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7" r:id="rId4"/>
    <p:sldId id="258" r:id="rId5"/>
    <p:sldId id="272" r:id="rId6"/>
    <p:sldId id="269" r:id="rId7"/>
    <p:sldId id="267" r:id="rId8"/>
    <p:sldId id="268" r:id="rId9"/>
    <p:sldId id="263" r:id="rId10"/>
    <p:sldId id="266" r:id="rId11"/>
    <p:sldId id="264" r:id="rId12"/>
    <p:sldId id="271" r:id="rId13"/>
    <p:sldId id="273" r:id="rId14"/>
    <p:sldId id="260" r:id="rId15"/>
    <p:sldId id="265"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84E2"/>
    <a:srgbClr val="705661"/>
    <a:srgbClr val="D460FF"/>
    <a:srgbClr val="01A8FF"/>
    <a:srgbClr val="34334B"/>
    <a:srgbClr val="6D5562"/>
    <a:srgbClr val="1A070E"/>
    <a:srgbClr val="725760"/>
    <a:srgbClr val="26101D"/>
    <a:srgbClr val="47A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45"/>
    <p:restoredTop sz="94694"/>
  </p:normalViewPr>
  <p:slideViewPr>
    <p:cSldViewPr snapToGrid="0">
      <p:cViewPr>
        <p:scale>
          <a:sx n="111" d="100"/>
          <a:sy n="111" d="100"/>
        </p:scale>
        <p:origin x="1376"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B8BA5D-82C1-D74E-98AF-3BF4F9ADDC1F}" type="datetimeFigureOut">
              <a:rPr kumimoji="1" lang="zh-CN" altLang="en-US" smtClean="0"/>
              <a:t>2025/6/19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632DA-A7C3-2347-8051-A4EE97E94607}" type="slidenum">
              <a:rPr kumimoji="1" lang="zh-CN" altLang="en-US" smtClean="0"/>
              <a:t>‹#›</a:t>
            </a:fld>
            <a:endParaRPr kumimoji="1" lang="zh-CN" altLang="en-US"/>
          </a:p>
        </p:txBody>
      </p:sp>
    </p:spTree>
    <p:extLst>
      <p:ext uri="{BB962C8B-B14F-4D97-AF65-F5344CB8AC3E}">
        <p14:creationId xmlns:p14="http://schemas.microsoft.com/office/powerpoint/2010/main" val="3581811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C2639771-C4B2-6141-A3C2-98A33FACB552}"/>
              </a:ext>
            </a:extLst>
          </p:cNvPr>
          <p:cNvSpPr/>
          <p:nvPr userDrawn="1"/>
        </p:nvSpPr>
        <p:spPr>
          <a:xfrm flipV="1">
            <a:off x="1021389" y="3165000"/>
            <a:ext cx="10149221" cy="95945"/>
          </a:xfrm>
          <a:prstGeom prst="rect">
            <a:avLst/>
          </a:prstGeom>
          <a:gradFill>
            <a:gsLst>
              <a:gs pos="43000">
                <a:srgbClr val="B983E1"/>
              </a:gs>
              <a:gs pos="100000">
                <a:srgbClr val="17050A"/>
              </a:gs>
              <a:gs pos="0">
                <a:srgbClr val="00A8FF"/>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7A71C72-E49E-AA4F-9341-A099334FD0C7}"/>
              </a:ext>
            </a:extLst>
          </p:cNvPr>
          <p:cNvSpPr txBox="1"/>
          <p:nvPr userDrawn="1"/>
        </p:nvSpPr>
        <p:spPr>
          <a:xfrm>
            <a:off x="4143759" y="4231990"/>
            <a:ext cx="3904479" cy="584775"/>
          </a:xfrm>
          <a:prstGeom prst="rect">
            <a:avLst/>
          </a:prstGeom>
          <a:noFill/>
        </p:spPr>
        <p:txBody>
          <a:bodyPr wrap="square" rtlCol="0">
            <a:spAutoFit/>
          </a:bodyPr>
          <a:lstStyle/>
          <a:p>
            <a:r>
              <a:rPr lang="zh-CN" altLang="en-US" sz="3200" b="1" dirty="0">
                <a:gradFill>
                  <a:gsLst>
                    <a:gs pos="0">
                      <a:srgbClr val="01A8FF"/>
                    </a:gs>
                    <a:gs pos="100000">
                      <a:srgbClr val="D460FF"/>
                    </a:gs>
                  </a:gsLst>
                  <a:lin ang="270000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开发向新   智创未来</a:t>
            </a:r>
          </a:p>
        </p:txBody>
      </p:sp>
      <p:pic>
        <p:nvPicPr>
          <p:cNvPr id="48" name="图片 47">
            <a:extLst>
              <a:ext uri="{FF2B5EF4-FFF2-40B4-BE49-F238E27FC236}">
                <a16:creationId xmlns:a16="http://schemas.microsoft.com/office/drawing/2014/main" id="{19D6FEC9-8B94-4640-A3A1-CA01CC45CB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36506"/>
          <a:stretch/>
        </p:blipFill>
        <p:spPr>
          <a:xfrm rot="5400000">
            <a:off x="4615214" y="1275122"/>
            <a:ext cx="384548" cy="605651"/>
          </a:xfrm>
          <a:prstGeom prst="rect">
            <a:avLst/>
          </a:prstGeom>
        </p:spPr>
      </p:pic>
      <p:pic>
        <p:nvPicPr>
          <p:cNvPr id="49" name="图片 48">
            <a:extLst>
              <a:ext uri="{FF2B5EF4-FFF2-40B4-BE49-F238E27FC236}">
                <a16:creationId xmlns:a16="http://schemas.microsoft.com/office/drawing/2014/main" id="{1E211DBE-A93A-1049-B50B-D4C27CAD8CFD}"/>
              </a:ext>
            </a:extLst>
          </p:cNvPr>
          <p:cNvPicPr>
            <a:picLocks noChangeAspect="1"/>
          </p:cNvPicPr>
          <p:nvPr userDrawn="1"/>
        </p:nvPicPr>
        <p:blipFill rotWithShape="1">
          <a:blip r:embed="rId3" cstate="print">
            <a:duotone>
              <a:prstClr val="black"/>
              <a:schemeClr val="accent4">
                <a:tint val="45000"/>
                <a:satMod val="400000"/>
              </a:schemeClr>
            </a:duotone>
            <a:extLst>
              <a:ext uri="{28A0092B-C50C-407E-A947-70E740481C1C}">
                <a14:useLocalDpi xmlns:a14="http://schemas.microsoft.com/office/drawing/2010/main" val="0"/>
              </a:ext>
            </a:extLst>
          </a:blip>
          <a:srcRect l="36506"/>
          <a:stretch/>
        </p:blipFill>
        <p:spPr>
          <a:xfrm rot="5400000">
            <a:off x="7579447" y="3019739"/>
            <a:ext cx="672156" cy="1058624"/>
          </a:xfrm>
          <a:prstGeom prst="rect">
            <a:avLst/>
          </a:prstGeom>
        </p:spPr>
      </p:pic>
      <p:sp>
        <p:nvSpPr>
          <p:cNvPr id="50" name="文本框 49">
            <a:extLst>
              <a:ext uri="{FF2B5EF4-FFF2-40B4-BE49-F238E27FC236}">
                <a16:creationId xmlns:a16="http://schemas.microsoft.com/office/drawing/2014/main" id="{37E0C090-89A0-6B4A-9558-A875E2837509}"/>
              </a:ext>
            </a:extLst>
          </p:cNvPr>
          <p:cNvSpPr txBox="1"/>
          <p:nvPr userDrawn="1"/>
        </p:nvSpPr>
        <p:spPr>
          <a:xfrm>
            <a:off x="1809600" y="3559590"/>
            <a:ext cx="9026830" cy="461665"/>
          </a:xfrm>
          <a:prstGeom prst="rect">
            <a:avLst/>
          </a:prstGeom>
          <a:noFill/>
        </p:spPr>
        <p:txBody>
          <a:bodyPr wrap="none" rtlCol="0">
            <a:spAutoFit/>
          </a:bodyPr>
          <a:lstStyle/>
          <a:p>
            <a:r>
              <a:rPr lang="en-US" altLang="zh-CN" sz="2400" dirty="0">
                <a:solidFill>
                  <a:schemeClr val="bg1"/>
                </a:solidFill>
                <a:latin typeface="Ebrima" panose="02000000000000000000" pitchFamily="2" charset="0"/>
                <a:ea typeface="Ebrima" panose="02000000000000000000" pitchFamily="2" charset="0"/>
                <a:cs typeface="Ebrima" panose="02000000000000000000" pitchFamily="2" charset="0"/>
              </a:rPr>
              <a:t>2025AI AGENT HYPER-AUTOMATION DEVELOPER COMPETITION</a:t>
            </a:r>
          </a:p>
        </p:txBody>
      </p:sp>
      <p:sp>
        <p:nvSpPr>
          <p:cNvPr id="2" name="文本框 1">
            <a:extLst>
              <a:ext uri="{FF2B5EF4-FFF2-40B4-BE49-F238E27FC236}">
                <a16:creationId xmlns:a16="http://schemas.microsoft.com/office/drawing/2014/main" id="{03248DAC-27B8-1BC8-3B22-A15E27EC5E66}"/>
              </a:ext>
            </a:extLst>
          </p:cNvPr>
          <p:cNvSpPr txBox="1"/>
          <p:nvPr userDrawn="1"/>
        </p:nvSpPr>
        <p:spPr>
          <a:xfrm>
            <a:off x="538552" y="1943025"/>
            <a:ext cx="11591760" cy="923330"/>
          </a:xfrm>
          <a:prstGeom prst="rect">
            <a:avLst/>
          </a:prstGeom>
          <a:noFill/>
        </p:spPr>
        <p:txBody>
          <a:bodyPr wrap="square" rtlCol="0">
            <a:spAutoFit/>
          </a:bodyPr>
          <a:lstStyle/>
          <a:p>
            <a:r>
              <a:rPr lang="en-US" altLang="zh-CN" sz="5400" b="1" dirty="0">
                <a:solidFill>
                  <a:schemeClr val="bg1"/>
                </a:solidFill>
                <a:latin typeface="SimHei" panose="02010609060101010101" pitchFamily="49" charset="-122"/>
                <a:ea typeface="SimHei" panose="02010609060101010101" pitchFamily="49" charset="-122"/>
              </a:rPr>
              <a:t>2025</a:t>
            </a:r>
            <a:r>
              <a:rPr lang="zh-CN" altLang="en-US" sz="5400" b="1" dirty="0">
                <a:solidFill>
                  <a:schemeClr val="bg1"/>
                </a:solidFill>
                <a:latin typeface="SimHei" panose="02010609060101010101" pitchFamily="49" charset="-122"/>
                <a:ea typeface="SimHei" panose="02010609060101010101" pitchFamily="49" charset="-122"/>
              </a:rPr>
              <a:t> </a:t>
            </a:r>
            <a:r>
              <a:rPr lang="en-US" altLang="zh-CN" sz="5400" b="1" dirty="0">
                <a:solidFill>
                  <a:schemeClr val="bg1"/>
                </a:solidFill>
                <a:latin typeface="SimHei" panose="02010609060101010101" pitchFamily="49" charset="-122"/>
                <a:ea typeface="SimHei" panose="02010609060101010101" pitchFamily="49" charset="-122"/>
              </a:rPr>
              <a:t>AI</a:t>
            </a:r>
            <a:r>
              <a:rPr lang="zh-CN" altLang="en-US" sz="5400" b="1" dirty="0">
                <a:solidFill>
                  <a:schemeClr val="bg1"/>
                </a:solidFill>
                <a:latin typeface="SimHei" panose="02010609060101010101" pitchFamily="49" charset="-122"/>
                <a:ea typeface="SimHei" panose="02010609060101010101" pitchFamily="49" charset="-122"/>
              </a:rPr>
              <a:t> </a:t>
            </a:r>
            <a:r>
              <a:rPr lang="en-US" altLang="zh-CN" sz="5400" b="1" dirty="0">
                <a:solidFill>
                  <a:schemeClr val="bg1"/>
                </a:solidFill>
                <a:latin typeface="SimHei" panose="02010609060101010101" pitchFamily="49" charset="-122"/>
                <a:ea typeface="SimHei" panose="02010609060101010101" pitchFamily="49" charset="-122"/>
              </a:rPr>
              <a:t>Agent</a:t>
            </a:r>
            <a:r>
              <a:rPr lang="zh-CN" altLang="en-US" sz="5400" b="1" dirty="0">
                <a:solidFill>
                  <a:schemeClr val="bg1"/>
                </a:solidFill>
                <a:latin typeface="SimHei" panose="02010609060101010101" pitchFamily="49" charset="-122"/>
                <a:ea typeface="SimHei" panose="02010609060101010101" pitchFamily="49" charset="-122"/>
              </a:rPr>
              <a:t>超自动化开发者大赛</a:t>
            </a:r>
          </a:p>
        </p:txBody>
      </p:sp>
    </p:spTree>
    <p:extLst>
      <p:ext uri="{BB962C8B-B14F-4D97-AF65-F5344CB8AC3E}">
        <p14:creationId xmlns:p14="http://schemas.microsoft.com/office/powerpoint/2010/main" val="26924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4028259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12123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298211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290599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622692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3549990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175063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2331466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32544204-D735-F847-8078-9CF644B899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6294" y="2499927"/>
            <a:ext cx="4814036" cy="2339406"/>
          </a:xfrm>
          <a:prstGeom prst="rect">
            <a:avLst/>
          </a:prstGeom>
        </p:spPr>
      </p:pic>
      <p:grpSp>
        <p:nvGrpSpPr>
          <p:cNvPr id="4" name="组合 3">
            <a:extLst>
              <a:ext uri="{FF2B5EF4-FFF2-40B4-BE49-F238E27FC236}">
                <a16:creationId xmlns:a16="http://schemas.microsoft.com/office/drawing/2014/main" id="{C90DF267-BA0C-DCF2-8577-1199438178CD}"/>
              </a:ext>
            </a:extLst>
          </p:cNvPr>
          <p:cNvGrpSpPr/>
          <p:nvPr userDrawn="1"/>
        </p:nvGrpSpPr>
        <p:grpSpPr>
          <a:xfrm>
            <a:off x="592469" y="1839890"/>
            <a:ext cx="4626682" cy="2517028"/>
            <a:chOff x="9723625" y="178671"/>
            <a:chExt cx="2142423" cy="1165530"/>
          </a:xfrm>
        </p:grpSpPr>
        <p:pic>
          <p:nvPicPr>
            <p:cNvPr id="5" name="图片 4">
              <a:extLst>
                <a:ext uri="{FF2B5EF4-FFF2-40B4-BE49-F238E27FC236}">
                  <a16:creationId xmlns:a16="http://schemas.microsoft.com/office/drawing/2014/main" id="{430E24C5-B375-7D47-E3D3-3CB7E8D76AF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0892" y="178671"/>
              <a:ext cx="1703400" cy="847276"/>
            </a:xfrm>
            <a:prstGeom prst="rect">
              <a:avLst/>
            </a:prstGeom>
          </p:spPr>
        </p:pic>
        <p:sp>
          <p:nvSpPr>
            <p:cNvPr id="6" name="文本框 5">
              <a:extLst>
                <a:ext uri="{FF2B5EF4-FFF2-40B4-BE49-F238E27FC236}">
                  <a16:creationId xmlns:a16="http://schemas.microsoft.com/office/drawing/2014/main" id="{008C5899-2BA8-2AAD-CF1D-CE1FE28D528A}"/>
                </a:ext>
              </a:extLst>
            </p:cNvPr>
            <p:cNvSpPr txBox="1"/>
            <p:nvPr userDrawn="1"/>
          </p:nvSpPr>
          <p:spPr>
            <a:xfrm>
              <a:off x="9723625" y="1101920"/>
              <a:ext cx="2142423" cy="242281"/>
            </a:xfrm>
            <a:prstGeom prst="rect">
              <a:avLst/>
            </a:prstGeom>
            <a:noFill/>
          </p:spPr>
          <p:txBody>
            <a:bodyPr wrap="square" rtlCol="0">
              <a:spAutoFit/>
            </a:bodyPr>
            <a:lstStyle/>
            <a:p>
              <a:pPr algn="ctr"/>
              <a:r>
                <a:rPr lang="zh-CN" altLang="en-US" sz="2800" b="1" dirty="0">
                  <a:gradFill>
                    <a:gsLst>
                      <a:gs pos="0">
                        <a:srgbClr val="01A8FF"/>
                      </a:gs>
                      <a:gs pos="100000">
                        <a:srgbClr val="D460FF"/>
                      </a:gs>
                    </a:gsLst>
                    <a:lin ang="270000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开发向新     智创未来</a:t>
              </a:r>
            </a:p>
          </p:txBody>
        </p:sp>
      </p:grpSp>
    </p:spTree>
    <p:extLst>
      <p:ext uri="{BB962C8B-B14F-4D97-AF65-F5344CB8AC3E}">
        <p14:creationId xmlns:p14="http://schemas.microsoft.com/office/powerpoint/2010/main" val="1043292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95FEE9-3369-4D2B-8668-FFFB4CA86DEA}" type="datetimeFigureOut">
              <a:rPr lang="zh-CN" altLang="en-US" smtClean="0"/>
              <a:t>2025/6/19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E46046-C7FE-4B04-806F-A48B4A20A731}" type="slidenum">
              <a:rPr lang="zh-CN" altLang="en-US" smtClean="0"/>
              <a:t>‹#›</a:t>
            </a:fld>
            <a:endParaRPr lang="zh-CN" altLang="en-US"/>
          </a:p>
        </p:txBody>
      </p:sp>
    </p:spTree>
    <p:extLst>
      <p:ext uri="{BB962C8B-B14F-4D97-AF65-F5344CB8AC3E}">
        <p14:creationId xmlns:p14="http://schemas.microsoft.com/office/powerpoint/2010/main" val="13881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theme" Target="../theme/theme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5FEE9-3369-4D2B-8668-FFFB4CA86DEA}" type="datetimeFigureOut">
              <a:rPr lang="zh-CN" altLang="en-US" smtClean="0"/>
              <a:t>2025/6/19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46046-C7FE-4B04-806F-A48B4A20A731}" type="slidenum">
              <a:rPr lang="zh-CN" altLang="en-US" smtClean="0"/>
              <a:t>‹#›</a:t>
            </a:fld>
            <a:endParaRPr lang="zh-CN" altLang="en-US"/>
          </a:p>
        </p:txBody>
      </p:sp>
      <p:pic>
        <p:nvPicPr>
          <p:cNvPr id="40" name="图片 39">
            <a:extLst>
              <a:ext uri="{FF2B5EF4-FFF2-40B4-BE49-F238E27FC236}">
                <a16:creationId xmlns:a16="http://schemas.microsoft.com/office/drawing/2014/main" id="{4D8B923D-9785-E24B-988A-793F543F48A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1453" y="0"/>
            <a:ext cx="12353453" cy="6948000"/>
          </a:xfrm>
          <a:prstGeom prst="rect">
            <a:avLst/>
          </a:prstGeom>
        </p:spPr>
      </p:pic>
      <p:grpSp>
        <p:nvGrpSpPr>
          <p:cNvPr id="10" name="组合 9">
            <a:extLst>
              <a:ext uri="{FF2B5EF4-FFF2-40B4-BE49-F238E27FC236}">
                <a16:creationId xmlns:a16="http://schemas.microsoft.com/office/drawing/2014/main" id="{BD154FEB-73EA-59E9-2F58-511243BC5383}"/>
              </a:ext>
            </a:extLst>
          </p:cNvPr>
          <p:cNvGrpSpPr/>
          <p:nvPr userDrawn="1"/>
        </p:nvGrpSpPr>
        <p:grpSpPr>
          <a:xfrm>
            <a:off x="10289894" y="11183"/>
            <a:ext cx="2063559" cy="1043405"/>
            <a:chOff x="9761143" y="263392"/>
            <a:chExt cx="2142423" cy="1083281"/>
          </a:xfrm>
        </p:grpSpPr>
        <p:pic>
          <p:nvPicPr>
            <p:cNvPr id="8" name="图片 7">
              <a:extLst>
                <a:ext uri="{FF2B5EF4-FFF2-40B4-BE49-F238E27FC236}">
                  <a16:creationId xmlns:a16="http://schemas.microsoft.com/office/drawing/2014/main" id="{ED4767D0-0DF1-0DDC-0E59-F9D3FD0127F3}"/>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99635" y="263392"/>
              <a:ext cx="1755369" cy="873125"/>
            </a:xfrm>
            <a:prstGeom prst="rect">
              <a:avLst/>
            </a:prstGeom>
          </p:spPr>
        </p:pic>
        <p:sp>
          <p:nvSpPr>
            <p:cNvPr id="9" name="文本框 8">
              <a:extLst>
                <a:ext uri="{FF2B5EF4-FFF2-40B4-BE49-F238E27FC236}">
                  <a16:creationId xmlns:a16="http://schemas.microsoft.com/office/drawing/2014/main" id="{E7548E2D-547B-4D81-29D1-52073AB5608F}"/>
                </a:ext>
              </a:extLst>
            </p:cNvPr>
            <p:cNvSpPr txBox="1"/>
            <p:nvPr userDrawn="1"/>
          </p:nvSpPr>
          <p:spPr>
            <a:xfrm>
              <a:off x="9761143" y="1069674"/>
              <a:ext cx="2142423" cy="276999"/>
            </a:xfrm>
            <a:prstGeom prst="rect">
              <a:avLst/>
            </a:prstGeom>
            <a:noFill/>
          </p:spPr>
          <p:txBody>
            <a:bodyPr wrap="square" rtlCol="0">
              <a:spAutoFit/>
            </a:bodyPr>
            <a:lstStyle/>
            <a:p>
              <a:pPr algn="ctr"/>
              <a:r>
                <a:rPr lang="zh-CN" altLang="en-US" sz="1200" b="1" dirty="0">
                  <a:gradFill>
                    <a:gsLst>
                      <a:gs pos="0">
                        <a:srgbClr val="01A8FF"/>
                      </a:gs>
                      <a:gs pos="100000">
                        <a:srgbClr val="D460FF"/>
                      </a:gs>
                    </a:gsLst>
                    <a:lin ang="270000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开发向新     智创未来</a:t>
              </a:r>
            </a:p>
          </p:txBody>
        </p:sp>
      </p:grpSp>
    </p:spTree>
    <p:extLst>
      <p:ext uri="{BB962C8B-B14F-4D97-AF65-F5344CB8AC3E}">
        <p14:creationId xmlns:p14="http://schemas.microsoft.com/office/powerpoint/2010/main" val="2804328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5FEE9-3369-4D2B-8668-FFFB4CA86DEA}" type="datetimeFigureOut">
              <a:rPr lang="zh-CN" altLang="en-US" smtClean="0"/>
              <a:t>2025/6/19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46046-C7FE-4B04-806F-A48B4A20A731}" type="slidenum">
              <a:rPr lang="zh-CN" altLang="en-US" smtClean="0"/>
              <a:t>‹#›</a:t>
            </a:fld>
            <a:endParaRPr lang="zh-CN" altLang="en-US"/>
          </a:p>
        </p:txBody>
      </p:sp>
      <p:pic>
        <p:nvPicPr>
          <p:cNvPr id="7" name="图片 6">
            <a:extLst>
              <a:ext uri="{FF2B5EF4-FFF2-40B4-BE49-F238E27FC236}">
                <a16:creationId xmlns:a16="http://schemas.microsoft.com/office/drawing/2014/main" id="{35CBB595-E4B7-A74A-9064-09D56D2BFC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5" y="-42332"/>
            <a:ext cx="12276225" cy="6948000"/>
          </a:xfrm>
          <a:prstGeom prst="rect">
            <a:avLst/>
          </a:prstGeom>
        </p:spPr>
      </p:pic>
      <p:pic>
        <p:nvPicPr>
          <p:cNvPr id="13" name="图片 12">
            <a:extLst>
              <a:ext uri="{FF2B5EF4-FFF2-40B4-BE49-F238E27FC236}">
                <a16:creationId xmlns:a16="http://schemas.microsoft.com/office/drawing/2014/main" id="{E7D731FC-7853-7143-9DD1-488ED8BC47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33295" y="2576929"/>
            <a:ext cx="4814036" cy="2339406"/>
          </a:xfrm>
          <a:prstGeom prst="rect">
            <a:avLst/>
          </a:prstGeom>
        </p:spPr>
      </p:pic>
      <p:cxnSp>
        <p:nvCxnSpPr>
          <p:cNvPr id="16" name="直线连接符 15">
            <a:extLst>
              <a:ext uri="{FF2B5EF4-FFF2-40B4-BE49-F238E27FC236}">
                <a16:creationId xmlns:a16="http://schemas.microsoft.com/office/drawing/2014/main" id="{D9B04A07-656A-4B41-B23E-5FF3C9C7C7DE}"/>
              </a:ext>
            </a:extLst>
          </p:cNvPr>
          <p:cNvCxnSpPr/>
          <p:nvPr userDrawn="1"/>
        </p:nvCxnSpPr>
        <p:spPr>
          <a:xfrm>
            <a:off x="6092789" y="2974206"/>
            <a:ext cx="0" cy="856649"/>
          </a:xfrm>
          <a:prstGeom prst="line">
            <a:avLst/>
          </a:prstGeom>
          <a:ln w="12700">
            <a:solidFill>
              <a:srgbClr val="B484E2"/>
            </a:solidFill>
          </a:ln>
          <a:effectLst>
            <a:outerShdw blurRad="50800" dist="38100" dir="10800000" algn="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AE9DC4D7-122E-3BB3-EA39-3EF163A44CE9}"/>
              </a:ext>
            </a:extLst>
          </p:cNvPr>
          <p:cNvGrpSpPr/>
          <p:nvPr userDrawn="1"/>
        </p:nvGrpSpPr>
        <p:grpSpPr>
          <a:xfrm>
            <a:off x="592469" y="1839890"/>
            <a:ext cx="4626682" cy="2517028"/>
            <a:chOff x="9723625" y="178671"/>
            <a:chExt cx="2142423" cy="1165530"/>
          </a:xfrm>
        </p:grpSpPr>
        <p:pic>
          <p:nvPicPr>
            <p:cNvPr id="9" name="图片 8">
              <a:extLst>
                <a:ext uri="{FF2B5EF4-FFF2-40B4-BE49-F238E27FC236}">
                  <a16:creationId xmlns:a16="http://schemas.microsoft.com/office/drawing/2014/main" id="{384DE94C-7127-A54A-2902-54C2B8BA3F8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980892" y="178671"/>
              <a:ext cx="1703400" cy="847276"/>
            </a:xfrm>
            <a:prstGeom prst="rect">
              <a:avLst/>
            </a:prstGeom>
          </p:spPr>
        </p:pic>
        <p:sp>
          <p:nvSpPr>
            <p:cNvPr id="11" name="文本框 10">
              <a:extLst>
                <a:ext uri="{FF2B5EF4-FFF2-40B4-BE49-F238E27FC236}">
                  <a16:creationId xmlns:a16="http://schemas.microsoft.com/office/drawing/2014/main" id="{17AD1A43-0978-F3D3-8F0D-5AB8B9A44F3C}"/>
                </a:ext>
              </a:extLst>
            </p:cNvPr>
            <p:cNvSpPr txBox="1"/>
            <p:nvPr userDrawn="1"/>
          </p:nvSpPr>
          <p:spPr>
            <a:xfrm>
              <a:off x="9723625" y="1101920"/>
              <a:ext cx="2142423" cy="242281"/>
            </a:xfrm>
            <a:prstGeom prst="rect">
              <a:avLst/>
            </a:prstGeom>
            <a:noFill/>
          </p:spPr>
          <p:txBody>
            <a:bodyPr wrap="square" rtlCol="0">
              <a:spAutoFit/>
            </a:bodyPr>
            <a:lstStyle/>
            <a:p>
              <a:pPr algn="ctr"/>
              <a:r>
                <a:rPr lang="zh-CN" altLang="en-US" sz="2800" b="1" dirty="0">
                  <a:gradFill>
                    <a:gsLst>
                      <a:gs pos="0">
                        <a:srgbClr val="01A8FF"/>
                      </a:gs>
                      <a:gs pos="100000">
                        <a:srgbClr val="D460FF"/>
                      </a:gs>
                    </a:gsLst>
                    <a:lin ang="2700000" scaled="1"/>
                  </a:gra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开发向新     智创未来</a:t>
              </a:r>
            </a:p>
          </p:txBody>
        </p:sp>
      </p:grpSp>
    </p:spTree>
    <p:extLst>
      <p:ext uri="{BB962C8B-B14F-4D97-AF65-F5344CB8AC3E}">
        <p14:creationId xmlns:p14="http://schemas.microsoft.com/office/powerpoint/2010/main" val="1166243180"/>
      </p:ext>
    </p:extLst>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26" Type="http://schemas.openxmlformats.org/officeDocument/2006/relationships/image" Target="../media/image11.png"/><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image" Target="../media/image10.png"/><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24" Type="http://schemas.openxmlformats.org/officeDocument/2006/relationships/image" Target="../media/image9.png"/><Relationship Id="rId5" Type="http://schemas.openxmlformats.org/officeDocument/2006/relationships/tags" Target="../tags/tag8.xml"/><Relationship Id="rId15" Type="http://schemas.openxmlformats.org/officeDocument/2006/relationships/tags" Target="../tags/tag18.xml"/><Relationship Id="rId23" Type="http://schemas.openxmlformats.org/officeDocument/2006/relationships/image" Target="../media/image8.png"/><Relationship Id="rId28" Type="http://schemas.openxmlformats.org/officeDocument/2006/relationships/image" Target="../media/image13.png"/><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slideLayout" Target="../slideLayouts/slideLayout7.xml"/><Relationship Id="rId27"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18" Type="http://schemas.openxmlformats.org/officeDocument/2006/relationships/image" Target="../media/image30.png"/><Relationship Id="rId26" Type="http://schemas.openxmlformats.org/officeDocument/2006/relationships/image" Target="../media/image38.png"/><Relationship Id="rId3" Type="http://schemas.openxmlformats.org/officeDocument/2006/relationships/image" Target="../media/image15.png"/><Relationship Id="rId21" Type="http://schemas.openxmlformats.org/officeDocument/2006/relationships/image" Target="../media/image33.svg"/><Relationship Id="rId7" Type="http://schemas.openxmlformats.org/officeDocument/2006/relationships/image" Target="../media/image19.png"/><Relationship Id="rId12" Type="http://schemas.openxmlformats.org/officeDocument/2006/relationships/image" Target="../media/image24.svg"/><Relationship Id="rId17" Type="http://schemas.openxmlformats.org/officeDocument/2006/relationships/image" Target="../media/image29.png"/><Relationship Id="rId25" Type="http://schemas.openxmlformats.org/officeDocument/2006/relationships/image" Target="../media/image37.svg"/><Relationship Id="rId2" Type="http://schemas.openxmlformats.org/officeDocument/2006/relationships/image" Target="../media/image14.png"/><Relationship Id="rId16" Type="http://schemas.openxmlformats.org/officeDocument/2006/relationships/image" Target="../media/image28.svg"/><Relationship Id="rId20" Type="http://schemas.openxmlformats.org/officeDocument/2006/relationships/image" Target="../media/image32.png"/><Relationship Id="rId29" Type="http://schemas.openxmlformats.org/officeDocument/2006/relationships/image" Target="../media/image41.sv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3.png"/><Relationship Id="rId24" Type="http://schemas.openxmlformats.org/officeDocument/2006/relationships/image" Target="../media/image36.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svg"/><Relationship Id="rId28" Type="http://schemas.openxmlformats.org/officeDocument/2006/relationships/image" Target="../media/image40.png"/><Relationship Id="rId10" Type="http://schemas.openxmlformats.org/officeDocument/2006/relationships/image" Target="../media/image22.svg"/><Relationship Id="rId19" Type="http://schemas.openxmlformats.org/officeDocument/2006/relationships/image" Target="../media/image31.sv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 Id="rId22" Type="http://schemas.openxmlformats.org/officeDocument/2006/relationships/image" Target="../media/image34.png"/><Relationship Id="rId27"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占位符 2">
            <a:extLst>
              <a:ext uri="{FF2B5EF4-FFF2-40B4-BE49-F238E27FC236}">
                <a16:creationId xmlns:a16="http://schemas.microsoft.com/office/drawing/2014/main" id="{811302A2-4342-C748-A279-7BD155EB3F3A}"/>
              </a:ext>
            </a:extLst>
          </p:cNvPr>
          <p:cNvSpPr txBox="1">
            <a:spLocks/>
          </p:cNvSpPr>
          <p:nvPr/>
        </p:nvSpPr>
        <p:spPr>
          <a:xfrm>
            <a:off x="4426082" y="4880903"/>
            <a:ext cx="3381856" cy="580723"/>
          </a:xfrm>
          <a:prstGeom prst="rect">
            <a:avLst/>
          </a:prstGeom>
          <a:solidFill>
            <a:srgbClr val="759BFF">
              <a:alpha val="10000"/>
            </a:srgbClr>
          </a:solidFill>
          <a:ln>
            <a:noFill/>
          </a:ln>
        </p:spPr>
        <p:txBody>
          <a:bodyPr anchor="ctr" anchorCtr="1">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alpha val="9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kumimoji="1" lang="zh-CN" altLang="en-US" dirty="0"/>
              <a:t>请输入作品名称</a:t>
            </a:r>
            <a:r>
              <a:rPr kumimoji="1" lang="en-US" altLang="zh-CN" dirty="0"/>
              <a:t>…</a:t>
            </a:r>
          </a:p>
          <a:p>
            <a:pPr algn="ctr"/>
            <a:r>
              <a:rPr kumimoji="1" lang="en-US" altLang="zh-CN" sz="700" dirty="0"/>
              <a:t>Please enter the name of the APP….</a:t>
            </a:r>
            <a:endParaRPr kumimoji="1" lang="zh-CN" altLang="en-US" sz="700" dirty="0"/>
          </a:p>
        </p:txBody>
      </p:sp>
      <p:pic>
        <p:nvPicPr>
          <p:cNvPr id="59" name="图片 58"/>
          <p:cNvPicPr>
            <a:picLocks noChangeAspect="1"/>
          </p:cNvPicPr>
          <p:nvPr/>
        </p:nvPicPr>
        <p:blipFill rotWithShape="1">
          <a:blip r:embed="rId2" cstate="print">
            <a:duotone>
              <a:prstClr val="black"/>
              <a:schemeClr val="tx2">
                <a:tint val="45000"/>
                <a:satMod val="400000"/>
              </a:schemeClr>
            </a:duotone>
            <a:extLst>
              <a:ext uri="{28A0092B-C50C-407E-A947-70E740481C1C}">
                <a14:useLocalDpi xmlns:a14="http://schemas.microsoft.com/office/drawing/2010/main" val="0"/>
              </a:ext>
            </a:extLst>
          </a:blip>
          <a:srcRect l="36506"/>
          <a:stretch/>
        </p:blipFill>
        <p:spPr>
          <a:xfrm rot="5400000">
            <a:off x="1077608" y="506641"/>
            <a:ext cx="507902" cy="799929"/>
          </a:xfrm>
          <a:prstGeom prst="rect">
            <a:avLst/>
          </a:prstGeom>
        </p:spPr>
      </p:pic>
      <p:pic>
        <p:nvPicPr>
          <p:cNvPr id="60" name="图片 59"/>
          <p:cNvPicPr>
            <a:picLocks noChangeAspect="1"/>
          </p:cNvPicPr>
          <p:nvPr/>
        </p:nvPicPr>
        <p:blipFill rotWithShape="1">
          <a:blip r:embed="rId3" cstate="print">
            <a:duotone>
              <a:prstClr val="black"/>
              <a:schemeClr val="accent1">
                <a:tint val="45000"/>
                <a:satMod val="400000"/>
              </a:schemeClr>
            </a:duotone>
            <a:extLst>
              <a:ext uri="{28A0092B-C50C-407E-A947-70E740481C1C}">
                <a14:useLocalDpi xmlns:a14="http://schemas.microsoft.com/office/drawing/2010/main" val="0"/>
              </a:ext>
            </a:extLst>
          </a:blip>
          <a:srcRect l="36506"/>
          <a:stretch/>
        </p:blipFill>
        <p:spPr>
          <a:xfrm rot="5400000">
            <a:off x="9081309" y="87943"/>
            <a:ext cx="672156" cy="1058624"/>
          </a:xfrm>
          <a:prstGeom prst="rect">
            <a:avLst/>
          </a:prstGeom>
        </p:spPr>
      </p:pic>
      <p:pic>
        <p:nvPicPr>
          <p:cNvPr id="61" name="图片 60"/>
          <p:cNvPicPr>
            <a:picLocks noChangeAspect="1"/>
          </p:cNvPicPr>
          <p:nvPr/>
        </p:nvPicPr>
        <p:blipFill rotWithShape="1">
          <a:blip r:embed="rId4" cstate="print">
            <a:extLst>
              <a:ext uri="{28A0092B-C50C-407E-A947-70E740481C1C}">
                <a14:useLocalDpi xmlns:a14="http://schemas.microsoft.com/office/drawing/2010/main" val="0"/>
              </a:ext>
            </a:extLst>
          </a:blip>
          <a:srcRect l="36506"/>
          <a:stretch/>
        </p:blipFill>
        <p:spPr>
          <a:xfrm rot="5400000">
            <a:off x="4615214" y="1275122"/>
            <a:ext cx="384548" cy="605651"/>
          </a:xfrm>
          <a:prstGeom prst="rect">
            <a:avLst/>
          </a:prstGeom>
        </p:spPr>
      </p:pic>
    </p:spTree>
    <p:extLst>
      <p:ext uri="{BB962C8B-B14F-4D97-AF65-F5344CB8AC3E}">
        <p14:creationId xmlns:p14="http://schemas.microsoft.com/office/powerpoint/2010/main" val="947102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2498" y="285760"/>
            <a:ext cx="8288083" cy="738664"/>
          </a:xfrm>
          <a:prstGeom prst="rect">
            <a:avLst/>
          </a:prstGeom>
          <a:noFill/>
        </p:spPr>
        <p:txBody>
          <a:bodyPr wrap="square" rtlCol="0">
            <a:spAutoFit/>
          </a:bodyPr>
          <a:lstStyle/>
          <a:p>
            <a:pPr lvl="0">
              <a:defRPr/>
            </a:pPr>
            <a:r>
              <a:rPr lang="zh-CN" altLang="en-US" sz="2400" b="1" dirty="0">
                <a:solidFill>
                  <a:schemeClr val="bg1"/>
                </a:solidFill>
                <a:latin typeface="微软雅黑" panose="020B0503020204020204" pitchFamily="34" charset="-122"/>
                <a:ea typeface="微软雅黑" panose="020B0503020204020204" pitchFamily="34" charset="-122"/>
              </a:rPr>
              <a:t>四、流程</a:t>
            </a:r>
            <a:r>
              <a:rPr lang="en-US" altLang="zh-CN" sz="2400" b="1" dirty="0">
                <a:solidFill>
                  <a:schemeClr val="bg1"/>
                </a:solidFill>
                <a:latin typeface="微软雅黑" panose="020B0503020204020204" pitchFamily="34" charset="-122"/>
                <a:ea typeface="微软雅黑" panose="020B0503020204020204" pitchFamily="34" charset="-122"/>
              </a:rPr>
              <a:t>&amp;</a:t>
            </a:r>
            <a:r>
              <a:rPr lang="zh-CN" altLang="en-US" sz="2400" b="1" dirty="0">
                <a:solidFill>
                  <a:schemeClr val="bg1"/>
                </a:solidFill>
                <a:latin typeface="微软雅黑" panose="020B0503020204020204" pitchFamily="34" charset="-122"/>
                <a:ea typeface="微软雅黑" panose="020B0503020204020204" pitchFamily="34" charset="-122"/>
              </a:rPr>
              <a:t>机器人监控、管理说明</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err="1">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Process&amp;Robot</a:t>
            </a:r>
            <a:r>
              <a:rPr lang="zh-CN" alt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Orchestrator</a:t>
            </a:r>
            <a:r>
              <a:rPr lang="zh-CN" alt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and</a:t>
            </a:r>
            <a:r>
              <a:rPr lang="zh-CN" alt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M</a:t>
            </a:r>
            <a:r>
              <a:rPr lang="en" altLang="zh-CN" dirty="0" err="1">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anagement</a:t>
            </a:r>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61287A11-55FC-7F42-A024-E84B73C99BD6}"/>
              </a:ext>
            </a:extLst>
          </p:cNvPr>
          <p:cNvSpPr txBox="1"/>
          <p:nvPr/>
        </p:nvSpPr>
        <p:spPr>
          <a:xfrm>
            <a:off x="369870" y="1674674"/>
            <a:ext cx="3212739" cy="2031325"/>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机器人管理、监控和调度</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权限和资产管理</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机器人运行大屏展示</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流程运行报告</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安全、日志</a:t>
            </a:r>
            <a:r>
              <a:rPr kumimoji="1" lang="en-US" altLang="zh-CN" dirty="0">
                <a:solidFill>
                  <a:schemeClr val="bg1"/>
                </a:solidFill>
                <a:latin typeface="Microsoft YaHei" panose="020B0503020204020204" pitchFamily="34" charset="-122"/>
                <a:ea typeface="Microsoft YaHei" panose="020B0503020204020204" pitchFamily="34" charset="-122"/>
              </a:rPr>
              <a:t>&amp;</a:t>
            </a:r>
            <a:r>
              <a:rPr kumimoji="1" lang="zh-CN" altLang="en-US" dirty="0">
                <a:solidFill>
                  <a:schemeClr val="bg1"/>
                </a:solidFill>
                <a:latin typeface="Microsoft YaHei" panose="020B0503020204020204" pitchFamily="34" charset="-122"/>
                <a:ea typeface="Microsoft YaHei" panose="020B0503020204020204" pitchFamily="34" charset="-122"/>
              </a:rPr>
              <a:t>审计相关设计</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异常监控与恢复机制</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dirty="0">
                <a:solidFill>
                  <a:schemeClr val="bg1"/>
                </a:solidFill>
                <a:latin typeface="Microsoft YaHei" panose="020B0503020204020204" pitchFamily="34" charset="-122"/>
                <a:ea typeface="Microsoft YaHei" panose="020B0503020204020204" pitchFamily="34" charset="-122"/>
              </a:rPr>
              <a:t>……</a:t>
            </a:r>
            <a:endParaRPr kumimoji="1" lang="zh-CN" altLang="en-US"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0929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2">
            <a:extLst>
              <a:ext uri="{FF2B5EF4-FFF2-40B4-BE49-F238E27FC236}">
                <a16:creationId xmlns:a16="http://schemas.microsoft.com/office/drawing/2014/main" id="{16069208-4140-F24C-AA02-8A2885F9B8F5}"/>
              </a:ext>
            </a:extLst>
          </p:cNvPr>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A4FBD5B7-1CE9-F84D-AFD6-A529500E0885}"/>
              </a:ext>
            </a:extLst>
          </p:cNvPr>
          <p:cNvSpPr txBox="1"/>
          <p:nvPr/>
        </p:nvSpPr>
        <p:spPr>
          <a:xfrm>
            <a:off x="292498" y="304158"/>
            <a:ext cx="5803501"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五、运用</a:t>
            </a:r>
            <a:r>
              <a:rPr lang="en-US" altLang="zh-CN" sz="2400" b="1" dirty="0">
                <a:solidFill>
                  <a:schemeClr val="bg1"/>
                </a:solidFill>
                <a:latin typeface="微软雅黑" panose="020B0503020204020204" pitchFamily="34" charset="-122"/>
                <a:ea typeface="微软雅黑" panose="020B0503020204020204" pitchFamily="34" charset="-122"/>
              </a:rPr>
              <a:t>AI</a:t>
            </a:r>
            <a:r>
              <a:rPr lang="zh-CN" altLang="en-US" sz="2400" b="1" dirty="0">
                <a:solidFill>
                  <a:schemeClr val="bg1"/>
                </a:solidFill>
                <a:latin typeface="微软雅黑" panose="020B0503020204020204" pitchFamily="34" charset="-122"/>
                <a:ea typeface="微软雅黑" panose="020B0503020204020204" pitchFamily="34" charset="-122"/>
              </a:rPr>
              <a:t>及相关</a:t>
            </a:r>
            <a:r>
              <a:rPr lang="en-US" altLang="zh-CN" sz="2400" b="1" dirty="0">
                <a:solidFill>
                  <a:schemeClr val="bg1"/>
                </a:solidFill>
                <a:latin typeface="微软雅黑" panose="020B0503020204020204" pitchFamily="34" charset="-122"/>
                <a:ea typeface="微软雅黑" panose="020B0503020204020204" pitchFamily="34" charset="-122"/>
              </a:rPr>
              <a:t>Agent</a:t>
            </a:r>
            <a:r>
              <a:rPr lang="zh-CN" altLang="en-US" sz="2400" b="1" dirty="0">
                <a:solidFill>
                  <a:schemeClr val="bg1"/>
                </a:solidFill>
                <a:latin typeface="微软雅黑" panose="020B0503020204020204" pitchFamily="34" charset="-122"/>
                <a:ea typeface="微软雅黑" panose="020B0503020204020204" pitchFamily="34" charset="-122"/>
              </a:rPr>
              <a:t>智能体技术</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AI and Agent technology</a:t>
            </a:r>
            <a:endParaRPr 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文本框 15">
            <a:extLst>
              <a:ext uri="{FF2B5EF4-FFF2-40B4-BE49-F238E27FC236}">
                <a16:creationId xmlns:a16="http://schemas.microsoft.com/office/drawing/2014/main" id="{A0BE4C04-B720-378E-29A1-93511935037F}"/>
              </a:ext>
            </a:extLst>
          </p:cNvPr>
          <p:cNvSpPr txBox="1"/>
          <p:nvPr/>
        </p:nvSpPr>
        <p:spPr>
          <a:xfrm>
            <a:off x="369870" y="1674674"/>
            <a:ext cx="6221575" cy="2031325"/>
          </a:xfrm>
          <a:prstGeom prst="rect">
            <a:avLst/>
          </a:prstGeom>
          <a:noFill/>
        </p:spPr>
        <p:txBody>
          <a:bodyPr wrap="none" rtlCol="0">
            <a:spAutoFit/>
          </a:bodyPr>
          <a:lstStyle/>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是否运用</a:t>
            </a:r>
            <a:r>
              <a:rPr kumimoji="1" lang="en-US" altLang="zh-CN" dirty="0">
                <a:solidFill>
                  <a:schemeClr val="bg1"/>
                </a:solidFill>
                <a:latin typeface="Microsoft YaHei" panose="020B0503020204020204" pitchFamily="34" charset="-122"/>
                <a:ea typeface="Microsoft YaHei" panose="020B0503020204020204" pitchFamily="34" charset="-122"/>
              </a:rPr>
              <a:t>AI</a:t>
            </a:r>
            <a:r>
              <a:rPr kumimoji="1" lang="zh-CN" altLang="en-US" dirty="0">
                <a:solidFill>
                  <a:schemeClr val="bg1"/>
                </a:solidFill>
                <a:latin typeface="Microsoft YaHei" panose="020B0503020204020204" pitchFamily="34" charset="-122"/>
                <a:ea typeface="Microsoft YaHei" panose="020B0503020204020204" pitchFamily="34" charset="-122"/>
              </a:rPr>
              <a:t>大模型，如何在业务中嵌入使用</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本地部署 </a:t>
            </a:r>
            <a:r>
              <a:rPr kumimoji="1" lang="en-US" altLang="zh-CN" dirty="0">
                <a:solidFill>
                  <a:schemeClr val="bg1"/>
                </a:solidFill>
                <a:latin typeface="Microsoft YaHei" panose="020B0503020204020204" pitchFamily="34" charset="-122"/>
                <a:ea typeface="Microsoft YaHei" panose="020B0503020204020204" pitchFamily="34" charset="-122"/>
              </a:rPr>
              <a:t>or</a:t>
            </a:r>
            <a:r>
              <a:rPr kumimoji="1" lang="zh-CN" altLang="en-US" dirty="0">
                <a:solidFill>
                  <a:schemeClr val="bg1"/>
                </a:solidFill>
                <a:latin typeface="Microsoft YaHei" panose="020B0503020204020204" pitchFamily="34" charset="-122"/>
                <a:ea typeface="Microsoft YaHei" panose="020B0503020204020204" pitchFamily="34" charset="-122"/>
              </a:rPr>
              <a:t> </a:t>
            </a:r>
            <a:r>
              <a:rPr kumimoji="1" lang="en-US" altLang="zh-CN" dirty="0">
                <a:solidFill>
                  <a:schemeClr val="bg1"/>
                </a:solidFill>
                <a:latin typeface="Microsoft YaHei" panose="020B0503020204020204" pitchFamily="34" charset="-122"/>
                <a:ea typeface="Microsoft YaHei" panose="020B0503020204020204" pitchFamily="34" charset="-122"/>
              </a:rPr>
              <a:t>API</a:t>
            </a:r>
          </a:p>
          <a:p>
            <a:pPr marL="285750" indent="-285750">
              <a:buFont typeface="Arial" panose="020B0604020202020204" pitchFamily="34" charset="0"/>
              <a:buChar char="•"/>
            </a:pPr>
            <a:r>
              <a:rPr kumimoji="1" lang="zh-CN" altLang="en-US" dirty="0">
                <a:solidFill>
                  <a:schemeClr val="bg1"/>
                </a:solidFill>
                <a:latin typeface="Microsoft YaHei" panose="020B0503020204020204" pitchFamily="34" charset="-122"/>
                <a:ea typeface="Microsoft YaHei" panose="020B0503020204020204" pitchFamily="34" charset="-122"/>
              </a:rPr>
              <a:t>是否有大模型的</a:t>
            </a:r>
            <a:r>
              <a:rPr kumimoji="1" lang="en-US" altLang="zh-CN" dirty="0">
                <a:solidFill>
                  <a:schemeClr val="bg1"/>
                </a:solidFill>
                <a:latin typeface="Microsoft YaHei" panose="020B0503020204020204" pitchFamily="34" charset="-122"/>
                <a:ea typeface="Microsoft YaHei" panose="020B0503020204020204" pitchFamily="34" charset="-122"/>
              </a:rPr>
              <a:t>finetune</a:t>
            </a:r>
            <a:r>
              <a:rPr kumimoji="1" lang="zh-CN" altLang="en-US" dirty="0">
                <a:solidFill>
                  <a:schemeClr val="bg1"/>
                </a:solidFill>
                <a:latin typeface="Microsoft YaHei" panose="020B0503020204020204" pitchFamily="34" charset="-122"/>
                <a:ea typeface="Microsoft YaHei" panose="020B0503020204020204" pitchFamily="34" charset="-122"/>
              </a:rPr>
              <a:t>调优</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dirty="0">
                <a:solidFill>
                  <a:schemeClr val="bg1"/>
                </a:solidFill>
                <a:latin typeface="Microsoft YaHei" panose="020B0503020204020204" pitchFamily="34" charset="-122"/>
                <a:ea typeface="Microsoft YaHei" panose="020B0503020204020204" pitchFamily="34" charset="-122"/>
              </a:rPr>
              <a:t>RAG</a:t>
            </a:r>
            <a:r>
              <a:rPr kumimoji="1" lang="zh-CN" altLang="en-US" dirty="0">
                <a:solidFill>
                  <a:schemeClr val="bg1"/>
                </a:solidFill>
                <a:latin typeface="Microsoft YaHei" panose="020B0503020204020204" pitchFamily="34" charset="-122"/>
                <a:ea typeface="Microsoft YaHei" panose="020B0503020204020204" pitchFamily="34" charset="-122"/>
              </a:rPr>
              <a:t>相关技术的使用</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dirty="0">
                <a:solidFill>
                  <a:schemeClr val="bg1"/>
                </a:solidFill>
                <a:latin typeface="Microsoft YaHei" panose="020B0503020204020204" pitchFamily="34" charset="-122"/>
                <a:ea typeface="Microsoft YaHei" panose="020B0503020204020204" pitchFamily="34" charset="-122"/>
              </a:rPr>
              <a:t>Agent</a:t>
            </a:r>
            <a:r>
              <a:rPr kumimoji="1" lang="zh-CN" altLang="en-US" dirty="0">
                <a:solidFill>
                  <a:schemeClr val="bg1"/>
                </a:solidFill>
                <a:latin typeface="Microsoft YaHei" panose="020B0503020204020204" pitchFamily="34" charset="-122"/>
                <a:ea typeface="Microsoft YaHei" panose="020B0503020204020204" pitchFamily="34" charset="-122"/>
              </a:rPr>
              <a:t>智能体的设计、多智能体、智能体与业务的结合等</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r>
              <a:rPr kumimoji="1" lang="en-US" altLang="zh-CN" dirty="0">
                <a:solidFill>
                  <a:schemeClr val="bg1"/>
                </a:solidFill>
                <a:latin typeface="Microsoft YaHei" panose="020B0503020204020204" pitchFamily="34" charset="-122"/>
                <a:ea typeface="Microsoft YaHei" panose="020B0503020204020204" pitchFamily="34" charset="-122"/>
              </a:rPr>
              <a:t>MCP</a:t>
            </a:r>
            <a:r>
              <a:rPr kumimoji="1" lang="zh-CN" altLang="en-US" dirty="0">
                <a:solidFill>
                  <a:schemeClr val="bg1"/>
                </a:solidFill>
                <a:latin typeface="Microsoft YaHei" panose="020B0503020204020204" pitchFamily="34" charset="-122"/>
                <a:ea typeface="Microsoft YaHei" panose="020B0503020204020204" pitchFamily="34" charset="-122"/>
              </a:rPr>
              <a:t>服务的使用</a:t>
            </a:r>
            <a:endParaRPr kumimoji="1" lang="en-US" altLang="zh-CN" dirty="0">
              <a:solidFill>
                <a:schemeClr val="bg1"/>
              </a:solidFill>
              <a:latin typeface="Microsoft YaHei" panose="020B0503020204020204" pitchFamily="34" charset="-122"/>
              <a:ea typeface="Microsoft YaHei" panose="020B0503020204020204" pitchFamily="34" charset="-122"/>
            </a:endParaRPr>
          </a:p>
          <a:p>
            <a:pPr marL="285750" indent="-285750">
              <a:buFont typeface="Arial" panose="020B0604020202020204" pitchFamily="34" charset="0"/>
              <a:buChar char="•"/>
            </a:pPr>
            <a:endParaRPr kumimoji="1" lang="zh-CN" altLang="en-US"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1793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33065-B1EE-259E-F2B5-4BD12CD9DBBB}"/>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70287EDB-3ABC-1EE6-66DB-5913667E1C4B}"/>
              </a:ext>
            </a:extLst>
          </p:cNvPr>
          <p:cNvPicPr>
            <a:picLocks noChangeAspect="1"/>
          </p:cNvPicPr>
          <p:nvPr/>
        </p:nvPicPr>
        <p:blipFill>
          <a:blip r:embed="rId2" cstate="screen"/>
          <a:stretch>
            <a:fillRect/>
          </a:stretch>
        </p:blipFill>
        <p:spPr>
          <a:xfrm>
            <a:off x="1547776" y="1505345"/>
            <a:ext cx="3060700" cy="4432300"/>
          </a:xfrm>
          <a:prstGeom prst="rect">
            <a:avLst/>
          </a:prstGeom>
        </p:spPr>
      </p:pic>
      <p:sp>
        <p:nvSpPr>
          <p:cNvPr id="3" name="矩形 2">
            <a:extLst>
              <a:ext uri="{FF2B5EF4-FFF2-40B4-BE49-F238E27FC236}">
                <a16:creationId xmlns:a16="http://schemas.microsoft.com/office/drawing/2014/main" id="{AAC91AAE-A468-3534-DCCB-28E8763BF4C7}"/>
              </a:ext>
            </a:extLst>
          </p:cNvPr>
          <p:cNvSpPr/>
          <p:nvPr/>
        </p:nvSpPr>
        <p:spPr>
          <a:xfrm>
            <a:off x="5663151" y="2277710"/>
            <a:ext cx="5469081" cy="31640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 name="矩形 3">
            <a:extLst>
              <a:ext uri="{FF2B5EF4-FFF2-40B4-BE49-F238E27FC236}">
                <a16:creationId xmlns:a16="http://schemas.microsoft.com/office/drawing/2014/main" id="{04618593-0B83-EDBD-BF0C-0D39C54E5DE1}"/>
              </a:ext>
            </a:extLst>
          </p:cNvPr>
          <p:cNvSpPr/>
          <p:nvPr/>
        </p:nvSpPr>
        <p:spPr>
          <a:xfrm>
            <a:off x="5843154" y="2504193"/>
            <a:ext cx="5115500" cy="2708434"/>
          </a:xfrm>
          <a:prstGeom prst="rect">
            <a:avLst/>
          </a:prstGeom>
          <a:ln>
            <a:noFill/>
          </a:ln>
        </p:spPr>
        <p:txBody>
          <a:bodyPr wrap="square">
            <a:spAutoFit/>
            <a:scene3d>
              <a:camera prst="orthographicFront"/>
              <a:lightRig rig="threePt" dir="t"/>
            </a:scene3d>
            <a:sp3d contourW="12700"/>
          </a:bodyPr>
          <a:lstStyle/>
          <a:p>
            <a:pPr marL="342900" marR="0" lvl="0" indent="-342900" algn="just" defTabSz="914400" rtl="0" eaLnBrk="1" fontAlgn="auto" latinLnBrk="0" hangingPunct="1">
              <a:lnSpc>
                <a:spcPct val="100000"/>
              </a:lnSpc>
              <a:spcBef>
                <a:spcPts val="2000"/>
              </a:spcBef>
              <a:spcAft>
                <a:spcPts val="0"/>
              </a:spcAft>
              <a:buClrTx/>
              <a:buSzTx/>
              <a:buFont typeface="Arial" panose="020B0704020202020204" pitchFamily="34" charset="0"/>
              <a:buChar char="•"/>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从非结构化的文本中抽取</a:t>
            </a:r>
            <a:r>
              <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结构化信息</a:t>
            </a:r>
            <a:endParaRPr kumimoji="0" lang="en-US" altLang="zh-CN"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00000"/>
              </a:lnSpc>
              <a:spcBef>
                <a:spcPts val="2000"/>
              </a:spcBef>
              <a:spcAft>
                <a:spcPts val="0"/>
              </a:spcAft>
              <a:buClrTx/>
              <a:buSzTx/>
              <a:buFont typeface="Arial" panose="020B0704020202020204" pitchFamily="34" charset="0"/>
              <a:buChar char="•"/>
              <a:defRPr/>
            </a:pPr>
            <a:r>
              <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预训练模型</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支持</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10</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余种常见实体的抽取，如企业名称、地址、金额、日期等</a:t>
            </a: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00000"/>
              </a:lnSpc>
              <a:spcBef>
                <a:spcPts val="2000"/>
              </a:spcBef>
              <a:spcAft>
                <a:spcPts val="0"/>
              </a:spcAft>
              <a:buClrTx/>
              <a:buSzTx/>
              <a:buFont typeface="Arial" panose="020B0704020202020204" pitchFamily="34" charset="0"/>
              <a:buChar char="•"/>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用户可以自定义抽取</a:t>
            </a:r>
            <a:r>
              <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模板</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，快速实现定制化的信息抽取能力</a:t>
            </a:r>
            <a:endParaRPr kumimoji="0" lang="en-US" altLang="zh-CN"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a:p>
            <a:pPr marL="342900" marR="0" lvl="0" indent="-342900" algn="just" defTabSz="914400" rtl="0" eaLnBrk="1" fontAlgn="auto" latinLnBrk="0" hangingPunct="1">
              <a:lnSpc>
                <a:spcPct val="100000"/>
              </a:lnSpc>
              <a:spcBef>
                <a:spcPts val="2000"/>
              </a:spcBef>
              <a:spcAft>
                <a:spcPts val="0"/>
              </a:spcAft>
              <a:buClrTx/>
              <a:buSzTx/>
              <a:buFont typeface="Arial" panose="020B0704020202020204" pitchFamily="34" charset="0"/>
              <a:buChar char="•"/>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在一段文本中支持模型和模板的</a:t>
            </a:r>
            <a:r>
              <a:rPr kumimoji="0" lang="zh-CN" altLang="en-US" sz="2000" b="1"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混合模式</a:t>
            </a:r>
          </a:p>
        </p:txBody>
      </p:sp>
      <p:sp>
        <p:nvSpPr>
          <p:cNvPr id="5" name="矩形 4">
            <a:extLst>
              <a:ext uri="{FF2B5EF4-FFF2-40B4-BE49-F238E27FC236}">
                <a16:creationId xmlns:a16="http://schemas.microsoft.com/office/drawing/2014/main" id="{A71C981E-D8FD-5C00-B7EC-AF035519B3F3}"/>
              </a:ext>
            </a:extLst>
          </p:cNvPr>
          <p:cNvSpPr/>
          <p:nvPr/>
        </p:nvSpPr>
        <p:spPr>
          <a:xfrm>
            <a:off x="1811867" y="2116668"/>
            <a:ext cx="804333" cy="118534"/>
          </a:xfrm>
          <a:prstGeom prst="rect">
            <a:avLst/>
          </a:prstGeom>
          <a:solidFill>
            <a:srgbClr val="0370FB">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6" name="矩形 5">
            <a:extLst>
              <a:ext uri="{FF2B5EF4-FFF2-40B4-BE49-F238E27FC236}">
                <a16:creationId xmlns:a16="http://schemas.microsoft.com/office/drawing/2014/main" id="{8D3966A7-9A60-9CE9-4EA7-71E3D4802C1E}"/>
              </a:ext>
            </a:extLst>
          </p:cNvPr>
          <p:cNvSpPr/>
          <p:nvPr/>
        </p:nvSpPr>
        <p:spPr>
          <a:xfrm>
            <a:off x="1811867" y="2277710"/>
            <a:ext cx="804333" cy="118534"/>
          </a:xfrm>
          <a:prstGeom prst="rect">
            <a:avLst/>
          </a:prstGeom>
          <a:solidFill>
            <a:srgbClr val="C2E095">
              <a:alpha val="4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7" name="矩形 6">
            <a:extLst>
              <a:ext uri="{FF2B5EF4-FFF2-40B4-BE49-F238E27FC236}">
                <a16:creationId xmlns:a16="http://schemas.microsoft.com/office/drawing/2014/main" id="{EFE860AF-5555-B8E6-A90A-8D2D2C9C40A7}"/>
              </a:ext>
            </a:extLst>
          </p:cNvPr>
          <p:cNvSpPr/>
          <p:nvPr/>
        </p:nvSpPr>
        <p:spPr>
          <a:xfrm>
            <a:off x="1868979" y="3777590"/>
            <a:ext cx="747221" cy="118534"/>
          </a:xfrm>
          <a:prstGeom prst="rect">
            <a:avLst/>
          </a:prstGeom>
          <a:solidFill>
            <a:srgbClr val="C0D6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8" name="矩形 7">
            <a:extLst>
              <a:ext uri="{FF2B5EF4-FFF2-40B4-BE49-F238E27FC236}">
                <a16:creationId xmlns:a16="http://schemas.microsoft.com/office/drawing/2014/main" id="{6E79FD2E-D9B8-BAB7-9341-C3D1E6EAE2F1}"/>
              </a:ext>
            </a:extLst>
          </p:cNvPr>
          <p:cNvSpPr/>
          <p:nvPr/>
        </p:nvSpPr>
        <p:spPr>
          <a:xfrm>
            <a:off x="2242589" y="4214869"/>
            <a:ext cx="747221" cy="118534"/>
          </a:xfrm>
          <a:prstGeom prst="rect">
            <a:avLst/>
          </a:prstGeom>
          <a:solidFill>
            <a:srgbClr val="D4FDF9">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9" name="矩形 8">
            <a:extLst>
              <a:ext uri="{FF2B5EF4-FFF2-40B4-BE49-F238E27FC236}">
                <a16:creationId xmlns:a16="http://schemas.microsoft.com/office/drawing/2014/main" id="{1EE17555-A12E-8183-9E76-BA1D1318FBB4}"/>
              </a:ext>
            </a:extLst>
          </p:cNvPr>
          <p:cNvSpPr/>
          <p:nvPr/>
        </p:nvSpPr>
        <p:spPr>
          <a:xfrm>
            <a:off x="2480049" y="4529199"/>
            <a:ext cx="598077" cy="118534"/>
          </a:xfrm>
          <a:prstGeom prst="rect">
            <a:avLst/>
          </a:prstGeom>
          <a:solidFill>
            <a:srgbClr val="88D1D8">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0" name="矩形 9">
            <a:extLst>
              <a:ext uri="{FF2B5EF4-FFF2-40B4-BE49-F238E27FC236}">
                <a16:creationId xmlns:a16="http://schemas.microsoft.com/office/drawing/2014/main" id="{0A8FBA2C-D12A-F95D-05F0-2085DE1C1D6F}"/>
              </a:ext>
            </a:extLst>
          </p:cNvPr>
          <p:cNvSpPr/>
          <p:nvPr/>
        </p:nvSpPr>
        <p:spPr>
          <a:xfrm>
            <a:off x="2480049" y="3552825"/>
            <a:ext cx="1139451" cy="88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prstClr val="white"/>
              </a:solidFill>
              <a:effectLst/>
              <a:uLnTx/>
              <a:uFillTx/>
              <a:latin typeface="Microsoft YaHei" panose="020B0503020204020204" pitchFamily="34" charset="-122"/>
              <a:ea typeface="Microsoft YaHei" panose="020B0503020204020204" pitchFamily="34" charset="-122"/>
              <a:cs typeface="+mn-cs"/>
            </a:endParaRPr>
          </a:p>
        </p:txBody>
      </p:sp>
      <p:sp>
        <p:nvSpPr>
          <p:cNvPr id="11" name="文本框 10">
            <a:extLst>
              <a:ext uri="{FF2B5EF4-FFF2-40B4-BE49-F238E27FC236}">
                <a16:creationId xmlns:a16="http://schemas.microsoft.com/office/drawing/2014/main" id="{BD2D19A9-B337-18E8-0CE5-251813C20FCA}"/>
              </a:ext>
            </a:extLst>
          </p:cNvPr>
          <p:cNvSpPr txBox="1"/>
          <p:nvPr/>
        </p:nvSpPr>
        <p:spPr>
          <a:xfrm>
            <a:off x="5663151" y="1682218"/>
            <a:ext cx="1987783" cy="369332"/>
          </a:xfrm>
          <a:prstGeom prst="rect">
            <a:avLst/>
          </a:prstGeom>
          <a:solidFill>
            <a:srgbClr val="214AC0"/>
          </a:solidFill>
          <a:ln>
            <a:noFill/>
          </a:ln>
        </p:spPr>
        <p:txBody>
          <a:bodyPr wrap="square" rtlCol="0">
            <a:spAutoFit/>
            <a:scene3d>
              <a:camera prst="orthographicFront"/>
              <a:lightRig rig="threePt" dir="t"/>
            </a:scene3d>
            <a:sp3d contourW="12700"/>
          </a:bodyPr>
          <a:lstStyle/>
          <a:p>
            <a:pPr algn="ctr"/>
            <a:r>
              <a:rPr lang="zh-CN" altLang="en-US" b="1" spc="200" dirty="0">
                <a:solidFill>
                  <a:schemeClr val="bg1"/>
                </a:solidFill>
                <a:latin typeface="Microsoft YaHei" panose="020B0503020204020204" pitchFamily="34" charset="-122"/>
                <a:ea typeface="Microsoft YaHei" panose="020B0503020204020204" pitchFamily="34" charset="-122"/>
              </a:rPr>
              <a:t>信息抽取</a:t>
            </a:r>
          </a:p>
        </p:txBody>
      </p:sp>
      <p:cxnSp>
        <p:nvCxnSpPr>
          <p:cNvPr id="12" name="直接连接符 2">
            <a:extLst>
              <a:ext uri="{FF2B5EF4-FFF2-40B4-BE49-F238E27FC236}">
                <a16:creationId xmlns:a16="http://schemas.microsoft.com/office/drawing/2014/main" id="{3DD1B58E-DA40-EE5A-06E2-30493F5B688B}"/>
              </a:ext>
            </a:extLst>
          </p:cNvPr>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7089BED-FF03-D831-3255-DF06131B7855}"/>
              </a:ext>
            </a:extLst>
          </p:cNvPr>
          <p:cNvSpPr txBox="1"/>
          <p:nvPr/>
        </p:nvSpPr>
        <p:spPr>
          <a:xfrm>
            <a:off x="292499" y="304158"/>
            <a:ext cx="553564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六、模式和技术创新性</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Mode and Technological Innovation</a:t>
            </a:r>
            <a:endParaRPr 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文本框 13">
            <a:extLst>
              <a:ext uri="{FF2B5EF4-FFF2-40B4-BE49-F238E27FC236}">
                <a16:creationId xmlns:a16="http://schemas.microsoft.com/office/drawing/2014/main" id="{E29A927F-2B26-FC11-3348-9CFC943393CA}"/>
              </a:ext>
            </a:extLst>
          </p:cNvPr>
          <p:cNvSpPr txBox="1"/>
          <p:nvPr/>
        </p:nvSpPr>
        <p:spPr>
          <a:xfrm>
            <a:off x="4500357" y="439309"/>
            <a:ext cx="5493812" cy="369332"/>
          </a:xfrm>
          <a:prstGeom prst="rect">
            <a:avLst/>
          </a:prstGeom>
          <a:noFill/>
        </p:spPr>
        <p:txBody>
          <a:bodyPr wrap="none" rtlCol="0">
            <a:spAutoFit/>
          </a:bodyPr>
          <a:lstStyle/>
          <a:p>
            <a:r>
              <a:rPr kumimoji="1" lang="zh-CN" altLang="en-US" dirty="0">
                <a:solidFill>
                  <a:schemeClr val="bg1"/>
                </a:solidFill>
              </a:rPr>
              <a:t>（从技术和模式创新上可以说明，以下为参考示例）</a:t>
            </a:r>
          </a:p>
        </p:txBody>
      </p:sp>
      <p:sp>
        <p:nvSpPr>
          <p:cNvPr id="15" name="文本框 14">
            <a:extLst>
              <a:ext uri="{FF2B5EF4-FFF2-40B4-BE49-F238E27FC236}">
                <a16:creationId xmlns:a16="http://schemas.microsoft.com/office/drawing/2014/main" id="{9A17AEE6-9229-4105-406F-71D1679E6CCE}"/>
              </a:ext>
            </a:extLst>
          </p:cNvPr>
          <p:cNvSpPr txBox="1"/>
          <p:nvPr/>
        </p:nvSpPr>
        <p:spPr>
          <a:xfrm>
            <a:off x="4717657" y="6497904"/>
            <a:ext cx="1107996" cy="369332"/>
          </a:xfrm>
          <a:prstGeom prst="rect">
            <a:avLst/>
          </a:prstGeom>
          <a:noFill/>
        </p:spPr>
        <p:txBody>
          <a:bodyPr wrap="none" rtlCol="0">
            <a:spAutoFit/>
          </a:bodyPr>
          <a:lstStyle/>
          <a:p>
            <a:r>
              <a:rPr kumimoji="1" lang="zh-CN" altLang="en-US" dirty="0">
                <a:solidFill>
                  <a:schemeClr val="bg1"/>
                </a:solidFill>
              </a:rPr>
              <a:t>参考示例</a:t>
            </a:r>
          </a:p>
        </p:txBody>
      </p:sp>
    </p:spTree>
    <p:extLst>
      <p:ext uri="{BB962C8B-B14F-4D97-AF65-F5344CB8AC3E}">
        <p14:creationId xmlns:p14="http://schemas.microsoft.com/office/powerpoint/2010/main" val="259819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2498" y="291458"/>
            <a:ext cx="56926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七、方案价值与收益</a:t>
            </a:r>
            <a:endParaRPr lang="en-US" altLang="zh-CN" sz="2400" b="1" dirty="0">
              <a:solidFill>
                <a:schemeClr val="bg1"/>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tabLst/>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Solution Value and Revenue</a:t>
            </a:r>
            <a:endParaRPr 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3BC72DDF-87C1-7B43-B197-0BB326BCEC47}"/>
              </a:ext>
            </a:extLst>
          </p:cNvPr>
          <p:cNvSpPr txBox="1"/>
          <p:nvPr/>
        </p:nvSpPr>
        <p:spPr>
          <a:xfrm>
            <a:off x="552716" y="2384855"/>
            <a:ext cx="4723292" cy="3937681"/>
          </a:xfrm>
          <a:prstGeom prst="rect">
            <a:avLst/>
          </a:prstGeom>
          <a:noFill/>
        </p:spPr>
        <p:txBody>
          <a:bodyPr wrap="square" rtlCol="0">
            <a:spAutoFit/>
          </a:bodyPr>
          <a:lstStyle/>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货运代理板块业绩统计：</a:t>
            </a:r>
          </a:p>
          <a:p>
            <a:pPr>
              <a:lnSpc>
                <a:spcPct val="150000"/>
              </a:lnSpc>
            </a:pP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自</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2020/11/1 </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至</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2021/2/2</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主要任务执行情况统计：</a:t>
            </a:r>
          </a:p>
          <a:p>
            <a:pPr>
              <a:lnSpc>
                <a:spcPct val="150000"/>
              </a:lnSpc>
            </a:pP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 订舱委托识别：</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307</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种</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 放箱指令查询：</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63135</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票次</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 </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VGM</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上传：</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43614</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次</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 提单确认下载：</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83623</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票次</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 发送各类通知：</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145826</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票次</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 各项任务执行准确率</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100%</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实际应用效果：代理订舱业务在人员配置和工作强度基本不变得情况下，完成业务量较往月增长约</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35%</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，同时数据实时性及客户服务满意度得到明显提升。</a:t>
            </a:r>
          </a:p>
          <a:p>
            <a:pPr>
              <a:lnSpc>
                <a:spcPct val="150000"/>
              </a:lnSpc>
            </a:pP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p:txBody>
      </p:sp>
      <p:sp>
        <p:nvSpPr>
          <p:cNvPr id="5" name="文本框 4">
            <a:extLst>
              <a:ext uri="{FF2B5EF4-FFF2-40B4-BE49-F238E27FC236}">
                <a16:creationId xmlns:a16="http://schemas.microsoft.com/office/drawing/2014/main" id="{12538FD1-265A-3C49-975B-C010D5D5CE02}"/>
              </a:ext>
            </a:extLst>
          </p:cNvPr>
          <p:cNvSpPr txBox="1"/>
          <p:nvPr/>
        </p:nvSpPr>
        <p:spPr>
          <a:xfrm>
            <a:off x="360540" y="1510916"/>
            <a:ext cx="3653110" cy="400110"/>
          </a:xfrm>
          <a:prstGeom prst="rect">
            <a:avLst/>
          </a:prstGeom>
          <a:noFill/>
        </p:spPr>
        <p:txBody>
          <a:bodyPr wrap="square" rtlCol="0">
            <a:spAutoFit/>
          </a:bodyPr>
          <a:lstStyle/>
          <a:p>
            <a:pPr>
              <a:defRPr/>
            </a:pPr>
            <a:r>
              <a:rPr lang="zh-CN" altLang="en-US" sz="2000" b="1" dirty="0">
                <a:solidFill>
                  <a:schemeClr val="bg1"/>
                </a:solidFill>
                <a:latin typeface="Microsoft YaHei" panose="020B0503020204020204" pitchFamily="34" charset="-122"/>
                <a:ea typeface="Microsoft YaHei" panose="020B0503020204020204" pitchFamily="34" charset="-122"/>
                <a:sym typeface="+mn-ea"/>
              </a:rPr>
              <a:t>（示例）项目收益统计</a:t>
            </a:r>
            <a:r>
              <a:rPr lang="zh-CN" altLang="en-US" sz="2000" b="1" dirty="0">
                <a:solidFill>
                  <a:schemeClr val="bg1"/>
                </a:solidFill>
                <a:latin typeface="Microsoft YaHei" panose="020B0503020204020204" pitchFamily="34" charset="-122"/>
                <a:ea typeface="Microsoft YaHei" panose="020B0503020204020204" pitchFamily="34" charset="-122"/>
              </a:rPr>
              <a:t>：</a:t>
            </a:r>
          </a:p>
        </p:txBody>
      </p:sp>
      <p:sp>
        <p:nvSpPr>
          <p:cNvPr id="2" name="矩形 1">
            <a:extLst>
              <a:ext uri="{FF2B5EF4-FFF2-40B4-BE49-F238E27FC236}">
                <a16:creationId xmlns:a16="http://schemas.microsoft.com/office/drawing/2014/main" id="{2B9DE612-7C06-3A4E-A51D-8621597342EA}"/>
              </a:ext>
            </a:extLst>
          </p:cNvPr>
          <p:cNvSpPr/>
          <p:nvPr/>
        </p:nvSpPr>
        <p:spPr>
          <a:xfrm>
            <a:off x="5543284" y="3610492"/>
            <a:ext cx="6096000" cy="1998689"/>
          </a:xfrm>
          <a:prstGeom prst="rect">
            <a:avLst/>
          </a:prstGeom>
        </p:spPr>
        <p:txBody>
          <a:bodyPr>
            <a:spAutoFit/>
          </a:bodyPr>
          <a:lstStyle/>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接收和录入订舱信息新旧模式对比，经随机采样验证，对比效果如下：</a:t>
            </a:r>
          </a:p>
          <a:p>
            <a:pPr>
              <a:lnSpc>
                <a:spcPct val="150000"/>
              </a:lnSpc>
            </a:pP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原人工模式：操作录入各项耗时约</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分钟，单证录入各项耗时约</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4</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分钟，共需约</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840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秒。</a:t>
            </a:r>
            <a:endPar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a:p>
            <a:pPr>
              <a:lnSpc>
                <a:spcPct val="150000"/>
              </a:lnSpc>
            </a:pP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IPA</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模式：完成各项录入平均耗时约</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8</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秒。</a:t>
            </a: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新</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IPA</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模式较原人工模式效率提升</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100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倍。以人均每月业务量</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1000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票测算，仅订舱信息录入一个工作步骤中</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IPA</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各模块协同即可完成约</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1.5</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人每月的工作量。</a:t>
            </a: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sym typeface="+mn-lt"/>
            </a:endParaRPr>
          </a:p>
        </p:txBody>
      </p:sp>
    </p:spTree>
    <p:extLst>
      <p:ext uri="{BB962C8B-B14F-4D97-AF65-F5344CB8AC3E}">
        <p14:creationId xmlns:p14="http://schemas.microsoft.com/office/powerpoint/2010/main" val="422080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92498" y="291458"/>
            <a:ext cx="5692665"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八、方案价值与收益</a:t>
            </a:r>
            <a:endParaRPr lang="en-US" altLang="zh-CN" sz="2400" b="1" dirty="0">
              <a:solidFill>
                <a:schemeClr val="bg1"/>
              </a:solidFill>
              <a:latin typeface="微软雅黑" panose="020B0503020204020204" pitchFamily="34" charset="-122"/>
              <a:ea typeface="微软雅黑" panose="020B0503020204020204" pitchFamily="34" charset="-122"/>
            </a:endParaRPr>
          </a:p>
          <a:p>
            <a:pPr marR="0" lvl="0" indent="0" fontAlgn="auto">
              <a:lnSpc>
                <a:spcPct val="100000"/>
              </a:lnSpc>
              <a:spcBef>
                <a:spcPts val="0"/>
              </a:spcBef>
              <a:spcAft>
                <a:spcPts val="0"/>
              </a:spcAft>
              <a:buClrTx/>
              <a:buSzTx/>
              <a:buFontTx/>
              <a:buNone/>
              <a:tabLst/>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Solution Value and Revenue</a:t>
            </a:r>
            <a:endParaRPr 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3BC72DDF-87C1-7B43-B197-0BB326BCEC47}"/>
              </a:ext>
            </a:extLst>
          </p:cNvPr>
          <p:cNvSpPr txBox="1"/>
          <p:nvPr/>
        </p:nvSpPr>
        <p:spPr>
          <a:xfrm>
            <a:off x="360541" y="2395619"/>
            <a:ext cx="10670937" cy="2552686"/>
          </a:xfrm>
          <a:prstGeom prst="rect">
            <a:avLst/>
          </a:prstGeom>
          <a:noFill/>
        </p:spPr>
        <p:txBody>
          <a:bodyPr wrap="square" rtlCol="0">
            <a:spAutoFit/>
          </a:bodyPr>
          <a:lstStyle/>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例：国家统计局数据显示，</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2019</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年全国社会物流总额</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298.0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万亿元。从构成看，工业品物流总额</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269.6</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万亿元，按可比价格计算，同比增长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5.7%</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；进口货物物流总额</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14.3</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4.7%</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；单位与居民物品物流总额</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8.4</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16.1%</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2019</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年社会物流总费用</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14.6</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万亿元，同比增长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7.3%</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。社会物流总费用与</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GDP</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的比率为</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14.7%</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。其中，运输费用</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7.7</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万亿元，同比增长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7.2%</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，保管费用</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5.0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7.4%</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，管理费用</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1.9</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7.0%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2019</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年物流业总收入</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10.3</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万亿元，同比增长</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9.0%</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a:t>
            </a:r>
          </a:p>
          <a:p>
            <a:pPr>
              <a:lnSpc>
                <a:spcPct val="150000"/>
              </a:lnSpc>
            </a:pPr>
            <a:endPar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endParaRPr>
          </a:p>
          <a:p>
            <a:pPr>
              <a:lnSpc>
                <a:spcPct val="150000"/>
              </a:lnSpc>
            </a:pP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我国社会物流总费用</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GDP</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的比值相较美国日本等发达国家稳定在</a:t>
            </a:r>
            <a:r>
              <a:rPr lang="en-US"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8%-9%</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左右的比值仍然偏高，而我们与发达国家存在差距的一个重要原因就是我国物流运输行业科技水平和信息化程度整体不高。尽管差距巨大，但也意味着我们有相当的优化空间。物流信息化领域将是天量级的蓝海市场。 </a:t>
            </a:r>
            <a:r>
              <a:rPr lang="en" altLang="zh-CN"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RPA</a:t>
            </a:r>
            <a:r>
              <a:rPr lang="zh-CN" altLang="en-US" sz="1200" dirty="0">
                <a:solidFill>
                  <a:schemeClr val="bg1"/>
                </a:solidFill>
                <a:latin typeface="Microsoft YaHei" panose="020B0503020204020204" pitchFamily="34" charset="-122"/>
                <a:ea typeface="Microsoft YaHei" panose="020B0503020204020204" pitchFamily="34" charset="-122"/>
                <a:cs typeface="宋体" panose="02010600030101010101" pitchFamily="2" charset="-122"/>
              </a:rPr>
              <a:t>技术所具有的人工智能、流程自动化、自动识别、机器学习等功能非常适合物流行业产业升级和流程优化，是对降低物流费用，从而降低社会总成本极具潜力的解决方案，其经济效益不可估量。</a:t>
            </a:r>
          </a:p>
        </p:txBody>
      </p:sp>
      <p:sp>
        <p:nvSpPr>
          <p:cNvPr id="5" name="文本框 4">
            <a:extLst>
              <a:ext uri="{FF2B5EF4-FFF2-40B4-BE49-F238E27FC236}">
                <a16:creationId xmlns:a16="http://schemas.microsoft.com/office/drawing/2014/main" id="{12538FD1-265A-3C49-975B-C010D5D5CE02}"/>
              </a:ext>
            </a:extLst>
          </p:cNvPr>
          <p:cNvSpPr txBox="1"/>
          <p:nvPr/>
        </p:nvSpPr>
        <p:spPr>
          <a:xfrm>
            <a:off x="360540" y="1510916"/>
            <a:ext cx="2382659" cy="400110"/>
          </a:xfrm>
          <a:prstGeom prst="rect">
            <a:avLst/>
          </a:prstGeom>
          <a:noFill/>
        </p:spPr>
        <p:txBody>
          <a:bodyPr wrap="square" rtlCol="0">
            <a:spAutoFit/>
          </a:bodyPr>
          <a:lstStyle/>
          <a:p>
            <a:pPr>
              <a:defRPr/>
            </a:pPr>
            <a:r>
              <a:rPr lang="zh-CN" altLang="en-US" sz="2000" b="1" dirty="0">
                <a:solidFill>
                  <a:schemeClr val="bg1"/>
                </a:solidFill>
                <a:latin typeface="Microsoft YaHei" panose="020B0503020204020204" pitchFamily="34" charset="-122"/>
                <a:ea typeface="Microsoft YaHei" panose="020B0503020204020204" pitchFamily="34" charset="-122"/>
                <a:sym typeface="+mn-ea"/>
              </a:rPr>
              <a:t>（示例）推广价值</a:t>
            </a:r>
            <a:r>
              <a:rPr lang="zh-CN" altLang="en-US" sz="2000" b="1" dirty="0">
                <a:solidFill>
                  <a:schemeClr val="bg1"/>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321520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54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0" y="1079500"/>
            <a:ext cx="12192000" cy="14009"/>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文本占位符 8">
            <a:extLst>
              <a:ext uri="{FF2B5EF4-FFF2-40B4-BE49-F238E27FC236}">
                <a16:creationId xmlns:a16="http://schemas.microsoft.com/office/drawing/2014/main" id="{9CA6A3C2-6568-D043-8016-E13D9D833C5F}"/>
              </a:ext>
            </a:extLst>
          </p:cNvPr>
          <p:cNvSpPr txBox="1">
            <a:spLocks/>
          </p:cNvSpPr>
          <p:nvPr/>
        </p:nvSpPr>
        <p:spPr>
          <a:xfrm>
            <a:off x="835319" y="1815096"/>
            <a:ext cx="6251934" cy="4801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gradFill flip="none" rotWithShape="1">
                  <a:gsLst>
                    <a:gs pos="0">
                      <a:srgbClr val="01A8FF"/>
                    </a:gs>
                    <a:gs pos="47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参赛作品 </a:t>
            </a:r>
            <a:r>
              <a:rPr kumimoji="1" lang="en-US" altLang="zh-CN" dirty="0">
                <a:solidFill>
                  <a:schemeClr val="bg1">
                    <a:alpha val="80000"/>
                  </a:schemeClr>
                </a:solidFill>
                <a:latin typeface="微软雅黑" panose="020B0503020204020204" pitchFamily="34" charset="-122"/>
                <a:ea typeface="微软雅黑" panose="020B0503020204020204" pitchFamily="34" charset="-122"/>
                <a:cs typeface="Arial" panose="020B0604020202020204" pitchFamily="34" charset="0"/>
              </a:rPr>
              <a:t>entries</a:t>
            </a:r>
            <a:r>
              <a:rPr kumimoji="1" lang="zh-CN" altLang="en-US" dirty="0">
                <a:solidFill>
                  <a:schemeClr val="bg1">
                    <a:alpha val="80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dirty="0">
                <a:solidFill>
                  <a:schemeClr val="bg1">
                    <a:alpha val="80000"/>
                  </a:schemeClr>
                </a:solidFill>
                <a:latin typeface="微软雅黑" panose="020B0503020204020204" pitchFamily="34" charset="-122"/>
                <a:ea typeface="微软雅黑" panose="020B0503020204020204" pitchFamily="34" charset="-122"/>
                <a:cs typeface="Arial" panose="020B0604020202020204" pitchFamily="34" charset="0"/>
              </a:rPr>
              <a:t> </a:t>
            </a:r>
            <a:endParaRPr kumimoji="1" lang="zh-CN" altLang="en-US" dirty="0">
              <a:solidFill>
                <a:schemeClr val="bg1">
                  <a:alpha val="8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文本占位符 9">
            <a:extLst>
              <a:ext uri="{FF2B5EF4-FFF2-40B4-BE49-F238E27FC236}">
                <a16:creationId xmlns:a16="http://schemas.microsoft.com/office/drawing/2014/main" id="{A9C94183-63D5-D14A-ADCF-ECA421883E0B}"/>
              </a:ext>
            </a:extLst>
          </p:cNvPr>
          <p:cNvSpPr txBox="1">
            <a:spLocks/>
          </p:cNvSpPr>
          <p:nvPr/>
        </p:nvSpPr>
        <p:spPr>
          <a:xfrm>
            <a:off x="835318" y="2742188"/>
            <a:ext cx="6613445" cy="33812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1219028">
              <a:lnSpc>
                <a:spcPct val="200000"/>
              </a:lnSpc>
              <a:spcBef>
                <a:spcPts val="0"/>
              </a:spcBef>
              <a:buFont typeface="Arial" panose="020B0604020202020204" pitchFamily="34" charset="0"/>
              <a:buNone/>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队伍名称 </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Team Name</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defTabSz="1219028">
              <a:lnSpc>
                <a:spcPct val="200000"/>
              </a:lnSpc>
              <a:spcBef>
                <a:spcPts val="0"/>
              </a:spcBef>
              <a:buFont typeface="Arial" panose="020B0604020202020204" pitchFamily="34" charset="0"/>
              <a:buNone/>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队伍成员</a:t>
            </a:r>
            <a:r>
              <a:rPr lang="en-US" altLang="zh-CN"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Team Member</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defTabSz="1219028">
              <a:lnSpc>
                <a:spcPct val="200000"/>
              </a:lnSpc>
              <a:spcBef>
                <a:spcPts val="0"/>
              </a:spcBef>
              <a:buNone/>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队伍口号 </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Team Slogan</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endParaRPr>
          </a:p>
          <a:p>
            <a:pPr marL="0" indent="0" defTabSz="1219028">
              <a:lnSpc>
                <a:spcPct val="200000"/>
              </a:lnSpc>
              <a:spcBef>
                <a:spcPts val="0"/>
              </a:spcBef>
              <a:buFont typeface="Arial" panose="020B0604020202020204" pitchFamily="34" charset="0"/>
              <a:buNone/>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所在单位和部门</a:t>
            </a:r>
            <a:r>
              <a:rPr lang="en-US" altLang="zh-CN"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专业 </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Enterprise</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p>
          <a:p>
            <a:pPr defTabSz="1219028">
              <a:lnSpc>
                <a:spcPct val="200000"/>
              </a:lnSpc>
              <a:spcBef>
                <a:spcPts val="0"/>
              </a:spcBef>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作品应用场景 </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：财务</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人力资源</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银行</a:t>
            </a:r>
            <a:r>
              <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p>
          <a:p>
            <a:pPr defTabSz="1219028">
              <a:lnSpc>
                <a:spcPct val="200000"/>
              </a:lnSpc>
              <a:spcBef>
                <a:spcPts val="0"/>
              </a:spcBef>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作品应用项目</a:t>
            </a:r>
            <a:r>
              <a:rPr lang="zh-CN" altLang="en-US"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600"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endParaRPr>
          </a:p>
          <a:p>
            <a:pPr defTabSz="1219028">
              <a:lnSpc>
                <a:spcPct val="200000"/>
              </a:lnSpc>
              <a:spcBef>
                <a:spcPts val="0"/>
              </a:spcBef>
            </a:pPr>
            <a:r>
              <a:rPr lang="zh-CN" altLang="en-US"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rPr>
              <a:t>其它介绍等</a:t>
            </a:r>
            <a:endParaRPr lang="en-US" altLang="zh-CN" sz="1600" b="1" dirty="0">
              <a:solidFill>
                <a:schemeClr val="bg1">
                  <a:alpha val="85000"/>
                </a:schemeClr>
              </a:solidFill>
              <a:latin typeface="微软雅黑" panose="020B0503020204020204" pitchFamily="34" charset="-122"/>
              <a:ea typeface="微软雅黑" panose="020B0503020204020204" pitchFamily="34" charset="-122"/>
              <a:cs typeface="Arial" panose="020B0604020202020204" pitchFamily="34" charset="0"/>
            </a:endParaRPr>
          </a:p>
          <a:p>
            <a:pPr defTabSz="1219028">
              <a:lnSpc>
                <a:spcPct val="200000"/>
              </a:lnSpc>
              <a:spcBef>
                <a:spcPts val="0"/>
              </a:spcBef>
            </a:pPr>
            <a:endParaRPr lang="en-US" altLang="zh-CN" sz="16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文本占位符 1">
            <a:extLst>
              <a:ext uri="{FF2B5EF4-FFF2-40B4-BE49-F238E27FC236}">
                <a16:creationId xmlns:a16="http://schemas.microsoft.com/office/drawing/2014/main" id="{0EC478CF-6629-0F40-B124-4A01644BAD7D}"/>
              </a:ext>
            </a:extLst>
          </p:cNvPr>
          <p:cNvSpPr txBox="1">
            <a:spLocks/>
          </p:cNvSpPr>
          <p:nvPr/>
        </p:nvSpPr>
        <p:spPr>
          <a:xfrm>
            <a:off x="4140365" y="490680"/>
            <a:ext cx="4062101" cy="48014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zh-CN" altLang="en-US" sz="2400" b="1" dirty="0">
                <a:solidFill>
                  <a:schemeClr val="bg1"/>
                </a:solidFill>
                <a:latin typeface="微软雅黑" panose="020B0503020204020204" pitchFamily="34" charset="-122"/>
                <a:ea typeface="微软雅黑" panose="020B0503020204020204" pitchFamily="34" charset="-122"/>
              </a:rPr>
              <a:t>作品信息 </a:t>
            </a:r>
            <a:r>
              <a:rPr kumimoji="1" lang="en-US" altLang="zh-CN"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App Information</a:t>
            </a:r>
            <a:endParaRPr kumimoji="1" lang="zh-CN" altLang="en-US" sz="24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8382000" y="1993900"/>
            <a:ext cx="2921000" cy="3594100"/>
          </a:xfrm>
          <a:prstGeom prst="rect">
            <a:avLst/>
          </a:prstGeom>
          <a:solidFill>
            <a:srgbClr val="34334B"/>
          </a:solidFill>
          <a:ln>
            <a:solidFill>
              <a:srgbClr val="01A8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参赛团队</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个人照片</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Photo</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92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584A1D8-74B2-FD4B-9118-9647AC8759CA}"/>
              </a:ext>
            </a:extLst>
          </p:cNvPr>
          <p:cNvSpPr txBox="1"/>
          <p:nvPr/>
        </p:nvSpPr>
        <p:spPr>
          <a:xfrm>
            <a:off x="292498" y="285760"/>
            <a:ext cx="828808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一、需求分析</a:t>
            </a:r>
            <a:r>
              <a:rPr lang="en-US" altLang="zh-CN" sz="2400" b="1" dirty="0">
                <a:solidFill>
                  <a:schemeClr val="bg1"/>
                </a:solidFill>
                <a:latin typeface="微软雅黑" panose="020B0503020204020204" pitchFamily="34" charset="-122"/>
                <a:ea typeface="微软雅黑" panose="020B0503020204020204" pitchFamily="34" charset="-122"/>
              </a:rPr>
              <a:t>&amp;</a:t>
            </a:r>
            <a:r>
              <a:rPr lang="zh-CN" altLang="en-US" sz="2400" b="1" dirty="0">
                <a:solidFill>
                  <a:schemeClr val="bg1"/>
                </a:solidFill>
                <a:latin typeface="微软雅黑" panose="020B0503020204020204" pitchFamily="34" charset="-122"/>
                <a:ea typeface="微软雅黑" panose="020B0503020204020204" pitchFamily="34" charset="-122"/>
              </a:rPr>
              <a:t>背景介绍</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Requirement analysis</a:t>
            </a:r>
            <a:endParaRPr lang="en-US" altLang="zh-CN" b="1"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5E9609C0-3D84-7843-B1AE-9D5D82F152B6}"/>
              </a:ext>
            </a:extLst>
          </p:cNvPr>
          <p:cNvSpPr txBox="1"/>
          <p:nvPr/>
        </p:nvSpPr>
        <p:spPr>
          <a:xfrm>
            <a:off x="4174609" y="268711"/>
            <a:ext cx="4733722" cy="581057"/>
          </a:xfrm>
          <a:prstGeom prst="rect">
            <a:avLst/>
          </a:prstGeom>
          <a:noFill/>
        </p:spPr>
        <p:txBody>
          <a:bodyPr wrap="square" rtlCol="0">
            <a:spAutoFit/>
          </a:bodyPr>
          <a:lstStyle/>
          <a:p>
            <a:pPr>
              <a:lnSpc>
                <a:spcPct val="150000"/>
              </a:lnSpc>
              <a:defRPr/>
            </a:pP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sym typeface="+mn-ea"/>
              </a:rPr>
              <a:t>示例</a:t>
            </a:r>
            <a:r>
              <a:rPr lang="en-US" altLang="zh-CN" sz="2400" b="1" dirty="0">
                <a:solidFill>
                  <a:srgbClr val="FFFFFF"/>
                </a:solidFill>
                <a:latin typeface="微软雅黑" panose="020B0503020204020204" charset="-122"/>
                <a:ea typeface="微软雅黑" panose="020B0503020204020204" charset="-122"/>
                <a:cs typeface="微软雅黑" panose="020B0503020204020204" charset="-122"/>
                <a:sym typeface="+mn-ea"/>
              </a:rPr>
              <a:t>1</a:t>
            </a: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sym typeface="+mn-ea"/>
              </a:rPr>
              <a:t>：某制药公司业务背景</a:t>
            </a:r>
          </a:p>
        </p:txBody>
      </p:sp>
      <p:sp>
        <p:nvSpPr>
          <p:cNvPr id="14" name="灯片编号占位符 3">
            <a:extLst>
              <a:ext uri="{FF2B5EF4-FFF2-40B4-BE49-F238E27FC236}">
                <a16:creationId xmlns:a16="http://schemas.microsoft.com/office/drawing/2014/main" id="{45063CA4-0CA0-4D4A-83D9-0D2020600C6F}"/>
              </a:ext>
            </a:extLst>
          </p:cNvPr>
          <p:cNvSpPr txBox="1">
            <a:spLocks/>
          </p:cNvSpPr>
          <p:nvPr/>
        </p:nvSpPr>
        <p:spPr>
          <a:xfrm>
            <a:off x="0" y="0"/>
            <a:ext cx="0" cy="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3</a:t>
            </a:fld>
            <a:endParaRPr lang="zh-CN" altLang="en-US" dirty="0"/>
          </a:p>
        </p:txBody>
      </p:sp>
      <p:sp>
        <p:nvSpPr>
          <p:cNvPr id="31" name="矩形 30">
            <a:extLst>
              <a:ext uri="{FF2B5EF4-FFF2-40B4-BE49-F238E27FC236}">
                <a16:creationId xmlns:a16="http://schemas.microsoft.com/office/drawing/2014/main" id="{3FBF4A49-F1C9-C640-851D-15D76110C7A0}"/>
              </a:ext>
            </a:extLst>
          </p:cNvPr>
          <p:cNvSpPr/>
          <p:nvPr/>
        </p:nvSpPr>
        <p:spPr>
          <a:xfrm>
            <a:off x="458639" y="1701356"/>
            <a:ext cx="4940844" cy="2893100"/>
          </a:xfrm>
          <a:prstGeom prst="rect">
            <a:avLst/>
          </a:prstGeom>
        </p:spPr>
        <p:txBody>
          <a:bodyPr wrap="square">
            <a:spAutoFit/>
          </a:bodyPr>
          <a:lstStyle/>
          <a:p>
            <a:r>
              <a:rPr lang="en-US" altLang="zh-CN" sz="1400" dirty="0">
                <a:solidFill>
                  <a:schemeClr val="bg1"/>
                </a:solidFill>
                <a:latin typeface="Microsoft YaHei" panose="020B0503020204020204" pitchFamily="34" charset="-122"/>
                <a:ea typeface="Microsoft YaHei" panose="020B0503020204020204" pitchFamily="34" charset="-122"/>
              </a:rPr>
              <a:t>	</a:t>
            </a:r>
            <a:r>
              <a:rPr lang="zh-CN" altLang="en-US" sz="1400" dirty="0">
                <a:solidFill>
                  <a:schemeClr val="bg1"/>
                </a:solidFill>
                <a:latin typeface="Microsoft YaHei" panose="020B0503020204020204" pitchFamily="34" charset="-122"/>
                <a:ea typeface="Microsoft YaHei" panose="020B0503020204020204" pitchFamily="34" charset="-122"/>
              </a:rPr>
              <a:t>某制药公司创始于</a:t>
            </a:r>
            <a:r>
              <a:rPr lang="en-US" altLang="zh-CN" sz="1400" dirty="0">
                <a:solidFill>
                  <a:schemeClr val="bg1"/>
                </a:solidFill>
                <a:latin typeface="Microsoft YaHei" panose="020B0503020204020204" pitchFamily="34" charset="-122"/>
                <a:ea typeface="Microsoft YaHei" panose="020B0503020204020204" pitchFamily="34" charset="-122"/>
              </a:rPr>
              <a:t>2002</a:t>
            </a:r>
            <a:r>
              <a:rPr lang="zh-CN" altLang="en-US" sz="1400" dirty="0">
                <a:solidFill>
                  <a:schemeClr val="bg1"/>
                </a:solidFill>
                <a:latin typeface="Microsoft YaHei" panose="020B0503020204020204" pitchFamily="34" charset="-122"/>
                <a:ea typeface="Microsoft YaHei" panose="020B0503020204020204" pitchFamily="34" charset="-122"/>
              </a:rPr>
              <a:t>年</a:t>
            </a:r>
            <a:r>
              <a:rPr lang="en-US" altLang="zh-CN" sz="1400" dirty="0">
                <a:solidFill>
                  <a:schemeClr val="bg1"/>
                </a:solidFill>
                <a:latin typeface="Microsoft YaHei" panose="020B0503020204020204" pitchFamily="34" charset="-122"/>
                <a:ea typeface="Microsoft YaHei" panose="020B0503020204020204" pitchFamily="34" charset="-122"/>
              </a:rPr>
              <a:t>6</a:t>
            </a:r>
            <a:r>
              <a:rPr lang="zh-CN" altLang="en-US" sz="1400" dirty="0">
                <a:solidFill>
                  <a:schemeClr val="bg1"/>
                </a:solidFill>
                <a:latin typeface="Microsoft YaHei" panose="020B0503020204020204" pitchFamily="34" charset="-122"/>
                <a:ea typeface="Microsoft YaHei" panose="020B0503020204020204" pitchFamily="34" charset="-122"/>
              </a:rPr>
              <a:t>月，是一家集医药工业、医疗服务、大健康业务于一体的高品质、综合性、科研型医药健康产业集团，旗下拥有多家子公司，</a:t>
            </a:r>
            <a:r>
              <a:rPr lang="en-US" altLang="zh-CN" sz="1400" dirty="0">
                <a:solidFill>
                  <a:schemeClr val="bg1"/>
                </a:solidFill>
                <a:latin typeface="Microsoft YaHei" panose="020B0503020204020204" pitchFamily="34" charset="-122"/>
                <a:ea typeface="Microsoft YaHei" panose="020B0503020204020204" pitchFamily="34" charset="-122"/>
              </a:rPr>
              <a:t>2014</a:t>
            </a:r>
            <a:r>
              <a:rPr lang="zh-CN" altLang="en-US" sz="1400" dirty="0">
                <a:solidFill>
                  <a:schemeClr val="bg1"/>
                </a:solidFill>
                <a:latin typeface="Microsoft YaHei" panose="020B0503020204020204" pitchFamily="34" charset="-122"/>
                <a:ea typeface="Microsoft YaHei" panose="020B0503020204020204" pitchFamily="34" charset="-122"/>
              </a:rPr>
              <a:t>年</a:t>
            </a:r>
            <a:r>
              <a:rPr lang="en-US" altLang="zh-CN" sz="1400" dirty="0">
                <a:solidFill>
                  <a:schemeClr val="bg1"/>
                </a:solidFill>
                <a:latin typeface="Microsoft YaHei" panose="020B0503020204020204" pitchFamily="34" charset="-122"/>
                <a:ea typeface="Microsoft YaHei" panose="020B0503020204020204" pitchFamily="34" charset="-122"/>
              </a:rPr>
              <a:t>12</a:t>
            </a:r>
            <a:r>
              <a:rPr lang="zh-CN" altLang="en-US" sz="1400" dirty="0">
                <a:solidFill>
                  <a:schemeClr val="bg1"/>
                </a:solidFill>
                <a:latin typeface="Microsoft YaHei" panose="020B0503020204020204" pitchFamily="34" charset="-122"/>
                <a:ea typeface="Microsoft YaHei" panose="020B0503020204020204" pitchFamily="34" charset="-122"/>
              </a:rPr>
              <a:t>月</a:t>
            </a:r>
            <a:r>
              <a:rPr lang="en-US" altLang="zh-CN" sz="1400" dirty="0">
                <a:solidFill>
                  <a:schemeClr val="bg1"/>
                </a:solidFill>
                <a:latin typeface="Microsoft YaHei" panose="020B0503020204020204" pitchFamily="34" charset="-122"/>
                <a:ea typeface="Microsoft YaHei" panose="020B0503020204020204" pitchFamily="34" charset="-122"/>
              </a:rPr>
              <a:t>5</a:t>
            </a:r>
            <a:r>
              <a:rPr lang="zh-CN" altLang="en-US" sz="1400" dirty="0">
                <a:solidFill>
                  <a:schemeClr val="bg1"/>
                </a:solidFill>
                <a:latin typeface="Microsoft YaHei" panose="020B0503020204020204" pitchFamily="34" charset="-122"/>
                <a:ea typeface="Microsoft YaHei" panose="020B0503020204020204" pitchFamily="34" charset="-122"/>
              </a:rPr>
              <a:t>日在上海证券交易所成功上市，正式进军资本市场。</a:t>
            </a:r>
            <a:endParaRPr lang="en-US" altLang="zh-CN" sz="1400" dirty="0">
              <a:solidFill>
                <a:schemeClr val="bg1"/>
              </a:solidFill>
              <a:latin typeface="Microsoft YaHei" panose="020B0503020204020204" pitchFamily="34" charset="-122"/>
              <a:ea typeface="Microsoft YaHei" panose="020B0503020204020204" pitchFamily="34" charset="-122"/>
            </a:endParaRPr>
          </a:p>
          <a:p>
            <a:r>
              <a:rPr lang="en-US" altLang="zh-CN" sz="1400" dirty="0">
                <a:solidFill>
                  <a:schemeClr val="bg1"/>
                </a:solidFill>
                <a:latin typeface="Microsoft YaHei" panose="020B0503020204020204" pitchFamily="34" charset="-122"/>
                <a:ea typeface="Microsoft YaHei" panose="020B0503020204020204" pitchFamily="34" charset="-122"/>
              </a:rPr>
              <a:t>	</a:t>
            </a:r>
            <a:r>
              <a:rPr lang="zh-CN" altLang="en-US" sz="1400" dirty="0">
                <a:solidFill>
                  <a:schemeClr val="bg1"/>
                </a:solidFill>
                <a:latin typeface="Microsoft YaHei" panose="020B0503020204020204" pitchFamily="34" charset="-122"/>
                <a:ea typeface="Microsoft YaHei" panose="020B0503020204020204" pitchFamily="34" charset="-122"/>
              </a:rPr>
              <a:t>从建厂到现在，先后获评国家火炬计划重点高新技术企业、中华民族医药百强品牌企业、中国医药行业</a:t>
            </a:r>
            <a:r>
              <a:rPr lang="en-US" altLang="zh-CN" sz="1400" dirty="0">
                <a:solidFill>
                  <a:schemeClr val="bg1"/>
                </a:solidFill>
                <a:latin typeface="Microsoft YaHei" panose="020B0503020204020204" pitchFamily="34" charset="-122"/>
                <a:ea typeface="Microsoft YaHei" panose="020B0503020204020204" pitchFamily="34" charset="-122"/>
              </a:rPr>
              <a:t>AAA</a:t>
            </a:r>
            <a:r>
              <a:rPr lang="zh-CN" altLang="en-US" sz="1400" dirty="0">
                <a:solidFill>
                  <a:schemeClr val="bg1"/>
                </a:solidFill>
                <a:latin typeface="Microsoft YaHei" panose="020B0503020204020204" pitchFamily="34" charset="-122"/>
                <a:ea typeface="Microsoft YaHei" panose="020B0503020204020204" pitchFamily="34" charset="-122"/>
              </a:rPr>
              <a:t>诚信企业、中国优秀民营企业、国家守合同重信用企业、湖南省省长质量奖企业、湖南省首批示范性医药企业等荣誉称号。</a:t>
            </a:r>
            <a:endParaRPr lang="en-US" altLang="zh-CN" sz="1400" dirty="0">
              <a:solidFill>
                <a:schemeClr val="bg1"/>
              </a:solidFill>
              <a:latin typeface="Microsoft YaHei" panose="020B0503020204020204" pitchFamily="34" charset="-122"/>
              <a:ea typeface="Microsoft YaHei" panose="020B0503020204020204" pitchFamily="34" charset="-122"/>
            </a:endParaRPr>
          </a:p>
          <a:p>
            <a:r>
              <a:rPr lang="en-US" altLang="zh-CN" sz="1400" dirty="0">
                <a:solidFill>
                  <a:schemeClr val="bg1"/>
                </a:solidFill>
                <a:latin typeface="Microsoft YaHei" panose="020B0503020204020204" pitchFamily="34" charset="-122"/>
                <a:ea typeface="Microsoft YaHei" panose="020B0503020204020204" pitchFamily="34" charset="-122"/>
              </a:rPr>
              <a:t>	</a:t>
            </a:r>
            <a:r>
              <a:rPr lang="zh-CN" altLang="en-US" sz="1400" dirty="0">
                <a:solidFill>
                  <a:schemeClr val="bg1"/>
                </a:solidFill>
                <a:latin typeface="Microsoft YaHei" panose="020B0503020204020204" pitchFamily="34" charset="-122"/>
                <a:ea typeface="Microsoft YaHei" panose="020B0503020204020204" pitchFamily="34" charset="-122"/>
              </a:rPr>
              <a:t>该企业全面进行信息化升级时，发现系统中的许多事只是换了种流程，并没有全面实行信息化，更改系统成本又难以控制，维护时间也无法确定，所以最后找到</a:t>
            </a:r>
            <a:r>
              <a:rPr lang="en-US" altLang="zh-CN" sz="1400" dirty="0" err="1">
                <a:solidFill>
                  <a:schemeClr val="bg1"/>
                </a:solidFill>
                <a:latin typeface="Microsoft YaHei" panose="020B0503020204020204" pitchFamily="34" charset="-122"/>
                <a:ea typeface="Microsoft YaHei" panose="020B0503020204020204" pitchFamily="34" charset="-122"/>
              </a:rPr>
              <a:t>UiBot</a:t>
            </a:r>
            <a:r>
              <a:rPr lang="zh-CN" altLang="en-US" sz="1400" dirty="0">
                <a:solidFill>
                  <a:schemeClr val="bg1"/>
                </a:solidFill>
                <a:latin typeface="Microsoft YaHei" panose="020B0503020204020204" pitchFamily="34" charset="-122"/>
                <a:ea typeface="Microsoft YaHei" panose="020B0503020204020204" pitchFamily="34" charset="-122"/>
              </a:rPr>
              <a:t>完成最难解决的一部分</a:t>
            </a:r>
          </a:p>
        </p:txBody>
      </p:sp>
      <p:grpSp>
        <p:nvGrpSpPr>
          <p:cNvPr id="32" name="0f4157a8-cc53-4451-b641-b93f4ec538e9">
            <a:extLst>
              <a:ext uri="{FF2B5EF4-FFF2-40B4-BE49-F238E27FC236}">
                <a16:creationId xmlns:a16="http://schemas.microsoft.com/office/drawing/2014/main" id="{E5C3CAFA-FCF9-C54C-9033-EFB7CDA0AF9C}"/>
              </a:ext>
            </a:extLst>
          </p:cNvPr>
          <p:cNvGrpSpPr>
            <a:grpSpLocks noChangeAspect="1"/>
          </p:cNvGrpSpPr>
          <p:nvPr/>
        </p:nvGrpSpPr>
        <p:grpSpPr>
          <a:xfrm>
            <a:off x="6095999" y="1818640"/>
            <a:ext cx="4652999" cy="1991931"/>
            <a:chOff x="1693430" y="1679590"/>
            <a:chExt cx="8752688" cy="3746991"/>
          </a:xfrm>
        </p:grpSpPr>
        <p:grpSp>
          <p:nvGrpSpPr>
            <p:cNvPr id="33" name="组合 32">
              <a:extLst>
                <a:ext uri="{FF2B5EF4-FFF2-40B4-BE49-F238E27FC236}">
                  <a16:creationId xmlns:a16="http://schemas.microsoft.com/office/drawing/2014/main" id="{2F0127F5-A2B4-ED4F-904C-90397333A3E1}"/>
                </a:ext>
              </a:extLst>
            </p:cNvPr>
            <p:cNvGrpSpPr/>
            <p:nvPr/>
          </p:nvGrpSpPr>
          <p:grpSpPr>
            <a:xfrm>
              <a:off x="1756205" y="3433997"/>
              <a:ext cx="1550389" cy="1550389"/>
              <a:chOff x="910665" y="3301620"/>
              <a:chExt cx="2034816" cy="2034816"/>
            </a:xfrm>
          </p:grpSpPr>
          <p:sp>
            <p:nvSpPr>
              <p:cNvPr id="61" name="îŝḷîḓé-Oval 35">
                <a:extLst>
                  <a:ext uri="{FF2B5EF4-FFF2-40B4-BE49-F238E27FC236}">
                    <a16:creationId xmlns:a16="http://schemas.microsoft.com/office/drawing/2014/main" id="{6BFE560D-4314-0744-931F-543FE45EE9A3}"/>
                  </a:ext>
                </a:extLst>
              </p:cNvPr>
              <p:cNvSpPr/>
              <p:nvPr/>
            </p:nvSpPr>
            <p:spPr>
              <a:xfrm>
                <a:off x="910665" y="3301620"/>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62" name="îŝḷîḓé-Oval 36">
                <a:extLst>
                  <a:ext uri="{FF2B5EF4-FFF2-40B4-BE49-F238E27FC236}">
                    <a16:creationId xmlns:a16="http://schemas.microsoft.com/office/drawing/2014/main" id="{AC3B3F30-FBBB-6645-8B52-1F35AC5B9CD8}"/>
                  </a:ext>
                </a:extLst>
              </p:cNvPr>
              <p:cNvSpPr/>
              <p:nvPr/>
            </p:nvSpPr>
            <p:spPr>
              <a:xfrm>
                <a:off x="1042247" y="3433203"/>
                <a:ext cx="1771651" cy="177165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grpSp>
        <p:grpSp>
          <p:nvGrpSpPr>
            <p:cNvPr id="34" name="组合 33">
              <a:extLst>
                <a:ext uri="{FF2B5EF4-FFF2-40B4-BE49-F238E27FC236}">
                  <a16:creationId xmlns:a16="http://schemas.microsoft.com/office/drawing/2014/main" id="{EC425FDF-6D75-0D4B-A4E2-076172E6FF66}"/>
                </a:ext>
              </a:extLst>
            </p:cNvPr>
            <p:cNvGrpSpPr/>
            <p:nvPr/>
          </p:nvGrpSpPr>
          <p:grpSpPr>
            <a:xfrm>
              <a:off x="6509291" y="3433997"/>
              <a:ext cx="1550389" cy="1550389"/>
              <a:chOff x="6548617" y="3301620"/>
              <a:chExt cx="2034816" cy="2034816"/>
            </a:xfrm>
          </p:grpSpPr>
          <p:sp>
            <p:nvSpPr>
              <p:cNvPr id="59" name="îŝḷîḓé-Oval 33">
                <a:extLst>
                  <a:ext uri="{FF2B5EF4-FFF2-40B4-BE49-F238E27FC236}">
                    <a16:creationId xmlns:a16="http://schemas.microsoft.com/office/drawing/2014/main" id="{60113522-4ECA-3043-AE57-F4AB04A3D288}"/>
                  </a:ext>
                </a:extLst>
              </p:cNvPr>
              <p:cNvSpPr/>
              <p:nvPr/>
            </p:nvSpPr>
            <p:spPr>
              <a:xfrm>
                <a:off x="6548617" y="3301620"/>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60" name="îŝḷîḓé-Oval 34">
                <a:extLst>
                  <a:ext uri="{FF2B5EF4-FFF2-40B4-BE49-F238E27FC236}">
                    <a16:creationId xmlns:a16="http://schemas.microsoft.com/office/drawing/2014/main" id="{E5844F08-4042-6F4A-9A8F-0A319F5C1DA4}"/>
                  </a:ext>
                </a:extLst>
              </p:cNvPr>
              <p:cNvSpPr/>
              <p:nvPr/>
            </p:nvSpPr>
            <p:spPr>
              <a:xfrm>
                <a:off x="6680200" y="3433203"/>
                <a:ext cx="1771650" cy="1771650"/>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grpSp>
        <p:grpSp>
          <p:nvGrpSpPr>
            <p:cNvPr id="35" name="组合 34">
              <a:extLst>
                <a:ext uri="{FF2B5EF4-FFF2-40B4-BE49-F238E27FC236}">
                  <a16:creationId xmlns:a16="http://schemas.microsoft.com/office/drawing/2014/main" id="{4F7DA499-2279-9549-B878-1E749AEFCCDC}"/>
                </a:ext>
              </a:extLst>
            </p:cNvPr>
            <p:cNvGrpSpPr/>
            <p:nvPr/>
          </p:nvGrpSpPr>
          <p:grpSpPr>
            <a:xfrm>
              <a:off x="4129961" y="1937206"/>
              <a:ext cx="1550389" cy="1550389"/>
              <a:chOff x="3725684" y="1525767"/>
              <a:chExt cx="2034816" cy="2034816"/>
            </a:xfrm>
          </p:grpSpPr>
          <p:sp>
            <p:nvSpPr>
              <p:cNvPr id="57" name="îŝḷîḓé-Oval 31">
                <a:extLst>
                  <a:ext uri="{FF2B5EF4-FFF2-40B4-BE49-F238E27FC236}">
                    <a16:creationId xmlns:a16="http://schemas.microsoft.com/office/drawing/2014/main" id="{5A1A7C86-1A21-1F41-9058-88569DFAA1F3}"/>
                  </a:ext>
                </a:extLst>
              </p:cNvPr>
              <p:cNvSpPr/>
              <p:nvPr/>
            </p:nvSpPr>
            <p:spPr>
              <a:xfrm>
                <a:off x="3725684" y="1525767"/>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58" name="îŝḷîḓé-Oval 32">
                <a:extLst>
                  <a:ext uri="{FF2B5EF4-FFF2-40B4-BE49-F238E27FC236}">
                    <a16:creationId xmlns:a16="http://schemas.microsoft.com/office/drawing/2014/main" id="{3964F281-6C39-DB4E-AC72-8F7D86172B8B}"/>
                  </a:ext>
                </a:extLst>
              </p:cNvPr>
              <p:cNvSpPr/>
              <p:nvPr/>
            </p:nvSpPr>
            <p:spPr>
              <a:xfrm>
                <a:off x="3857267" y="1657350"/>
                <a:ext cx="1771650" cy="1771650"/>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grpSp>
        <p:grpSp>
          <p:nvGrpSpPr>
            <p:cNvPr id="36" name="组合 35">
              <a:extLst>
                <a:ext uri="{FF2B5EF4-FFF2-40B4-BE49-F238E27FC236}">
                  <a16:creationId xmlns:a16="http://schemas.microsoft.com/office/drawing/2014/main" id="{D2FEF234-CE12-5A48-9103-E1DB52F85EC0}"/>
                </a:ext>
              </a:extLst>
            </p:cNvPr>
            <p:cNvGrpSpPr/>
            <p:nvPr/>
          </p:nvGrpSpPr>
          <p:grpSpPr>
            <a:xfrm>
              <a:off x="8895729" y="1937206"/>
              <a:ext cx="1550389" cy="1550389"/>
              <a:chOff x="9379982" y="1525767"/>
              <a:chExt cx="2034816" cy="2034816"/>
            </a:xfrm>
          </p:grpSpPr>
          <p:sp>
            <p:nvSpPr>
              <p:cNvPr id="55" name="îŝḷîḓé-Oval 29">
                <a:extLst>
                  <a:ext uri="{FF2B5EF4-FFF2-40B4-BE49-F238E27FC236}">
                    <a16:creationId xmlns:a16="http://schemas.microsoft.com/office/drawing/2014/main" id="{DD6FDE20-AB19-AC42-BC71-E906DB262351}"/>
                  </a:ext>
                </a:extLst>
              </p:cNvPr>
              <p:cNvSpPr/>
              <p:nvPr/>
            </p:nvSpPr>
            <p:spPr>
              <a:xfrm>
                <a:off x="9379982" y="1525767"/>
                <a:ext cx="2034816" cy="2034816"/>
              </a:xfrm>
              <a:prstGeom prst="ellipse">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56" name="îŝḷîḓé-Oval 30">
                <a:extLst>
                  <a:ext uri="{FF2B5EF4-FFF2-40B4-BE49-F238E27FC236}">
                    <a16:creationId xmlns:a16="http://schemas.microsoft.com/office/drawing/2014/main" id="{6AFF6DA6-5719-4149-9A16-8950CAE7149D}"/>
                  </a:ext>
                </a:extLst>
              </p:cNvPr>
              <p:cNvSpPr/>
              <p:nvPr/>
            </p:nvSpPr>
            <p:spPr>
              <a:xfrm>
                <a:off x="9511565" y="1657350"/>
                <a:ext cx="1771650" cy="1771650"/>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grpSp>
        <p:sp>
          <p:nvSpPr>
            <p:cNvPr id="37" name="îŝḷîḓé-箭头: 五边形 6">
              <a:extLst>
                <a:ext uri="{FF2B5EF4-FFF2-40B4-BE49-F238E27FC236}">
                  <a16:creationId xmlns:a16="http://schemas.microsoft.com/office/drawing/2014/main" id="{76CC8444-B55E-B54B-8AC1-2AA24C8D447E}"/>
                </a:ext>
              </a:extLst>
            </p:cNvPr>
            <p:cNvSpPr/>
            <p:nvPr/>
          </p:nvSpPr>
          <p:spPr>
            <a:xfrm rot="19500000">
              <a:off x="2891926" y="3419367"/>
              <a:ext cx="1036791" cy="395317"/>
            </a:xfrm>
            <a:prstGeom prst="homePlat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38" name="îŝḷîḓé-箭头: 五边形 9">
              <a:extLst>
                <a:ext uri="{FF2B5EF4-FFF2-40B4-BE49-F238E27FC236}">
                  <a16:creationId xmlns:a16="http://schemas.microsoft.com/office/drawing/2014/main" id="{02E18293-FBBB-EE4B-B1E4-899F15DCCCA0}"/>
                </a:ext>
              </a:extLst>
            </p:cNvPr>
            <p:cNvSpPr/>
            <p:nvPr/>
          </p:nvSpPr>
          <p:spPr>
            <a:xfrm rot="2209917">
              <a:off x="5262212" y="3189679"/>
              <a:ext cx="1036791" cy="395317"/>
            </a:xfrm>
            <a:prstGeom prst="homePlat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39" name="îŝḷîḓé-箭头: 五边形 10">
              <a:extLst>
                <a:ext uri="{FF2B5EF4-FFF2-40B4-BE49-F238E27FC236}">
                  <a16:creationId xmlns:a16="http://schemas.microsoft.com/office/drawing/2014/main" id="{B6BB5FC4-F4A1-F74F-A961-B31E917D3C21}"/>
                </a:ext>
              </a:extLst>
            </p:cNvPr>
            <p:cNvSpPr/>
            <p:nvPr/>
          </p:nvSpPr>
          <p:spPr>
            <a:xfrm rot="19500000">
              <a:off x="7641542" y="3419367"/>
              <a:ext cx="1036791" cy="395317"/>
            </a:xfrm>
            <a:prstGeom prst="homePlat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100">
                <a:solidFill>
                  <a:schemeClr val="bg1"/>
                </a:solidFill>
                <a:latin typeface="Arial"/>
                <a:ea typeface="微软雅黑"/>
                <a:cs typeface="+mn-ea"/>
                <a:sym typeface="Arial"/>
              </a:endParaRPr>
            </a:p>
          </p:txBody>
        </p:sp>
        <p:sp>
          <p:nvSpPr>
            <p:cNvPr id="40" name="îŝḷîḓé-任意多边形: 形状 34">
              <a:extLst>
                <a:ext uri="{FF2B5EF4-FFF2-40B4-BE49-F238E27FC236}">
                  <a16:creationId xmlns:a16="http://schemas.microsoft.com/office/drawing/2014/main" id="{079CDDF1-4552-AD49-A75E-DFB030826AE1}"/>
                </a:ext>
              </a:extLst>
            </p:cNvPr>
            <p:cNvSpPr>
              <a:spLocks/>
            </p:cNvSpPr>
            <p:nvPr/>
          </p:nvSpPr>
          <p:spPr bwMode="auto">
            <a:xfrm>
              <a:off x="9455097" y="2332410"/>
              <a:ext cx="431653" cy="735536"/>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a:noFill/>
            </a:ln>
          </p:spPr>
          <p:txBody>
            <a:bodyPr anchor="ctr"/>
            <a:lstStyle/>
            <a:p>
              <a:pPr algn="ctr"/>
              <a:endParaRPr sz="1100">
                <a:solidFill>
                  <a:schemeClr val="bg1"/>
                </a:solidFill>
                <a:latin typeface="Arial"/>
                <a:ea typeface="微软雅黑"/>
                <a:cs typeface="+mn-ea"/>
                <a:sym typeface="Arial"/>
              </a:endParaRPr>
            </a:p>
          </p:txBody>
        </p:sp>
        <p:sp>
          <p:nvSpPr>
            <p:cNvPr id="41" name="îŝḷîḓé-任意多边形: 形状 31">
              <a:extLst>
                <a:ext uri="{FF2B5EF4-FFF2-40B4-BE49-F238E27FC236}">
                  <a16:creationId xmlns:a16="http://schemas.microsoft.com/office/drawing/2014/main" id="{EBC6BB36-46B7-B04E-AD42-60119065CD00}"/>
                </a:ext>
              </a:extLst>
            </p:cNvPr>
            <p:cNvSpPr>
              <a:spLocks/>
            </p:cNvSpPr>
            <p:nvPr/>
          </p:nvSpPr>
          <p:spPr bwMode="auto">
            <a:xfrm>
              <a:off x="2323666" y="3819356"/>
              <a:ext cx="415466" cy="707954"/>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a:noFill/>
            </a:ln>
          </p:spPr>
          <p:txBody>
            <a:bodyPr anchor="ctr"/>
            <a:lstStyle/>
            <a:p>
              <a:pPr algn="ctr"/>
              <a:endParaRPr sz="1100">
                <a:solidFill>
                  <a:schemeClr val="bg1"/>
                </a:solidFill>
                <a:latin typeface="Arial"/>
                <a:ea typeface="微软雅黑"/>
                <a:cs typeface="+mn-ea"/>
                <a:sym typeface="Arial"/>
              </a:endParaRPr>
            </a:p>
          </p:txBody>
        </p:sp>
        <p:sp>
          <p:nvSpPr>
            <p:cNvPr id="42" name="îŝḷîḓé-任意多边形: 形状 33">
              <a:extLst>
                <a:ext uri="{FF2B5EF4-FFF2-40B4-BE49-F238E27FC236}">
                  <a16:creationId xmlns:a16="http://schemas.microsoft.com/office/drawing/2014/main" id="{3E3C6D78-CE18-2D48-8D02-03228688606B}"/>
                </a:ext>
              </a:extLst>
            </p:cNvPr>
            <p:cNvSpPr>
              <a:spLocks/>
            </p:cNvSpPr>
            <p:nvPr/>
          </p:nvSpPr>
          <p:spPr bwMode="auto">
            <a:xfrm>
              <a:off x="7063349" y="3803357"/>
              <a:ext cx="434244" cy="739951"/>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w="9525">
              <a:noFill/>
              <a:round/>
              <a:headEnd/>
              <a:tailEnd/>
            </a:ln>
          </p:spPr>
          <p:txBody>
            <a:bodyPr anchor="ctr"/>
            <a:lstStyle/>
            <a:p>
              <a:pPr algn="ctr"/>
              <a:endParaRPr sz="1100">
                <a:solidFill>
                  <a:schemeClr val="bg1"/>
                </a:solidFill>
                <a:latin typeface="Arial"/>
                <a:ea typeface="微软雅黑"/>
                <a:cs typeface="+mn-ea"/>
                <a:sym typeface="Arial"/>
              </a:endParaRPr>
            </a:p>
          </p:txBody>
        </p:sp>
        <p:sp>
          <p:nvSpPr>
            <p:cNvPr id="43" name="îŝḷîḓé-任意多边形: 形状 32">
              <a:extLst>
                <a:ext uri="{FF2B5EF4-FFF2-40B4-BE49-F238E27FC236}">
                  <a16:creationId xmlns:a16="http://schemas.microsoft.com/office/drawing/2014/main" id="{D567AF53-2975-864D-938F-124B858CE3D1}"/>
                </a:ext>
              </a:extLst>
            </p:cNvPr>
            <p:cNvSpPr>
              <a:spLocks/>
            </p:cNvSpPr>
            <p:nvPr/>
          </p:nvSpPr>
          <p:spPr bwMode="auto">
            <a:xfrm>
              <a:off x="4695429" y="2357253"/>
              <a:ext cx="419451" cy="714744"/>
            </a:xfrm>
            <a:custGeom>
              <a:avLst/>
              <a:gdLst>
                <a:gd name="connsiteX0" fmla="*/ 99219 w 198438"/>
                <a:gd name="connsiteY0" fmla="*/ 288925 h 338138"/>
                <a:gd name="connsiteX1" fmla="*/ 84137 w 198438"/>
                <a:gd name="connsiteY1" fmla="*/ 302419 h 338138"/>
                <a:gd name="connsiteX2" fmla="*/ 99219 w 198438"/>
                <a:gd name="connsiteY2" fmla="*/ 315913 h 338138"/>
                <a:gd name="connsiteX3" fmla="*/ 114301 w 198438"/>
                <a:gd name="connsiteY3" fmla="*/ 302419 h 338138"/>
                <a:gd name="connsiteX4" fmla="*/ 99219 w 198438"/>
                <a:gd name="connsiteY4" fmla="*/ 288925 h 338138"/>
                <a:gd name="connsiteX5" fmla="*/ 14287 w 198438"/>
                <a:gd name="connsiteY5" fmla="*/ 69850 h 338138"/>
                <a:gd name="connsiteX6" fmla="*/ 14287 w 198438"/>
                <a:gd name="connsiteY6" fmla="*/ 268288 h 338138"/>
                <a:gd name="connsiteX7" fmla="*/ 184150 w 198438"/>
                <a:gd name="connsiteY7" fmla="*/ 268288 h 338138"/>
                <a:gd name="connsiteX8" fmla="*/ 184150 w 198438"/>
                <a:gd name="connsiteY8" fmla="*/ 69850 h 338138"/>
                <a:gd name="connsiteX9" fmla="*/ 63723 w 198438"/>
                <a:gd name="connsiteY9" fmla="*/ 28575 h 338138"/>
                <a:gd name="connsiteX10" fmla="*/ 57150 w 198438"/>
                <a:gd name="connsiteY10" fmla="*/ 36368 h 338138"/>
                <a:gd name="connsiteX11" fmla="*/ 63723 w 198438"/>
                <a:gd name="connsiteY11" fmla="*/ 42863 h 338138"/>
                <a:gd name="connsiteX12" fmla="*/ 134715 w 198438"/>
                <a:gd name="connsiteY12" fmla="*/ 42863 h 338138"/>
                <a:gd name="connsiteX13" fmla="*/ 141288 w 198438"/>
                <a:gd name="connsiteY13" fmla="*/ 36368 h 338138"/>
                <a:gd name="connsiteX14" fmla="*/ 134715 w 198438"/>
                <a:gd name="connsiteY14" fmla="*/ 28575 h 338138"/>
                <a:gd name="connsiteX15" fmla="*/ 63723 w 198438"/>
                <a:gd name="connsiteY15" fmla="*/ 28575 h 338138"/>
                <a:gd name="connsiteX16" fmla="*/ 35719 w 198438"/>
                <a:gd name="connsiteY16" fmla="*/ 0 h 338138"/>
                <a:gd name="connsiteX17" fmla="*/ 162719 w 198438"/>
                <a:gd name="connsiteY17" fmla="*/ 0 h 338138"/>
                <a:gd name="connsiteX18" fmla="*/ 198438 w 198438"/>
                <a:gd name="connsiteY18" fmla="*/ 35663 h 338138"/>
                <a:gd name="connsiteX19" fmla="*/ 198438 w 198438"/>
                <a:gd name="connsiteY19" fmla="*/ 302475 h 338138"/>
                <a:gd name="connsiteX20" fmla="*/ 162719 w 198438"/>
                <a:gd name="connsiteY20" fmla="*/ 338138 h 338138"/>
                <a:gd name="connsiteX21" fmla="*/ 35719 w 198438"/>
                <a:gd name="connsiteY21" fmla="*/ 338138 h 338138"/>
                <a:gd name="connsiteX22" fmla="*/ 0 w 198438"/>
                <a:gd name="connsiteY22" fmla="*/ 302475 h 338138"/>
                <a:gd name="connsiteX23" fmla="*/ 0 w 198438"/>
                <a:gd name="connsiteY23" fmla="*/ 35663 h 338138"/>
                <a:gd name="connsiteX24" fmla="*/ 35719 w 198438"/>
                <a:gd name="connsiteY2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438" h="338138">
                  <a:moveTo>
                    <a:pt x="99219" y="288925"/>
                  </a:moveTo>
                  <a:cubicBezTo>
                    <a:pt x="90889" y="288925"/>
                    <a:pt x="84137" y="294966"/>
                    <a:pt x="84137" y="302419"/>
                  </a:cubicBezTo>
                  <a:cubicBezTo>
                    <a:pt x="84137" y="309872"/>
                    <a:pt x="90889" y="315913"/>
                    <a:pt x="99219" y="315913"/>
                  </a:cubicBezTo>
                  <a:cubicBezTo>
                    <a:pt x="107549" y="315913"/>
                    <a:pt x="114301" y="309872"/>
                    <a:pt x="114301" y="302419"/>
                  </a:cubicBezTo>
                  <a:cubicBezTo>
                    <a:pt x="114301" y="294966"/>
                    <a:pt x="107549" y="288925"/>
                    <a:pt x="99219" y="288925"/>
                  </a:cubicBezTo>
                  <a:close/>
                  <a:moveTo>
                    <a:pt x="14287" y="69850"/>
                  </a:moveTo>
                  <a:lnTo>
                    <a:pt x="14287" y="268288"/>
                  </a:lnTo>
                  <a:lnTo>
                    <a:pt x="184150" y="268288"/>
                  </a:lnTo>
                  <a:lnTo>
                    <a:pt x="184150" y="69850"/>
                  </a:lnTo>
                  <a:close/>
                  <a:moveTo>
                    <a:pt x="63723" y="28575"/>
                  </a:moveTo>
                  <a:cubicBezTo>
                    <a:pt x="59779" y="28575"/>
                    <a:pt x="57150" y="32472"/>
                    <a:pt x="57150" y="36368"/>
                  </a:cubicBezTo>
                  <a:cubicBezTo>
                    <a:pt x="57150" y="40265"/>
                    <a:pt x="59779" y="42863"/>
                    <a:pt x="63723" y="42863"/>
                  </a:cubicBezTo>
                  <a:cubicBezTo>
                    <a:pt x="63723" y="42863"/>
                    <a:pt x="63723" y="42863"/>
                    <a:pt x="134715" y="42863"/>
                  </a:cubicBezTo>
                  <a:cubicBezTo>
                    <a:pt x="138659" y="42863"/>
                    <a:pt x="141288" y="40265"/>
                    <a:pt x="141288" y="36368"/>
                  </a:cubicBezTo>
                  <a:cubicBezTo>
                    <a:pt x="141288" y="32472"/>
                    <a:pt x="138659" y="28575"/>
                    <a:pt x="134715" y="28575"/>
                  </a:cubicBezTo>
                  <a:cubicBezTo>
                    <a:pt x="134715" y="28575"/>
                    <a:pt x="134715" y="28575"/>
                    <a:pt x="63723" y="28575"/>
                  </a:cubicBezTo>
                  <a:close/>
                  <a:moveTo>
                    <a:pt x="35719" y="0"/>
                  </a:moveTo>
                  <a:cubicBezTo>
                    <a:pt x="35719" y="0"/>
                    <a:pt x="35719" y="0"/>
                    <a:pt x="162719" y="0"/>
                  </a:cubicBezTo>
                  <a:cubicBezTo>
                    <a:pt x="182563" y="0"/>
                    <a:pt x="198438" y="15850"/>
                    <a:pt x="198438" y="35663"/>
                  </a:cubicBezTo>
                  <a:cubicBezTo>
                    <a:pt x="198438" y="35663"/>
                    <a:pt x="198438" y="35663"/>
                    <a:pt x="198438" y="302475"/>
                  </a:cubicBezTo>
                  <a:cubicBezTo>
                    <a:pt x="198438" y="322288"/>
                    <a:pt x="182563" y="338138"/>
                    <a:pt x="162719" y="338138"/>
                  </a:cubicBezTo>
                  <a:cubicBezTo>
                    <a:pt x="162719" y="338138"/>
                    <a:pt x="162719" y="338138"/>
                    <a:pt x="35719" y="338138"/>
                  </a:cubicBezTo>
                  <a:cubicBezTo>
                    <a:pt x="15875" y="338138"/>
                    <a:pt x="0" y="322288"/>
                    <a:pt x="0" y="302475"/>
                  </a:cubicBezTo>
                  <a:cubicBezTo>
                    <a:pt x="0" y="302475"/>
                    <a:pt x="0" y="302475"/>
                    <a:pt x="0" y="35663"/>
                  </a:cubicBezTo>
                  <a:cubicBezTo>
                    <a:pt x="0" y="15850"/>
                    <a:pt x="15875" y="0"/>
                    <a:pt x="35719" y="0"/>
                  </a:cubicBezTo>
                  <a:close/>
                </a:path>
              </a:pathLst>
            </a:custGeom>
            <a:solidFill>
              <a:schemeClr val="bg1"/>
            </a:solidFill>
            <a:ln>
              <a:noFill/>
            </a:ln>
          </p:spPr>
          <p:txBody>
            <a:bodyPr anchor="ctr"/>
            <a:lstStyle/>
            <a:p>
              <a:pPr algn="ctr"/>
              <a:endParaRPr sz="1100">
                <a:solidFill>
                  <a:schemeClr val="bg1"/>
                </a:solidFill>
                <a:latin typeface="Arial"/>
                <a:ea typeface="微软雅黑"/>
                <a:cs typeface="+mn-ea"/>
                <a:sym typeface="Arial"/>
              </a:endParaRPr>
            </a:p>
          </p:txBody>
        </p:sp>
        <p:grpSp>
          <p:nvGrpSpPr>
            <p:cNvPr id="44" name="组合 43">
              <a:extLst>
                <a:ext uri="{FF2B5EF4-FFF2-40B4-BE49-F238E27FC236}">
                  <a16:creationId xmlns:a16="http://schemas.microsoft.com/office/drawing/2014/main" id="{834BA0B9-FF91-E143-AA84-F7968D7E9B23}"/>
                </a:ext>
              </a:extLst>
            </p:cNvPr>
            <p:cNvGrpSpPr/>
            <p:nvPr/>
          </p:nvGrpSpPr>
          <p:grpSpPr>
            <a:xfrm>
              <a:off x="3554203" y="4268244"/>
              <a:ext cx="6891915" cy="1158337"/>
              <a:chOff x="1467192" y="5180920"/>
              <a:chExt cx="6891915" cy="1158337"/>
            </a:xfrm>
          </p:grpSpPr>
          <p:sp>
            <p:nvSpPr>
              <p:cNvPr id="51" name="îŝḷîḓé-文本框 23">
                <a:extLst>
                  <a:ext uri="{FF2B5EF4-FFF2-40B4-BE49-F238E27FC236}">
                    <a16:creationId xmlns:a16="http://schemas.microsoft.com/office/drawing/2014/main" id="{8855AEAF-8732-474E-8A26-00A6E16EEA6C}"/>
                  </a:ext>
                </a:extLst>
              </p:cNvPr>
              <p:cNvSpPr txBox="1"/>
              <p:nvPr/>
            </p:nvSpPr>
            <p:spPr>
              <a:xfrm>
                <a:off x="6338132" y="5712611"/>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000" dirty="0">
                    <a:solidFill>
                      <a:schemeClr val="bg1"/>
                    </a:solidFill>
                    <a:latin typeface="Arial"/>
                    <a:ea typeface="微软雅黑"/>
                    <a:cs typeface="+mn-ea"/>
                    <a:sym typeface="Arial"/>
                  </a:rPr>
                  <a:t>输入相关数据后完成转账</a:t>
                </a:r>
              </a:p>
            </p:txBody>
          </p:sp>
          <p:sp>
            <p:nvSpPr>
              <p:cNvPr id="52" name="îŝḷîḓé-Rectangle 26">
                <a:extLst>
                  <a:ext uri="{FF2B5EF4-FFF2-40B4-BE49-F238E27FC236}">
                    <a16:creationId xmlns:a16="http://schemas.microsoft.com/office/drawing/2014/main" id="{17A98BBC-A19B-994F-A43A-A31C6E040D64}"/>
                  </a:ext>
                </a:extLst>
              </p:cNvPr>
              <p:cNvSpPr/>
              <p:nvPr/>
            </p:nvSpPr>
            <p:spPr>
              <a:xfrm>
                <a:off x="6338131" y="5180920"/>
                <a:ext cx="2020976" cy="325410"/>
              </a:xfrm>
              <a:prstGeom prst="rect">
                <a:avLst/>
              </a:prstGeom>
            </p:spPr>
            <p:txBody>
              <a:bodyPr wrap="none" lIns="0" tIns="0" rIns="0" bIns="0" anchor="ctr" anchorCtr="1">
                <a:noAutofit/>
              </a:bodyPr>
              <a:lstStyle/>
              <a:p>
                <a:pPr lvl="0" algn="ctr" defTabSz="914378">
                  <a:spcBef>
                    <a:spcPct val="0"/>
                  </a:spcBef>
                  <a:defRPr/>
                </a:pPr>
                <a:r>
                  <a:rPr lang="zh-CN" altLang="en-US" sz="1200" b="1" dirty="0">
                    <a:solidFill>
                      <a:schemeClr val="bg1"/>
                    </a:solidFill>
                    <a:latin typeface="Arial"/>
                    <a:ea typeface="微软雅黑"/>
                    <a:cs typeface="+mn-ea"/>
                    <a:sym typeface="Arial"/>
                  </a:rPr>
                  <a:t>完成转账</a:t>
                </a:r>
              </a:p>
            </p:txBody>
          </p:sp>
          <p:sp>
            <p:nvSpPr>
              <p:cNvPr id="53" name="îŝḷîḓé-文本框 25">
                <a:extLst>
                  <a:ext uri="{FF2B5EF4-FFF2-40B4-BE49-F238E27FC236}">
                    <a16:creationId xmlns:a16="http://schemas.microsoft.com/office/drawing/2014/main" id="{47C57F0F-EBB4-CA4D-AC97-57296DEE2CC7}"/>
                  </a:ext>
                </a:extLst>
              </p:cNvPr>
              <p:cNvSpPr txBox="1"/>
              <p:nvPr/>
            </p:nvSpPr>
            <p:spPr>
              <a:xfrm>
                <a:off x="1467193" y="5712611"/>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000" dirty="0">
                    <a:solidFill>
                      <a:schemeClr val="bg1"/>
                    </a:solidFill>
                    <a:latin typeface="Arial"/>
                    <a:ea typeface="微软雅黑"/>
                    <a:cs typeface="+mn-ea"/>
                    <a:sym typeface="Arial"/>
                  </a:rPr>
                  <a:t>抓取相应的数据信息</a:t>
                </a:r>
                <a:r>
                  <a:rPr lang="en-US" altLang="zh-CN" sz="1000" dirty="0">
                    <a:solidFill>
                      <a:schemeClr val="bg1"/>
                    </a:solidFill>
                    <a:latin typeface="Arial"/>
                    <a:ea typeface="微软雅黑"/>
                    <a:cs typeface="+mn-ea"/>
                    <a:sym typeface="Arial"/>
                  </a:rPr>
                  <a:t>(</a:t>
                </a:r>
                <a:r>
                  <a:rPr lang="zh-CN" altLang="en-US" sz="1000" dirty="0">
                    <a:solidFill>
                      <a:schemeClr val="bg1"/>
                    </a:solidFill>
                    <a:latin typeface="Arial"/>
                    <a:ea typeface="微软雅黑"/>
                    <a:cs typeface="+mn-ea"/>
                    <a:sym typeface="Arial"/>
                  </a:rPr>
                  <a:t>申请人姓名</a:t>
                </a:r>
                <a:r>
                  <a:rPr lang="en-US" altLang="zh-CN" sz="1000" dirty="0">
                    <a:solidFill>
                      <a:schemeClr val="bg1"/>
                    </a:solidFill>
                    <a:latin typeface="Arial"/>
                    <a:ea typeface="微软雅黑"/>
                    <a:cs typeface="+mn-ea"/>
                    <a:sym typeface="Arial"/>
                  </a:rPr>
                  <a:t>,</a:t>
                </a:r>
                <a:r>
                  <a:rPr lang="zh-CN" altLang="en-US" sz="1000" dirty="0">
                    <a:solidFill>
                      <a:schemeClr val="bg1"/>
                    </a:solidFill>
                    <a:latin typeface="Arial"/>
                    <a:ea typeface="微软雅黑"/>
                    <a:cs typeface="+mn-ea"/>
                    <a:sym typeface="Arial"/>
                  </a:rPr>
                  <a:t>卡号</a:t>
                </a:r>
                <a:r>
                  <a:rPr lang="en-US" altLang="zh-CN" sz="1000" dirty="0">
                    <a:solidFill>
                      <a:schemeClr val="bg1"/>
                    </a:solidFill>
                    <a:latin typeface="Arial"/>
                    <a:ea typeface="微软雅黑"/>
                    <a:cs typeface="+mn-ea"/>
                    <a:sym typeface="Arial"/>
                  </a:rPr>
                  <a:t>,</a:t>
                </a:r>
                <a:r>
                  <a:rPr lang="zh-CN" altLang="en-US" sz="1000" dirty="0">
                    <a:solidFill>
                      <a:schemeClr val="bg1"/>
                    </a:solidFill>
                    <a:latin typeface="Arial"/>
                    <a:ea typeface="微软雅黑"/>
                    <a:cs typeface="+mn-ea"/>
                    <a:sym typeface="Arial"/>
                  </a:rPr>
                  <a:t>金额等</a:t>
                </a:r>
                <a:r>
                  <a:rPr lang="en-US" altLang="zh-CN" sz="1000" dirty="0">
                    <a:solidFill>
                      <a:schemeClr val="bg1"/>
                    </a:solidFill>
                    <a:latin typeface="Arial"/>
                    <a:ea typeface="微软雅黑"/>
                    <a:cs typeface="+mn-ea"/>
                    <a:sym typeface="Arial"/>
                  </a:rPr>
                  <a:t>)</a:t>
                </a:r>
                <a:endParaRPr lang="zh-CN" altLang="en-US" sz="1000" dirty="0">
                  <a:solidFill>
                    <a:schemeClr val="bg1"/>
                  </a:solidFill>
                  <a:latin typeface="Arial"/>
                  <a:ea typeface="微软雅黑"/>
                  <a:cs typeface="+mn-ea"/>
                  <a:sym typeface="Arial"/>
                </a:endParaRPr>
              </a:p>
            </p:txBody>
          </p:sp>
          <p:sp>
            <p:nvSpPr>
              <p:cNvPr id="54" name="îŝḷîḓé-Rectangle 28">
                <a:extLst>
                  <a:ext uri="{FF2B5EF4-FFF2-40B4-BE49-F238E27FC236}">
                    <a16:creationId xmlns:a16="http://schemas.microsoft.com/office/drawing/2014/main" id="{522EB51F-4DFF-FD47-9319-3E6D0D8F3B8D}"/>
                  </a:ext>
                </a:extLst>
              </p:cNvPr>
              <p:cNvSpPr/>
              <p:nvPr/>
            </p:nvSpPr>
            <p:spPr>
              <a:xfrm>
                <a:off x="1467192" y="5180920"/>
                <a:ext cx="2020976" cy="325410"/>
              </a:xfrm>
              <a:prstGeom prst="rect">
                <a:avLst/>
              </a:prstGeom>
            </p:spPr>
            <p:txBody>
              <a:bodyPr wrap="none" lIns="0" tIns="0" rIns="0" bIns="0" anchor="ctr" anchorCtr="1">
                <a:noAutofit/>
              </a:bodyPr>
              <a:lstStyle/>
              <a:p>
                <a:pPr lvl="0" algn="ctr" defTabSz="914378">
                  <a:spcBef>
                    <a:spcPct val="0"/>
                  </a:spcBef>
                  <a:defRPr/>
                </a:pPr>
                <a:r>
                  <a:rPr lang="zh-CN" altLang="en-US" sz="1200" b="1" dirty="0">
                    <a:solidFill>
                      <a:schemeClr val="bg1"/>
                    </a:solidFill>
                    <a:latin typeface="Arial"/>
                    <a:ea typeface="微软雅黑"/>
                    <a:cs typeface="+mn-ea"/>
                    <a:sym typeface="Arial"/>
                  </a:rPr>
                  <a:t>抓取数据</a:t>
                </a:r>
              </a:p>
            </p:txBody>
          </p:sp>
        </p:grpSp>
        <p:grpSp>
          <p:nvGrpSpPr>
            <p:cNvPr id="45" name="组合 44">
              <a:extLst>
                <a:ext uri="{FF2B5EF4-FFF2-40B4-BE49-F238E27FC236}">
                  <a16:creationId xmlns:a16="http://schemas.microsoft.com/office/drawing/2014/main" id="{B58F39EB-38CC-1741-8CBA-D9E9BDAFD12F}"/>
                </a:ext>
              </a:extLst>
            </p:cNvPr>
            <p:cNvGrpSpPr/>
            <p:nvPr/>
          </p:nvGrpSpPr>
          <p:grpSpPr>
            <a:xfrm>
              <a:off x="6555128" y="1679590"/>
              <a:ext cx="2133585" cy="1127059"/>
              <a:chOff x="8783661" y="806351"/>
              <a:chExt cx="2133585" cy="1127059"/>
            </a:xfrm>
          </p:grpSpPr>
          <p:sp>
            <p:nvSpPr>
              <p:cNvPr id="49" name="îŝḷîḓé-文本框 27">
                <a:extLst>
                  <a:ext uri="{FF2B5EF4-FFF2-40B4-BE49-F238E27FC236}">
                    <a16:creationId xmlns:a16="http://schemas.microsoft.com/office/drawing/2014/main" id="{90CE6662-6BCF-EB46-82C9-20C4F417B010}"/>
                  </a:ext>
                </a:extLst>
              </p:cNvPr>
              <p:cNvSpPr txBox="1"/>
              <p:nvPr/>
            </p:nvSpPr>
            <p:spPr>
              <a:xfrm>
                <a:off x="8783661" y="1306764"/>
                <a:ext cx="213358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000" dirty="0">
                    <a:solidFill>
                      <a:schemeClr val="bg1"/>
                    </a:solidFill>
                    <a:latin typeface="Arial"/>
                    <a:ea typeface="微软雅黑"/>
                    <a:cs typeface="+mn-ea"/>
                    <a:sym typeface="Arial"/>
                  </a:rPr>
                  <a:t>通过判断进入相对应的企业网银</a:t>
                </a:r>
                <a:r>
                  <a:rPr lang="en-US" altLang="zh-CN" sz="1000" dirty="0">
                    <a:solidFill>
                      <a:schemeClr val="bg1"/>
                    </a:solidFill>
                    <a:latin typeface="Arial"/>
                    <a:ea typeface="微软雅黑"/>
                    <a:cs typeface="+mn-ea"/>
                    <a:sym typeface="Arial"/>
                  </a:rPr>
                  <a:t>,</a:t>
                </a:r>
                <a:r>
                  <a:rPr lang="zh-CN" altLang="en-US" sz="1000" dirty="0">
                    <a:solidFill>
                      <a:schemeClr val="bg1"/>
                    </a:solidFill>
                    <a:latin typeface="Arial"/>
                    <a:ea typeface="微软雅黑"/>
                    <a:cs typeface="+mn-ea"/>
                    <a:sym typeface="Arial"/>
                  </a:rPr>
                  <a:t>并且登陆进入相关页面</a:t>
                </a:r>
              </a:p>
            </p:txBody>
          </p:sp>
          <p:sp>
            <p:nvSpPr>
              <p:cNvPr id="50" name="îŝḷîḓé-Rectangle 24">
                <a:extLst>
                  <a:ext uri="{FF2B5EF4-FFF2-40B4-BE49-F238E27FC236}">
                    <a16:creationId xmlns:a16="http://schemas.microsoft.com/office/drawing/2014/main" id="{588F7C5C-683F-224B-BF0B-079E0C84B2CE}"/>
                  </a:ext>
                </a:extLst>
              </p:cNvPr>
              <p:cNvSpPr/>
              <p:nvPr/>
            </p:nvSpPr>
            <p:spPr>
              <a:xfrm>
                <a:off x="8792902" y="806351"/>
                <a:ext cx="2020976" cy="325410"/>
              </a:xfrm>
              <a:prstGeom prst="rect">
                <a:avLst/>
              </a:prstGeom>
            </p:spPr>
            <p:txBody>
              <a:bodyPr wrap="none" lIns="0" tIns="0" rIns="0" bIns="0" anchor="ctr" anchorCtr="1">
                <a:noAutofit/>
              </a:bodyPr>
              <a:lstStyle/>
              <a:p>
                <a:pPr lvl="0" algn="ctr" defTabSz="914378">
                  <a:spcBef>
                    <a:spcPct val="0"/>
                  </a:spcBef>
                  <a:defRPr/>
                </a:pPr>
                <a:r>
                  <a:rPr lang="zh-CN" altLang="en-US" sz="1200" b="1" dirty="0">
                    <a:solidFill>
                      <a:schemeClr val="bg1"/>
                    </a:solidFill>
                    <a:latin typeface="Arial"/>
                    <a:ea typeface="微软雅黑"/>
                    <a:cs typeface="+mn-ea"/>
                    <a:sym typeface="Arial"/>
                  </a:rPr>
                  <a:t>进入企业网页</a:t>
                </a:r>
              </a:p>
            </p:txBody>
          </p:sp>
        </p:grpSp>
        <p:grpSp>
          <p:nvGrpSpPr>
            <p:cNvPr id="46" name="组合 45">
              <a:extLst>
                <a:ext uri="{FF2B5EF4-FFF2-40B4-BE49-F238E27FC236}">
                  <a16:creationId xmlns:a16="http://schemas.microsoft.com/office/drawing/2014/main" id="{9398C762-C841-6446-9AE8-21C4C7CFFEFD}"/>
                </a:ext>
              </a:extLst>
            </p:cNvPr>
            <p:cNvGrpSpPr/>
            <p:nvPr/>
          </p:nvGrpSpPr>
          <p:grpSpPr>
            <a:xfrm>
              <a:off x="1693430" y="1679590"/>
              <a:ext cx="2020976" cy="1158337"/>
              <a:chOff x="3921963" y="806351"/>
              <a:chExt cx="2020976" cy="1158337"/>
            </a:xfrm>
          </p:grpSpPr>
          <p:sp>
            <p:nvSpPr>
              <p:cNvPr id="47" name="îŝḷîḓé-文本框 29">
                <a:extLst>
                  <a:ext uri="{FF2B5EF4-FFF2-40B4-BE49-F238E27FC236}">
                    <a16:creationId xmlns:a16="http://schemas.microsoft.com/office/drawing/2014/main" id="{0A455D1F-2D9D-AD4B-B6F9-1C2CCA92CFF3}"/>
                  </a:ext>
                </a:extLst>
              </p:cNvPr>
              <p:cNvSpPr txBox="1"/>
              <p:nvPr/>
            </p:nvSpPr>
            <p:spPr>
              <a:xfrm>
                <a:off x="3921964" y="1338042"/>
                <a:ext cx="2020975" cy="626646"/>
              </a:xfrm>
              <a:prstGeom prst="rect">
                <a:avLst/>
              </a:prstGeom>
              <a:noFill/>
            </p:spPr>
            <p:txBody>
              <a:bodyPr wrap="square" lIns="0" tIns="0" rIns="0" bIns="0" anchor="ctr" anchorCtr="1">
                <a:noAutofit/>
              </a:bodyPr>
              <a:lstStyle/>
              <a:p>
                <a:pPr algn="ctr">
                  <a:lnSpc>
                    <a:spcPct val="120000"/>
                  </a:lnSpc>
                  <a:spcBef>
                    <a:spcPct val="0"/>
                  </a:spcBef>
                </a:pPr>
                <a:r>
                  <a:rPr lang="zh-CN" altLang="en-US" sz="1000" dirty="0">
                    <a:solidFill>
                      <a:schemeClr val="bg1"/>
                    </a:solidFill>
                    <a:latin typeface="Arial"/>
                    <a:ea typeface="微软雅黑"/>
                    <a:cs typeface="+mn-ea"/>
                    <a:sym typeface="Arial"/>
                  </a:rPr>
                  <a:t>登陆制药</a:t>
                </a:r>
                <a:r>
                  <a:rPr lang="en-US" altLang="zh-CN" sz="1000" dirty="0">
                    <a:solidFill>
                      <a:schemeClr val="bg1"/>
                    </a:solidFill>
                    <a:latin typeface="Arial"/>
                    <a:ea typeface="微软雅黑"/>
                    <a:cs typeface="+mn-ea"/>
                    <a:sym typeface="Arial"/>
                  </a:rPr>
                  <a:t>OA</a:t>
                </a:r>
                <a:r>
                  <a:rPr lang="zh-CN" altLang="en-US" sz="1000" dirty="0">
                    <a:solidFill>
                      <a:schemeClr val="bg1"/>
                    </a:solidFill>
                    <a:latin typeface="Arial"/>
                    <a:ea typeface="微软雅黑"/>
                    <a:cs typeface="+mn-ea"/>
                    <a:sym typeface="Arial"/>
                  </a:rPr>
                  <a:t>办公系统</a:t>
                </a:r>
                <a:r>
                  <a:rPr lang="en-US" altLang="zh-CN" sz="1000" dirty="0">
                    <a:solidFill>
                      <a:schemeClr val="bg1"/>
                    </a:solidFill>
                    <a:latin typeface="Arial"/>
                    <a:ea typeface="微软雅黑"/>
                    <a:cs typeface="+mn-ea"/>
                    <a:sym typeface="Arial"/>
                  </a:rPr>
                  <a:t>,</a:t>
                </a:r>
                <a:r>
                  <a:rPr lang="zh-CN" altLang="en-US" sz="1000" dirty="0">
                    <a:solidFill>
                      <a:schemeClr val="bg1"/>
                    </a:solidFill>
                    <a:latin typeface="Arial"/>
                    <a:ea typeface="微软雅黑"/>
                    <a:cs typeface="+mn-ea"/>
                    <a:sym typeface="Arial"/>
                  </a:rPr>
                  <a:t>进入工作人员账号中的代办事项</a:t>
                </a:r>
              </a:p>
            </p:txBody>
          </p:sp>
          <p:sp>
            <p:nvSpPr>
              <p:cNvPr id="48" name="îŝḷîḓé-Rectangle 22">
                <a:extLst>
                  <a:ext uri="{FF2B5EF4-FFF2-40B4-BE49-F238E27FC236}">
                    <a16:creationId xmlns:a16="http://schemas.microsoft.com/office/drawing/2014/main" id="{6136BF33-91F5-3A44-813B-ACF07232214F}"/>
                  </a:ext>
                </a:extLst>
              </p:cNvPr>
              <p:cNvSpPr/>
              <p:nvPr/>
            </p:nvSpPr>
            <p:spPr>
              <a:xfrm>
                <a:off x="3921963" y="806351"/>
                <a:ext cx="2020976" cy="325410"/>
              </a:xfrm>
              <a:prstGeom prst="rect">
                <a:avLst/>
              </a:prstGeom>
            </p:spPr>
            <p:txBody>
              <a:bodyPr wrap="none" lIns="0" tIns="0" rIns="0" bIns="0" anchor="ctr" anchorCtr="1">
                <a:noAutofit/>
              </a:bodyPr>
              <a:lstStyle/>
              <a:p>
                <a:pPr lvl="0" algn="ctr" defTabSz="914378">
                  <a:spcBef>
                    <a:spcPct val="0"/>
                  </a:spcBef>
                  <a:defRPr/>
                </a:pPr>
                <a:r>
                  <a:rPr lang="zh-CN" altLang="en-US" sz="1200" b="1" dirty="0">
                    <a:solidFill>
                      <a:schemeClr val="bg1"/>
                    </a:solidFill>
                    <a:latin typeface="Arial"/>
                    <a:ea typeface="微软雅黑"/>
                    <a:cs typeface="+mn-ea"/>
                    <a:sym typeface="Arial"/>
                  </a:rPr>
                  <a:t>进入</a:t>
                </a:r>
                <a:r>
                  <a:rPr lang="en-US" altLang="zh-CN" sz="1200" b="1" dirty="0">
                    <a:solidFill>
                      <a:schemeClr val="bg1"/>
                    </a:solidFill>
                    <a:latin typeface="Arial"/>
                    <a:ea typeface="微软雅黑"/>
                    <a:cs typeface="+mn-ea"/>
                    <a:sym typeface="Arial"/>
                  </a:rPr>
                  <a:t>OA</a:t>
                </a:r>
                <a:r>
                  <a:rPr lang="zh-CN" altLang="en-US" sz="1200" b="1" dirty="0">
                    <a:solidFill>
                      <a:schemeClr val="bg1"/>
                    </a:solidFill>
                    <a:latin typeface="Arial"/>
                    <a:ea typeface="微软雅黑"/>
                    <a:cs typeface="+mn-ea"/>
                    <a:sym typeface="Arial"/>
                  </a:rPr>
                  <a:t>系统</a:t>
                </a:r>
              </a:p>
            </p:txBody>
          </p:sp>
        </p:grpSp>
      </p:grpSp>
    </p:spTree>
    <p:extLst>
      <p:ext uri="{BB962C8B-B14F-4D97-AF65-F5344CB8AC3E}">
        <p14:creationId xmlns:p14="http://schemas.microsoft.com/office/powerpoint/2010/main" val="168860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barn(inVertical)">
                                      <p:cBhvr>
                                        <p:cTn id="1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584A1D8-74B2-FD4B-9118-9647AC8759CA}"/>
              </a:ext>
            </a:extLst>
          </p:cNvPr>
          <p:cNvSpPr txBox="1"/>
          <p:nvPr/>
        </p:nvSpPr>
        <p:spPr>
          <a:xfrm>
            <a:off x="292498" y="285760"/>
            <a:ext cx="828808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一、需求分析</a:t>
            </a:r>
            <a:r>
              <a:rPr lang="en-US" altLang="zh-CN" sz="2400" b="1" dirty="0">
                <a:solidFill>
                  <a:schemeClr val="bg1"/>
                </a:solidFill>
                <a:latin typeface="微软雅黑" panose="020B0503020204020204" pitchFamily="34" charset="-122"/>
                <a:ea typeface="微软雅黑" panose="020B0503020204020204" pitchFamily="34" charset="-122"/>
              </a:rPr>
              <a:t>&amp;</a:t>
            </a:r>
            <a:r>
              <a:rPr lang="zh-CN" altLang="en-US" sz="2400" b="1" dirty="0">
                <a:solidFill>
                  <a:schemeClr val="bg1"/>
                </a:solidFill>
                <a:latin typeface="微软雅黑" panose="020B0503020204020204" pitchFamily="34" charset="-122"/>
                <a:ea typeface="微软雅黑" panose="020B0503020204020204" pitchFamily="34" charset="-122"/>
              </a:rPr>
              <a:t>背景介绍</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Requirement analysis</a:t>
            </a:r>
            <a:endParaRPr lang="en-US" altLang="zh-CN" b="1"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灯片编号占位符 3">
            <a:extLst>
              <a:ext uri="{FF2B5EF4-FFF2-40B4-BE49-F238E27FC236}">
                <a16:creationId xmlns:a16="http://schemas.microsoft.com/office/drawing/2014/main" id="{45063CA4-0CA0-4D4A-83D9-0D2020600C6F}"/>
              </a:ext>
            </a:extLst>
          </p:cNvPr>
          <p:cNvSpPr txBox="1">
            <a:spLocks/>
          </p:cNvSpPr>
          <p:nvPr/>
        </p:nvSpPr>
        <p:spPr>
          <a:xfrm>
            <a:off x="0" y="0"/>
            <a:ext cx="0" cy="0"/>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DD3DB80-B894-403A-B48E-6FDC1A72010E}" type="slidenum">
              <a:rPr lang="zh-CN" altLang="en-US" smtClean="0"/>
              <a:pPr/>
              <a:t>4</a:t>
            </a:fld>
            <a:endParaRPr lang="zh-CN" altLang="en-US" dirty="0"/>
          </a:p>
        </p:txBody>
      </p:sp>
      <p:sp>
        <p:nvSpPr>
          <p:cNvPr id="87" name="PA_矩形 27">
            <a:extLst>
              <a:ext uri="{FF2B5EF4-FFF2-40B4-BE49-F238E27FC236}">
                <a16:creationId xmlns:a16="http://schemas.microsoft.com/office/drawing/2014/main" id="{2D25F733-2595-CC47-B3BB-73C0D664DDFE}"/>
              </a:ext>
            </a:extLst>
          </p:cNvPr>
          <p:cNvSpPr/>
          <p:nvPr>
            <p:custDataLst>
              <p:tags r:id="rId1"/>
            </p:custDataLst>
          </p:nvPr>
        </p:nvSpPr>
        <p:spPr>
          <a:xfrm>
            <a:off x="8238088" y="4968410"/>
            <a:ext cx="3721002" cy="346656"/>
          </a:xfrm>
          <a:prstGeom prst="rect">
            <a:avLst/>
          </a:prstGeom>
          <a:noFill/>
        </p:spPr>
        <p:txBody>
          <a:bodyPr wrap="none" lIns="0" tIns="0" rIns="0" bIns="0" anchor="ctr">
            <a:normAutofit/>
          </a:bodyPr>
          <a:lstStyle/>
          <a:p>
            <a:pPr lvl="0" defTabSz="914378">
              <a:spcBef>
                <a:spcPct val="0"/>
              </a:spcBef>
              <a:defRPr/>
            </a:pPr>
            <a:r>
              <a:rPr lang="zh-CN" altLang="en-US" sz="2000" b="1" dirty="0">
                <a:solidFill>
                  <a:schemeClr val="bg1"/>
                </a:solidFill>
                <a:latin typeface="Arial"/>
                <a:ea typeface="微软雅黑"/>
                <a:cs typeface="+mn-ea"/>
                <a:sym typeface="Arial"/>
              </a:rPr>
              <a:t>数据量大</a:t>
            </a:r>
          </a:p>
        </p:txBody>
      </p:sp>
      <p:sp>
        <p:nvSpPr>
          <p:cNvPr id="88" name="PA_矩形 22">
            <a:extLst>
              <a:ext uri="{FF2B5EF4-FFF2-40B4-BE49-F238E27FC236}">
                <a16:creationId xmlns:a16="http://schemas.microsoft.com/office/drawing/2014/main" id="{D2CE06FA-EA78-CF48-94A0-3D2E339FF0D9}"/>
              </a:ext>
            </a:extLst>
          </p:cNvPr>
          <p:cNvSpPr/>
          <p:nvPr>
            <p:custDataLst>
              <p:tags r:id="rId2"/>
            </p:custDataLst>
          </p:nvPr>
        </p:nvSpPr>
        <p:spPr>
          <a:xfrm>
            <a:off x="253229" y="4968410"/>
            <a:ext cx="3721002" cy="346656"/>
          </a:xfrm>
          <a:prstGeom prst="rect">
            <a:avLst/>
          </a:prstGeom>
          <a:noFill/>
        </p:spPr>
        <p:txBody>
          <a:bodyPr wrap="none" lIns="0" tIns="0" rIns="0" bIns="0" anchor="ctr">
            <a:normAutofit/>
          </a:bodyPr>
          <a:lstStyle/>
          <a:p>
            <a:pPr lvl="0" algn="r" defTabSz="914378">
              <a:spcBef>
                <a:spcPct val="0"/>
              </a:spcBef>
              <a:defRPr/>
            </a:pPr>
            <a:r>
              <a:rPr lang="zh-CN" altLang="en-US" sz="2000" b="1" dirty="0">
                <a:solidFill>
                  <a:schemeClr val="bg1"/>
                </a:solidFill>
                <a:latin typeface="Arial"/>
                <a:ea typeface="微软雅黑"/>
                <a:cs typeface="+mn-ea"/>
                <a:sym typeface="Arial"/>
              </a:rPr>
              <a:t>效率低</a:t>
            </a:r>
          </a:p>
        </p:txBody>
      </p:sp>
      <p:sp>
        <p:nvSpPr>
          <p:cNvPr id="89" name="PA_矩形 20">
            <a:extLst>
              <a:ext uri="{FF2B5EF4-FFF2-40B4-BE49-F238E27FC236}">
                <a16:creationId xmlns:a16="http://schemas.microsoft.com/office/drawing/2014/main" id="{315F9A82-47E8-A148-AB20-FD1A91F4BE7D}"/>
              </a:ext>
            </a:extLst>
          </p:cNvPr>
          <p:cNvSpPr/>
          <p:nvPr>
            <p:custDataLst>
              <p:tags r:id="rId3"/>
            </p:custDataLst>
          </p:nvPr>
        </p:nvSpPr>
        <p:spPr>
          <a:xfrm>
            <a:off x="4084282" y="1479634"/>
            <a:ext cx="3721002" cy="346656"/>
          </a:xfrm>
          <a:prstGeom prst="rect">
            <a:avLst/>
          </a:prstGeom>
          <a:noFill/>
        </p:spPr>
        <p:txBody>
          <a:bodyPr wrap="none" lIns="0" tIns="0" rIns="0" bIns="0" anchor="ctr">
            <a:normAutofit/>
          </a:bodyPr>
          <a:lstStyle/>
          <a:p>
            <a:pPr lvl="0" algn="ctr" defTabSz="914378">
              <a:spcBef>
                <a:spcPct val="0"/>
              </a:spcBef>
              <a:defRPr/>
            </a:pPr>
            <a:r>
              <a:rPr lang="zh-CN" altLang="en-US" sz="2000" b="1" dirty="0">
                <a:solidFill>
                  <a:schemeClr val="bg1"/>
                </a:solidFill>
                <a:latin typeface="Arial"/>
                <a:ea typeface="微软雅黑"/>
                <a:cs typeface="+mn-ea"/>
                <a:sym typeface="Arial"/>
              </a:rPr>
              <a:t>重复性高</a:t>
            </a:r>
          </a:p>
        </p:txBody>
      </p:sp>
      <p:grpSp>
        <p:nvGrpSpPr>
          <p:cNvPr id="90" name="组合 89">
            <a:extLst>
              <a:ext uri="{FF2B5EF4-FFF2-40B4-BE49-F238E27FC236}">
                <a16:creationId xmlns:a16="http://schemas.microsoft.com/office/drawing/2014/main" id="{440DDE85-472A-7F4F-B16B-48E581889A0B}"/>
              </a:ext>
            </a:extLst>
          </p:cNvPr>
          <p:cNvGrpSpPr/>
          <p:nvPr/>
        </p:nvGrpSpPr>
        <p:grpSpPr>
          <a:xfrm>
            <a:off x="4573201" y="2894627"/>
            <a:ext cx="3047594" cy="3154441"/>
            <a:chOff x="4544326" y="2894627"/>
            <a:chExt cx="3047594" cy="3154441"/>
          </a:xfrm>
        </p:grpSpPr>
        <p:sp>
          <p:nvSpPr>
            <p:cNvPr id="91" name="椭圆 90">
              <a:extLst>
                <a:ext uri="{FF2B5EF4-FFF2-40B4-BE49-F238E27FC236}">
                  <a16:creationId xmlns:a16="http://schemas.microsoft.com/office/drawing/2014/main" id="{1135FB9F-3398-0F4C-9552-53D965E9A02C}"/>
                </a:ext>
              </a:extLst>
            </p:cNvPr>
            <p:cNvSpPr/>
            <p:nvPr/>
          </p:nvSpPr>
          <p:spPr>
            <a:xfrm>
              <a:off x="6849177" y="5074671"/>
              <a:ext cx="742743" cy="742748"/>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grpSp>
          <p:nvGrpSpPr>
            <p:cNvPr id="92" name="组合 91">
              <a:extLst>
                <a:ext uri="{FF2B5EF4-FFF2-40B4-BE49-F238E27FC236}">
                  <a16:creationId xmlns:a16="http://schemas.microsoft.com/office/drawing/2014/main" id="{C234476A-48BF-2449-BA9E-D202A86AE5CD}"/>
                </a:ext>
              </a:extLst>
            </p:cNvPr>
            <p:cNvGrpSpPr/>
            <p:nvPr/>
          </p:nvGrpSpPr>
          <p:grpSpPr>
            <a:xfrm>
              <a:off x="4544326" y="2894627"/>
              <a:ext cx="2894147" cy="3154441"/>
              <a:chOff x="4544326" y="2894627"/>
              <a:chExt cx="2894147" cy="3154441"/>
            </a:xfrm>
          </p:grpSpPr>
          <p:sp>
            <p:nvSpPr>
              <p:cNvPr id="93" name="椭圆 92">
                <a:extLst>
                  <a:ext uri="{FF2B5EF4-FFF2-40B4-BE49-F238E27FC236}">
                    <a16:creationId xmlns:a16="http://schemas.microsoft.com/office/drawing/2014/main" id="{060DE8A2-CFA1-1641-9A96-F02BD69A9E34}"/>
                  </a:ext>
                </a:extLst>
              </p:cNvPr>
              <p:cNvSpPr/>
              <p:nvPr/>
            </p:nvSpPr>
            <p:spPr>
              <a:xfrm>
                <a:off x="4544326" y="3166901"/>
                <a:ext cx="2882165" cy="2882167"/>
              </a:xfrm>
              <a:prstGeom prst="ellipse">
                <a:avLst/>
              </a:prstGeom>
              <a:noFill/>
              <a:ln>
                <a:solidFill>
                  <a:srgbClr val="2C3F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grpSp>
            <p:nvGrpSpPr>
              <p:cNvPr id="94" name="组合 93">
                <a:extLst>
                  <a:ext uri="{FF2B5EF4-FFF2-40B4-BE49-F238E27FC236}">
                    <a16:creationId xmlns:a16="http://schemas.microsoft.com/office/drawing/2014/main" id="{2D1FF0D7-B1F4-6347-8CC7-F6A78AEDBB37}"/>
                  </a:ext>
                </a:extLst>
              </p:cNvPr>
              <p:cNvGrpSpPr/>
              <p:nvPr/>
            </p:nvGrpSpPr>
            <p:grpSpPr>
              <a:xfrm>
                <a:off x="5242851" y="3439529"/>
                <a:ext cx="1814286" cy="2093804"/>
                <a:chOff x="8301916" y="1749231"/>
                <a:chExt cx="2561601" cy="2956261"/>
              </a:xfrm>
            </p:grpSpPr>
            <p:sp>
              <p:nvSpPr>
                <p:cNvPr id="101" name="梯形 100">
                  <a:extLst>
                    <a:ext uri="{FF2B5EF4-FFF2-40B4-BE49-F238E27FC236}">
                      <a16:creationId xmlns:a16="http://schemas.microsoft.com/office/drawing/2014/main" id="{102F3CAD-D024-B242-8034-DA0500384692}"/>
                    </a:ext>
                  </a:extLst>
                </p:cNvPr>
                <p:cNvSpPr/>
                <p:nvPr/>
              </p:nvSpPr>
              <p:spPr>
                <a:xfrm rot="14400000">
                  <a:off x="8553651" y="2720979"/>
                  <a:ext cx="2370547" cy="427052"/>
                </a:xfrm>
                <a:prstGeom prst="trapezoid">
                  <a:avLst>
                    <a:gd name="adj" fmla="val 5836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sp>
              <p:nvSpPr>
                <p:cNvPr id="102" name="梯形 101">
                  <a:extLst>
                    <a:ext uri="{FF2B5EF4-FFF2-40B4-BE49-F238E27FC236}">
                      <a16:creationId xmlns:a16="http://schemas.microsoft.com/office/drawing/2014/main" id="{92895302-3C81-E649-9479-43F0833A5AF5}"/>
                    </a:ext>
                  </a:extLst>
                </p:cNvPr>
                <p:cNvSpPr/>
                <p:nvPr/>
              </p:nvSpPr>
              <p:spPr>
                <a:xfrm>
                  <a:off x="8492970" y="4010011"/>
                  <a:ext cx="2370547" cy="427052"/>
                </a:xfrm>
                <a:prstGeom prst="trapezoid">
                  <a:avLst>
                    <a:gd name="adj" fmla="val 5836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sp>
              <p:nvSpPr>
                <p:cNvPr id="103" name="梯形 102">
                  <a:extLst>
                    <a:ext uri="{FF2B5EF4-FFF2-40B4-BE49-F238E27FC236}">
                      <a16:creationId xmlns:a16="http://schemas.microsoft.com/office/drawing/2014/main" id="{062F09D6-CF3F-E346-A116-3973FAA50CD8}"/>
                    </a:ext>
                  </a:extLst>
                </p:cNvPr>
                <p:cNvSpPr/>
                <p:nvPr/>
              </p:nvSpPr>
              <p:spPr>
                <a:xfrm rot="7200000">
                  <a:off x="7330168" y="3306693"/>
                  <a:ext cx="2370547" cy="427052"/>
                </a:xfrm>
                <a:prstGeom prst="trapezoid">
                  <a:avLst>
                    <a:gd name="adj" fmla="val 5836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grpSp>
          <p:sp>
            <p:nvSpPr>
              <p:cNvPr id="95" name="椭圆 94">
                <a:extLst>
                  <a:ext uri="{FF2B5EF4-FFF2-40B4-BE49-F238E27FC236}">
                    <a16:creationId xmlns:a16="http://schemas.microsoft.com/office/drawing/2014/main" id="{1AC13CFA-5C4E-A445-B8BF-5B424146DAFF}"/>
                  </a:ext>
                </a:extLst>
              </p:cNvPr>
              <p:cNvSpPr/>
              <p:nvPr/>
            </p:nvSpPr>
            <p:spPr>
              <a:xfrm>
                <a:off x="5588714" y="2894627"/>
                <a:ext cx="742743" cy="742748"/>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sp>
            <p:nvSpPr>
              <p:cNvPr id="96" name="任意多边形: 形状 10">
                <a:extLst>
                  <a:ext uri="{FF2B5EF4-FFF2-40B4-BE49-F238E27FC236}">
                    <a16:creationId xmlns:a16="http://schemas.microsoft.com/office/drawing/2014/main" id="{E025C5F2-0E23-D34C-92D8-169D2C27CB90}"/>
                  </a:ext>
                </a:extLst>
              </p:cNvPr>
              <p:cNvSpPr>
                <a:spLocks/>
              </p:cNvSpPr>
              <p:nvPr/>
            </p:nvSpPr>
            <p:spPr bwMode="auto">
              <a:xfrm>
                <a:off x="5842507" y="3048077"/>
                <a:ext cx="235159" cy="435849"/>
              </a:xfrm>
              <a:custGeom>
                <a:avLst/>
                <a:gdLst>
                  <a:gd name="connsiteX0" fmla="*/ 144363 w 327353"/>
                  <a:gd name="connsiteY0" fmla="*/ 543008 h 606722"/>
                  <a:gd name="connsiteX1" fmla="*/ 131814 w 327353"/>
                  <a:gd name="connsiteY1" fmla="*/ 555538 h 606722"/>
                  <a:gd name="connsiteX2" fmla="*/ 144363 w 327353"/>
                  <a:gd name="connsiteY2" fmla="*/ 568156 h 606722"/>
                  <a:gd name="connsiteX3" fmla="*/ 182990 w 327353"/>
                  <a:gd name="connsiteY3" fmla="*/ 568156 h 606722"/>
                  <a:gd name="connsiteX4" fmla="*/ 195540 w 327353"/>
                  <a:gd name="connsiteY4" fmla="*/ 555538 h 606722"/>
                  <a:gd name="connsiteX5" fmla="*/ 182990 w 327353"/>
                  <a:gd name="connsiteY5" fmla="*/ 543008 h 606722"/>
                  <a:gd name="connsiteX6" fmla="*/ 327353 w 327353"/>
                  <a:gd name="connsiteY6" fmla="*/ 501509 h 606722"/>
                  <a:gd name="connsiteX7" fmla="*/ 327353 w 327353"/>
                  <a:gd name="connsiteY7" fmla="*/ 572333 h 606722"/>
                  <a:gd name="connsiteX8" fmla="*/ 294066 w 327353"/>
                  <a:gd name="connsiteY8" fmla="*/ 606722 h 606722"/>
                  <a:gd name="connsiteX9" fmla="*/ 33020 w 327353"/>
                  <a:gd name="connsiteY9" fmla="*/ 606722 h 606722"/>
                  <a:gd name="connsiteX10" fmla="*/ 0 w 327353"/>
                  <a:gd name="connsiteY10" fmla="*/ 572333 h 606722"/>
                  <a:gd name="connsiteX11" fmla="*/ 0 w 327353"/>
                  <a:gd name="connsiteY11" fmla="*/ 502779 h 606722"/>
                  <a:gd name="connsiteX12" fmla="*/ 0 w 327353"/>
                  <a:gd name="connsiteY12" fmla="*/ 502753 h 606722"/>
                  <a:gd name="connsiteX13" fmla="*/ 322280 w 327353"/>
                  <a:gd name="connsiteY13" fmla="*/ 502753 h 606722"/>
                  <a:gd name="connsiteX14" fmla="*/ 327353 w 327353"/>
                  <a:gd name="connsiteY14" fmla="*/ 501509 h 606722"/>
                  <a:gd name="connsiteX15" fmla="*/ 187174 w 327353"/>
                  <a:gd name="connsiteY15" fmla="*/ 190205 h 606722"/>
                  <a:gd name="connsiteX16" fmla="*/ 174624 w 327353"/>
                  <a:gd name="connsiteY16" fmla="*/ 202823 h 606722"/>
                  <a:gd name="connsiteX17" fmla="*/ 174624 w 327353"/>
                  <a:gd name="connsiteY17" fmla="*/ 263163 h 606722"/>
                  <a:gd name="connsiteX18" fmla="*/ 187174 w 327353"/>
                  <a:gd name="connsiteY18" fmla="*/ 275693 h 606722"/>
                  <a:gd name="connsiteX19" fmla="*/ 191357 w 327353"/>
                  <a:gd name="connsiteY19" fmla="*/ 274982 h 606722"/>
                  <a:gd name="connsiteX20" fmla="*/ 191357 w 327353"/>
                  <a:gd name="connsiteY20" fmla="*/ 405614 h 606722"/>
                  <a:gd name="connsiteX21" fmla="*/ 203995 w 327353"/>
                  <a:gd name="connsiteY21" fmla="*/ 418144 h 606722"/>
                  <a:gd name="connsiteX22" fmla="*/ 216545 w 327353"/>
                  <a:gd name="connsiteY22" fmla="*/ 405614 h 606722"/>
                  <a:gd name="connsiteX23" fmla="*/ 216545 w 327353"/>
                  <a:gd name="connsiteY23" fmla="*/ 275426 h 606722"/>
                  <a:gd name="connsiteX24" fmla="*/ 219037 w 327353"/>
                  <a:gd name="connsiteY24" fmla="*/ 275693 h 606722"/>
                  <a:gd name="connsiteX25" fmla="*/ 231675 w 327353"/>
                  <a:gd name="connsiteY25" fmla="*/ 263163 h 606722"/>
                  <a:gd name="connsiteX26" fmla="*/ 231675 w 327353"/>
                  <a:gd name="connsiteY26" fmla="*/ 202823 h 606722"/>
                  <a:gd name="connsiteX27" fmla="*/ 219037 w 327353"/>
                  <a:gd name="connsiteY27" fmla="*/ 190205 h 606722"/>
                  <a:gd name="connsiteX28" fmla="*/ 211471 w 327353"/>
                  <a:gd name="connsiteY28" fmla="*/ 192782 h 606722"/>
                  <a:gd name="connsiteX29" fmla="*/ 203995 w 327353"/>
                  <a:gd name="connsiteY29" fmla="*/ 190205 h 606722"/>
                  <a:gd name="connsiteX30" fmla="*/ 195540 w 327353"/>
                  <a:gd name="connsiteY30" fmla="*/ 193493 h 606722"/>
                  <a:gd name="connsiteX31" fmla="*/ 187174 w 327353"/>
                  <a:gd name="connsiteY31" fmla="*/ 190205 h 606722"/>
                  <a:gd name="connsiteX32" fmla="*/ 106626 w 327353"/>
                  <a:gd name="connsiteY32" fmla="*/ 181851 h 606722"/>
                  <a:gd name="connsiteX33" fmla="*/ 85621 w 327353"/>
                  <a:gd name="connsiteY33" fmla="*/ 202823 h 606722"/>
                  <a:gd name="connsiteX34" fmla="*/ 85621 w 327353"/>
                  <a:gd name="connsiteY34" fmla="*/ 328479 h 606722"/>
                  <a:gd name="connsiteX35" fmla="*/ 95678 w 327353"/>
                  <a:gd name="connsiteY35" fmla="*/ 346341 h 606722"/>
                  <a:gd name="connsiteX36" fmla="*/ 95678 w 327353"/>
                  <a:gd name="connsiteY36" fmla="*/ 405614 h 606722"/>
                  <a:gd name="connsiteX37" fmla="*/ 108317 w 327353"/>
                  <a:gd name="connsiteY37" fmla="*/ 418144 h 606722"/>
                  <a:gd name="connsiteX38" fmla="*/ 120866 w 327353"/>
                  <a:gd name="connsiteY38" fmla="*/ 405614 h 606722"/>
                  <a:gd name="connsiteX39" fmla="*/ 120866 w 327353"/>
                  <a:gd name="connsiteY39" fmla="*/ 343853 h 606722"/>
                  <a:gd name="connsiteX40" fmla="*/ 127631 w 327353"/>
                  <a:gd name="connsiteY40" fmla="*/ 328479 h 606722"/>
                  <a:gd name="connsiteX41" fmla="*/ 127631 w 327353"/>
                  <a:gd name="connsiteY41" fmla="*/ 202823 h 606722"/>
                  <a:gd name="connsiteX42" fmla="*/ 106626 w 327353"/>
                  <a:gd name="connsiteY42" fmla="*/ 181851 h 606722"/>
                  <a:gd name="connsiteX43" fmla="*/ 0 w 327353"/>
                  <a:gd name="connsiteY43" fmla="*/ 112270 h 606722"/>
                  <a:gd name="connsiteX44" fmla="*/ 327353 w 327353"/>
                  <a:gd name="connsiteY44" fmla="*/ 112270 h 606722"/>
                  <a:gd name="connsiteX45" fmla="*/ 327353 w 327353"/>
                  <a:gd name="connsiteY45" fmla="*/ 478928 h 606722"/>
                  <a:gd name="connsiteX46" fmla="*/ 322280 w 327353"/>
                  <a:gd name="connsiteY46" fmla="*/ 477684 h 606722"/>
                  <a:gd name="connsiteX47" fmla="*/ 0 w 327353"/>
                  <a:gd name="connsiteY47" fmla="*/ 477684 h 606722"/>
                  <a:gd name="connsiteX48" fmla="*/ 0 w 327353"/>
                  <a:gd name="connsiteY48" fmla="*/ 477658 h 606722"/>
                  <a:gd name="connsiteX49" fmla="*/ 33020 w 327353"/>
                  <a:gd name="connsiteY49" fmla="*/ 0 h 606722"/>
                  <a:gd name="connsiteX50" fmla="*/ 294066 w 327353"/>
                  <a:gd name="connsiteY50" fmla="*/ 0 h 606722"/>
                  <a:gd name="connsiteX51" fmla="*/ 327353 w 327353"/>
                  <a:gd name="connsiteY51" fmla="*/ 34407 h 606722"/>
                  <a:gd name="connsiteX52" fmla="*/ 327353 w 327353"/>
                  <a:gd name="connsiteY52" fmla="*/ 87219 h 606722"/>
                  <a:gd name="connsiteX53" fmla="*/ 0 w 327353"/>
                  <a:gd name="connsiteY53" fmla="*/ 87219 h 606722"/>
                  <a:gd name="connsiteX54" fmla="*/ 0 w 327353"/>
                  <a:gd name="connsiteY54" fmla="*/ 34407 h 606722"/>
                  <a:gd name="connsiteX55" fmla="*/ 33020 w 327353"/>
                  <a:gd name="connsiteY55"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327353" h="606722">
                    <a:moveTo>
                      <a:pt x="144363" y="543008"/>
                    </a:moveTo>
                    <a:cubicBezTo>
                      <a:pt x="137421" y="543008"/>
                      <a:pt x="131814" y="548606"/>
                      <a:pt x="131814" y="555538"/>
                    </a:cubicBezTo>
                    <a:cubicBezTo>
                      <a:pt x="131814" y="562558"/>
                      <a:pt x="137421" y="568156"/>
                      <a:pt x="144363" y="568156"/>
                    </a:cubicBezTo>
                    <a:lnTo>
                      <a:pt x="182990" y="568156"/>
                    </a:lnTo>
                    <a:cubicBezTo>
                      <a:pt x="189933" y="568156"/>
                      <a:pt x="195540" y="562558"/>
                      <a:pt x="195540" y="555538"/>
                    </a:cubicBezTo>
                    <a:cubicBezTo>
                      <a:pt x="195540" y="548606"/>
                      <a:pt x="189933" y="543008"/>
                      <a:pt x="182990" y="543008"/>
                    </a:cubicBezTo>
                    <a:close/>
                    <a:moveTo>
                      <a:pt x="327353" y="501509"/>
                    </a:moveTo>
                    <a:lnTo>
                      <a:pt x="327353" y="572333"/>
                    </a:lnTo>
                    <a:cubicBezTo>
                      <a:pt x="327353" y="590905"/>
                      <a:pt x="312668" y="606722"/>
                      <a:pt x="294066" y="606722"/>
                    </a:cubicBezTo>
                    <a:lnTo>
                      <a:pt x="33020" y="606722"/>
                    </a:lnTo>
                    <a:cubicBezTo>
                      <a:pt x="14330" y="606722"/>
                      <a:pt x="0" y="590905"/>
                      <a:pt x="0" y="572333"/>
                    </a:cubicBezTo>
                    <a:lnTo>
                      <a:pt x="0" y="502779"/>
                    </a:lnTo>
                    <a:lnTo>
                      <a:pt x="0" y="502753"/>
                    </a:lnTo>
                    <a:lnTo>
                      <a:pt x="322280" y="502753"/>
                    </a:lnTo>
                    <a:cubicBezTo>
                      <a:pt x="324238" y="502753"/>
                      <a:pt x="325662" y="502309"/>
                      <a:pt x="327353" y="501509"/>
                    </a:cubicBezTo>
                    <a:close/>
                    <a:moveTo>
                      <a:pt x="187174" y="190205"/>
                    </a:moveTo>
                    <a:cubicBezTo>
                      <a:pt x="180231" y="190205"/>
                      <a:pt x="174624" y="195892"/>
                      <a:pt x="174624" y="202823"/>
                    </a:cubicBezTo>
                    <a:lnTo>
                      <a:pt x="174624" y="263163"/>
                    </a:lnTo>
                    <a:cubicBezTo>
                      <a:pt x="174624" y="270094"/>
                      <a:pt x="180231" y="275693"/>
                      <a:pt x="187174" y="275693"/>
                    </a:cubicBezTo>
                    <a:cubicBezTo>
                      <a:pt x="188687" y="275693"/>
                      <a:pt x="190022" y="275426"/>
                      <a:pt x="191357" y="274982"/>
                    </a:cubicBezTo>
                    <a:lnTo>
                      <a:pt x="191357" y="405614"/>
                    </a:lnTo>
                    <a:cubicBezTo>
                      <a:pt x="191357" y="412545"/>
                      <a:pt x="196964" y="418144"/>
                      <a:pt x="203995" y="418144"/>
                    </a:cubicBezTo>
                    <a:cubicBezTo>
                      <a:pt x="210937" y="418144"/>
                      <a:pt x="216545" y="412545"/>
                      <a:pt x="216545" y="405614"/>
                    </a:cubicBezTo>
                    <a:lnTo>
                      <a:pt x="216545" y="275426"/>
                    </a:lnTo>
                    <a:cubicBezTo>
                      <a:pt x="217346" y="275604"/>
                      <a:pt x="218236" y="275693"/>
                      <a:pt x="219037" y="275693"/>
                    </a:cubicBezTo>
                    <a:cubicBezTo>
                      <a:pt x="225979" y="275693"/>
                      <a:pt x="231675" y="270094"/>
                      <a:pt x="231675" y="263163"/>
                    </a:cubicBezTo>
                    <a:lnTo>
                      <a:pt x="231675" y="202823"/>
                    </a:lnTo>
                    <a:cubicBezTo>
                      <a:pt x="231675" y="195892"/>
                      <a:pt x="225979" y="190205"/>
                      <a:pt x="219037" y="190205"/>
                    </a:cubicBezTo>
                    <a:cubicBezTo>
                      <a:pt x="216189" y="190205"/>
                      <a:pt x="213607" y="191182"/>
                      <a:pt x="211471" y="192782"/>
                    </a:cubicBezTo>
                    <a:cubicBezTo>
                      <a:pt x="209424" y="191182"/>
                      <a:pt x="206843" y="190205"/>
                      <a:pt x="203995" y="190205"/>
                    </a:cubicBezTo>
                    <a:cubicBezTo>
                      <a:pt x="200702" y="190205"/>
                      <a:pt x="197765" y="191449"/>
                      <a:pt x="195540" y="193493"/>
                    </a:cubicBezTo>
                    <a:cubicBezTo>
                      <a:pt x="193315" y="191449"/>
                      <a:pt x="190378" y="190205"/>
                      <a:pt x="187174" y="190205"/>
                    </a:cubicBezTo>
                    <a:close/>
                    <a:moveTo>
                      <a:pt x="106626" y="181851"/>
                    </a:moveTo>
                    <a:cubicBezTo>
                      <a:pt x="95055" y="181851"/>
                      <a:pt x="85621" y="191271"/>
                      <a:pt x="85621" y="202823"/>
                    </a:cubicBezTo>
                    <a:lnTo>
                      <a:pt x="85621" y="328479"/>
                    </a:lnTo>
                    <a:cubicBezTo>
                      <a:pt x="85621" y="336032"/>
                      <a:pt x="89715" y="342697"/>
                      <a:pt x="95678" y="346341"/>
                    </a:cubicBezTo>
                    <a:lnTo>
                      <a:pt x="95678" y="405614"/>
                    </a:lnTo>
                    <a:cubicBezTo>
                      <a:pt x="95678" y="412545"/>
                      <a:pt x="101375" y="418144"/>
                      <a:pt x="108317" y="418144"/>
                    </a:cubicBezTo>
                    <a:cubicBezTo>
                      <a:pt x="115259" y="418144"/>
                      <a:pt x="120866" y="412545"/>
                      <a:pt x="120866" y="405614"/>
                    </a:cubicBezTo>
                    <a:lnTo>
                      <a:pt x="120866" y="343853"/>
                    </a:lnTo>
                    <a:cubicBezTo>
                      <a:pt x="124960" y="340031"/>
                      <a:pt x="127631" y="334522"/>
                      <a:pt x="127631" y="328479"/>
                    </a:cubicBezTo>
                    <a:lnTo>
                      <a:pt x="127631" y="202823"/>
                    </a:lnTo>
                    <a:cubicBezTo>
                      <a:pt x="127631" y="191271"/>
                      <a:pt x="118196" y="181851"/>
                      <a:pt x="106626" y="181851"/>
                    </a:cubicBezTo>
                    <a:close/>
                    <a:moveTo>
                      <a:pt x="0" y="112270"/>
                    </a:moveTo>
                    <a:lnTo>
                      <a:pt x="327353" y="112270"/>
                    </a:lnTo>
                    <a:lnTo>
                      <a:pt x="327353" y="478928"/>
                    </a:lnTo>
                    <a:cubicBezTo>
                      <a:pt x="325662" y="478128"/>
                      <a:pt x="324238" y="477684"/>
                      <a:pt x="322280" y="477684"/>
                    </a:cubicBezTo>
                    <a:lnTo>
                      <a:pt x="0" y="477684"/>
                    </a:lnTo>
                    <a:lnTo>
                      <a:pt x="0" y="477658"/>
                    </a:lnTo>
                    <a:close/>
                    <a:moveTo>
                      <a:pt x="33020" y="0"/>
                    </a:moveTo>
                    <a:lnTo>
                      <a:pt x="294066" y="0"/>
                    </a:lnTo>
                    <a:cubicBezTo>
                      <a:pt x="312668" y="0"/>
                      <a:pt x="327353" y="15825"/>
                      <a:pt x="327353" y="34407"/>
                    </a:cubicBezTo>
                    <a:lnTo>
                      <a:pt x="327353" y="87219"/>
                    </a:lnTo>
                    <a:lnTo>
                      <a:pt x="0" y="87219"/>
                    </a:lnTo>
                    <a:lnTo>
                      <a:pt x="0" y="34407"/>
                    </a:lnTo>
                    <a:cubicBezTo>
                      <a:pt x="0" y="15825"/>
                      <a:pt x="14330" y="0"/>
                      <a:pt x="33020" y="0"/>
                    </a:cubicBezTo>
                    <a:close/>
                  </a:path>
                </a:pathLst>
              </a:custGeom>
              <a:solidFill>
                <a:schemeClr val="bg1"/>
              </a:solidFill>
              <a:ln>
                <a:noFill/>
              </a:ln>
            </p:spPr>
            <p:txBody>
              <a:bodyPr anchor="ctr"/>
              <a:lstStyle/>
              <a:p>
                <a:pPr algn="ctr"/>
                <a:endParaRPr>
                  <a:solidFill>
                    <a:schemeClr val="bg1"/>
                  </a:solidFill>
                  <a:latin typeface="Arial"/>
                  <a:ea typeface="微软雅黑"/>
                  <a:cs typeface="+mn-ea"/>
                  <a:sym typeface="Arial"/>
                </a:endParaRPr>
              </a:p>
            </p:txBody>
          </p:sp>
          <p:sp>
            <p:nvSpPr>
              <p:cNvPr id="97" name="椭圆 96">
                <a:extLst>
                  <a:ext uri="{FF2B5EF4-FFF2-40B4-BE49-F238E27FC236}">
                    <a16:creationId xmlns:a16="http://schemas.microsoft.com/office/drawing/2014/main" id="{BB6360AC-AC9F-B34D-B279-D11C593BFF02}"/>
                  </a:ext>
                </a:extLst>
              </p:cNvPr>
              <p:cNvSpPr/>
              <p:nvPr/>
            </p:nvSpPr>
            <p:spPr>
              <a:xfrm>
                <a:off x="4589393" y="5085190"/>
                <a:ext cx="742743" cy="742748"/>
              </a:xfrm>
              <a:prstGeom prst="ellipse">
                <a:avLst/>
              </a:prstGeom>
              <a:solidFill>
                <a:schemeClr val="accent3"/>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bg1"/>
                  </a:solidFill>
                  <a:latin typeface="Arial"/>
                  <a:ea typeface="微软雅黑"/>
                  <a:cs typeface="+mn-ea"/>
                  <a:sym typeface="Arial"/>
                </a:endParaRPr>
              </a:p>
            </p:txBody>
          </p:sp>
          <p:sp>
            <p:nvSpPr>
              <p:cNvPr id="98" name="任意多边形: 形状 12">
                <a:extLst>
                  <a:ext uri="{FF2B5EF4-FFF2-40B4-BE49-F238E27FC236}">
                    <a16:creationId xmlns:a16="http://schemas.microsoft.com/office/drawing/2014/main" id="{D8DB77DE-5FF0-E64F-BF7C-F3F528A5DCE6}"/>
                  </a:ext>
                </a:extLst>
              </p:cNvPr>
              <p:cNvSpPr>
                <a:spLocks/>
              </p:cNvSpPr>
              <p:nvPr/>
            </p:nvSpPr>
            <p:spPr bwMode="auto">
              <a:xfrm>
                <a:off x="4742842" y="5257947"/>
                <a:ext cx="435848" cy="397234"/>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 name="connsiteX111" fmla="*/ 373273 h 605239"/>
                  <a:gd name="connsiteY111" fmla="*/ 373273 h 605239"/>
                  <a:gd name="connsiteX112" fmla="*/ 373273 h 605239"/>
                  <a:gd name="connsiteY112" fmla="*/ 373273 h 605239"/>
                  <a:gd name="connsiteX113" fmla="*/ 373273 h 605239"/>
                  <a:gd name="connsiteY113" fmla="*/ 373273 h 605239"/>
                  <a:gd name="connsiteX114" fmla="*/ 373273 h 605239"/>
                  <a:gd name="connsiteY114" fmla="*/ 373273 h 605239"/>
                  <a:gd name="connsiteX115" fmla="*/ 373273 h 605239"/>
                  <a:gd name="connsiteY115" fmla="*/ 373273 h 605239"/>
                  <a:gd name="connsiteX116" fmla="*/ 373273 h 605239"/>
                  <a:gd name="connsiteY116" fmla="*/ 373273 h 605239"/>
                  <a:gd name="connsiteX117" fmla="*/ 373273 h 605239"/>
                  <a:gd name="connsiteY117" fmla="*/ 373273 h 605239"/>
                  <a:gd name="connsiteX118" fmla="*/ 373273 h 605239"/>
                  <a:gd name="connsiteY118" fmla="*/ 373273 h 605239"/>
                  <a:gd name="connsiteX119" fmla="*/ 373273 h 605239"/>
                  <a:gd name="connsiteY119" fmla="*/ 373273 h 605239"/>
                  <a:gd name="connsiteX120" fmla="*/ 373273 h 605239"/>
                  <a:gd name="connsiteY120" fmla="*/ 373273 h 605239"/>
                  <a:gd name="connsiteX121" fmla="*/ 373273 h 605239"/>
                  <a:gd name="connsiteY121" fmla="*/ 373273 h 605239"/>
                  <a:gd name="connsiteX122" fmla="*/ 373273 h 605239"/>
                  <a:gd name="connsiteY122" fmla="*/ 373273 h 605239"/>
                  <a:gd name="connsiteX123" fmla="*/ 373273 h 605239"/>
                  <a:gd name="connsiteY123" fmla="*/ 373273 h 605239"/>
                  <a:gd name="connsiteX124" fmla="*/ 373273 h 605239"/>
                  <a:gd name="connsiteY124" fmla="*/ 373273 h 605239"/>
                  <a:gd name="connsiteX125" fmla="*/ 373273 h 605239"/>
                  <a:gd name="connsiteY125" fmla="*/ 373273 h 605239"/>
                  <a:gd name="connsiteX126" fmla="*/ 373273 h 605239"/>
                  <a:gd name="connsiteY126" fmla="*/ 373273 h 605239"/>
                  <a:gd name="connsiteX127" fmla="*/ 373273 h 605239"/>
                  <a:gd name="connsiteY127"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Lst>
                <a:rect l="l" t="t" r="r" b="b"/>
                <a:pathLst>
                  <a:path w="606933" h="553162">
                    <a:moveTo>
                      <a:pt x="443700" y="443503"/>
                    </a:moveTo>
                    <a:cubicBezTo>
                      <a:pt x="461035" y="453606"/>
                      <a:pt x="477310" y="465825"/>
                      <a:pt x="492334" y="479775"/>
                    </a:cubicBezTo>
                    <a:cubicBezTo>
                      <a:pt x="460939" y="509024"/>
                      <a:pt x="424150" y="530383"/>
                      <a:pt x="384087" y="542506"/>
                    </a:cubicBezTo>
                    <a:cubicBezTo>
                      <a:pt x="407971" y="518838"/>
                      <a:pt x="428580" y="484875"/>
                      <a:pt x="443700" y="443503"/>
                    </a:cubicBezTo>
                    <a:close/>
                    <a:moveTo>
                      <a:pt x="163232" y="443503"/>
                    </a:moveTo>
                    <a:cubicBezTo>
                      <a:pt x="178352" y="484875"/>
                      <a:pt x="198865" y="518838"/>
                      <a:pt x="222845" y="542506"/>
                    </a:cubicBezTo>
                    <a:cubicBezTo>
                      <a:pt x="182686" y="530383"/>
                      <a:pt x="145897" y="509024"/>
                      <a:pt x="114598" y="479775"/>
                    </a:cubicBezTo>
                    <a:cubicBezTo>
                      <a:pt x="129622" y="465825"/>
                      <a:pt x="145897" y="453606"/>
                      <a:pt x="163232" y="443503"/>
                    </a:cubicBezTo>
                    <a:close/>
                    <a:moveTo>
                      <a:pt x="316062" y="405892"/>
                    </a:moveTo>
                    <a:cubicBezTo>
                      <a:pt x="353060" y="407528"/>
                      <a:pt x="388613" y="416377"/>
                      <a:pt x="421275" y="431672"/>
                    </a:cubicBezTo>
                    <a:cubicBezTo>
                      <a:pt x="397573" y="499968"/>
                      <a:pt x="359034" y="545563"/>
                      <a:pt x="316062" y="553162"/>
                    </a:cubicBezTo>
                    <a:close/>
                    <a:moveTo>
                      <a:pt x="290729" y="405892"/>
                    </a:moveTo>
                    <a:lnTo>
                      <a:pt x="290729" y="553162"/>
                    </a:lnTo>
                    <a:cubicBezTo>
                      <a:pt x="247883" y="545563"/>
                      <a:pt x="209369" y="499968"/>
                      <a:pt x="185587" y="431672"/>
                    </a:cubicBezTo>
                    <a:cubicBezTo>
                      <a:pt x="218227" y="416377"/>
                      <a:pt x="253852" y="407528"/>
                      <a:pt x="290729" y="405892"/>
                    </a:cubicBezTo>
                    <a:close/>
                    <a:moveTo>
                      <a:pt x="463924" y="364965"/>
                    </a:moveTo>
                    <a:lnTo>
                      <a:pt x="567205" y="364965"/>
                    </a:lnTo>
                    <a:lnTo>
                      <a:pt x="543818" y="416184"/>
                    </a:lnTo>
                    <a:cubicBezTo>
                      <a:pt x="534304" y="432408"/>
                      <a:pt x="523128" y="447695"/>
                      <a:pt x="510459" y="461780"/>
                    </a:cubicBezTo>
                    <a:cubicBezTo>
                      <a:pt x="492442" y="444859"/>
                      <a:pt x="472692" y="430534"/>
                      <a:pt x="451689" y="418708"/>
                    </a:cubicBezTo>
                    <a:close/>
                    <a:moveTo>
                      <a:pt x="316062" y="364965"/>
                    </a:moveTo>
                    <a:lnTo>
                      <a:pt x="438281" y="364965"/>
                    </a:lnTo>
                    <a:lnTo>
                      <a:pt x="428843" y="407092"/>
                    </a:lnTo>
                    <a:cubicBezTo>
                      <a:pt x="393689" y="391126"/>
                      <a:pt x="355646" y="381989"/>
                      <a:pt x="316062" y="380450"/>
                    </a:cubicBezTo>
                    <a:close/>
                    <a:moveTo>
                      <a:pt x="168651" y="364965"/>
                    </a:moveTo>
                    <a:lnTo>
                      <a:pt x="290729" y="364965"/>
                    </a:lnTo>
                    <a:lnTo>
                      <a:pt x="290729" y="380450"/>
                    </a:lnTo>
                    <a:cubicBezTo>
                      <a:pt x="251256" y="381989"/>
                      <a:pt x="213131" y="391126"/>
                      <a:pt x="178086" y="407092"/>
                    </a:cubicBezTo>
                    <a:close/>
                    <a:moveTo>
                      <a:pt x="39659" y="364965"/>
                    </a:moveTo>
                    <a:lnTo>
                      <a:pt x="143035" y="364965"/>
                    </a:lnTo>
                    <a:lnTo>
                      <a:pt x="155174" y="418708"/>
                    </a:lnTo>
                    <a:cubicBezTo>
                      <a:pt x="134171" y="430534"/>
                      <a:pt x="114421" y="444859"/>
                      <a:pt x="96501" y="461780"/>
                    </a:cubicBezTo>
                    <a:cubicBezTo>
                      <a:pt x="83832" y="447695"/>
                      <a:pt x="72632" y="432408"/>
                      <a:pt x="63094" y="416184"/>
                    </a:cubicBezTo>
                    <a:close/>
                    <a:moveTo>
                      <a:pt x="417814" y="222493"/>
                    </a:moveTo>
                    <a:lnTo>
                      <a:pt x="435824" y="283675"/>
                    </a:lnTo>
                    <a:lnTo>
                      <a:pt x="445648" y="252507"/>
                    </a:lnTo>
                    <a:lnTo>
                      <a:pt x="469822" y="252507"/>
                    </a:lnTo>
                    <a:lnTo>
                      <a:pt x="479550" y="283675"/>
                    </a:lnTo>
                    <a:lnTo>
                      <a:pt x="497657" y="222493"/>
                    </a:lnTo>
                    <a:lnTo>
                      <a:pt x="521831" y="229612"/>
                    </a:lnTo>
                    <a:lnTo>
                      <a:pt x="492167" y="330619"/>
                    </a:lnTo>
                    <a:lnTo>
                      <a:pt x="467992" y="330811"/>
                    </a:lnTo>
                    <a:lnTo>
                      <a:pt x="457687" y="298393"/>
                    </a:lnTo>
                    <a:lnTo>
                      <a:pt x="447478" y="330811"/>
                    </a:lnTo>
                    <a:lnTo>
                      <a:pt x="423304" y="330619"/>
                    </a:lnTo>
                    <a:lnTo>
                      <a:pt x="393543" y="229612"/>
                    </a:lnTo>
                    <a:close/>
                    <a:moveTo>
                      <a:pt x="263629" y="222493"/>
                    </a:moveTo>
                    <a:lnTo>
                      <a:pt x="281639" y="283675"/>
                    </a:lnTo>
                    <a:lnTo>
                      <a:pt x="291463" y="252507"/>
                    </a:lnTo>
                    <a:lnTo>
                      <a:pt x="315541" y="252507"/>
                    </a:lnTo>
                    <a:lnTo>
                      <a:pt x="325365" y="283675"/>
                    </a:lnTo>
                    <a:lnTo>
                      <a:pt x="343375" y="222493"/>
                    </a:lnTo>
                    <a:lnTo>
                      <a:pt x="367646" y="229612"/>
                    </a:lnTo>
                    <a:lnTo>
                      <a:pt x="337886" y="330619"/>
                    </a:lnTo>
                    <a:lnTo>
                      <a:pt x="313711" y="330811"/>
                    </a:lnTo>
                    <a:lnTo>
                      <a:pt x="303502" y="298393"/>
                    </a:lnTo>
                    <a:lnTo>
                      <a:pt x="293197" y="330811"/>
                    </a:lnTo>
                    <a:lnTo>
                      <a:pt x="269022" y="330619"/>
                    </a:lnTo>
                    <a:lnTo>
                      <a:pt x="239358" y="229612"/>
                    </a:lnTo>
                    <a:close/>
                    <a:moveTo>
                      <a:pt x="109302" y="222493"/>
                    </a:moveTo>
                    <a:lnTo>
                      <a:pt x="127312" y="283675"/>
                    </a:lnTo>
                    <a:lnTo>
                      <a:pt x="137136" y="252507"/>
                    </a:lnTo>
                    <a:lnTo>
                      <a:pt x="161214" y="252507"/>
                    </a:lnTo>
                    <a:lnTo>
                      <a:pt x="171038" y="283675"/>
                    </a:lnTo>
                    <a:lnTo>
                      <a:pt x="189048" y="222493"/>
                    </a:lnTo>
                    <a:lnTo>
                      <a:pt x="213319" y="229612"/>
                    </a:lnTo>
                    <a:lnTo>
                      <a:pt x="183655" y="330619"/>
                    </a:lnTo>
                    <a:lnTo>
                      <a:pt x="159384" y="330811"/>
                    </a:lnTo>
                    <a:lnTo>
                      <a:pt x="149175" y="298393"/>
                    </a:lnTo>
                    <a:lnTo>
                      <a:pt x="138966" y="330811"/>
                    </a:lnTo>
                    <a:lnTo>
                      <a:pt x="114792" y="330619"/>
                    </a:lnTo>
                    <a:lnTo>
                      <a:pt x="85031" y="229612"/>
                    </a:lnTo>
                    <a:close/>
                    <a:moveTo>
                      <a:pt x="25329" y="213374"/>
                    </a:moveTo>
                    <a:lnTo>
                      <a:pt x="25329" y="339668"/>
                    </a:lnTo>
                    <a:lnTo>
                      <a:pt x="581604" y="339668"/>
                    </a:lnTo>
                    <a:lnTo>
                      <a:pt x="581604" y="213374"/>
                    </a:lnTo>
                    <a:close/>
                    <a:moveTo>
                      <a:pt x="96501" y="91312"/>
                    </a:moveTo>
                    <a:cubicBezTo>
                      <a:pt x="114414" y="108145"/>
                      <a:pt x="134157" y="122573"/>
                      <a:pt x="155152" y="134404"/>
                    </a:cubicBezTo>
                    <a:cubicBezTo>
                      <a:pt x="150241" y="151333"/>
                      <a:pt x="146196" y="169320"/>
                      <a:pt x="143017" y="188173"/>
                    </a:cubicBezTo>
                    <a:lnTo>
                      <a:pt x="168635" y="188173"/>
                    </a:lnTo>
                    <a:cubicBezTo>
                      <a:pt x="171236" y="173456"/>
                      <a:pt x="174318" y="159413"/>
                      <a:pt x="178074" y="145947"/>
                    </a:cubicBezTo>
                    <a:cubicBezTo>
                      <a:pt x="213130" y="161914"/>
                      <a:pt x="251268" y="171052"/>
                      <a:pt x="290754" y="172687"/>
                    </a:cubicBezTo>
                    <a:lnTo>
                      <a:pt x="290754" y="188173"/>
                    </a:lnTo>
                    <a:lnTo>
                      <a:pt x="316083" y="188173"/>
                    </a:lnTo>
                    <a:lnTo>
                      <a:pt x="316083" y="172687"/>
                    </a:lnTo>
                    <a:cubicBezTo>
                      <a:pt x="355665" y="171052"/>
                      <a:pt x="393707" y="161914"/>
                      <a:pt x="428860" y="145947"/>
                    </a:cubicBezTo>
                    <a:cubicBezTo>
                      <a:pt x="432519" y="159413"/>
                      <a:pt x="435697" y="173456"/>
                      <a:pt x="438298" y="188173"/>
                    </a:cubicBezTo>
                    <a:lnTo>
                      <a:pt x="463916" y="188173"/>
                    </a:lnTo>
                    <a:cubicBezTo>
                      <a:pt x="460737" y="169320"/>
                      <a:pt x="456693" y="151333"/>
                      <a:pt x="451685" y="134404"/>
                    </a:cubicBezTo>
                    <a:cubicBezTo>
                      <a:pt x="472776" y="122573"/>
                      <a:pt x="492423" y="108145"/>
                      <a:pt x="510432" y="91312"/>
                    </a:cubicBezTo>
                    <a:cubicBezTo>
                      <a:pt x="535761" y="119399"/>
                      <a:pt x="555119" y="152487"/>
                      <a:pt x="567158" y="188173"/>
                    </a:cubicBezTo>
                    <a:lnTo>
                      <a:pt x="606933" y="188173"/>
                    </a:lnTo>
                    <a:lnTo>
                      <a:pt x="606933" y="364965"/>
                    </a:lnTo>
                    <a:lnTo>
                      <a:pt x="567205" y="364965"/>
                    </a:lnTo>
                    <a:lnTo>
                      <a:pt x="567205" y="364964"/>
                    </a:lnTo>
                    <a:lnTo>
                      <a:pt x="463925" y="364964"/>
                    </a:lnTo>
                    <a:lnTo>
                      <a:pt x="463924" y="364965"/>
                    </a:lnTo>
                    <a:lnTo>
                      <a:pt x="438281" y="364965"/>
                    </a:lnTo>
                    <a:lnTo>
                      <a:pt x="438281" y="364964"/>
                    </a:lnTo>
                    <a:lnTo>
                      <a:pt x="316062" y="364964"/>
                    </a:lnTo>
                    <a:lnTo>
                      <a:pt x="316062" y="364965"/>
                    </a:lnTo>
                    <a:lnTo>
                      <a:pt x="290729" y="364965"/>
                    </a:lnTo>
                    <a:lnTo>
                      <a:pt x="290729" y="364964"/>
                    </a:lnTo>
                    <a:lnTo>
                      <a:pt x="168651" y="364964"/>
                    </a:lnTo>
                    <a:lnTo>
                      <a:pt x="168651" y="364965"/>
                    </a:lnTo>
                    <a:lnTo>
                      <a:pt x="143035" y="364965"/>
                    </a:lnTo>
                    <a:lnTo>
                      <a:pt x="143035" y="364964"/>
                    </a:lnTo>
                    <a:lnTo>
                      <a:pt x="39658" y="364964"/>
                    </a:lnTo>
                    <a:lnTo>
                      <a:pt x="39659" y="364965"/>
                    </a:lnTo>
                    <a:lnTo>
                      <a:pt x="0" y="364965"/>
                    </a:lnTo>
                    <a:lnTo>
                      <a:pt x="0" y="188173"/>
                    </a:lnTo>
                    <a:lnTo>
                      <a:pt x="39679" y="188173"/>
                    </a:lnTo>
                    <a:cubicBezTo>
                      <a:pt x="51717" y="152487"/>
                      <a:pt x="71075" y="119399"/>
                      <a:pt x="96501" y="91312"/>
                    </a:cubicBezTo>
                    <a:close/>
                    <a:moveTo>
                      <a:pt x="384087" y="10655"/>
                    </a:moveTo>
                    <a:cubicBezTo>
                      <a:pt x="424150" y="22673"/>
                      <a:pt x="460939" y="44114"/>
                      <a:pt x="492334" y="73246"/>
                    </a:cubicBezTo>
                    <a:cubicBezTo>
                      <a:pt x="477310" y="87283"/>
                      <a:pt x="461035" y="99397"/>
                      <a:pt x="443700" y="109588"/>
                    </a:cubicBezTo>
                    <a:cubicBezTo>
                      <a:pt x="428580" y="68150"/>
                      <a:pt x="407971" y="34211"/>
                      <a:pt x="384087" y="10655"/>
                    </a:cubicBezTo>
                    <a:close/>
                    <a:moveTo>
                      <a:pt x="222845" y="10655"/>
                    </a:moveTo>
                    <a:cubicBezTo>
                      <a:pt x="198865" y="34211"/>
                      <a:pt x="178352" y="68150"/>
                      <a:pt x="163232" y="109588"/>
                    </a:cubicBezTo>
                    <a:cubicBezTo>
                      <a:pt x="145897" y="99397"/>
                      <a:pt x="129622" y="87283"/>
                      <a:pt x="114598" y="73246"/>
                    </a:cubicBezTo>
                    <a:cubicBezTo>
                      <a:pt x="145897" y="44114"/>
                      <a:pt x="182686" y="22673"/>
                      <a:pt x="222845" y="10655"/>
                    </a:cubicBezTo>
                    <a:close/>
                    <a:moveTo>
                      <a:pt x="316062" y="0"/>
                    </a:moveTo>
                    <a:cubicBezTo>
                      <a:pt x="358937" y="7501"/>
                      <a:pt x="397477" y="53178"/>
                      <a:pt x="421275" y="121358"/>
                    </a:cubicBezTo>
                    <a:cubicBezTo>
                      <a:pt x="388613" y="136744"/>
                      <a:pt x="353060" y="145494"/>
                      <a:pt x="316062" y="147129"/>
                    </a:cubicBezTo>
                    <a:close/>
                    <a:moveTo>
                      <a:pt x="290729" y="0"/>
                    </a:moveTo>
                    <a:lnTo>
                      <a:pt x="290729" y="147129"/>
                    </a:lnTo>
                    <a:cubicBezTo>
                      <a:pt x="253852" y="145494"/>
                      <a:pt x="218227" y="136744"/>
                      <a:pt x="185587" y="121358"/>
                    </a:cubicBezTo>
                    <a:cubicBezTo>
                      <a:pt x="209369" y="53178"/>
                      <a:pt x="247883" y="7501"/>
                      <a:pt x="290729" y="0"/>
                    </a:cubicBezTo>
                    <a:close/>
                  </a:path>
                </a:pathLst>
              </a:custGeom>
              <a:solidFill>
                <a:schemeClr val="bg1"/>
              </a:solidFill>
              <a:ln>
                <a:noFill/>
              </a:ln>
            </p:spPr>
            <p:txBody>
              <a:bodyPr anchor="ctr"/>
              <a:lstStyle/>
              <a:p>
                <a:pPr algn="ctr"/>
                <a:endParaRPr>
                  <a:solidFill>
                    <a:schemeClr val="bg1"/>
                  </a:solidFill>
                  <a:latin typeface="Arial"/>
                  <a:ea typeface="微软雅黑"/>
                  <a:cs typeface="+mn-ea"/>
                  <a:sym typeface="Arial"/>
                </a:endParaRPr>
              </a:p>
            </p:txBody>
          </p:sp>
          <p:sp>
            <p:nvSpPr>
              <p:cNvPr id="99" name="任意多边形: 形状 14">
                <a:extLst>
                  <a:ext uri="{FF2B5EF4-FFF2-40B4-BE49-F238E27FC236}">
                    <a16:creationId xmlns:a16="http://schemas.microsoft.com/office/drawing/2014/main" id="{3B38A289-B031-2844-81D3-B3B04FD8579D}"/>
                  </a:ext>
                </a:extLst>
              </p:cNvPr>
              <p:cNvSpPr>
                <a:spLocks/>
              </p:cNvSpPr>
              <p:nvPr/>
            </p:nvSpPr>
            <p:spPr bwMode="auto">
              <a:xfrm>
                <a:off x="7002625" y="5240067"/>
                <a:ext cx="435848" cy="411957"/>
              </a:xfrm>
              <a:custGeom>
                <a:avLst/>
                <a:gdLst>
                  <a:gd name="connsiteX0" fmla="*/ 7031 w 607639"/>
                  <a:gd name="connsiteY0" fmla="*/ 350992 h 574332"/>
                  <a:gd name="connsiteX1" fmla="*/ 600519 w 607639"/>
                  <a:gd name="connsiteY1" fmla="*/ 350992 h 574332"/>
                  <a:gd name="connsiteX2" fmla="*/ 607639 w 607639"/>
                  <a:gd name="connsiteY2" fmla="*/ 358013 h 574332"/>
                  <a:gd name="connsiteX3" fmla="*/ 607639 w 607639"/>
                  <a:gd name="connsiteY3" fmla="*/ 393207 h 574332"/>
                  <a:gd name="connsiteX4" fmla="*/ 558152 w 607639"/>
                  <a:gd name="connsiteY4" fmla="*/ 442621 h 574332"/>
                  <a:gd name="connsiteX5" fmla="*/ 383613 w 607639"/>
                  <a:gd name="connsiteY5" fmla="*/ 442621 h 574332"/>
                  <a:gd name="connsiteX6" fmla="*/ 405330 w 607639"/>
                  <a:gd name="connsiteY6" fmla="*/ 532028 h 574332"/>
                  <a:gd name="connsiteX7" fmla="*/ 432121 w 607639"/>
                  <a:gd name="connsiteY7" fmla="*/ 532028 h 574332"/>
                  <a:gd name="connsiteX8" fmla="*/ 453304 w 607639"/>
                  <a:gd name="connsiteY8" fmla="*/ 553180 h 574332"/>
                  <a:gd name="connsiteX9" fmla="*/ 432121 w 607639"/>
                  <a:gd name="connsiteY9" fmla="*/ 574332 h 574332"/>
                  <a:gd name="connsiteX10" fmla="*/ 175429 w 607639"/>
                  <a:gd name="connsiteY10" fmla="*/ 574332 h 574332"/>
                  <a:gd name="connsiteX11" fmla="*/ 154246 w 607639"/>
                  <a:gd name="connsiteY11" fmla="*/ 553180 h 574332"/>
                  <a:gd name="connsiteX12" fmla="*/ 175429 w 607639"/>
                  <a:gd name="connsiteY12" fmla="*/ 532028 h 574332"/>
                  <a:gd name="connsiteX13" fmla="*/ 202309 w 607639"/>
                  <a:gd name="connsiteY13" fmla="*/ 532028 h 574332"/>
                  <a:gd name="connsiteX14" fmla="*/ 224026 w 607639"/>
                  <a:gd name="connsiteY14" fmla="*/ 442621 h 574332"/>
                  <a:gd name="connsiteX15" fmla="*/ 49487 w 607639"/>
                  <a:gd name="connsiteY15" fmla="*/ 442621 h 574332"/>
                  <a:gd name="connsiteX16" fmla="*/ 0 w 607639"/>
                  <a:gd name="connsiteY16" fmla="*/ 393207 h 574332"/>
                  <a:gd name="connsiteX17" fmla="*/ 0 w 607639"/>
                  <a:gd name="connsiteY17" fmla="*/ 358013 h 574332"/>
                  <a:gd name="connsiteX18" fmla="*/ 7031 w 607639"/>
                  <a:gd name="connsiteY18" fmla="*/ 350992 h 574332"/>
                  <a:gd name="connsiteX19" fmla="*/ 459979 w 607639"/>
                  <a:gd name="connsiteY19" fmla="*/ 139441 h 574332"/>
                  <a:gd name="connsiteX20" fmla="*/ 445827 w 607639"/>
                  <a:gd name="connsiteY20" fmla="*/ 153572 h 574332"/>
                  <a:gd name="connsiteX21" fmla="*/ 445827 w 607639"/>
                  <a:gd name="connsiteY21" fmla="*/ 256042 h 574332"/>
                  <a:gd name="connsiteX22" fmla="*/ 459979 w 607639"/>
                  <a:gd name="connsiteY22" fmla="*/ 270173 h 574332"/>
                  <a:gd name="connsiteX23" fmla="*/ 521749 w 607639"/>
                  <a:gd name="connsiteY23" fmla="*/ 270173 h 574332"/>
                  <a:gd name="connsiteX24" fmla="*/ 535901 w 607639"/>
                  <a:gd name="connsiteY24" fmla="*/ 256042 h 574332"/>
                  <a:gd name="connsiteX25" fmla="*/ 535901 w 607639"/>
                  <a:gd name="connsiteY25" fmla="*/ 153572 h 574332"/>
                  <a:gd name="connsiteX26" fmla="*/ 521749 w 607639"/>
                  <a:gd name="connsiteY26" fmla="*/ 139441 h 574332"/>
                  <a:gd name="connsiteX27" fmla="*/ 85890 w 607639"/>
                  <a:gd name="connsiteY27" fmla="*/ 124955 h 574332"/>
                  <a:gd name="connsiteX28" fmla="*/ 71738 w 607639"/>
                  <a:gd name="connsiteY28" fmla="*/ 139086 h 574332"/>
                  <a:gd name="connsiteX29" fmla="*/ 71738 w 607639"/>
                  <a:gd name="connsiteY29" fmla="*/ 256042 h 574332"/>
                  <a:gd name="connsiteX30" fmla="*/ 85890 w 607639"/>
                  <a:gd name="connsiteY30" fmla="*/ 270173 h 574332"/>
                  <a:gd name="connsiteX31" fmla="*/ 147571 w 607639"/>
                  <a:gd name="connsiteY31" fmla="*/ 270173 h 574332"/>
                  <a:gd name="connsiteX32" fmla="*/ 161723 w 607639"/>
                  <a:gd name="connsiteY32" fmla="*/ 256042 h 574332"/>
                  <a:gd name="connsiteX33" fmla="*/ 161723 w 607639"/>
                  <a:gd name="connsiteY33" fmla="*/ 139086 h 574332"/>
                  <a:gd name="connsiteX34" fmla="*/ 147571 w 607639"/>
                  <a:gd name="connsiteY34" fmla="*/ 124955 h 574332"/>
                  <a:gd name="connsiteX35" fmla="*/ 210586 w 607639"/>
                  <a:gd name="connsiteY35" fmla="*/ 81585 h 574332"/>
                  <a:gd name="connsiteX36" fmla="*/ 196435 w 607639"/>
                  <a:gd name="connsiteY36" fmla="*/ 95627 h 574332"/>
                  <a:gd name="connsiteX37" fmla="*/ 196435 w 607639"/>
                  <a:gd name="connsiteY37" fmla="*/ 256042 h 574332"/>
                  <a:gd name="connsiteX38" fmla="*/ 210586 w 607639"/>
                  <a:gd name="connsiteY38" fmla="*/ 270173 h 574332"/>
                  <a:gd name="connsiteX39" fmla="*/ 272356 w 607639"/>
                  <a:gd name="connsiteY39" fmla="*/ 270173 h 574332"/>
                  <a:gd name="connsiteX40" fmla="*/ 286419 w 607639"/>
                  <a:gd name="connsiteY40" fmla="*/ 256042 h 574332"/>
                  <a:gd name="connsiteX41" fmla="*/ 286419 w 607639"/>
                  <a:gd name="connsiteY41" fmla="*/ 95627 h 574332"/>
                  <a:gd name="connsiteX42" fmla="*/ 272356 w 607639"/>
                  <a:gd name="connsiteY42" fmla="*/ 81585 h 574332"/>
                  <a:gd name="connsiteX43" fmla="*/ 335283 w 607639"/>
                  <a:gd name="connsiteY43" fmla="*/ 52613 h 574332"/>
                  <a:gd name="connsiteX44" fmla="*/ 321131 w 607639"/>
                  <a:gd name="connsiteY44" fmla="*/ 66743 h 574332"/>
                  <a:gd name="connsiteX45" fmla="*/ 321131 w 607639"/>
                  <a:gd name="connsiteY45" fmla="*/ 256042 h 574332"/>
                  <a:gd name="connsiteX46" fmla="*/ 335283 w 607639"/>
                  <a:gd name="connsiteY46" fmla="*/ 270173 h 574332"/>
                  <a:gd name="connsiteX47" fmla="*/ 397053 w 607639"/>
                  <a:gd name="connsiteY47" fmla="*/ 270173 h 574332"/>
                  <a:gd name="connsiteX48" fmla="*/ 411115 w 607639"/>
                  <a:gd name="connsiteY48" fmla="*/ 256042 h 574332"/>
                  <a:gd name="connsiteX49" fmla="*/ 411115 w 607639"/>
                  <a:gd name="connsiteY49" fmla="*/ 66743 h 574332"/>
                  <a:gd name="connsiteX50" fmla="*/ 397053 w 607639"/>
                  <a:gd name="connsiteY50" fmla="*/ 52613 h 574332"/>
                  <a:gd name="connsiteX51" fmla="*/ 49487 w 607639"/>
                  <a:gd name="connsiteY51" fmla="*/ 0 h 574332"/>
                  <a:gd name="connsiteX52" fmla="*/ 558152 w 607639"/>
                  <a:gd name="connsiteY52" fmla="*/ 0 h 574332"/>
                  <a:gd name="connsiteX53" fmla="*/ 607639 w 607639"/>
                  <a:gd name="connsiteY53" fmla="*/ 49413 h 574332"/>
                  <a:gd name="connsiteX54" fmla="*/ 607639 w 607639"/>
                  <a:gd name="connsiteY54" fmla="*/ 315675 h 574332"/>
                  <a:gd name="connsiteX55" fmla="*/ 600519 w 607639"/>
                  <a:gd name="connsiteY55" fmla="*/ 322696 h 574332"/>
                  <a:gd name="connsiteX56" fmla="*/ 7031 w 607639"/>
                  <a:gd name="connsiteY56" fmla="*/ 322696 h 574332"/>
                  <a:gd name="connsiteX57" fmla="*/ 0 w 607639"/>
                  <a:gd name="connsiteY57" fmla="*/ 315675 h 574332"/>
                  <a:gd name="connsiteX58" fmla="*/ 0 w 607639"/>
                  <a:gd name="connsiteY58" fmla="*/ 49413 h 574332"/>
                  <a:gd name="connsiteX59" fmla="*/ 49487 w 607639"/>
                  <a:gd name="connsiteY59" fmla="*/ 0 h 574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7639" h="574332">
                    <a:moveTo>
                      <a:pt x="7031" y="350992"/>
                    </a:moveTo>
                    <a:lnTo>
                      <a:pt x="600519" y="350992"/>
                    </a:lnTo>
                    <a:cubicBezTo>
                      <a:pt x="604435" y="350992"/>
                      <a:pt x="607639" y="354103"/>
                      <a:pt x="607639" y="358013"/>
                    </a:cubicBezTo>
                    <a:lnTo>
                      <a:pt x="607639" y="393207"/>
                    </a:lnTo>
                    <a:cubicBezTo>
                      <a:pt x="607639" y="420492"/>
                      <a:pt x="585477" y="442621"/>
                      <a:pt x="558152" y="442621"/>
                    </a:cubicBezTo>
                    <a:lnTo>
                      <a:pt x="383613" y="442621"/>
                    </a:lnTo>
                    <a:lnTo>
                      <a:pt x="405330" y="532028"/>
                    </a:lnTo>
                    <a:lnTo>
                      <a:pt x="432121" y="532028"/>
                    </a:lnTo>
                    <a:cubicBezTo>
                      <a:pt x="443869" y="532028"/>
                      <a:pt x="453304" y="541538"/>
                      <a:pt x="453304" y="553180"/>
                    </a:cubicBezTo>
                    <a:cubicBezTo>
                      <a:pt x="453304" y="564912"/>
                      <a:pt x="443869" y="574332"/>
                      <a:pt x="432121" y="574332"/>
                    </a:cubicBezTo>
                    <a:lnTo>
                      <a:pt x="175429" y="574332"/>
                    </a:lnTo>
                    <a:cubicBezTo>
                      <a:pt x="163770" y="574332"/>
                      <a:pt x="154246" y="564912"/>
                      <a:pt x="154246" y="553180"/>
                    </a:cubicBezTo>
                    <a:cubicBezTo>
                      <a:pt x="154246" y="541538"/>
                      <a:pt x="163770" y="532028"/>
                      <a:pt x="175429" y="532028"/>
                    </a:cubicBezTo>
                    <a:lnTo>
                      <a:pt x="202309" y="532028"/>
                    </a:lnTo>
                    <a:lnTo>
                      <a:pt x="224026" y="442621"/>
                    </a:lnTo>
                    <a:lnTo>
                      <a:pt x="49487" y="442621"/>
                    </a:lnTo>
                    <a:cubicBezTo>
                      <a:pt x="22162" y="442621"/>
                      <a:pt x="0" y="420492"/>
                      <a:pt x="0" y="393207"/>
                    </a:cubicBezTo>
                    <a:lnTo>
                      <a:pt x="0" y="358013"/>
                    </a:lnTo>
                    <a:cubicBezTo>
                      <a:pt x="0" y="354103"/>
                      <a:pt x="3204" y="350992"/>
                      <a:pt x="7031" y="350992"/>
                    </a:cubicBezTo>
                    <a:close/>
                    <a:moveTo>
                      <a:pt x="459979" y="139441"/>
                    </a:moveTo>
                    <a:cubicBezTo>
                      <a:pt x="452236" y="139441"/>
                      <a:pt x="445827" y="145751"/>
                      <a:pt x="445827" y="153572"/>
                    </a:cubicBezTo>
                    <a:lnTo>
                      <a:pt x="445827" y="256042"/>
                    </a:lnTo>
                    <a:cubicBezTo>
                      <a:pt x="445827" y="263863"/>
                      <a:pt x="452236" y="270173"/>
                      <a:pt x="459979" y="270173"/>
                    </a:cubicBezTo>
                    <a:lnTo>
                      <a:pt x="521749" y="270173"/>
                    </a:lnTo>
                    <a:cubicBezTo>
                      <a:pt x="529492" y="270173"/>
                      <a:pt x="535901" y="263863"/>
                      <a:pt x="535901" y="256042"/>
                    </a:cubicBezTo>
                    <a:lnTo>
                      <a:pt x="535901" y="153572"/>
                    </a:lnTo>
                    <a:cubicBezTo>
                      <a:pt x="535901" y="145751"/>
                      <a:pt x="529492" y="139441"/>
                      <a:pt x="521749" y="139441"/>
                    </a:cubicBezTo>
                    <a:close/>
                    <a:moveTo>
                      <a:pt x="85890" y="124955"/>
                    </a:moveTo>
                    <a:cubicBezTo>
                      <a:pt x="78058" y="124955"/>
                      <a:pt x="71738" y="131265"/>
                      <a:pt x="71738" y="139086"/>
                    </a:cubicBezTo>
                    <a:lnTo>
                      <a:pt x="71738" y="256042"/>
                    </a:lnTo>
                    <a:cubicBezTo>
                      <a:pt x="71738" y="263863"/>
                      <a:pt x="78058" y="270173"/>
                      <a:pt x="85890" y="270173"/>
                    </a:cubicBezTo>
                    <a:lnTo>
                      <a:pt x="147571" y="270173"/>
                    </a:lnTo>
                    <a:cubicBezTo>
                      <a:pt x="155403" y="270173"/>
                      <a:pt x="161723" y="263863"/>
                      <a:pt x="161723" y="256042"/>
                    </a:cubicBezTo>
                    <a:lnTo>
                      <a:pt x="161723" y="139086"/>
                    </a:lnTo>
                    <a:cubicBezTo>
                      <a:pt x="161723" y="131265"/>
                      <a:pt x="155403" y="124955"/>
                      <a:pt x="147571" y="124955"/>
                    </a:cubicBezTo>
                    <a:close/>
                    <a:moveTo>
                      <a:pt x="210586" y="81585"/>
                    </a:moveTo>
                    <a:cubicBezTo>
                      <a:pt x="202754" y="81585"/>
                      <a:pt x="196435" y="87895"/>
                      <a:pt x="196435" y="95627"/>
                    </a:cubicBezTo>
                    <a:lnTo>
                      <a:pt x="196435" y="256042"/>
                    </a:lnTo>
                    <a:cubicBezTo>
                      <a:pt x="196435" y="263863"/>
                      <a:pt x="202754" y="270173"/>
                      <a:pt x="210586" y="270173"/>
                    </a:cubicBezTo>
                    <a:lnTo>
                      <a:pt x="272356" y="270173"/>
                    </a:lnTo>
                    <a:cubicBezTo>
                      <a:pt x="280100" y="270173"/>
                      <a:pt x="286419" y="263863"/>
                      <a:pt x="286419" y="256042"/>
                    </a:cubicBezTo>
                    <a:lnTo>
                      <a:pt x="286419" y="95627"/>
                    </a:lnTo>
                    <a:cubicBezTo>
                      <a:pt x="286419" y="87895"/>
                      <a:pt x="280100" y="81585"/>
                      <a:pt x="272356" y="81585"/>
                    </a:cubicBezTo>
                    <a:close/>
                    <a:moveTo>
                      <a:pt x="335283" y="52613"/>
                    </a:moveTo>
                    <a:cubicBezTo>
                      <a:pt x="327450" y="52613"/>
                      <a:pt x="321131" y="58923"/>
                      <a:pt x="321131" y="66743"/>
                    </a:cubicBezTo>
                    <a:lnTo>
                      <a:pt x="321131" y="256042"/>
                    </a:lnTo>
                    <a:cubicBezTo>
                      <a:pt x="321131" y="263863"/>
                      <a:pt x="327450" y="270173"/>
                      <a:pt x="335283" y="270173"/>
                    </a:cubicBezTo>
                    <a:lnTo>
                      <a:pt x="397053" y="270173"/>
                    </a:lnTo>
                    <a:cubicBezTo>
                      <a:pt x="404796" y="270173"/>
                      <a:pt x="411115" y="263863"/>
                      <a:pt x="411115" y="256042"/>
                    </a:cubicBezTo>
                    <a:lnTo>
                      <a:pt x="411115" y="66743"/>
                    </a:lnTo>
                    <a:cubicBezTo>
                      <a:pt x="411115" y="58923"/>
                      <a:pt x="404796" y="52613"/>
                      <a:pt x="397053" y="52613"/>
                    </a:cubicBezTo>
                    <a:close/>
                    <a:moveTo>
                      <a:pt x="49487" y="0"/>
                    </a:moveTo>
                    <a:lnTo>
                      <a:pt x="558152" y="0"/>
                    </a:lnTo>
                    <a:cubicBezTo>
                      <a:pt x="585477" y="0"/>
                      <a:pt x="607639" y="22129"/>
                      <a:pt x="607639" y="49413"/>
                    </a:cubicBezTo>
                    <a:lnTo>
                      <a:pt x="607639" y="315675"/>
                    </a:lnTo>
                    <a:cubicBezTo>
                      <a:pt x="607639" y="319586"/>
                      <a:pt x="604435" y="322696"/>
                      <a:pt x="600519" y="322696"/>
                    </a:cubicBezTo>
                    <a:lnTo>
                      <a:pt x="7031" y="322696"/>
                    </a:lnTo>
                    <a:cubicBezTo>
                      <a:pt x="3204" y="322696"/>
                      <a:pt x="0" y="319586"/>
                      <a:pt x="0" y="315675"/>
                    </a:cubicBezTo>
                    <a:lnTo>
                      <a:pt x="0" y="49413"/>
                    </a:lnTo>
                    <a:cubicBezTo>
                      <a:pt x="0" y="22129"/>
                      <a:pt x="22162" y="0"/>
                      <a:pt x="49487" y="0"/>
                    </a:cubicBezTo>
                    <a:close/>
                  </a:path>
                </a:pathLst>
              </a:custGeom>
              <a:solidFill>
                <a:schemeClr val="bg1"/>
              </a:solidFill>
              <a:ln>
                <a:noFill/>
              </a:ln>
            </p:spPr>
            <p:txBody>
              <a:bodyPr anchor="ctr"/>
              <a:lstStyle/>
              <a:p>
                <a:pPr algn="ctr"/>
                <a:endParaRPr>
                  <a:solidFill>
                    <a:schemeClr val="bg1"/>
                  </a:solidFill>
                  <a:latin typeface="Arial"/>
                  <a:ea typeface="微软雅黑"/>
                  <a:cs typeface="+mn-ea"/>
                  <a:sym typeface="Arial"/>
                </a:endParaRPr>
              </a:p>
            </p:txBody>
          </p:sp>
          <p:sp>
            <p:nvSpPr>
              <p:cNvPr id="100" name="文本框 21">
                <a:extLst>
                  <a:ext uri="{FF2B5EF4-FFF2-40B4-BE49-F238E27FC236}">
                    <a16:creationId xmlns:a16="http://schemas.microsoft.com/office/drawing/2014/main" id="{B69685EA-BE6E-1443-BA9C-D876A7B0C643}"/>
                  </a:ext>
                </a:extLst>
              </p:cNvPr>
              <p:cNvSpPr txBox="1"/>
              <p:nvPr/>
            </p:nvSpPr>
            <p:spPr>
              <a:xfrm>
                <a:off x="5086703" y="4365449"/>
                <a:ext cx="1710981" cy="661659"/>
              </a:xfrm>
              <a:prstGeom prst="rect">
                <a:avLst/>
              </a:prstGeom>
              <a:noFill/>
            </p:spPr>
            <p:txBody>
              <a:bodyPr wrap="none" anchor="ctr">
                <a:normAutofit/>
              </a:bodyPr>
              <a:lstStyle/>
              <a:p>
                <a:pPr algn="ctr"/>
                <a:r>
                  <a:rPr lang="zh-CN" altLang="en-US" sz="1400" b="1" dirty="0">
                    <a:solidFill>
                      <a:schemeClr val="bg1"/>
                    </a:solidFill>
                    <a:latin typeface="Arial"/>
                    <a:ea typeface="微软雅黑"/>
                    <a:cs typeface="+mn-ea"/>
                    <a:sym typeface="Arial"/>
                  </a:rPr>
                  <a:t>痛点</a:t>
                </a:r>
              </a:p>
            </p:txBody>
          </p:sp>
        </p:grpSp>
      </p:grpSp>
      <p:sp>
        <p:nvSpPr>
          <p:cNvPr id="104" name="矩形 103">
            <a:extLst>
              <a:ext uri="{FF2B5EF4-FFF2-40B4-BE49-F238E27FC236}">
                <a16:creationId xmlns:a16="http://schemas.microsoft.com/office/drawing/2014/main" id="{1967B92D-AB76-B14F-82F6-7B8A34FCED20}"/>
              </a:ext>
            </a:extLst>
          </p:cNvPr>
          <p:cNvSpPr/>
          <p:nvPr/>
        </p:nvSpPr>
        <p:spPr>
          <a:xfrm>
            <a:off x="1249529" y="5343215"/>
            <a:ext cx="2964662" cy="1061829"/>
          </a:xfrm>
          <a:prstGeom prst="rect">
            <a:avLst/>
          </a:prstGeom>
        </p:spPr>
        <p:txBody>
          <a:bodyPr wrap="square">
            <a:spAutoFit/>
          </a:bodyPr>
          <a:lstStyle/>
          <a:p>
            <a:pPr algn="r">
              <a:lnSpc>
                <a:spcPct val="150000"/>
              </a:lnSpc>
            </a:pPr>
            <a:r>
              <a:rPr lang="zh-CN" altLang="en-US" sz="1400" dirty="0">
                <a:solidFill>
                  <a:schemeClr val="bg1"/>
                </a:solidFill>
                <a:latin typeface="Arial"/>
                <a:ea typeface="微软雅黑"/>
                <a:cs typeface="+mn-ea"/>
                <a:sym typeface="Arial"/>
              </a:rPr>
              <a:t>人工每次都需要仔细核对卡号金额等</a:t>
            </a:r>
            <a:r>
              <a:rPr lang="en-US" altLang="zh-CN" sz="1400" dirty="0">
                <a:solidFill>
                  <a:schemeClr val="bg1"/>
                </a:solidFill>
                <a:latin typeface="Arial"/>
                <a:ea typeface="微软雅黑"/>
                <a:cs typeface="+mn-ea"/>
                <a:sym typeface="Arial"/>
              </a:rPr>
              <a:t>,</a:t>
            </a:r>
            <a:r>
              <a:rPr lang="zh-CN" altLang="en-US" sz="1400" dirty="0">
                <a:solidFill>
                  <a:schemeClr val="bg1"/>
                </a:solidFill>
                <a:latin typeface="Arial"/>
                <a:ea typeface="微软雅黑"/>
                <a:cs typeface="+mn-ea"/>
                <a:sym typeface="Arial"/>
              </a:rPr>
              <a:t>同时还要区分</a:t>
            </a:r>
            <a:r>
              <a:rPr lang="en-US" altLang="zh-CN" sz="1400" dirty="0">
                <a:solidFill>
                  <a:schemeClr val="bg1"/>
                </a:solidFill>
                <a:latin typeface="Arial"/>
                <a:ea typeface="微软雅黑"/>
                <a:cs typeface="+mn-ea"/>
                <a:sym typeface="Arial"/>
              </a:rPr>
              <a:t>30</a:t>
            </a:r>
            <a:r>
              <a:rPr lang="zh-CN" altLang="en-US" sz="1400" dirty="0">
                <a:solidFill>
                  <a:schemeClr val="bg1"/>
                </a:solidFill>
                <a:latin typeface="Arial"/>
                <a:ea typeface="微软雅黑"/>
                <a:cs typeface="+mn-ea"/>
                <a:sym typeface="Arial"/>
              </a:rPr>
              <a:t>多个企业</a:t>
            </a:r>
            <a:r>
              <a:rPr lang="en-US" altLang="zh-CN" sz="1400" dirty="0">
                <a:solidFill>
                  <a:schemeClr val="bg1"/>
                </a:solidFill>
                <a:latin typeface="Arial"/>
                <a:ea typeface="微软雅黑"/>
                <a:cs typeface="+mn-ea"/>
                <a:sym typeface="Arial"/>
              </a:rPr>
              <a:t>U</a:t>
            </a:r>
            <a:r>
              <a:rPr lang="zh-CN" altLang="en-US" sz="1400" dirty="0">
                <a:solidFill>
                  <a:schemeClr val="bg1"/>
                </a:solidFill>
                <a:latin typeface="Arial"/>
                <a:ea typeface="微软雅黑"/>
                <a:cs typeface="+mn-ea"/>
                <a:sym typeface="Arial"/>
              </a:rPr>
              <a:t>盾</a:t>
            </a:r>
            <a:r>
              <a:rPr lang="en-US" altLang="zh-CN" sz="1400" dirty="0">
                <a:solidFill>
                  <a:schemeClr val="bg1"/>
                </a:solidFill>
                <a:latin typeface="Arial"/>
                <a:ea typeface="微软雅黑"/>
                <a:cs typeface="+mn-ea"/>
                <a:sym typeface="Arial"/>
              </a:rPr>
              <a:t>,</a:t>
            </a:r>
            <a:r>
              <a:rPr lang="zh-CN" altLang="en-US" sz="1400" dirty="0">
                <a:solidFill>
                  <a:schemeClr val="bg1"/>
                </a:solidFill>
                <a:latin typeface="Arial"/>
                <a:ea typeface="微软雅黑"/>
                <a:cs typeface="+mn-ea"/>
                <a:sym typeface="Arial"/>
              </a:rPr>
              <a:t>记住</a:t>
            </a:r>
            <a:r>
              <a:rPr lang="en-US" altLang="zh-CN" sz="1400" dirty="0">
                <a:solidFill>
                  <a:schemeClr val="bg1"/>
                </a:solidFill>
                <a:latin typeface="Arial"/>
                <a:ea typeface="微软雅黑"/>
                <a:cs typeface="+mn-ea"/>
                <a:sym typeface="Arial"/>
              </a:rPr>
              <a:t>60</a:t>
            </a:r>
            <a:r>
              <a:rPr lang="zh-CN" altLang="en-US" sz="1400" dirty="0">
                <a:solidFill>
                  <a:schemeClr val="bg1"/>
                </a:solidFill>
                <a:latin typeface="Arial"/>
                <a:ea typeface="微软雅黑"/>
                <a:cs typeface="+mn-ea"/>
                <a:sym typeface="Arial"/>
              </a:rPr>
              <a:t>多组密码</a:t>
            </a:r>
            <a:r>
              <a:rPr lang="en-US" altLang="zh-CN" sz="1400" dirty="0">
                <a:solidFill>
                  <a:schemeClr val="bg1"/>
                </a:solidFill>
                <a:latin typeface="Arial"/>
                <a:ea typeface="微软雅黑"/>
                <a:cs typeface="+mn-ea"/>
                <a:sym typeface="Arial"/>
              </a:rPr>
              <a:t>,</a:t>
            </a:r>
            <a:r>
              <a:rPr lang="zh-CN" altLang="en-US" sz="1400" dirty="0">
                <a:solidFill>
                  <a:schemeClr val="bg1"/>
                </a:solidFill>
                <a:latin typeface="Arial"/>
                <a:ea typeface="微软雅黑"/>
                <a:cs typeface="+mn-ea"/>
                <a:sym typeface="Arial"/>
              </a:rPr>
              <a:t>易混淆</a:t>
            </a:r>
            <a:r>
              <a:rPr lang="en-US" altLang="zh-CN" sz="1400" dirty="0">
                <a:solidFill>
                  <a:schemeClr val="bg1"/>
                </a:solidFill>
                <a:latin typeface="Arial"/>
                <a:ea typeface="微软雅黑"/>
                <a:cs typeface="+mn-ea"/>
                <a:sym typeface="Arial"/>
              </a:rPr>
              <a:t>,</a:t>
            </a:r>
            <a:r>
              <a:rPr lang="zh-CN" altLang="en-US" sz="1400" dirty="0">
                <a:solidFill>
                  <a:schemeClr val="bg1"/>
                </a:solidFill>
                <a:latin typeface="Arial"/>
                <a:ea typeface="微软雅黑"/>
                <a:cs typeface="+mn-ea"/>
                <a:sym typeface="Arial"/>
              </a:rPr>
              <a:t>复制易出错</a:t>
            </a:r>
          </a:p>
        </p:txBody>
      </p:sp>
      <p:sp>
        <p:nvSpPr>
          <p:cNvPr id="105" name="矩形 104">
            <a:extLst>
              <a:ext uri="{FF2B5EF4-FFF2-40B4-BE49-F238E27FC236}">
                <a16:creationId xmlns:a16="http://schemas.microsoft.com/office/drawing/2014/main" id="{6E7FAF20-58D0-B349-BDA9-86AC3E823520}"/>
              </a:ext>
            </a:extLst>
          </p:cNvPr>
          <p:cNvSpPr/>
          <p:nvPr/>
        </p:nvSpPr>
        <p:spPr>
          <a:xfrm>
            <a:off x="8179629" y="5315066"/>
            <a:ext cx="3299290" cy="700192"/>
          </a:xfrm>
          <a:prstGeom prst="rect">
            <a:avLst/>
          </a:prstGeom>
        </p:spPr>
        <p:txBody>
          <a:bodyPr wrap="square">
            <a:spAutoFit/>
          </a:bodyPr>
          <a:lstStyle/>
          <a:p>
            <a:pPr>
              <a:lnSpc>
                <a:spcPct val="150000"/>
              </a:lnSpc>
            </a:pPr>
            <a:r>
              <a:rPr lang="zh-CN" altLang="en-US" sz="1400" dirty="0">
                <a:solidFill>
                  <a:schemeClr val="bg1"/>
                </a:solidFill>
                <a:latin typeface="Arial"/>
                <a:ea typeface="微软雅黑"/>
                <a:cs typeface="+mn-ea"/>
                <a:sym typeface="Arial"/>
              </a:rPr>
              <a:t>平均每天都要处理</a:t>
            </a:r>
            <a:r>
              <a:rPr lang="en-US" altLang="zh-CN" sz="1400" dirty="0">
                <a:solidFill>
                  <a:schemeClr val="bg1"/>
                </a:solidFill>
                <a:latin typeface="Arial"/>
                <a:ea typeface="微软雅黑"/>
                <a:cs typeface="+mn-ea"/>
                <a:sym typeface="Arial"/>
              </a:rPr>
              <a:t>50</a:t>
            </a:r>
            <a:r>
              <a:rPr lang="zh-CN" altLang="en-US" sz="1400" dirty="0">
                <a:solidFill>
                  <a:schemeClr val="bg1"/>
                </a:solidFill>
                <a:latin typeface="Arial"/>
                <a:ea typeface="微软雅黑"/>
                <a:cs typeface="+mn-ea"/>
                <a:sym typeface="Arial"/>
              </a:rPr>
              <a:t>笔付款</a:t>
            </a:r>
            <a:r>
              <a:rPr lang="en-US" altLang="zh-CN" sz="1400" dirty="0">
                <a:solidFill>
                  <a:schemeClr val="bg1"/>
                </a:solidFill>
                <a:latin typeface="Arial"/>
                <a:ea typeface="微软雅黑"/>
                <a:cs typeface="+mn-ea"/>
                <a:sym typeface="Arial"/>
              </a:rPr>
              <a:t>,</a:t>
            </a:r>
            <a:r>
              <a:rPr lang="zh-CN" altLang="en-US" sz="1400" dirty="0">
                <a:solidFill>
                  <a:schemeClr val="bg1"/>
                </a:solidFill>
                <a:latin typeface="Arial"/>
                <a:ea typeface="微软雅黑"/>
                <a:cs typeface="+mn-ea"/>
                <a:sym typeface="Arial"/>
              </a:rPr>
              <a:t>高峰期时能达到</a:t>
            </a:r>
            <a:r>
              <a:rPr lang="en-US" altLang="zh-CN" sz="1400" dirty="0">
                <a:solidFill>
                  <a:schemeClr val="bg1"/>
                </a:solidFill>
                <a:latin typeface="Arial"/>
                <a:ea typeface="微软雅黑"/>
                <a:cs typeface="+mn-ea"/>
                <a:sym typeface="Arial"/>
              </a:rPr>
              <a:t>120</a:t>
            </a:r>
            <a:r>
              <a:rPr lang="zh-CN" altLang="en-US" sz="1400" dirty="0">
                <a:solidFill>
                  <a:schemeClr val="bg1"/>
                </a:solidFill>
                <a:latin typeface="Arial"/>
                <a:ea typeface="微软雅黑"/>
                <a:cs typeface="+mn-ea"/>
                <a:sym typeface="Arial"/>
              </a:rPr>
              <a:t>笔</a:t>
            </a:r>
          </a:p>
        </p:txBody>
      </p:sp>
      <p:sp>
        <p:nvSpPr>
          <p:cNvPr id="106" name="矩形 105">
            <a:extLst>
              <a:ext uri="{FF2B5EF4-FFF2-40B4-BE49-F238E27FC236}">
                <a16:creationId xmlns:a16="http://schemas.microsoft.com/office/drawing/2014/main" id="{FF3BB0F9-BCE8-2442-B286-165C99D59E94}"/>
              </a:ext>
            </a:extLst>
          </p:cNvPr>
          <p:cNvSpPr/>
          <p:nvPr/>
        </p:nvSpPr>
        <p:spPr>
          <a:xfrm>
            <a:off x="4484233" y="1876429"/>
            <a:ext cx="2915919" cy="1061829"/>
          </a:xfrm>
          <a:prstGeom prst="rect">
            <a:avLst/>
          </a:prstGeom>
        </p:spPr>
        <p:txBody>
          <a:bodyPr wrap="square">
            <a:spAutoFit/>
          </a:bodyPr>
          <a:lstStyle/>
          <a:p>
            <a:pPr algn="ctr">
              <a:lnSpc>
                <a:spcPct val="150000"/>
              </a:lnSpc>
            </a:pPr>
            <a:r>
              <a:rPr lang="en-US" altLang="zh-CN" sz="1400" dirty="0">
                <a:solidFill>
                  <a:schemeClr val="bg1"/>
                </a:solidFill>
                <a:latin typeface="Arial"/>
                <a:ea typeface="微软雅黑"/>
                <a:cs typeface="+mn-ea"/>
                <a:sym typeface="Arial"/>
              </a:rPr>
              <a:t>1.</a:t>
            </a:r>
            <a:r>
              <a:rPr lang="zh-CN" altLang="en-US" sz="1400" dirty="0">
                <a:solidFill>
                  <a:schemeClr val="bg1"/>
                </a:solidFill>
                <a:latin typeface="Arial"/>
                <a:ea typeface="微软雅黑"/>
                <a:cs typeface="+mn-ea"/>
                <a:sym typeface="Arial"/>
              </a:rPr>
              <a:t>资金调拨</a:t>
            </a:r>
            <a:r>
              <a:rPr lang="en-US" altLang="zh-CN" sz="1400" dirty="0">
                <a:solidFill>
                  <a:schemeClr val="bg1"/>
                </a:solidFill>
                <a:latin typeface="Arial"/>
                <a:ea typeface="微软雅黑"/>
                <a:cs typeface="+mn-ea"/>
                <a:sym typeface="Arial"/>
              </a:rPr>
              <a:t>2.</a:t>
            </a:r>
            <a:r>
              <a:rPr lang="zh-CN" altLang="en-US" sz="1400" dirty="0">
                <a:solidFill>
                  <a:schemeClr val="bg1"/>
                </a:solidFill>
                <a:latin typeface="Arial"/>
                <a:ea typeface="微软雅黑"/>
                <a:cs typeface="+mn-ea"/>
                <a:sym typeface="Arial"/>
              </a:rPr>
              <a:t>日常开支借款</a:t>
            </a:r>
            <a:r>
              <a:rPr lang="en-US" altLang="zh-CN" sz="1400" dirty="0">
                <a:solidFill>
                  <a:schemeClr val="bg1"/>
                </a:solidFill>
                <a:latin typeface="Arial"/>
                <a:ea typeface="微软雅黑"/>
                <a:cs typeface="+mn-ea"/>
                <a:sym typeface="Arial"/>
              </a:rPr>
              <a:t>3.</a:t>
            </a:r>
            <a:r>
              <a:rPr lang="zh-CN" altLang="en-US" sz="1400" dirty="0">
                <a:solidFill>
                  <a:schemeClr val="bg1"/>
                </a:solidFill>
                <a:latin typeface="Arial"/>
                <a:ea typeface="微软雅黑"/>
                <a:cs typeface="+mn-ea"/>
                <a:sym typeface="Arial"/>
              </a:rPr>
              <a:t>合并付款</a:t>
            </a:r>
            <a:r>
              <a:rPr lang="en-US" altLang="zh-CN" sz="1400" dirty="0">
                <a:solidFill>
                  <a:schemeClr val="bg1"/>
                </a:solidFill>
                <a:latin typeface="Arial"/>
                <a:ea typeface="微软雅黑"/>
                <a:cs typeface="+mn-ea"/>
                <a:sym typeface="Arial"/>
              </a:rPr>
              <a:t>4.</a:t>
            </a:r>
            <a:r>
              <a:rPr lang="zh-CN" altLang="en-US" sz="1400" dirty="0">
                <a:solidFill>
                  <a:schemeClr val="bg1"/>
                </a:solidFill>
                <a:latin typeface="Arial"/>
                <a:ea typeface="微软雅黑"/>
                <a:cs typeface="+mn-ea"/>
                <a:sym typeface="Arial"/>
              </a:rPr>
              <a:t>付款报销单</a:t>
            </a:r>
            <a:r>
              <a:rPr lang="en-US" altLang="zh-CN" sz="1400" dirty="0">
                <a:solidFill>
                  <a:schemeClr val="bg1"/>
                </a:solidFill>
                <a:latin typeface="Arial"/>
                <a:ea typeface="微软雅黑"/>
                <a:cs typeface="+mn-ea"/>
                <a:sym typeface="Arial"/>
              </a:rPr>
              <a:t>5.</a:t>
            </a:r>
            <a:r>
              <a:rPr lang="zh-CN" altLang="en-US" sz="1400" dirty="0">
                <a:solidFill>
                  <a:schemeClr val="bg1"/>
                </a:solidFill>
                <a:latin typeface="Arial"/>
                <a:ea typeface="微软雅黑"/>
                <a:cs typeface="+mn-ea"/>
                <a:sym typeface="Arial"/>
              </a:rPr>
              <a:t>通用报账流程</a:t>
            </a:r>
            <a:r>
              <a:rPr lang="en-US" altLang="zh-CN" sz="1400" dirty="0">
                <a:solidFill>
                  <a:schemeClr val="bg1"/>
                </a:solidFill>
                <a:latin typeface="Arial"/>
                <a:ea typeface="微软雅黑"/>
                <a:cs typeface="+mn-ea"/>
                <a:sym typeface="Arial"/>
              </a:rPr>
              <a:t>(</a:t>
            </a:r>
            <a:r>
              <a:rPr lang="zh-CN" altLang="en-US" sz="1400" dirty="0">
                <a:solidFill>
                  <a:schemeClr val="bg1"/>
                </a:solidFill>
                <a:latin typeface="Arial"/>
                <a:ea typeface="微软雅黑"/>
                <a:cs typeface="+mn-ea"/>
                <a:sym typeface="Arial"/>
              </a:rPr>
              <a:t>都有付款流程</a:t>
            </a:r>
            <a:r>
              <a:rPr lang="en-US" altLang="zh-CN" sz="1400" dirty="0">
                <a:solidFill>
                  <a:schemeClr val="bg1"/>
                </a:solidFill>
                <a:latin typeface="Arial"/>
                <a:ea typeface="微软雅黑"/>
                <a:cs typeface="+mn-ea"/>
                <a:sym typeface="Arial"/>
              </a:rPr>
              <a:t>)</a:t>
            </a:r>
            <a:endParaRPr lang="zh-CN" altLang="en-US" sz="1400" dirty="0">
              <a:solidFill>
                <a:schemeClr val="bg1"/>
              </a:solidFill>
              <a:latin typeface="Arial"/>
              <a:ea typeface="微软雅黑"/>
              <a:cs typeface="+mn-ea"/>
              <a:sym typeface="Arial"/>
            </a:endParaRPr>
          </a:p>
        </p:txBody>
      </p:sp>
      <p:sp>
        <p:nvSpPr>
          <p:cNvPr id="107" name="文本框 106">
            <a:extLst>
              <a:ext uri="{FF2B5EF4-FFF2-40B4-BE49-F238E27FC236}">
                <a16:creationId xmlns:a16="http://schemas.microsoft.com/office/drawing/2014/main" id="{E7655216-AFA8-9348-AFEE-5D1410663E45}"/>
              </a:ext>
            </a:extLst>
          </p:cNvPr>
          <p:cNvSpPr txBox="1"/>
          <p:nvPr/>
        </p:nvSpPr>
        <p:spPr>
          <a:xfrm>
            <a:off x="4178293" y="272117"/>
            <a:ext cx="4733722" cy="581057"/>
          </a:xfrm>
          <a:prstGeom prst="rect">
            <a:avLst/>
          </a:prstGeom>
          <a:noFill/>
        </p:spPr>
        <p:txBody>
          <a:bodyPr wrap="square" rtlCol="0">
            <a:spAutoFit/>
          </a:bodyPr>
          <a:lstStyle/>
          <a:p>
            <a:pPr>
              <a:lnSpc>
                <a:spcPct val="150000"/>
              </a:lnSpc>
              <a:defRPr/>
            </a:pP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sym typeface="+mn-ea"/>
              </a:rPr>
              <a:t>示例</a:t>
            </a:r>
            <a:r>
              <a:rPr lang="en-US" altLang="zh-CN" sz="2400" b="1" dirty="0">
                <a:solidFill>
                  <a:srgbClr val="FFFFFF"/>
                </a:solidFill>
                <a:latin typeface="微软雅黑" panose="020B0503020204020204" charset="-122"/>
                <a:ea typeface="微软雅黑" panose="020B0503020204020204" charset="-122"/>
                <a:cs typeface="微软雅黑" panose="020B0503020204020204" charset="-122"/>
                <a:sym typeface="+mn-ea"/>
              </a:rPr>
              <a:t>1</a:t>
            </a:r>
            <a:r>
              <a:rPr lang="zh-CN" altLang="en-US" sz="2400" b="1" dirty="0">
                <a:solidFill>
                  <a:srgbClr val="FFFFFF"/>
                </a:solidFill>
                <a:latin typeface="微软雅黑" panose="020B0503020204020204" charset="-122"/>
                <a:ea typeface="微软雅黑" panose="020B0503020204020204" charset="-122"/>
                <a:cs typeface="微软雅黑" panose="020B0503020204020204" charset="-122"/>
                <a:sym typeface="+mn-ea"/>
              </a:rPr>
              <a:t>：某制药公司流程痛点</a:t>
            </a:r>
          </a:p>
        </p:txBody>
      </p:sp>
    </p:spTree>
    <p:extLst>
      <p:ext uri="{BB962C8B-B14F-4D97-AF65-F5344CB8AC3E}">
        <p14:creationId xmlns:p14="http://schemas.microsoft.com/office/powerpoint/2010/main" val="265723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circle(in)">
                                      <p:cBhvr>
                                        <p:cTn id="7" dur="20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89"/>
                                        </p:tgtEl>
                                        <p:attrNameLst>
                                          <p:attrName>style.visibility</p:attrName>
                                        </p:attrNameLst>
                                      </p:cBhvr>
                                      <p:to>
                                        <p:strVal val="visible"/>
                                      </p:to>
                                    </p:set>
                                    <p:anim calcmode="lin" valueType="num">
                                      <p:cBhvr>
                                        <p:cTn id="12" dur="500" fill="hold"/>
                                        <p:tgtEl>
                                          <p:spTgt spid="89"/>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89"/>
                                        </p:tgtEl>
                                        <p:attrNameLst>
                                          <p:attrName>ppt_y</p:attrName>
                                        </p:attrNameLst>
                                      </p:cBhvr>
                                      <p:tavLst>
                                        <p:tav tm="0">
                                          <p:val>
                                            <p:strVal val="#ppt_y"/>
                                          </p:val>
                                        </p:tav>
                                        <p:tav tm="100000">
                                          <p:val>
                                            <p:strVal val="#ppt_y"/>
                                          </p:val>
                                        </p:tav>
                                      </p:tavLst>
                                    </p:anim>
                                    <p:anim calcmode="lin" valueType="num">
                                      <p:cBhvr>
                                        <p:cTn id="14" dur="500" fill="hold"/>
                                        <p:tgtEl>
                                          <p:spTgt spid="89"/>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89"/>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89"/>
                                        </p:tgtEl>
                                      </p:cBhvr>
                                    </p:animEffect>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88"/>
                                        </p:tgtEl>
                                        <p:attrNameLst>
                                          <p:attrName>style.visibility</p:attrName>
                                        </p:attrNameLst>
                                      </p:cBhvr>
                                      <p:to>
                                        <p:strVal val="visible"/>
                                      </p:to>
                                    </p:set>
                                    <p:anim calcmode="lin" valueType="num">
                                      <p:cBhvr>
                                        <p:cTn id="19" dur="50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88"/>
                                        </p:tgtEl>
                                        <p:attrNameLst>
                                          <p:attrName>ppt_y</p:attrName>
                                        </p:attrNameLst>
                                      </p:cBhvr>
                                      <p:tavLst>
                                        <p:tav tm="0">
                                          <p:val>
                                            <p:strVal val="#ppt_y"/>
                                          </p:val>
                                        </p:tav>
                                        <p:tav tm="100000">
                                          <p:val>
                                            <p:strVal val="#ppt_y"/>
                                          </p:val>
                                        </p:tav>
                                      </p:tavLst>
                                    </p:anim>
                                    <p:anim calcmode="lin" valueType="num">
                                      <p:cBhvr>
                                        <p:cTn id="21" dur="50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88"/>
                                        </p:tgtEl>
                                      </p:cBhvr>
                                    </p:animEffect>
                                  </p:childTnLst>
                                </p:cTn>
                              </p:par>
                              <p:par>
                                <p:cTn id="24" presetID="41" presetClass="entr" presetSubtype="0" fill="hold" grpId="0" nodeType="withEffect">
                                  <p:stCondLst>
                                    <p:cond delay="0"/>
                                  </p:stCondLst>
                                  <p:iterate type="lt">
                                    <p:tmPct val="10000"/>
                                  </p:iterate>
                                  <p:childTnLst>
                                    <p:set>
                                      <p:cBhvr>
                                        <p:cTn id="25" dur="1" fill="hold">
                                          <p:stCondLst>
                                            <p:cond delay="0"/>
                                          </p:stCondLst>
                                        </p:cTn>
                                        <p:tgtEl>
                                          <p:spTgt spid="87"/>
                                        </p:tgtEl>
                                        <p:attrNameLst>
                                          <p:attrName>style.visibility</p:attrName>
                                        </p:attrNameLst>
                                      </p:cBhvr>
                                      <p:to>
                                        <p:strVal val="visible"/>
                                      </p:to>
                                    </p:set>
                                    <p:anim calcmode="lin" valueType="num">
                                      <p:cBhvr>
                                        <p:cTn id="26" dur="500" fill="hold"/>
                                        <p:tgtEl>
                                          <p:spTgt spid="87"/>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87"/>
                                        </p:tgtEl>
                                        <p:attrNameLst>
                                          <p:attrName>ppt_y</p:attrName>
                                        </p:attrNameLst>
                                      </p:cBhvr>
                                      <p:tavLst>
                                        <p:tav tm="0">
                                          <p:val>
                                            <p:strVal val="#ppt_y"/>
                                          </p:val>
                                        </p:tav>
                                        <p:tav tm="100000">
                                          <p:val>
                                            <p:strVal val="#ppt_y"/>
                                          </p:val>
                                        </p:tav>
                                      </p:tavLst>
                                    </p:anim>
                                    <p:anim calcmode="lin" valueType="num">
                                      <p:cBhvr>
                                        <p:cTn id="28" dur="500" fill="hold"/>
                                        <p:tgtEl>
                                          <p:spTgt spid="87"/>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87"/>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87"/>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6"/>
                                        </p:tgtEl>
                                        <p:attrNameLst>
                                          <p:attrName>style.visibility</p:attrName>
                                        </p:attrNameLst>
                                      </p:cBhvr>
                                      <p:to>
                                        <p:strVal val="visible"/>
                                      </p:to>
                                    </p:set>
                                    <p:animEffect transition="in" filter="fade">
                                      <p:cBhvr>
                                        <p:cTn id="35" dur="1000"/>
                                        <p:tgtEl>
                                          <p:spTgt spid="106"/>
                                        </p:tgtEl>
                                      </p:cBhvr>
                                    </p:animEffect>
                                    <p:anim calcmode="lin" valueType="num">
                                      <p:cBhvr>
                                        <p:cTn id="36" dur="1000" fill="hold"/>
                                        <p:tgtEl>
                                          <p:spTgt spid="106"/>
                                        </p:tgtEl>
                                        <p:attrNameLst>
                                          <p:attrName>ppt_x</p:attrName>
                                        </p:attrNameLst>
                                      </p:cBhvr>
                                      <p:tavLst>
                                        <p:tav tm="0">
                                          <p:val>
                                            <p:strVal val="#ppt_x"/>
                                          </p:val>
                                        </p:tav>
                                        <p:tav tm="100000">
                                          <p:val>
                                            <p:strVal val="#ppt_x"/>
                                          </p:val>
                                        </p:tav>
                                      </p:tavLst>
                                    </p:anim>
                                    <p:anim calcmode="lin" valueType="num">
                                      <p:cBhvr>
                                        <p:cTn id="37" dur="1000" fill="hold"/>
                                        <p:tgtEl>
                                          <p:spTgt spid="10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04"/>
                                        </p:tgtEl>
                                        <p:attrNameLst>
                                          <p:attrName>style.visibility</p:attrName>
                                        </p:attrNameLst>
                                      </p:cBhvr>
                                      <p:to>
                                        <p:strVal val="visible"/>
                                      </p:to>
                                    </p:set>
                                    <p:animEffect transition="in" filter="fade">
                                      <p:cBhvr>
                                        <p:cTn id="40" dur="1000"/>
                                        <p:tgtEl>
                                          <p:spTgt spid="104"/>
                                        </p:tgtEl>
                                      </p:cBhvr>
                                    </p:animEffect>
                                    <p:anim calcmode="lin" valueType="num">
                                      <p:cBhvr>
                                        <p:cTn id="41" dur="1000" fill="hold"/>
                                        <p:tgtEl>
                                          <p:spTgt spid="104"/>
                                        </p:tgtEl>
                                        <p:attrNameLst>
                                          <p:attrName>ppt_x</p:attrName>
                                        </p:attrNameLst>
                                      </p:cBhvr>
                                      <p:tavLst>
                                        <p:tav tm="0">
                                          <p:val>
                                            <p:strVal val="#ppt_x"/>
                                          </p:val>
                                        </p:tav>
                                        <p:tav tm="100000">
                                          <p:val>
                                            <p:strVal val="#ppt_x"/>
                                          </p:val>
                                        </p:tav>
                                      </p:tavLst>
                                    </p:anim>
                                    <p:anim calcmode="lin" valueType="num">
                                      <p:cBhvr>
                                        <p:cTn id="42" dur="1000" fill="hold"/>
                                        <p:tgtEl>
                                          <p:spTgt spid="10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05"/>
                                        </p:tgtEl>
                                        <p:attrNameLst>
                                          <p:attrName>style.visibility</p:attrName>
                                        </p:attrNameLst>
                                      </p:cBhvr>
                                      <p:to>
                                        <p:strVal val="visible"/>
                                      </p:to>
                                    </p:set>
                                    <p:animEffect transition="in" filter="fade">
                                      <p:cBhvr>
                                        <p:cTn id="45" dur="1000"/>
                                        <p:tgtEl>
                                          <p:spTgt spid="105"/>
                                        </p:tgtEl>
                                      </p:cBhvr>
                                    </p:animEffect>
                                    <p:anim calcmode="lin" valueType="num">
                                      <p:cBhvr>
                                        <p:cTn id="46" dur="1000" fill="hold"/>
                                        <p:tgtEl>
                                          <p:spTgt spid="105"/>
                                        </p:tgtEl>
                                        <p:attrNameLst>
                                          <p:attrName>ppt_x</p:attrName>
                                        </p:attrNameLst>
                                      </p:cBhvr>
                                      <p:tavLst>
                                        <p:tav tm="0">
                                          <p:val>
                                            <p:strVal val="#ppt_x"/>
                                          </p:val>
                                        </p:tav>
                                        <p:tav tm="100000">
                                          <p:val>
                                            <p:strVal val="#ppt_x"/>
                                          </p:val>
                                        </p:tav>
                                      </p:tavLst>
                                    </p:anim>
                                    <p:anim calcmode="lin" valueType="num">
                                      <p:cBhvr>
                                        <p:cTn id="47"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8" grpId="0"/>
      <p:bldP spid="89" grpId="0"/>
      <p:bldP spid="104" grpId="0"/>
      <p:bldP spid="105" grpId="0"/>
      <p:bldP spid="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64">
            <a:extLst>
              <a:ext uri="{FF2B5EF4-FFF2-40B4-BE49-F238E27FC236}">
                <a16:creationId xmlns:a16="http://schemas.microsoft.com/office/drawing/2014/main" id="{CEF1A3EC-5402-D349-9844-392D6001E77C}"/>
              </a:ext>
            </a:extLst>
          </p:cNvPr>
          <p:cNvSpPr txBox="1">
            <a:spLocks/>
          </p:cNvSpPr>
          <p:nvPr/>
        </p:nvSpPr>
        <p:spPr>
          <a:xfrm>
            <a:off x="3751277" y="485775"/>
            <a:ext cx="10515600" cy="4781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chemeClr val="bg1"/>
                </a:solidFill>
                <a:latin typeface="微软雅黑" panose="020B0503020204020204" charset="-122"/>
                <a:ea typeface="微软雅黑" panose="020B0503020204020204" charset="-122"/>
                <a:cs typeface="+mn-cs"/>
                <a:sym typeface="+mn-ea"/>
              </a:rPr>
              <a:t>（示例</a:t>
            </a:r>
            <a:r>
              <a:rPr lang="en-US" altLang="zh-CN" sz="2000" dirty="0">
                <a:solidFill>
                  <a:schemeClr val="bg1"/>
                </a:solidFill>
                <a:latin typeface="微软雅黑" panose="020B0503020204020204" charset="-122"/>
                <a:ea typeface="微软雅黑" panose="020B0503020204020204" charset="-122"/>
                <a:cs typeface="+mn-cs"/>
                <a:sym typeface="+mn-ea"/>
              </a:rPr>
              <a:t>2</a:t>
            </a:r>
            <a:r>
              <a:rPr lang="zh-CN" altLang="en-US" sz="2000" dirty="0">
                <a:solidFill>
                  <a:schemeClr val="bg1"/>
                </a:solidFill>
                <a:latin typeface="微软雅黑" panose="020B0503020204020204" charset="-122"/>
                <a:ea typeface="微软雅黑" panose="020B0503020204020204" charset="-122"/>
                <a:cs typeface="+mn-cs"/>
                <a:sym typeface="+mn-ea"/>
              </a:rPr>
              <a:t>）某银行企业机器人工厂平台建设规划</a:t>
            </a:r>
            <a:endParaRPr lang="zh-CN" altLang="en-US" sz="2000" dirty="0">
              <a:solidFill>
                <a:schemeClr val="bg1"/>
              </a:solidFill>
              <a:latin typeface="微软雅黑" panose="020B0503020204020204" charset="-122"/>
              <a:ea typeface="微软雅黑" panose="020B0503020204020204" charset="-122"/>
              <a:cs typeface="+mn-cs"/>
            </a:endParaRPr>
          </a:p>
        </p:txBody>
      </p:sp>
      <p:cxnSp>
        <p:nvCxnSpPr>
          <p:cNvPr id="3" name="直接连接符 40">
            <a:extLst>
              <a:ext uri="{FF2B5EF4-FFF2-40B4-BE49-F238E27FC236}">
                <a16:creationId xmlns:a16="http://schemas.microsoft.com/office/drawing/2014/main" id="{4361C246-C6BE-B240-A7BE-9D4DF6D8A52D}"/>
              </a:ext>
            </a:extLst>
          </p:cNvPr>
          <p:cNvCxnSpPr/>
          <p:nvPr/>
        </p:nvCxnSpPr>
        <p:spPr>
          <a:xfrm flipV="1">
            <a:off x="872490" y="2631440"/>
            <a:ext cx="0" cy="385000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 name="直接连接符 41">
            <a:extLst>
              <a:ext uri="{FF2B5EF4-FFF2-40B4-BE49-F238E27FC236}">
                <a16:creationId xmlns:a16="http://schemas.microsoft.com/office/drawing/2014/main" id="{4889EEF1-5BA4-2E41-84E1-AC14D1F6D6A4}"/>
              </a:ext>
            </a:extLst>
          </p:cNvPr>
          <p:cNvCxnSpPr/>
          <p:nvPr/>
        </p:nvCxnSpPr>
        <p:spPr>
          <a:xfrm flipV="1">
            <a:off x="3464560" y="2059940"/>
            <a:ext cx="0" cy="385000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2">
            <a:extLst>
              <a:ext uri="{FF2B5EF4-FFF2-40B4-BE49-F238E27FC236}">
                <a16:creationId xmlns:a16="http://schemas.microsoft.com/office/drawing/2014/main" id="{E575717E-3526-4348-87F4-4E40204CFFF4}"/>
              </a:ext>
            </a:extLst>
          </p:cNvPr>
          <p:cNvCxnSpPr/>
          <p:nvPr/>
        </p:nvCxnSpPr>
        <p:spPr>
          <a:xfrm flipV="1">
            <a:off x="6057265" y="1528445"/>
            <a:ext cx="0" cy="385000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 name="直接连接符 43">
            <a:extLst>
              <a:ext uri="{FF2B5EF4-FFF2-40B4-BE49-F238E27FC236}">
                <a16:creationId xmlns:a16="http://schemas.microsoft.com/office/drawing/2014/main" id="{0784B4D9-CCB9-DE47-9085-4B2E2AD73CAC}"/>
              </a:ext>
            </a:extLst>
          </p:cNvPr>
          <p:cNvCxnSpPr/>
          <p:nvPr/>
        </p:nvCxnSpPr>
        <p:spPr>
          <a:xfrm flipV="1">
            <a:off x="8649335" y="955040"/>
            <a:ext cx="0" cy="3850005"/>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7" name="TextBox 26">
            <a:extLst>
              <a:ext uri="{FF2B5EF4-FFF2-40B4-BE49-F238E27FC236}">
                <a16:creationId xmlns:a16="http://schemas.microsoft.com/office/drawing/2014/main" id="{1AB4E2E9-98E0-EE4B-8696-A07FA0CC34B9}"/>
              </a:ext>
            </a:extLst>
          </p:cNvPr>
          <p:cNvSpPr txBox="1"/>
          <p:nvPr/>
        </p:nvSpPr>
        <p:spPr>
          <a:xfrm>
            <a:off x="872490" y="3122295"/>
            <a:ext cx="2461895" cy="367030"/>
          </a:xfrm>
          <a:prstGeom prst="rect">
            <a:avLst/>
          </a:prstGeom>
          <a:noFill/>
        </p:spPr>
        <p:txBody>
          <a:bodyPr wrap="square" lIns="91415" tIns="45708" rIns="91415" bIns="45708" rtlCol="0">
            <a:spAutoFit/>
          </a:bodyPr>
          <a:lstStyle/>
          <a:p>
            <a:r>
              <a:rPr lang="en-US" altLang="zh-CN" dirty="0">
                <a:solidFill>
                  <a:schemeClr val="accent1"/>
                </a:solidFill>
                <a:latin typeface="微软雅黑" panose="020B0503020204020204" pitchFamily="34" charset="-122"/>
                <a:ea typeface="微软雅黑" panose="020B0503020204020204" pitchFamily="34" charset="-122"/>
              </a:rPr>
              <a:t>2015</a:t>
            </a:r>
            <a:r>
              <a:rPr lang="zh-CN" altLang="en-US" dirty="0">
                <a:solidFill>
                  <a:schemeClr val="accent1"/>
                </a:solidFill>
                <a:latin typeface="微软雅黑" panose="020B0503020204020204" pitchFamily="34" charset="-122"/>
                <a:ea typeface="微软雅黑" panose="020B0503020204020204" pitchFamily="34" charset="-122"/>
              </a:rPr>
              <a:t>年</a:t>
            </a:r>
            <a:r>
              <a:rPr lang="en-US" altLang="zh-CN" dirty="0">
                <a:solidFill>
                  <a:schemeClr val="accent1"/>
                </a:solidFill>
                <a:latin typeface="微软雅黑" panose="020B0503020204020204" pitchFamily="34" charset="-122"/>
                <a:ea typeface="微软雅黑" panose="020B0503020204020204" pitchFamily="34" charset="-122"/>
              </a:rPr>
              <a:t>-2018</a:t>
            </a:r>
            <a:r>
              <a:rPr lang="zh-CN" altLang="en-US" dirty="0">
                <a:solidFill>
                  <a:schemeClr val="accent1"/>
                </a:solidFill>
                <a:latin typeface="微软雅黑" panose="020B0503020204020204" pitchFamily="34" charset="-122"/>
                <a:ea typeface="微软雅黑" panose="020B0503020204020204" pitchFamily="34" charset="-122"/>
              </a:rPr>
              <a:t>年</a:t>
            </a:r>
          </a:p>
        </p:txBody>
      </p:sp>
      <p:sp>
        <p:nvSpPr>
          <p:cNvPr id="8" name="TextBox 30">
            <a:extLst>
              <a:ext uri="{FF2B5EF4-FFF2-40B4-BE49-F238E27FC236}">
                <a16:creationId xmlns:a16="http://schemas.microsoft.com/office/drawing/2014/main" id="{24C891C0-FDE1-3748-AB0A-5FCB7DD22816}"/>
              </a:ext>
            </a:extLst>
          </p:cNvPr>
          <p:cNvSpPr txBox="1"/>
          <p:nvPr/>
        </p:nvSpPr>
        <p:spPr>
          <a:xfrm>
            <a:off x="843915" y="4567555"/>
            <a:ext cx="2560320" cy="700552"/>
          </a:xfrm>
          <a:prstGeom prst="rect">
            <a:avLst/>
          </a:prstGeom>
          <a:noFill/>
        </p:spPr>
        <p:txBody>
          <a:bodyPr wrap="square" lIns="91415" tIns="45708" rIns="91415" bIns="45708" rtlCol="0">
            <a:spAutoFit/>
          </a:bodyPr>
          <a:lstStyle/>
          <a:p>
            <a:pPr marL="171450" indent="-1714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期初建设用户行为分析平台</a:t>
            </a:r>
          </a:p>
          <a:p>
            <a:pPr marL="171450" indent="-1714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建设辅助机器人平台</a:t>
            </a:r>
          </a:p>
        </p:txBody>
      </p:sp>
      <p:sp>
        <p:nvSpPr>
          <p:cNvPr id="9" name="TextBox 32">
            <a:extLst>
              <a:ext uri="{FF2B5EF4-FFF2-40B4-BE49-F238E27FC236}">
                <a16:creationId xmlns:a16="http://schemas.microsoft.com/office/drawing/2014/main" id="{BA71D3B5-9CD1-514D-AECA-9B212949BFEA}"/>
              </a:ext>
            </a:extLst>
          </p:cNvPr>
          <p:cNvSpPr txBox="1"/>
          <p:nvPr/>
        </p:nvSpPr>
        <p:spPr>
          <a:xfrm>
            <a:off x="3464560" y="3996055"/>
            <a:ext cx="2644775" cy="1059180"/>
          </a:xfrm>
          <a:prstGeom prst="rect">
            <a:avLst/>
          </a:prstGeom>
          <a:noFill/>
        </p:spPr>
        <p:txBody>
          <a:bodyPr wrap="square" lIns="91415" tIns="45708" rIns="91415" bIns="45708" rtlCol="0">
            <a:spAutoFit/>
          </a:bodyPr>
          <a:lstStyle/>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推广辅助自动化机器人平台</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建设流程自动化平台</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规划机器人工厂技术方案</a:t>
            </a:r>
          </a:p>
        </p:txBody>
      </p:sp>
      <p:sp>
        <p:nvSpPr>
          <p:cNvPr id="10" name="TextBox 33">
            <a:extLst>
              <a:ext uri="{FF2B5EF4-FFF2-40B4-BE49-F238E27FC236}">
                <a16:creationId xmlns:a16="http://schemas.microsoft.com/office/drawing/2014/main" id="{6B44D539-5708-D341-9392-B5BAFCA6FBC5}"/>
              </a:ext>
            </a:extLst>
          </p:cNvPr>
          <p:cNvSpPr txBox="1"/>
          <p:nvPr/>
        </p:nvSpPr>
        <p:spPr>
          <a:xfrm>
            <a:off x="6041390" y="3416935"/>
            <a:ext cx="2607945" cy="1705610"/>
          </a:xfrm>
          <a:prstGeom prst="rect">
            <a:avLst/>
          </a:prstGeom>
          <a:noFill/>
        </p:spPr>
        <p:txBody>
          <a:bodyPr wrap="square" lIns="91415" tIns="45708" rIns="91415" bIns="45708" rtlCol="0">
            <a:spAutoFit/>
          </a:bodyPr>
          <a:lstStyle/>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集团科技创新第一名项目</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完成机器人工厂方案部署</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加强AI等新技术与平台的集成应用</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实现AI应用场景的试点</a:t>
            </a:r>
          </a:p>
        </p:txBody>
      </p:sp>
      <p:sp>
        <p:nvSpPr>
          <p:cNvPr id="11" name="TextBox 34">
            <a:extLst>
              <a:ext uri="{FF2B5EF4-FFF2-40B4-BE49-F238E27FC236}">
                <a16:creationId xmlns:a16="http://schemas.microsoft.com/office/drawing/2014/main" id="{3729A3E9-C58F-E044-9150-43EAE701875B}"/>
              </a:ext>
            </a:extLst>
          </p:cNvPr>
          <p:cNvSpPr txBox="1"/>
          <p:nvPr/>
        </p:nvSpPr>
        <p:spPr>
          <a:xfrm>
            <a:off x="8649335" y="2853055"/>
            <a:ext cx="2689860" cy="1382395"/>
          </a:xfrm>
          <a:prstGeom prst="rect">
            <a:avLst/>
          </a:prstGeom>
          <a:noFill/>
        </p:spPr>
        <p:txBody>
          <a:bodyPr wrap="square" lIns="91415" tIns="45708" rIns="91415" bIns="45708" rtlCol="0">
            <a:spAutoFit/>
          </a:bodyPr>
          <a:lstStyle/>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探索基于工厂的新技术应用</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全集团实现机器人工厂推广应用</a:t>
            </a:r>
          </a:p>
          <a:p>
            <a:pPr marL="285750" indent="-285750">
              <a:lnSpc>
                <a:spcPct val="150000"/>
              </a:lnSpc>
              <a:buFont typeface="Wingdings" panose="05000000000000000000" charset="0"/>
              <a:buChar char=""/>
            </a:pPr>
            <a:r>
              <a:rPr lang="zh-CN" altLang="en-US" sz="1400" dirty="0">
                <a:solidFill>
                  <a:schemeClr val="bg1"/>
                </a:solidFill>
                <a:latin typeface="微软雅黑" panose="020B0503020204020204" pitchFamily="34" charset="-122"/>
                <a:ea typeface="微软雅黑" panose="020B0503020204020204" pitchFamily="34" charset="-122"/>
              </a:rPr>
              <a:t>推广AI应用场景</a:t>
            </a:r>
          </a:p>
        </p:txBody>
      </p:sp>
      <p:sp>
        <p:nvSpPr>
          <p:cNvPr id="12" name="TextBox 35">
            <a:extLst>
              <a:ext uri="{FF2B5EF4-FFF2-40B4-BE49-F238E27FC236}">
                <a16:creationId xmlns:a16="http://schemas.microsoft.com/office/drawing/2014/main" id="{6794C87B-2CC9-2B42-8BEF-4ABC3C3ABB19}"/>
              </a:ext>
            </a:extLst>
          </p:cNvPr>
          <p:cNvSpPr txBox="1"/>
          <p:nvPr/>
        </p:nvSpPr>
        <p:spPr>
          <a:xfrm>
            <a:off x="3464560" y="2550795"/>
            <a:ext cx="2341880" cy="367030"/>
          </a:xfrm>
          <a:prstGeom prst="rect">
            <a:avLst/>
          </a:prstGeom>
          <a:noFill/>
        </p:spPr>
        <p:txBody>
          <a:bodyPr wrap="square" lIns="91415" tIns="45708" rIns="91415" bIns="45708" rtlCol="0">
            <a:spAutoFit/>
          </a:bodyPr>
          <a:lstStyle/>
          <a:p>
            <a:r>
              <a:rPr lang="en-US" dirty="0">
                <a:solidFill>
                  <a:schemeClr val="accent2"/>
                </a:solidFill>
                <a:latin typeface="微软雅黑" panose="020B0503020204020204" pitchFamily="34" charset="-122"/>
                <a:ea typeface="微软雅黑" panose="020B0503020204020204" pitchFamily="34" charset="-122"/>
              </a:rPr>
              <a:t>2018</a:t>
            </a:r>
            <a:r>
              <a:rPr lang="zh-CN" altLang="en-US" dirty="0">
                <a:solidFill>
                  <a:schemeClr val="accent2"/>
                </a:solidFill>
                <a:latin typeface="微软雅黑" panose="020B0503020204020204" pitchFamily="34" charset="-122"/>
                <a:ea typeface="微软雅黑" panose="020B0503020204020204" pitchFamily="34" charset="-122"/>
              </a:rPr>
              <a:t>年</a:t>
            </a:r>
            <a:r>
              <a:rPr lang="en-US" altLang="zh-CN" dirty="0">
                <a:solidFill>
                  <a:schemeClr val="accent2"/>
                </a:solidFill>
                <a:latin typeface="微软雅黑" panose="020B0503020204020204" pitchFamily="34" charset="-122"/>
                <a:ea typeface="微软雅黑" panose="020B0503020204020204" pitchFamily="34" charset="-122"/>
              </a:rPr>
              <a:t>-2019</a:t>
            </a:r>
            <a:r>
              <a:rPr lang="zh-CN" altLang="en-US" dirty="0">
                <a:solidFill>
                  <a:schemeClr val="accent2"/>
                </a:solidFill>
                <a:latin typeface="微软雅黑" panose="020B0503020204020204" pitchFamily="34" charset="-122"/>
                <a:ea typeface="微软雅黑" panose="020B0503020204020204" pitchFamily="34" charset="-122"/>
              </a:rPr>
              <a:t>年</a:t>
            </a:r>
          </a:p>
        </p:txBody>
      </p:sp>
      <p:sp>
        <p:nvSpPr>
          <p:cNvPr id="13" name="TextBox 36">
            <a:extLst>
              <a:ext uri="{FF2B5EF4-FFF2-40B4-BE49-F238E27FC236}">
                <a16:creationId xmlns:a16="http://schemas.microsoft.com/office/drawing/2014/main" id="{927DA4C8-2D5D-534D-8538-E45898E5C6AC}"/>
              </a:ext>
            </a:extLst>
          </p:cNvPr>
          <p:cNvSpPr txBox="1"/>
          <p:nvPr/>
        </p:nvSpPr>
        <p:spPr>
          <a:xfrm>
            <a:off x="6057265" y="1938020"/>
            <a:ext cx="2492375" cy="367030"/>
          </a:xfrm>
          <a:prstGeom prst="rect">
            <a:avLst/>
          </a:prstGeom>
          <a:noFill/>
        </p:spPr>
        <p:txBody>
          <a:bodyPr wrap="square" lIns="91415" tIns="45708" rIns="91415" bIns="45708" rtlCol="0">
            <a:spAutoFit/>
          </a:bodyPr>
          <a:lstStyle/>
          <a:p>
            <a:r>
              <a:rPr lang="en-US" dirty="0">
                <a:solidFill>
                  <a:schemeClr val="accent3"/>
                </a:solidFill>
                <a:latin typeface="微软雅黑" panose="020B0503020204020204" pitchFamily="34" charset="-122"/>
                <a:ea typeface="微软雅黑" panose="020B0503020204020204" pitchFamily="34" charset="-122"/>
              </a:rPr>
              <a:t>2020</a:t>
            </a:r>
            <a:r>
              <a:rPr lang="zh-CN" altLang="en-US" dirty="0">
                <a:solidFill>
                  <a:schemeClr val="accent3"/>
                </a:solidFill>
                <a:latin typeface="微软雅黑" panose="020B0503020204020204" pitchFamily="34" charset="-122"/>
                <a:ea typeface="微软雅黑" panose="020B0503020204020204" pitchFamily="34" charset="-122"/>
              </a:rPr>
              <a:t>年</a:t>
            </a:r>
          </a:p>
        </p:txBody>
      </p:sp>
      <p:sp>
        <p:nvSpPr>
          <p:cNvPr id="14" name="TextBox 37">
            <a:extLst>
              <a:ext uri="{FF2B5EF4-FFF2-40B4-BE49-F238E27FC236}">
                <a16:creationId xmlns:a16="http://schemas.microsoft.com/office/drawing/2014/main" id="{6D0C94F0-A9A6-0A4E-AE4C-8787B77D00BB}"/>
              </a:ext>
            </a:extLst>
          </p:cNvPr>
          <p:cNvSpPr txBox="1"/>
          <p:nvPr/>
        </p:nvSpPr>
        <p:spPr>
          <a:xfrm>
            <a:off x="8641715" y="1374140"/>
            <a:ext cx="2536825" cy="367030"/>
          </a:xfrm>
          <a:prstGeom prst="rect">
            <a:avLst/>
          </a:prstGeom>
          <a:noFill/>
        </p:spPr>
        <p:txBody>
          <a:bodyPr wrap="square" lIns="91415" tIns="45708" rIns="91415" bIns="45708" rtlCol="0">
            <a:spAutoFit/>
          </a:bodyPr>
          <a:lstStyle/>
          <a:p>
            <a:r>
              <a:rPr lang="en-US" dirty="0">
                <a:solidFill>
                  <a:schemeClr val="accent6"/>
                </a:solidFill>
                <a:latin typeface="微软雅黑" panose="020B0503020204020204" pitchFamily="34" charset="-122"/>
                <a:ea typeface="微软雅黑" panose="020B0503020204020204" pitchFamily="34" charset="-122"/>
              </a:rPr>
              <a:t>2021</a:t>
            </a:r>
            <a:r>
              <a:rPr lang="zh-CN" altLang="en-US" dirty="0">
                <a:solidFill>
                  <a:schemeClr val="accent6"/>
                </a:solidFill>
                <a:latin typeface="微软雅黑" panose="020B0503020204020204" pitchFamily="34" charset="-122"/>
                <a:ea typeface="微软雅黑" panose="020B0503020204020204" pitchFamily="34" charset="-122"/>
              </a:rPr>
              <a:t>年</a:t>
            </a:r>
            <a:r>
              <a:rPr lang="en-US" altLang="zh-CN" dirty="0">
                <a:solidFill>
                  <a:schemeClr val="accent6"/>
                </a:solidFill>
                <a:latin typeface="微软雅黑" panose="020B0503020204020204" pitchFamily="34" charset="-122"/>
                <a:ea typeface="微软雅黑" panose="020B0503020204020204" pitchFamily="34" charset="-122"/>
              </a:rPr>
              <a:t>-</a:t>
            </a:r>
            <a:r>
              <a:rPr lang="zh-CN" altLang="en-US" dirty="0">
                <a:solidFill>
                  <a:schemeClr val="accent6"/>
                </a:solidFill>
                <a:latin typeface="微软雅黑" panose="020B0503020204020204" pitchFamily="34" charset="-122"/>
                <a:ea typeface="微软雅黑" panose="020B0503020204020204" pitchFamily="34" charset="-122"/>
              </a:rPr>
              <a:t>未来</a:t>
            </a:r>
          </a:p>
        </p:txBody>
      </p:sp>
      <p:grpSp>
        <p:nvGrpSpPr>
          <p:cNvPr id="15" name="组合 3">
            <a:extLst>
              <a:ext uri="{FF2B5EF4-FFF2-40B4-BE49-F238E27FC236}">
                <a16:creationId xmlns:a16="http://schemas.microsoft.com/office/drawing/2014/main" id="{985B94B7-E460-EB49-BF2D-783729720530}"/>
              </a:ext>
            </a:extLst>
          </p:cNvPr>
          <p:cNvGrpSpPr/>
          <p:nvPr/>
        </p:nvGrpSpPr>
        <p:grpSpPr>
          <a:xfrm>
            <a:off x="6057265" y="2510155"/>
            <a:ext cx="2317750" cy="542290"/>
            <a:chOff x="4743736" y="3559626"/>
            <a:chExt cx="1652466" cy="308268"/>
          </a:xfrm>
        </p:grpSpPr>
        <p:sp>
          <p:nvSpPr>
            <p:cNvPr id="16" name="圆角矩形 15">
              <a:extLst>
                <a:ext uri="{FF2B5EF4-FFF2-40B4-BE49-F238E27FC236}">
                  <a16:creationId xmlns:a16="http://schemas.microsoft.com/office/drawing/2014/main" id="{00C2AFD3-2C81-A040-8470-E6914FC74DF4}"/>
                </a:ext>
              </a:extLst>
            </p:cNvPr>
            <p:cNvSpPr/>
            <p:nvPr/>
          </p:nvSpPr>
          <p:spPr>
            <a:xfrm>
              <a:off x="4743736" y="3559626"/>
              <a:ext cx="1652466" cy="308268"/>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latin typeface="微软雅黑" panose="020B0503020204020204" pitchFamily="34" charset="-122"/>
                  <a:ea typeface="微软雅黑" panose="020B0503020204020204" pitchFamily="34" charset="-122"/>
                </a:rPr>
                <a:t>短期规划</a:t>
              </a:r>
            </a:p>
          </p:txBody>
        </p:sp>
        <p:sp>
          <p:nvSpPr>
            <p:cNvPr id="17" name="Freeform 7">
              <a:extLst>
                <a:ext uri="{FF2B5EF4-FFF2-40B4-BE49-F238E27FC236}">
                  <a16:creationId xmlns:a16="http://schemas.microsoft.com/office/drawing/2014/main" id="{97DD4C54-6C11-2E47-BDB4-0F63194B2589}"/>
                </a:ext>
              </a:extLst>
            </p:cNvPr>
            <p:cNvSpPr>
              <a:spLocks noEditPoints="1"/>
            </p:cNvSpPr>
            <p:nvPr/>
          </p:nvSpPr>
          <p:spPr bwMode="auto">
            <a:xfrm>
              <a:off x="4827829" y="3621505"/>
              <a:ext cx="198396" cy="203560"/>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p:spPr>
          <p:txBody>
            <a:bodyPr vert="horz" wrap="square" lIns="65024" tIns="32512" rIns="65024" bIns="32512" numCol="1" anchor="t" anchorCtr="0" compatLnSpc="1"/>
            <a:lstStyle/>
            <a:p>
              <a:endParaRPr lang="zh-CN" altLang="en-US" sz="160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6D5BB691-A7E2-1942-9586-7B5B406A7D01}"/>
              </a:ext>
            </a:extLst>
          </p:cNvPr>
          <p:cNvGrpSpPr/>
          <p:nvPr/>
        </p:nvGrpSpPr>
        <p:grpSpPr>
          <a:xfrm>
            <a:off x="3464560" y="3089275"/>
            <a:ext cx="2318385" cy="542290"/>
            <a:chOff x="2895531" y="3559626"/>
            <a:chExt cx="1652466" cy="308268"/>
          </a:xfrm>
        </p:grpSpPr>
        <p:sp>
          <p:nvSpPr>
            <p:cNvPr id="19" name="圆角矩形 18">
              <a:extLst>
                <a:ext uri="{FF2B5EF4-FFF2-40B4-BE49-F238E27FC236}">
                  <a16:creationId xmlns:a16="http://schemas.microsoft.com/office/drawing/2014/main" id="{ABFBD301-8950-FE48-8222-2FA68603E165}"/>
                </a:ext>
              </a:extLst>
            </p:cNvPr>
            <p:cNvSpPr/>
            <p:nvPr/>
          </p:nvSpPr>
          <p:spPr>
            <a:xfrm>
              <a:off x="2895531" y="3559626"/>
              <a:ext cx="1652466" cy="30826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latin typeface="微软雅黑" panose="020B0503020204020204" pitchFamily="34" charset="-122"/>
                  <a:ea typeface="微软雅黑" panose="020B0503020204020204" pitchFamily="34" charset="-122"/>
                </a:rPr>
                <a:t>中期推广实现</a:t>
              </a:r>
            </a:p>
          </p:txBody>
        </p:sp>
        <p:sp>
          <p:nvSpPr>
            <p:cNvPr id="20" name="Freeform 13">
              <a:extLst>
                <a:ext uri="{FF2B5EF4-FFF2-40B4-BE49-F238E27FC236}">
                  <a16:creationId xmlns:a16="http://schemas.microsoft.com/office/drawing/2014/main" id="{41B29DD6-DE49-ED49-B6AB-512893270C74}"/>
                </a:ext>
              </a:extLst>
            </p:cNvPr>
            <p:cNvSpPr>
              <a:spLocks noEditPoints="1"/>
            </p:cNvSpPr>
            <p:nvPr/>
          </p:nvSpPr>
          <p:spPr bwMode="auto">
            <a:xfrm>
              <a:off x="2971391" y="3632825"/>
              <a:ext cx="210380" cy="170542"/>
            </a:xfrm>
            <a:custGeom>
              <a:avLst/>
              <a:gdLst>
                <a:gd name="T0" fmla="*/ 234 w 470"/>
                <a:gd name="T1" fmla="*/ 381 h 381"/>
                <a:gd name="T2" fmla="*/ 0 w 470"/>
                <a:gd name="T3" fmla="*/ 119 h 381"/>
                <a:gd name="T4" fmla="*/ 87 w 470"/>
                <a:gd name="T5" fmla="*/ 0 h 381"/>
                <a:gd name="T6" fmla="*/ 380 w 470"/>
                <a:gd name="T7" fmla="*/ 0 h 381"/>
                <a:gd name="T8" fmla="*/ 470 w 470"/>
                <a:gd name="T9" fmla="*/ 119 h 381"/>
                <a:gd name="T10" fmla="*/ 234 w 470"/>
                <a:gd name="T11" fmla="*/ 381 h 381"/>
                <a:gd name="T12" fmla="*/ 300 w 470"/>
                <a:gd name="T13" fmla="*/ 152 h 381"/>
                <a:gd name="T14" fmla="*/ 234 w 470"/>
                <a:gd name="T15" fmla="*/ 161 h 381"/>
                <a:gd name="T16" fmla="*/ 170 w 470"/>
                <a:gd name="T17" fmla="*/ 152 h 381"/>
                <a:gd name="T18" fmla="*/ 234 w 470"/>
                <a:gd name="T19" fmla="*/ 291 h 381"/>
                <a:gd name="T20" fmla="*/ 300 w 470"/>
                <a:gd name="T21" fmla="*/ 152 h 381"/>
                <a:gd name="T22" fmla="*/ 331 w 470"/>
                <a:gd name="T23" fmla="*/ 145 h 381"/>
                <a:gd name="T24" fmla="*/ 267 w 470"/>
                <a:gd name="T25" fmla="*/ 286 h 381"/>
                <a:gd name="T26" fmla="*/ 395 w 470"/>
                <a:gd name="T27" fmla="*/ 135 h 381"/>
                <a:gd name="T28" fmla="*/ 331 w 470"/>
                <a:gd name="T29" fmla="*/ 145 h 381"/>
                <a:gd name="T30" fmla="*/ 203 w 470"/>
                <a:gd name="T31" fmla="*/ 286 h 381"/>
                <a:gd name="T32" fmla="*/ 137 w 470"/>
                <a:gd name="T33" fmla="*/ 145 h 381"/>
                <a:gd name="T34" fmla="*/ 73 w 470"/>
                <a:gd name="T35" fmla="*/ 135 h 381"/>
                <a:gd name="T36" fmla="*/ 203 w 470"/>
                <a:gd name="T37" fmla="*/ 286 h 381"/>
                <a:gd name="T38" fmla="*/ 69 w 470"/>
                <a:gd name="T39" fmla="*/ 104 h 381"/>
                <a:gd name="T40" fmla="*/ 168 w 470"/>
                <a:gd name="T41" fmla="*/ 121 h 381"/>
                <a:gd name="T42" fmla="*/ 170 w 470"/>
                <a:gd name="T43" fmla="*/ 119 h 381"/>
                <a:gd name="T44" fmla="*/ 147 w 470"/>
                <a:gd name="T45" fmla="*/ 119 h 381"/>
                <a:gd name="T46" fmla="*/ 109 w 470"/>
                <a:gd name="T47" fmla="*/ 55 h 381"/>
                <a:gd name="T48" fmla="*/ 69 w 470"/>
                <a:gd name="T49" fmla="*/ 104 h 381"/>
                <a:gd name="T50" fmla="*/ 132 w 470"/>
                <a:gd name="T51" fmla="*/ 45 h 381"/>
                <a:gd name="T52" fmla="*/ 173 w 470"/>
                <a:gd name="T53" fmla="*/ 114 h 381"/>
                <a:gd name="T54" fmla="*/ 220 w 470"/>
                <a:gd name="T55" fmla="*/ 45 h 381"/>
                <a:gd name="T56" fmla="*/ 132 w 470"/>
                <a:gd name="T57" fmla="*/ 45 h 381"/>
                <a:gd name="T58" fmla="*/ 194 w 470"/>
                <a:gd name="T59" fmla="*/ 126 h 381"/>
                <a:gd name="T60" fmla="*/ 234 w 470"/>
                <a:gd name="T61" fmla="*/ 133 h 381"/>
                <a:gd name="T62" fmla="*/ 274 w 470"/>
                <a:gd name="T63" fmla="*/ 126 h 381"/>
                <a:gd name="T64" fmla="*/ 234 w 470"/>
                <a:gd name="T65" fmla="*/ 67 h 381"/>
                <a:gd name="T66" fmla="*/ 194 w 470"/>
                <a:gd name="T67" fmla="*/ 126 h 381"/>
                <a:gd name="T68" fmla="*/ 248 w 470"/>
                <a:gd name="T69" fmla="*/ 45 h 381"/>
                <a:gd name="T70" fmla="*/ 295 w 470"/>
                <a:gd name="T71" fmla="*/ 114 h 381"/>
                <a:gd name="T72" fmla="*/ 338 w 470"/>
                <a:gd name="T73" fmla="*/ 45 h 381"/>
                <a:gd name="T74" fmla="*/ 248 w 470"/>
                <a:gd name="T75" fmla="*/ 45 h 381"/>
                <a:gd name="T76" fmla="*/ 359 w 470"/>
                <a:gd name="T77" fmla="*/ 55 h 381"/>
                <a:gd name="T78" fmla="*/ 321 w 470"/>
                <a:gd name="T79" fmla="*/ 119 h 381"/>
                <a:gd name="T80" fmla="*/ 298 w 470"/>
                <a:gd name="T81" fmla="*/ 119 h 381"/>
                <a:gd name="T82" fmla="*/ 300 w 470"/>
                <a:gd name="T83" fmla="*/ 121 h 381"/>
                <a:gd name="T84" fmla="*/ 399 w 470"/>
                <a:gd name="T85" fmla="*/ 104 h 381"/>
                <a:gd name="T86" fmla="*/ 359 w 470"/>
                <a:gd name="T87" fmla="*/ 55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0" h="381">
                  <a:moveTo>
                    <a:pt x="234" y="381"/>
                  </a:moveTo>
                  <a:lnTo>
                    <a:pt x="0" y="119"/>
                  </a:lnTo>
                  <a:lnTo>
                    <a:pt x="87" y="0"/>
                  </a:lnTo>
                  <a:lnTo>
                    <a:pt x="380" y="0"/>
                  </a:lnTo>
                  <a:lnTo>
                    <a:pt x="470" y="119"/>
                  </a:lnTo>
                  <a:lnTo>
                    <a:pt x="234" y="381"/>
                  </a:lnTo>
                  <a:close/>
                  <a:moveTo>
                    <a:pt x="300" y="152"/>
                  </a:moveTo>
                  <a:lnTo>
                    <a:pt x="234" y="161"/>
                  </a:lnTo>
                  <a:lnTo>
                    <a:pt x="170" y="152"/>
                  </a:lnTo>
                  <a:lnTo>
                    <a:pt x="234" y="291"/>
                  </a:lnTo>
                  <a:lnTo>
                    <a:pt x="300" y="152"/>
                  </a:lnTo>
                  <a:close/>
                  <a:moveTo>
                    <a:pt x="331" y="145"/>
                  </a:moveTo>
                  <a:lnTo>
                    <a:pt x="267" y="286"/>
                  </a:lnTo>
                  <a:lnTo>
                    <a:pt x="395" y="135"/>
                  </a:lnTo>
                  <a:lnTo>
                    <a:pt x="331" y="145"/>
                  </a:lnTo>
                  <a:close/>
                  <a:moveTo>
                    <a:pt x="203" y="286"/>
                  </a:moveTo>
                  <a:lnTo>
                    <a:pt x="137" y="145"/>
                  </a:lnTo>
                  <a:lnTo>
                    <a:pt x="73" y="135"/>
                  </a:lnTo>
                  <a:lnTo>
                    <a:pt x="203" y="286"/>
                  </a:lnTo>
                  <a:close/>
                  <a:moveTo>
                    <a:pt x="69" y="104"/>
                  </a:moveTo>
                  <a:lnTo>
                    <a:pt x="168" y="121"/>
                  </a:lnTo>
                  <a:lnTo>
                    <a:pt x="170" y="119"/>
                  </a:lnTo>
                  <a:lnTo>
                    <a:pt x="147" y="119"/>
                  </a:lnTo>
                  <a:lnTo>
                    <a:pt x="109" y="55"/>
                  </a:lnTo>
                  <a:lnTo>
                    <a:pt x="69" y="104"/>
                  </a:lnTo>
                  <a:close/>
                  <a:moveTo>
                    <a:pt x="132" y="45"/>
                  </a:moveTo>
                  <a:lnTo>
                    <a:pt x="173" y="114"/>
                  </a:lnTo>
                  <a:lnTo>
                    <a:pt x="220" y="45"/>
                  </a:lnTo>
                  <a:lnTo>
                    <a:pt x="132" y="45"/>
                  </a:lnTo>
                  <a:close/>
                  <a:moveTo>
                    <a:pt x="194" y="126"/>
                  </a:moveTo>
                  <a:lnTo>
                    <a:pt x="234" y="133"/>
                  </a:lnTo>
                  <a:lnTo>
                    <a:pt x="274" y="126"/>
                  </a:lnTo>
                  <a:lnTo>
                    <a:pt x="234" y="67"/>
                  </a:lnTo>
                  <a:lnTo>
                    <a:pt x="194" y="126"/>
                  </a:lnTo>
                  <a:close/>
                  <a:moveTo>
                    <a:pt x="248" y="45"/>
                  </a:moveTo>
                  <a:lnTo>
                    <a:pt x="295" y="114"/>
                  </a:lnTo>
                  <a:lnTo>
                    <a:pt x="338" y="45"/>
                  </a:lnTo>
                  <a:lnTo>
                    <a:pt x="248" y="45"/>
                  </a:lnTo>
                  <a:close/>
                  <a:moveTo>
                    <a:pt x="359" y="55"/>
                  </a:moveTo>
                  <a:lnTo>
                    <a:pt x="321" y="119"/>
                  </a:lnTo>
                  <a:lnTo>
                    <a:pt x="298" y="119"/>
                  </a:lnTo>
                  <a:lnTo>
                    <a:pt x="300" y="121"/>
                  </a:lnTo>
                  <a:lnTo>
                    <a:pt x="399" y="104"/>
                  </a:lnTo>
                  <a:lnTo>
                    <a:pt x="359" y="55"/>
                  </a:lnTo>
                  <a:close/>
                </a:path>
              </a:pathLst>
            </a:custGeom>
            <a:solidFill>
              <a:schemeClr val="bg1"/>
            </a:solidFill>
            <a:ln>
              <a:noFill/>
            </a:ln>
          </p:spPr>
          <p:txBody>
            <a:bodyPr vert="horz" wrap="square" lIns="65024" tIns="32512" rIns="65024" bIns="32512" numCol="1" anchor="t" anchorCtr="0" compatLnSpc="1"/>
            <a:lstStyle/>
            <a:p>
              <a:endParaRPr lang="zh-CN" altLang="en-US" sz="1600">
                <a:latin typeface="微软雅黑" panose="020B0503020204020204" pitchFamily="34" charset="-122"/>
                <a:ea typeface="微软雅黑" panose="020B0503020204020204" pitchFamily="34" charset="-122"/>
              </a:endParaRPr>
            </a:p>
          </p:txBody>
        </p:sp>
      </p:grpSp>
      <p:grpSp>
        <p:nvGrpSpPr>
          <p:cNvPr id="21" name="组合 1">
            <a:extLst>
              <a:ext uri="{FF2B5EF4-FFF2-40B4-BE49-F238E27FC236}">
                <a16:creationId xmlns:a16="http://schemas.microsoft.com/office/drawing/2014/main" id="{4A6DCE08-83AC-E248-AEE6-F7350068FE17}"/>
              </a:ext>
            </a:extLst>
          </p:cNvPr>
          <p:cNvGrpSpPr/>
          <p:nvPr/>
        </p:nvGrpSpPr>
        <p:grpSpPr>
          <a:xfrm>
            <a:off x="872490" y="3672840"/>
            <a:ext cx="2317750" cy="542290"/>
            <a:chOff x="1047326" y="3559626"/>
            <a:chExt cx="1652466" cy="308268"/>
          </a:xfrm>
        </p:grpSpPr>
        <p:sp>
          <p:nvSpPr>
            <p:cNvPr id="22" name="圆角矩形 21">
              <a:extLst>
                <a:ext uri="{FF2B5EF4-FFF2-40B4-BE49-F238E27FC236}">
                  <a16:creationId xmlns:a16="http://schemas.microsoft.com/office/drawing/2014/main" id="{FA263890-97DF-8E4D-8BB2-8FEEB750E986}"/>
                </a:ext>
              </a:extLst>
            </p:cNvPr>
            <p:cNvSpPr/>
            <p:nvPr/>
          </p:nvSpPr>
          <p:spPr>
            <a:xfrm>
              <a:off x="1047326" y="3559626"/>
              <a:ext cx="1652466" cy="30826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latin typeface="微软雅黑" panose="020B0503020204020204" pitchFamily="34" charset="-122"/>
                  <a:ea typeface="微软雅黑" panose="020B0503020204020204" pitchFamily="34" charset="-122"/>
                </a:rPr>
                <a:t>初期平台</a:t>
              </a:r>
            </a:p>
          </p:txBody>
        </p:sp>
        <p:sp>
          <p:nvSpPr>
            <p:cNvPr id="23" name="Freeform 18">
              <a:extLst>
                <a:ext uri="{FF2B5EF4-FFF2-40B4-BE49-F238E27FC236}">
                  <a16:creationId xmlns:a16="http://schemas.microsoft.com/office/drawing/2014/main" id="{F69AF841-0234-3948-B802-591ED295F66E}"/>
                </a:ext>
              </a:extLst>
            </p:cNvPr>
            <p:cNvSpPr>
              <a:spLocks noEditPoints="1"/>
            </p:cNvSpPr>
            <p:nvPr/>
          </p:nvSpPr>
          <p:spPr bwMode="auto">
            <a:xfrm>
              <a:off x="1130198" y="3600747"/>
              <a:ext cx="215851" cy="212145"/>
            </a:xfrm>
            <a:custGeom>
              <a:avLst/>
              <a:gdLst>
                <a:gd name="T0" fmla="*/ 197 w 197"/>
                <a:gd name="T1" fmla="*/ 95 h 194"/>
                <a:gd name="T2" fmla="*/ 138 w 197"/>
                <a:gd name="T3" fmla="*/ 89 h 194"/>
                <a:gd name="T4" fmla="*/ 100 w 197"/>
                <a:gd name="T5" fmla="*/ 76 h 194"/>
                <a:gd name="T6" fmla="*/ 100 w 197"/>
                <a:gd name="T7" fmla="*/ 172 h 194"/>
                <a:gd name="T8" fmla="*/ 84 w 197"/>
                <a:gd name="T9" fmla="*/ 172 h 194"/>
                <a:gd name="T10" fmla="*/ 84 w 197"/>
                <a:gd name="T11" fmla="*/ 0 h 194"/>
                <a:gd name="T12" fmla="*/ 100 w 197"/>
                <a:gd name="T13" fmla="*/ 0 h 194"/>
                <a:gd name="T14" fmla="*/ 100 w 197"/>
                <a:gd name="T15" fmla="*/ 10 h 194"/>
                <a:gd name="T16" fmla="*/ 138 w 197"/>
                <a:gd name="T17" fmla="*/ 23 h 194"/>
                <a:gd name="T18" fmla="*/ 197 w 197"/>
                <a:gd name="T19" fmla="*/ 30 h 194"/>
                <a:gd name="T20" fmla="*/ 178 w 197"/>
                <a:gd name="T21" fmla="*/ 63 h 194"/>
                <a:gd name="T22" fmla="*/ 197 w 197"/>
                <a:gd name="T23" fmla="*/ 95 h 194"/>
                <a:gd name="T24" fmla="*/ 25 w 197"/>
                <a:gd name="T25" fmla="*/ 164 h 194"/>
                <a:gd name="T26" fmla="*/ 92 w 197"/>
                <a:gd name="T27" fmla="*/ 184 h 194"/>
                <a:gd name="T28" fmla="*/ 160 w 197"/>
                <a:gd name="T29" fmla="*/ 164 h 194"/>
                <a:gd name="T30" fmla="*/ 120 w 197"/>
                <a:gd name="T31" fmla="*/ 147 h 194"/>
                <a:gd name="T32" fmla="*/ 121 w 197"/>
                <a:gd name="T33" fmla="*/ 136 h 194"/>
                <a:gd name="T34" fmla="*/ 185 w 197"/>
                <a:gd name="T35" fmla="*/ 164 h 194"/>
                <a:gd name="T36" fmla="*/ 92 w 197"/>
                <a:gd name="T37" fmla="*/ 194 h 194"/>
                <a:gd name="T38" fmla="*/ 0 w 197"/>
                <a:gd name="T39" fmla="*/ 164 h 194"/>
                <a:gd name="T40" fmla="*/ 63 w 197"/>
                <a:gd name="T41" fmla="*/ 136 h 194"/>
                <a:gd name="T42" fmla="*/ 64 w 197"/>
                <a:gd name="T43" fmla="*/ 147 h 194"/>
                <a:gd name="T44" fmla="*/ 25 w 197"/>
                <a:gd name="T45" fmla="*/ 1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194">
                  <a:moveTo>
                    <a:pt x="197" y="95"/>
                  </a:moveTo>
                  <a:cubicBezTo>
                    <a:pt x="197" y="95"/>
                    <a:pt x="164" y="89"/>
                    <a:pt x="138" y="89"/>
                  </a:cubicBezTo>
                  <a:cubicBezTo>
                    <a:pt x="112" y="89"/>
                    <a:pt x="100" y="76"/>
                    <a:pt x="100" y="76"/>
                  </a:cubicBezTo>
                  <a:cubicBezTo>
                    <a:pt x="100" y="172"/>
                    <a:pt x="100" y="172"/>
                    <a:pt x="100" y="172"/>
                  </a:cubicBezTo>
                  <a:cubicBezTo>
                    <a:pt x="84" y="172"/>
                    <a:pt x="84" y="172"/>
                    <a:pt x="84" y="172"/>
                  </a:cubicBezTo>
                  <a:cubicBezTo>
                    <a:pt x="84" y="0"/>
                    <a:pt x="84" y="0"/>
                    <a:pt x="84" y="0"/>
                  </a:cubicBezTo>
                  <a:cubicBezTo>
                    <a:pt x="100" y="0"/>
                    <a:pt x="100" y="0"/>
                    <a:pt x="100" y="0"/>
                  </a:cubicBezTo>
                  <a:cubicBezTo>
                    <a:pt x="100" y="10"/>
                    <a:pt x="100" y="10"/>
                    <a:pt x="100" y="10"/>
                  </a:cubicBezTo>
                  <a:cubicBezTo>
                    <a:pt x="100" y="10"/>
                    <a:pt x="112" y="23"/>
                    <a:pt x="138" y="23"/>
                  </a:cubicBezTo>
                  <a:cubicBezTo>
                    <a:pt x="164" y="23"/>
                    <a:pt x="197" y="30"/>
                    <a:pt x="197" y="30"/>
                  </a:cubicBezTo>
                  <a:cubicBezTo>
                    <a:pt x="178" y="63"/>
                    <a:pt x="178" y="63"/>
                    <a:pt x="178" y="63"/>
                  </a:cubicBezTo>
                  <a:lnTo>
                    <a:pt x="197" y="95"/>
                  </a:lnTo>
                  <a:close/>
                  <a:moveTo>
                    <a:pt x="25" y="164"/>
                  </a:moveTo>
                  <a:cubicBezTo>
                    <a:pt x="25" y="175"/>
                    <a:pt x="59" y="184"/>
                    <a:pt x="92" y="184"/>
                  </a:cubicBezTo>
                  <a:cubicBezTo>
                    <a:pt x="126" y="184"/>
                    <a:pt x="160" y="175"/>
                    <a:pt x="160" y="164"/>
                  </a:cubicBezTo>
                  <a:cubicBezTo>
                    <a:pt x="160" y="157"/>
                    <a:pt x="142" y="150"/>
                    <a:pt x="120" y="147"/>
                  </a:cubicBezTo>
                  <a:cubicBezTo>
                    <a:pt x="121" y="136"/>
                    <a:pt x="121" y="136"/>
                    <a:pt x="121" y="136"/>
                  </a:cubicBezTo>
                  <a:cubicBezTo>
                    <a:pt x="158" y="140"/>
                    <a:pt x="185" y="151"/>
                    <a:pt x="185" y="164"/>
                  </a:cubicBezTo>
                  <a:cubicBezTo>
                    <a:pt x="185" y="181"/>
                    <a:pt x="144" y="194"/>
                    <a:pt x="92" y="194"/>
                  </a:cubicBezTo>
                  <a:cubicBezTo>
                    <a:pt x="41" y="194"/>
                    <a:pt x="0" y="181"/>
                    <a:pt x="0" y="164"/>
                  </a:cubicBezTo>
                  <a:cubicBezTo>
                    <a:pt x="0" y="151"/>
                    <a:pt x="26" y="140"/>
                    <a:pt x="63" y="136"/>
                  </a:cubicBezTo>
                  <a:cubicBezTo>
                    <a:pt x="64" y="147"/>
                    <a:pt x="64" y="147"/>
                    <a:pt x="64" y="147"/>
                  </a:cubicBezTo>
                  <a:cubicBezTo>
                    <a:pt x="42" y="150"/>
                    <a:pt x="25" y="157"/>
                    <a:pt x="25" y="164"/>
                  </a:cubicBezTo>
                  <a:close/>
                </a:path>
              </a:pathLst>
            </a:custGeom>
            <a:solidFill>
              <a:schemeClr val="bg1"/>
            </a:solidFill>
            <a:ln>
              <a:noFill/>
            </a:ln>
          </p:spPr>
          <p:txBody>
            <a:bodyPr vert="horz" wrap="square" lIns="65024" tIns="32512" rIns="65024" bIns="32512" numCol="1" anchor="t" anchorCtr="0" compatLnSpc="1"/>
            <a:lstStyle/>
            <a:p>
              <a:endParaRPr lang="zh-CN" altLang="en-US" sz="1280">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DC98484C-075A-824F-A315-96B1A0C2A346}"/>
              </a:ext>
            </a:extLst>
          </p:cNvPr>
          <p:cNvGrpSpPr/>
          <p:nvPr/>
        </p:nvGrpSpPr>
        <p:grpSpPr>
          <a:xfrm>
            <a:off x="8649335" y="1946275"/>
            <a:ext cx="2317750" cy="542290"/>
            <a:chOff x="6591942" y="3559626"/>
            <a:chExt cx="1652466" cy="308268"/>
          </a:xfrm>
        </p:grpSpPr>
        <p:sp>
          <p:nvSpPr>
            <p:cNvPr id="25" name="圆角矩形 24">
              <a:extLst>
                <a:ext uri="{FF2B5EF4-FFF2-40B4-BE49-F238E27FC236}">
                  <a16:creationId xmlns:a16="http://schemas.microsoft.com/office/drawing/2014/main" id="{7108288F-0A4C-3744-AA19-D9F4E7F15E15}"/>
                </a:ext>
              </a:extLst>
            </p:cNvPr>
            <p:cNvSpPr/>
            <p:nvPr/>
          </p:nvSpPr>
          <p:spPr>
            <a:xfrm>
              <a:off x="6591942" y="3559626"/>
              <a:ext cx="1652466" cy="30826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latin typeface="微软雅黑" panose="020B0503020204020204" pitchFamily="34" charset="-122"/>
                  <a:ea typeface="微软雅黑" panose="020B0503020204020204" pitchFamily="34" charset="-122"/>
                </a:rPr>
                <a:t>长期规划</a:t>
              </a:r>
            </a:p>
          </p:txBody>
        </p:sp>
        <p:sp>
          <p:nvSpPr>
            <p:cNvPr id="26" name="Freeform 23">
              <a:extLst>
                <a:ext uri="{FF2B5EF4-FFF2-40B4-BE49-F238E27FC236}">
                  <a16:creationId xmlns:a16="http://schemas.microsoft.com/office/drawing/2014/main" id="{D016718F-6E38-794F-AA0E-AC8D73F1ED7D}"/>
                </a:ext>
              </a:extLst>
            </p:cNvPr>
            <p:cNvSpPr>
              <a:spLocks noEditPoints="1"/>
            </p:cNvSpPr>
            <p:nvPr/>
          </p:nvSpPr>
          <p:spPr bwMode="auto">
            <a:xfrm>
              <a:off x="6694478" y="3616112"/>
              <a:ext cx="153946" cy="203968"/>
            </a:xfrm>
            <a:custGeom>
              <a:avLst/>
              <a:gdLst>
                <a:gd name="T0" fmla="*/ 9 w 151"/>
                <a:gd name="T1" fmla="*/ 0 h 200"/>
                <a:gd name="T2" fmla="*/ 0 w 151"/>
                <a:gd name="T3" fmla="*/ 191 h 200"/>
                <a:gd name="T4" fmla="*/ 142 w 151"/>
                <a:gd name="T5" fmla="*/ 200 h 200"/>
                <a:gd name="T6" fmla="*/ 151 w 151"/>
                <a:gd name="T7" fmla="*/ 10 h 200"/>
                <a:gd name="T8" fmla="*/ 50 w 151"/>
                <a:gd name="T9" fmla="*/ 161 h 200"/>
                <a:gd name="T10" fmla="*/ 29 w 151"/>
                <a:gd name="T11" fmla="*/ 165 h 200"/>
                <a:gd name="T12" fmla="*/ 24 w 151"/>
                <a:gd name="T13" fmla="*/ 152 h 200"/>
                <a:gd name="T14" fmla="*/ 46 w 151"/>
                <a:gd name="T15" fmla="*/ 148 h 200"/>
                <a:gd name="T16" fmla="*/ 50 w 151"/>
                <a:gd name="T17" fmla="*/ 161 h 200"/>
                <a:gd name="T18" fmla="*/ 46 w 151"/>
                <a:gd name="T19" fmla="*/ 137 h 200"/>
                <a:gd name="T20" fmla="*/ 24 w 151"/>
                <a:gd name="T21" fmla="*/ 133 h 200"/>
                <a:gd name="T22" fmla="*/ 29 w 151"/>
                <a:gd name="T23" fmla="*/ 120 h 200"/>
                <a:gd name="T24" fmla="*/ 50 w 151"/>
                <a:gd name="T25" fmla="*/ 124 h 200"/>
                <a:gd name="T26" fmla="*/ 50 w 151"/>
                <a:gd name="T27" fmla="*/ 105 h 200"/>
                <a:gd name="T28" fmla="*/ 29 w 151"/>
                <a:gd name="T29" fmla="*/ 109 h 200"/>
                <a:gd name="T30" fmla="*/ 24 w 151"/>
                <a:gd name="T31" fmla="*/ 96 h 200"/>
                <a:gd name="T32" fmla="*/ 46 w 151"/>
                <a:gd name="T33" fmla="*/ 92 h 200"/>
                <a:gd name="T34" fmla="*/ 50 w 151"/>
                <a:gd name="T35" fmla="*/ 105 h 200"/>
                <a:gd name="T36" fmla="*/ 83 w 151"/>
                <a:gd name="T37" fmla="*/ 165 h 200"/>
                <a:gd name="T38" fmla="*/ 63 w 151"/>
                <a:gd name="T39" fmla="*/ 161 h 200"/>
                <a:gd name="T40" fmla="*/ 67 w 151"/>
                <a:gd name="T41" fmla="*/ 148 h 200"/>
                <a:gd name="T42" fmla="*/ 88 w 151"/>
                <a:gd name="T43" fmla="*/ 152 h 200"/>
                <a:gd name="T44" fmla="*/ 88 w 151"/>
                <a:gd name="T45" fmla="*/ 133 h 200"/>
                <a:gd name="T46" fmla="*/ 67 w 151"/>
                <a:gd name="T47" fmla="*/ 137 h 200"/>
                <a:gd name="T48" fmla="*/ 63 w 151"/>
                <a:gd name="T49" fmla="*/ 124 h 200"/>
                <a:gd name="T50" fmla="*/ 83 w 151"/>
                <a:gd name="T51" fmla="*/ 120 h 200"/>
                <a:gd name="T52" fmla="*/ 88 w 151"/>
                <a:gd name="T53" fmla="*/ 133 h 200"/>
                <a:gd name="T54" fmla="*/ 83 w 151"/>
                <a:gd name="T55" fmla="*/ 109 h 200"/>
                <a:gd name="T56" fmla="*/ 63 w 151"/>
                <a:gd name="T57" fmla="*/ 105 h 200"/>
                <a:gd name="T58" fmla="*/ 67 w 151"/>
                <a:gd name="T59" fmla="*/ 92 h 200"/>
                <a:gd name="T60" fmla="*/ 88 w 151"/>
                <a:gd name="T61" fmla="*/ 96 h 200"/>
                <a:gd name="T62" fmla="*/ 128 w 151"/>
                <a:gd name="T63" fmla="*/ 161 h 200"/>
                <a:gd name="T64" fmla="*/ 104 w 151"/>
                <a:gd name="T65" fmla="*/ 164 h 200"/>
                <a:gd name="T66" fmla="*/ 99 w 151"/>
                <a:gd name="T67" fmla="*/ 152 h 200"/>
                <a:gd name="T68" fmla="*/ 123 w 151"/>
                <a:gd name="T69" fmla="*/ 148 h 200"/>
                <a:gd name="T70" fmla="*/ 128 w 151"/>
                <a:gd name="T71" fmla="*/ 161 h 200"/>
                <a:gd name="T72" fmla="*/ 123 w 151"/>
                <a:gd name="T73" fmla="*/ 136 h 200"/>
                <a:gd name="T74" fmla="*/ 99 w 151"/>
                <a:gd name="T75" fmla="*/ 133 h 200"/>
                <a:gd name="T76" fmla="*/ 104 w 151"/>
                <a:gd name="T77" fmla="*/ 120 h 200"/>
                <a:gd name="T78" fmla="*/ 128 w 151"/>
                <a:gd name="T79" fmla="*/ 124 h 200"/>
                <a:gd name="T80" fmla="*/ 128 w 151"/>
                <a:gd name="T81" fmla="*/ 105 h 200"/>
                <a:gd name="T82" fmla="*/ 104 w 151"/>
                <a:gd name="T83" fmla="*/ 108 h 200"/>
                <a:gd name="T84" fmla="*/ 99 w 151"/>
                <a:gd name="T85" fmla="*/ 96 h 200"/>
                <a:gd name="T86" fmla="*/ 123 w 151"/>
                <a:gd name="T87" fmla="*/ 92 h 200"/>
                <a:gd name="T88" fmla="*/ 128 w 151"/>
                <a:gd name="T89" fmla="*/ 105 h 200"/>
                <a:gd name="T90" fmla="*/ 103 w 151"/>
                <a:gd name="T91" fmla="*/ 72 h 200"/>
                <a:gd name="T92" fmla="*/ 103 w 151"/>
                <a:gd name="T93" fmla="*/ 56 h 200"/>
                <a:gd name="T94" fmla="*/ 130 w 151"/>
                <a:gd name="T95" fmla="*/ 63 h 200"/>
                <a:gd name="T96" fmla="*/ 136 w 151"/>
                <a:gd name="T97" fmla="*/ 42 h 200"/>
                <a:gd name="T98" fmla="*/ 22 w 151"/>
                <a:gd name="T99" fmla="*/ 48 h 200"/>
                <a:gd name="T100" fmla="*/ 16 w 151"/>
                <a:gd name="T101" fmla="*/ 23 h 200"/>
                <a:gd name="T102" fmla="*/ 129 w 151"/>
                <a:gd name="T103" fmla="*/ 16 h 200"/>
                <a:gd name="T104" fmla="*/ 136 w 151"/>
                <a:gd name="T105" fmla="*/ 42 h 200"/>
                <a:gd name="T106" fmla="*/ 120 w 151"/>
                <a:gd name="T107" fmla="*/ 23 h 200"/>
                <a:gd name="T108" fmla="*/ 124 w 151"/>
                <a:gd name="T109" fmla="*/ 45 h 200"/>
                <a:gd name="T110" fmla="*/ 127 w 151"/>
                <a:gd name="T111" fmla="*/ 2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1" h="200">
                  <a:moveTo>
                    <a:pt x="142" y="0"/>
                  </a:moveTo>
                  <a:cubicBezTo>
                    <a:pt x="9" y="0"/>
                    <a:pt x="9" y="0"/>
                    <a:pt x="9" y="0"/>
                  </a:cubicBezTo>
                  <a:cubicBezTo>
                    <a:pt x="4" y="0"/>
                    <a:pt x="0" y="4"/>
                    <a:pt x="0" y="10"/>
                  </a:cubicBezTo>
                  <a:cubicBezTo>
                    <a:pt x="0" y="191"/>
                    <a:pt x="0" y="191"/>
                    <a:pt x="0" y="191"/>
                  </a:cubicBezTo>
                  <a:cubicBezTo>
                    <a:pt x="0" y="196"/>
                    <a:pt x="4" y="200"/>
                    <a:pt x="9" y="200"/>
                  </a:cubicBezTo>
                  <a:cubicBezTo>
                    <a:pt x="142" y="200"/>
                    <a:pt x="142" y="200"/>
                    <a:pt x="142" y="200"/>
                  </a:cubicBezTo>
                  <a:cubicBezTo>
                    <a:pt x="147" y="200"/>
                    <a:pt x="151" y="196"/>
                    <a:pt x="151" y="191"/>
                  </a:cubicBezTo>
                  <a:cubicBezTo>
                    <a:pt x="151" y="10"/>
                    <a:pt x="151" y="10"/>
                    <a:pt x="151" y="10"/>
                  </a:cubicBezTo>
                  <a:cubicBezTo>
                    <a:pt x="151" y="4"/>
                    <a:pt x="147" y="0"/>
                    <a:pt x="142" y="0"/>
                  </a:cubicBezTo>
                  <a:close/>
                  <a:moveTo>
                    <a:pt x="50" y="161"/>
                  </a:moveTo>
                  <a:cubicBezTo>
                    <a:pt x="50" y="163"/>
                    <a:pt x="48" y="165"/>
                    <a:pt x="46" y="165"/>
                  </a:cubicBezTo>
                  <a:cubicBezTo>
                    <a:pt x="29" y="165"/>
                    <a:pt x="29" y="165"/>
                    <a:pt x="29" y="165"/>
                  </a:cubicBezTo>
                  <a:cubicBezTo>
                    <a:pt x="26" y="165"/>
                    <a:pt x="24" y="163"/>
                    <a:pt x="24" y="161"/>
                  </a:cubicBezTo>
                  <a:cubicBezTo>
                    <a:pt x="24" y="152"/>
                    <a:pt x="24" y="152"/>
                    <a:pt x="24" y="152"/>
                  </a:cubicBezTo>
                  <a:cubicBezTo>
                    <a:pt x="24" y="150"/>
                    <a:pt x="26" y="148"/>
                    <a:pt x="29" y="148"/>
                  </a:cubicBezTo>
                  <a:cubicBezTo>
                    <a:pt x="46" y="148"/>
                    <a:pt x="46" y="148"/>
                    <a:pt x="46" y="148"/>
                  </a:cubicBezTo>
                  <a:cubicBezTo>
                    <a:pt x="48" y="148"/>
                    <a:pt x="50" y="150"/>
                    <a:pt x="50" y="152"/>
                  </a:cubicBezTo>
                  <a:lnTo>
                    <a:pt x="50" y="161"/>
                  </a:lnTo>
                  <a:close/>
                  <a:moveTo>
                    <a:pt x="50" y="133"/>
                  </a:moveTo>
                  <a:cubicBezTo>
                    <a:pt x="50" y="135"/>
                    <a:pt x="48" y="137"/>
                    <a:pt x="46" y="137"/>
                  </a:cubicBezTo>
                  <a:cubicBezTo>
                    <a:pt x="29" y="137"/>
                    <a:pt x="29" y="137"/>
                    <a:pt x="29" y="137"/>
                  </a:cubicBezTo>
                  <a:cubicBezTo>
                    <a:pt x="26" y="137"/>
                    <a:pt x="24" y="135"/>
                    <a:pt x="24" y="133"/>
                  </a:cubicBezTo>
                  <a:cubicBezTo>
                    <a:pt x="24" y="124"/>
                    <a:pt x="24" y="124"/>
                    <a:pt x="24" y="124"/>
                  </a:cubicBezTo>
                  <a:cubicBezTo>
                    <a:pt x="24" y="122"/>
                    <a:pt x="26" y="120"/>
                    <a:pt x="29" y="120"/>
                  </a:cubicBezTo>
                  <a:cubicBezTo>
                    <a:pt x="46" y="120"/>
                    <a:pt x="46" y="120"/>
                    <a:pt x="46" y="120"/>
                  </a:cubicBezTo>
                  <a:cubicBezTo>
                    <a:pt x="48" y="120"/>
                    <a:pt x="50" y="122"/>
                    <a:pt x="50" y="124"/>
                  </a:cubicBezTo>
                  <a:lnTo>
                    <a:pt x="50" y="133"/>
                  </a:lnTo>
                  <a:close/>
                  <a:moveTo>
                    <a:pt x="50" y="105"/>
                  </a:moveTo>
                  <a:cubicBezTo>
                    <a:pt x="50" y="107"/>
                    <a:pt x="48" y="109"/>
                    <a:pt x="46" y="109"/>
                  </a:cubicBezTo>
                  <a:cubicBezTo>
                    <a:pt x="29" y="109"/>
                    <a:pt x="29" y="109"/>
                    <a:pt x="29" y="109"/>
                  </a:cubicBezTo>
                  <a:cubicBezTo>
                    <a:pt x="26" y="109"/>
                    <a:pt x="24" y="107"/>
                    <a:pt x="24" y="105"/>
                  </a:cubicBezTo>
                  <a:cubicBezTo>
                    <a:pt x="24" y="96"/>
                    <a:pt x="24" y="96"/>
                    <a:pt x="24" y="96"/>
                  </a:cubicBezTo>
                  <a:cubicBezTo>
                    <a:pt x="24" y="94"/>
                    <a:pt x="26" y="92"/>
                    <a:pt x="29" y="92"/>
                  </a:cubicBezTo>
                  <a:cubicBezTo>
                    <a:pt x="46" y="92"/>
                    <a:pt x="46" y="92"/>
                    <a:pt x="46" y="92"/>
                  </a:cubicBezTo>
                  <a:cubicBezTo>
                    <a:pt x="48" y="92"/>
                    <a:pt x="50" y="94"/>
                    <a:pt x="50" y="96"/>
                  </a:cubicBezTo>
                  <a:lnTo>
                    <a:pt x="50" y="105"/>
                  </a:lnTo>
                  <a:close/>
                  <a:moveTo>
                    <a:pt x="88" y="161"/>
                  </a:moveTo>
                  <a:cubicBezTo>
                    <a:pt x="88" y="163"/>
                    <a:pt x="86" y="165"/>
                    <a:pt x="83" y="165"/>
                  </a:cubicBezTo>
                  <a:cubicBezTo>
                    <a:pt x="67" y="165"/>
                    <a:pt x="67" y="165"/>
                    <a:pt x="67" y="165"/>
                  </a:cubicBezTo>
                  <a:cubicBezTo>
                    <a:pt x="65" y="165"/>
                    <a:pt x="63" y="163"/>
                    <a:pt x="63" y="161"/>
                  </a:cubicBezTo>
                  <a:cubicBezTo>
                    <a:pt x="63" y="152"/>
                    <a:pt x="63" y="152"/>
                    <a:pt x="63" y="152"/>
                  </a:cubicBezTo>
                  <a:cubicBezTo>
                    <a:pt x="63" y="150"/>
                    <a:pt x="65" y="148"/>
                    <a:pt x="67" y="148"/>
                  </a:cubicBezTo>
                  <a:cubicBezTo>
                    <a:pt x="83" y="148"/>
                    <a:pt x="83" y="148"/>
                    <a:pt x="83" y="148"/>
                  </a:cubicBezTo>
                  <a:cubicBezTo>
                    <a:pt x="86" y="148"/>
                    <a:pt x="88" y="150"/>
                    <a:pt x="88" y="152"/>
                  </a:cubicBezTo>
                  <a:lnTo>
                    <a:pt x="88" y="161"/>
                  </a:lnTo>
                  <a:close/>
                  <a:moveTo>
                    <a:pt x="88" y="133"/>
                  </a:moveTo>
                  <a:cubicBezTo>
                    <a:pt x="88" y="135"/>
                    <a:pt x="86" y="137"/>
                    <a:pt x="83" y="137"/>
                  </a:cubicBezTo>
                  <a:cubicBezTo>
                    <a:pt x="67" y="137"/>
                    <a:pt x="67" y="137"/>
                    <a:pt x="67" y="137"/>
                  </a:cubicBezTo>
                  <a:cubicBezTo>
                    <a:pt x="65" y="137"/>
                    <a:pt x="63" y="135"/>
                    <a:pt x="63" y="133"/>
                  </a:cubicBezTo>
                  <a:cubicBezTo>
                    <a:pt x="63" y="124"/>
                    <a:pt x="63" y="124"/>
                    <a:pt x="63" y="124"/>
                  </a:cubicBezTo>
                  <a:cubicBezTo>
                    <a:pt x="63" y="122"/>
                    <a:pt x="65" y="120"/>
                    <a:pt x="67" y="120"/>
                  </a:cubicBezTo>
                  <a:cubicBezTo>
                    <a:pt x="83" y="120"/>
                    <a:pt x="83" y="120"/>
                    <a:pt x="83" y="120"/>
                  </a:cubicBezTo>
                  <a:cubicBezTo>
                    <a:pt x="86" y="120"/>
                    <a:pt x="88" y="122"/>
                    <a:pt x="88" y="124"/>
                  </a:cubicBezTo>
                  <a:lnTo>
                    <a:pt x="88" y="133"/>
                  </a:lnTo>
                  <a:close/>
                  <a:moveTo>
                    <a:pt x="88" y="105"/>
                  </a:moveTo>
                  <a:cubicBezTo>
                    <a:pt x="88" y="107"/>
                    <a:pt x="86" y="109"/>
                    <a:pt x="83" y="109"/>
                  </a:cubicBezTo>
                  <a:cubicBezTo>
                    <a:pt x="67" y="109"/>
                    <a:pt x="67" y="109"/>
                    <a:pt x="67" y="109"/>
                  </a:cubicBezTo>
                  <a:cubicBezTo>
                    <a:pt x="65" y="109"/>
                    <a:pt x="63" y="107"/>
                    <a:pt x="63" y="105"/>
                  </a:cubicBezTo>
                  <a:cubicBezTo>
                    <a:pt x="63" y="96"/>
                    <a:pt x="63" y="96"/>
                    <a:pt x="63" y="96"/>
                  </a:cubicBezTo>
                  <a:cubicBezTo>
                    <a:pt x="63" y="94"/>
                    <a:pt x="65" y="92"/>
                    <a:pt x="67" y="92"/>
                  </a:cubicBezTo>
                  <a:cubicBezTo>
                    <a:pt x="83" y="92"/>
                    <a:pt x="83" y="92"/>
                    <a:pt x="83" y="92"/>
                  </a:cubicBezTo>
                  <a:cubicBezTo>
                    <a:pt x="86" y="92"/>
                    <a:pt x="88" y="94"/>
                    <a:pt x="88" y="96"/>
                  </a:cubicBezTo>
                  <a:lnTo>
                    <a:pt x="88" y="105"/>
                  </a:lnTo>
                  <a:close/>
                  <a:moveTo>
                    <a:pt x="128" y="161"/>
                  </a:moveTo>
                  <a:cubicBezTo>
                    <a:pt x="128" y="163"/>
                    <a:pt x="125" y="164"/>
                    <a:pt x="123" y="164"/>
                  </a:cubicBezTo>
                  <a:cubicBezTo>
                    <a:pt x="104" y="164"/>
                    <a:pt x="104" y="164"/>
                    <a:pt x="104" y="164"/>
                  </a:cubicBezTo>
                  <a:cubicBezTo>
                    <a:pt x="102" y="164"/>
                    <a:pt x="99" y="163"/>
                    <a:pt x="99" y="161"/>
                  </a:cubicBezTo>
                  <a:cubicBezTo>
                    <a:pt x="99" y="152"/>
                    <a:pt x="99" y="152"/>
                    <a:pt x="99" y="152"/>
                  </a:cubicBezTo>
                  <a:cubicBezTo>
                    <a:pt x="99" y="150"/>
                    <a:pt x="102" y="148"/>
                    <a:pt x="104" y="148"/>
                  </a:cubicBezTo>
                  <a:cubicBezTo>
                    <a:pt x="123" y="148"/>
                    <a:pt x="123" y="148"/>
                    <a:pt x="123" y="148"/>
                  </a:cubicBezTo>
                  <a:cubicBezTo>
                    <a:pt x="125" y="148"/>
                    <a:pt x="128" y="150"/>
                    <a:pt x="128" y="152"/>
                  </a:cubicBezTo>
                  <a:lnTo>
                    <a:pt x="128" y="161"/>
                  </a:lnTo>
                  <a:close/>
                  <a:moveTo>
                    <a:pt x="128" y="133"/>
                  </a:moveTo>
                  <a:cubicBezTo>
                    <a:pt x="128" y="135"/>
                    <a:pt x="125" y="136"/>
                    <a:pt x="123" y="136"/>
                  </a:cubicBezTo>
                  <a:cubicBezTo>
                    <a:pt x="104" y="136"/>
                    <a:pt x="104" y="136"/>
                    <a:pt x="104" y="136"/>
                  </a:cubicBezTo>
                  <a:cubicBezTo>
                    <a:pt x="102" y="136"/>
                    <a:pt x="99" y="135"/>
                    <a:pt x="99" y="133"/>
                  </a:cubicBezTo>
                  <a:cubicBezTo>
                    <a:pt x="99" y="124"/>
                    <a:pt x="99" y="124"/>
                    <a:pt x="99" y="124"/>
                  </a:cubicBezTo>
                  <a:cubicBezTo>
                    <a:pt x="99" y="122"/>
                    <a:pt x="102" y="120"/>
                    <a:pt x="104" y="120"/>
                  </a:cubicBezTo>
                  <a:cubicBezTo>
                    <a:pt x="123" y="120"/>
                    <a:pt x="123" y="120"/>
                    <a:pt x="123" y="120"/>
                  </a:cubicBezTo>
                  <a:cubicBezTo>
                    <a:pt x="125" y="120"/>
                    <a:pt x="128" y="122"/>
                    <a:pt x="128" y="124"/>
                  </a:cubicBezTo>
                  <a:lnTo>
                    <a:pt x="128" y="133"/>
                  </a:lnTo>
                  <a:close/>
                  <a:moveTo>
                    <a:pt x="128" y="105"/>
                  </a:moveTo>
                  <a:cubicBezTo>
                    <a:pt x="128" y="107"/>
                    <a:pt x="125" y="108"/>
                    <a:pt x="123" y="108"/>
                  </a:cubicBezTo>
                  <a:cubicBezTo>
                    <a:pt x="104" y="108"/>
                    <a:pt x="104" y="108"/>
                    <a:pt x="104" y="108"/>
                  </a:cubicBezTo>
                  <a:cubicBezTo>
                    <a:pt x="102" y="108"/>
                    <a:pt x="99" y="107"/>
                    <a:pt x="99" y="105"/>
                  </a:cubicBezTo>
                  <a:cubicBezTo>
                    <a:pt x="99" y="96"/>
                    <a:pt x="99" y="96"/>
                    <a:pt x="99" y="96"/>
                  </a:cubicBezTo>
                  <a:cubicBezTo>
                    <a:pt x="99" y="94"/>
                    <a:pt x="102" y="92"/>
                    <a:pt x="104" y="92"/>
                  </a:cubicBezTo>
                  <a:cubicBezTo>
                    <a:pt x="123" y="92"/>
                    <a:pt x="123" y="92"/>
                    <a:pt x="123" y="92"/>
                  </a:cubicBezTo>
                  <a:cubicBezTo>
                    <a:pt x="125" y="92"/>
                    <a:pt x="128" y="94"/>
                    <a:pt x="128" y="96"/>
                  </a:cubicBezTo>
                  <a:lnTo>
                    <a:pt x="128" y="105"/>
                  </a:lnTo>
                  <a:close/>
                  <a:moveTo>
                    <a:pt x="126" y="72"/>
                  </a:moveTo>
                  <a:cubicBezTo>
                    <a:pt x="103" y="72"/>
                    <a:pt x="103" y="72"/>
                    <a:pt x="103" y="72"/>
                  </a:cubicBezTo>
                  <a:cubicBezTo>
                    <a:pt x="100" y="72"/>
                    <a:pt x="99" y="67"/>
                    <a:pt x="99" y="63"/>
                  </a:cubicBezTo>
                  <a:cubicBezTo>
                    <a:pt x="99" y="60"/>
                    <a:pt x="100" y="56"/>
                    <a:pt x="103" y="56"/>
                  </a:cubicBezTo>
                  <a:cubicBezTo>
                    <a:pt x="126" y="56"/>
                    <a:pt x="126" y="56"/>
                    <a:pt x="126" y="56"/>
                  </a:cubicBezTo>
                  <a:cubicBezTo>
                    <a:pt x="128" y="56"/>
                    <a:pt x="130" y="60"/>
                    <a:pt x="130" y="63"/>
                  </a:cubicBezTo>
                  <a:cubicBezTo>
                    <a:pt x="130" y="67"/>
                    <a:pt x="128" y="72"/>
                    <a:pt x="126" y="72"/>
                  </a:cubicBezTo>
                  <a:close/>
                  <a:moveTo>
                    <a:pt x="136" y="42"/>
                  </a:moveTo>
                  <a:cubicBezTo>
                    <a:pt x="136" y="45"/>
                    <a:pt x="133" y="48"/>
                    <a:pt x="129" y="48"/>
                  </a:cubicBezTo>
                  <a:cubicBezTo>
                    <a:pt x="22" y="48"/>
                    <a:pt x="22" y="48"/>
                    <a:pt x="22" y="48"/>
                  </a:cubicBezTo>
                  <a:cubicBezTo>
                    <a:pt x="19" y="48"/>
                    <a:pt x="16" y="45"/>
                    <a:pt x="16" y="42"/>
                  </a:cubicBezTo>
                  <a:cubicBezTo>
                    <a:pt x="16" y="23"/>
                    <a:pt x="16" y="23"/>
                    <a:pt x="16" y="23"/>
                  </a:cubicBezTo>
                  <a:cubicBezTo>
                    <a:pt x="16" y="19"/>
                    <a:pt x="19" y="16"/>
                    <a:pt x="22" y="16"/>
                  </a:cubicBezTo>
                  <a:cubicBezTo>
                    <a:pt x="129" y="16"/>
                    <a:pt x="129" y="16"/>
                    <a:pt x="129" y="16"/>
                  </a:cubicBezTo>
                  <a:cubicBezTo>
                    <a:pt x="133" y="16"/>
                    <a:pt x="136" y="19"/>
                    <a:pt x="136" y="23"/>
                  </a:cubicBezTo>
                  <a:lnTo>
                    <a:pt x="136" y="42"/>
                  </a:lnTo>
                  <a:close/>
                  <a:moveTo>
                    <a:pt x="124" y="20"/>
                  </a:moveTo>
                  <a:cubicBezTo>
                    <a:pt x="122" y="20"/>
                    <a:pt x="120" y="21"/>
                    <a:pt x="120" y="23"/>
                  </a:cubicBezTo>
                  <a:cubicBezTo>
                    <a:pt x="120" y="42"/>
                    <a:pt x="120" y="42"/>
                    <a:pt x="120" y="42"/>
                  </a:cubicBezTo>
                  <a:cubicBezTo>
                    <a:pt x="120" y="44"/>
                    <a:pt x="122" y="45"/>
                    <a:pt x="124" y="45"/>
                  </a:cubicBezTo>
                  <a:cubicBezTo>
                    <a:pt x="126" y="45"/>
                    <a:pt x="127" y="44"/>
                    <a:pt x="127" y="42"/>
                  </a:cubicBezTo>
                  <a:cubicBezTo>
                    <a:pt x="127" y="23"/>
                    <a:pt x="127" y="23"/>
                    <a:pt x="127" y="23"/>
                  </a:cubicBezTo>
                  <a:cubicBezTo>
                    <a:pt x="127" y="21"/>
                    <a:pt x="126" y="20"/>
                    <a:pt x="124" y="20"/>
                  </a:cubicBezTo>
                  <a:close/>
                </a:path>
              </a:pathLst>
            </a:custGeom>
            <a:solidFill>
              <a:schemeClr val="bg1"/>
            </a:solidFill>
            <a:ln>
              <a:noFill/>
            </a:ln>
          </p:spPr>
          <p:txBody>
            <a:bodyPr vert="horz" wrap="square" lIns="65024" tIns="32512" rIns="65024" bIns="32512" numCol="1" anchor="t" anchorCtr="0" compatLnSpc="1"/>
            <a:lstStyle/>
            <a:p>
              <a:endParaRPr lang="zh-CN" altLang="en-US" sz="1600">
                <a:latin typeface="微软雅黑" panose="020B0503020204020204" pitchFamily="34" charset="-122"/>
                <a:ea typeface="微软雅黑" panose="020B0503020204020204" pitchFamily="34" charset="-122"/>
              </a:endParaRPr>
            </a:p>
          </p:txBody>
        </p:sp>
      </p:grpSp>
      <p:cxnSp>
        <p:nvCxnSpPr>
          <p:cNvPr id="27" name="直接连接符 2">
            <a:extLst>
              <a:ext uri="{FF2B5EF4-FFF2-40B4-BE49-F238E27FC236}">
                <a16:creationId xmlns:a16="http://schemas.microsoft.com/office/drawing/2014/main" id="{44590246-DA6C-5B4E-BFD8-BD4A7904FA16}"/>
              </a:ext>
            </a:extLst>
          </p:cNvPr>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B1FEC226-FED6-EC47-956F-B56ECE6C9A01}"/>
              </a:ext>
            </a:extLst>
          </p:cNvPr>
          <p:cNvSpPr txBox="1"/>
          <p:nvPr/>
        </p:nvSpPr>
        <p:spPr>
          <a:xfrm>
            <a:off x="292499" y="285760"/>
            <a:ext cx="493495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一、需求分析</a:t>
            </a:r>
            <a:r>
              <a:rPr lang="en-US" altLang="zh-CN" sz="2400" b="1" dirty="0">
                <a:solidFill>
                  <a:schemeClr val="bg1"/>
                </a:solidFill>
                <a:latin typeface="微软雅黑" panose="020B0503020204020204" pitchFamily="34" charset="-122"/>
                <a:ea typeface="微软雅黑" panose="020B0503020204020204" pitchFamily="34" charset="-122"/>
              </a:rPr>
              <a:t>&amp;</a:t>
            </a:r>
            <a:r>
              <a:rPr lang="zh-CN" altLang="en-US" sz="2400" b="1" dirty="0">
                <a:solidFill>
                  <a:schemeClr val="bg1"/>
                </a:solidFill>
                <a:latin typeface="微软雅黑" panose="020B0503020204020204" pitchFamily="34" charset="-122"/>
                <a:ea typeface="微软雅黑" panose="020B0503020204020204" pitchFamily="34" charset="-122"/>
              </a:rPr>
              <a:t>背景介绍</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Requirement analysis</a:t>
            </a:r>
            <a:endParaRPr lang="en-US" altLang="zh-CN" b="1"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9158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94336-C181-B843-9E84-D016CF8B4F89}"/>
              </a:ext>
            </a:extLst>
          </p:cNvPr>
          <p:cNvSpPr txBox="1">
            <a:spLocks/>
          </p:cNvSpPr>
          <p:nvPr/>
        </p:nvSpPr>
        <p:spPr>
          <a:xfrm>
            <a:off x="3330172" y="437282"/>
            <a:ext cx="10515600" cy="4781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chemeClr val="bg1"/>
                </a:solidFill>
                <a:latin typeface="微软雅黑" panose="020B0503020204020204" charset="-122"/>
                <a:ea typeface="微软雅黑" panose="020B0503020204020204" charset="-122"/>
                <a:cs typeface="+mn-cs"/>
                <a:sym typeface="+mn-ea"/>
              </a:rPr>
              <a:t>示例：某银行企业案例</a:t>
            </a:r>
            <a:r>
              <a:rPr lang="en-US" altLang="zh-CN" sz="2000" dirty="0">
                <a:solidFill>
                  <a:schemeClr val="bg1"/>
                </a:solidFill>
                <a:latin typeface="微软雅黑" panose="020B0503020204020204" charset="-122"/>
                <a:ea typeface="微软雅黑" panose="020B0503020204020204" charset="-122"/>
                <a:cs typeface="+mn-cs"/>
              </a:rPr>
              <a:t>-</a:t>
            </a:r>
            <a:r>
              <a:rPr lang="zh-CN" altLang="en-US" sz="2000" dirty="0">
                <a:solidFill>
                  <a:schemeClr val="bg1"/>
                </a:solidFill>
                <a:latin typeface="微软雅黑" panose="020B0503020204020204" charset="-122"/>
                <a:ea typeface="微软雅黑" panose="020B0503020204020204" charset="-122"/>
                <a:cs typeface="+mn-cs"/>
              </a:rPr>
              <a:t>机器人工厂上线流程</a:t>
            </a:r>
          </a:p>
        </p:txBody>
      </p:sp>
      <p:cxnSp>
        <p:nvCxnSpPr>
          <p:cNvPr id="3" name="直接连接符 27">
            <a:extLst>
              <a:ext uri="{FF2B5EF4-FFF2-40B4-BE49-F238E27FC236}">
                <a16:creationId xmlns:a16="http://schemas.microsoft.com/office/drawing/2014/main" id="{104C1D2F-C11E-2F4E-A4FC-BD00B27355FD}"/>
              </a:ext>
            </a:extLst>
          </p:cNvPr>
          <p:cNvCxnSpPr>
            <a:stCxn id="4" idx="3"/>
          </p:cNvCxnSpPr>
          <p:nvPr/>
        </p:nvCxnSpPr>
        <p:spPr>
          <a:xfrm>
            <a:off x="1927860" y="5281930"/>
            <a:ext cx="9286240" cy="254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462D3071-6CBA-6F4E-B3DF-FFCFB2B0803B}"/>
              </a:ext>
            </a:extLst>
          </p:cNvPr>
          <p:cNvSpPr/>
          <p:nvPr/>
        </p:nvSpPr>
        <p:spPr>
          <a:xfrm>
            <a:off x="1859280" y="5246370"/>
            <a:ext cx="68580"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a16="http://schemas.microsoft.com/office/drawing/2014/main" id="{BD199CC5-77FD-C24F-8D49-D9F42E9272D7}"/>
              </a:ext>
            </a:extLst>
          </p:cNvPr>
          <p:cNvSpPr/>
          <p:nvPr/>
        </p:nvSpPr>
        <p:spPr>
          <a:xfrm>
            <a:off x="2828925" y="5246370"/>
            <a:ext cx="68580"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6" name="矩形 5">
            <a:extLst>
              <a:ext uri="{FF2B5EF4-FFF2-40B4-BE49-F238E27FC236}">
                <a16:creationId xmlns:a16="http://schemas.microsoft.com/office/drawing/2014/main" id="{F5104375-1ADB-E040-ACD3-76EBE8F00870}"/>
              </a:ext>
            </a:extLst>
          </p:cNvPr>
          <p:cNvSpPr/>
          <p:nvPr/>
        </p:nvSpPr>
        <p:spPr>
          <a:xfrm>
            <a:off x="3794760" y="5246370"/>
            <a:ext cx="68580"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1C3B9A4E-BCDE-7A4D-9660-2D747DD0402E}"/>
              </a:ext>
            </a:extLst>
          </p:cNvPr>
          <p:cNvSpPr/>
          <p:nvPr/>
        </p:nvSpPr>
        <p:spPr>
          <a:xfrm>
            <a:off x="4700270" y="5246370"/>
            <a:ext cx="67945"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8" name="矩形 7">
            <a:extLst>
              <a:ext uri="{FF2B5EF4-FFF2-40B4-BE49-F238E27FC236}">
                <a16:creationId xmlns:a16="http://schemas.microsoft.com/office/drawing/2014/main" id="{195BC476-763E-AD47-9FEA-F5D389451D98}"/>
              </a:ext>
            </a:extLst>
          </p:cNvPr>
          <p:cNvSpPr/>
          <p:nvPr/>
        </p:nvSpPr>
        <p:spPr>
          <a:xfrm>
            <a:off x="5605145" y="5246370"/>
            <a:ext cx="67945"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9" name="矩形 8">
            <a:extLst>
              <a:ext uri="{FF2B5EF4-FFF2-40B4-BE49-F238E27FC236}">
                <a16:creationId xmlns:a16="http://schemas.microsoft.com/office/drawing/2014/main" id="{70A2EEDD-E0B1-524F-87A9-6A26C2A6157C}"/>
              </a:ext>
            </a:extLst>
          </p:cNvPr>
          <p:cNvSpPr/>
          <p:nvPr/>
        </p:nvSpPr>
        <p:spPr>
          <a:xfrm>
            <a:off x="6510020" y="5246370"/>
            <a:ext cx="67945"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0" name="矩形 9">
            <a:extLst>
              <a:ext uri="{FF2B5EF4-FFF2-40B4-BE49-F238E27FC236}">
                <a16:creationId xmlns:a16="http://schemas.microsoft.com/office/drawing/2014/main" id="{DC0D63C1-4A17-4A4D-AAB2-C29765B8302F}"/>
              </a:ext>
            </a:extLst>
          </p:cNvPr>
          <p:cNvSpPr/>
          <p:nvPr/>
        </p:nvSpPr>
        <p:spPr>
          <a:xfrm>
            <a:off x="9247505" y="5246370"/>
            <a:ext cx="68580"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1" name="矩形 10">
            <a:extLst>
              <a:ext uri="{FF2B5EF4-FFF2-40B4-BE49-F238E27FC236}">
                <a16:creationId xmlns:a16="http://schemas.microsoft.com/office/drawing/2014/main" id="{FE555C13-A8E7-9F44-99ED-818A674B7302}"/>
              </a:ext>
            </a:extLst>
          </p:cNvPr>
          <p:cNvSpPr/>
          <p:nvPr/>
        </p:nvSpPr>
        <p:spPr>
          <a:xfrm>
            <a:off x="10152380" y="5246370"/>
            <a:ext cx="68580" cy="7112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矩形 11">
            <a:extLst>
              <a:ext uri="{FF2B5EF4-FFF2-40B4-BE49-F238E27FC236}">
                <a16:creationId xmlns:a16="http://schemas.microsoft.com/office/drawing/2014/main" id="{60C41BB6-0CE6-1C4B-AC09-1328EC852A3D}"/>
              </a:ext>
            </a:extLst>
          </p:cNvPr>
          <p:cNvSpPr/>
          <p:nvPr/>
        </p:nvSpPr>
        <p:spPr>
          <a:xfrm>
            <a:off x="11182985" y="5246370"/>
            <a:ext cx="68580" cy="71120"/>
          </a:xfrm>
          <a:prstGeom prst="rect">
            <a:avLst/>
          </a:prstGeom>
          <a:solidFill>
            <a:schemeClr val="tx1">
              <a:lumMod val="85000"/>
              <a:lumOff val="15000"/>
            </a:schemeClr>
          </a:solidFill>
          <a:ln w="285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3" name="矩形 12">
            <a:extLst>
              <a:ext uri="{FF2B5EF4-FFF2-40B4-BE49-F238E27FC236}">
                <a16:creationId xmlns:a16="http://schemas.microsoft.com/office/drawing/2014/main" id="{FA5D0BC4-086F-1646-837D-6B9F646AA374}"/>
              </a:ext>
            </a:extLst>
          </p:cNvPr>
          <p:cNvSpPr/>
          <p:nvPr/>
        </p:nvSpPr>
        <p:spPr>
          <a:xfrm>
            <a:off x="8331200" y="5236845"/>
            <a:ext cx="79375" cy="8255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14" name="肘形连接符 13">
            <a:extLst>
              <a:ext uri="{FF2B5EF4-FFF2-40B4-BE49-F238E27FC236}">
                <a16:creationId xmlns:a16="http://schemas.microsoft.com/office/drawing/2014/main" id="{41E67EEA-FE31-4044-99A5-BE231F0A93D3}"/>
              </a:ext>
            </a:extLst>
          </p:cNvPr>
          <p:cNvCxnSpPr>
            <a:stCxn id="4" idx="2"/>
            <a:endCxn id="5" idx="2"/>
          </p:cNvCxnSpPr>
          <p:nvPr/>
        </p:nvCxnSpPr>
        <p:spPr>
          <a:xfrm rot="5400000" flipV="1">
            <a:off x="2378393" y="4840923"/>
            <a:ext cx="3175" cy="969645"/>
          </a:xfrm>
          <a:prstGeom prst="bentConnector3">
            <a:avLst>
              <a:gd name="adj1" fmla="val 7540000"/>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D44E50F1-E81B-E344-9192-E152D8A77EB2}"/>
              </a:ext>
            </a:extLst>
          </p:cNvPr>
          <p:cNvSpPr/>
          <p:nvPr/>
        </p:nvSpPr>
        <p:spPr>
          <a:xfrm>
            <a:off x="7414895" y="5236845"/>
            <a:ext cx="79375" cy="82550"/>
          </a:xfrm>
          <a:prstGeom prst="rect">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等腰三角形 62">
            <a:extLst>
              <a:ext uri="{FF2B5EF4-FFF2-40B4-BE49-F238E27FC236}">
                <a16:creationId xmlns:a16="http://schemas.microsoft.com/office/drawing/2014/main" id="{2EC15FA7-2001-034E-B6F6-4A60E43519B0}"/>
              </a:ext>
            </a:extLst>
          </p:cNvPr>
          <p:cNvSpPr/>
          <p:nvPr/>
        </p:nvSpPr>
        <p:spPr>
          <a:xfrm rot="10800000">
            <a:off x="2354580" y="5607050"/>
            <a:ext cx="76200" cy="48895"/>
          </a:xfrm>
          <a:prstGeom prs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7" name="等腰三角形 63">
            <a:extLst>
              <a:ext uri="{FF2B5EF4-FFF2-40B4-BE49-F238E27FC236}">
                <a16:creationId xmlns:a16="http://schemas.microsoft.com/office/drawing/2014/main" id="{2B2A5522-5F0D-0B40-B374-39AA5E38AC3E}"/>
              </a:ext>
            </a:extLst>
          </p:cNvPr>
          <p:cNvSpPr/>
          <p:nvPr/>
        </p:nvSpPr>
        <p:spPr>
          <a:xfrm rot="10800000">
            <a:off x="5163185" y="5607050"/>
            <a:ext cx="75565" cy="49530"/>
          </a:xfrm>
          <a:prstGeom prs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8" name="TextBox 103">
            <a:extLst>
              <a:ext uri="{FF2B5EF4-FFF2-40B4-BE49-F238E27FC236}">
                <a16:creationId xmlns:a16="http://schemas.microsoft.com/office/drawing/2014/main" id="{4D960312-33F6-5F49-B90D-8E015B0ED06A}"/>
              </a:ext>
            </a:extLst>
          </p:cNvPr>
          <p:cNvSpPr txBox="1">
            <a:spLocks noChangeArrowheads="1"/>
          </p:cNvSpPr>
          <p:nvPr/>
        </p:nvSpPr>
        <p:spPr bwMode="auto">
          <a:xfrm rot="30982">
            <a:off x="1433195" y="4823484"/>
            <a:ext cx="920115"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项目启动会</a:t>
            </a:r>
          </a:p>
        </p:txBody>
      </p:sp>
      <p:sp>
        <p:nvSpPr>
          <p:cNvPr id="19" name="TextBox 103">
            <a:extLst>
              <a:ext uri="{FF2B5EF4-FFF2-40B4-BE49-F238E27FC236}">
                <a16:creationId xmlns:a16="http://schemas.microsoft.com/office/drawing/2014/main" id="{B75CF4E9-E749-3A44-A8DF-47B060F72200}"/>
              </a:ext>
            </a:extLst>
          </p:cNvPr>
          <p:cNvSpPr txBox="1">
            <a:spLocks noChangeArrowheads="1"/>
          </p:cNvSpPr>
          <p:nvPr/>
        </p:nvSpPr>
        <p:spPr bwMode="auto">
          <a:xfrm rot="30982">
            <a:off x="2399030" y="4817110"/>
            <a:ext cx="92011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组织定义</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人员进场</a:t>
            </a:r>
          </a:p>
        </p:txBody>
      </p:sp>
      <p:sp>
        <p:nvSpPr>
          <p:cNvPr id="20" name="TextBox 103">
            <a:extLst>
              <a:ext uri="{FF2B5EF4-FFF2-40B4-BE49-F238E27FC236}">
                <a16:creationId xmlns:a16="http://schemas.microsoft.com/office/drawing/2014/main" id="{44845542-CCEF-8141-B655-10B1577EF420}"/>
              </a:ext>
            </a:extLst>
          </p:cNvPr>
          <p:cNvSpPr txBox="1">
            <a:spLocks noChangeArrowheads="1"/>
          </p:cNvSpPr>
          <p:nvPr/>
        </p:nvSpPr>
        <p:spPr bwMode="auto">
          <a:xfrm rot="30982">
            <a:off x="3368675" y="4824754"/>
            <a:ext cx="921385"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业务需求评估</a:t>
            </a:r>
          </a:p>
        </p:txBody>
      </p:sp>
      <p:sp>
        <p:nvSpPr>
          <p:cNvPr id="21" name="TextBox 103">
            <a:extLst>
              <a:ext uri="{FF2B5EF4-FFF2-40B4-BE49-F238E27FC236}">
                <a16:creationId xmlns:a16="http://schemas.microsoft.com/office/drawing/2014/main" id="{42713295-059F-C449-BD66-99F80EA3EEC1}"/>
              </a:ext>
            </a:extLst>
          </p:cNvPr>
          <p:cNvSpPr txBox="1">
            <a:spLocks noChangeArrowheads="1"/>
          </p:cNvSpPr>
          <p:nvPr/>
        </p:nvSpPr>
        <p:spPr bwMode="auto">
          <a:xfrm rot="30982">
            <a:off x="4273550" y="4817110"/>
            <a:ext cx="92138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第一批次</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流程设计开发</a:t>
            </a:r>
          </a:p>
        </p:txBody>
      </p:sp>
      <p:sp>
        <p:nvSpPr>
          <p:cNvPr id="22" name="TextBox 103">
            <a:extLst>
              <a:ext uri="{FF2B5EF4-FFF2-40B4-BE49-F238E27FC236}">
                <a16:creationId xmlns:a16="http://schemas.microsoft.com/office/drawing/2014/main" id="{037BC962-0968-6F47-95D6-8301DA901A47}"/>
              </a:ext>
            </a:extLst>
          </p:cNvPr>
          <p:cNvSpPr txBox="1">
            <a:spLocks noChangeArrowheads="1"/>
          </p:cNvSpPr>
          <p:nvPr/>
        </p:nvSpPr>
        <p:spPr bwMode="auto">
          <a:xfrm rot="30982">
            <a:off x="5178425" y="4824754"/>
            <a:ext cx="921385"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流程测试</a:t>
            </a:r>
          </a:p>
        </p:txBody>
      </p:sp>
      <p:sp>
        <p:nvSpPr>
          <p:cNvPr id="23" name="TextBox 103">
            <a:extLst>
              <a:ext uri="{FF2B5EF4-FFF2-40B4-BE49-F238E27FC236}">
                <a16:creationId xmlns:a16="http://schemas.microsoft.com/office/drawing/2014/main" id="{9C9C4447-EBF1-0248-9438-2A6BAA2CADF8}"/>
              </a:ext>
            </a:extLst>
          </p:cNvPr>
          <p:cNvSpPr txBox="1">
            <a:spLocks noChangeArrowheads="1"/>
          </p:cNvSpPr>
          <p:nvPr/>
        </p:nvSpPr>
        <p:spPr bwMode="auto">
          <a:xfrm rot="30982">
            <a:off x="1778635" y="5775703"/>
            <a:ext cx="1228090" cy="2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项目启动</a:t>
            </a:r>
          </a:p>
        </p:txBody>
      </p:sp>
      <p:sp>
        <p:nvSpPr>
          <p:cNvPr id="24" name="TextBox 103">
            <a:extLst>
              <a:ext uri="{FF2B5EF4-FFF2-40B4-BE49-F238E27FC236}">
                <a16:creationId xmlns:a16="http://schemas.microsoft.com/office/drawing/2014/main" id="{E204614F-EFDC-B94E-9859-3F90A138A06E}"/>
              </a:ext>
            </a:extLst>
          </p:cNvPr>
          <p:cNvSpPr txBox="1">
            <a:spLocks noChangeArrowheads="1"/>
          </p:cNvSpPr>
          <p:nvPr/>
        </p:nvSpPr>
        <p:spPr bwMode="auto">
          <a:xfrm rot="30982">
            <a:off x="4591050" y="5775703"/>
            <a:ext cx="1228090" cy="2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流程开发</a:t>
            </a:r>
          </a:p>
        </p:txBody>
      </p:sp>
      <p:cxnSp>
        <p:nvCxnSpPr>
          <p:cNvPr id="25" name="肘形连接符 24">
            <a:extLst>
              <a:ext uri="{FF2B5EF4-FFF2-40B4-BE49-F238E27FC236}">
                <a16:creationId xmlns:a16="http://schemas.microsoft.com/office/drawing/2014/main" id="{4242CDDA-2304-2D4E-9ADE-7FA0599C9340}"/>
              </a:ext>
            </a:extLst>
          </p:cNvPr>
          <p:cNvCxnSpPr>
            <a:stCxn id="7" idx="2"/>
            <a:endCxn id="8" idx="2"/>
          </p:cNvCxnSpPr>
          <p:nvPr/>
        </p:nvCxnSpPr>
        <p:spPr>
          <a:xfrm rot="5400000" flipV="1">
            <a:off x="5186998" y="4873308"/>
            <a:ext cx="3175" cy="904875"/>
          </a:xfrm>
          <a:prstGeom prst="bentConnector3">
            <a:avLst>
              <a:gd name="adj1" fmla="val 7540000"/>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26" name="TextBox 103">
            <a:extLst>
              <a:ext uri="{FF2B5EF4-FFF2-40B4-BE49-F238E27FC236}">
                <a16:creationId xmlns:a16="http://schemas.microsoft.com/office/drawing/2014/main" id="{6AED215E-FF20-3446-9C25-6C93C14A68B0}"/>
              </a:ext>
            </a:extLst>
          </p:cNvPr>
          <p:cNvSpPr txBox="1">
            <a:spLocks noChangeArrowheads="1"/>
          </p:cNvSpPr>
          <p:nvPr/>
        </p:nvSpPr>
        <p:spPr bwMode="auto">
          <a:xfrm rot="30982">
            <a:off x="6087745" y="4818380"/>
            <a:ext cx="92075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第一批次</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流程上线</a:t>
            </a:r>
          </a:p>
        </p:txBody>
      </p:sp>
      <p:sp>
        <p:nvSpPr>
          <p:cNvPr id="27" name="TextBox 103">
            <a:extLst>
              <a:ext uri="{FF2B5EF4-FFF2-40B4-BE49-F238E27FC236}">
                <a16:creationId xmlns:a16="http://schemas.microsoft.com/office/drawing/2014/main" id="{AF0048DA-0228-CD4A-AF72-2C7EBE32FC45}"/>
              </a:ext>
            </a:extLst>
          </p:cNvPr>
          <p:cNvSpPr txBox="1">
            <a:spLocks noChangeArrowheads="1"/>
          </p:cNvSpPr>
          <p:nvPr/>
        </p:nvSpPr>
        <p:spPr bwMode="auto">
          <a:xfrm rot="30982">
            <a:off x="9744710" y="4823484"/>
            <a:ext cx="920750"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流程运营阶段</a:t>
            </a:r>
          </a:p>
        </p:txBody>
      </p:sp>
      <p:sp>
        <p:nvSpPr>
          <p:cNvPr id="28" name="TextBox 103">
            <a:extLst>
              <a:ext uri="{FF2B5EF4-FFF2-40B4-BE49-F238E27FC236}">
                <a16:creationId xmlns:a16="http://schemas.microsoft.com/office/drawing/2014/main" id="{562DB38A-385D-6646-8223-1F8B5C2468DE}"/>
              </a:ext>
            </a:extLst>
          </p:cNvPr>
          <p:cNvSpPr txBox="1">
            <a:spLocks noChangeArrowheads="1"/>
          </p:cNvSpPr>
          <p:nvPr/>
        </p:nvSpPr>
        <p:spPr bwMode="auto">
          <a:xfrm rot="30982">
            <a:off x="3215640" y="5775703"/>
            <a:ext cx="1228090" cy="2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需求确认</a:t>
            </a:r>
          </a:p>
        </p:txBody>
      </p:sp>
      <p:sp>
        <p:nvSpPr>
          <p:cNvPr id="29" name="TextBox 103">
            <a:extLst>
              <a:ext uri="{FF2B5EF4-FFF2-40B4-BE49-F238E27FC236}">
                <a16:creationId xmlns:a16="http://schemas.microsoft.com/office/drawing/2014/main" id="{05B67E96-3D87-7143-8838-DEC11F88376F}"/>
              </a:ext>
            </a:extLst>
          </p:cNvPr>
          <p:cNvSpPr txBox="1">
            <a:spLocks noChangeArrowheads="1"/>
          </p:cNvSpPr>
          <p:nvPr/>
        </p:nvSpPr>
        <p:spPr bwMode="auto">
          <a:xfrm rot="30982">
            <a:off x="5930265" y="5775703"/>
            <a:ext cx="1228090" cy="2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上线投产 </a:t>
            </a:r>
          </a:p>
        </p:txBody>
      </p:sp>
      <p:sp>
        <p:nvSpPr>
          <p:cNvPr id="30" name="等腰三角形 76">
            <a:extLst>
              <a:ext uri="{FF2B5EF4-FFF2-40B4-BE49-F238E27FC236}">
                <a16:creationId xmlns:a16="http://schemas.microsoft.com/office/drawing/2014/main" id="{7CCEDF97-BED0-F24B-A4B4-7A31F632272F}"/>
              </a:ext>
            </a:extLst>
          </p:cNvPr>
          <p:cNvSpPr/>
          <p:nvPr/>
        </p:nvSpPr>
        <p:spPr>
          <a:xfrm rot="10800000">
            <a:off x="7883525" y="5610225"/>
            <a:ext cx="75565" cy="49530"/>
          </a:xfrm>
          <a:prstGeom prs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1" name="TextBox 103">
            <a:extLst>
              <a:ext uri="{FF2B5EF4-FFF2-40B4-BE49-F238E27FC236}">
                <a16:creationId xmlns:a16="http://schemas.microsoft.com/office/drawing/2014/main" id="{9B03816D-BD9C-9740-8805-609997025F5D}"/>
              </a:ext>
            </a:extLst>
          </p:cNvPr>
          <p:cNvSpPr txBox="1">
            <a:spLocks noChangeArrowheads="1"/>
          </p:cNvSpPr>
          <p:nvPr/>
        </p:nvSpPr>
        <p:spPr bwMode="auto">
          <a:xfrm rot="30982">
            <a:off x="7317105" y="5775703"/>
            <a:ext cx="1228090" cy="2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流程开发</a:t>
            </a:r>
          </a:p>
        </p:txBody>
      </p:sp>
      <p:cxnSp>
        <p:nvCxnSpPr>
          <p:cNvPr id="32" name="肘形连接符 31">
            <a:extLst>
              <a:ext uri="{FF2B5EF4-FFF2-40B4-BE49-F238E27FC236}">
                <a16:creationId xmlns:a16="http://schemas.microsoft.com/office/drawing/2014/main" id="{2C1753A0-A89A-EE41-8F73-26CA53972A68}"/>
              </a:ext>
            </a:extLst>
          </p:cNvPr>
          <p:cNvCxnSpPr/>
          <p:nvPr/>
        </p:nvCxnSpPr>
        <p:spPr>
          <a:xfrm rot="5400000" flipV="1">
            <a:off x="7907020" y="4867910"/>
            <a:ext cx="3175" cy="904875"/>
          </a:xfrm>
          <a:prstGeom prst="bentConnector3">
            <a:avLst>
              <a:gd name="adj1" fmla="val 7540000"/>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33" name="TextBox 103">
            <a:extLst>
              <a:ext uri="{FF2B5EF4-FFF2-40B4-BE49-F238E27FC236}">
                <a16:creationId xmlns:a16="http://schemas.microsoft.com/office/drawing/2014/main" id="{8FFC0D36-04CB-D144-813F-8D235EED73C7}"/>
              </a:ext>
            </a:extLst>
          </p:cNvPr>
          <p:cNvSpPr txBox="1">
            <a:spLocks noChangeArrowheads="1"/>
          </p:cNvSpPr>
          <p:nvPr/>
        </p:nvSpPr>
        <p:spPr bwMode="auto">
          <a:xfrm rot="30982">
            <a:off x="6993890" y="4818380"/>
            <a:ext cx="921385"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第二批次</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流程设计开发</a:t>
            </a:r>
          </a:p>
        </p:txBody>
      </p:sp>
      <p:sp>
        <p:nvSpPr>
          <p:cNvPr id="34" name="TextBox 103">
            <a:extLst>
              <a:ext uri="{FF2B5EF4-FFF2-40B4-BE49-F238E27FC236}">
                <a16:creationId xmlns:a16="http://schemas.microsoft.com/office/drawing/2014/main" id="{AD3C70B9-196B-6640-8684-4474D7EB9424}"/>
              </a:ext>
            </a:extLst>
          </p:cNvPr>
          <p:cNvSpPr txBox="1">
            <a:spLocks noChangeArrowheads="1"/>
          </p:cNvSpPr>
          <p:nvPr/>
        </p:nvSpPr>
        <p:spPr bwMode="auto">
          <a:xfrm rot="30982">
            <a:off x="7940675" y="4824754"/>
            <a:ext cx="921385"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流程测试</a:t>
            </a:r>
          </a:p>
        </p:txBody>
      </p:sp>
      <p:sp>
        <p:nvSpPr>
          <p:cNvPr id="35" name="TextBox 103">
            <a:extLst>
              <a:ext uri="{FF2B5EF4-FFF2-40B4-BE49-F238E27FC236}">
                <a16:creationId xmlns:a16="http://schemas.microsoft.com/office/drawing/2014/main" id="{F9ADC532-9EF4-3D4D-85D0-5C4F20CE999C}"/>
              </a:ext>
            </a:extLst>
          </p:cNvPr>
          <p:cNvSpPr txBox="1">
            <a:spLocks noChangeArrowheads="1"/>
          </p:cNvSpPr>
          <p:nvPr/>
        </p:nvSpPr>
        <p:spPr bwMode="auto">
          <a:xfrm rot="30982">
            <a:off x="8821420" y="4817110"/>
            <a:ext cx="920750" cy="42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第二批次</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流程上线</a:t>
            </a:r>
          </a:p>
        </p:txBody>
      </p:sp>
      <p:sp>
        <p:nvSpPr>
          <p:cNvPr id="36" name="TextBox 103">
            <a:extLst>
              <a:ext uri="{FF2B5EF4-FFF2-40B4-BE49-F238E27FC236}">
                <a16:creationId xmlns:a16="http://schemas.microsoft.com/office/drawing/2014/main" id="{76C99B45-E259-AC4C-B125-2043BFE93DB0}"/>
              </a:ext>
            </a:extLst>
          </p:cNvPr>
          <p:cNvSpPr txBox="1">
            <a:spLocks noChangeArrowheads="1"/>
          </p:cNvSpPr>
          <p:nvPr/>
        </p:nvSpPr>
        <p:spPr bwMode="auto">
          <a:xfrm rot="30982">
            <a:off x="8667750" y="5775703"/>
            <a:ext cx="1228090" cy="269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上线投产 </a:t>
            </a:r>
          </a:p>
        </p:txBody>
      </p:sp>
      <p:sp>
        <p:nvSpPr>
          <p:cNvPr id="37" name="矩形: 圆角 74">
            <a:extLst>
              <a:ext uri="{FF2B5EF4-FFF2-40B4-BE49-F238E27FC236}">
                <a16:creationId xmlns:a16="http://schemas.microsoft.com/office/drawing/2014/main" id="{B07F0FFD-AE83-AF42-A4EE-62C730103FFE}"/>
              </a:ext>
            </a:extLst>
          </p:cNvPr>
          <p:cNvSpPr/>
          <p:nvPr/>
        </p:nvSpPr>
        <p:spPr>
          <a:xfrm>
            <a:off x="1488440" y="3954145"/>
            <a:ext cx="10013950" cy="2533015"/>
          </a:xfrm>
          <a:prstGeom prst="roundRect">
            <a:avLst>
              <a:gd name="adj" fmla="val 2719"/>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bg1"/>
              </a:solidFill>
              <a:effectLst/>
              <a:uLnTx/>
              <a:uFillTx/>
              <a:latin typeface="微软雅黑" charset="0"/>
              <a:ea typeface="宋体" charset="-122"/>
              <a:cs typeface="微软雅黑" charset="0"/>
            </a:endParaRPr>
          </a:p>
        </p:txBody>
      </p:sp>
      <p:sp>
        <p:nvSpPr>
          <p:cNvPr id="38" name="矩形 37">
            <a:extLst>
              <a:ext uri="{FF2B5EF4-FFF2-40B4-BE49-F238E27FC236}">
                <a16:creationId xmlns:a16="http://schemas.microsoft.com/office/drawing/2014/main" id="{538CFB05-318E-AC43-B6CE-4CF519E19391}"/>
              </a:ext>
            </a:extLst>
          </p:cNvPr>
          <p:cNvSpPr/>
          <p:nvPr/>
        </p:nvSpPr>
        <p:spPr>
          <a:xfrm>
            <a:off x="1473200" y="3809365"/>
            <a:ext cx="1210945" cy="2971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bg1"/>
                </a:solidFill>
                <a:latin typeface="Arial" panose="020B0604020202090204" pitchFamily="34" charset="0"/>
                <a:ea typeface="Arial" panose="020B0604020202090204" pitchFamily="34" charset="0"/>
              </a:rPr>
              <a:t>二期工程</a:t>
            </a:r>
          </a:p>
        </p:txBody>
      </p:sp>
      <p:grpSp>
        <p:nvGrpSpPr>
          <p:cNvPr id="39" name="组合 38">
            <a:extLst>
              <a:ext uri="{FF2B5EF4-FFF2-40B4-BE49-F238E27FC236}">
                <a16:creationId xmlns:a16="http://schemas.microsoft.com/office/drawing/2014/main" id="{BDC2412D-BB88-644B-A4D5-E538F203A6F9}"/>
              </a:ext>
            </a:extLst>
          </p:cNvPr>
          <p:cNvGrpSpPr/>
          <p:nvPr/>
        </p:nvGrpSpPr>
        <p:grpSpPr>
          <a:xfrm>
            <a:off x="574675" y="1250950"/>
            <a:ext cx="9749790" cy="1940560"/>
            <a:chOff x="631" y="1958"/>
            <a:chExt cx="15354" cy="3056"/>
          </a:xfrm>
        </p:grpSpPr>
        <p:cxnSp>
          <p:nvCxnSpPr>
            <p:cNvPr id="40" name="直接连接符 86">
              <a:extLst>
                <a:ext uri="{FF2B5EF4-FFF2-40B4-BE49-F238E27FC236}">
                  <a16:creationId xmlns:a16="http://schemas.microsoft.com/office/drawing/2014/main" id="{E3E28072-4A9C-5040-9712-766420AC2B6B}"/>
                </a:ext>
              </a:extLst>
            </p:cNvPr>
            <p:cNvCxnSpPr>
              <a:stCxn id="41" idx="3"/>
            </p:cNvCxnSpPr>
            <p:nvPr/>
          </p:nvCxnSpPr>
          <p:spPr>
            <a:xfrm>
              <a:off x="905" y="3453"/>
              <a:ext cx="14624" cy="4"/>
            </a:xfrm>
            <a:prstGeom prst="line">
              <a:avLst/>
            </a:prstGeom>
            <a:solidFill>
              <a:schemeClr val="accent5"/>
            </a:solidFill>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240740D8-4CBB-7445-973A-9706F24C9D90}"/>
                </a:ext>
              </a:extLst>
            </p:cNvPr>
            <p:cNvSpPr/>
            <p:nvPr/>
          </p:nvSpPr>
          <p:spPr>
            <a:xfrm>
              <a:off x="797" y="3397"/>
              <a:ext cx="108"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2" name="矩形 41">
              <a:extLst>
                <a:ext uri="{FF2B5EF4-FFF2-40B4-BE49-F238E27FC236}">
                  <a16:creationId xmlns:a16="http://schemas.microsoft.com/office/drawing/2014/main" id="{2745AF03-7639-4941-8773-0D6D02B5B365}"/>
                </a:ext>
              </a:extLst>
            </p:cNvPr>
            <p:cNvSpPr/>
            <p:nvPr/>
          </p:nvSpPr>
          <p:spPr>
            <a:xfrm>
              <a:off x="2324" y="3397"/>
              <a:ext cx="108"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3" name="矩形 42">
              <a:extLst>
                <a:ext uri="{FF2B5EF4-FFF2-40B4-BE49-F238E27FC236}">
                  <a16:creationId xmlns:a16="http://schemas.microsoft.com/office/drawing/2014/main" id="{48E80163-1904-1045-B709-513C052DDB1B}"/>
                </a:ext>
              </a:extLst>
            </p:cNvPr>
            <p:cNvSpPr/>
            <p:nvPr/>
          </p:nvSpPr>
          <p:spPr>
            <a:xfrm>
              <a:off x="3845" y="3397"/>
              <a:ext cx="108"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4" name="矩形 43">
              <a:extLst>
                <a:ext uri="{FF2B5EF4-FFF2-40B4-BE49-F238E27FC236}">
                  <a16:creationId xmlns:a16="http://schemas.microsoft.com/office/drawing/2014/main" id="{CCAA5301-009F-E843-909E-81D8B1C65401}"/>
                </a:ext>
              </a:extLst>
            </p:cNvPr>
            <p:cNvSpPr/>
            <p:nvPr/>
          </p:nvSpPr>
          <p:spPr>
            <a:xfrm>
              <a:off x="5271" y="3397"/>
              <a:ext cx="107"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5" name="矩形 44">
              <a:extLst>
                <a:ext uri="{FF2B5EF4-FFF2-40B4-BE49-F238E27FC236}">
                  <a16:creationId xmlns:a16="http://schemas.microsoft.com/office/drawing/2014/main" id="{A2E71943-E452-5648-A5CE-DA1FAE0A4658}"/>
                </a:ext>
              </a:extLst>
            </p:cNvPr>
            <p:cNvSpPr/>
            <p:nvPr/>
          </p:nvSpPr>
          <p:spPr>
            <a:xfrm>
              <a:off x="6696" y="3397"/>
              <a:ext cx="107"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6" name="矩形 45">
              <a:extLst>
                <a:ext uri="{FF2B5EF4-FFF2-40B4-BE49-F238E27FC236}">
                  <a16:creationId xmlns:a16="http://schemas.microsoft.com/office/drawing/2014/main" id="{B9A048A0-FC6E-F948-88D6-B7D8D3F9CC00}"/>
                </a:ext>
              </a:extLst>
            </p:cNvPr>
            <p:cNvSpPr/>
            <p:nvPr/>
          </p:nvSpPr>
          <p:spPr>
            <a:xfrm>
              <a:off x="8121" y="3397"/>
              <a:ext cx="107"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7" name="矩形 46">
              <a:extLst>
                <a:ext uri="{FF2B5EF4-FFF2-40B4-BE49-F238E27FC236}">
                  <a16:creationId xmlns:a16="http://schemas.microsoft.com/office/drawing/2014/main" id="{BB234942-0FE2-E048-939F-908BEA6C6635}"/>
                </a:ext>
              </a:extLst>
            </p:cNvPr>
            <p:cNvSpPr/>
            <p:nvPr/>
          </p:nvSpPr>
          <p:spPr>
            <a:xfrm>
              <a:off x="12432" y="3397"/>
              <a:ext cx="108"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8" name="矩形 47">
              <a:extLst>
                <a:ext uri="{FF2B5EF4-FFF2-40B4-BE49-F238E27FC236}">
                  <a16:creationId xmlns:a16="http://schemas.microsoft.com/office/drawing/2014/main" id="{BF9F1C1C-57FB-AE45-826F-A0E290361EE1}"/>
                </a:ext>
              </a:extLst>
            </p:cNvPr>
            <p:cNvSpPr/>
            <p:nvPr/>
          </p:nvSpPr>
          <p:spPr>
            <a:xfrm>
              <a:off x="13857" y="3397"/>
              <a:ext cx="108"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49" name="矩形 48">
              <a:extLst>
                <a:ext uri="{FF2B5EF4-FFF2-40B4-BE49-F238E27FC236}">
                  <a16:creationId xmlns:a16="http://schemas.microsoft.com/office/drawing/2014/main" id="{762C2B34-4237-4B40-9AF7-7DFFB3289A6A}"/>
                </a:ext>
              </a:extLst>
            </p:cNvPr>
            <p:cNvSpPr/>
            <p:nvPr/>
          </p:nvSpPr>
          <p:spPr>
            <a:xfrm>
              <a:off x="15480" y="3397"/>
              <a:ext cx="108" cy="112"/>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0" name="矩形 49">
              <a:extLst>
                <a:ext uri="{FF2B5EF4-FFF2-40B4-BE49-F238E27FC236}">
                  <a16:creationId xmlns:a16="http://schemas.microsoft.com/office/drawing/2014/main" id="{02D287C4-CDFB-1540-8EE0-AAB564E7F764}"/>
                </a:ext>
              </a:extLst>
            </p:cNvPr>
            <p:cNvSpPr/>
            <p:nvPr/>
          </p:nvSpPr>
          <p:spPr>
            <a:xfrm>
              <a:off x="10989" y="3370"/>
              <a:ext cx="125" cy="130"/>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cxnSp>
          <p:nvCxnSpPr>
            <p:cNvPr id="51" name="肘形连接符 50">
              <a:extLst>
                <a:ext uri="{FF2B5EF4-FFF2-40B4-BE49-F238E27FC236}">
                  <a16:creationId xmlns:a16="http://schemas.microsoft.com/office/drawing/2014/main" id="{CA659DA4-4A2C-C843-9486-50DC3B4F74C1}"/>
                </a:ext>
              </a:extLst>
            </p:cNvPr>
            <p:cNvCxnSpPr>
              <a:stCxn id="41" idx="2"/>
              <a:endCxn id="43" idx="2"/>
            </p:cNvCxnSpPr>
            <p:nvPr/>
          </p:nvCxnSpPr>
          <p:spPr>
            <a:xfrm rot="5400000" flipV="1">
              <a:off x="2375" y="1973"/>
              <a:ext cx="5" cy="3048"/>
            </a:xfrm>
            <a:prstGeom prst="bentConnector3">
              <a:avLst>
                <a:gd name="adj1" fmla="val 7550000"/>
              </a:avLst>
            </a:prstGeom>
            <a:solidFill>
              <a:schemeClr val="accent5"/>
            </a:solidFill>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cxnSp>
          <p:nvCxnSpPr>
            <p:cNvPr id="52" name="肘形连接符 51">
              <a:extLst>
                <a:ext uri="{FF2B5EF4-FFF2-40B4-BE49-F238E27FC236}">
                  <a16:creationId xmlns:a16="http://schemas.microsoft.com/office/drawing/2014/main" id="{21453FB6-031C-4C48-8BDA-BF00C85E8FA0}"/>
                </a:ext>
              </a:extLst>
            </p:cNvPr>
            <p:cNvCxnSpPr/>
            <p:nvPr/>
          </p:nvCxnSpPr>
          <p:spPr>
            <a:xfrm rot="5400000" flipH="1" flipV="1">
              <a:off x="11756" y="2649"/>
              <a:ext cx="22" cy="1425"/>
            </a:xfrm>
            <a:prstGeom prst="bentConnector3">
              <a:avLst>
                <a:gd name="adj1" fmla="val -2270454"/>
              </a:avLst>
            </a:prstGeom>
            <a:solidFill>
              <a:schemeClr val="accent5"/>
            </a:solidFill>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FFACEE2F-28DF-344D-B0B1-F1D4459555CC}"/>
                </a:ext>
              </a:extLst>
            </p:cNvPr>
            <p:cNvSpPr/>
            <p:nvPr/>
          </p:nvSpPr>
          <p:spPr>
            <a:xfrm>
              <a:off x="9546" y="3382"/>
              <a:ext cx="125" cy="130"/>
            </a:xfrm>
            <a:prstGeom prst="rect">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4" name="等腰三角形 103">
              <a:extLst>
                <a:ext uri="{FF2B5EF4-FFF2-40B4-BE49-F238E27FC236}">
                  <a16:creationId xmlns:a16="http://schemas.microsoft.com/office/drawing/2014/main" id="{ACF512D5-C141-F141-9FE9-1C9134F029C2}"/>
                </a:ext>
              </a:extLst>
            </p:cNvPr>
            <p:cNvSpPr/>
            <p:nvPr/>
          </p:nvSpPr>
          <p:spPr>
            <a:xfrm rot="10800000">
              <a:off x="2312" y="3965"/>
              <a:ext cx="120" cy="77"/>
            </a:xfrm>
            <a:prstGeom prst="triangle">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5" name="等腰三角形 104">
              <a:extLst>
                <a:ext uri="{FF2B5EF4-FFF2-40B4-BE49-F238E27FC236}">
                  <a16:creationId xmlns:a16="http://schemas.microsoft.com/office/drawing/2014/main" id="{F996E86B-A7AC-7D4E-8779-584514EA1F70}"/>
                </a:ext>
              </a:extLst>
            </p:cNvPr>
            <p:cNvSpPr/>
            <p:nvPr/>
          </p:nvSpPr>
          <p:spPr>
            <a:xfrm rot="10800000">
              <a:off x="8121" y="3964"/>
              <a:ext cx="119" cy="78"/>
            </a:xfrm>
            <a:prstGeom prst="triangle">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6" name="TextBox 103">
              <a:extLst>
                <a:ext uri="{FF2B5EF4-FFF2-40B4-BE49-F238E27FC236}">
                  <a16:creationId xmlns:a16="http://schemas.microsoft.com/office/drawing/2014/main" id="{25B90016-F3B3-8A4B-94C1-BAF0CA165F02}"/>
                </a:ext>
              </a:extLst>
            </p:cNvPr>
            <p:cNvSpPr txBox="1">
              <a:spLocks noChangeArrowheads="1"/>
            </p:cNvSpPr>
            <p:nvPr/>
          </p:nvSpPr>
          <p:spPr bwMode="auto">
            <a:xfrm rot="30982">
              <a:off x="1654" y="2731"/>
              <a:ext cx="144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项目启动会</a:t>
              </a:r>
            </a:p>
          </p:txBody>
        </p:sp>
        <p:sp>
          <p:nvSpPr>
            <p:cNvPr id="57" name="TextBox 103">
              <a:extLst>
                <a:ext uri="{FF2B5EF4-FFF2-40B4-BE49-F238E27FC236}">
                  <a16:creationId xmlns:a16="http://schemas.microsoft.com/office/drawing/2014/main" id="{9C3530F8-BDFC-DD41-9097-A619BB299B39}"/>
                </a:ext>
              </a:extLst>
            </p:cNvPr>
            <p:cNvSpPr txBox="1">
              <a:spLocks noChangeArrowheads="1"/>
            </p:cNvSpPr>
            <p:nvPr/>
          </p:nvSpPr>
          <p:spPr bwMode="auto">
            <a:xfrm rot="30982">
              <a:off x="3175" y="2722"/>
              <a:ext cx="1449"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组织定义</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人员进场</a:t>
              </a:r>
            </a:p>
          </p:txBody>
        </p:sp>
        <p:sp>
          <p:nvSpPr>
            <p:cNvPr id="58" name="TextBox 103">
              <a:extLst>
                <a:ext uri="{FF2B5EF4-FFF2-40B4-BE49-F238E27FC236}">
                  <a16:creationId xmlns:a16="http://schemas.microsoft.com/office/drawing/2014/main" id="{7EB8ADC1-1E68-4140-9F9B-9D4E0B2B5391}"/>
                </a:ext>
              </a:extLst>
            </p:cNvPr>
            <p:cNvSpPr txBox="1">
              <a:spLocks noChangeArrowheads="1"/>
            </p:cNvSpPr>
            <p:nvPr/>
          </p:nvSpPr>
          <p:spPr bwMode="auto">
            <a:xfrm rot="30982">
              <a:off x="4653" y="2721"/>
              <a:ext cx="1451"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业务需求收集</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分析评审评估</a:t>
              </a:r>
            </a:p>
          </p:txBody>
        </p:sp>
        <p:sp>
          <p:nvSpPr>
            <p:cNvPr id="59" name="TextBox 103">
              <a:extLst>
                <a:ext uri="{FF2B5EF4-FFF2-40B4-BE49-F238E27FC236}">
                  <a16:creationId xmlns:a16="http://schemas.microsoft.com/office/drawing/2014/main" id="{A1C7E1A6-49AB-7E43-8ABA-4EFA6C0E6054}"/>
                </a:ext>
              </a:extLst>
            </p:cNvPr>
            <p:cNvSpPr txBox="1">
              <a:spLocks noChangeArrowheads="1"/>
            </p:cNvSpPr>
            <p:nvPr/>
          </p:nvSpPr>
          <p:spPr bwMode="auto">
            <a:xfrm rot="30982">
              <a:off x="6016" y="2731"/>
              <a:ext cx="1449"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管理平台部署</a:t>
              </a:r>
            </a:p>
          </p:txBody>
        </p:sp>
        <p:sp>
          <p:nvSpPr>
            <p:cNvPr id="60" name="TextBox 103">
              <a:extLst>
                <a:ext uri="{FF2B5EF4-FFF2-40B4-BE49-F238E27FC236}">
                  <a16:creationId xmlns:a16="http://schemas.microsoft.com/office/drawing/2014/main" id="{063DA4CD-0A44-624A-8388-8DF5D43A92CF}"/>
                </a:ext>
              </a:extLst>
            </p:cNvPr>
            <p:cNvSpPr txBox="1">
              <a:spLocks noChangeArrowheads="1"/>
            </p:cNvSpPr>
            <p:nvPr/>
          </p:nvSpPr>
          <p:spPr bwMode="auto">
            <a:xfrm rot="30982">
              <a:off x="7446" y="2731"/>
              <a:ext cx="1451"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流程设计开发</a:t>
              </a:r>
            </a:p>
          </p:txBody>
        </p:sp>
        <p:sp>
          <p:nvSpPr>
            <p:cNvPr id="61" name="TextBox 103">
              <a:extLst>
                <a:ext uri="{FF2B5EF4-FFF2-40B4-BE49-F238E27FC236}">
                  <a16:creationId xmlns:a16="http://schemas.microsoft.com/office/drawing/2014/main" id="{7D15F383-E7CB-8F42-88B8-1F91549AF153}"/>
                </a:ext>
              </a:extLst>
            </p:cNvPr>
            <p:cNvSpPr txBox="1">
              <a:spLocks noChangeArrowheads="1"/>
            </p:cNvSpPr>
            <p:nvPr/>
          </p:nvSpPr>
          <p:spPr bwMode="auto">
            <a:xfrm rot="30982">
              <a:off x="8859" y="2721"/>
              <a:ext cx="1451"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管理平台测试</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流程测试</a:t>
              </a:r>
            </a:p>
          </p:txBody>
        </p:sp>
        <p:sp>
          <p:nvSpPr>
            <p:cNvPr id="62" name="TextBox 103">
              <a:extLst>
                <a:ext uri="{FF2B5EF4-FFF2-40B4-BE49-F238E27FC236}">
                  <a16:creationId xmlns:a16="http://schemas.microsoft.com/office/drawing/2014/main" id="{EB13987F-A0FE-D845-8ABC-9935C77055AC}"/>
                </a:ext>
              </a:extLst>
            </p:cNvPr>
            <p:cNvSpPr txBox="1">
              <a:spLocks noChangeArrowheads="1"/>
            </p:cNvSpPr>
            <p:nvPr/>
          </p:nvSpPr>
          <p:spPr bwMode="auto">
            <a:xfrm rot="30982">
              <a:off x="10331" y="2731"/>
              <a:ext cx="1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管理平台上线</a:t>
              </a:r>
            </a:p>
          </p:txBody>
        </p:sp>
        <p:sp>
          <p:nvSpPr>
            <p:cNvPr id="63" name="TextBox 103">
              <a:extLst>
                <a:ext uri="{FF2B5EF4-FFF2-40B4-BE49-F238E27FC236}">
                  <a16:creationId xmlns:a16="http://schemas.microsoft.com/office/drawing/2014/main" id="{893C1EDB-5966-754C-9118-0A85C90A8FC1}"/>
                </a:ext>
              </a:extLst>
            </p:cNvPr>
            <p:cNvSpPr txBox="1">
              <a:spLocks noChangeArrowheads="1"/>
            </p:cNvSpPr>
            <p:nvPr/>
          </p:nvSpPr>
          <p:spPr bwMode="auto">
            <a:xfrm rot="30982">
              <a:off x="1405" y="4255"/>
              <a:ext cx="193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项目启动</a:t>
              </a:r>
            </a:p>
          </p:txBody>
        </p:sp>
        <p:sp>
          <p:nvSpPr>
            <p:cNvPr id="64" name="TextBox 103">
              <a:extLst>
                <a:ext uri="{FF2B5EF4-FFF2-40B4-BE49-F238E27FC236}">
                  <a16:creationId xmlns:a16="http://schemas.microsoft.com/office/drawing/2014/main" id="{55A0531F-FD7A-E94B-A54F-3320C6A75E4A}"/>
                </a:ext>
              </a:extLst>
            </p:cNvPr>
            <p:cNvSpPr txBox="1">
              <a:spLocks noChangeArrowheads="1"/>
            </p:cNvSpPr>
            <p:nvPr/>
          </p:nvSpPr>
          <p:spPr bwMode="auto">
            <a:xfrm rot="30982">
              <a:off x="4357" y="4255"/>
              <a:ext cx="193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需求确认</a:t>
              </a:r>
            </a:p>
          </p:txBody>
        </p:sp>
        <p:sp>
          <p:nvSpPr>
            <p:cNvPr id="65" name="TextBox 103">
              <a:extLst>
                <a:ext uri="{FF2B5EF4-FFF2-40B4-BE49-F238E27FC236}">
                  <a16:creationId xmlns:a16="http://schemas.microsoft.com/office/drawing/2014/main" id="{DFD574A8-6E4B-CE41-9728-AD4A123CA472}"/>
                </a:ext>
              </a:extLst>
            </p:cNvPr>
            <p:cNvSpPr txBox="1">
              <a:spLocks noChangeArrowheads="1"/>
            </p:cNvSpPr>
            <p:nvPr/>
          </p:nvSpPr>
          <p:spPr bwMode="auto">
            <a:xfrm rot="30982">
              <a:off x="7204" y="4255"/>
              <a:ext cx="193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部署开发</a:t>
              </a:r>
            </a:p>
          </p:txBody>
        </p:sp>
        <p:cxnSp>
          <p:nvCxnSpPr>
            <p:cNvPr id="66" name="肘形连接符 65">
              <a:extLst>
                <a:ext uri="{FF2B5EF4-FFF2-40B4-BE49-F238E27FC236}">
                  <a16:creationId xmlns:a16="http://schemas.microsoft.com/office/drawing/2014/main" id="{F164C807-4720-EA40-9B17-035C1DD632BC}"/>
                </a:ext>
              </a:extLst>
            </p:cNvPr>
            <p:cNvCxnSpPr>
              <a:stCxn id="45" idx="2"/>
              <a:endCxn id="53" idx="2"/>
            </p:cNvCxnSpPr>
            <p:nvPr/>
          </p:nvCxnSpPr>
          <p:spPr>
            <a:xfrm rot="5400000" flipV="1">
              <a:off x="8178" y="2069"/>
              <a:ext cx="3" cy="2859"/>
            </a:xfrm>
            <a:prstGeom prst="bentConnector3">
              <a:avLst>
                <a:gd name="adj1" fmla="val 12600000"/>
              </a:avLst>
            </a:prstGeom>
            <a:solidFill>
              <a:schemeClr val="accent5"/>
            </a:solidFill>
            <a:ln w="1905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67" name="TextBox 103">
              <a:extLst>
                <a:ext uri="{FF2B5EF4-FFF2-40B4-BE49-F238E27FC236}">
                  <a16:creationId xmlns:a16="http://schemas.microsoft.com/office/drawing/2014/main" id="{A920E1DA-0B8B-D347-8546-48FB4F0F667A}"/>
                </a:ext>
              </a:extLst>
            </p:cNvPr>
            <p:cNvSpPr txBox="1">
              <a:spLocks noChangeArrowheads="1"/>
            </p:cNvSpPr>
            <p:nvPr/>
          </p:nvSpPr>
          <p:spPr bwMode="auto">
            <a:xfrm rot="30982">
              <a:off x="11761" y="2732"/>
              <a:ext cx="1450"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流程上线</a:t>
              </a:r>
            </a:p>
          </p:txBody>
        </p:sp>
        <p:sp>
          <p:nvSpPr>
            <p:cNvPr id="68" name="TextBox 103">
              <a:extLst>
                <a:ext uri="{FF2B5EF4-FFF2-40B4-BE49-F238E27FC236}">
                  <a16:creationId xmlns:a16="http://schemas.microsoft.com/office/drawing/2014/main" id="{86F412C7-4B03-764D-A714-E2644A867B36}"/>
                </a:ext>
              </a:extLst>
            </p:cNvPr>
            <p:cNvSpPr txBox="1">
              <a:spLocks noChangeArrowheads="1"/>
            </p:cNvSpPr>
            <p:nvPr/>
          </p:nvSpPr>
          <p:spPr bwMode="auto">
            <a:xfrm rot="30982">
              <a:off x="13111" y="2722"/>
              <a:ext cx="1600" cy="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管理平台及流程</a:t>
              </a:r>
            </a:p>
            <a:p>
              <a:pPr lvl="0" algn="ctr">
                <a:lnSpc>
                  <a:spcPct val="120000"/>
                </a:lnSpc>
                <a:defRPr/>
              </a:pPr>
              <a:r>
                <a:rPr lang="zh-CN" altLang="en-US" sz="900" kern="0" dirty="0">
                  <a:solidFill>
                    <a:schemeClr val="bg1"/>
                  </a:solidFill>
                  <a:latin typeface="微软雅黑" panose="020B0503020204020204" pitchFamily="34" charset="-122"/>
                  <a:ea typeface="微软雅黑" panose="020B0503020204020204" pitchFamily="34" charset="-122"/>
                  <a:cs typeface="+mn-ea"/>
                  <a:sym typeface="+mn-lt"/>
                </a:rPr>
                <a:t>运营阶段</a:t>
              </a:r>
            </a:p>
          </p:txBody>
        </p:sp>
        <p:sp>
          <p:nvSpPr>
            <p:cNvPr id="69" name="等腰三角形 118">
              <a:extLst>
                <a:ext uri="{FF2B5EF4-FFF2-40B4-BE49-F238E27FC236}">
                  <a16:creationId xmlns:a16="http://schemas.microsoft.com/office/drawing/2014/main" id="{46FED502-DE67-3442-977C-4F46145BD7F1}"/>
                </a:ext>
              </a:extLst>
            </p:cNvPr>
            <p:cNvSpPr/>
            <p:nvPr/>
          </p:nvSpPr>
          <p:spPr>
            <a:xfrm rot="10800000">
              <a:off x="11718" y="3940"/>
              <a:ext cx="119" cy="78"/>
            </a:xfrm>
            <a:prstGeom prst="triangle">
              <a:avLst/>
            </a:prstGeom>
            <a:solidFill>
              <a:schemeClr val="accent5"/>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70" name="TextBox 103">
              <a:extLst>
                <a:ext uri="{FF2B5EF4-FFF2-40B4-BE49-F238E27FC236}">
                  <a16:creationId xmlns:a16="http://schemas.microsoft.com/office/drawing/2014/main" id="{C3F0898F-E527-D744-903A-8E809B279450}"/>
                </a:ext>
              </a:extLst>
            </p:cNvPr>
            <p:cNvSpPr txBox="1">
              <a:spLocks noChangeArrowheads="1"/>
            </p:cNvSpPr>
            <p:nvPr/>
          </p:nvSpPr>
          <p:spPr bwMode="auto">
            <a:xfrm rot="30982">
              <a:off x="10801" y="4231"/>
              <a:ext cx="1934"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1050" kern="0">
                  <a:solidFill>
                    <a:schemeClr val="bg1"/>
                  </a:solidFill>
                  <a:latin typeface="微软雅黑" panose="020B0503020204020204" pitchFamily="34" charset="-122"/>
                  <a:ea typeface="微软雅黑" panose="020B0503020204020204" pitchFamily="34" charset="-122"/>
                  <a:cs typeface="+mn-ea"/>
                  <a:sym typeface="+mn-lt"/>
                </a:rPr>
                <a:t>上线投产 </a:t>
              </a:r>
            </a:p>
          </p:txBody>
        </p:sp>
        <p:sp>
          <p:nvSpPr>
            <p:cNvPr id="71" name="矩形: 圆角 74">
              <a:extLst>
                <a:ext uri="{FF2B5EF4-FFF2-40B4-BE49-F238E27FC236}">
                  <a16:creationId xmlns:a16="http://schemas.microsoft.com/office/drawing/2014/main" id="{78062E11-DEDC-D846-89B9-92E39D073542}"/>
                </a:ext>
              </a:extLst>
            </p:cNvPr>
            <p:cNvSpPr/>
            <p:nvPr/>
          </p:nvSpPr>
          <p:spPr>
            <a:xfrm>
              <a:off x="643" y="2190"/>
              <a:ext cx="15342" cy="2824"/>
            </a:xfrm>
            <a:prstGeom prst="roundRect">
              <a:avLst>
                <a:gd name="adj" fmla="val 2719"/>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bg1"/>
                </a:solidFill>
                <a:effectLst/>
                <a:uLnTx/>
                <a:uFillTx/>
                <a:latin typeface="微软雅黑" charset="0"/>
                <a:ea typeface="宋体" charset="-122"/>
                <a:cs typeface="微软雅黑" charset="0"/>
              </a:endParaRPr>
            </a:p>
          </p:txBody>
        </p:sp>
        <p:sp>
          <p:nvSpPr>
            <p:cNvPr id="72" name="矩形 71">
              <a:extLst>
                <a:ext uri="{FF2B5EF4-FFF2-40B4-BE49-F238E27FC236}">
                  <a16:creationId xmlns:a16="http://schemas.microsoft.com/office/drawing/2014/main" id="{D91C42CE-75C0-2347-8950-E0F4FFADAB82}"/>
                </a:ext>
              </a:extLst>
            </p:cNvPr>
            <p:cNvSpPr/>
            <p:nvPr/>
          </p:nvSpPr>
          <p:spPr>
            <a:xfrm>
              <a:off x="631" y="1958"/>
              <a:ext cx="1907" cy="4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bg1"/>
                  </a:solidFill>
                  <a:latin typeface="Arial" panose="020B0604020202090204" pitchFamily="34" charset="0"/>
                  <a:ea typeface="Arial" panose="020B0604020202090204" pitchFamily="34" charset="0"/>
                </a:rPr>
                <a:t>一期工程</a:t>
              </a:r>
            </a:p>
          </p:txBody>
        </p:sp>
      </p:grpSp>
      <p:cxnSp>
        <p:nvCxnSpPr>
          <p:cNvPr id="73" name="直接箭头连接符 122">
            <a:extLst>
              <a:ext uri="{FF2B5EF4-FFF2-40B4-BE49-F238E27FC236}">
                <a16:creationId xmlns:a16="http://schemas.microsoft.com/office/drawing/2014/main" id="{91D88804-F53D-7847-8382-892895BCC57B}"/>
              </a:ext>
            </a:extLst>
          </p:cNvPr>
          <p:cNvCxnSpPr/>
          <p:nvPr/>
        </p:nvCxnSpPr>
        <p:spPr>
          <a:xfrm>
            <a:off x="6510020" y="4384040"/>
            <a:ext cx="4493260" cy="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123">
            <a:extLst>
              <a:ext uri="{FF2B5EF4-FFF2-40B4-BE49-F238E27FC236}">
                <a16:creationId xmlns:a16="http://schemas.microsoft.com/office/drawing/2014/main" id="{01041F7C-54FF-8045-9437-FAB52463BBCF}"/>
              </a:ext>
            </a:extLst>
          </p:cNvPr>
          <p:cNvCxnSpPr/>
          <p:nvPr/>
        </p:nvCxnSpPr>
        <p:spPr>
          <a:xfrm>
            <a:off x="9247505" y="4664075"/>
            <a:ext cx="1755775" cy="0"/>
          </a:xfrm>
          <a:prstGeom prst="straightConnector1">
            <a:avLst/>
          </a:prstGeom>
          <a:ln>
            <a:solidFill>
              <a:schemeClr val="accent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5" name="TextBox 103">
            <a:extLst>
              <a:ext uri="{FF2B5EF4-FFF2-40B4-BE49-F238E27FC236}">
                <a16:creationId xmlns:a16="http://schemas.microsoft.com/office/drawing/2014/main" id="{75C055ED-CA41-D248-AC4A-335A8B10629B}"/>
              </a:ext>
            </a:extLst>
          </p:cNvPr>
          <p:cNvSpPr txBox="1">
            <a:spLocks noChangeArrowheads="1"/>
          </p:cNvSpPr>
          <p:nvPr/>
        </p:nvSpPr>
        <p:spPr bwMode="auto">
          <a:xfrm rot="30982">
            <a:off x="7416165" y="4118634"/>
            <a:ext cx="1228090"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a:solidFill>
                  <a:schemeClr val="bg1"/>
                </a:solidFill>
                <a:latin typeface="微软雅黑" panose="020B0503020204020204" pitchFamily="34" charset="-122"/>
                <a:ea typeface="微软雅黑" panose="020B0503020204020204" pitchFamily="34" charset="-122"/>
                <a:cs typeface="+mn-ea"/>
                <a:sym typeface="+mn-lt"/>
              </a:rPr>
              <a:t>批次一流程优化</a:t>
            </a:r>
          </a:p>
        </p:txBody>
      </p:sp>
      <p:sp>
        <p:nvSpPr>
          <p:cNvPr id="76" name="TextBox 103">
            <a:extLst>
              <a:ext uri="{FF2B5EF4-FFF2-40B4-BE49-F238E27FC236}">
                <a16:creationId xmlns:a16="http://schemas.microsoft.com/office/drawing/2014/main" id="{7F4E8167-7727-2842-9684-5AF058FA5615}"/>
              </a:ext>
            </a:extLst>
          </p:cNvPr>
          <p:cNvSpPr txBox="1">
            <a:spLocks noChangeArrowheads="1"/>
          </p:cNvSpPr>
          <p:nvPr/>
        </p:nvSpPr>
        <p:spPr bwMode="auto">
          <a:xfrm rot="30982">
            <a:off x="9437370" y="4407559"/>
            <a:ext cx="1228090" cy="24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宋体" charset="-122"/>
              </a:defRPr>
            </a:lvl1pPr>
            <a:lvl2pPr marL="742950" indent="-285750">
              <a:defRPr>
                <a:solidFill>
                  <a:schemeClr val="tx1"/>
                </a:solidFill>
                <a:latin typeface="Calibri" charset="0"/>
                <a:ea typeface="宋体" charset="-122"/>
              </a:defRPr>
            </a:lvl2pPr>
            <a:lvl3pPr marL="1143000" indent="-228600">
              <a:defRPr>
                <a:solidFill>
                  <a:schemeClr val="tx1"/>
                </a:solidFill>
                <a:latin typeface="Calibri" charset="0"/>
                <a:ea typeface="宋体" charset="-122"/>
              </a:defRPr>
            </a:lvl3pPr>
            <a:lvl4pPr marL="1600200" indent="-228600">
              <a:defRPr>
                <a:solidFill>
                  <a:schemeClr val="tx1"/>
                </a:solidFill>
                <a:latin typeface="Calibri" charset="0"/>
                <a:ea typeface="宋体" charset="-122"/>
              </a:defRPr>
            </a:lvl4pPr>
            <a:lvl5pPr marL="2057400" indent="-228600">
              <a:defRPr>
                <a:solidFill>
                  <a:schemeClr val="tx1"/>
                </a:solidFill>
                <a:latin typeface="Calibri" charset="0"/>
                <a:ea typeface="宋体" charset="-122"/>
              </a:defRPr>
            </a:lvl5pPr>
            <a:lvl6pPr marL="2514600" indent="-228600" fontAlgn="base">
              <a:spcBef>
                <a:spcPct val="0"/>
              </a:spcBef>
              <a:spcAft>
                <a:spcPct val="0"/>
              </a:spcAft>
              <a:defRPr>
                <a:solidFill>
                  <a:schemeClr val="tx1"/>
                </a:solidFill>
                <a:latin typeface="Calibri" charset="0"/>
                <a:ea typeface="宋体" charset="-122"/>
              </a:defRPr>
            </a:lvl6pPr>
            <a:lvl7pPr marL="2971800" indent="-228600" fontAlgn="base">
              <a:spcBef>
                <a:spcPct val="0"/>
              </a:spcBef>
              <a:spcAft>
                <a:spcPct val="0"/>
              </a:spcAft>
              <a:defRPr>
                <a:solidFill>
                  <a:schemeClr val="tx1"/>
                </a:solidFill>
                <a:latin typeface="Calibri" charset="0"/>
                <a:ea typeface="宋体" charset="-122"/>
              </a:defRPr>
            </a:lvl7pPr>
            <a:lvl8pPr marL="3429000" indent="-228600" fontAlgn="base">
              <a:spcBef>
                <a:spcPct val="0"/>
              </a:spcBef>
              <a:spcAft>
                <a:spcPct val="0"/>
              </a:spcAft>
              <a:defRPr>
                <a:solidFill>
                  <a:schemeClr val="tx1"/>
                </a:solidFill>
                <a:latin typeface="Calibri" charset="0"/>
                <a:ea typeface="宋体" charset="-122"/>
              </a:defRPr>
            </a:lvl8pPr>
            <a:lvl9pPr marL="3886200" indent="-228600" fontAlgn="base">
              <a:spcBef>
                <a:spcPct val="0"/>
              </a:spcBef>
              <a:spcAft>
                <a:spcPct val="0"/>
              </a:spcAft>
              <a:defRPr>
                <a:solidFill>
                  <a:schemeClr val="tx1"/>
                </a:solidFill>
                <a:latin typeface="Calibri" charset="0"/>
                <a:ea typeface="宋体" charset="-122"/>
              </a:defRPr>
            </a:lvl9pPr>
          </a:lstStyle>
          <a:p>
            <a:pPr lvl="0" algn="ctr">
              <a:lnSpc>
                <a:spcPct val="120000"/>
              </a:lnSpc>
              <a:defRPr/>
            </a:pPr>
            <a:r>
              <a:rPr lang="zh-CN" altLang="en-US" sz="900" kern="0">
                <a:solidFill>
                  <a:schemeClr val="bg1"/>
                </a:solidFill>
                <a:latin typeface="微软雅黑" panose="020B0503020204020204" pitchFamily="34" charset="-122"/>
                <a:ea typeface="微软雅黑" panose="020B0503020204020204" pitchFamily="34" charset="-122"/>
                <a:cs typeface="+mn-ea"/>
                <a:sym typeface="+mn-lt"/>
              </a:rPr>
              <a:t>批次二流程优化</a:t>
            </a:r>
          </a:p>
        </p:txBody>
      </p:sp>
      <p:cxnSp>
        <p:nvCxnSpPr>
          <p:cNvPr id="77" name="直接连接符 2">
            <a:extLst>
              <a:ext uri="{FF2B5EF4-FFF2-40B4-BE49-F238E27FC236}">
                <a16:creationId xmlns:a16="http://schemas.microsoft.com/office/drawing/2014/main" id="{64A97A0A-7C52-7648-95DA-99DB4B5B543E}"/>
              </a:ext>
            </a:extLst>
          </p:cNvPr>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78" name="文本框 77">
            <a:extLst>
              <a:ext uri="{FF2B5EF4-FFF2-40B4-BE49-F238E27FC236}">
                <a16:creationId xmlns:a16="http://schemas.microsoft.com/office/drawing/2014/main" id="{E7ED3914-52F9-3B4E-8B34-F6600DFBF511}"/>
              </a:ext>
            </a:extLst>
          </p:cNvPr>
          <p:cNvSpPr txBox="1"/>
          <p:nvPr/>
        </p:nvSpPr>
        <p:spPr>
          <a:xfrm>
            <a:off x="292499" y="285760"/>
            <a:ext cx="357084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二、流程建设方案</a:t>
            </a:r>
            <a:endParaRPr lang="en-US" altLang="zh-CN" sz="2400" b="1" dirty="0">
              <a:solidFill>
                <a:schemeClr val="bg1"/>
              </a:solidFill>
              <a:latin typeface="微软雅黑" panose="020B0503020204020204" pitchFamily="34" charset="-122"/>
              <a:ea typeface="微软雅黑" panose="020B0503020204020204" pitchFamily="34" charset="-122"/>
            </a:endParaRPr>
          </a:p>
          <a:p>
            <a:pPr>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Solution Introduction</a:t>
            </a:r>
            <a:endParaRPr lang="zh-CN" alt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a:p>
            <a:endParaRPr lang="en-US" sz="1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669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624C8E8-772D-5A40-8C9A-7B583095FB51}"/>
              </a:ext>
            </a:extLst>
          </p:cNvPr>
          <p:cNvSpPr/>
          <p:nvPr/>
        </p:nvSpPr>
        <p:spPr>
          <a:xfrm>
            <a:off x="627577" y="1637656"/>
            <a:ext cx="10514965" cy="5033010"/>
          </a:xfrm>
          <a:prstGeom prst="roundRect">
            <a:avLst>
              <a:gd name="adj" fmla="val 5079"/>
            </a:avLst>
          </a:prstGeom>
          <a:solidFill>
            <a:srgbClr val="F1F6FF">
              <a:alpha val="65098"/>
            </a:srgb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90204" pitchFamily="34" charset="0"/>
              <a:ea typeface="微软雅黑" panose="020B0503020204020204" pitchFamily="34" charset="-122"/>
              <a:cs typeface="Arial" panose="020B0604020202090204" pitchFamily="34" charset="0"/>
            </a:endParaRPr>
          </a:p>
        </p:txBody>
      </p:sp>
      <p:sp>
        <p:nvSpPr>
          <p:cNvPr id="3" name="PA_文本框 151">
            <a:extLst>
              <a:ext uri="{FF2B5EF4-FFF2-40B4-BE49-F238E27FC236}">
                <a16:creationId xmlns:a16="http://schemas.microsoft.com/office/drawing/2014/main" id="{55B96361-2E64-4747-9036-CE2D0FAA7142}"/>
              </a:ext>
            </a:extLst>
          </p:cNvPr>
          <p:cNvSpPr txBox="1"/>
          <p:nvPr>
            <p:custDataLst>
              <p:tags r:id="rId1"/>
            </p:custDataLst>
          </p:nvPr>
        </p:nvSpPr>
        <p:spPr>
          <a:xfrm>
            <a:off x="2781497" y="3096886"/>
            <a:ext cx="641985" cy="22860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方正正中黑简体" panose="02000000000000000000" pitchFamily="2" charset="-122"/>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方正正中黑简体" panose="02000000000000000000" pitchFamily="2" charset="-122"/>
                <a:cs typeface="Arial" panose="020B0604020202090204" pitchFamily="34" charset="0"/>
              </a:rPr>
              <a:t>1</a:t>
            </a:r>
          </a:p>
        </p:txBody>
      </p:sp>
      <p:sp>
        <p:nvSpPr>
          <p:cNvPr id="4" name="矩形: 圆角 74">
            <a:extLst>
              <a:ext uri="{FF2B5EF4-FFF2-40B4-BE49-F238E27FC236}">
                <a16:creationId xmlns:a16="http://schemas.microsoft.com/office/drawing/2014/main" id="{43BE8922-B394-5C45-8155-401E8ACC42ED}"/>
              </a:ext>
            </a:extLst>
          </p:cNvPr>
          <p:cNvSpPr/>
          <p:nvPr/>
        </p:nvSpPr>
        <p:spPr>
          <a:xfrm>
            <a:off x="955237" y="2303136"/>
            <a:ext cx="4455795" cy="4048760"/>
          </a:xfrm>
          <a:prstGeom prst="roundRect">
            <a:avLst>
              <a:gd name="adj" fmla="val 2719"/>
            </a:avLst>
          </a:prstGeom>
          <a:noFill/>
          <a:ln w="19050">
            <a:solidFill>
              <a:schemeClr val="accent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85000"/>
                  <a:lumOff val="15000"/>
                </a:schemeClr>
              </a:solidFill>
              <a:effectLst/>
              <a:uLnTx/>
              <a:uFillTx/>
              <a:latin typeface="Arial" panose="020B0604020202090204" pitchFamily="34" charset="0"/>
              <a:ea typeface="宋体" charset="-122"/>
              <a:cs typeface="Arial" panose="020B0604020202090204" pitchFamily="34" charset="0"/>
            </a:endParaRPr>
          </a:p>
        </p:txBody>
      </p:sp>
      <p:sp>
        <p:nvSpPr>
          <p:cNvPr id="5" name="矩形: 圆角 29">
            <a:extLst>
              <a:ext uri="{FF2B5EF4-FFF2-40B4-BE49-F238E27FC236}">
                <a16:creationId xmlns:a16="http://schemas.microsoft.com/office/drawing/2014/main" id="{02360B72-A300-534E-A647-30E976DC09FE}"/>
              </a:ext>
            </a:extLst>
          </p:cNvPr>
          <p:cNvSpPr/>
          <p:nvPr/>
        </p:nvSpPr>
        <p:spPr>
          <a:xfrm>
            <a:off x="4441387" y="1490336"/>
            <a:ext cx="3521075" cy="340360"/>
          </a:xfrm>
          <a:prstGeom prst="round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latin typeface="Arial" panose="020B0604020202090204" pitchFamily="34" charset="0"/>
                <a:ea typeface="Arial" panose="020B0604020202090204" pitchFamily="34" charset="0"/>
              </a:rPr>
              <a:t>混合式部署</a:t>
            </a:r>
          </a:p>
        </p:txBody>
      </p:sp>
      <p:sp>
        <p:nvSpPr>
          <p:cNvPr id="6" name="矩形: 圆角 29">
            <a:extLst>
              <a:ext uri="{FF2B5EF4-FFF2-40B4-BE49-F238E27FC236}">
                <a16:creationId xmlns:a16="http://schemas.microsoft.com/office/drawing/2014/main" id="{97E8082D-B80C-384E-826D-30F17EFD5018}"/>
              </a:ext>
            </a:extLst>
          </p:cNvPr>
          <p:cNvSpPr/>
          <p:nvPr/>
        </p:nvSpPr>
        <p:spPr>
          <a:xfrm>
            <a:off x="939997" y="2119621"/>
            <a:ext cx="1205865" cy="311150"/>
          </a:xfrm>
          <a:prstGeom prst="round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90204" pitchFamily="34" charset="0"/>
                <a:ea typeface="Arial" panose="020B0604020202090204" pitchFamily="34" charset="0"/>
              </a:rPr>
              <a:t>总部科技部</a:t>
            </a:r>
          </a:p>
        </p:txBody>
      </p:sp>
      <p:sp>
        <p:nvSpPr>
          <p:cNvPr id="7" name="矩形: 圆角 74">
            <a:extLst>
              <a:ext uri="{FF2B5EF4-FFF2-40B4-BE49-F238E27FC236}">
                <a16:creationId xmlns:a16="http://schemas.microsoft.com/office/drawing/2014/main" id="{A58CAB7F-B9C2-8147-BBFD-F9A6BAC7F6C5}"/>
              </a:ext>
            </a:extLst>
          </p:cNvPr>
          <p:cNvSpPr/>
          <p:nvPr/>
        </p:nvSpPr>
        <p:spPr>
          <a:xfrm>
            <a:off x="2581472" y="2540626"/>
            <a:ext cx="2271395" cy="1686560"/>
          </a:xfrm>
          <a:prstGeom prst="roundRect">
            <a:avLst>
              <a:gd name="adj" fmla="val 2719"/>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75000"/>
                  <a:lumOff val="25000"/>
                </a:schemeClr>
              </a:solidFill>
              <a:effectLst/>
              <a:uLnTx/>
              <a:uFillTx/>
              <a:latin typeface="Arial" panose="020B0604020202090204" pitchFamily="34" charset="0"/>
              <a:ea typeface="宋体" charset="-122"/>
              <a:cs typeface="Arial" panose="020B0604020202090204" pitchFamily="34" charset="0"/>
            </a:endParaRPr>
          </a:p>
        </p:txBody>
      </p:sp>
      <p:sp>
        <p:nvSpPr>
          <p:cNvPr id="8" name="矩形: 圆角 74">
            <a:extLst>
              <a:ext uri="{FF2B5EF4-FFF2-40B4-BE49-F238E27FC236}">
                <a16:creationId xmlns:a16="http://schemas.microsoft.com/office/drawing/2014/main" id="{72D20805-A52A-8943-BB4B-A750377F6329}"/>
              </a:ext>
            </a:extLst>
          </p:cNvPr>
          <p:cNvSpPr/>
          <p:nvPr/>
        </p:nvSpPr>
        <p:spPr>
          <a:xfrm>
            <a:off x="6787077" y="2288531"/>
            <a:ext cx="3808095" cy="1165860"/>
          </a:xfrm>
          <a:prstGeom prst="roundRect">
            <a:avLst>
              <a:gd name="adj" fmla="val 2719"/>
            </a:avLst>
          </a:prstGeom>
          <a:noFill/>
          <a:ln w="190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85000"/>
                  <a:lumOff val="15000"/>
                </a:schemeClr>
              </a:solidFill>
              <a:effectLst/>
              <a:uLnTx/>
              <a:uFillTx/>
              <a:latin typeface="Arial" panose="020B0604020202090204" pitchFamily="34" charset="0"/>
              <a:ea typeface="宋体" charset="-122"/>
              <a:cs typeface="Arial" panose="020B0604020202090204" pitchFamily="34" charset="0"/>
            </a:endParaRPr>
          </a:p>
        </p:txBody>
      </p:sp>
      <p:sp>
        <p:nvSpPr>
          <p:cNvPr id="9" name="矩形: 圆角 29">
            <a:extLst>
              <a:ext uri="{FF2B5EF4-FFF2-40B4-BE49-F238E27FC236}">
                <a16:creationId xmlns:a16="http://schemas.microsoft.com/office/drawing/2014/main" id="{C5C36DC3-13C2-6E4A-B83D-1A6F3BCF9814}"/>
              </a:ext>
            </a:extLst>
          </p:cNvPr>
          <p:cNvSpPr/>
          <p:nvPr/>
        </p:nvSpPr>
        <p:spPr>
          <a:xfrm>
            <a:off x="6770567" y="2162801"/>
            <a:ext cx="937260" cy="267970"/>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90204" pitchFamily="34" charset="0"/>
                <a:ea typeface="Arial" panose="020B0604020202090204" pitchFamily="34" charset="0"/>
                <a:cs typeface="Arial" panose="020B0604020202090204" pitchFamily="34" charset="0"/>
              </a:rPr>
              <a:t>清算部</a:t>
            </a:r>
          </a:p>
        </p:txBody>
      </p:sp>
      <p:sp>
        <p:nvSpPr>
          <p:cNvPr id="10" name="矩形: 圆角 74">
            <a:extLst>
              <a:ext uri="{FF2B5EF4-FFF2-40B4-BE49-F238E27FC236}">
                <a16:creationId xmlns:a16="http://schemas.microsoft.com/office/drawing/2014/main" id="{56B0580D-6C84-F646-8E4C-6B6FEBEC9DC2}"/>
              </a:ext>
            </a:extLst>
          </p:cNvPr>
          <p:cNvSpPr/>
          <p:nvPr/>
        </p:nvSpPr>
        <p:spPr>
          <a:xfrm>
            <a:off x="1251782" y="4617711"/>
            <a:ext cx="3600450" cy="1331595"/>
          </a:xfrm>
          <a:prstGeom prst="roundRect">
            <a:avLst>
              <a:gd name="adj" fmla="val 2719"/>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85000"/>
                  <a:lumOff val="15000"/>
                </a:schemeClr>
              </a:solidFill>
              <a:effectLst/>
              <a:uLnTx/>
              <a:uFillTx/>
              <a:latin typeface="Arial" panose="020B0604020202090204" pitchFamily="34" charset="0"/>
              <a:ea typeface="宋体" charset="-122"/>
              <a:cs typeface="Arial" panose="020B0604020202090204" pitchFamily="34" charset="0"/>
            </a:endParaRPr>
          </a:p>
        </p:txBody>
      </p:sp>
      <p:pic>
        <p:nvPicPr>
          <p:cNvPr id="11" name="图片 10" descr="机器人_o">
            <a:extLst>
              <a:ext uri="{FF2B5EF4-FFF2-40B4-BE49-F238E27FC236}">
                <a16:creationId xmlns:a16="http://schemas.microsoft.com/office/drawing/2014/main" id="{704A46BD-3787-DF4D-964E-7BF2A8F7B260}"/>
              </a:ext>
            </a:extLst>
          </p:cNvPr>
          <p:cNvPicPr>
            <a:picLocks noChangeAspect="1"/>
          </p:cNvPicPr>
          <p:nvPr/>
        </p:nvPicPr>
        <p:blipFill>
          <a:blip r:embed="rId23"/>
          <a:stretch>
            <a:fillRect/>
          </a:stretch>
        </p:blipFill>
        <p:spPr>
          <a:xfrm>
            <a:off x="2848807" y="2713346"/>
            <a:ext cx="429260" cy="429260"/>
          </a:xfrm>
          <a:prstGeom prst="rect">
            <a:avLst/>
          </a:prstGeom>
        </p:spPr>
      </p:pic>
      <p:grpSp>
        <p:nvGrpSpPr>
          <p:cNvPr id="12" name="组合 11">
            <a:extLst>
              <a:ext uri="{FF2B5EF4-FFF2-40B4-BE49-F238E27FC236}">
                <a16:creationId xmlns:a16="http://schemas.microsoft.com/office/drawing/2014/main" id="{25A4C82E-C8DD-1C41-B18C-6A323EFD33B8}"/>
              </a:ext>
            </a:extLst>
          </p:cNvPr>
          <p:cNvGrpSpPr/>
          <p:nvPr/>
        </p:nvGrpSpPr>
        <p:grpSpPr>
          <a:xfrm>
            <a:off x="3426657" y="2705726"/>
            <a:ext cx="641985" cy="619760"/>
            <a:chOff x="4822" y="3437"/>
            <a:chExt cx="1011" cy="976"/>
          </a:xfrm>
        </p:grpSpPr>
        <p:sp>
          <p:nvSpPr>
            <p:cNvPr id="13" name="PA_文本框 151">
              <a:extLst>
                <a:ext uri="{FF2B5EF4-FFF2-40B4-BE49-F238E27FC236}">
                  <a16:creationId xmlns:a16="http://schemas.microsoft.com/office/drawing/2014/main" id="{F3B88F3D-68C4-DF47-BA39-613FAA5AEA84}"/>
                </a:ext>
              </a:extLst>
            </p:cNvPr>
            <p:cNvSpPr txBox="1"/>
            <p:nvPr>
              <p:custDataLst>
                <p:tags r:id="rId21"/>
              </p:custDataLst>
            </p:nvPr>
          </p:nvSpPr>
          <p:spPr>
            <a:xfrm>
              <a:off x="4822"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方正正中黑简体" panose="02000000000000000000" pitchFamily="2" charset="-122"/>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方正正中黑简体" panose="02000000000000000000" pitchFamily="2" charset="-122"/>
                  <a:cs typeface="Arial" panose="020B0604020202090204" pitchFamily="34" charset="0"/>
                </a:rPr>
                <a:t>2</a:t>
              </a:r>
            </a:p>
          </p:txBody>
        </p:sp>
        <p:pic>
          <p:nvPicPr>
            <p:cNvPr id="14" name="图片 13" descr="机器人_o">
              <a:extLst>
                <a:ext uri="{FF2B5EF4-FFF2-40B4-BE49-F238E27FC236}">
                  <a16:creationId xmlns:a16="http://schemas.microsoft.com/office/drawing/2014/main" id="{55CD959D-5E66-974F-A0A6-04543DC91C2C}"/>
                </a:ext>
              </a:extLst>
            </p:cNvPr>
            <p:cNvPicPr>
              <a:picLocks noChangeAspect="1"/>
            </p:cNvPicPr>
            <p:nvPr/>
          </p:nvPicPr>
          <p:blipFill>
            <a:blip r:embed="rId23"/>
            <a:stretch>
              <a:fillRect/>
            </a:stretch>
          </p:blipFill>
          <p:spPr>
            <a:xfrm>
              <a:off x="4974" y="3437"/>
              <a:ext cx="676" cy="676"/>
            </a:xfrm>
            <a:prstGeom prst="rect">
              <a:avLst/>
            </a:prstGeom>
          </p:spPr>
        </p:pic>
      </p:grpSp>
      <p:sp>
        <p:nvSpPr>
          <p:cNvPr id="15" name="PA_文本框 151">
            <a:extLst>
              <a:ext uri="{FF2B5EF4-FFF2-40B4-BE49-F238E27FC236}">
                <a16:creationId xmlns:a16="http://schemas.microsoft.com/office/drawing/2014/main" id="{3F9349C0-2328-9A41-A161-243302A00468}"/>
              </a:ext>
            </a:extLst>
          </p:cNvPr>
          <p:cNvSpPr txBox="1"/>
          <p:nvPr>
            <p:custDataLst>
              <p:tags r:id="rId2"/>
            </p:custDataLst>
          </p:nvPr>
        </p:nvSpPr>
        <p:spPr>
          <a:xfrm>
            <a:off x="1509592" y="5550526"/>
            <a:ext cx="868045" cy="243840"/>
          </a:xfrm>
          <a:prstGeom prst="rect">
            <a:avLst/>
          </a:prstGeom>
          <a:noFill/>
        </p:spPr>
        <p:txBody>
          <a:bodyPr wrap="square" lIns="91439" tIns="45719" rIns="91439" bIns="45719" rtlCol="0">
            <a:spAutoFit/>
          </a:bodyPr>
          <a:lstStyle/>
          <a:p>
            <a:pPr algn="ctr" defTabSz="913130"/>
            <a:r>
              <a:rPr lang="zh-CN" altLang="en-US" sz="1000" dirty="0">
                <a:solidFill>
                  <a:schemeClr val="bg2">
                    <a:lumMod val="50000"/>
                  </a:schemeClr>
                </a:solidFill>
                <a:latin typeface="Arial" panose="020B0604020202090204" pitchFamily="34" charset="0"/>
                <a:ea typeface="Arial" panose="020B0604020202090204" pitchFamily="34" charset="0"/>
                <a:cs typeface="Roboto black"/>
              </a:rPr>
              <a:t>服务器集群</a:t>
            </a:r>
          </a:p>
        </p:txBody>
      </p:sp>
      <p:grpSp>
        <p:nvGrpSpPr>
          <p:cNvPr id="16" name="组合 15">
            <a:extLst>
              <a:ext uri="{FF2B5EF4-FFF2-40B4-BE49-F238E27FC236}">
                <a16:creationId xmlns:a16="http://schemas.microsoft.com/office/drawing/2014/main" id="{7B76A845-1800-B341-894E-1A421140A957}"/>
              </a:ext>
            </a:extLst>
          </p:cNvPr>
          <p:cNvGrpSpPr/>
          <p:nvPr/>
        </p:nvGrpSpPr>
        <p:grpSpPr>
          <a:xfrm>
            <a:off x="4084517" y="2705726"/>
            <a:ext cx="641350" cy="619760"/>
            <a:chOff x="4822" y="3437"/>
            <a:chExt cx="1010" cy="976"/>
          </a:xfrm>
        </p:grpSpPr>
        <p:sp>
          <p:nvSpPr>
            <p:cNvPr id="17" name="PA_文本框 151">
              <a:extLst>
                <a:ext uri="{FF2B5EF4-FFF2-40B4-BE49-F238E27FC236}">
                  <a16:creationId xmlns:a16="http://schemas.microsoft.com/office/drawing/2014/main" id="{D9681D36-09E3-AE45-AA96-3A1029F16EC5}"/>
                </a:ext>
              </a:extLst>
            </p:cNvPr>
            <p:cNvSpPr txBox="1"/>
            <p:nvPr>
              <p:custDataLst>
                <p:tags r:id="rId20"/>
              </p:custDataLst>
            </p:nvPr>
          </p:nvSpPr>
          <p:spPr>
            <a:xfrm>
              <a:off x="4822"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方正正中黑简体" panose="02000000000000000000" pitchFamily="2" charset="-122"/>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方正正中黑简体" panose="02000000000000000000" pitchFamily="2" charset="-122"/>
                  <a:cs typeface="Arial" panose="020B0604020202090204" pitchFamily="34" charset="0"/>
                </a:rPr>
                <a:t>N</a:t>
              </a:r>
            </a:p>
          </p:txBody>
        </p:sp>
        <p:pic>
          <p:nvPicPr>
            <p:cNvPr id="18" name="图片 17" descr="机器人_o">
              <a:extLst>
                <a:ext uri="{FF2B5EF4-FFF2-40B4-BE49-F238E27FC236}">
                  <a16:creationId xmlns:a16="http://schemas.microsoft.com/office/drawing/2014/main" id="{F0A2D833-0C1D-094D-9836-4619CC09793E}"/>
                </a:ext>
              </a:extLst>
            </p:cNvPr>
            <p:cNvPicPr>
              <a:picLocks noChangeAspect="1"/>
            </p:cNvPicPr>
            <p:nvPr/>
          </p:nvPicPr>
          <p:blipFill>
            <a:blip r:embed="rId23"/>
            <a:stretch>
              <a:fillRect/>
            </a:stretch>
          </p:blipFill>
          <p:spPr>
            <a:xfrm>
              <a:off x="4974" y="3437"/>
              <a:ext cx="676" cy="676"/>
            </a:xfrm>
            <a:prstGeom prst="rect">
              <a:avLst/>
            </a:prstGeom>
          </p:spPr>
        </p:pic>
      </p:grpSp>
      <p:grpSp>
        <p:nvGrpSpPr>
          <p:cNvPr id="19" name="组合 18">
            <a:extLst>
              <a:ext uri="{FF2B5EF4-FFF2-40B4-BE49-F238E27FC236}">
                <a16:creationId xmlns:a16="http://schemas.microsoft.com/office/drawing/2014/main" id="{FE9317AD-9F54-8F45-8C63-9D83ADC52787}"/>
              </a:ext>
            </a:extLst>
          </p:cNvPr>
          <p:cNvGrpSpPr/>
          <p:nvPr/>
        </p:nvGrpSpPr>
        <p:grpSpPr>
          <a:xfrm>
            <a:off x="3161227" y="3507731"/>
            <a:ext cx="1162050" cy="602615"/>
            <a:chOff x="4141" y="4777"/>
            <a:chExt cx="1830" cy="949"/>
          </a:xfrm>
        </p:grpSpPr>
        <p:sp>
          <p:nvSpPr>
            <p:cNvPr id="20" name="PA_文本框 151">
              <a:extLst>
                <a:ext uri="{FF2B5EF4-FFF2-40B4-BE49-F238E27FC236}">
                  <a16:creationId xmlns:a16="http://schemas.microsoft.com/office/drawing/2014/main" id="{EA72E4C0-BB08-CB42-9016-5C0B93606950}"/>
                </a:ext>
              </a:extLst>
            </p:cNvPr>
            <p:cNvSpPr txBox="1"/>
            <p:nvPr>
              <p:custDataLst>
                <p:tags r:id="rId19"/>
              </p:custDataLst>
            </p:nvPr>
          </p:nvSpPr>
          <p:spPr>
            <a:xfrm>
              <a:off x="4287" y="5366"/>
              <a:ext cx="1517"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Roboto black"/>
                </a:rPr>
                <a:t>高密度机器人</a:t>
              </a:r>
            </a:p>
          </p:txBody>
        </p:sp>
        <p:grpSp>
          <p:nvGrpSpPr>
            <p:cNvPr id="21" name="组合 20">
              <a:extLst>
                <a:ext uri="{FF2B5EF4-FFF2-40B4-BE49-F238E27FC236}">
                  <a16:creationId xmlns:a16="http://schemas.microsoft.com/office/drawing/2014/main" id="{D10B0EB0-45A0-464F-85F8-590F4AF47746}"/>
                </a:ext>
              </a:extLst>
            </p:cNvPr>
            <p:cNvGrpSpPr/>
            <p:nvPr/>
          </p:nvGrpSpPr>
          <p:grpSpPr>
            <a:xfrm>
              <a:off x="4141" y="4777"/>
              <a:ext cx="1242" cy="676"/>
              <a:chOff x="3400" y="4556"/>
              <a:chExt cx="1242" cy="676"/>
            </a:xfrm>
          </p:grpSpPr>
          <p:pic>
            <p:nvPicPr>
              <p:cNvPr id="23" name="图片 22" descr="机器人_o">
                <a:extLst>
                  <a:ext uri="{FF2B5EF4-FFF2-40B4-BE49-F238E27FC236}">
                    <a16:creationId xmlns:a16="http://schemas.microsoft.com/office/drawing/2014/main" id="{25624CC1-D6D5-284B-B738-3FE679812AB2}"/>
                  </a:ext>
                </a:extLst>
              </p:cNvPr>
              <p:cNvPicPr>
                <a:picLocks noChangeAspect="1"/>
              </p:cNvPicPr>
              <p:nvPr/>
            </p:nvPicPr>
            <p:blipFill>
              <a:blip r:embed="rId23"/>
              <a:stretch>
                <a:fillRect/>
              </a:stretch>
            </p:blipFill>
            <p:spPr>
              <a:xfrm>
                <a:off x="3400" y="4556"/>
                <a:ext cx="676" cy="676"/>
              </a:xfrm>
              <a:prstGeom prst="rect">
                <a:avLst/>
              </a:prstGeom>
            </p:spPr>
          </p:pic>
          <p:pic>
            <p:nvPicPr>
              <p:cNvPr id="24" name="图片 23" descr="机器人_o">
                <a:extLst>
                  <a:ext uri="{FF2B5EF4-FFF2-40B4-BE49-F238E27FC236}">
                    <a16:creationId xmlns:a16="http://schemas.microsoft.com/office/drawing/2014/main" id="{503E69DD-81AA-8445-8C22-5AAE6946CA2D}"/>
                  </a:ext>
                </a:extLst>
              </p:cNvPr>
              <p:cNvPicPr>
                <a:picLocks noChangeAspect="1"/>
              </p:cNvPicPr>
              <p:nvPr/>
            </p:nvPicPr>
            <p:blipFill>
              <a:blip r:embed="rId23"/>
              <a:stretch>
                <a:fillRect/>
              </a:stretch>
            </p:blipFill>
            <p:spPr>
              <a:xfrm>
                <a:off x="3966" y="4556"/>
                <a:ext cx="676" cy="676"/>
              </a:xfrm>
              <a:prstGeom prst="rect">
                <a:avLst/>
              </a:prstGeom>
            </p:spPr>
          </p:pic>
        </p:grpSp>
        <p:pic>
          <p:nvPicPr>
            <p:cNvPr id="22" name="图片 21" descr="机器人_o">
              <a:extLst>
                <a:ext uri="{FF2B5EF4-FFF2-40B4-BE49-F238E27FC236}">
                  <a16:creationId xmlns:a16="http://schemas.microsoft.com/office/drawing/2014/main" id="{AE78D7D5-E6F9-324D-A983-27FF425AC1C1}"/>
                </a:ext>
              </a:extLst>
            </p:cNvPr>
            <p:cNvPicPr>
              <a:picLocks noChangeAspect="1"/>
            </p:cNvPicPr>
            <p:nvPr/>
          </p:nvPicPr>
          <p:blipFill>
            <a:blip r:embed="rId23"/>
            <a:stretch>
              <a:fillRect/>
            </a:stretch>
          </p:blipFill>
          <p:spPr>
            <a:xfrm>
              <a:off x="5295" y="4777"/>
              <a:ext cx="676" cy="676"/>
            </a:xfrm>
            <a:prstGeom prst="rect">
              <a:avLst/>
            </a:prstGeom>
          </p:spPr>
        </p:pic>
      </p:grpSp>
      <p:grpSp>
        <p:nvGrpSpPr>
          <p:cNvPr id="25" name="组合 24">
            <a:extLst>
              <a:ext uri="{FF2B5EF4-FFF2-40B4-BE49-F238E27FC236}">
                <a16:creationId xmlns:a16="http://schemas.microsoft.com/office/drawing/2014/main" id="{ABD6E2CE-FD55-7D48-8C27-80971E410CCA}"/>
              </a:ext>
            </a:extLst>
          </p:cNvPr>
          <p:cNvGrpSpPr/>
          <p:nvPr/>
        </p:nvGrpSpPr>
        <p:grpSpPr>
          <a:xfrm>
            <a:off x="1404817" y="2609206"/>
            <a:ext cx="641350" cy="746125"/>
            <a:chOff x="1638" y="3285"/>
            <a:chExt cx="1010" cy="1175"/>
          </a:xfrm>
        </p:grpSpPr>
        <p:pic>
          <p:nvPicPr>
            <p:cNvPr id="26" name="图片 25" descr="电脑屏幕">
              <a:extLst>
                <a:ext uri="{FF2B5EF4-FFF2-40B4-BE49-F238E27FC236}">
                  <a16:creationId xmlns:a16="http://schemas.microsoft.com/office/drawing/2014/main" id="{A946CBB5-F301-7449-B62A-37D2F44B671F}"/>
                </a:ext>
              </a:extLst>
            </p:cNvPr>
            <p:cNvPicPr>
              <a:picLocks noChangeAspect="1"/>
            </p:cNvPicPr>
            <p:nvPr/>
          </p:nvPicPr>
          <p:blipFill>
            <a:blip r:embed="rId24"/>
            <a:stretch>
              <a:fillRect/>
            </a:stretch>
          </p:blipFill>
          <p:spPr>
            <a:xfrm>
              <a:off x="1723" y="3285"/>
              <a:ext cx="840" cy="840"/>
            </a:xfrm>
            <a:prstGeom prst="rect">
              <a:avLst/>
            </a:prstGeom>
          </p:spPr>
        </p:pic>
        <p:sp>
          <p:nvSpPr>
            <p:cNvPr id="27" name="PA_文本框 151">
              <a:extLst>
                <a:ext uri="{FF2B5EF4-FFF2-40B4-BE49-F238E27FC236}">
                  <a16:creationId xmlns:a16="http://schemas.microsoft.com/office/drawing/2014/main" id="{226CAC6A-BEF5-ED4A-A85F-85D12B0E82DF}"/>
                </a:ext>
              </a:extLst>
            </p:cNvPr>
            <p:cNvSpPr txBox="1"/>
            <p:nvPr>
              <p:custDataLst>
                <p:tags r:id="rId18"/>
              </p:custDataLst>
            </p:nvPr>
          </p:nvSpPr>
          <p:spPr>
            <a:xfrm>
              <a:off x="1638" y="4100"/>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Roboto black"/>
                </a:rPr>
                <a:t>管理端</a:t>
              </a:r>
            </a:p>
          </p:txBody>
        </p:sp>
      </p:grpSp>
      <p:grpSp>
        <p:nvGrpSpPr>
          <p:cNvPr id="28" name="组合 27">
            <a:extLst>
              <a:ext uri="{FF2B5EF4-FFF2-40B4-BE49-F238E27FC236}">
                <a16:creationId xmlns:a16="http://schemas.microsoft.com/office/drawing/2014/main" id="{0D8A6EA9-615E-CC40-AFA8-F99FC8551D71}"/>
              </a:ext>
            </a:extLst>
          </p:cNvPr>
          <p:cNvGrpSpPr/>
          <p:nvPr/>
        </p:nvGrpSpPr>
        <p:grpSpPr>
          <a:xfrm>
            <a:off x="1405452" y="3454391"/>
            <a:ext cx="641350" cy="746125"/>
            <a:chOff x="1638" y="3285"/>
            <a:chExt cx="1010" cy="1175"/>
          </a:xfrm>
        </p:grpSpPr>
        <p:pic>
          <p:nvPicPr>
            <p:cNvPr id="29" name="图片 28" descr="电脑屏幕">
              <a:extLst>
                <a:ext uri="{FF2B5EF4-FFF2-40B4-BE49-F238E27FC236}">
                  <a16:creationId xmlns:a16="http://schemas.microsoft.com/office/drawing/2014/main" id="{38CEACCF-1DB1-3348-A00A-092479EE681C}"/>
                </a:ext>
              </a:extLst>
            </p:cNvPr>
            <p:cNvPicPr>
              <a:picLocks noChangeAspect="1"/>
            </p:cNvPicPr>
            <p:nvPr/>
          </p:nvPicPr>
          <p:blipFill>
            <a:blip r:embed="rId24"/>
            <a:stretch>
              <a:fillRect/>
            </a:stretch>
          </p:blipFill>
          <p:spPr>
            <a:xfrm>
              <a:off x="1723" y="3285"/>
              <a:ext cx="840" cy="840"/>
            </a:xfrm>
            <a:prstGeom prst="rect">
              <a:avLst/>
            </a:prstGeom>
          </p:spPr>
        </p:pic>
        <p:sp>
          <p:nvSpPr>
            <p:cNvPr id="30" name="PA_文本框 151">
              <a:extLst>
                <a:ext uri="{FF2B5EF4-FFF2-40B4-BE49-F238E27FC236}">
                  <a16:creationId xmlns:a16="http://schemas.microsoft.com/office/drawing/2014/main" id="{50518A79-4CDF-D348-86AB-B8D2893D32E8}"/>
                </a:ext>
              </a:extLst>
            </p:cNvPr>
            <p:cNvSpPr txBox="1"/>
            <p:nvPr>
              <p:custDataLst>
                <p:tags r:id="rId17"/>
              </p:custDataLst>
            </p:nvPr>
          </p:nvSpPr>
          <p:spPr>
            <a:xfrm>
              <a:off x="1638" y="4100"/>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Roboto black"/>
                </a:rPr>
                <a:t>管理端</a:t>
              </a:r>
            </a:p>
          </p:txBody>
        </p:sp>
      </p:grpSp>
      <p:pic>
        <p:nvPicPr>
          <p:cNvPr id="31" name="图片 30" descr="服务器">
            <a:extLst>
              <a:ext uri="{FF2B5EF4-FFF2-40B4-BE49-F238E27FC236}">
                <a16:creationId xmlns:a16="http://schemas.microsoft.com/office/drawing/2014/main" id="{22253B0F-AC0A-3243-8DDE-E7074005D8EA}"/>
              </a:ext>
            </a:extLst>
          </p:cNvPr>
          <p:cNvPicPr>
            <a:picLocks noChangeAspect="1"/>
          </p:cNvPicPr>
          <p:nvPr/>
        </p:nvPicPr>
        <p:blipFill>
          <a:blip r:embed="rId25"/>
          <a:stretch>
            <a:fillRect/>
          </a:stretch>
        </p:blipFill>
        <p:spPr>
          <a:xfrm>
            <a:off x="1689932" y="4901556"/>
            <a:ext cx="507365" cy="507365"/>
          </a:xfrm>
          <a:prstGeom prst="rect">
            <a:avLst/>
          </a:prstGeom>
        </p:spPr>
      </p:pic>
      <p:pic>
        <p:nvPicPr>
          <p:cNvPr id="32" name="图片 31" descr="服务器 (1)">
            <a:extLst>
              <a:ext uri="{FF2B5EF4-FFF2-40B4-BE49-F238E27FC236}">
                <a16:creationId xmlns:a16="http://schemas.microsoft.com/office/drawing/2014/main" id="{D38CB2B5-9C6D-2848-88A2-7BCD796DCF2C}"/>
              </a:ext>
            </a:extLst>
          </p:cNvPr>
          <p:cNvPicPr>
            <a:picLocks noChangeAspect="1"/>
          </p:cNvPicPr>
          <p:nvPr/>
        </p:nvPicPr>
        <p:blipFill>
          <a:blip r:embed="rId26"/>
          <a:stretch>
            <a:fillRect/>
          </a:stretch>
        </p:blipFill>
        <p:spPr>
          <a:xfrm>
            <a:off x="2736412" y="4834246"/>
            <a:ext cx="574675" cy="574675"/>
          </a:xfrm>
          <a:prstGeom prst="rect">
            <a:avLst/>
          </a:prstGeom>
        </p:spPr>
      </p:pic>
      <p:sp>
        <p:nvSpPr>
          <p:cNvPr id="33" name="PA_文本框 151">
            <a:extLst>
              <a:ext uri="{FF2B5EF4-FFF2-40B4-BE49-F238E27FC236}">
                <a16:creationId xmlns:a16="http://schemas.microsoft.com/office/drawing/2014/main" id="{E6E46FFA-49F5-9148-8461-0195018FCD3F}"/>
              </a:ext>
            </a:extLst>
          </p:cNvPr>
          <p:cNvSpPr txBox="1"/>
          <p:nvPr>
            <p:custDataLst>
              <p:tags r:id="rId3"/>
            </p:custDataLst>
          </p:nvPr>
        </p:nvSpPr>
        <p:spPr>
          <a:xfrm>
            <a:off x="2474157" y="5550526"/>
            <a:ext cx="1099185" cy="243840"/>
          </a:xfrm>
          <a:prstGeom prst="rect">
            <a:avLst/>
          </a:prstGeom>
          <a:noFill/>
        </p:spPr>
        <p:txBody>
          <a:bodyPr wrap="square" lIns="91439" tIns="45719" rIns="91439" bIns="45719" rtlCol="0">
            <a:spAutoFit/>
          </a:bodyPr>
          <a:lstStyle/>
          <a:p>
            <a:pPr algn="ctr" defTabSz="913130"/>
            <a:r>
              <a:rPr lang="zh-CN" altLang="en-US" sz="1000" dirty="0">
                <a:solidFill>
                  <a:schemeClr val="bg2">
                    <a:lumMod val="50000"/>
                  </a:schemeClr>
                </a:solidFill>
                <a:latin typeface="Arial" panose="020B0604020202090204" pitchFamily="34" charset="0"/>
                <a:ea typeface="Arial" panose="020B0604020202090204" pitchFamily="34" charset="0"/>
                <a:cs typeface="Roboto black"/>
              </a:rPr>
              <a:t>数据库服务器</a:t>
            </a:r>
          </a:p>
        </p:txBody>
      </p:sp>
      <p:pic>
        <p:nvPicPr>
          <p:cNvPr id="34" name="图片 33" descr="文件">
            <a:extLst>
              <a:ext uri="{FF2B5EF4-FFF2-40B4-BE49-F238E27FC236}">
                <a16:creationId xmlns:a16="http://schemas.microsoft.com/office/drawing/2014/main" id="{4DCDC8A7-94D1-2240-9EAB-788F7CC5CD8F}"/>
              </a:ext>
            </a:extLst>
          </p:cNvPr>
          <p:cNvPicPr>
            <a:picLocks noChangeAspect="1"/>
          </p:cNvPicPr>
          <p:nvPr/>
        </p:nvPicPr>
        <p:blipFill>
          <a:blip r:embed="rId27"/>
          <a:stretch>
            <a:fillRect/>
          </a:stretch>
        </p:blipFill>
        <p:spPr>
          <a:xfrm>
            <a:off x="3836867" y="4850121"/>
            <a:ext cx="542925" cy="542925"/>
          </a:xfrm>
          <a:prstGeom prst="rect">
            <a:avLst/>
          </a:prstGeom>
        </p:spPr>
      </p:pic>
      <p:sp>
        <p:nvSpPr>
          <p:cNvPr id="35" name="PA_文本框 151">
            <a:extLst>
              <a:ext uri="{FF2B5EF4-FFF2-40B4-BE49-F238E27FC236}">
                <a16:creationId xmlns:a16="http://schemas.microsoft.com/office/drawing/2014/main" id="{7F73B332-791E-734C-84BE-3BAE40A1CDF9}"/>
              </a:ext>
            </a:extLst>
          </p:cNvPr>
          <p:cNvSpPr txBox="1"/>
          <p:nvPr>
            <p:custDataLst>
              <p:tags r:id="rId4"/>
            </p:custDataLst>
          </p:nvPr>
        </p:nvSpPr>
        <p:spPr>
          <a:xfrm>
            <a:off x="3558737" y="5550526"/>
            <a:ext cx="1099185" cy="243840"/>
          </a:xfrm>
          <a:prstGeom prst="rect">
            <a:avLst/>
          </a:prstGeom>
          <a:noFill/>
        </p:spPr>
        <p:txBody>
          <a:bodyPr wrap="square" lIns="91439" tIns="45719" rIns="91439" bIns="45719" rtlCol="0">
            <a:spAutoFit/>
          </a:bodyPr>
          <a:lstStyle/>
          <a:p>
            <a:pPr algn="ctr" defTabSz="913130"/>
            <a:r>
              <a:rPr lang="zh-CN" altLang="en-US" sz="1000" dirty="0">
                <a:solidFill>
                  <a:schemeClr val="bg2">
                    <a:lumMod val="50000"/>
                  </a:schemeClr>
                </a:solidFill>
                <a:latin typeface="Arial" panose="020B0604020202090204" pitchFamily="34" charset="0"/>
                <a:ea typeface="Arial" panose="020B0604020202090204" pitchFamily="34" charset="0"/>
                <a:cs typeface="Roboto black"/>
              </a:rPr>
              <a:t>录屏存储</a:t>
            </a:r>
          </a:p>
        </p:txBody>
      </p:sp>
      <p:sp>
        <p:nvSpPr>
          <p:cNvPr id="36" name="矩形: 圆角 74">
            <a:extLst>
              <a:ext uri="{FF2B5EF4-FFF2-40B4-BE49-F238E27FC236}">
                <a16:creationId xmlns:a16="http://schemas.microsoft.com/office/drawing/2014/main" id="{CC323C73-17C0-804C-8762-EB222CDA2141}"/>
              </a:ext>
            </a:extLst>
          </p:cNvPr>
          <p:cNvSpPr/>
          <p:nvPr/>
        </p:nvSpPr>
        <p:spPr>
          <a:xfrm>
            <a:off x="1251782" y="2540626"/>
            <a:ext cx="958850" cy="1686560"/>
          </a:xfrm>
          <a:prstGeom prst="roundRect">
            <a:avLst>
              <a:gd name="adj" fmla="val 2719"/>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75000"/>
                  <a:lumOff val="25000"/>
                </a:schemeClr>
              </a:solidFill>
              <a:effectLst/>
              <a:uLnTx/>
              <a:uFillTx/>
              <a:latin typeface="Arial" panose="020B0604020202090204" pitchFamily="34" charset="0"/>
              <a:ea typeface="宋体" charset="-122"/>
              <a:cs typeface="Arial" panose="020B0604020202090204" pitchFamily="34" charset="0"/>
            </a:endParaRPr>
          </a:p>
        </p:txBody>
      </p:sp>
      <p:cxnSp>
        <p:nvCxnSpPr>
          <p:cNvPr id="37" name="直接连接符 159">
            <a:extLst>
              <a:ext uri="{FF2B5EF4-FFF2-40B4-BE49-F238E27FC236}">
                <a16:creationId xmlns:a16="http://schemas.microsoft.com/office/drawing/2014/main" id="{64D62A04-B80E-3E43-9B27-7BC652E1EE33}"/>
              </a:ext>
            </a:extLst>
          </p:cNvPr>
          <p:cNvCxnSpPr/>
          <p:nvPr/>
        </p:nvCxnSpPr>
        <p:spPr>
          <a:xfrm>
            <a:off x="2210632" y="3383906"/>
            <a:ext cx="370840" cy="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8" name="直接连接符 160">
            <a:extLst>
              <a:ext uri="{FF2B5EF4-FFF2-40B4-BE49-F238E27FC236}">
                <a16:creationId xmlns:a16="http://schemas.microsoft.com/office/drawing/2014/main" id="{14C104DF-A46A-E34F-BFAC-77CF8AD1117F}"/>
              </a:ext>
            </a:extLst>
          </p:cNvPr>
          <p:cNvCxnSpPr>
            <a:stCxn id="36" idx="2"/>
          </p:cNvCxnSpPr>
          <p:nvPr/>
        </p:nvCxnSpPr>
        <p:spPr>
          <a:xfrm>
            <a:off x="1739462" y="4227186"/>
            <a:ext cx="0" cy="390525"/>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39" name="直接连接符 161">
            <a:extLst>
              <a:ext uri="{FF2B5EF4-FFF2-40B4-BE49-F238E27FC236}">
                <a16:creationId xmlns:a16="http://schemas.microsoft.com/office/drawing/2014/main" id="{BF0E0D5D-3E38-E943-97A4-D3B59C633D9A}"/>
              </a:ext>
            </a:extLst>
          </p:cNvPr>
          <p:cNvCxnSpPr/>
          <p:nvPr/>
        </p:nvCxnSpPr>
        <p:spPr>
          <a:xfrm>
            <a:off x="3747332" y="4227186"/>
            <a:ext cx="0" cy="390525"/>
          </a:xfrm>
          <a:prstGeom prst="line">
            <a:avLst/>
          </a:prstGeom>
          <a:ln w="19050"/>
        </p:spPr>
        <p:style>
          <a:lnRef idx="1">
            <a:schemeClr val="accent3"/>
          </a:lnRef>
          <a:fillRef idx="0">
            <a:schemeClr val="accent3"/>
          </a:fillRef>
          <a:effectRef idx="0">
            <a:schemeClr val="accent3"/>
          </a:effectRef>
          <a:fontRef idx="minor">
            <a:schemeClr val="tx1"/>
          </a:fontRef>
        </p:style>
      </p:cxnSp>
      <p:grpSp>
        <p:nvGrpSpPr>
          <p:cNvPr id="40" name="组合 39">
            <a:extLst>
              <a:ext uri="{FF2B5EF4-FFF2-40B4-BE49-F238E27FC236}">
                <a16:creationId xmlns:a16="http://schemas.microsoft.com/office/drawing/2014/main" id="{6AC75CAB-A895-3B48-881E-2FD97D9B0394}"/>
              </a:ext>
            </a:extLst>
          </p:cNvPr>
          <p:cNvGrpSpPr/>
          <p:nvPr/>
        </p:nvGrpSpPr>
        <p:grpSpPr>
          <a:xfrm>
            <a:off x="9581712" y="2573646"/>
            <a:ext cx="789940" cy="619760"/>
            <a:chOff x="4735" y="3437"/>
            <a:chExt cx="1244" cy="976"/>
          </a:xfrm>
        </p:grpSpPr>
        <p:sp>
          <p:nvSpPr>
            <p:cNvPr id="41" name="PA_文本框 151">
              <a:extLst>
                <a:ext uri="{FF2B5EF4-FFF2-40B4-BE49-F238E27FC236}">
                  <a16:creationId xmlns:a16="http://schemas.microsoft.com/office/drawing/2014/main" id="{05AC8CF1-B88B-CF44-946E-21D38626F09D}"/>
                </a:ext>
              </a:extLst>
            </p:cNvPr>
            <p:cNvSpPr txBox="1"/>
            <p:nvPr>
              <p:custDataLst>
                <p:tags r:id="rId16"/>
              </p:custDataLst>
            </p:nvPr>
          </p:nvSpPr>
          <p:spPr>
            <a:xfrm>
              <a:off x="4735" y="4053"/>
              <a:ext cx="1244"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单机机器人</a:t>
              </a:r>
            </a:p>
          </p:txBody>
        </p:sp>
        <p:pic>
          <p:nvPicPr>
            <p:cNvPr id="42" name="图片 41" descr="机器人_o">
              <a:extLst>
                <a:ext uri="{FF2B5EF4-FFF2-40B4-BE49-F238E27FC236}">
                  <a16:creationId xmlns:a16="http://schemas.microsoft.com/office/drawing/2014/main" id="{4F324F2F-9CDA-2147-A245-66AC017741A5}"/>
                </a:ext>
              </a:extLst>
            </p:cNvPr>
            <p:cNvPicPr>
              <a:picLocks noChangeAspect="1"/>
            </p:cNvPicPr>
            <p:nvPr/>
          </p:nvPicPr>
          <p:blipFill>
            <a:blip r:embed="rId23"/>
            <a:stretch>
              <a:fillRect/>
            </a:stretch>
          </p:blipFill>
          <p:spPr>
            <a:xfrm>
              <a:off x="4974" y="3437"/>
              <a:ext cx="676" cy="676"/>
            </a:xfrm>
            <a:prstGeom prst="rect">
              <a:avLst/>
            </a:prstGeom>
          </p:spPr>
        </p:pic>
      </p:grpSp>
      <p:grpSp>
        <p:nvGrpSpPr>
          <p:cNvPr id="43" name="组合 42">
            <a:extLst>
              <a:ext uri="{FF2B5EF4-FFF2-40B4-BE49-F238E27FC236}">
                <a16:creationId xmlns:a16="http://schemas.microsoft.com/office/drawing/2014/main" id="{C619DB85-9FC2-AD49-BE4A-328793730BEC}"/>
              </a:ext>
            </a:extLst>
          </p:cNvPr>
          <p:cNvGrpSpPr/>
          <p:nvPr/>
        </p:nvGrpSpPr>
        <p:grpSpPr>
          <a:xfrm>
            <a:off x="8100892" y="2573646"/>
            <a:ext cx="641985" cy="619760"/>
            <a:chOff x="4848" y="3437"/>
            <a:chExt cx="1011" cy="976"/>
          </a:xfrm>
        </p:grpSpPr>
        <p:sp>
          <p:nvSpPr>
            <p:cNvPr id="44" name="PA_文本框 151">
              <a:extLst>
                <a:ext uri="{FF2B5EF4-FFF2-40B4-BE49-F238E27FC236}">
                  <a16:creationId xmlns:a16="http://schemas.microsoft.com/office/drawing/2014/main" id="{1E3CE007-4A88-B641-AA3C-B854C1D81028}"/>
                </a:ext>
              </a:extLst>
            </p:cNvPr>
            <p:cNvSpPr txBox="1"/>
            <p:nvPr>
              <p:custDataLst>
                <p:tags r:id="rId15"/>
              </p:custDataLst>
            </p:nvPr>
          </p:nvSpPr>
          <p:spPr>
            <a:xfrm>
              <a:off x="4848"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1</a:t>
              </a:r>
            </a:p>
          </p:txBody>
        </p:sp>
        <p:pic>
          <p:nvPicPr>
            <p:cNvPr id="45" name="图片 44" descr="机器人_o">
              <a:extLst>
                <a:ext uri="{FF2B5EF4-FFF2-40B4-BE49-F238E27FC236}">
                  <a16:creationId xmlns:a16="http://schemas.microsoft.com/office/drawing/2014/main" id="{0D21C9F4-AF9B-2D4C-BDC5-B49D30E0E15C}"/>
                </a:ext>
              </a:extLst>
            </p:cNvPr>
            <p:cNvPicPr>
              <a:picLocks noChangeAspect="1"/>
            </p:cNvPicPr>
            <p:nvPr/>
          </p:nvPicPr>
          <p:blipFill>
            <a:blip r:embed="rId23"/>
            <a:stretch>
              <a:fillRect/>
            </a:stretch>
          </p:blipFill>
          <p:spPr>
            <a:xfrm>
              <a:off x="4974" y="3437"/>
              <a:ext cx="676" cy="676"/>
            </a:xfrm>
            <a:prstGeom prst="rect">
              <a:avLst/>
            </a:prstGeom>
          </p:spPr>
        </p:pic>
      </p:grpSp>
      <p:sp>
        <p:nvSpPr>
          <p:cNvPr id="46" name="矩形: 圆角 74">
            <a:extLst>
              <a:ext uri="{FF2B5EF4-FFF2-40B4-BE49-F238E27FC236}">
                <a16:creationId xmlns:a16="http://schemas.microsoft.com/office/drawing/2014/main" id="{603C70A5-8199-C843-B351-4C8633056A05}"/>
              </a:ext>
            </a:extLst>
          </p:cNvPr>
          <p:cNvSpPr/>
          <p:nvPr/>
        </p:nvSpPr>
        <p:spPr>
          <a:xfrm>
            <a:off x="6787077" y="3744586"/>
            <a:ext cx="3808095" cy="1165860"/>
          </a:xfrm>
          <a:prstGeom prst="roundRect">
            <a:avLst>
              <a:gd name="adj" fmla="val 2719"/>
            </a:avLst>
          </a:prstGeom>
          <a:noFill/>
          <a:ln w="190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85000"/>
                  <a:lumOff val="15000"/>
                </a:schemeClr>
              </a:solidFill>
              <a:effectLst/>
              <a:uLnTx/>
              <a:uFillTx/>
              <a:latin typeface="Arial" panose="020B0604020202090204" pitchFamily="34" charset="0"/>
              <a:ea typeface="宋体" charset="-122"/>
              <a:cs typeface="Arial" panose="020B0604020202090204" pitchFamily="34" charset="0"/>
            </a:endParaRPr>
          </a:p>
        </p:txBody>
      </p:sp>
      <p:sp>
        <p:nvSpPr>
          <p:cNvPr id="47" name="矩形: 圆角 74">
            <a:extLst>
              <a:ext uri="{FF2B5EF4-FFF2-40B4-BE49-F238E27FC236}">
                <a16:creationId xmlns:a16="http://schemas.microsoft.com/office/drawing/2014/main" id="{AFB3A818-716F-C34E-88E1-39FDE3C47780}"/>
              </a:ext>
            </a:extLst>
          </p:cNvPr>
          <p:cNvSpPr/>
          <p:nvPr/>
        </p:nvSpPr>
        <p:spPr>
          <a:xfrm>
            <a:off x="6787077" y="5186036"/>
            <a:ext cx="3808095" cy="1165860"/>
          </a:xfrm>
          <a:prstGeom prst="roundRect">
            <a:avLst>
              <a:gd name="adj" fmla="val 2719"/>
            </a:avLst>
          </a:prstGeom>
          <a:noFill/>
          <a:ln w="190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85000"/>
                  <a:lumOff val="15000"/>
                </a:schemeClr>
              </a:solidFill>
              <a:effectLst/>
              <a:uLnTx/>
              <a:uFillTx/>
              <a:latin typeface="Arial" panose="020B0604020202090204" pitchFamily="34" charset="0"/>
              <a:ea typeface="宋体" charset="-122"/>
              <a:cs typeface="Arial" panose="020B0604020202090204" pitchFamily="34" charset="0"/>
            </a:endParaRPr>
          </a:p>
        </p:txBody>
      </p:sp>
      <p:sp>
        <p:nvSpPr>
          <p:cNvPr id="48" name="矩形: 圆角 29">
            <a:extLst>
              <a:ext uri="{FF2B5EF4-FFF2-40B4-BE49-F238E27FC236}">
                <a16:creationId xmlns:a16="http://schemas.microsoft.com/office/drawing/2014/main" id="{96D81234-9C05-314F-950E-FFD70DFA2C5B}"/>
              </a:ext>
            </a:extLst>
          </p:cNvPr>
          <p:cNvSpPr/>
          <p:nvPr/>
        </p:nvSpPr>
        <p:spPr>
          <a:xfrm>
            <a:off x="6770567" y="3588376"/>
            <a:ext cx="937260" cy="267970"/>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90204" pitchFamily="34" charset="0"/>
                <a:ea typeface="Arial" panose="020B0604020202090204" pitchFamily="34" charset="0"/>
                <a:cs typeface="Arial" panose="020B0604020202090204" pitchFamily="34" charset="0"/>
              </a:rPr>
              <a:t>运营部</a:t>
            </a:r>
          </a:p>
        </p:txBody>
      </p:sp>
      <p:grpSp>
        <p:nvGrpSpPr>
          <p:cNvPr id="49" name="组合 48">
            <a:extLst>
              <a:ext uri="{FF2B5EF4-FFF2-40B4-BE49-F238E27FC236}">
                <a16:creationId xmlns:a16="http://schemas.microsoft.com/office/drawing/2014/main" id="{7AEBFCAB-6714-984F-8C92-E3C1D38C1066}"/>
              </a:ext>
            </a:extLst>
          </p:cNvPr>
          <p:cNvGrpSpPr/>
          <p:nvPr/>
        </p:nvGrpSpPr>
        <p:grpSpPr>
          <a:xfrm>
            <a:off x="7212527" y="2665721"/>
            <a:ext cx="824230" cy="527685"/>
            <a:chOff x="11473" y="3543"/>
            <a:chExt cx="1298" cy="831"/>
          </a:xfrm>
        </p:grpSpPr>
        <p:pic>
          <p:nvPicPr>
            <p:cNvPr id="50" name="图片 49" descr="多人">
              <a:extLst>
                <a:ext uri="{FF2B5EF4-FFF2-40B4-BE49-F238E27FC236}">
                  <a16:creationId xmlns:a16="http://schemas.microsoft.com/office/drawing/2014/main" id="{F10472CD-6D0E-AE43-8E38-EB55D220AF9B}"/>
                </a:ext>
              </a:extLst>
            </p:cNvPr>
            <p:cNvPicPr>
              <a:picLocks noChangeAspect="1"/>
            </p:cNvPicPr>
            <p:nvPr/>
          </p:nvPicPr>
          <p:blipFill>
            <a:blip r:embed="rId28"/>
            <a:stretch>
              <a:fillRect/>
            </a:stretch>
          </p:blipFill>
          <p:spPr>
            <a:xfrm>
              <a:off x="11864" y="3543"/>
              <a:ext cx="516" cy="464"/>
            </a:xfrm>
            <a:prstGeom prst="rect">
              <a:avLst/>
            </a:prstGeom>
          </p:spPr>
        </p:pic>
        <p:sp>
          <p:nvSpPr>
            <p:cNvPr id="51" name="PA_文本框 151">
              <a:extLst>
                <a:ext uri="{FF2B5EF4-FFF2-40B4-BE49-F238E27FC236}">
                  <a16:creationId xmlns:a16="http://schemas.microsoft.com/office/drawing/2014/main" id="{020CE69A-3DC1-D749-B610-D8EA1A3A35A9}"/>
                </a:ext>
              </a:extLst>
            </p:cNvPr>
            <p:cNvSpPr txBox="1"/>
            <p:nvPr>
              <p:custDataLst>
                <p:tags r:id="rId14"/>
              </p:custDataLst>
            </p:nvPr>
          </p:nvSpPr>
          <p:spPr>
            <a:xfrm>
              <a:off x="11473" y="4014"/>
              <a:ext cx="1298"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业务使用者</a:t>
              </a:r>
            </a:p>
          </p:txBody>
        </p:sp>
      </p:grpSp>
      <p:grpSp>
        <p:nvGrpSpPr>
          <p:cNvPr id="52" name="组合 51">
            <a:extLst>
              <a:ext uri="{FF2B5EF4-FFF2-40B4-BE49-F238E27FC236}">
                <a16:creationId xmlns:a16="http://schemas.microsoft.com/office/drawing/2014/main" id="{487DCCB1-869A-204E-A815-C92DF524A673}"/>
              </a:ext>
            </a:extLst>
          </p:cNvPr>
          <p:cNvGrpSpPr/>
          <p:nvPr/>
        </p:nvGrpSpPr>
        <p:grpSpPr>
          <a:xfrm>
            <a:off x="8881307" y="2573646"/>
            <a:ext cx="641985" cy="619760"/>
            <a:chOff x="4848" y="3437"/>
            <a:chExt cx="1011" cy="976"/>
          </a:xfrm>
        </p:grpSpPr>
        <p:sp>
          <p:nvSpPr>
            <p:cNvPr id="53" name="PA_文本框 151">
              <a:extLst>
                <a:ext uri="{FF2B5EF4-FFF2-40B4-BE49-F238E27FC236}">
                  <a16:creationId xmlns:a16="http://schemas.microsoft.com/office/drawing/2014/main" id="{E1AB23F3-B094-3044-8317-575D0EE85B1B}"/>
                </a:ext>
              </a:extLst>
            </p:cNvPr>
            <p:cNvSpPr txBox="1"/>
            <p:nvPr>
              <p:custDataLst>
                <p:tags r:id="rId13"/>
              </p:custDataLst>
            </p:nvPr>
          </p:nvSpPr>
          <p:spPr>
            <a:xfrm>
              <a:off x="4848"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N</a:t>
              </a:r>
            </a:p>
          </p:txBody>
        </p:sp>
        <p:pic>
          <p:nvPicPr>
            <p:cNvPr id="54" name="图片 53" descr="机器人_o">
              <a:extLst>
                <a:ext uri="{FF2B5EF4-FFF2-40B4-BE49-F238E27FC236}">
                  <a16:creationId xmlns:a16="http://schemas.microsoft.com/office/drawing/2014/main" id="{4C5E7588-58BB-F44F-8B60-BAF1CC158C57}"/>
                </a:ext>
              </a:extLst>
            </p:cNvPr>
            <p:cNvPicPr>
              <a:picLocks noChangeAspect="1"/>
            </p:cNvPicPr>
            <p:nvPr/>
          </p:nvPicPr>
          <p:blipFill>
            <a:blip r:embed="rId23"/>
            <a:stretch>
              <a:fillRect/>
            </a:stretch>
          </p:blipFill>
          <p:spPr>
            <a:xfrm>
              <a:off x="4974" y="3437"/>
              <a:ext cx="676" cy="676"/>
            </a:xfrm>
            <a:prstGeom prst="rect">
              <a:avLst/>
            </a:prstGeom>
          </p:spPr>
        </p:pic>
      </p:grpSp>
      <p:sp>
        <p:nvSpPr>
          <p:cNvPr id="55" name="矩形: 圆角 74">
            <a:extLst>
              <a:ext uri="{FF2B5EF4-FFF2-40B4-BE49-F238E27FC236}">
                <a16:creationId xmlns:a16="http://schemas.microsoft.com/office/drawing/2014/main" id="{F86F5B42-905E-494E-A099-756920F52D51}"/>
              </a:ext>
            </a:extLst>
          </p:cNvPr>
          <p:cNvSpPr/>
          <p:nvPr/>
        </p:nvSpPr>
        <p:spPr>
          <a:xfrm>
            <a:off x="9581712" y="2506336"/>
            <a:ext cx="789305" cy="739140"/>
          </a:xfrm>
          <a:prstGeom prst="roundRect">
            <a:avLst>
              <a:gd name="adj" fmla="val 2719"/>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75000"/>
                  <a:lumOff val="25000"/>
                </a:schemeClr>
              </a:solidFill>
              <a:effectLst/>
              <a:uLnTx/>
              <a:uFillTx/>
              <a:latin typeface="Arial" panose="020B0604020202090204" pitchFamily="34" charset="0"/>
              <a:ea typeface="宋体" charset="-122"/>
              <a:cs typeface="Arial" panose="020B0604020202090204" pitchFamily="34" charset="0"/>
            </a:endParaRPr>
          </a:p>
        </p:txBody>
      </p:sp>
      <p:cxnSp>
        <p:nvCxnSpPr>
          <p:cNvPr id="56" name="直接连接符 178">
            <a:extLst>
              <a:ext uri="{FF2B5EF4-FFF2-40B4-BE49-F238E27FC236}">
                <a16:creationId xmlns:a16="http://schemas.microsoft.com/office/drawing/2014/main" id="{4846AF09-05A5-FF47-9198-9B0E38987DF9}"/>
              </a:ext>
            </a:extLst>
          </p:cNvPr>
          <p:cNvCxnSpPr>
            <a:stCxn id="4" idx="3"/>
            <a:endCxn id="8" idx="1"/>
          </p:cNvCxnSpPr>
          <p:nvPr/>
        </p:nvCxnSpPr>
        <p:spPr>
          <a:xfrm flipV="1">
            <a:off x="5411032" y="2871461"/>
            <a:ext cx="1376045" cy="1456055"/>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7" name="直接连接符 179">
            <a:extLst>
              <a:ext uri="{FF2B5EF4-FFF2-40B4-BE49-F238E27FC236}">
                <a16:creationId xmlns:a16="http://schemas.microsoft.com/office/drawing/2014/main" id="{415D3FAE-0A65-8F4A-805D-80B8D7104BF4}"/>
              </a:ext>
            </a:extLst>
          </p:cNvPr>
          <p:cNvCxnSpPr>
            <a:stCxn id="4" idx="3"/>
            <a:endCxn id="46" idx="1"/>
          </p:cNvCxnSpPr>
          <p:nvPr/>
        </p:nvCxnSpPr>
        <p:spPr>
          <a:xfrm>
            <a:off x="5411032" y="4327516"/>
            <a:ext cx="1376045" cy="0"/>
          </a:xfrm>
          <a:prstGeom prst="line">
            <a:avLst/>
          </a:prstGeom>
          <a:ln w="12700"/>
        </p:spPr>
        <p:style>
          <a:lnRef idx="1">
            <a:schemeClr val="accent3"/>
          </a:lnRef>
          <a:fillRef idx="0">
            <a:schemeClr val="accent3"/>
          </a:fillRef>
          <a:effectRef idx="0">
            <a:schemeClr val="accent3"/>
          </a:effectRef>
          <a:fontRef idx="minor">
            <a:schemeClr val="tx1"/>
          </a:fontRef>
        </p:style>
      </p:cxnSp>
      <p:cxnSp>
        <p:nvCxnSpPr>
          <p:cNvPr id="58" name="直接连接符 180">
            <a:extLst>
              <a:ext uri="{FF2B5EF4-FFF2-40B4-BE49-F238E27FC236}">
                <a16:creationId xmlns:a16="http://schemas.microsoft.com/office/drawing/2014/main" id="{79668376-DD4E-3F4A-AEC2-9F3D9DA77EA4}"/>
              </a:ext>
            </a:extLst>
          </p:cNvPr>
          <p:cNvCxnSpPr>
            <a:stCxn id="4" idx="3"/>
            <a:endCxn id="47" idx="1"/>
          </p:cNvCxnSpPr>
          <p:nvPr/>
        </p:nvCxnSpPr>
        <p:spPr>
          <a:xfrm>
            <a:off x="5411032" y="4327516"/>
            <a:ext cx="1376045" cy="1441450"/>
          </a:xfrm>
          <a:prstGeom prst="line">
            <a:avLst/>
          </a:prstGeom>
          <a:ln w="12700"/>
        </p:spPr>
        <p:style>
          <a:lnRef idx="1">
            <a:schemeClr val="accent3"/>
          </a:lnRef>
          <a:fillRef idx="0">
            <a:schemeClr val="accent3"/>
          </a:fillRef>
          <a:effectRef idx="0">
            <a:schemeClr val="accent3"/>
          </a:effectRef>
          <a:fontRef idx="minor">
            <a:schemeClr val="tx1"/>
          </a:fontRef>
        </p:style>
      </p:cxnSp>
      <p:grpSp>
        <p:nvGrpSpPr>
          <p:cNvPr id="59" name="组合 58">
            <a:extLst>
              <a:ext uri="{FF2B5EF4-FFF2-40B4-BE49-F238E27FC236}">
                <a16:creationId xmlns:a16="http://schemas.microsoft.com/office/drawing/2014/main" id="{7D4663BB-7D4C-7E4F-9E24-0541751D5E67}"/>
              </a:ext>
            </a:extLst>
          </p:cNvPr>
          <p:cNvGrpSpPr/>
          <p:nvPr/>
        </p:nvGrpSpPr>
        <p:grpSpPr>
          <a:xfrm>
            <a:off x="9581712" y="4018271"/>
            <a:ext cx="789940" cy="619760"/>
            <a:chOff x="4735" y="3437"/>
            <a:chExt cx="1244" cy="976"/>
          </a:xfrm>
        </p:grpSpPr>
        <p:sp>
          <p:nvSpPr>
            <p:cNvPr id="60" name="PA_文本框 151">
              <a:extLst>
                <a:ext uri="{FF2B5EF4-FFF2-40B4-BE49-F238E27FC236}">
                  <a16:creationId xmlns:a16="http://schemas.microsoft.com/office/drawing/2014/main" id="{BF0CC241-5D18-0345-840A-54DF1A71FDE2}"/>
                </a:ext>
              </a:extLst>
            </p:cNvPr>
            <p:cNvSpPr txBox="1"/>
            <p:nvPr>
              <p:custDataLst>
                <p:tags r:id="rId12"/>
              </p:custDataLst>
            </p:nvPr>
          </p:nvSpPr>
          <p:spPr>
            <a:xfrm>
              <a:off x="4735" y="4053"/>
              <a:ext cx="1244"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单机机器人</a:t>
              </a:r>
            </a:p>
          </p:txBody>
        </p:sp>
        <p:pic>
          <p:nvPicPr>
            <p:cNvPr id="61" name="图片 60" descr="机器人_o">
              <a:extLst>
                <a:ext uri="{FF2B5EF4-FFF2-40B4-BE49-F238E27FC236}">
                  <a16:creationId xmlns:a16="http://schemas.microsoft.com/office/drawing/2014/main" id="{0B6FF058-7D83-7146-B9C3-B431368B0053}"/>
                </a:ext>
              </a:extLst>
            </p:cNvPr>
            <p:cNvPicPr>
              <a:picLocks noChangeAspect="1"/>
            </p:cNvPicPr>
            <p:nvPr/>
          </p:nvPicPr>
          <p:blipFill>
            <a:blip r:embed="rId23"/>
            <a:stretch>
              <a:fillRect/>
            </a:stretch>
          </p:blipFill>
          <p:spPr>
            <a:xfrm>
              <a:off x="4974" y="3437"/>
              <a:ext cx="676" cy="676"/>
            </a:xfrm>
            <a:prstGeom prst="rect">
              <a:avLst/>
            </a:prstGeom>
          </p:spPr>
        </p:pic>
      </p:grpSp>
      <p:grpSp>
        <p:nvGrpSpPr>
          <p:cNvPr id="62" name="组合 61">
            <a:extLst>
              <a:ext uri="{FF2B5EF4-FFF2-40B4-BE49-F238E27FC236}">
                <a16:creationId xmlns:a16="http://schemas.microsoft.com/office/drawing/2014/main" id="{143D7749-3967-6540-B6A3-67A181F43C29}"/>
              </a:ext>
            </a:extLst>
          </p:cNvPr>
          <p:cNvGrpSpPr/>
          <p:nvPr/>
        </p:nvGrpSpPr>
        <p:grpSpPr>
          <a:xfrm>
            <a:off x="8100892" y="4018271"/>
            <a:ext cx="641985" cy="619760"/>
            <a:chOff x="4848" y="3437"/>
            <a:chExt cx="1011" cy="976"/>
          </a:xfrm>
        </p:grpSpPr>
        <p:sp>
          <p:nvSpPr>
            <p:cNvPr id="63" name="PA_文本框 151">
              <a:extLst>
                <a:ext uri="{FF2B5EF4-FFF2-40B4-BE49-F238E27FC236}">
                  <a16:creationId xmlns:a16="http://schemas.microsoft.com/office/drawing/2014/main" id="{8C12C415-0EC3-3847-948C-1B59EFCBC813}"/>
                </a:ext>
              </a:extLst>
            </p:cNvPr>
            <p:cNvSpPr txBox="1"/>
            <p:nvPr>
              <p:custDataLst>
                <p:tags r:id="rId11"/>
              </p:custDataLst>
            </p:nvPr>
          </p:nvSpPr>
          <p:spPr>
            <a:xfrm>
              <a:off x="4848"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2</a:t>
              </a:r>
            </a:p>
          </p:txBody>
        </p:sp>
        <p:pic>
          <p:nvPicPr>
            <p:cNvPr id="64" name="图片 63" descr="机器人_o">
              <a:extLst>
                <a:ext uri="{FF2B5EF4-FFF2-40B4-BE49-F238E27FC236}">
                  <a16:creationId xmlns:a16="http://schemas.microsoft.com/office/drawing/2014/main" id="{0916AD45-BCD7-3F41-A4B0-4674D112AA23}"/>
                </a:ext>
              </a:extLst>
            </p:cNvPr>
            <p:cNvPicPr>
              <a:picLocks noChangeAspect="1"/>
            </p:cNvPicPr>
            <p:nvPr/>
          </p:nvPicPr>
          <p:blipFill>
            <a:blip r:embed="rId23"/>
            <a:stretch>
              <a:fillRect/>
            </a:stretch>
          </p:blipFill>
          <p:spPr>
            <a:xfrm>
              <a:off x="4974" y="3437"/>
              <a:ext cx="676" cy="676"/>
            </a:xfrm>
            <a:prstGeom prst="rect">
              <a:avLst/>
            </a:prstGeom>
          </p:spPr>
        </p:pic>
      </p:grpSp>
      <p:grpSp>
        <p:nvGrpSpPr>
          <p:cNvPr id="65" name="组合 64">
            <a:extLst>
              <a:ext uri="{FF2B5EF4-FFF2-40B4-BE49-F238E27FC236}">
                <a16:creationId xmlns:a16="http://schemas.microsoft.com/office/drawing/2014/main" id="{6B6D2A24-3AB0-A449-893B-BEBD2B060C3E}"/>
              </a:ext>
            </a:extLst>
          </p:cNvPr>
          <p:cNvGrpSpPr/>
          <p:nvPr/>
        </p:nvGrpSpPr>
        <p:grpSpPr>
          <a:xfrm>
            <a:off x="7212527" y="4110346"/>
            <a:ext cx="824230" cy="527685"/>
            <a:chOff x="11473" y="3543"/>
            <a:chExt cx="1298" cy="831"/>
          </a:xfrm>
        </p:grpSpPr>
        <p:pic>
          <p:nvPicPr>
            <p:cNvPr id="66" name="图片 65" descr="多人">
              <a:extLst>
                <a:ext uri="{FF2B5EF4-FFF2-40B4-BE49-F238E27FC236}">
                  <a16:creationId xmlns:a16="http://schemas.microsoft.com/office/drawing/2014/main" id="{9372F364-A0F1-AA41-A91F-890A5A944DAB}"/>
                </a:ext>
              </a:extLst>
            </p:cNvPr>
            <p:cNvPicPr>
              <a:picLocks noChangeAspect="1"/>
            </p:cNvPicPr>
            <p:nvPr/>
          </p:nvPicPr>
          <p:blipFill>
            <a:blip r:embed="rId28"/>
            <a:stretch>
              <a:fillRect/>
            </a:stretch>
          </p:blipFill>
          <p:spPr>
            <a:xfrm>
              <a:off x="11864" y="3543"/>
              <a:ext cx="516" cy="464"/>
            </a:xfrm>
            <a:prstGeom prst="rect">
              <a:avLst/>
            </a:prstGeom>
          </p:spPr>
        </p:pic>
        <p:sp>
          <p:nvSpPr>
            <p:cNvPr id="67" name="PA_文本框 151">
              <a:extLst>
                <a:ext uri="{FF2B5EF4-FFF2-40B4-BE49-F238E27FC236}">
                  <a16:creationId xmlns:a16="http://schemas.microsoft.com/office/drawing/2014/main" id="{AF1EF9B3-C0CB-4C4B-83A6-4BDA414F7F49}"/>
                </a:ext>
              </a:extLst>
            </p:cNvPr>
            <p:cNvSpPr txBox="1"/>
            <p:nvPr>
              <p:custDataLst>
                <p:tags r:id="rId10"/>
              </p:custDataLst>
            </p:nvPr>
          </p:nvSpPr>
          <p:spPr>
            <a:xfrm>
              <a:off x="11473" y="4014"/>
              <a:ext cx="1298"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业务使用者</a:t>
              </a:r>
            </a:p>
          </p:txBody>
        </p:sp>
      </p:grpSp>
      <p:grpSp>
        <p:nvGrpSpPr>
          <p:cNvPr id="68" name="组合 67">
            <a:extLst>
              <a:ext uri="{FF2B5EF4-FFF2-40B4-BE49-F238E27FC236}">
                <a16:creationId xmlns:a16="http://schemas.microsoft.com/office/drawing/2014/main" id="{DD6B33A8-3A70-884D-9676-89D8A5E92D00}"/>
              </a:ext>
            </a:extLst>
          </p:cNvPr>
          <p:cNvGrpSpPr/>
          <p:nvPr/>
        </p:nvGrpSpPr>
        <p:grpSpPr>
          <a:xfrm>
            <a:off x="8881307" y="4018271"/>
            <a:ext cx="641985" cy="619760"/>
            <a:chOff x="4848" y="3437"/>
            <a:chExt cx="1011" cy="976"/>
          </a:xfrm>
        </p:grpSpPr>
        <p:sp>
          <p:nvSpPr>
            <p:cNvPr id="69" name="PA_文本框 151">
              <a:extLst>
                <a:ext uri="{FF2B5EF4-FFF2-40B4-BE49-F238E27FC236}">
                  <a16:creationId xmlns:a16="http://schemas.microsoft.com/office/drawing/2014/main" id="{C59F644C-AF64-1E43-AF46-34650D7C46DE}"/>
                </a:ext>
              </a:extLst>
            </p:cNvPr>
            <p:cNvSpPr txBox="1"/>
            <p:nvPr>
              <p:custDataLst>
                <p:tags r:id="rId9"/>
              </p:custDataLst>
            </p:nvPr>
          </p:nvSpPr>
          <p:spPr>
            <a:xfrm>
              <a:off x="4848"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N</a:t>
              </a:r>
            </a:p>
          </p:txBody>
        </p:sp>
        <p:pic>
          <p:nvPicPr>
            <p:cNvPr id="70" name="图片 69" descr="机器人_o">
              <a:extLst>
                <a:ext uri="{FF2B5EF4-FFF2-40B4-BE49-F238E27FC236}">
                  <a16:creationId xmlns:a16="http://schemas.microsoft.com/office/drawing/2014/main" id="{DA99D10E-FCC8-B84E-9139-0E809471A850}"/>
                </a:ext>
              </a:extLst>
            </p:cNvPr>
            <p:cNvPicPr>
              <a:picLocks noChangeAspect="1"/>
            </p:cNvPicPr>
            <p:nvPr/>
          </p:nvPicPr>
          <p:blipFill>
            <a:blip r:embed="rId23"/>
            <a:stretch>
              <a:fillRect/>
            </a:stretch>
          </p:blipFill>
          <p:spPr>
            <a:xfrm>
              <a:off x="4974" y="3437"/>
              <a:ext cx="676" cy="676"/>
            </a:xfrm>
            <a:prstGeom prst="rect">
              <a:avLst/>
            </a:prstGeom>
          </p:spPr>
        </p:pic>
      </p:grpSp>
      <p:sp>
        <p:nvSpPr>
          <p:cNvPr id="71" name="矩形: 圆角 74">
            <a:extLst>
              <a:ext uri="{FF2B5EF4-FFF2-40B4-BE49-F238E27FC236}">
                <a16:creationId xmlns:a16="http://schemas.microsoft.com/office/drawing/2014/main" id="{845FA17B-CCB3-EB4E-B619-8F6B2A2DA9D7}"/>
              </a:ext>
            </a:extLst>
          </p:cNvPr>
          <p:cNvSpPr/>
          <p:nvPr/>
        </p:nvSpPr>
        <p:spPr>
          <a:xfrm>
            <a:off x="9581712" y="3950961"/>
            <a:ext cx="789305" cy="739140"/>
          </a:xfrm>
          <a:prstGeom prst="roundRect">
            <a:avLst>
              <a:gd name="adj" fmla="val 2719"/>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75000"/>
                  <a:lumOff val="25000"/>
                </a:schemeClr>
              </a:solidFill>
              <a:effectLst/>
              <a:uLnTx/>
              <a:uFillTx/>
              <a:latin typeface="Arial" panose="020B0604020202090204" pitchFamily="34" charset="0"/>
              <a:ea typeface="宋体" charset="-122"/>
              <a:cs typeface="Arial" panose="020B0604020202090204" pitchFamily="34" charset="0"/>
            </a:endParaRPr>
          </a:p>
        </p:txBody>
      </p:sp>
      <p:sp>
        <p:nvSpPr>
          <p:cNvPr id="72" name="矩形: 圆角 74">
            <a:extLst>
              <a:ext uri="{FF2B5EF4-FFF2-40B4-BE49-F238E27FC236}">
                <a16:creationId xmlns:a16="http://schemas.microsoft.com/office/drawing/2014/main" id="{37F5CDEC-BFB2-2B4E-B9A0-FD954A5E0BC7}"/>
              </a:ext>
            </a:extLst>
          </p:cNvPr>
          <p:cNvSpPr/>
          <p:nvPr/>
        </p:nvSpPr>
        <p:spPr>
          <a:xfrm>
            <a:off x="6787077" y="5184766"/>
            <a:ext cx="3808095" cy="1165860"/>
          </a:xfrm>
          <a:prstGeom prst="roundRect">
            <a:avLst>
              <a:gd name="adj" fmla="val 2719"/>
            </a:avLst>
          </a:prstGeom>
          <a:noFill/>
          <a:ln w="19050">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85000"/>
                  <a:lumOff val="15000"/>
                </a:schemeClr>
              </a:solidFill>
              <a:effectLst/>
              <a:uLnTx/>
              <a:uFillTx/>
              <a:latin typeface="Arial" panose="020B0604020202090204" pitchFamily="34" charset="0"/>
              <a:ea typeface="宋体" charset="-122"/>
              <a:cs typeface="Arial" panose="020B0604020202090204" pitchFamily="34" charset="0"/>
            </a:endParaRPr>
          </a:p>
        </p:txBody>
      </p:sp>
      <p:grpSp>
        <p:nvGrpSpPr>
          <p:cNvPr id="73" name="组合 72">
            <a:extLst>
              <a:ext uri="{FF2B5EF4-FFF2-40B4-BE49-F238E27FC236}">
                <a16:creationId xmlns:a16="http://schemas.microsoft.com/office/drawing/2014/main" id="{B90FD2F2-7048-FC46-AE33-02A05BD0234D}"/>
              </a:ext>
            </a:extLst>
          </p:cNvPr>
          <p:cNvGrpSpPr/>
          <p:nvPr/>
        </p:nvGrpSpPr>
        <p:grpSpPr>
          <a:xfrm>
            <a:off x="9581712" y="5458451"/>
            <a:ext cx="789940" cy="619760"/>
            <a:chOff x="4735" y="3437"/>
            <a:chExt cx="1244" cy="976"/>
          </a:xfrm>
        </p:grpSpPr>
        <p:sp>
          <p:nvSpPr>
            <p:cNvPr id="74" name="PA_文本框 151">
              <a:extLst>
                <a:ext uri="{FF2B5EF4-FFF2-40B4-BE49-F238E27FC236}">
                  <a16:creationId xmlns:a16="http://schemas.microsoft.com/office/drawing/2014/main" id="{B6584F2C-75BA-4046-ABD1-DF4E68D4B88A}"/>
                </a:ext>
              </a:extLst>
            </p:cNvPr>
            <p:cNvSpPr txBox="1"/>
            <p:nvPr>
              <p:custDataLst>
                <p:tags r:id="rId8"/>
              </p:custDataLst>
            </p:nvPr>
          </p:nvSpPr>
          <p:spPr>
            <a:xfrm>
              <a:off x="4735" y="4053"/>
              <a:ext cx="1244"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单机机器人</a:t>
              </a:r>
            </a:p>
          </p:txBody>
        </p:sp>
        <p:pic>
          <p:nvPicPr>
            <p:cNvPr id="75" name="图片 74" descr="机器人_o">
              <a:extLst>
                <a:ext uri="{FF2B5EF4-FFF2-40B4-BE49-F238E27FC236}">
                  <a16:creationId xmlns:a16="http://schemas.microsoft.com/office/drawing/2014/main" id="{721DAD14-87F7-8649-B4BA-A5043D33BEF6}"/>
                </a:ext>
              </a:extLst>
            </p:cNvPr>
            <p:cNvPicPr>
              <a:picLocks noChangeAspect="1"/>
            </p:cNvPicPr>
            <p:nvPr/>
          </p:nvPicPr>
          <p:blipFill>
            <a:blip r:embed="rId23"/>
            <a:stretch>
              <a:fillRect/>
            </a:stretch>
          </p:blipFill>
          <p:spPr>
            <a:xfrm>
              <a:off x="4974" y="3437"/>
              <a:ext cx="676" cy="676"/>
            </a:xfrm>
            <a:prstGeom prst="rect">
              <a:avLst/>
            </a:prstGeom>
          </p:spPr>
        </p:pic>
      </p:grpSp>
      <p:grpSp>
        <p:nvGrpSpPr>
          <p:cNvPr id="76" name="组合 75">
            <a:extLst>
              <a:ext uri="{FF2B5EF4-FFF2-40B4-BE49-F238E27FC236}">
                <a16:creationId xmlns:a16="http://schemas.microsoft.com/office/drawing/2014/main" id="{42C77BEB-58C8-D842-93D3-E0E9033B6F89}"/>
              </a:ext>
            </a:extLst>
          </p:cNvPr>
          <p:cNvGrpSpPr/>
          <p:nvPr/>
        </p:nvGrpSpPr>
        <p:grpSpPr>
          <a:xfrm>
            <a:off x="8100892" y="5458451"/>
            <a:ext cx="641985" cy="619760"/>
            <a:chOff x="4848" y="3437"/>
            <a:chExt cx="1011" cy="976"/>
          </a:xfrm>
        </p:grpSpPr>
        <p:sp>
          <p:nvSpPr>
            <p:cNvPr id="77" name="PA_文本框 151">
              <a:extLst>
                <a:ext uri="{FF2B5EF4-FFF2-40B4-BE49-F238E27FC236}">
                  <a16:creationId xmlns:a16="http://schemas.microsoft.com/office/drawing/2014/main" id="{23C0A204-E8FD-E741-89AC-61D93069DD86}"/>
                </a:ext>
              </a:extLst>
            </p:cNvPr>
            <p:cNvSpPr txBox="1"/>
            <p:nvPr>
              <p:custDataLst>
                <p:tags r:id="rId7"/>
              </p:custDataLst>
            </p:nvPr>
          </p:nvSpPr>
          <p:spPr>
            <a:xfrm>
              <a:off x="4848" y="4053"/>
              <a:ext cx="1011"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机器人</a:t>
              </a:r>
              <a:r>
                <a:rPr lang="en-US" altLang="zh-CN"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1</a:t>
              </a:r>
            </a:p>
          </p:txBody>
        </p:sp>
        <p:pic>
          <p:nvPicPr>
            <p:cNvPr id="78" name="图片 77" descr="机器人_o">
              <a:extLst>
                <a:ext uri="{FF2B5EF4-FFF2-40B4-BE49-F238E27FC236}">
                  <a16:creationId xmlns:a16="http://schemas.microsoft.com/office/drawing/2014/main" id="{655CC74D-A9A7-F84C-9F54-D09C2D1A3C72}"/>
                </a:ext>
              </a:extLst>
            </p:cNvPr>
            <p:cNvPicPr>
              <a:picLocks noChangeAspect="1"/>
            </p:cNvPicPr>
            <p:nvPr/>
          </p:nvPicPr>
          <p:blipFill>
            <a:blip r:embed="rId23"/>
            <a:stretch>
              <a:fillRect/>
            </a:stretch>
          </p:blipFill>
          <p:spPr>
            <a:xfrm>
              <a:off x="4974" y="3437"/>
              <a:ext cx="676" cy="676"/>
            </a:xfrm>
            <a:prstGeom prst="rect">
              <a:avLst/>
            </a:prstGeom>
          </p:spPr>
        </p:pic>
      </p:grpSp>
      <p:grpSp>
        <p:nvGrpSpPr>
          <p:cNvPr id="79" name="组合 78">
            <a:extLst>
              <a:ext uri="{FF2B5EF4-FFF2-40B4-BE49-F238E27FC236}">
                <a16:creationId xmlns:a16="http://schemas.microsoft.com/office/drawing/2014/main" id="{C6EBEF44-D573-0449-A1BA-FDA2212CB08F}"/>
              </a:ext>
            </a:extLst>
          </p:cNvPr>
          <p:cNvGrpSpPr/>
          <p:nvPr/>
        </p:nvGrpSpPr>
        <p:grpSpPr>
          <a:xfrm>
            <a:off x="7212527" y="5550526"/>
            <a:ext cx="824230" cy="527685"/>
            <a:chOff x="11473" y="3543"/>
            <a:chExt cx="1298" cy="831"/>
          </a:xfrm>
        </p:grpSpPr>
        <p:pic>
          <p:nvPicPr>
            <p:cNvPr id="80" name="图片 79" descr="多人">
              <a:extLst>
                <a:ext uri="{FF2B5EF4-FFF2-40B4-BE49-F238E27FC236}">
                  <a16:creationId xmlns:a16="http://schemas.microsoft.com/office/drawing/2014/main" id="{FAA44AA1-8CE2-304A-970B-7BD1748B01BA}"/>
                </a:ext>
              </a:extLst>
            </p:cNvPr>
            <p:cNvPicPr>
              <a:picLocks noChangeAspect="1"/>
            </p:cNvPicPr>
            <p:nvPr/>
          </p:nvPicPr>
          <p:blipFill>
            <a:blip r:embed="rId28"/>
            <a:stretch>
              <a:fillRect/>
            </a:stretch>
          </p:blipFill>
          <p:spPr>
            <a:xfrm>
              <a:off x="11864" y="3543"/>
              <a:ext cx="516" cy="464"/>
            </a:xfrm>
            <a:prstGeom prst="rect">
              <a:avLst/>
            </a:prstGeom>
          </p:spPr>
        </p:pic>
        <p:sp>
          <p:nvSpPr>
            <p:cNvPr id="81" name="PA_文本框 151">
              <a:extLst>
                <a:ext uri="{FF2B5EF4-FFF2-40B4-BE49-F238E27FC236}">
                  <a16:creationId xmlns:a16="http://schemas.microsoft.com/office/drawing/2014/main" id="{C9FC8854-BFBF-024E-961C-9301CE64ADAD}"/>
                </a:ext>
              </a:extLst>
            </p:cNvPr>
            <p:cNvSpPr txBox="1"/>
            <p:nvPr>
              <p:custDataLst>
                <p:tags r:id="rId6"/>
              </p:custDataLst>
            </p:nvPr>
          </p:nvSpPr>
          <p:spPr>
            <a:xfrm>
              <a:off x="11473" y="4014"/>
              <a:ext cx="1298"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业务使用者</a:t>
              </a:r>
            </a:p>
          </p:txBody>
        </p:sp>
      </p:grpSp>
      <p:grpSp>
        <p:nvGrpSpPr>
          <p:cNvPr id="82" name="组合 81">
            <a:extLst>
              <a:ext uri="{FF2B5EF4-FFF2-40B4-BE49-F238E27FC236}">
                <a16:creationId xmlns:a16="http://schemas.microsoft.com/office/drawing/2014/main" id="{263B5926-594E-264D-988F-E694073E82F9}"/>
              </a:ext>
            </a:extLst>
          </p:cNvPr>
          <p:cNvGrpSpPr/>
          <p:nvPr/>
        </p:nvGrpSpPr>
        <p:grpSpPr>
          <a:xfrm>
            <a:off x="8805107" y="5458451"/>
            <a:ext cx="776605" cy="619760"/>
            <a:chOff x="4728" y="3437"/>
            <a:chExt cx="1223" cy="976"/>
          </a:xfrm>
        </p:grpSpPr>
        <p:sp>
          <p:nvSpPr>
            <p:cNvPr id="83" name="PA_文本框 151">
              <a:extLst>
                <a:ext uri="{FF2B5EF4-FFF2-40B4-BE49-F238E27FC236}">
                  <a16:creationId xmlns:a16="http://schemas.microsoft.com/office/drawing/2014/main" id="{C5BDA34B-B036-2A40-A3BF-8ED8E79E87A7}"/>
                </a:ext>
              </a:extLst>
            </p:cNvPr>
            <p:cNvSpPr txBox="1"/>
            <p:nvPr>
              <p:custDataLst>
                <p:tags r:id="rId5"/>
              </p:custDataLst>
            </p:nvPr>
          </p:nvSpPr>
          <p:spPr>
            <a:xfrm>
              <a:off x="4728" y="4053"/>
              <a:ext cx="1223" cy="360"/>
            </a:xfrm>
            <a:prstGeom prst="rect">
              <a:avLst/>
            </a:prstGeom>
            <a:noFill/>
          </p:spPr>
          <p:txBody>
            <a:bodyPr wrap="square" lIns="91439" tIns="45719" rIns="91439" bIns="45719" rtlCol="0">
              <a:spAutoFit/>
            </a:bodyPr>
            <a:lstStyle/>
            <a:p>
              <a:pPr algn="ctr" defTabSz="913130"/>
              <a:r>
                <a:rPr lang="zh-CN" altLang="en-US"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rPr>
                <a:t>单机机器人</a:t>
              </a:r>
              <a:endParaRPr lang="en-US" altLang="zh-CN" sz="900" dirty="0">
                <a:solidFill>
                  <a:schemeClr val="tx1">
                    <a:lumMod val="75000"/>
                    <a:lumOff val="25000"/>
                  </a:schemeClr>
                </a:solidFill>
                <a:latin typeface="Arial" panose="020B0604020202090204" pitchFamily="34" charset="0"/>
                <a:ea typeface="Arial" panose="020B0604020202090204" pitchFamily="34" charset="0"/>
                <a:cs typeface="Arial" panose="020B0604020202090204" pitchFamily="34" charset="0"/>
              </a:endParaRPr>
            </a:p>
          </p:txBody>
        </p:sp>
        <p:pic>
          <p:nvPicPr>
            <p:cNvPr id="84" name="图片 83" descr="机器人_o">
              <a:extLst>
                <a:ext uri="{FF2B5EF4-FFF2-40B4-BE49-F238E27FC236}">
                  <a16:creationId xmlns:a16="http://schemas.microsoft.com/office/drawing/2014/main" id="{65AE493C-8EFE-1445-B450-BC4092F45258}"/>
                </a:ext>
              </a:extLst>
            </p:cNvPr>
            <p:cNvPicPr>
              <a:picLocks noChangeAspect="1"/>
            </p:cNvPicPr>
            <p:nvPr/>
          </p:nvPicPr>
          <p:blipFill>
            <a:blip r:embed="rId23"/>
            <a:stretch>
              <a:fillRect/>
            </a:stretch>
          </p:blipFill>
          <p:spPr>
            <a:xfrm>
              <a:off x="4974" y="3437"/>
              <a:ext cx="676" cy="676"/>
            </a:xfrm>
            <a:prstGeom prst="rect">
              <a:avLst/>
            </a:prstGeom>
          </p:spPr>
        </p:pic>
      </p:grpSp>
      <p:sp>
        <p:nvSpPr>
          <p:cNvPr id="85" name="矩形: 圆角 74">
            <a:extLst>
              <a:ext uri="{FF2B5EF4-FFF2-40B4-BE49-F238E27FC236}">
                <a16:creationId xmlns:a16="http://schemas.microsoft.com/office/drawing/2014/main" id="{3B768712-6AEC-4B4F-A284-111D5137B20F}"/>
              </a:ext>
            </a:extLst>
          </p:cNvPr>
          <p:cNvSpPr/>
          <p:nvPr/>
        </p:nvSpPr>
        <p:spPr>
          <a:xfrm>
            <a:off x="8743512" y="5393046"/>
            <a:ext cx="1627505" cy="739140"/>
          </a:xfrm>
          <a:prstGeom prst="roundRect">
            <a:avLst>
              <a:gd name="adj" fmla="val 2719"/>
            </a:avLst>
          </a:prstGeom>
          <a:noFill/>
          <a:ln w="1905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i="0" u="none" strike="noStrike" kern="1200" cap="none" spc="0" normalizeH="0" baseline="0" noProof="0">
              <a:ln>
                <a:noFill/>
              </a:ln>
              <a:solidFill>
                <a:schemeClr val="tx1">
                  <a:lumMod val="75000"/>
                  <a:lumOff val="25000"/>
                </a:schemeClr>
              </a:solidFill>
              <a:effectLst/>
              <a:uLnTx/>
              <a:uFillTx/>
              <a:latin typeface="Arial" panose="020B0604020202090204" pitchFamily="34" charset="0"/>
              <a:ea typeface="宋体" charset="-122"/>
              <a:cs typeface="Arial" panose="020B0604020202090204" pitchFamily="34" charset="0"/>
            </a:endParaRPr>
          </a:p>
        </p:txBody>
      </p:sp>
      <p:sp>
        <p:nvSpPr>
          <p:cNvPr id="86" name="矩形: 圆角 29">
            <a:extLst>
              <a:ext uri="{FF2B5EF4-FFF2-40B4-BE49-F238E27FC236}">
                <a16:creationId xmlns:a16="http://schemas.microsoft.com/office/drawing/2014/main" id="{21585EF9-468B-DC4E-8F37-FE88BBC07F15}"/>
              </a:ext>
            </a:extLst>
          </p:cNvPr>
          <p:cNvSpPr/>
          <p:nvPr/>
        </p:nvSpPr>
        <p:spPr>
          <a:xfrm>
            <a:off x="6770567" y="5021571"/>
            <a:ext cx="937260" cy="267970"/>
          </a:xfrm>
          <a:prstGeom prst="round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latin typeface="Arial" panose="020B0604020202090204" pitchFamily="34" charset="0"/>
                <a:ea typeface="Arial" panose="020B0604020202090204" pitchFamily="34" charset="0"/>
                <a:cs typeface="Arial" panose="020B0604020202090204" pitchFamily="34" charset="0"/>
              </a:rPr>
              <a:t>财务部</a:t>
            </a:r>
          </a:p>
        </p:txBody>
      </p:sp>
      <p:cxnSp>
        <p:nvCxnSpPr>
          <p:cNvPr id="87" name="直接连接符 2">
            <a:extLst>
              <a:ext uri="{FF2B5EF4-FFF2-40B4-BE49-F238E27FC236}">
                <a16:creationId xmlns:a16="http://schemas.microsoft.com/office/drawing/2014/main" id="{BFFD7F99-76E0-B847-8F37-5D7799EBDEAD}"/>
              </a:ext>
            </a:extLst>
          </p:cNvPr>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083FA573-2979-9740-B654-636F96BA9AD9}"/>
              </a:ext>
            </a:extLst>
          </p:cNvPr>
          <p:cNvSpPr txBox="1"/>
          <p:nvPr/>
        </p:nvSpPr>
        <p:spPr>
          <a:xfrm>
            <a:off x="292499" y="285760"/>
            <a:ext cx="3570842"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二、流程建设方案</a:t>
            </a:r>
            <a:endParaRPr lang="en-US" altLang="zh-CN" sz="2400" b="1" dirty="0">
              <a:solidFill>
                <a:schemeClr val="bg1"/>
              </a:solidFill>
              <a:latin typeface="微软雅黑" panose="020B0503020204020204" pitchFamily="34" charset="-122"/>
              <a:ea typeface="微软雅黑" panose="020B0503020204020204" pitchFamily="34" charset="-122"/>
            </a:endParaRPr>
          </a:p>
          <a:p>
            <a:pPr>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Solution Introduction</a:t>
            </a:r>
            <a:endParaRPr lang="zh-CN" altLang="en-US"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endParaRPr>
          </a:p>
          <a:p>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89" name="标题 1">
            <a:extLst>
              <a:ext uri="{FF2B5EF4-FFF2-40B4-BE49-F238E27FC236}">
                <a16:creationId xmlns:a16="http://schemas.microsoft.com/office/drawing/2014/main" id="{A75ACEA4-A85F-E447-9754-DC085C098CF6}"/>
              </a:ext>
            </a:extLst>
          </p:cNvPr>
          <p:cNvSpPr txBox="1">
            <a:spLocks/>
          </p:cNvSpPr>
          <p:nvPr/>
        </p:nvSpPr>
        <p:spPr>
          <a:xfrm>
            <a:off x="3253937" y="415902"/>
            <a:ext cx="10515600" cy="4781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000" dirty="0">
                <a:solidFill>
                  <a:schemeClr val="bg1"/>
                </a:solidFill>
                <a:latin typeface="微软雅黑" panose="020B0503020204020204" charset="-122"/>
                <a:ea typeface="微软雅黑" panose="020B0503020204020204" charset="-122"/>
                <a:cs typeface="+mn-cs"/>
                <a:sym typeface="+mn-ea"/>
              </a:rPr>
              <a:t>示例：某银行企业案例</a:t>
            </a:r>
            <a:r>
              <a:rPr lang="en-US" altLang="zh-CN" sz="2000" dirty="0">
                <a:solidFill>
                  <a:schemeClr val="bg1"/>
                </a:solidFill>
                <a:latin typeface="微软雅黑" panose="020B0503020204020204" charset="-122"/>
                <a:ea typeface="微软雅黑" panose="020B0503020204020204" charset="-122"/>
                <a:cs typeface="+mn-cs"/>
              </a:rPr>
              <a:t>-</a:t>
            </a:r>
            <a:r>
              <a:rPr lang="zh-CN" altLang="en-US" sz="2000" dirty="0">
                <a:solidFill>
                  <a:schemeClr val="bg1"/>
                </a:solidFill>
                <a:latin typeface="微软雅黑" panose="020B0503020204020204" charset="-122"/>
                <a:ea typeface="微软雅黑" panose="020B0503020204020204" charset="-122"/>
                <a:cs typeface="+mn-cs"/>
              </a:rPr>
              <a:t>架构部署</a:t>
            </a:r>
          </a:p>
        </p:txBody>
      </p:sp>
    </p:spTree>
    <p:extLst>
      <p:ext uri="{BB962C8B-B14F-4D97-AF65-F5344CB8AC3E}">
        <p14:creationId xmlns:p14="http://schemas.microsoft.com/office/powerpoint/2010/main" val="164933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92498" y="285760"/>
            <a:ext cx="8288083"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三、执行流程图</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Execution Flow Chart</a:t>
            </a:r>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CFCABD4-AAF3-D246-ACC5-C84C37382AC7}"/>
              </a:ext>
            </a:extLst>
          </p:cNvPr>
          <p:cNvSpPr txBox="1"/>
          <p:nvPr/>
        </p:nvSpPr>
        <p:spPr>
          <a:xfrm>
            <a:off x="5245889" y="6572240"/>
            <a:ext cx="1455848" cy="369332"/>
          </a:xfrm>
          <a:prstGeom prst="rect">
            <a:avLst/>
          </a:prstGeom>
          <a:noFill/>
        </p:spPr>
        <p:txBody>
          <a:bodyPr wrap="none" rtlCol="0">
            <a:spAutoFit/>
          </a:bodyPr>
          <a:lstStyle/>
          <a:p>
            <a:r>
              <a:rPr kumimoji="1" lang="zh-CN" altLang="en-US" dirty="0">
                <a:solidFill>
                  <a:schemeClr val="bg1"/>
                </a:solidFill>
              </a:rPr>
              <a:t>参考流程图</a:t>
            </a:r>
            <a:r>
              <a:rPr kumimoji="1" lang="en-US" altLang="zh-CN" dirty="0">
                <a:solidFill>
                  <a:schemeClr val="bg1"/>
                </a:solidFill>
              </a:rPr>
              <a:t>1</a:t>
            </a:r>
            <a:endParaRPr kumimoji="1" lang="zh-CN" altLang="en-US" dirty="0">
              <a:solidFill>
                <a:schemeClr val="bg1"/>
              </a:solidFill>
            </a:endParaRPr>
          </a:p>
        </p:txBody>
      </p:sp>
      <p:sp>
        <p:nvSpPr>
          <p:cNvPr id="9" name="矩形 8">
            <a:extLst>
              <a:ext uri="{FF2B5EF4-FFF2-40B4-BE49-F238E27FC236}">
                <a16:creationId xmlns:a16="http://schemas.microsoft.com/office/drawing/2014/main" id="{DA8ED63A-3878-C846-A2FE-A0C6EA24B4F0}"/>
              </a:ext>
            </a:extLst>
          </p:cNvPr>
          <p:cNvSpPr/>
          <p:nvPr/>
        </p:nvSpPr>
        <p:spPr>
          <a:xfrm>
            <a:off x="726441" y="1750545"/>
            <a:ext cx="428625" cy="2027555"/>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charset="-122"/>
                <a:ea typeface="微软雅黑" panose="020B0503020204020204" charset="-122"/>
                <a:sym typeface="+mn-ea"/>
              </a:rPr>
              <a:t>数字化生产力部署前</a:t>
            </a:r>
            <a:endParaRPr kumimoji="1" lang="zh-CN" altLang="en-US" sz="1200" b="1" dirty="0">
              <a:latin typeface="PingFang SC" panose="020B0400000000000000" pitchFamily="34" charset="-122"/>
              <a:ea typeface="PingFang SC" panose="020B0400000000000000" pitchFamily="34" charset="-122"/>
            </a:endParaRPr>
          </a:p>
        </p:txBody>
      </p:sp>
      <p:sp>
        <p:nvSpPr>
          <p:cNvPr id="10" name="矩形 9">
            <a:extLst>
              <a:ext uri="{FF2B5EF4-FFF2-40B4-BE49-F238E27FC236}">
                <a16:creationId xmlns:a16="http://schemas.microsoft.com/office/drawing/2014/main" id="{BF54DDDC-0F97-5247-8255-1D822CE8DB00}"/>
              </a:ext>
            </a:extLst>
          </p:cNvPr>
          <p:cNvSpPr/>
          <p:nvPr/>
        </p:nvSpPr>
        <p:spPr>
          <a:xfrm>
            <a:off x="726441" y="4327375"/>
            <a:ext cx="428625" cy="2027555"/>
          </a:xfrm>
          <a:prstGeom prst="rect">
            <a:avLst/>
          </a:prstGeom>
          <a:solidFill>
            <a:srgbClr val="00A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bg1"/>
                </a:solidFill>
                <a:latin typeface="微软雅黑" panose="020B0503020204020204" charset="-122"/>
                <a:ea typeface="微软雅黑" panose="020B0503020204020204" charset="-122"/>
                <a:sym typeface="+mn-ea"/>
              </a:rPr>
              <a:t>数字化生产力部署后</a:t>
            </a:r>
            <a:endParaRPr kumimoji="1" lang="zh-CN" altLang="en-US" sz="1200" b="1" dirty="0">
              <a:latin typeface="PingFang SC" panose="020B0400000000000000" pitchFamily="34" charset="-122"/>
              <a:ea typeface="PingFang SC" panose="020B0400000000000000" pitchFamily="34" charset="-122"/>
            </a:endParaRPr>
          </a:p>
        </p:txBody>
      </p:sp>
      <p:sp>
        <p:nvSpPr>
          <p:cNvPr id="11" name="文本框 10">
            <a:extLst>
              <a:ext uri="{FF2B5EF4-FFF2-40B4-BE49-F238E27FC236}">
                <a16:creationId xmlns:a16="http://schemas.microsoft.com/office/drawing/2014/main" id="{F955931B-977E-8144-89D7-09510B6984BF}"/>
              </a:ext>
            </a:extLst>
          </p:cNvPr>
          <p:cNvSpPr txBox="1"/>
          <p:nvPr/>
        </p:nvSpPr>
        <p:spPr>
          <a:xfrm>
            <a:off x="4983679" y="1106756"/>
            <a:ext cx="1879659" cy="307777"/>
          </a:xfrm>
          <a:prstGeom prst="rect">
            <a:avLst/>
          </a:prstGeom>
          <a:noFill/>
        </p:spPr>
        <p:txBody>
          <a:bodyPr wrap="square" rtlCol="0">
            <a:spAutoFit/>
          </a:bodyPr>
          <a:lstStyle/>
          <a:p>
            <a:pPr algn="ctr"/>
            <a:r>
              <a:rPr kumimoji="1" lang="zh-CN" altLang="en-US" sz="1400" b="1" dirty="0">
                <a:solidFill>
                  <a:schemeClr val="bg1"/>
                </a:solidFill>
                <a:latin typeface="微软雅黑" panose="020B0503020204020204" charset="-122"/>
                <a:ea typeface="微软雅黑" panose="020B0503020204020204" charset="-122"/>
              </a:rPr>
              <a:t>全流程手工执行</a:t>
            </a:r>
          </a:p>
        </p:txBody>
      </p:sp>
      <p:sp>
        <p:nvSpPr>
          <p:cNvPr id="12" name="文本框 11">
            <a:extLst>
              <a:ext uri="{FF2B5EF4-FFF2-40B4-BE49-F238E27FC236}">
                <a16:creationId xmlns:a16="http://schemas.microsoft.com/office/drawing/2014/main" id="{991131CB-23F3-E840-8849-944B1A0360B8}"/>
              </a:ext>
            </a:extLst>
          </p:cNvPr>
          <p:cNvSpPr txBox="1"/>
          <p:nvPr/>
        </p:nvSpPr>
        <p:spPr>
          <a:xfrm>
            <a:off x="3450419" y="4165460"/>
            <a:ext cx="5264383" cy="307777"/>
          </a:xfrm>
          <a:prstGeom prst="rect">
            <a:avLst/>
          </a:prstGeom>
          <a:noFill/>
        </p:spPr>
        <p:txBody>
          <a:bodyPr wrap="square" rtlCol="0">
            <a:spAutoFit/>
          </a:bodyPr>
          <a:lstStyle/>
          <a:p>
            <a:pPr algn="ctr"/>
            <a:r>
              <a:rPr kumimoji="1" lang="zh-CN" altLang="en-US" sz="1400" b="1">
                <a:solidFill>
                  <a:srgbClr val="04AF59"/>
                </a:solidFill>
                <a:latin typeface="微软雅黑" panose="020B0503020204020204" charset="-122"/>
                <a:ea typeface="微软雅黑" panose="020B0503020204020204" charset="-122"/>
              </a:rPr>
              <a:t>机器人自动完成登录系统、新建商品信息等业务流程</a:t>
            </a:r>
            <a:endParaRPr kumimoji="1" lang="zh-CN" altLang="en-US" sz="1400" b="1" dirty="0">
              <a:solidFill>
                <a:srgbClr val="04AF59"/>
              </a:solidFill>
              <a:latin typeface="微软雅黑" panose="020B0503020204020204" charset="-122"/>
              <a:ea typeface="微软雅黑" panose="020B0503020204020204" charset="-122"/>
            </a:endParaRPr>
          </a:p>
        </p:txBody>
      </p:sp>
      <p:pic>
        <p:nvPicPr>
          <p:cNvPr id="13" name="图片 12" descr="ibot">
            <a:extLst>
              <a:ext uri="{FF2B5EF4-FFF2-40B4-BE49-F238E27FC236}">
                <a16:creationId xmlns:a16="http://schemas.microsoft.com/office/drawing/2014/main" id="{68B93D38-B207-F344-A981-A53D76568971}"/>
              </a:ext>
            </a:extLst>
          </p:cNvPr>
          <p:cNvPicPr>
            <a:picLocks noChangeAspect="1"/>
          </p:cNvPicPr>
          <p:nvPr/>
        </p:nvPicPr>
        <p:blipFill>
          <a:blip r:embed="rId2" cstate="print"/>
          <a:stretch>
            <a:fillRect/>
          </a:stretch>
        </p:blipFill>
        <p:spPr>
          <a:xfrm>
            <a:off x="2588649" y="4771515"/>
            <a:ext cx="565150" cy="565150"/>
          </a:xfrm>
          <a:prstGeom prst="rect">
            <a:avLst/>
          </a:prstGeom>
        </p:spPr>
      </p:pic>
      <p:pic>
        <p:nvPicPr>
          <p:cNvPr id="14" name="图片 13" descr="人 (2)">
            <a:extLst>
              <a:ext uri="{FF2B5EF4-FFF2-40B4-BE49-F238E27FC236}">
                <a16:creationId xmlns:a16="http://schemas.microsoft.com/office/drawing/2014/main" id="{F96DD702-1806-0C46-8F62-9A1A51AC861E}"/>
              </a:ext>
            </a:extLst>
          </p:cNvPr>
          <p:cNvPicPr>
            <a:picLocks noChangeAspect="1"/>
          </p:cNvPicPr>
          <p:nvPr/>
        </p:nvPicPr>
        <p:blipFill>
          <a:blip r:embed="rId3" cstate="print">
            <a:biLevel thresh="25000"/>
          </a:blip>
          <a:stretch>
            <a:fillRect/>
          </a:stretch>
        </p:blipFill>
        <p:spPr>
          <a:xfrm>
            <a:off x="3731917" y="1723564"/>
            <a:ext cx="607596" cy="607596"/>
          </a:xfrm>
          <a:prstGeom prst="rect">
            <a:avLst/>
          </a:prstGeom>
        </p:spPr>
      </p:pic>
      <p:pic>
        <p:nvPicPr>
          <p:cNvPr id="15" name="图片 14" descr="人 (2)">
            <a:extLst>
              <a:ext uri="{FF2B5EF4-FFF2-40B4-BE49-F238E27FC236}">
                <a16:creationId xmlns:a16="http://schemas.microsoft.com/office/drawing/2014/main" id="{F1C1D068-861A-5A4E-8558-0542721D693A}"/>
              </a:ext>
            </a:extLst>
          </p:cNvPr>
          <p:cNvPicPr>
            <a:picLocks noChangeAspect="1"/>
          </p:cNvPicPr>
          <p:nvPr/>
        </p:nvPicPr>
        <p:blipFill>
          <a:blip r:embed="rId3" cstate="print">
            <a:biLevel thresh="25000"/>
          </a:blip>
          <a:stretch>
            <a:fillRect/>
          </a:stretch>
        </p:blipFill>
        <p:spPr>
          <a:xfrm>
            <a:off x="5486595" y="1737625"/>
            <a:ext cx="607596" cy="607596"/>
          </a:xfrm>
          <a:prstGeom prst="rect">
            <a:avLst/>
          </a:prstGeom>
        </p:spPr>
      </p:pic>
      <p:pic>
        <p:nvPicPr>
          <p:cNvPr id="16" name="图片 15" descr="文件 (3)">
            <a:extLst>
              <a:ext uri="{FF2B5EF4-FFF2-40B4-BE49-F238E27FC236}">
                <a16:creationId xmlns:a16="http://schemas.microsoft.com/office/drawing/2014/main" id="{FD514426-CAA5-D240-91FD-628F4A453C07}"/>
              </a:ext>
            </a:extLst>
          </p:cNvPr>
          <p:cNvPicPr>
            <a:picLocks noChangeAspect="1"/>
          </p:cNvPicPr>
          <p:nvPr/>
        </p:nvPicPr>
        <p:blipFill>
          <a:blip r:embed="rId4" cstate="print">
            <a:biLevel thresh="25000"/>
          </a:blip>
          <a:stretch>
            <a:fillRect/>
          </a:stretch>
        </p:blipFill>
        <p:spPr>
          <a:xfrm>
            <a:off x="6785910" y="3027157"/>
            <a:ext cx="349732" cy="349732"/>
          </a:xfrm>
          <a:prstGeom prst="rect">
            <a:avLst/>
          </a:prstGeom>
        </p:spPr>
      </p:pic>
      <p:pic>
        <p:nvPicPr>
          <p:cNvPr id="17" name="图形 16" descr="Internet">
            <a:extLst>
              <a:ext uri="{FF2B5EF4-FFF2-40B4-BE49-F238E27FC236}">
                <a16:creationId xmlns:a16="http://schemas.microsoft.com/office/drawing/2014/main" id="{F0A36638-6104-7646-AEB1-F732BE824E7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89933" y="1837684"/>
            <a:ext cx="403296" cy="403296"/>
          </a:xfrm>
          <a:prstGeom prst="rect">
            <a:avLst/>
          </a:prstGeom>
        </p:spPr>
      </p:pic>
      <p:pic>
        <p:nvPicPr>
          <p:cNvPr id="18" name="图形 17" descr="月历">
            <a:extLst>
              <a:ext uri="{FF2B5EF4-FFF2-40B4-BE49-F238E27FC236}">
                <a16:creationId xmlns:a16="http://schemas.microsoft.com/office/drawing/2014/main" id="{EA9584C3-FD8C-9F44-BB7F-691CDB21330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14362" y="1838725"/>
            <a:ext cx="405396" cy="405396"/>
          </a:xfrm>
          <a:prstGeom prst="rect">
            <a:avLst/>
          </a:prstGeom>
        </p:spPr>
      </p:pic>
      <p:pic>
        <p:nvPicPr>
          <p:cNvPr id="19" name="图片 18" descr="人 (2)">
            <a:extLst>
              <a:ext uri="{FF2B5EF4-FFF2-40B4-BE49-F238E27FC236}">
                <a16:creationId xmlns:a16="http://schemas.microsoft.com/office/drawing/2014/main" id="{302F3A24-CB52-6543-90A7-6AA6A9A5E55A}"/>
              </a:ext>
            </a:extLst>
          </p:cNvPr>
          <p:cNvPicPr>
            <a:picLocks noChangeAspect="1"/>
          </p:cNvPicPr>
          <p:nvPr/>
        </p:nvPicPr>
        <p:blipFill>
          <a:blip r:embed="rId3" cstate="print">
            <a:biLevel thresh="25000"/>
          </a:blip>
          <a:stretch>
            <a:fillRect/>
          </a:stretch>
        </p:blipFill>
        <p:spPr>
          <a:xfrm>
            <a:off x="6997789" y="1711069"/>
            <a:ext cx="607596" cy="607596"/>
          </a:xfrm>
          <a:prstGeom prst="rect">
            <a:avLst/>
          </a:prstGeom>
        </p:spPr>
      </p:pic>
      <p:pic>
        <p:nvPicPr>
          <p:cNvPr id="20" name="图形 19" descr="统计信息 RTL">
            <a:extLst>
              <a:ext uri="{FF2B5EF4-FFF2-40B4-BE49-F238E27FC236}">
                <a16:creationId xmlns:a16="http://schemas.microsoft.com/office/drawing/2014/main" id="{4B0E44DB-C3D4-6B4B-AC7E-37C60CDEB2C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13202" y="1864766"/>
            <a:ext cx="307778" cy="307777"/>
          </a:xfrm>
          <a:prstGeom prst="rect">
            <a:avLst/>
          </a:prstGeom>
        </p:spPr>
      </p:pic>
      <p:pic>
        <p:nvPicPr>
          <p:cNvPr id="21" name="图片 20" descr="人 (2)">
            <a:extLst>
              <a:ext uri="{FF2B5EF4-FFF2-40B4-BE49-F238E27FC236}">
                <a16:creationId xmlns:a16="http://schemas.microsoft.com/office/drawing/2014/main" id="{85389B67-5974-2748-A07E-B08D7E2791C2}"/>
              </a:ext>
            </a:extLst>
          </p:cNvPr>
          <p:cNvPicPr>
            <a:picLocks noChangeAspect="1"/>
          </p:cNvPicPr>
          <p:nvPr/>
        </p:nvPicPr>
        <p:blipFill>
          <a:blip r:embed="rId3" cstate="print">
            <a:biLevel thresh="25000"/>
          </a:blip>
          <a:stretch>
            <a:fillRect/>
          </a:stretch>
        </p:blipFill>
        <p:spPr>
          <a:xfrm>
            <a:off x="8351897" y="1722455"/>
            <a:ext cx="607596" cy="607596"/>
          </a:xfrm>
          <a:prstGeom prst="rect">
            <a:avLst/>
          </a:prstGeom>
        </p:spPr>
      </p:pic>
      <p:pic>
        <p:nvPicPr>
          <p:cNvPr id="22" name="图形 21" descr="列表">
            <a:extLst>
              <a:ext uri="{FF2B5EF4-FFF2-40B4-BE49-F238E27FC236}">
                <a16:creationId xmlns:a16="http://schemas.microsoft.com/office/drawing/2014/main" id="{660254DF-797B-774F-968B-07493CA2D93E}"/>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3171" y="1817047"/>
            <a:ext cx="335200" cy="335200"/>
          </a:xfrm>
          <a:prstGeom prst="rect">
            <a:avLst/>
          </a:prstGeom>
        </p:spPr>
      </p:pic>
      <p:pic>
        <p:nvPicPr>
          <p:cNvPr id="23" name="图片 22" descr="人 (2)">
            <a:extLst>
              <a:ext uri="{FF2B5EF4-FFF2-40B4-BE49-F238E27FC236}">
                <a16:creationId xmlns:a16="http://schemas.microsoft.com/office/drawing/2014/main" id="{C534BB7A-5AB3-9447-B081-AF65F88DE108}"/>
              </a:ext>
            </a:extLst>
          </p:cNvPr>
          <p:cNvPicPr>
            <a:picLocks noChangeAspect="1"/>
          </p:cNvPicPr>
          <p:nvPr/>
        </p:nvPicPr>
        <p:blipFill>
          <a:blip r:embed="rId3" cstate="print">
            <a:biLevel thresh="25000"/>
          </a:blip>
          <a:stretch>
            <a:fillRect/>
          </a:stretch>
        </p:blipFill>
        <p:spPr>
          <a:xfrm>
            <a:off x="8332487" y="3037445"/>
            <a:ext cx="607596" cy="607596"/>
          </a:xfrm>
          <a:prstGeom prst="rect">
            <a:avLst/>
          </a:prstGeom>
        </p:spPr>
      </p:pic>
      <p:pic>
        <p:nvPicPr>
          <p:cNvPr id="24" name="图片 23" descr="人 (2)">
            <a:extLst>
              <a:ext uri="{FF2B5EF4-FFF2-40B4-BE49-F238E27FC236}">
                <a16:creationId xmlns:a16="http://schemas.microsoft.com/office/drawing/2014/main" id="{EFB5824C-AAF9-0149-8338-9B1AB03B985C}"/>
              </a:ext>
            </a:extLst>
          </p:cNvPr>
          <p:cNvPicPr>
            <a:picLocks noChangeAspect="1"/>
          </p:cNvPicPr>
          <p:nvPr/>
        </p:nvPicPr>
        <p:blipFill>
          <a:blip r:embed="rId3" cstate="print">
            <a:biLevel thresh="25000"/>
          </a:blip>
          <a:stretch>
            <a:fillRect/>
          </a:stretch>
        </p:blipFill>
        <p:spPr>
          <a:xfrm>
            <a:off x="7057700" y="3042624"/>
            <a:ext cx="607596" cy="607596"/>
          </a:xfrm>
          <a:prstGeom prst="rect">
            <a:avLst/>
          </a:prstGeom>
        </p:spPr>
      </p:pic>
      <p:pic>
        <p:nvPicPr>
          <p:cNvPr id="25" name="图片 24" descr="人 (2)">
            <a:extLst>
              <a:ext uri="{FF2B5EF4-FFF2-40B4-BE49-F238E27FC236}">
                <a16:creationId xmlns:a16="http://schemas.microsoft.com/office/drawing/2014/main" id="{EA043DAD-26FE-504E-9C09-8A0C3F236658}"/>
              </a:ext>
            </a:extLst>
          </p:cNvPr>
          <p:cNvPicPr>
            <a:picLocks noChangeAspect="1"/>
          </p:cNvPicPr>
          <p:nvPr/>
        </p:nvPicPr>
        <p:blipFill>
          <a:blip r:embed="rId3" cstate="print">
            <a:biLevel thresh="25000"/>
          </a:blip>
          <a:stretch>
            <a:fillRect/>
          </a:stretch>
        </p:blipFill>
        <p:spPr>
          <a:xfrm>
            <a:off x="3744074" y="2991984"/>
            <a:ext cx="607596" cy="607596"/>
          </a:xfrm>
          <a:prstGeom prst="rect">
            <a:avLst/>
          </a:prstGeom>
        </p:spPr>
      </p:pic>
      <p:pic>
        <p:nvPicPr>
          <p:cNvPr id="26" name="图形 25" descr="复选标记">
            <a:extLst>
              <a:ext uri="{FF2B5EF4-FFF2-40B4-BE49-F238E27FC236}">
                <a16:creationId xmlns:a16="http://schemas.microsoft.com/office/drawing/2014/main" id="{8C0916C1-929B-D043-A3B8-71F9E46331C8}"/>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460756" y="3007736"/>
            <a:ext cx="349732" cy="349732"/>
          </a:xfrm>
          <a:prstGeom prst="rect">
            <a:avLst/>
          </a:prstGeom>
        </p:spPr>
      </p:pic>
      <p:sp>
        <p:nvSpPr>
          <p:cNvPr id="27" name="文本框 26">
            <a:extLst>
              <a:ext uri="{FF2B5EF4-FFF2-40B4-BE49-F238E27FC236}">
                <a16:creationId xmlns:a16="http://schemas.microsoft.com/office/drawing/2014/main" id="{7D9CB7B5-7048-0E4D-B814-E4FE079309C4}"/>
              </a:ext>
            </a:extLst>
          </p:cNvPr>
          <p:cNvSpPr txBox="1"/>
          <p:nvPr/>
        </p:nvSpPr>
        <p:spPr>
          <a:xfrm>
            <a:off x="3293118" y="2418649"/>
            <a:ext cx="1384472" cy="246221"/>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登录指定邮箱</a:t>
            </a:r>
          </a:p>
        </p:txBody>
      </p:sp>
      <p:sp>
        <p:nvSpPr>
          <p:cNvPr id="28" name="文本框 27">
            <a:extLst>
              <a:ext uri="{FF2B5EF4-FFF2-40B4-BE49-F238E27FC236}">
                <a16:creationId xmlns:a16="http://schemas.microsoft.com/office/drawing/2014/main" id="{86FA1D0E-9932-3245-8064-2F3E4AE0906A}"/>
              </a:ext>
            </a:extLst>
          </p:cNvPr>
          <p:cNvSpPr txBox="1"/>
          <p:nvPr/>
        </p:nvSpPr>
        <p:spPr>
          <a:xfrm>
            <a:off x="3442377" y="3681484"/>
            <a:ext cx="1113892" cy="400110"/>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导入订单信息并保存</a:t>
            </a:r>
            <a:endParaRPr kumimoji="1" lang="zh-CN" altLang="en-US" sz="1000" dirty="0">
              <a:solidFill>
                <a:schemeClr val="bg1"/>
              </a:solidFill>
              <a:latin typeface="微软雅黑" panose="020B0503020204020204" charset="-122"/>
              <a:ea typeface="微软雅黑" panose="020B0503020204020204" charset="-122"/>
            </a:endParaRPr>
          </a:p>
        </p:txBody>
      </p:sp>
      <p:sp>
        <p:nvSpPr>
          <p:cNvPr id="29" name="文本框 28">
            <a:extLst>
              <a:ext uri="{FF2B5EF4-FFF2-40B4-BE49-F238E27FC236}">
                <a16:creationId xmlns:a16="http://schemas.microsoft.com/office/drawing/2014/main" id="{A9373BD7-466F-854A-A306-F3BBF7CE9EBD}"/>
              </a:ext>
            </a:extLst>
          </p:cNvPr>
          <p:cNvSpPr txBox="1"/>
          <p:nvPr/>
        </p:nvSpPr>
        <p:spPr>
          <a:xfrm>
            <a:off x="6688702" y="3725173"/>
            <a:ext cx="1271212" cy="246221"/>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登录企业系统</a:t>
            </a:r>
            <a:endParaRPr kumimoji="1" lang="zh-CN" altLang="en-US" sz="1000" dirty="0">
              <a:solidFill>
                <a:schemeClr val="bg1"/>
              </a:solidFill>
              <a:latin typeface="微软雅黑" panose="020B0503020204020204" charset="-122"/>
              <a:ea typeface="微软雅黑" panose="020B0503020204020204" charset="-122"/>
            </a:endParaRPr>
          </a:p>
        </p:txBody>
      </p:sp>
      <p:sp>
        <p:nvSpPr>
          <p:cNvPr id="30" name="文本框 29">
            <a:extLst>
              <a:ext uri="{FF2B5EF4-FFF2-40B4-BE49-F238E27FC236}">
                <a16:creationId xmlns:a16="http://schemas.microsoft.com/office/drawing/2014/main" id="{A8005495-53E8-5B4F-A468-E04BAF9BFFF7}"/>
              </a:ext>
            </a:extLst>
          </p:cNvPr>
          <p:cNvSpPr txBox="1"/>
          <p:nvPr/>
        </p:nvSpPr>
        <p:spPr>
          <a:xfrm>
            <a:off x="7972703" y="3736539"/>
            <a:ext cx="1270907" cy="246221"/>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解析订单内容</a:t>
            </a:r>
            <a:endParaRPr kumimoji="1" lang="zh-CN" altLang="en-US" sz="1000" dirty="0">
              <a:solidFill>
                <a:schemeClr val="bg1"/>
              </a:solidFill>
              <a:latin typeface="微软雅黑" panose="020B0503020204020204" charset="-122"/>
              <a:ea typeface="微软雅黑" panose="020B0503020204020204" charset="-122"/>
            </a:endParaRPr>
          </a:p>
        </p:txBody>
      </p:sp>
      <p:sp>
        <p:nvSpPr>
          <p:cNvPr id="31" name="文本框 30">
            <a:extLst>
              <a:ext uri="{FF2B5EF4-FFF2-40B4-BE49-F238E27FC236}">
                <a16:creationId xmlns:a16="http://schemas.microsoft.com/office/drawing/2014/main" id="{3FE8C83F-9F66-8F40-995F-EB838ADCE489}"/>
              </a:ext>
            </a:extLst>
          </p:cNvPr>
          <p:cNvSpPr txBox="1"/>
          <p:nvPr/>
        </p:nvSpPr>
        <p:spPr>
          <a:xfrm>
            <a:off x="8090747" y="2354837"/>
            <a:ext cx="1113892" cy="246221"/>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下载订单附件</a:t>
            </a:r>
          </a:p>
        </p:txBody>
      </p:sp>
      <p:sp>
        <p:nvSpPr>
          <p:cNvPr id="32" name="文本框 31">
            <a:extLst>
              <a:ext uri="{FF2B5EF4-FFF2-40B4-BE49-F238E27FC236}">
                <a16:creationId xmlns:a16="http://schemas.microsoft.com/office/drawing/2014/main" id="{F5E85C21-7C7D-0142-B183-FC908446D450}"/>
              </a:ext>
            </a:extLst>
          </p:cNvPr>
          <p:cNvSpPr txBox="1"/>
          <p:nvPr/>
        </p:nvSpPr>
        <p:spPr>
          <a:xfrm>
            <a:off x="6726705" y="2361797"/>
            <a:ext cx="1113892" cy="553998"/>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根据下单信息判断出库</a:t>
            </a:r>
            <a:r>
              <a:rPr kumimoji="1" lang="en-US" altLang="zh-CN" sz="1000">
                <a:solidFill>
                  <a:schemeClr val="bg1"/>
                </a:solidFill>
                <a:latin typeface="微软雅黑" panose="020B0503020204020204" charset="-122"/>
                <a:ea typeface="微软雅黑" panose="020B0503020204020204" charset="-122"/>
              </a:rPr>
              <a:t>/</a:t>
            </a:r>
            <a:r>
              <a:rPr kumimoji="1" lang="zh-CN" altLang="en-US" sz="1000">
                <a:solidFill>
                  <a:schemeClr val="bg1"/>
                </a:solidFill>
                <a:latin typeface="微软雅黑" panose="020B0503020204020204" charset="-122"/>
                <a:ea typeface="微软雅黑" panose="020B0503020204020204" charset="-122"/>
              </a:rPr>
              <a:t>入库</a:t>
            </a:r>
          </a:p>
          <a:p>
            <a:pPr algn="ctr"/>
            <a:endParaRPr kumimoji="1" lang="zh-CN" altLang="en-US" sz="1000" dirty="0">
              <a:solidFill>
                <a:schemeClr val="bg1"/>
              </a:solidFill>
              <a:latin typeface="微软雅黑" panose="020B0503020204020204" charset="-122"/>
              <a:ea typeface="微软雅黑" panose="020B0503020204020204" charset="-122"/>
            </a:endParaRPr>
          </a:p>
        </p:txBody>
      </p:sp>
      <p:sp>
        <p:nvSpPr>
          <p:cNvPr id="33" name="文本框 32">
            <a:extLst>
              <a:ext uri="{FF2B5EF4-FFF2-40B4-BE49-F238E27FC236}">
                <a16:creationId xmlns:a16="http://schemas.microsoft.com/office/drawing/2014/main" id="{2A7A6AAC-DD58-5548-A811-C4B68C3D461D}"/>
              </a:ext>
            </a:extLst>
          </p:cNvPr>
          <p:cNvSpPr txBox="1"/>
          <p:nvPr/>
        </p:nvSpPr>
        <p:spPr>
          <a:xfrm>
            <a:off x="5250293" y="2381084"/>
            <a:ext cx="1113892" cy="400110"/>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根据邮箱后缀判断下单公司</a:t>
            </a:r>
            <a:endParaRPr kumimoji="1" lang="zh-CN" altLang="en-US" sz="1000" dirty="0">
              <a:solidFill>
                <a:schemeClr val="bg1"/>
              </a:solidFill>
              <a:latin typeface="微软雅黑" panose="020B0503020204020204" charset="-122"/>
              <a:ea typeface="微软雅黑" panose="020B0503020204020204" charset="-122"/>
            </a:endParaRPr>
          </a:p>
        </p:txBody>
      </p:sp>
      <p:pic>
        <p:nvPicPr>
          <p:cNvPr id="34" name="图形 33" descr="目标受众">
            <a:extLst>
              <a:ext uri="{FF2B5EF4-FFF2-40B4-BE49-F238E27FC236}">
                <a16:creationId xmlns:a16="http://schemas.microsoft.com/office/drawing/2014/main" id="{2F9A929D-77C1-5747-BE42-F33DEFB2FE66}"/>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138639" y="2985084"/>
            <a:ext cx="349732" cy="349732"/>
          </a:xfrm>
          <a:prstGeom prst="rect">
            <a:avLst/>
          </a:prstGeom>
        </p:spPr>
      </p:pic>
      <p:sp>
        <p:nvSpPr>
          <p:cNvPr id="35" name="箭头: 右 90">
            <a:extLst>
              <a:ext uri="{FF2B5EF4-FFF2-40B4-BE49-F238E27FC236}">
                <a16:creationId xmlns:a16="http://schemas.microsoft.com/office/drawing/2014/main" id="{FEB06653-512A-574F-BBC8-CC0D8D245EBF}"/>
              </a:ext>
            </a:extLst>
          </p:cNvPr>
          <p:cNvSpPr/>
          <p:nvPr/>
        </p:nvSpPr>
        <p:spPr>
          <a:xfrm>
            <a:off x="7690188" y="2107873"/>
            <a:ext cx="490433" cy="152772"/>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bg1"/>
              </a:solidFill>
            </a:endParaRPr>
          </a:p>
        </p:txBody>
      </p:sp>
      <p:sp>
        <p:nvSpPr>
          <p:cNvPr id="36" name="箭头: 右 91">
            <a:extLst>
              <a:ext uri="{FF2B5EF4-FFF2-40B4-BE49-F238E27FC236}">
                <a16:creationId xmlns:a16="http://schemas.microsoft.com/office/drawing/2014/main" id="{8B34636D-5ECE-0A4A-9FB1-E69A8D93FD1B}"/>
              </a:ext>
            </a:extLst>
          </p:cNvPr>
          <p:cNvSpPr/>
          <p:nvPr/>
        </p:nvSpPr>
        <p:spPr>
          <a:xfrm>
            <a:off x="6231838" y="2120988"/>
            <a:ext cx="490433" cy="171976"/>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bg1"/>
              </a:solidFill>
            </a:endParaRPr>
          </a:p>
        </p:txBody>
      </p:sp>
      <p:sp>
        <p:nvSpPr>
          <p:cNvPr id="37" name="箭头: 右 92">
            <a:extLst>
              <a:ext uri="{FF2B5EF4-FFF2-40B4-BE49-F238E27FC236}">
                <a16:creationId xmlns:a16="http://schemas.microsoft.com/office/drawing/2014/main" id="{85536A3E-DA55-104A-9DF5-D304CACBF5AA}"/>
              </a:ext>
            </a:extLst>
          </p:cNvPr>
          <p:cNvSpPr/>
          <p:nvPr/>
        </p:nvSpPr>
        <p:spPr>
          <a:xfrm>
            <a:off x="4460327" y="2129754"/>
            <a:ext cx="490433" cy="171976"/>
          </a:xfrm>
          <a:prstGeom prst="right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solidFill>
                <a:schemeClr val="bg1"/>
              </a:solidFill>
            </a:endParaRPr>
          </a:p>
        </p:txBody>
      </p:sp>
      <p:sp>
        <p:nvSpPr>
          <p:cNvPr id="38" name="箭头: 下 93">
            <a:extLst>
              <a:ext uri="{FF2B5EF4-FFF2-40B4-BE49-F238E27FC236}">
                <a16:creationId xmlns:a16="http://schemas.microsoft.com/office/drawing/2014/main" id="{DE94BA7D-9564-4649-A1A1-E05B5D546E18}"/>
              </a:ext>
            </a:extLst>
          </p:cNvPr>
          <p:cNvSpPr/>
          <p:nvPr/>
        </p:nvSpPr>
        <p:spPr>
          <a:xfrm>
            <a:off x="8572279" y="2636544"/>
            <a:ext cx="150829" cy="309801"/>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9" name="箭头: 左 94">
            <a:extLst>
              <a:ext uri="{FF2B5EF4-FFF2-40B4-BE49-F238E27FC236}">
                <a16:creationId xmlns:a16="http://schemas.microsoft.com/office/drawing/2014/main" id="{EE5DFFF6-B007-4940-ABF9-613D9E2EEE92}"/>
              </a:ext>
            </a:extLst>
          </p:cNvPr>
          <p:cNvSpPr/>
          <p:nvPr/>
        </p:nvSpPr>
        <p:spPr>
          <a:xfrm>
            <a:off x="7786190" y="3389782"/>
            <a:ext cx="428625" cy="175619"/>
          </a:xfrm>
          <a:prstGeom prst="lef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40" name="图片 39" descr="文件 (4)">
            <a:extLst>
              <a:ext uri="{FF2B5EF4-FFF2-40B4-BE49-F238E27FC236}">
                <a16:creationId xmlns:a16="http://schemas.microsoft.com/office/drawing/2014/main" id="{393649CC-0612-964D-AF72-8DFFCF4246D3}"/>
              </a:ext>
            </a:extLst>
          </p:cNvPr>
          <p:cNvPicPr>
            <a:picLocks noChangeAspect="1"/>
          </p:cNvPicPr>
          <p:nvPr/>
        </p:nvPicPr>
        <p:blipFill>
          <a:blip r:embed="rId17" cstate="print"/>
          <a:stretch>
            <a:fillRect/>
          </a:stretch>
        </p:blipFill>
        <p:spPr>
          <a:xfrm>
            <a:off x="2297004" y="4959208"/>
            <a:ext cx="326154" cy="326154"/>
          </a:xfrm>
          <a:prstGeom prst="rect">
            <a:avLst/>
          </a:prstGeom>
        </p:spPr>
      </p:pic>
      <p:pic>
        <p:nvPicPr>
          <p:cNvPr id="41" name="图形 40" descr="月历">
            <a:extLst>
              <a:ext uri="{FF2B5EF4-FFF2-40B4-BE49-F238E27FC236}">
                <a16:creationId xmlns:a16="http://schemas.microsoft.com/office/drawing/2014/main" id="{BB630B42-AD14-374F-BDC1-CAE4CF953B88}"/>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21430" y="4781354"/>
            <a:ext cx="340931" cy="340931"/>
          </a:xfrm>
          <a:prstGeom prst="rect">
            <a:avLst/>
          </a:prstGeom>
        </p:spPr>
      </p:pic>
      <p:pic>
        <p:nvPicPr>
          <p:cNvPr id="42" name="图片 41" descr="ibot">
            <a:extLst>
              <a:ext uri="{FF2B5EF4-FFF2-40B4-BE49-F238E27FC236}">
                <a16:creationId xmlns:a16="http://schemas.microsoft.com/office/drawing/2014/main" id="{4D053603-AABE-A643-B7C4-FFD61D929908}"/>
              </a:ext>
            </a:extLst>
          </p:cNvPr>
          <p:cNvPicPr>
            <a:picLocks noChangeAspect="1"/>
          </p:cNvPicPr>
          <p:nvPr/>
        </p:nvPicPr>
        <p:blipFill>
          <a:blip r:embed="rId2" cstate="print"/>
          <a:stretch>
            <a:fillRect/>
          </a:stretch>
        </p:blipFill>
        <p:spPr>
          <a:xfrm>
            <a:off x="3854472" y="4763102"/>
            <a:ext cx="565151" cy="565151"/>
          </a:xfrm>
          <a:prstGeom prst="rect">
            <a:avLst/>
          </a:prstGeom>
        </p:spPr>
      </p:pic>
      <p:pic>
        <p:nvPicPr>
          <p:cNvPr id="43" name="图形 42" descr="Internet">
            <a:extLst>
              <a:ext uri="{FF2B5EF4-FFF2-40B4-BE49-F238E27FC236}">
                <a16:creationId xmlns:a16="http://schemas.microsoft.com/office/drawing/2014/main" id="{EFE03FE5-864D-5D4C-B15D-A6156BF7D0D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835372" y="4867352"/>
            <a:ext cx="403296" cy="403296"/>
          </a:xfrm>
          <a:prstGeom prst="rect">
            <a:avLst/>
          </a:prstGeom>
        </p:spPr>
      </p:pic>
      <p:pic>
        <p:nvPicPr>
          <p:cNvPr id="44" name="图片 43" descr="ibot">
            <a:extLst>
              <a:ext uri="{FF2B5EF4-FFF2-40B4-BE49-F238E27FC236}">
                <a16:creationId xmlns:a16="http://schemas.microsoft.com/office/drawing/2014/main" id="{CD9A09CD-1B2E-0B45-9D13-03E3D6534D34}"/>
              </a:ext>
            </a:extLst>
          </p:cNvPr>
          <p:cNvPicPr>
            <a:picLocks noChangeAspect="1"/>
          </p:cNvPicPr>
          <p:nvPr/>
        </p:nvPicPr>
        <p:blipFill>
          <a:blip r:embed="rId2" cstate="print"/>
          <a:stretch>
            <a:fillRect/>
          </a:stretch>
        </p:blipFill>
        <p:spPr>
          <a:xfrm>
            <a:off x="5120316" y="4769529"/>
            <a:ext cx="565151" cy="565151"/>
          </a:xfrm>
          <a:prstGeom prst="rect">
            <a:avLst/>
          </a:prstGeom>
        </p:spPr>
      </p:pic>
      <p:pic>
        <p:nvPicPr>
          <p:cNvPr id="45" name="图形 44" descr="复选标记">
            <a:extLst>
              <a:ext uri="{FF2B5EF4-FFF2-40B4-BE49-F238E27FC236}">
                <a16:creationId xmlns:a16="http://schemas.microsoft.com/office/drawing/2014/main" id="{D926075C-450A-D64E-8CE8-FB2413E6ACE9}"/>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6216536" y="4947796"/>
            <a:ext cx="349732" cy="349732"/>
          </a:xfrm>
          <a:prstGeom prst="rect">
            <a:avLst/>
          </a:prstGeom>
        </p:spPr>
      </p:pic>
      <p:pic>
        <p:nvPicPr>
          <p:cNvPr id="46" name="图片 45" descr="ibot">
            <a:extLst>
              <a:ext uri="{FF2B5EF4-FFF2-40B4-BE49-F238E27FC236}">
                <a16:creationId xmlns:a16="http://schemas.microsoft.com/office/drawing/2014/main" id="{D9FC3DCE-4C34-0348-9F57-40EDC5A020CB}"/>
              </a:ext>
            </a:extLst>
          </p:cNvPr>
          <p:cNvPicPr>
            <a:picLocks noChangeAspect="1"/>
          </p:cNvPicPr>
          <p:nvPr/>
        </p:nvPicPr>
        <p:blipFill>
          <a:blip r:embed="rId2" cstate="print"/>
          <a:stretch>
            <a:fillRect/>
          </a:stretch>
        </p:blipFill>
        <p:spPr>
          <a:xfrm>
            <a:off x="6464888" y="4769528"/>
            <a:ext cx="565151" cy="565151"/>
          </a:xfrm>
          <a:prstGeom prst="rect">
            <a:avLst/>
          </a:prstGeom>
        </p:spPr>
      </p:pic>
      <p:pic>
        <p:nvPicPr>
          <p:cNvPr id="47" name="图形 46" descr="智能手机">
            <a:extLst>
              <a:ext uri="{FF2B5EF4-FFF2-40B4-BE49-F238E27FC236}">
                <a16:creationId xmlns:a16="http://schemas.microsoft.com/office/drawing/2014/main" id="{9B2FA4AE-4900-EE4C-804D-5C9862B10AB3}"/>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644773" y="4894436"/>
            <a:ext cx="384997" cy="384997"/>
          </a:xfrm>
          <a:prstGeom prst="rect">
            <a:avLst/>
          </a:prstGeom>
        </p:spPr>
      </p:pic>
      <p:pic>
        <p:nvPicPr>
          <p:cNvPr id="48" name="图片 47" descr="ibot">
            <a:extLst>
              <a:ext uri="{FF2B5EF4-FFF2-40B4-BE49-F238E27FC236}">
                <a16:creationId xmlns:a16="http://schemas.microsoft.com/office/drawing/2014/main" id="{69992CDE-7000-3D46-9C23-1F81A4756473}"/>
              </a:ext>
            </a:extLst>
          </p:cNvPr>
          <p:cNvPicPr>
            <a:picLocks noChangeAspect="1"/>
          </p:cNvPicPr>
          <p:nvPr/>
        </p:nvPicPr>
        <p:blipFill>
          <a:blip r:embed="rId2" cstate="print"/>
          <a:stretch>
            <a:fillRect/>
          </a:stretch>
        </p:blipFill>
        <p:spPr>
          <a:xfrm>
            <a:off x="7928415" y="4763101"/>
            <a:ext cx="565151" cy="565151"/>
          </a:xfrm>
          <a:prstGeom prst="rect">
            <a:avLst/>
          </a:prstGeom>
        </p:spPr>
      </p:pic>
      <p:sp>
        <p:nvSpPr>
          <p:cNvPr id="49" name="文本框 48">
            <a:extLst>
              <a:ext uri="{FF2B5EF4-FFF2-40B4-BE49-F238E27FC236}">
                <a16:creationId xmlns:a16="http://schemas.microsoft.com/office/drawing/2014/main" id="{360C7EE9-75D8-C347-80EE-BCA91A4E9A8A}"/>
              </a:ext>
            </a:extLst>
          </p:cNvPr>
          <p:cNvSpPr txBox="1"/>
          <p:nvPr/>
        </p:nvSpPr>
        <p:spPr>
          <a:xfrm>
            <a:off x="2257603" y="5442345"/>
            <a:ext cx="1113892" cy="246221"/>
          </a:xfrm>
          <a:prstGeom prst="rect">
            <a:avLst/>
          </a:prstGeom>
          <a:noFill/>
        </p:spPr>
        <p:txBody>
          <a:bodyPr wrap="square" rtlCol="0">
            <a:spAutoFit/>
          </a:bodyPr>
          <a:lstStyle/>
          <a:p>
            <a:pPr algn="ctr"/>
            <a:r>
              <a:rPr kumimoji="1" lang="zh-CN" altLang="en-US" sz="1000">
                <a:solidFill>
                  <a:srgbClr val="00AE57"/>
                </a:solidFill>
                <a:latin typeface="微软雅黑" panose="020B0503020204020204" charset="-122"/>
                <a:ea typeface="微软雅黑" panose="020B0503020204020204" charset="-122"/>
              </a:rPr>
              <a:t>登录指定邮箱</a:t>
            </a:r>
          </a:p>
        </p:txBody>
      </p:sp>
      <p:sp>
        <p:nvSpPr>
          <p:cNvPr id="50" name="文本框 49">
            <a:extLst>
              <a:ext uri="{FF2B5EF4-FFF2-40B4-BE49-F238E27FC236}">
                <a16:creationId xmlns:a16="http://schemas.microsoft.com/office/drawing/2014/main" id="{9DE11FDA-7BC8-164A-BCEE-3B990BFC3AC4}"/>
              </a:ext>
            </a:extLst>
          </p:cNvPr>
          <p:cNvSpPr txBox="1"/>
          <p:nvPr/>
        </p:nvSpPr>
        <p:spPr>
          <a:xfrm>
            <a:off x="3490926" y="5387984"/>
            <a:ext cx="1113892" cy="400110"/>
          </a:xfrm>
          <a:prstGeom prst="rect">
            <a:avLst/>
          </a:prstGeom>
          <a:noFill/>
        </p:spPr>
        <p:txBody>
          <a:bodyPr wrap="square" rtlCol="0">
            <a:spAutoFit/>
          </a:bodyPr>
          <a:lstStyle/>
          <a:p>
            <a:r>
              <a:rPr kumimoji="1" lang="zh-CN" altLang="en-US" sz="1000">
                <a:solidFill>
                  <a:srgbClr val="03AF58"/>
                </a:solidFill>
                <a:latin typeface="微软雅黑" panose="020B0503020204020204" charset="-122"/>
                <a:ea typeface="微软雅黑" panose="020B0503020204020204" charset="-122"/>
              </a:rPr>
              <a:t>根据下单信息判断出库</a:t>
            </a:r>
            <a:r>
              <a:rPr kumimoji="1" lang="en-US" altLang="zh-CN" sz="1000">
                <a:solidFill>
                  <a:srgbClr val="03AF58"/>
                </a:solidFill>
                <a:latin typeface="微软雅黑" panose="020B0503020204020204" charset="-122"/>
                <a:ea typeface="微软雅黑" panose="020B0503020204020204" charset="-122"/>
              </a:rPr>
              <a:t>/</a:t>
            </a:r>
            <a:r>
              <a:rPr kumimoji="1" lang="zh-CN" altLang="en-US" sz="1000">
                <a:solidFill>
                  <a:srgbClr val="03AF58"/>
                </a:solidFill>
                <a:latin typeface="微软雅黑" panose="020B0503020204020204" charset="-122"/>
                <a:ea typeface="微软雅黑" panose="020B0503020204020204" charset="-122"/>
              </a:rPr>
              <a:t>入库</a:t>
            </a:r>
            <a:endParaRPr kumimoji="1" lang="zh-CN" altLang="en-US" sz="1000" dirty="0">
              <a:solidFill>
                <a:srgbClr val="03AF58"/>
              </a:solidFill>
              <a:latin typeface="微软雅黑" panose="020B0503020204020204" charset="-122"/>
              <a:ea typeface="微软雅黑" panose="020B0503020204020204" charset="-122"/>
            </a:endParaRPr>
          </a:p>
        </p:txBody>
      </p:sp>
      <p:pic>
        <p:nvPicPr>
          <p:cNvPr id="51" name="图形 50" descr="列表">
            <a:extLst>
              <a:ext uri="{FF2B5EF4-FFF2-40B4-BE49-F238E27FC236}">
                <a16:creationId xmlns:a16="http://schemas.microsoft.com/office/drawing/2014/main" id="{940AB193-26AD-D14C-B178-420AA1E119A3}"/>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31867" y="5064568"/>
            <a:ext cx="335200" cy="335200"/>
          </a:xfrm>
          <a:prstGeom prst="rect">
            <a:avLst/>
          </a:prstGeom>
        </p:spPr>
      </p:pic>
      <p:sp>
        <p:nvSpPr>
          <p:cNvPr id="52" name="文本框 51">
            <a:extLst>
              <a:ext uri="{FF2B5EF4-FFF2-40B4-BE49-F238E27FC236}">
                <a16:creationId xmlns:a16="http://schemas.microsoft.com/office/drawing/2014/main" id="{382058E2-F7FD-924B-8AF4-7A6158C18159}"/>
              </a:ext>
            </a:extLst>
          </p:cNvPr>
          <p:cNvSpPr txBox="1"/>
          <p:nvPr/>
        </p:nvSpPr>
        <p:spPr>
          <a:xfrm>
            <a:off x="4736696" y="5363432"/>
            <a:ext cx="1113892" cy="246221"/>
          </a:xfrm>
          <a:prstGeom prst="rect">
            <a:avLst/>
          </a:prstGeom>
          <a:noFill/>
        </p:spPr>
        <p:txBody>
          <a:bodyPr wrap="square" rtlCol="0">
            <a:spAutoFit/>
          </a:bodyPr>
          <a:lstStyle/>
          <a:p>
            <a:pPr algn="ctr"/>
            <a:r>
              <a:rPr kumimoji="1" lang="zh-CN" altLang="en-US" sz="1000">
                <a:solidFill>
                  <a:srgbClr val="00AE57"/>
                </a:solidFill>
                <a:latin typeface="微软雅黑" panose="020B0503020204020204" charset="-122"/>
                <a:ea typeface="微软雅黑" panose="020B0503020204020204" charset="-122"/>
              </a:rPr>
              <a:t>下载订单附件</a:t>
            </a:r>
            <a:endParaRPr kumimoji="1" lang="zh-CN" altLang="en-US" sz="1000" dirty="0">
              <a:solidFill>
                <a:srgbClr val="00AE57"/>
              </a:solidFill>
              <a:latin typeface="微软雅黑" panose="020B0503020204020204" charset="-122"/>
              <a:ea typeface="微软雅黑" panose="020B0503020204020204" charset="-122"/>
            </a:endParaRPr>
          </a:p>
        </p:txBody>
      </p:sp>
      <p:sp>
        <p:nvSpPr>
          <p:cNvPr id="53" name="文本框 52">
            <a:extLst>
              <a:ext uri="{FF2B5EF4-FFF2-40B4-BE49-F238E27FC236}">
                <a16:creationId xmlns:a16="http://schemas.microsoft.com/office/drawing/2014/main" id="{D6A33F54-DC76-9D47-B53D-F338DD3BEB83}"/>
              </a:ext>
            </a:extLst>
          </p:cNvPr>
          <p:cNvSpPr txBox="1"/>
          <p:nvPr/>
        </p:nvSpPr>
        <p:spPr>
          <a:xfrm>
            <a:off x="6037652" y="5379366"/>
            <a:ext cx="1362429" cy="246221"/>
          </a:xfrm>
          <a:prstGeom prst="rect">
            <a:avLst/>
          </a:prstGeom>
          <a:noFill/>
        </p:spPr>
        <p:txBody>
          <a:bodyPr wrap="square" rtlCol="0">
            <a:spAutoFit/>
          </a:bodyPr>
          <a:lstStyle/>
          <a:p>
            <a:pPr algn="ctr"/>
            <a:r>
              <a:rPr kumimoji="1" lang="zh-CN" altLang="en-US" sz="1000">
                <a:solidFill>
                  <a:srgbClr val="00AE57"/>
                </a:solidFill>
                <a:latin typeface="微软雅黑" panose="020B0503020204020204" charset="-122"/>
                <a:ea typeface="微软雅黑" panose="020B0503020204020204" charset="-122"/>
              </a:rPr>
              <a:t>解析订单内容</a:t>
            </a:r>
            <a:endParaRPr kumimoji="1" lang="zh-CN" altLang="en-US" sz="1000" dirty="0">
              <a:solidFill>
                <a:srgbClr val="00AE57"/>
              </a:solidFill>
              <a:latin typeface="微软雅黑" panose="020B0503020204020204" charset="-122"/>
              <a:ea typeface="微软雅黑" panose="020B0503020204020204" charset="-122"/>
            </a:endParaRPr>
          </a:p>
        </p:txBody>
      </p:sp>
      <p:sp>
        <p:nvSpPr>
          <p:cNvPr id="54" name="文本框 53">
            <a:extLst>
              <a:ext uri="{FF2B5EF4-FFF2-40B4-BE49-F238E27FC236}">
                <a16:creationId xmlns:a16="http://schemas.microsoft.com/office/drawing/2014/main" id="{73610CD2-0143-5742-8813-3B9DFA7BE54C}"/>
              </a:ext>
            </a:extLst>
          </p:cNvPr>
          <p:cNvSpPr txBox="1"/>
          <p:nvPr/>
        </p:nvSpPr>
        <p:spPr>
          <a:xfrm>
            <a:off x="7625363" y="5379366"/>
            <a:ext cx="1113892" cy="246221"/>
          </a:xfrm>
          <a:prstGeom prst="rect">
            <a:avLst/>
          </a:prstGeom>
          <a:noFill/>
        </p:spPr>
        <p:txBody>
          <a:bodyPr wrap="square" rtlCol="0">
            <a:spAutoFit/>
          </a:bodyPr>
          <a:lstStyle/>
          <a:p>
            <a:pPr algn="ctr"/>
            <a:r>
              <a:rPr kumimoji="1" lang="zh-CN" altLang="en-US" sz="1000">
                <a:solidFill>
                  <a:srgbClr val="00AE57"/>
                </a:solidFill>
                <a:latin typeface="微软雅黑" panose="020B0503020204020204" charset="-122"/>
                <a:ea typeface="微软雅黑" panose="020B0503020204020204" charset="-122"/>
              </a:rPr>
              <a:t>登录企业系统</a:t>
            </a:r>
            <a:endParaRPr kumimoji="1" lang="zh-CN" altLang="en-US" sz="1000" dirty="0">
              <a:solidFill>
                <a:srgbClr val="00AE57"/>
              </a:solidFill>
              <a:latin typeface="微软雅黑" panose="020B0503020204020204" charset="-122"/>
              <a:ea typeface="微软雅黑" panose="020B0503020204020204" charset="-122"/>
            </a:endParaRPr>
          </a:p>
        </p:txBody>
      </p:sp>
      <p:sp>
        <p:nvSpPr>
          <p:cNvPr id="55" name="箭头: 右 119">
            <a:extLst>
              <a:ext uri="{FF2B5EF4-FFF2-40B4-BE49-F238E27FC236}">
                <a16:creationId xmlns:a16="http://schemas.microsoft.com/office/drawing/2014/main" id="{2A18C9AA-FEE8-C54A-A2F9-BD3740C93238}"/>
              </a:ext>
            </a:extLst>
          </p:cNvPr>
          <p:cNvSpPr/>
          <p:nvPr/>
        </p:nvSpPr>
        <p:spPr>
          <a:xfrm>
            <a:off x="7205434" y="5093358"/>
            <a:ext cx="424066" cy="138864"/>
          </a:xfrm>
          <a:prstGeom prst="rightArrow">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6" name="箭头: 右 120">
            <a:extLst>
              <a:ext uri="{FF2B5EF4-FFF2-40B4-BE49-F238E27FC236}">
                <a16:creationId xmlns:a16="http://schemas.microsoft.com/office/drawing/2014/main" id="{F2C52DD2-6788-3F4F-8F13-11FE9B4E2B0C}"/>
              </a:ext>
            </a:extLst>
          </p:cNvPr>
          <p:cNvSpPr/>
          <p:nvPr/>
        </p:nvSpPr>
        <p:spPr>
          <a:xfrm>
            <a:off x="5745666" y="5134783"/>
            <a:ext cx="424066" cy="138864"/>
          </a:xfrm>
          <a:prstGeom prst="rightArrow">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7" name="箭头: 右 121">
            <a:extLst>
              <a:ext uri="{FF2B5EF4-FFF2-40B4-BE49-F238E27FC236}">
                <a16:creationId xmlns:a16="http://schemas.microsoft.com/office/drawing/2014/main" id="{DFF897D3-252F-B84F-AE23-1360486CCEE9}"/>
              </a:ext>
            </a:extLst>
          </p:cNvPr>
          <p:cNvSpPr/>
          <p:nvPr/>
        </p:nvSpPr>
        <p:spPr>
          <a:xfrm>
            <a:off x="4429992" y="5078944"/>
            <a:ext cx="424066" cy="138864"/>
          </a:xfrm>
          <a:prstGeom prst="rightArrow">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8" name="箭头: 右 122">
            <a:extLst>
              <a:ext uri="{FF2B5EF4-FFF2-40B4-BE49-F238E27FC236}">
                <a16:creationId xmlns:a16="http://schemas.microsoft.com/office/drawing/2014/main" id="{1DB2CB3D-29F6-5B4C-B6B7-7395C2E08553}"/>
              </a:ext>
            </a:extLst>
          </p:cNvPr>
          <p:cNvSpPr/>
          <p:nvPr/>
        </p:nvSpPr>
        <p:spPr>
          <a:xfrm>
            <a:off x="3164896" y="5089714"/>
            <a:ext cx="424066" cy="138864"/>
          </a:xfrm>
          <a:prstGeom prst="rightArrow">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59" name="箭头: 右 124">
            <a:extLst>
              <a:ext uri="{FF2B5EF4-FFF2-40B4-BE49-F238E27FC236}">
                <a16:creationId xmlns:a16="http://schemas.microsoft.com/office/drawing/2014/main" id="{F6A92F14-521B-8F43-811F-304DFD6315D7}"/>
              </a:ext>
            </a:extLst>
          </p:cNvPr>
          <p:cNvSpPr/>
          <p:nvPr/>
        </p:nvSpPr>
        <p:spPr>
          <a:xfrm>
            <a:off x="8535427" y="5053275"/>
            <a:ext cx="424066" cy="138864"/>
          </a:xfrm>
          <a:prstGeom prst="rightArrow">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0" name="箭头: 左 94">
            <a:extLst>
              <a:ext uri="{FF2B5EF4-FFF2-40B4-BE49-F238E27FC236}">
                <a16:creationId xmlns:a16="http://schemas.microsoft.com/office/drawing/2014/main" id="{AEE139C9-BAAA-BF4F-9F48-6E9C117F7947}"/>
              </a:ext>
            </a:extLst>
          </p:cNvPr>
          <p:cNvSpPr/>
          <p:nvPr/>
        </p:nvSpPr>
        <p:spPr>
          <a:xfrm>
            <a:off x="6298080" y="3419148"/>
            <a:ext cx="428625" cy="175619"/>
          </a:xfrm>
          <a:prstGeom prst="lef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61" name="图片 60" descr="ibot">
            <a:extLst>
              <a:ext uri="{FF2B5EF4-FFF2-40B4-BE49-F238E27FC236}">
                <a16:creationId xmlns:a16="http://schemas.microsoft.com/office/drawing/2014/main" id="{D830A3BC-A26F-5D4C-AA2E-7395543E1C92}"/>
              </a:ext>
            </a:extLst>
          </p:cNvPr>
          <p:cNvPicPr>
            <a:picLocks noChangeAspect="1"/>
          </p:cNvPicPr>
          <p:nvPr/>
        </p:nvPicPr>
        <p:blipFill>
          <a:blip r:embed="rId2" cstate="print"/>
          <a:stretch>
            <a:fillRect/>
          </a:stretch>
        </p:blipFill>
        <p:spPr>
          <a:xfrm>
            <a:off x="9035814" y="4769528"/>
            <a:ext cx="565151" cy="565151"/>
          </a:xfrm>
          <a:prstGeom prst="rect">
            <a:avLst/>
          </a:prstGeom>
        </p:spPr>
      </p:pic>
      <p:sp>
        <p:nvSpPr>
          <p:cNvPr id="62" name="文本框 61">
            <a:extLst>
              <a:ext uri="{FF2B5EF4-FFF2-40B4-BE49-F238E27FC236}">
                <a16:creationId xmlns:a16="http://schemas.microsoft.com/office/drawing/2014/main" id="{BE1683EC-58D1-B843-8351-7245264AF6B1}"/>
              </a:ext>
            </a:extLst>
          </p:cNvPr>
          <p:cNvSpPr txBox="1"/>
          <p:nvPr/>
        </p:nvSpPr>
        <p:spPr>
          <a:xfrm>
            <a:off x="8797206" y="5370423"/>
            <a:ext cx="1329979" cy="246221"/>
          </a:xfrm>
          <a:prstGeom prst="rect">
            <a:avLst/>
          </a:prstGeom>
          <a:noFill/>
        </p:spPr>
        <p:txBody>
          <a:bodyPr wrap="square" rtlCol="0">
            <a:spAutoFit/>
          </a:bodyPr>
          <a:lstStyle/>
          <a:p>
            <a:pPr algn="ctr"/>
            <a:r>
              <a:rPr kumimoji="1" lang="zh-CN" altLang="en-US" sz="1000">
                <a:solidFill>
                  <a:srgbClr val="00AE57"/>
                </a:solidFill>
                <a:latin typeface="微软雅黑" panose="020B0503020204020204" charset="-122"/>
                <a:ea typeface="微软雅黑" panose="020B0503020204020204" charset="-122"/>
              </a:rPr>
              <a:t>导入订单信息并保存</a:t>
            </a:r>
            <a:endParaRPr kumimoji="1" lang="zh-CN" altLang="en-US" sz="1000" dirty="0">
              <a:solidFill>
                <a:srgbClr val="00AE57"/>
              </a:solidFill>
              <a:latin typeface="微软雅黑" panose="020B0503020204020204" charset="-122"/>
              <a:ea typeface="微软雅黑" panose="020B0503020204020204" charset="-122"/>
            </a:endParaRPr>
          </a:p>
        </p:txBody>
      </p:sp>
      <p:sp>
        <p:nvSpPr>
          <p:cNvPr id="63" name="矩形: 圆角 89">
            <a:extLst>
              <a:ext uri="{FF2B5EF4-FFF2-40B4-BE49-F238E27FC236}">
                <a16:creationId xmlns:a16="http://schemas.microsoft.com/office/drawing/2014/main" id="{06DEA9DA-204B-C641-BA62-E6A58D5B1958}"/>
              </a:ext>
            </a:extLst>
          </p:cNvPr>
          <p:cNvSpPr/>
          <p:nvPr/>
        </p:nvSpPr>
        <p:spPr>
          <a:xfrm>
            <a:off x="10170682" y="4584485"/>
            <a:ext cx="1735430" cy="882908"/>
          </a:xfrm>
          <a:prstGeom prst="roundRect">
            <a:avLst/>
          </a:prstGeom>
          <a:solidFill>
            <a:srgbClr val="00AE57"/>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a:solidFill>
                  <a:schemeClr val="bg1"/>
                </a:solidFill>
                <a:effectLst>
                  <a:outerShdw blurRad="38100" dist="38100" dir="2700000" algn="tl">
                    <a:srgbClr val="000000">
                      <a:alpha val="43137"/>
                    </a:srgbClr>
                  </a:outerShdw>
                </a:effectLst>
              </a:rPr>
              <a:t>0.4</a:t>
            </a:r>
            <a:r>
              <a:rPr lang="zh-CN" altLang="en-US" sz="2000">
                <a:solidFill>
                  <a:schemeClr val="bg1"/>
                </a:solidFill>
                <a:effectLst>
                  <a:outerShdw blurRad="38100" dist="38100" dir="2700000" algn="tl">
                    <a:srgbClr val="000000">
                      <a:alpha val="43137"/>
                    </a:srgbClr>
                  </a:outerShdw>
                </a:effectLst>
              </a:rPr>
              <a:t>秒</a:t>
            </a:r>
            <a:r>
              <a:rPr lang="en-US" altLang="zh-CN" sz="2000">
                <a:solidFill>
                  <a:schemeClr val="bg1"/>
                </a:solidFill>
                <a:effectLst>
                  <a:outerShdw blurRad="38100" dist="38100" dir="2700000" algn="tl">
                    <a:srgbClr val="000000">
                      <a:alpha val="43137"/>
                    </a:srgbClr>
                  </a:outerShdw>
                </a:effectLst>
              </a:rPr>
              <a:t>/</a:t>
            </a:r>
            <a:r>
              <a:rPr lang="zh-CN" altLang="en-US" sz="2000">
                <a:solidFill>
                  <a:schemeClr val="bg1"/>
                </a:solidFill>
                <a:effectLst>
                  <a:outerShdw blurRad="38100" dist="38100" dir="2700000" algn="tl">
                    <a:srgbClr val="000000">
                      <a:alpha val="43137"/>
                    </a:srgbClr>
                  </a:outerShdw>
                </a:effectLst>
              </a:rPr>
              <a:t>份订单</a:t>
            </a:r>
          </a:p>
          <a:p>
            <a:pPr algn="ctr"/>
            <a:endParaRPr lang="en-US" altLang="zh-CN" sz="1100" dirty="0"/>
          </a:p>
        </p:txBody>
      </p:sp>
      <p:sp>
        <p:nvSpPr>
          <p:cNvPr id="64" name="矩形: 圆角 90">
            <a:extLst>
              <a:ext uri="{FF2B5EF4-FFF2-40B4-BE49-F238E27FC236}">
                <a16:creationId xmlns:a16="http://schemas.microsoft.com/office/drawing/2014/main" id="{379018D4-3AF3-C046-A91D-40EC8C689946}"/>
              </a:ext>
            </a:extLst>
          </p:cNvPr>
          <p:cNvSpPr/>
          <p:nvPr/>
        </p:nvSpPr>
        <p:spPr>
          <a:xfrm>
            <a:off x="10127186" y="2152247"/>
            <a:ext cx="1808638" cy="790807"/>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a:solidFill>
                  <a:schemeClr val="bg1"/>
                </a:solidFill>
                <a:effectLst>
                  <a:outerShdw blurRad="38100" dist="38100" dir="2700000" algn="tl">
                    <a:srgbClr val="000000">
                      <a:alpha val="43137"/>
                    </a:srgbClr>
                  </a:outerShdw>
                </a:effectLst>
              </a:rPr>
              <a:t>2min/</a:t>
            </a:r>
            <a:r>
              <a:rPr lang="zh-CN" altLang="en-US" sz="2000">
                <a:solidFill>
                  <a:schemeClr val="bg1"/>
                </a:solidFill>
                <a:effectLst>
                  <a:outerShdw blurRad="38100" dist="38100" dir="2700000" algn="tl">
                    <a:srgbClr val="000000">
                      <a:alpha val="43137"/>
                    </a:srgbClr>
                  </a:outerShdw>
                </a:effectLst>
              </a:rPr>
              <a:t>份订单</a:t>
            </a:r>
          </a:p>
          <a:p>
            <a:pPr algn="ctr"/>
            <a:endParaRPr lang="zh-CN" altLang="en-US" sz="900" dirty="0"/>
          </a:p>
        </p:txBody>
      </p:sp>
      <p:pic>
        <p:nvPicPr>
          <p:cNvPr id="65" name="图片 64" descr="人 (2)">
            <a:extLst>
              <a:ext uri="{FF2B5EF4-FFF2-40B4-BE49-F238E27FC236}">
                <a16:creationId xmlns:a16="http://schemas.microsoft.com/office/drawing/2014/main" id="{F3D45601-C33A-F945-BB86-985AD1589705}"/>
              </a:ext>
            </a:extLst>
          </p:cNvPr>
          <p:cNvPicPr>
            <a:picLocks noChangeAspect="1"/>
          </p:cNvPicPr>
          <p:nvPr/>
        </p:nvPicPr>
        <p:blipFill>
          <a:blip r:embed="rId3" cstate="print">
            <a:biLevel thresh="25000"/>
          </a:blip>
          <a:stretch>
            <a:fillRect/>
          </a:stretch>
        </p:blipFill>
        <p:spPr>
          <a:xfrm>
            <a:off x="5432680" y="3001650"/>
            <a:ext cx="607596" cy="607596"/>
          </a:xfrm>
          <a:prstGeom prst="rect">
            <a:avLst/>
          </a:prstGeom>
        </p:spPr>
      </p:pic>
      <p:pic>
        <p:nvPicPr>
          <p:cNvPr id="66" name="图形 65" descr="研究">
            <a:extLst>
              <a:ext uri="{FF2B5EF4-FFF2-40B4-BE49-F238E27FC236}">
                <a16:creationId xmlns:a16="http://schemas.microsoft.com/office/drawing/2014/main" id="{25C79CA1-E5DC-E64C-BF30-BF154BC1ED76}"/>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225192" y="2950228"/>
            <a:ext cx="365809" cy="365809"/>
          </a:xfrm>
          <a:prstGeom prst="rect">
            <a:avLst/>
          </a:prstGeom>
        </p:spPr>
      </p:pic>
      <p:sp>
        <p:nvSpPr>
          <p:cNvPr id="67" name="文本框 66">
            <a:extLst>
              <a:ext uri="{FF2B5EF4-FFF2-40B4-BE49-F238E27FC236}">
                <a16:creationId xmlns:a16="http://schemas.microsoft.com/office/drawing/2014/main" id="{C77B425A-38A6-C64C-913A-3C78A66D1BF6}"/>
              </a:ext>
            </a:extLst>
          </p:cNvPr>
          <p:cNvSpPr txBox="1"/>
          <p:nvPr/>
        </p:nvSpPr>
        <p:spPr>
          <a:xfrm>
            <a:off x="5214362" y="3723415"/>
            <a:ext cx="1113892" cy="246221"/>
          </a:xfrm>
          <a:prstGeom prst="rect">
            <a:avLst/>
          </a:prstGeom>
          <a:noFill/>
        </p:spPr>
        <p:txBody>
          <a:bodyPr wrap="square" rtlCol="0">
            <a:spAutoFit/>
          </a:bodyPr>
          <a:lstStyle/>
          <a:p>
            <a:pPr algn="ctr"/>
            <a:r>
              <a:rPr kumimoji="1" lang="zh-CN" altLang="en-US" sz="1000">
                <a:solidFill>
                  <a:schemeClr val="bg1"/>
                </a:solidFill>
                <a:latin typeface="微软雅黑" panose="020B0503020204020204" charset="-122"/>
                <a:ea typeface="微软雅黑" panose="020B0503020204020204" charset="-122"/>
              </a:rPr>
              <a:t>选择订单导入</a:t>
            </a:r>
            <a:endParaRPr kumimoji="1" lang="zh-CN" altLang="en-US" sz="1000" dirty="0">
              <a:solidFill>
                <a:schemeClr val="bg1"/>
              </a:solidFill>
              <a:latin typeface="微软雅黑" panose="020B0503020204020204" charset="-122"/>
              <a:ea typeface="微软雅黑" panose="020B0503020204020204" charset="-122"/>
            </a:endParaRPr>
          </a:p>
        </p:txBody>
      </p:sp>
      <p:sp>
        <p:nvSpPr>
          <p:cNvPr id="68" name="箭头: 左 94">
            <a:extLst>
              <a:ext uri="{FF2B5EF4-FFF2-40B4-BE49-F238E27FC236}">
                <a16:creationId xmlns:a16="http://schemas.microsoft.com/office/drawing/2014/main" id="{80954791-86CE-2542-84B2-27741C400601}"/>
              </a:ext>
            </a:extLst>
          </p:cNvPr>
          <p:cNvSpPr/>
          <p:nvPr/>
        </p:nvSpPr>
        <p:spPr>
          <a:xfrm>
            <a:off x="4556269" y="3432227"/>
            <a:ext cx="428625" cy="177019"/>
          </a:xfrm>
          <a:prstGeom prst="lef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9" name="Title 2">
            <a:extLst>
              <a:ext uri="{FF2B5EF4-FFF2-40B4-BE49-F238E27FC236}">
                <a16:creationId xmlns:a16="http://schemas.microsoft.com/office/drawing/2014/main" id="{75A97BE7-45E2-7B45-B8BA-83A7C8194BDA}"/>
              </a:ext>
            </a:extLst>
          </p:cNvPr>
          <p:cNvSpPr txBox="1">
            <a:spLocks/>
          </p:cNvSpPr>
          <p:nvPr/>
        </p:nvSpPr>
        <p:spPr>
          <a:xfrm>
            <a:off x="3013641" y="443930"/>
            <a:ext cx="7473022" cy="3691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bg1"/>
                </a:solidFill>
              </a:rPr>
              <a:t>示例</a:t>
            </a:r>
            <a:r>
              <a:rPr lang="en-US" altLang="zh-CN" sz="2400" dirty="0">
                <a:solidFill>
                  <a:schemeClr val="bg1"/>
                </a:solidFill>
              </a:rPr>
              <a:t>1</a:t>
            </a:r>
            <a:r>
              <a:rPr lang="zh-CN" altLang="en-US" sz="2400" dirty="0">
                <a:solidFill>
                  <a:schemeClr val="bg1"/>
                </a:solidFill>
              </a:rPr>
              <a:t>：</a:t>
            </a:r>
            <a:r>
              <a:rPr lang="en-US" altLang="zh-CN" sz="2400" dirty="0">
                <a:solidFill>
                  <a:schemeClr val="bg1"/>
                </a:solidFill>
              </a:rPr>
              <a:t>RPA/Agent</a:t>
            </a:r>
            <a:r>
              <a:rPr lang="zh-CN" altLang="en-US" sz="2400" dirty="0">
                <a:solidFill>
                  <a:schemeClr val="bg1"/>
                </a:solidFill>
              </a:rPr>
              <a:t>项目实施前后的订单处理流程对比</a:t>
            </a:r>
            <a:endParaRPr lang="en-US" sz="2400" dirty="0">
              <a:solidFill>
                <a:schemeClr val="bg1"/>
              </a:solidFill>
            </a:endParaRPr>
          </a:p>
        </p:txBody>
      </p:sp>
    </p:spTree>
    <p:extLst>
      <p:ext uri="{BB962C8B-B14F-4D97-AF65-F5344CB8AC3E}">
        <p14:creationId xmlns:p14="http://schemas.microsoft.com/office/powerpoint/2010/main" val="117076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11">
            <a:extLst>
              <a:ext uri="{FF2B5EF4-FFF2-40B4-BE49-F238E27FC236}">
                <a16:creationId xmlns:a16="http://schemas.microsoft.com/office/drawing/2014/main" id="{100A90AA-59E2-E84C-A26D-9ABEF6871917}"/>
              </a:ext>
            </a:extLst>
          </p:cNvPr>
          <p:cNvSpPr/>
          <p:nvPr/>
        </p:nvSpPr>
        <p:spPr bwMode="gray">
          <a:xfrm>
            <a:off x="9079573" y="3589731"/>
            <a:ext cx="2314387" cy="3028884"/>
          </a:xfrm>
          <a:prstGeom prst="roundRect">
            <a:avLst>
              <a:gd name="adj" fmla="val 9289"/>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lIns="89954" tIns="71962" rIns="89954" bIns="71962" rtlCol="0" anchor="b"/>
          <a:lstStyle/>
          <a:p>
            <a:pPr algn="ctr" defTabSz="913852" fontAlgn="base">
              <a:spcBef>
                <a:spcPct val="50000"/>
              </a:spcBef>
              <a:spcAft>
                <a:spcPct val="0"/>
              </a:spcAft>
              <a:buClr>
                <a:srgbClr val="F0AB00"/>
              </a:buClr>
              <a:buSzPct val="80000"/>
              <a:defRPr/>
            </a:pPr>
            <a:endParaRPr lang="en-US" sz="1400" b="1" kern="0" dirty="0">
              <a:solidFill>
                <a:schemeClr val="bg1"/>
              </a:solidFill>
              <a:latin typeface="Arial"/>
              <a:ea typeface="Arial Unicode MS" pitchFamily="34" charset="-128"/>
              <a:cs typeface="Arial Unicode MS" pitchFamily="34" charset="-128"/>
            </a:endParaRPr>
          </a:p>
        </p:txBody>
      </p:sp>
      <p:sp>
        <p:nvSpPr>
          <p:cNvPr id="3" name="Rectangle: Rounded Corners 109">
            <a:extLst>
              <a:ext uri="{FF2B5EF4-FFF2-40B4-BE49-F238E27FC236}">
                <a16:creationId xmlns:a16="http://schemas.microsoft.com/office/drawing/2014/main" id="{373B069C-783E-424E-B628-D0CDF8091915}"/>
              </a:ext>
            </a:extLst>
          </p:cNvPr>
          <p:cNvSpPr/>
          <p:nvPr/>
        </p:nvSpPr>
        <p:spPr bwMode="gray">
          <a:xfrm>
            <a:off x="1248237" y="1239904"/>
            <a:ext cx="9667903" cy="2206017"/>
          </a:xfrm>
          <a:prstGeom prst="roundRect">
            <a:avLst>
              <a:gd name="adj" fmla="val 9289"/>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lIns="89954" tIns="71962" rIns="89954" bIns="71962" rtlCol="0" anchor="b"/>
          <a:lstStyle/>
          <a:p>
            <a:pPr algn="ctr" defTabSz="913852" fontAlgn="base">
              <a:spcBef>
                <a:spcPct val="50000"/>
              </a:spcBef>
              <a:spcAft>
                <a:spcPct val="0"/>
              </a:spcAft>
              <a:buClr>
                <a:srgbClr val="F0AB00"/>
              </a:buClr>
              <a:buSzPct val="80000"/>
              <a:defRPr/>
            </a:pPr>
            <a:endParaRPr lang="en-US" sz="1400" b="1" kern="0" dirty="0">
              <a:solidFill>
                <a:schemeClr val="bg1"/>
              </a:solidFill>
              <a:latin typeface="Arial"/>
              <a:ea typeface="Arial Unicode MS" pitchFamily="34" charset="-128"/>
              <a:cs typeface="Arial Unicode MS" pitchFamily="34" charset="-128"/>
            </a:endParaRPr>
          </a:p>
        </p:txBody>
      </p:sp>
      <p:sp>
        <p:nvSpPr>
          <p:cNvPr id="4" name="Rectangle: Rounded Corners 103">
            <a:extLst>
              <a:ext uri="{FF2B5EF4-FFF2-40B4-BE49-F238E27FC236}">
                <a16:creationId xmlns:a16="http://schemas.microsoft.com/office/drawing/2014/main" id="{7461BD1C-FA42-1145-BA59-FD66DA28BD26}"/>
              </a:ext>
            </a:extLst>
          </p:cNvPr>
          <p:cNvSpPr/>
          <p:nvPr/>
        </p:nvSpPr>
        <p:spPr bwMode="gray">
          <a:xfrm>
            <a:off x="344164" y="3589730"/>
            <a:ext cx="2171115" cy="3033644"/>
          </a:xfrm>
          <a:prstGeom prst="roundRect">
            <a:avLst>
              <a:gd name="adj" fmla="val 15298"/>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89954" tIns="71962" rIns="89954" bIns="71962" rtlCol="0" anchor="ctr"/>
          <a:lstStyle/>
          <a:p>
            <a:pPr algn="ctr" defTabSz="913852" fontAlgn="base">
              <a:spcBef>
                <a:spcPct val="50000"/>
              </a:spcBef>
              <a:spcAft>
                <a:spcPct val="0"/>
              </a:spcAft>
              <a:buClr>
                <a:srgbClr val="F0AB00"/>
              </a:buClr>
              <a:buSzPct val="80000"/>
              <a:defRPr/>
            </a:pPr>
            <a:endParaRPr lang="en-US" sz="1798" kern="0" dirty="0" err="1">
              <a:solidFill>
                <a:schemeClr val="bg1"/>
              </a:solidFill>
              <a:latin typeface="Arial"/>
              <a:ea typeface="Arial Unicode MS" pitchFamily="34" charset="-128"/>
              <a:cs typeface="Arial Unicode MS" pitchFamily="34" charset="-128"/>
            </a:endParaRPr>
          </a:p>
        </p:txBody>
      </p:sp>
      <p:sp>
        <p:nvSpPr>
          <p:cNvPr id="5" name="Rectangle: Rounded Corners 104">
            <a:extLst>
              <a:ext uri="{FF2B5EF4-FFF2-40B4-BE49-F238E27FC236}">
                <a16:creationId xmlns:a16="http://schemas.microsoft.com/office/drawing/2014/main" id="{46BE20DF-F116-8341-991E-BBE4C6BD3D78}"/>
              </a:ext>
            </a:extLst>
          </p:cNvPr>
          <p:cNvSpPr/>
          <p:nvPr/>
        </p:nvSpPr>
        <p:spPr bwMode="gray">
          <a:xfrm>
            <a:off x="3230746" y="3589732"/>
            <a:ext cx="5031824" cy="3028884"/>
          </a:xfrm>
          <a:prstGeom prst="roundRect">
            <a:avLst>
              <a:gd name="adj" fmla="val 9289"/>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lIns="89954" tIns="71962" rIns="89954" bIns="71962" rtlCol="0" anchor="ctr"/>
          <a:lstStyle/>
          <a:p>
            <a:pPr algn="ctr" defTabSz="913852" fontAlgn="base">
              <a:spcBef>
                <a:spcPct val="50000"/>
              </a:spcBef>
              <a:spcAft>
                <a:spcPct val="0"/>
              </a:spcAft>
              <a:buClr>
                <a:srgbClr val="F0AB00"/>
              </a:buClr>
              <a:buSzPct val="80000"/>
              <a:defRPr/>
            </a:pPr>
            <a:endParaRPr lang="en-US" sz="1798" kern="0" dirty="0" err="1">
              <a:solidFill>
                <a:schemeClr val="bg1"/>
              </a:solidFill>
              <a:latin typeface="Arial"/>
              <a:ea typeface="Arial Unicode MS" pitchFamily="34" charset="-128"/>
              <a:cs typeface="Arial Unicode MS" pitchFamily="34" charset="-128"/>
            </a:endParaRPr>
          </a:p>
        </p:txBody>
      </p:sp>
      <p:sp>
        <p:nvSpPr>
          <p:cNvPr id="6" name="Title 2">
            <a:extLst>
              <a:ext uri="{FF2B5EF4-FFF2-40B4-BE49-F238E27FC236}">
                <a16:creationId xmlns:a16="http://schemas.microsoft.com/office/drawing/2014/main" id="{B42CB9F9-8033-8A4B-8AAC-15FC08168D5F}"/>
              </a:ext>
            </a:extLst>
          </p:cNvPr>
          <p:cNvSpPr txBox="1">
            <a:spLocks/>
          </p:cNvSpPr>
          <p:nvPr/>
        </p:nvSpPr>
        <p:spPr>
          <a:xfrm>
            <a:off x="3013641" y="443930"/>
            <a:ext cx="11180652" cy="3691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bg1"/>
                </a:solidFill>
              </a:rPr>
              <a:t>示例</a:t>
            </a:r>
            <a:r>
              <a:rPr lang="en-US" altLang="zh-CN" sz="2400" dirty="0">
                <a:solidFill>
                  <a:schemeClr val="bg1"/>
                </a:solidFill>
              </a:rPr>
              <a:t>2</a:t>
            </a:r>
            <a:r>
              <a:rPr lang="zh-CN" altLang="en-US" sz="2400" dirty="0">
                <a:solidFill>
                  <a:schemeClr val="bg1"/>
                </a:solidFill>
              </a:rPr>
              <a:t>：智能供应商发票识别与自动处理流程</a:t>
            </a:r>
            <a:endParaRPr lang="en-US" sz="2400" dirty="0">
              <a:solidFill>
                <a:schemeClr val="bg1"/>
              </a:solidFill>
            </a:endParaRPr>
          </a:p>
        </p:txBody>
      </p:sp>
      <p:grpSp>
        <p:nvGrpSpPr>
          <p:cNvPr id="7" name="Group 3">
            <a:extLst>
              <a:ext uri="{FF2B5EF4-FFF2-40B4-BE49-F238E27FC236}">
                <a16:creationId xmlns:a16="http://schemas.microsoft.com/office/drawing/2014/main" id="{716E7876-5D01-C444-B91A-5E9583D1AD01}"/>
              </a:ext>
            </a:extLst>
          </p:cNvPr>
          <p:cNvGrpSpPr/>
          <p:nvPr/>
        </p:nvGrpSpPr>
        <p:grpSpPr>
          <a:xfrm>
            <a:off x="586057" y="4994435"/>
            <a:ext cx="1853266" cy="1154395"/>
            <a:chOff x="5409173" y="4010016"/>
            <a:chExt cx="3326837" cy="2072284"/>
          </a:xfrm>
          <a:effectLst/>
        </p:grpSpPr>
        <p:pic>
          <p:nvPicPr>
            <p:cNvPr id="8" name="Picture 4">
              <a:extLst>
                <a:ext uri="{FF2B5EF4-FFF2-40B4-BE49-F238E27FC236}">
                  <a16:creationId xmlns:a16="http://schemas.microsoft.com/office/drawing/2014/main" id="{71EAD57E-E62D-0D4F-89F5-4E773F0646A0}"/>
                </a:ext>
              </a:extLst>
            </p:cNvPr>
            <p:cNvPicPr>
              <a:picLocks noChangeAspect="1"/>
            </p:cNvPicPr>
            <p:nvPr/>
          </p:nvPicPr>
          <p:blipFill>
            <a:blip r:embed="rId2"/>
            <a:stretch>
              <a:fillRect/>
            </a:stretch>
          </p:blipFill>
          <p:spPr>
            <a:xfrm>
              <a:off x="5409173" y="4010016"/>
              <a:ext cx="2072284" cy="2072284"/>
            </a:xfrm>
            <a:prstGeom prst="rect">
              <a:avLst/>
            </a:prstGeom>
          </p:spPr>
        </p:pic>
        <p:sp>
          <p:nvSpPr>
            <p:cNvPr id="9" name="TextBox 5">
              <a:extLst>
                <a:ext uri="{FF2B5EF4-FFF2-40B4-BE49-F238E27FC236}">
                  <a16:creationId xmlns:a16="http://schemas.microsoft.com/office/drawing/2014/main" id="{B058050F-F031-3E4C-8683-71C88F6FE0F6}"/>
                </a:ext>
              </a:extLst>
            </p:cNvPr>
            <p:cNvSpPr txBox="1"/>
            <p:nvPr/>
          </p:nvSpPr>
          <p:spPr>
            <a:xfrm>
              <a:off x="7184970" y="4875631"/>
              <a:ext cx="1551040" cy="607589"/>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Reading</a:t>
              </a:r>
              <a:r>
                <a:rPr lang="zh-CN" altLang="en-US" sz="1100" kern="0" dirty="0">
                  <a:solidFill>
                    <a:schemeClr val="bg1"/>
                  </a:solidFill>
                  <a:ea typeface="Arial Unicode MS" pitchFamily="34" charset="-128"/>
                  <a:cs typeface="Arial Unicode MS" pitchFamily="34" charset="-128"/>
                </a:rPr>
                <a:t> </a:t>
              </a:r>
              <a:r>
                <a:rPr lang="en-US" altLang="zh-CN" sz="1100" kern="0" dirty="0">
                  <a:solidFill>
                    <a:schemeClr val="bg1"/>
                  </a:solidFill>
                  <a:ea typeface="Arial Unicode MS" pitchFamily="34" charset="-128"/>
                  <a:cs typeface="Arial Unicode MS" pitchFamily="34" charset="-128"/>
                </a:rPr>
                <a:t>Data </a:t>
              </a:r>
              <a:r>
                <a:rPr lang="en-US" sz="1100" kern="0" dirty="0" err="1">
                  <a:solidFill>
                    <a:schemeClr val="bg1"/>
                  </a:solidFill>
                  <a:ea typeface="Arial Unicode MS" pitchFamily="34" charset="-128"/>
                  <a:cs typeface="Arial Unicode MS" pitchFamily="34" charset="-128"/>
                </a:rPr>
                <a:t>读取数据</a:t>
              </a:r>
              <a:endParaRPr lang="en-US" sz="1100" kern="0" dirty="0">
                <a:solidFill>
                  <a:schemeClr val="bg1"/>
                </a:solidFill>
                <a:ea typeface="Arial Unicode MS" pitchFamily="34" charset="-128"/>
                <a:cs typeface="Arial Unicode MS" pitchFamily="34" charset="-128"/>
              </a:endParaRPr>
            </a:p>
          </p:txBody>
        </p:sp>
      </p:grpSp>
      <p:grpSp>
        <p:nvGrpSpPr>
          <p:cNvPr id="10" name="Group 6">
            <a:extLst>
              <a:ext uri="{FF2B5EF4-FFF2-40B4-BE49-F238E27FC236}">
                <a16:creationId xmlns:a16="http://schemas.microsoft.com/office/drawing/2014/main" id="{FC8B59E7-3BB6-4146-BB54-3BB53969BD5D}"/>
              </a:ext>
            </a:extLst>
          </p:cNvPr>
          <p:cNvGrpSpPr/>
          <p:nvPr/>
        </p:nvGrpSpPr>
        <p:grpSpPr>
          <a:xfrm>
            <a:off x="814537" y="3832984"/>
            <a:ext cx="513327" cy="667444"/>
            <a:chOff x="956403" y="1735612"/>
            <a:chExt cx="1166939" cy="1517290"/>
          </a:xfrm>
        </p:grpSpPr>
        <p:pic>
          <p:nvPicPr>
            <p:cNvPr id="11" name="Picture 7" descr="Image result for outlook&quot;">
              <a:extLst>
                <a:ext uri="{FF2B5EF4-FFF2-40B4-BE49-F238E27FC236}">
                  <a16:creationId xmlns:a16="http://schemas.microsoft.com/office/drawing/2014/main" id="{8A709552-D69B-EE44-B2BA-601F187C61F3}"/>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4828" r="16240"/>
            <a:stretch/>
          </p:blipFill>
          <p:spPr bwMode="auto">
            <a:xfrm>
              <a:off x="956403" y="1735612"/>
              <a:ext cx="1166939" cy="113247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a:extLst>
                <a:ext uri="{FF2B5EF4-FFF2-40B4-BE49-F238E27FC236}">
                  <a16:creationId xmlns:a16="http://schemas.microsoft.com/office/drawing/2014/main" id="{23C95EC8-4FF8-F442-A5D7-2CC5D9DA8B4A}"/>
                </a:ext>
              </a:extLst>
            </p:cNvPr>
            <p:cNvSpPr txBox="1"/>
            <p:nvPr/>
          </p:nvSpPr>
          <p:spPr>
            <a:xfrm>
              <a:off x="1184570" y="2868087"/>
              <a:ext cx="710597" cy="384815"/>
            </a:xfrm>
            <a:prstGeom prst="rect">
              <a:avLst/>
            </a:prstGeom>
            <a:noFill/>
          </p:spPr>
          <p:txBody>
            <a:bodyPr wrap="non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Email</a:t>
              </a:r>
            </a:p>
          </p:txBody>
        </p:sp>
      </p:grpSp>
      <p:cxnSp>
        <p:nvCxnSpPr>
          <p:cNvPr id="13" name="Connector: Elbow 14">
            <a:extLst>
              <a:ext uri="{FF2B5EF4-FFF2-40B4-BE49-F238E27FC236}">
                <a16:creationId xmlns:a16="http://schemas.microsoft.com/office/drawing/2014/main" id="{AB09933B-880E-B442-A636-BC2A30B01C6A}"/>
              </a:ext>
            </a:extLst>
          </p:cNvPr>
          <p:cNvCxnSpPr>
            <a:stCxn id="11" idx="3"/>
            <a:endCxn id="50" idx="1"/>
          </p:cNvCxnSpPr>
          <p:nvPr/>
        </p:nvCxnSpPr>
        <p:spPr>
          <a:xfrm flipV="1">
            <a:off x="1327864" y="4079465"/>
            <a:ext cx="529577" cy="2604"/>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23">
            <a:extLst>
              <a:ext uri="{FF2B5EF4-FFF2-40B4-BE49-F238E27FC236}">
                <a16:creationId xmlns:a16="http://schemas.microsoft.com/office/drawing/2014/main" id="{0AAFE43F-25B5-0C41-B0B3-3091509C834F}"/>
              </a:ext>
            </a:extLst>
          </p:cNvPr>
          <p:cNvCxnSpPr>
            <a:cxnSpLocks/>
            <a:stCxn id="50" idx="3"/>
            <a:endCxn id="47" idx="1"/>
          </p:cNvCxnSpPr>
          <p:nvPr/>
        </p:nvCxnSpPr>
        <p:spPr>
          <a:xfrm flipV="1">
            <a:off x="2244154" y="2200807"/>
            <a:ext cx="175771" cy="1878658"/>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32">
            <a:extLst>
              <a:ext uri="{FF2B5EF4-FFF2-40B4-BE49-F238E27FC236}">
                <a16:creationId xmlns:a16="http://schemas.microsoft.com/office/drawing/2014/main" id="{5BD66995-3778-E34A-8B2E-7559464EDA7A}"/>
              </a:ext>
            </a:extLst>
          </p:cNvPr>
          <p:cNvCxnSpPr>
            <a:cxnSpLocks/>
            <a:stCxn id="47" idx="3"/>
            <a:endCxn id="17" idx="1"/>
          </p:cNvCxnSpPr>
          <p:nvPr/>
        </p:nvCxnSpPr>
        <p:spPr>
          <a:xfrm>
            <a:off x="3227397" y="2200810"/>
            <a:ext cx="328342" cy="1826567"/>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6" name="Group 40">
            <a:extLst>
              <a:ext uri="{FF2B5EF4-FFF2-40B4-BE49-F238E27FC236}">
                <a16:creationId xmlns:a16="http://schemas.microsoft.com/office/drawing/2014/main" id="{2E8B539C-9BB5-AD4E-BCA5-84D55506FD42}"/>
              </a:ext>
            </a:extLst>
          </p:cNvPr>
          <p:cNvGrpSpPr/>
          <p:nvPr/>
        </p:nvGrpSpPr>
        <p:grpSpPr>
          <a:xfrm>
            <a:off x="3555741" y="3611939"/>
            <a:ext cx="871932" cy="1091119"/>
            <a:chOff x="5056548" y="2918438"/>
            <a:chExt cx="1212074" cy="1516768"/>
          </a:xfrm>
        </p:grpSpPr>
        <p:pic>
          <p:nvPicPr>
            <p:cNvPr id="17" name="Picture 31">
              <a:extLst>
                <a:ext uri="{FF2B5EF4-FFF2-40B4-BE49-F238E27FC236}">
                  <a16:creationId xmlns:a16="http://schemas.microsoft.com/office/drawing/2014/main" id="{A817748D-D627-6547-BF51-7E3BD8368E54}"/>
                </a:ext>
              </a:extLst>
            </p:cNvPr>
            <p:cNvPicPr>
              <a:picLocks noChangeAspect="1"/>
            </p:cNvPicPr>
            <p:nvPr/>
          </p:nvPicPr>
          <p:blipFill>
            <a:blip r:embed="rId4"/>
            <a:stretch>
              <a:fillRect/>
            </a:stretch>
          </p:blipFill>
          <p:spPr>
            <a:xfrm>
              <a:off x="5056548" y="2918438"/>
              <a:ext cx="1154999" cy="1154999"/>
            </a:xfrm>
            <a:prstGeom prst="rect">
              <a:avLst/>
            </a:prstGeom>
          </p:spPr>
        </p:pic>
        <p:sp>
          <p:nvSpPr>
            <p:cNvPr id="18" name="TextBox 39">
              <a:extLst>
                <a:ext uri="{FF2B5EF4-FFF2-40B4-BE49-F238E27FC236}">
                  <a16:creationId xmlns:a16="http://schemas.microsoft.com/office/drawing/2014/main" id="{4E14BF39-87F4-414B-9712-9C8D4FA84E04}"/>
                </a:ext>
              </a:extLst>
            </p:cNvPr>
            <p:cNvSpPr txBox="1"/>
            <p:nvPr/>
          </p:nvSpPr>
          <p:spPr>
            <a:xfrm>
              <a:off x="5089144" y="3964703"/>
              <a:ext cx="1179478" cy="470503"/>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Invoice Data</a:t>
              </a:r>
              <a:r>
                <a:rPr lang="zh-CN" altLang="en-US" sz="1100" kern="0" dirty="0">
                  <a:solidFill>
                    <a:schemeClr val="bg1"/>
                  </a:solidFill>
                  <a:ea typeface="Arial Unicode MS" pitchFamily="34" charset="-128"/>
                  <a:cs typeface="Arial Unicode MS" pitchFamily="34" charset="-128"/>
                </a:rPr>
                <a:t> 发票数据</a:t>
              </a:r>
              <a:endParaRPr lang="en-US" sz="1100" kern="0" dirty="0">
                <a:solidFill>
                  <a:schemeClr val="bg1"/>
                </a:solidFill>
                <a:ea typeface="Arial Unicode MS" pitchFamily="34" charset="-128"/>
                <a:cs typeface="Arial Unicode MS" pitchFamily="34" charset="-128"/>
              </a:endParaRPr>
            </a:p>
          </p:txBody>
        </p:sp>
      </p:grpSp>
      <p:cxnSp>
        <p:nvCxnSpPr>
          <p:cNvPr id="19" name="Straight Arrow Connector 44">
            <a:extLst>
              <a:ext uri="{FF2B5EF4-FFF2-40B4-BE49-F238E27FC236}">
                <a16:creationId xmlns:a16="http://schemas.microsoft.com/office/drawing/2014/main" id="{9C4039E7-F087-974B-94A0-82737B0B4559}"/>
              </a:ext>
            </a:extLst>
          </p:cNvPr>
          <p:cNvCxnSpPr>
            <a:cxnSpLocks/>
            <a:stCxn id="17" idx="3"/>
          </p:cNvCxnSpPr>
          <p:nvPr/>
        </p:nvCxnSpPr>
        <p:spPr>
          <a:xfrm>
            <a:off x="4386613" y="4027377"/>
            <a:ext cx="276366" cy="14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0" name="Group 50">
            <a:extLst>
              <a:ext uri="{FF2B5EF4-FFF2-40B4-BE49-F238E27FC236}">
                <a16:creationId xmlns:a16="http://schemas.microsoft.com/office/drawing/2014/main" id="{24483D31-5935-E84B-A0E6-9BDA7F783DC2}"/>
              </a:ext>
            </a:extLst>
          </p:cNvPr>
          <p:cNvGrpSpPr/>
          <p:nvPr/>
        </p:nvGrpSpPr>
        <p:grpSpPr>
          <a:xfrm>
            <a:off x="5802227" y="1042694"/>
            <a:ext cx="994398" cy="1281574"/>
            <a:chOff x="3260290" y="599193"/>
            <a:chExt cx="1382316" cy="1781521"/>
          </a:xfrm>
        </p:grpSpPr>
        <p:pic>
          <p:nvPicPr>
            <p:cNvPr id="21" name="Grafik 83">
              <a:extLst>
                <a:ext uri="{FF2B5EF4-FFF2-40B4-BE49-F238E27FC236}">
                  <a16:creationId xmlns:a16="http://schemas.microsoft.com/office/drawing/2014/main" id="{9F1BF693-A9C5-BC41-96BC-D853DA4D69EF}"/>
                </a:ext>
              </a:extLst>
            </p:cNvPr>
            <p:cNvPicPr>
              <a:picLocks noChangeAspect="1"/>
            </p:cNvPicPr>
            <p:nvPr/>
          </p:nvPicPr>
          <p:blipFill>
            <a:blip r:embed="rId5"/>
            <a:stretch>
              <a:fillRect/>
            </a:stretch>
          </p:blipFill>
          <p:spPr>
            <a:xfrm>
              <a:off x="3374029" y="599193"/>
              <a:ext cx="1154998" cy="1154999"/>
            </a:xfrm>
            <a:prstGeom prst="rect">
              <a:avLst/>
            </a:prstGeom>
          </p:spPr>
        </p:pic>
        <p:sp>
          <p:nvSpPr>
            <p:cNvPr id="22" name="TextBox 52">
              <a:extLst>
                <a:ext uri="{FF2B5EF4-FFF2-40B4-BE49-F238E27FC236}">
                  <a16:creationId xmlns:a16="http://schemas.microsoft.com/office/drawing/2014/main" id="{E38DB20D-8BD7-6045-A2B1-D424F96EA033}"/>
                </a:ext>
              </a:extLst>
            </p:cNvPr>
            <p:cNvSpPr txBox="1"/>
            <p:nvPr/>
          </p:nvSpPr>
          <p:spPr>
            <a:xfrm>
              <a:off x="3260290" y="1674960"/>
              <a:ext cx="1382316" cy="705754"/>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Invoice Obj. Recommender</a:t>
              </a:r>
              <a:r>
                <a:rPr lang="zh-CN" altLang="en-US" sz="1100" kern="0" dirty="0">
                  <a:solidFill>
                    <a:schemeClr val="bg1"/>
                  </a:solidFill>
                  <a:ea typeface="Arial Unicode MS" pitchFamily="34" charset="-128"/>
                  <a:cs typeface="Arial Unicode MS" pitchFamily="34" charset="-128"/>
                </a:rPr>
                <a:t> 发票号智能推荐</a:t>
              </a:r>
              <a:endParaRPr lang="en-US" sz="1100" kern="0" dirty="0">
                <a:solidFill>
                  <a:schemeClr val="bg1"/>
                </a:solidFill>
                <a:ea typeface="Arial Unicode MS" pitchFamily="34" charset="-128"/>
                <a:cs typeface="Arial Unicode MS" pitchFamily="34" charset="-128"/>
              </a:endParaRPr>
            </a:p>
          </p:txBody>
        </p:sp>
      </p:grpSp>
      <p:cxnSp>
        <p:nvCxnSpPr>
          <p:cNvPr id="23" name="Connector: Elbow 53">
            <a:extLst>
              <a:ext uri="{FF2B5EF4-FFF2-40B4-BE49-F238E27FC236}">
                <a16:creationId xmlns:a16="http://schemas.microsoft.com/office/drawing/2014/main" id="{0572B636-4353-1C4B-9249-25BAAB2AA752}"/>
              </a:ext>
            </a:extLst>
          </p:cNvPr>
          <p:cNvCxnSpPr>
            <a:cxnSpLocks/>
            <a:endCxn id="21" idx="1"/>
          </p:cNvCxnSpPr>
          <p:nvPr/>
        </p:nvCxnSpPr>
        <p:spPr>
          <a:xfrm flipV="1">
            <a:off x="5481239" y="1458133"/>
            <a:ext cx="402808" cy="2373531"/>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4" name="Group 69">
            <a:extLst>
              <a:ext uri="{FF2B5EF4-FFF2-40B4-BE49-F238E27FC236}">
                <a16:creationId xmlns:a16="http://schemas.microsoft.com/office/drawing/2014/main" id="{37A23CEE-2ED5-4546-9A07-0289E53FAFFF}"/>
              </a:ext>
            </a:extLst>
          </p:cNvPr>
          <p:cNvGrpSpPr/>
          <p:nvPr/>
        </p:nvGrpSpPr>
        <p:grpSpPr>
          <a:xfrm>
            <a:off x="7076681" y="4163562"/>
            <a:ext cx="830874" cy="996527"/>
            <a:chOff x="9705384" y="2943221"/>
            <a:chExt cx="1154999" cy="1385275"/>
          </a:xfrm>
          <a:effectLst/>
        </p:grpSpPr>
        <p:pic>
          <p:nvPicPr>
            <p:cNvPr id="25" name="Picture 41">
              <a:extLst>
                <a:ext uri="{FF2B5EF4-FFF2-40B4-BE49-F238E27FC236}">
                  <a16:creationId xmlns:a16="http://schemas.microsoft.com/office/drawing/2014/main" id="{A106BBD9-0902-F944-9366-94478189E5B4}"/>
                </a:ext>
              </a:extLst>
            </p:cNvPr>
            <p:cNvPicPr>
              <a:picLocks noChangeAspect="1"/>
            </p:cNvPicPr>
            <p:nvPr/>
          </p:nvPicPr>
          <p:blipFill>
            <a:blip r:embed="rId6"/>
            <a:stretch>
              <a:fillRect/>
            </a:stretch>
          </p:blipFill>
          <p:spPr>
            <a:xfrm>
              <a:off x="9705384" y="2943221"/>
              <a:ext cx="1154999" cy="1154999"/>
            </a:xfrm>
            <a:prstGeom prst="rect">
              <a:avLst/>
            </a:prstGeom>
            <a:effectLst/>
          </p:spPr>
        </p:pic>
        <p:sp>
          <p:nvSpPr>
            <p:cNvPr id="26" name="TextBox 68">
              <a:extLst>
                <a:ext uri="{FF2B5EF4-FFF2-40B4-BE49-F238E27FC236}">
                  <a16:creationId xmlns:a16="http://schemas.microsoft.com/office/drawing/2014/main" id="{3FE1408D-DF28-AB44-9870-52FAE465E2F7}"/>
                </a:ext>
              </a:extLst>
            </p:cNvPr>
            <p:cNvSpPr txBox="1"/>
            <p:nvPr/>
          </p:nvSpPr>
          <p:spPr>
            <a:xfrm>
              <a:off x="9826867" y="3857994"/>
              <a:ext cx="912031" cy="470502"/>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err="1">
                  <a:solidFill>
                    <a:schemeClr val="bg1"/>
                  </a:solidFill>
                  <a:ea typeface="Arial Unicode MS" pitchFamily="34" charset="-128"/>
                  <a:cs typeface="Arial Unicode MS" pitchFamily="34" charset="-128"/>
                </a:rPr>
                <a:t>Approval审批</a:t>
              </a:r>
              <a:endParaRPr lang="en-US" sz="1100" kern="0" dirty="0">
                <a:solidFill>
                  <a:schemeClr val="bg1"/>
                </a:solidFill>
                <a:ea typeface="Arial Unicode MS" pitchFamily="34" charset="-128"/>
                <a:cs typeface="Arial Unicode MS" pitchFamily="34" charset="-128"/>
              </a:endParaRPr>
            </a:p>
          </p:txBody>
        </p:sp>
      </p:grpSp>
      <p:cxnSp>
        <p:nvCxnSpPr>
          <p:cNvPr id="27" name="Connector: Elbow 70">
            <a:extLst>
              <a:ext uri="{FF2B5EF4-FFF2-40B4-BE49-F238E27FC236}">
                <a16:creationId xmlns:a16="http://schemas.microsoft.com/office/drawing/2014/main" id="{1E74A5BE-339B-0B4A-8735-8F88A0EADDC8}"/>
              </a:ext>
            </a:extLst>
          </p:cNvPr>
          <p:cNvCxnSpPr>
            <a:cxnSpLocks/>
            <a:stCxn id="21" idx="3"/>
            <a:endCxn id="25" idx="1"/>
          </p:cNvCxnSpPr>
          <p:nvPr/>
        </p:nvCxnSpPr>
        <p:spPr>
          <a:xfrm>
            <a:off x="6714922" y="1458131"/>
            <a:ext cx="361761" cy="3120866"/>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8" name="Group 93">
            <a:extLst>
              <a:ext uri="{FF2B5EF4-FFF2-40B4-BE49-F238E27FC236}">
                <a16:creationId xmlns:a16="http://schemas.microsoft.com/office/drawing/2014/main" id="{DF82B2F9-D4B1-1442-B382-AAEF0C00238C}"/>
              </a:ext>
            </a:extLst>
          </p:cNvPr>
          <p:cNvGrpSpPr/>
          <p:nvPr/>
        </p:nvGrpSpPr>
        <p:grpSpPr>
          <a:xfrm>
            <a:off x="9656950" y="4164528"/>
            <a:ext cx="1016357" cy="1038109"/>
            <a:chOff x="7684313" y="3315647"/>
            <a:chExt cx="1016886" cy="1038650"/>
          </a:xfrm>
        </p:grpSpPr>
        <p:pic>
          <p:nvPicPr>
            <p:cNvPr id="29" name="Picture 83">
              <a:extLst>
                <a:ext uri="{FF2B5EF4-FFF2-40B4-BE49-F238E27FC236}">
                  <a16:creationId xmlns:a16="http://schemas.microsoft.com/office/drawing/2014/main" id="{62848697-7C8A-8B4D-87D4-A0695B6B7D2F}"/>
                </a:ext>
              </a:extLst>
            </p:cNvPr>
            <p:cNvPicPr>
              <a:picLocks noChangeAspect="1"/>
            </p:cNvPicPr>
            <p:nvPr/>
          </p:nvPicPr>
          <p:blipFill>
            <a:blip r:embed="rId7"/>
            <a:stretch>
              <a:fillRect/>
            </a:stretch>
          </p:blipFill>
          <p:spPr>
            <a:xfrm>
              <a:off x="7839837" y="3315647"/>
              <a:ext cx="831307" cy="831307"/>
            </a:xfrm>
            <a:prstGeom prst="rect">
              <a:avLst/>
            </a:prstGeom>
          </p:spPr>
        </p:pic>
        <p:sp>
          <p:nvSpPr>
            <p:cNvPr id="30" name="TextBox 88">
              <a:extLst>
                <a:ext uri="{FF2B5EF4-FFF2-40B4-BE49-F238E27FC236}">
                  <a16:creationId xmlns:a16="http://schemas.microsoft.com/office/drawing/2014/main" id="{CA325AF2-9A2A-7747-8999-BD7AB6FF82B1}"/>
                </a:ext>
              </a:extLst>
            </p:cNvPr>
            <p:cNvSpPr txBox="1"/>
            <p:nvPr/>
          </p:nvSpPr>
          <p:spPr>
            <a:xfrm>
              <a:off x="7684313" y="4015655"/>
              <a:ext cx="1016886" cy="338642"/>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Supplier Invoice</a:t>
              </a:r>
              <a:r>
                <a:rPr lang="zh-CN" altLang="en-US" sz="1100" kern="0" dirty="0">
                  <a:solidFill>
                    <a:schemeClr val="bg1"/>
                  </a:solidFill>
                  <a:ea typeface="Arial Unicode MS" pitchFamily="34" charset="-128"/>
                  <a:cs typeface="Arial Unicode MS" pitchFamily="34" charset="-128"/>
                </a:rPr>
                <a:t> 供应商发票</a:t>
              </a:r>
              <a:endParaRPr lang="en-US" sz="1100" kern="0" dirty="0">
                <a:solidFill>
                  <a:schemeClr val="bg1"/>
                </a:solidFill>
                <a:ea typeface="Arial Unicode MS" pitchFamily="34" charset="-128"/>
                <a:cs typeface="Arial Unicode MS" pitchFamily="34" charset="-128"/>
              </a:endParaRPr>
            </a:p>
          </p:txBody>
        </p:sp>
      </p:grpSp>
      <p:grpSp>
        <p:nvGrpSpPr>
          <p:cNvPr id="31" name="Group 97">
            <a:extLst>
              <a:ext uri="{FF2B5EF4-FFF2-40B4-BE49-F238E27FC236}">
                <a16:creationId xmlns:a16="http://schemas.microsoft.com/office/drawing/2014/main" id="{EDFF03C0-82BC-F745-B193-E9875076B0D4}"/>
              </a:ext>
            </a:extLst>
          </p:cNvPr>
          <p:cNvGrpSpPr/>
          <p:nvPr/>
        </p:nvGrpSpPr>
        <p:grpSpPr>
          <a:xfrm>
            <a:off x="4796567" y="4996689"/>
            <a:ext cx="2079221" cy="1154395"/>
            <a:chOff x="5409173" y="4010016"/>
            <a:chExt cx="3732453" cy="2072284"/>
          </a:xfrm>
          <a:effectLst/>
        </p:grpSpPr>
        <p:pic>
          <p:nvPicPr>
            <p:cNvPr id="32" name="Picture 98">
              <a:extLst>
                <a:ext uri="{FF2B5EF4-FFF2-40B4-BE49-F238E27FC236}">
                  <a16:creationId xmlns:a16="http://schemas.microsoft.com/office/drawing/2014/main" id="{EC44E15B-8694-0747-88B6-908C890C1C32}"/>
                </a:ext>
              </a:extLst>
            </p:cNvPr>
            <p:cNvPicPr>
              <a:picLocks noChangeAspect="1"/>
            </p:cNvPicPr>
            <p:nvPr/>
          </p:nvPicPr>
          <p:blipFill>
            <a:blip r:embed="rId2"/>
            <a:stretch>
              <a:fillRect/>
            </a:stretch>
          </p:blipFill>
          <p:spPr>
            <a:xfrm>
              <a:off x="5409173" y="4010016"/>
              <a:ext cx="2072284" cy="2072284"/>
            </a:xfrm>
            <a:prstGeom prst="rect">
              <a:avLst/>
            </a:prstGeom>
          </p:spPr>
        </p:pic>
        <p:sp>
          <p:nvSpPr>
            <p:cNvPr id="33" name="TextBox 99">
              <a:extLst>
                <a:ext uri="{FF2B5EF4-FFF2-40B4-BE49-F238E27FC236}">
                  <a16:creationId xmlns:a16="http://schemas.microsoft.com/office/drawing/2014/main" id="{68B532A7-B21E-AE47-A7DF-72FC324D0D5F}"/>
                </a:ext>
              </a:extLst>
            </p:cNvPr>
            <p:cNvSpPr txBox="1"/>
            <p:nvPr/>
          </p:nvSpPr>
          <p:spPr>
            <a:xfrm>
              <a:off x="7287901" y="4807732"/>
              <a:ext cx="1853725" cy="607589"/>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Invoice </a:t>
              </a:r>
              <a:r>
                <a:rPr lang="en-US" sz="1100" kern="0" dirty="0" err="1">
                  <a:solidFill>
                    <a:schemeClr val="bg1"/>
                  </a:solidFill>
                  <a:ea typeface="Arial Unicode MS" pitchFamily="34" charset="-128"/>
                  <a:cs typeface="Arial Unicode MS" pitchFamily="34" charset="-128"/>
                </a:rPr>
                <a:t>Creation创建发票</a:t>
              </a:r>
              <a:endParaRPr lang="en-US" sz="1100" kern="0" dirty="0">
                <a:solidFill>
                  <a:schemeClr val="bg1"/>
                </a:solidFill>
                <a:ea typeface="Arial Unicode MS" pitchFamily="34" charset="-128"/>
                <a:cs typeface="Arial Unicode MS" pitchFamily="34" charset="-128"/>
              </a:endParaRPr>
            </a:p>
          </p:txBody>
        </p:sp>
      </p:grpSp>
      <p:sp>
        <p:nvSpPr>
          <p:cNvPr id="34" name="TextBox 108">
            <a:extLst>
              <a:ext uri="{FF2B5EF4-FFF2-40B4-BE49-F238E27FC236}">
                <a16:creationId xmlns:a16="http://schemas.microsoft.com/office/drawing/2014/main" id="{D1992809-EFE7-2247-A72A-D483B8D0938A}"/>
              </a:ext>
            </a:extLst>
          </p:cNvPr>
          <p:cNvSpPr txBox="1"/>
          <p:nvPr/>
        </p:nvSpPr>
        <p:spPr>
          <a:xfrm>
            <a:off x="8367572" y="4161920"/>
            <a:ext cx="656089" cy="338378"/>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Post/Park API</a:t>
            </a:r>
          </a:p>
        </p:txBody>
      </p:sp>
      <p:grpSp>
        <p:nvGrpSpPr>
          <p:cNvPr id="35" name="Group 113">
            <a:extLst>
              <a:ext uri="{FF2B5EF4-FFF2-40B4-BE49-F238E27FC236}">
                <a16:creationId xmlns:a16="http://schemas.microsoft.com/office/drawing/2014/main" id="{A99B0270-5797-7342-827A-A2B4A0E166B8}"/>
              </a:ext>
            </a:extLst>
          </p:cNvPr>
          <p:cNvGrpSpPr/>
          <p:nvPr/>
        </p:nvGrpSpPr>
        <p:grpSpPr>
          <a:xfrm>
            <a:off x="9079572" y="5599290"/>
            <a:ext cx="2314195" cy="830875"/>
            <a:chOff x="9712305" y="5322305"/>
            <a:chExt cx="2315401" cy="831308"/>
          </a:xfrm>
        </p:grpSpPr>
        <p:sp>
          <p:nvSpPr>
            <p:cNvPr id="36" name="TextBox 96">
              <a:extLst>
                <a:ext uri="{FF2B5EF4-FFF2-40B4-BE49-F238E27FC236}">
                  <a16:creationId xmlns:a16="http://schemas.microsoft.com/office/drawing/2014/main" id="{442D536D-78F0-8647-829D-E100D1CF1FA7}"/>
                </a:ext>
              </a:extLst>
            </p:cNvPr>
            <p:cNvSpPr txBox="1"/>
            <p:nvPr/>
          </p:nvSpPr>
          <p:spPr>
            <a:xfrm>
              <a:off x="10546588" y="5461852"/>
              <a:ext cx="1481118" cy="507964"/>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SAP S/4HANA Essential/Extended</a:t>
              </a:r>
              <a:r>
                <a:rPr lang="zh-CN" altLang="en-US" sz="1100" kern="0" dirty="0">
                  <a:solidFill>
                    <a:schemeClr val="bg1"/>
                  </a:solidFill>
                  <a:ea typeface="Arial Unicode MS" pitchFamily="34" charset="-128"/>
                  <a:cs typeface="Arial Unicode MS" pitchFamily="34" charset="-128"/>
                </a:rPr>
                <a:t> </a:t>
              </a:r>
              <a:r>
                <a:rPr lang="en-US" altLang="zh-CN" sz="1100" kern="0" dirty="0">
                  <a:solidFill>
                    <a:schemeClr val="bg1"/>
                  </a:solidFill>
                  <a:ea typeface="Arial Unicode MS" pitchFamily="34" charset="-128"/>
                  <a:cs typeface="Arial Unicode MS" pitchFamily="34" charset="-128"/>
                </a:rPr>
                <a:t>SAP</a:t>
              </a:r>
              <a:r>
                <a:rPr lang="zh-CN" altLang="en-US" sz="1100" kern="0" dirty="0">
                  <a:solidFill>
                    <a:schemeClr val="bg1"/>
                  </a:solidFill>
                  <a:ea typeface="Arial Unicode MS" pitchFamily="34" charset="-128"/>
                  <a:cs typeface="Arial Unicode MS" pitchFamily="34" charset="-128"/>
                </a:rPr>
                <a:t> </a:t>
              </a:r>
              <a:r>
                <a:rPr lang="en-US" altLang="zh-CN" sz="1100" kern="0" dirty="0">
                  <a:solidFill>
                    <a:schemeClr val="bg1"/>
                  </a:solidFill>
                  <a:ea typeface="Arial Unicode MS" pitchFamily="34" charset="-128"/>
                  <a:cs typeface="Arial Unicode MS" pitchFamily="34" charset="-128"/>
                </a:rPr>
                <a:t>S/4HANA</a:t>
              </a:r>
              <a:r>
                <a:rPr lang="zh-CN" altLang="en-US" sz="1100" kern="0" dirty="0">
                  <a:solidFill>
                    <a:schemeClr val="bg1"/>
                  </a:solidFill>
                  <a:ea typeface="Arial Unicode MS" pitchFamily="34" charset="-128"/>
                  <a:cs typeface="Arial Unicode MS" pitchFamily="34" charset="-128"/>
                </a:rPr>
                <a:t>系统拓展</a:t>
              </a:r>
              <a:r>
                <a:rPr lang="en-US" sz="1100" kern="0" dirty="0">
                  <a:solidFill>
                    <a:schemeClr val="bg1"/>
                  </a:solidFill>
                  <a:ea typeface="Arial Unicode MS" pitchFamily="34" charset="-128"/>
                  <a:cs typeface="Arial Unicode MS" pitchFamily="34" charset="-128"/>
                </a:rPr>
                <a:t> </a:t>
              </a:r>
            </a:p>
          </p:txBody>
        </p:sp>
        <p:pic>
          <p:nvPicPr>
            <p:cNvPr id="37" name="Picture 112">
              <a:extLst>
                <a:ext uri="{FF2B5EF4-FFF2-40B4-BE49-F238E27FC236}">
                  <a16:creationId xmlns:a16="http://schemas.microsoft.com/office/drawing/2014/main" id="{94856FF3-3580-FA4A-AD98-045E3BA464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12305" y="5322305"/>
              <a:ext cx="881974" cy="831308"/>
            </a:xfrm>
            <a:prstGeom prst="rect">
              <a:avLst/>
            </a:prstGeom>
          </p:spPr>
        </p:pic>
      </p:grpSp>
      <p:grpSp>
        <p:nvGrpSpPr>
          <p:cNvPr id="38" name="Group 21">
            <a:extLst>
              <a:ext uri="{FF2B5EF4-FFF2-40B4-BE49-F238E27FC236}">
                <a16:creationId xmlns:a16="http://schemas.microsoft.com/office/drawing/2014/main" id="{FB8F6608-DE0F-1A40-BBC3-59C03163E086}"/>
              </a:ext>
            </a:extLst>
          </p:cNvPr>
          <p:cNvGrpSpPr/>
          <p:nvPr/>
        </p:nvGrpSpPr>
        <p:grpSpPr>
          <a:xfrm>
            <a:off x="5877751" y="2368930"/>
            <a:ext cx="933354" cy="1087338"/>
            <a:chOff x="6108897" y="2102104"/>
            <a:chExt cx="933840" cy="1087905"/>
          </a:xfrm>
        </p:grpSpPr>
        <p:pic>
          <p:nvPicPr>
            <p:cNvPr id="39" name="Picture 20">
              <a:extLst>
                <a:ext uri="{FF2B5EF4-FFF2-40B4-BE49-F238E27FC236}">
                  <a16:creationId xmlns:a16="http://schemas.microsoft.com/office/drawing/2014/main" id="{24AD6C6A-9E99-5941-8201-56E1FE139761}"/>
                </a:ext>
              </a:extLst>
            </p:cNvPr>
            <p:cNvPicPr>
              <a:picLocks noChangeAspect="1"/>
            </p:cNvPicPr>
            <p:nvPr/>
          </p:nvPicPr>
          <p:blipFill>
            <a:blip r:embed="rId9"/>
            <a:stretch>
              <a:fillRect/>
            </a:stretch>
          </p:blipFill>
          <p:spPr>
            <a:xfrm>
              <a:off x="6148579" y="2102104"/>
              <a:ext cx="810353" cy="810353"/>
            </a:xfrm>
            <a:prstGeom prst="rect">
              <a:avLst/>
            </a:prstGeom>
          </p:spPr>
        </p:pic>
        <p:sp>
          <p:nvSpPr>
            <p:cNvPr id="40" name="TextBox 55">
              <a:extLst>
                <a:ext uri="{FF2B5EF4-FFF2-40B4-BE49-F238E27FC236}">
                  <a16:creationId xmlns:a16="http://schemas.microsoft.com/office/drawing/2014/main" id="{5F76313C-2226-EC4E-AB71-5CFC0CF2FD9C}"/>
                </a:ext>
              </a:extLst>
            </p:cNvPr>
            <p:cNvSpPr txBox="1"/>
            <p:nvPr/>
          </p:nvSpPr>
          <p:spPr>
            <a:xfrm>
              <a:off x="6108897" y="2851367"/>
              <a:ext cx="933840" cy="338642"/>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User tasks</a:t>
              </a:r>
              <a:r>
                <a:rPr lang="zh-CN" altLang="en-US" sz="1100" kern="0" dirty="0">
                  <a:solidFill>
                    <a:schemeClr val="bg1"/>
                  </a:solidFill>
                  <a:ea typeface="Arial Unicode MS" pitchFamily="34" charset="-128"/>
                  <a:cs typeface="Arial Unicode MS" pitchFamily="34" charset="-128"/>
                </a:rPr>
                <a:t> 用户任务</a:t>
              </a:r>
              <a:endParaRPr lang="en-US" sz="1100" kern="0" dirty="0">
                <a:solidFill>
                  <a:schemeClr val="bg1"/>
                </a:solidFill>
                <a:ea typeface="Arial Unicode MS" pitchFamily="34" charset="-128"/>
                <a:cs typeface="Arial Unicode MS" pitchFamily="34" charset="-128"/>
              </a:endParaRPr>
            </a:p>
          </p:txBody>
        </p:sp>
      </p:grpSp>
      <p:cxnSp>
        <p:nvCxnSpPr>
          <p:cNvPr id="41" name="Connector: Elbow 58">
            <a:extLst>
              <a:ext uri="{FF2B5EF4-FFF2-40B4-BE49-F238E27FC236}">
                <a16:creationId xmlns:a16="http://schemas.microsoft.com/office/drawing/2014/main" id="{CBAEF44A-B780-0B4E-9A56-9F662F32150C}"/>
              </a:ext>
            </a:extLst>
          </p:cNvPr>
          <p:cNvCxnSpPr>
            <a:cxnSpLocks/>
            <a:endCxn id="39" idx="1"/>
          </p:cNvCxnSpPr>
          <p:nvPr/>
        </p:nvCxnSpPr>
        <p:spPr>
          <a:xfrm flipV="1">
            <a:off x="5493855" y="2773897"/>
            <a:ext cx="423559" cy="1191488"/>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61">
            <a:extLst>
              <a:ext uri="{FF2B5EF4-FFF2-40B4-BE49-F238E27FC236}">
                <a16:creationId xmlns:a16="http://schemas.microsoft.com/office/drawing/2014/main" id="{9242186F-3497-8945-8C4D-06EBBDA197BB}"/>
              </a:ext>
            </a:extLst>
          </p:cNvPr>
          <p:cNvCxnSpPr>
            <a:cxnSpLocks/>
            <a:stCxn id="39" idx="3"/>
            <a:endCxn id="25" idx="1"/>
          </p:cNvCxnSpPr>
          <p:nvPr/>
        </p:nvCxnSpPr>
        <p:spPr>
          <a:xfrm>
            <a:off x="6727343" y="2773903"/>
            <a:ext cx="349339" cy="1805094"/>
          </a:xfrm>
          <a:prstGeom prst="bentConnector3">
            <a:avLst>
              <a:gd name="adj1" fmla="val 50000"/>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Rectangle 33">
            <a:extLst>
              <a:ext uri="{FF2B5EF4-FFF2-40B4-BE49-F238E27FC236}">
                <a16:creationId xmlns:a16="http://schemas.microsoft.com/office/drawing/2014/main" id="{CCF0F120-BBAE-444D-8A18-E4FBCFA19335}"/>
              </a:ext>
            </a:extLst>
          </p:cNvPr>
          <p:cNvSpPr/>
          <p:nvPr/>
        </p:nvSpPr>
        <p:spPr bwMode="gray">
          <a:xfrm>
            <a:off x="5462000" y="1097487"/>
            <a:ext cx="1602875" cy="2428977"/>
          </a:xfrm>
          <a:prstGeom prst="rect">
            <a:avLst/>
          </a:prstGeom>
          <a:noFill/>
          <a:ln w="127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lIns="89954" tIns="71962" rIns="89954" bIns="71962" rtlCol="0" anchor="ctr"/>
          <a:lstStyle/>
          <a:p>
            <a:pPr algn="ctr" defTabSz="913852" fontAlgn="base">
              <a:spcBef>
                <a:spcPct val="50000"/>
              </a:spcBef>
              <a:spcAft>
                <a:spcPct val="0"/>
              </a:spcAft>
              <a:buClr>
                <a:srgbClr val="F0AB00"/>
              </a:buClr>
              <a:buSzPct val="80000"/>
              <a:defRPr/>
            </a:pPr>
            <a:endParaRPr lang="en-US" sz="1798" kern="0" dirty="0" err="1">
              <a:solidFill>
                <a:schemeClr val="bg1"/>
              </a:solidFill>
              <a:latin typeface="Arial"/>
              <a:ea typeface="Arial Unicode MS" pitchFamily="34" charset="-128"/>
              <a:cs typeface="Arial Unicode MS" pitchFamily="34" charset="-128"/>
            </a:endParaRPr>
          </a:p>
        </p:txBody>
      </p:sp>
      <p:sp>
        <p:nvSpPr>
          <p:cNvPr id="44" name="TextBox 74">
            <a:extLst>
              <a:ext uri="{FF2B5EF4-FFF2-40B4-BE49-F238E27FC236}">
                <a16:creationId xmlns:a16="http://schemas.microsoft.com/office/drawing/2014/main" id="{F74EF35B-752B-4C44-98AE-891E0C51440C}"/>
              </a:ext>
            </a:extLst>
          </p:cNvPr>
          <p:cNvSpPr txBox="1"/>
          <p:nvPr/>
        </p:nvSpPr>
        <p:spPr>
          <a:xfrm>
            <a:off x="7247454" y="2598363"/>
            <a:ext cx="1806510" cy="338466"/>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Arial Unicode MS" pitchFamily="34" charset="-128"/>
              </a:rPr>
              <a:t>Document Information completion</a:t>
            </a:r>
            <a:r>
              <a:rPr lang="zh-CN" altLang="en-US" sz="1100" kern="0"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Arial Unicode MS" pitchFamily="34" charset="-128"/>
              </a:rPr>
              <a:t> 完善文档信息</a:t>
            </a:r>
            <a:endParaRPr lang="en-US" sz="1100" kern="0" dirty="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Arial Unicode MS" pitchFamily="34" charset="-128"/>
            </a:endParaRPr>
          </a:p>
        </p:txBody>
      </p:sp>
      <p:grpSp>
        <p:nvGrpSpPr>
          <p:cNvPr id="45" name="Group 13">
            <a:extLst>
              <a:ext uri="{FF2B5EF4-FFF2-40B4-BE49-F238E27FC236}">
                <a16:creationId xmlns:a16="http://schemas.microsoft.com/office/drawing/2014/main" id="{00BA6FF1-A409-6E47-B449-C5062B419D52}"/>
              </a:ext>
            </a:extLst>
          </p:cNvPr>
          <p:cNvGrpSpPr/>
          <p:nvPr/>
        </p:nvGrpSpPr>
        <p:grpSpPr>
          <a:xfrm>
            <a:off x="2384885" y="1838016"/>
            <a:ext cx="957460" cy="1260259"/>
            <a:chOff x="2584111" y="1580725"/>
            <a:chExt cx="957958" cy="1260915"/>
          </a:xfrm>
        </p:grpSpPr>
        <p:sp>
          <p:nvSpPr>
            <p:cNvPr id="46" name="TextBox 38">
              <a:extLst>
                <a:ext uri="{FF2B5EF4-FFF2-40B4-BE49-F238E27FC236}">
                  <a16:creationId xmlns:a16="http://schemas.microsoft.com/office/drawing/2014/main" id="{0FB79103-3B72-2844-B58A-8D96EBFAFC57}"/>
                </a:ext>
              </a:extLst>
            </p:cNvPr>
            <p:cNvSpPr txBox="1"/>
            <p:nvPr/>
          </p:nvSpPr>
          <p:spPr>
            <a:xfrm>
              <a:off x="2584111" y="2333677"/>
              <a:ext cx="957958" cy="507963"/>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Document Info Extraction </a:t>
              </a:r>
              <a:r>
                <a:rPr lang="en-US" sz="1100" kern="0" dirty="0" err="1">
                  <a:solidFill>
                    <a:schemeClr val="bg1"/>
                  </a:solidFill>
                  <a:ea typeface="Arial Unicode MS" pitchFamily="34" charset="-128"/>
                  <a:cs typeface="Arial Unicode MS" pitchFamily="34" charset="-128"/>
                </a:rPr>
                <a:t>文档信息抓取</a:t>
              </a:r>
              <a:endParaRPr lang="en-US" sz="1100" kern="0" dirty="0">
                <a:solidFill>
                  <a:schemeClr val="bg1"/>
                </a:solidFill>
                <a:ea typeface="Arial Unicode MS" pitchFamily="34" charset="-128"/>
                <a:cs typeface="Arial Unicode MS" pitchFamily="34" charset="-128"/>
              </a:endParaRPr>
            </a:p>
          </p:txBody>
        </p:sp>
        <p:pic>
          <p:nvPicPr>
            <p:cNvPr id="47" name="Picture 56">
              <a:extLst>
                <a:ext uri="{FF2B5EF4-FFF2-40B4-BE49-F238E27FC236}">
                  <a16:creationId xmlns:a16="http://schemas.microsoft.com/office/drawing/2014/main" id="{B599C293-BC04-D443-9CE7-B119196800F5}"/>
                </a:ext>
              </a:extLst>
            </p:cNvPr>
            <p:cNvPicPr>
              <a:picLocks noChangeAspect="1"/>
            </p:cNvPicPr>
            <p:nvPr/>
          </p:nvPicPr>
          <p:blipFill>
            <a:blip r:embed="rId4"/>
            <a:stretch>
              <a:fillRect/>
            </a:stretch>
          </p:blipFill>
          <p:spPr>
            <a:xfrm>
              <a:off x="2619169" y="1580725"/>
              <a:ext cx="807894" cy="725961"/>
            </a:xfrm>
            <a:prstGeom prst="rect">
              <a:avLst/>
            </a:prstGeom>
          </p:spPr>
        </p:pic>
      </p:grpSp>
      <p:cxnSp>
        <p:nvCxnSpPr>
          <p:cNvPr id="48" name="Connector: Elbow 22">
            <a:extLst>
              <a:ext uri="{FF2B5EF4-FFF2-40B4-BE49-F238E27FC236}">
                <a16:creationId xmlns:a16="http://schemas.microsoft.com/office/drawing/2014/main" id="{38A76034-FD1B-894B-92CE-1823A0E7F0F1}"/>
              </a:ext>
            </a:extLst>
          </p:cNvPr>
          <p:cNvCxnSpPr>
            <a:stCxn id="25" idx="3"/>
            <a:endCxn id="29" idx="1"/>
          </p:cNvCxnSpPr>
          <p:nvPr/>
        </p:nvCxnSpPr>
        <p:spPr>
          <a:xfrm>
            <a:off x="7907555" y="4578997"/>
            <a:ext cx="1904834" cy="966"/>
          </a:xfrm>
          <a:prstGeom prst="bentConnector3">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49" name="Group 47">
            <a:extLst>
              <a:ext uri="{FF2B5EF4-FFF2-40B4-BE49-F238E27FC236}">
                <a16:creationId xmlns:a16="http://schemas.microsoft.com/office/drawing/2014/main" id="{37B815F4-F5E1-E24A-A0C4-68A3F75CA4D5}"/>
              </a:ext>
            </a:extLst>
          </p:cNvPr>
          <p:cNvGrpSpPr/>
          <p:nvPr/>
        </p:nvGrpSpPr>
        <p:grpSpPr>
          <a:xfrm>
            <a:off x="1717555" y="3842011"/>
            <a:ext cx="656089" cy="971345"/>
            <a:chOff x="1946534" y="3575947"/>
            <a:chExt cx="656431" cy="971851"/>
          </a:xfrm>
        </p:grpSpPr>
        <p:pic>
          <p:nvPicPr>
            <p:cNvPr id="50" name="Picture 12">
              <a:extLst>
                <a:ext uri="{FF2B5EF4-FFF2-40B4-BE49-F238E27FC236}">
                  <a16:creationId xmlns:a16="http://schemas.microsoft.com/office/drawing/2014/main" id="{463811B2-D9F9-4C47-B128-063676B8D4B0}"/>
                </a:ext>
              </a:extLst>
            </p:cNvPr>
            <p:cNvPicPr>
              <a:picLocks noChangeAspect="1"/>
            </p:cNvPicPr>
            <p:nvPr/>
          </p:nvPicPr>
          <p:blipFill>
            <a:blip r:embed="rId10">
              <a:clrChange>
                <a:clrFrom>
                  <a:srgbClr val="000000"/>
                </a:clrFrom>
                <a:clrTo>
                  <a:srgbClr val="000000">
                    <a:alpha val="0"/>
                  </a:srgbClr>
                </a:clrTo>
              </a:clrChange>
            </a:blip>
            <a:stretch>
              <a:fillRect/>
            </a:stretch>
          </p:blipFill>
          <p:spPr>
            <a:xfrm>
              <a:off x="2086492" y="3575947"/>
              <a:ext cx="386915" cy="475158"/>
            </a:xfrm>
            <a:prstGeom prst="rect">
              <a:avLst/>
            </a:prstGeom>
            <a:effectLst/>
          </p:spPr>
        </p:pic>
        <p:sp>
          <p:nvSpPr>
            <p:cNvPr id="51" name="TextBox 75">
              <a:extLst>
                <a:ext uri="{FF2B5EF4-FFF2-40B4-BE49-F238E27FC236}">
                  <a16:creationId xmlns:a16="http://schemas.microsoft.com/office/drawing/2014/main" id="{6AB9FB3C-6E7F-4444-BE6C-D4C24CBE8F51}"/>
                </a:ext>
              </a:extLst>
            </p:cNvPr>
            <p:cNvSpPr txBox="1"/>
            <p:nvPr/>
          </p:nvSpPr>
          <p:spPr>
            <a:xfrm>
              <a:off x="1946534" y="4039835"/>
              <a:ext cx="656431" cy="507963"/>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Scanned PDF </a:t>
              </a:r>
              <a:r>
                <a:rPr lang="en-US" sz="1100" kern="0" dirty="0" err="1">
                  <a:solidFill>
                    <a:schemeClr val="bg1"/>
                  </a:solidFill>
                  <a:ea typeface="Arial Unicode MS" pitchFamily="34" charset="-128"/>
                  <a:cs typeface="Arial Unicode MS" pitchFamily="34" charset="-128"/>
                </a:rPr>
                <a:t>扫描PDF文件</a:t>
              </a:r>
              <a:endParaRPr lang="en-US" sz="1100" kern="0" dirty="0">
                <a:solidFill>
                  <a:schemeClr val="bg1"/>
                </a:solidFill>
                <a:ea typeface="Arial Unicode MS" pitchFamily="34" charset="-128"/>
                <a:cs typeface="Arial Unicode MS" pitchFamily="34" charset="-128"/>
              </a:endParaRPr>
            </a:p>
          </p:txBody>
        </p:sp>
      </p:grpSp>
      <p:grpSp>
        <p:nvGrpSpPr>
          <p:cNvPr id="52" name="Group 92">
            <a:extLst>
              <a:ext uri="{FF2B5EF4-FFF2-40B4-BE49-F238E27FC236}">
                <a16:creationId xmlns:a16="http://schemas.microsoft.com/office/drawing/2014/main" id="{5873F58A-C6BD-BF44-AA2A-CC71A01B52E9}"/>
              </a:ext>
            </a:extLst>
          </p:cNvPr>
          <p:cNvGrpSpPr/>
          <p:nvPr/>
        </p:nvGrpSpPr>
        <p:grpSpPr>
          <a:xfrm>
            <a:off x="4662979" y="3613432"/>
            <a:ext cx="830874" cy="1201416"/>
            <a:chOff x="6452263" y="2918438"/>
            <a:chExt cx="1154999" cy="1670093"/>
          </a:xfrm>
        </p:grpSpPr>
        <p:pic>
          <p:nvPicPr>
            <p:cNvPr id="53" name="Picture 94">
              <a:extLst>
                <a:ext uri="{FF2B5EF4-FFF2-40B4-BE49-F238E27FC236}">
                  <a16:creationId xmlns:a16="http://schemas.microsoft.com/office/drawing/2014/main" id="{B53105B5-2AF7-2445-9F58-B29099CA093F}"/>
                </a:ext>
              </a:extLst>
            </p:cNvPr>
            <p:cNvPicPr>
              <a:picLocks noChangeAspect="1"/>
            </p:cNvPicPr>
            <p:nvPr/>
          </p:nvPicPr>
          <p:blipFill>
            <a:blip r:embed="rId11"/>
            <a:stretch>
              <a:fillRect/>
            </a:stretch>
          </p:blipFill>
          <p:spPr>
            <a:xfrm>
              <a:off x="6452263" y="2918438"/>
              <a:ext cx="1154999" cy="1154999"/>
            </a:xfrm>
            <a:prstGeom prst="rect">
              <a:avLst/>
            </a:prstGeom>
          </p:spPr>
        </p:pic>
        <p:sp>
          <p:nvSpPr>
            <p:cNvPr id="54" name="TextBox 95">
              <a:extLst>
                <a:ext uri="{FF2B5EF4-FFF2-40B4-BE49-F238E27FC236}">
                  <a16:creationId xmlns:a16="http://schemas.microsoft.com/office/drawing/2014/main" id="{9F996DC7-D984-234D-830C-E9CBF7B2B3CB}"/>
                </a:ext>
              </a:extLst>
            </p:cNvPr>
            <p:cNvSpPr txBox="1"/>
            <p:nvPr/>
          </p:nvSpPr>
          <p:spPr>
            <a:xfrm>
              <a:off x="6573746" y="3882777"/>
              <a:ext cx="912031" cy="705754"/>
            </a:xfrm>
            <a:prstGeom prst="rect">
              <a:avLst/>
            </a:prstGeom>
            <a:noFill/>
          </p:spPr>
          <p:txBody>
            <a:bodyPr wrap="square" lIns="0" tIns="0" rIns="0" bIns="0" rtlCol="0">
              <a:spAutoFit/>
            </a:bodyPr>
            <a:lstStyle/>
            <a:p>
              <a:pPr algn="ctr" defTabSz="1088122" fontAlgn="base">
                <a:spcBef>
                  <a:spcPct val="50000"/>
                </a:spcBef>
                <a:spcAft>
                  <a:spcPct val="0"/>
                </a:spcAft>
                <a:buClr>
                  <a:srgbClr val="F0AB00"/>
                </a:buClr>
                <a:buSzPct val="80000"/>
                <a:defRPr/>
              </a:pPr>
              <a:r>
                <a:rPr lang="en-US" sz="1100" kern="0" dirty="0">
                  <a:solidFill>
                    <a:schemeClr val="bg1"/>
                  </a:solidFill>
                  <a:ea typeface="Arial Unicode MS" pitchFamily="34" charset="-128"/>
                  <a:cs typeface="Arial Unicode MS" pitchFamily="34" charset="-128"/>
                </a:rPr>
                <a:t>Integrity Validation</a:t>
              </a:r>
              <a:r>
                <a:rPr lang="zh-CN" altLang="en-US" sz="1100" kern="0" dirty="0">
                  <a:solidFill>
                    <a:schemeClr val="bg1"/>
                  </a:solidFill>
                  <a:ea typeface="Arial Unicode MS" pitchFamily="34" charset="-128"/>
                  <a:cs typeface="Arial Unicode MS" pitchFamily="34" charset="-128"/>
                </a:rPr>
                <a:t> 发票校验</a:t>
              </a:r>
              <a:endParaRPr lang="en-US" sz="1100" kern="0" dirty="0">
                <a:solidFill>
                  <a:schemeClr val="bg1"/>
                </a:solidFill>
                <a:ea typeface="Arial Unicode MS" pitchFamily="34" charset="-128"/>
                <a:cs typeface="Arial Unicode MS" pitchFamily="34" charset="-128"/>
              </a:endParaRPr>
            </a:p>
          </p:txBody>
        </p:sp>
      </p:grpSp>
      <p:pic>
        <p:nvPicPr>
          <p:cNvPr id="55" name="Grafik 83">
            <a:extLst>
              <a:ext uri="{FF2B5EF4-FFF2-40B4-BE49-F238E27FC236}">
                <a16:creationId xmlns:a16="http://schemas.microsoft.com/office/drawing/2014/main" id="{EF8C453D-68C3-FD41-B925-5440A0F83100}"/>
              </a:ext>
            </a:extLst>
          </p:cNvPr>
          <p:cNvPicPr>
            <a:picLocks noChangeAspect="1"/>
          </p:cNvPicPr>
          <p:nvPr/>
        </p:nvPicPr>
        <p:blipFill>
          <a:blip r:embed="rId5"/>
          <a:stretch>
            <a:fillRect/>
          </a:stretch>
        </p:blipFill>
        <p:spPr>
          <a:xfrm>
            <a:off x="2408975" y="1220079"/>
            <a:ext cx="830874" cy="830874"/>
          </a:xfrm>
          <a:prstGeom prst="rect">
            <a:avLst/>
          </a:prstGeom>
        </p:spPr>
      </p:pic>
      <p:sp>
        <p:nvSpPr>
          <p:cNvPr id="56" name="Rectangle 85">
            <a:extLst>
              <a:ext uri="{FF2B5EF4-FFF2-40B4-BE49-F238E27FC236}">
                <a16:creationId xmlns:a16="http://schemas.microsoft.com/office/drawing/2014/main" id="{5DC40D69-B669-8740-877D-D3CC9DB85407}"/>
              </a:ext>
            </a:extLst>
          </p:cNvPr>
          <p:cNvSpPr/>
          <p:nvPr/>
        </p:nvSpPr>
        <p:spPr bwMode="gray">
          <a:xfrm>
            <a:off x="2106035" y="1090171"/>
            <a:ext cx="1426918" cy="2428977"/>
          </a:xfrm>
          <a:prstGeom prst="rect">
            <a:avLst/>
          </a:prstGeom>
          <a:noFill/>
          <a:ln w="12700" cap="flat" cmpd="sng" algn="ctr">
            <a:solidFill>
              <a:schemeClr val="accent1"/>
            </a:solidFill>
            <a:prstDash val="solid"/>
            <a:round/>
            <a:headEnd type="none" w="med" len="med"/>
            <a:tailEnd type="none"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accent1"/>
          </a:fontRef>
        </p:style>
        <p:txBody>
          <a:bodyPr lIns="89954" tIns="71962" rIns="89954" bIns="71962" rtlCol="0" anchor="ctr"/>
          <a:lstStyle/>
          <a:p>
            <a:pPr algn="ctr" defTabSz="913852" fontAlgn="base">
              <a:spcBef>
                <a:spcPct val="50000"/>
              </a:spcBef>
              <a:spcAft>
                <a:spcPct val="0"/>
              </a:spcAft>
              <a:buClr>
                <a:srgbClr val="F0AB00"/>
              </a:buClr>
              <a:buSzPct val="80000"/>
              <a:defRPr/>
            </a:pPr>
            <a:endParaRPr lang="en-US" sz="1798" kern="0" dirty="0" err="1">
              <a:solidFill>
                <a:schemeClr val="bg1"/>
              </a:solidFill>
              <a:latin typeface="Arial"/>
              <a:ea typeface="Arial Unicode MS" pitchFamily="34" charset="-128"/>
              <a:cs typeface="Arial Unicode MS" pitchFamily="34" charset="-128"/>
            </a:endParaRPr>
          </a:p>
        </p:txBody>
      </p:sp>
      <p:sp>
        <p:nvSpPr>
          <p:cNvPr id="57" name="Rectangle 9">
            <a:extLst>
              <a:ext uri="{FF2B5EF4-FFF2-40B4-BE49-F238E27FC236}">
                <a16:creationId xmlns:a16="http://schemas.microsoft.com/office/drawing/2014/main" id="{572080A7-4BBD-224D-9222-7AA30DE43C12}"/>
              </a:ext>
            </a:extLst>
          </p:cNvPr>
          <p:cNvSpPr/>
          <p:nvPr/>
        </p:nvSpPr>
        <p:spPr>
          <a:xfrm>
            <a:off x="8045639" y="1404745"/>
            <a:ext cx="2672526" cy="461537"/>
          </a:xfrm>
          <a:prstGeom prst="rect">
            <a:avLst/>
          </a:prstGeom>
        </p:spPr>
        <p:txBody>
          <a:bodyPr wrap="none">
            <a:spAutoFit/>
          </a:bodyPr>
          <a:lstStyle/>
          <a:p>
            <a:pPr algn="ctr" defTabSz="913852" fontAlgn="base">
              <a:spcBef>
                <a:spcPct val="50000"/>
              </a:spcBef>
              <a:spcAft>
                <a:spcPct val="0"/>
              </a:spcAft>
              <a:buClr>
                <a:srgbClr val="F0AB00"/>
              </a:buClr>
              <a:buSzPct val="80000"/>
              <a:defRPr/>
            </a:pPr>
            <a:r>
              <a:rPr lang="en-US" sz="2399" b="1" kern="0" dirty="0">
                <a:solidFill>
                  <a:schemeClr val="bg1"/>
                </a:solidFill>
                <a:ea typeface="Arial Unicode MS" pitchFamily="34" charset="-128"/>
                <a:cs typeface="Arial Unicode MS" pitchFamily="34" charset="-128"/>
              </a:rPr>
              <a:t>SAP Cloud Platform</a:t>
            </a:r>
          </a:p>
        </p:txBody>
      </p:sp>
      <p:cxnSp>
        <p:nvCxnSpPr>
          <p:cNvPr id="58" name="直接连接符 2">
            <a:extLst>
              <a:ext uri="{FF2B5EF4-FFF2-40B4-BE49-F238E27FC236}">
                <a16:creationId xmlns:a16="http://schemas.microsoft.com/office/drawing/2014/main" id="{B4E0548D-9C7C-FE4E-AB80-F945CE6D31A3}"/>
              </a:ext>
            </a:extLst>
          </p:cNvPr>
          <p:cNvCxnSpPr/>
          <p:nvPr/>
        </p:nvCxnSpPr>
        <p:spPr>
          <a:xfrm flipV="1">
            <a:off x="-1" y="1079500"/>
            <a:ext cx="12192001" cy="38100"/>
          </a:xfrm>
          <a:prstGeom prst="line">
            <a:avLst/>
          </a:prstGeom>
          <a:ln w="15875">
            <a:gradFill>
              <a:gsLst>
                <a:gs pos="27500">
                  <a:srgbClr val="01A8FF"/>
                </a:gs>
                <a:gs pos="0">
                  <a:schemeClr val="bg1"/>
                </a:gs>
                <a:gs pos="55000">
                  <a:srgbClr val="B484E2"/>
                </a:gs>
                <a:gs pos="100000">
                  <a:srgbClr val="1A070E"/>
                </a:gs>
              </a:gsLst>
              <a:lin ang="5400000" scaled="1"/>
            </a:gra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E814893-9BF2-F842-A536-CEE3066BA944}"/>
              </a:ext>
            </a:extLst>
          </p:cNvPr>
          <p:cNvSpPr txBox="1"/>
          <p:nvPr/>
        </p:nvSpPr>
        <p:spPr>
          <a:xfrm>
            <a:off x="292498" y="285760"/>
            <a:ext cx="363213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chemeClr val="bg1"/>
                </a:solidFill>
                <a:latin typeface="微软雅黑" panose="020B0503020204020204" pitchFamily="34" charset="-122"/>
                <a:ea typeface="微软雅黑" panose="020B0503020204020204" pitchFamily="34" charset="-122"/>
              </a:rPr>
              <a:t>三、执行流程图</a:t>
            </a:r>
            <a:endParaRPr lang="en-US" altLang="zh-CN" sz="2400" b="1" dirty="0">
              <a:solidFill>
                <a:schemeClr val="bg1"/>
              </a:solidFill>
              <a:latin typeface="微软雅黑" panose="020B0503020204020204" pitchFamily="34" charset="-122"/>
              <a:ea typeface="微软雅黑" panose="020B0503020204020204" pitchFamily="34" charset="-122"/>
            </a:endParaRPr>
          </a:p>
          <a:p>
            <a:pPr lvl="0">
              <a:defRPr/>
            </a:pPr>
            <a:r>
              <a:rPr lang="en-US" altLang="zh-CN" dirty="0">
                <a:gradFill flip="none" rotWithShape="1">
                  <a:gsLst>
                    <a:gs pos="0">
                      <a:srgbClr val="01A8FF"/>
                    </a:gs>
                    <a:gs pos="59000">
                      <a:srgbClr val="B484E2"/>
                    </a:gs>
                    <a:gs pos="100000">
                      <a:srgbClr val="1A070E"/>
                    </a:gs>
                  </a:gsLst>
                  <a:lin ang="0" scaled="1"/>
                  <a:tileRect/>
                </a:gradFill>
                <a:latin typeface="微软雅黑" panose="020B0503020204020204" pitchFamily="34" charset="-122"/>
                <a:ea typeface="微软雅黑" panose="020B0503020204020204" pitchFamily="34" charset="-122"/>
                <a:cs typeface="Arial" panose="020B0604020202020204" pitchFamily="34" charset="0"/>
              </a:rPr>
              <a:t>Execution Flow Chart</a:t>
            </a:r>
            <a:endParaRPr lang="en-US" sz="1400" b="1" dirty="0">
              <a:solidFill>
                <a:schemeClr val="bg1"/>
              </a:solidFill>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487BD9E2-4559-D344-B634-4EB7F8CA25A9}"/>
              </a:ext>
            </a:extLst>
          </p:cNvPr>
          <p:cNvSpPr txBox="1"/>
          <p:nvPr/>
        </p:nvSpPr>
        <p:spPr>
          <a:xfrm>
            <a:off x="5005600" y="6615791"/>
            <a:ext cx="1338556" cy="338554"/>
          </a:xfrm>
          <a:prstGeom prst="rect">
            <a:avLst/>
          </a:prstGeom>
          <a:noFill/>
        </p:spPr>
        <p:txBody>
          <a:bodyPr wrap="square" rtlCol="0">
            <a:spAutoFit/>
          </a:bodyPr>
          <a:lstStyle/>
          <a:p>
            <a:r>
              <a:rPr kumimoji="1" lang="zh-CN" altLang="en-US" sz="1600" dirty="0">
                <a:solidFill>
                  <a:schemeClr val="bg1"/>
                </a:solidFill>
              </a:rPr>
              <a:t>参考流程图</a:t>
            </a:r>
            <a:r>
              <a:rPr kumimoji="1" lang="en-US" altLang="zh-CN" sz="1600" dirty="0">
                <a:solidFill>
                  <a:schemeClr val="bg1"/>
                </a:solidFill>
              </a:rPr>
              <a:t>2</a:t>
            </a:r>
            <a:endParaRPr kumimoji="1" lang="zh-CN" altLang="en-US" sz="1600" dirty="0">
              <a:solidFill>
                <a:schemeClr val="bg1"/>
              </a:solidFill>
            </a:endParaRPr>
          </a:p>
        </p:txBody>
      </p:sp>
    </p:spTree>
    <p:extLst>
      <p:ext uri="{BB962C8B-B14F-4D97-AF65-F5344CB8AC3E}">
        <p14:creationId xmlns:p14="http://schemas.microsoft.com/office/powerpoint/2010/main" val="19840077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19.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0.1"/>
</p:tagLst>
</file>

<file path=ppt/tags/tag21.xml><?xml version="1.0" encoding="utf-8"?>
<p:tagLst xmlns:a="http://schemas.openxmlformats.org/drawingml/2006/main" xmlns:r="http://schemas.openxmlformats.org/officeDocument/2006/relationships" xmlns:p="http://schemas.openxmlformats.org/presentationml/2006/main">
  <p:tag name="PA" val="v3.0.1"/>
</p:tagLst>
</file>

<file path=ppt/tags/tag22.xml><?xml version="1.0" encoding="utf-8"?>
<p:tagLst xmlns:a="http://schemas.openxmlformats.org/drawingml/2006/main" xmlns:r="http://schemas.openxmlformats.org/officeDocument/2006/relationships" xmlns:p="http://schemas.openxmlformats.org/presentationml/2006/main">
  <p:tag name="PA" val="v3.0.1"/>
</p:tagLst>
</file>

<file path=ppt/tags/tag23.xml><?xml version="1.0" encoding="utf-8"?>
<p:tagLst xmlns:a="http://schemas.openxmlformats.org/drawingml/2006/main" xmlns:r="http://schemas.openxmlformats.org/officeDocument/2006/relationships" xmlns:p="http://schemas.openxmlformats.org/presentationml/2006/main">
  <p:tag name="PA" val="v3.0.1"/>
</p:tagLst>
</file>

<file path=ppt/tags/tag24.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10026</TotalTime>
  <Words>1633</Words>
  <Application>Microsoft Macintosh PowerPoint</Application>
  <PresentationFormat>宽屏</PresentationFormat>
  <Paragraphs>231</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15</vt:i4>
      </vt:variant>
    </vt:vector>
  </HeadingPairs>
  <TitlesOfParts>
    <vt:vector size="28" baseType="lpstr">
      <vt:lpstr>等线</vt:lpstr>
      <vt:lpstr>SimHei</vt:lpstr>
      <vt:lpstr>Microsoft YaHei</vt:lpstr>
      <vt:lpstr>Microsoft YaHei</vt:lpstr>
      <vt:lpstr>Arial Unicode MS</vt:lpstr>
      <vt:lpstr>PingFang SC</vt:lpstr>
      <vt:lpstr>Arial</vt:lpstr>
      <vt:lpstr>Calibri</vt:lpstr>
      <vt:lpstr>Calibri Light</vt:lpstr>
      <vt:lpstr>Ebrima</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zhenggang guo</cp:lastModifiedBy>
  <cp:revision>196</cp:revision>
  <dcterms:created xsi:type="dcterms:W3CDTF">2021-03-03T08:16:49Z</dcterms:created>
  <dcterms:modified xsi:type="dcterms:W3CDTF">2025-06-19T12:06:44Z</dcterms:modified>
</cp:coreProperties>
</file>