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FFFFFF"/>
                </a:solidFill>
              </a:defRPr>
            </a:pPr>
            <a:r>
              <a:t>MindPulse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40FFDA"/>
                </a:solidFill>
              </a:defRPr>
            </a:pPr>
            <a:r>
              <a:t>设计好无法失败的AI价值实现系统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8892B0"/>
                </a:solidFill>
              </a:defRPr>
            </a:pPr>
            <a:r>
              <a:t>不靠坚持，靠设计。让成功成为最自然的选择。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技术实现 - 12个月开发规划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58A6FF"/>
                </a:solidFill>
              </a:defRPr>
            </a:pPr>
            <a:r>
              <a:t>第1-4个月：核心功能开发</a:t>
            </a:r>
          </a:p>
          <a:p>
            <a:pPr lvl="1">
              <a:defRPr sz="1600"/>
            </a:pPr>
            <a:r>
              <a:t>• 智核交互V2基础版</a:t>
            </a:r>
          </a:p>
          <a:p>
            <a:pPr lvl="1">
              <a:defRPr sz="1600"/>
            </a:pPr>
            <a:r>
              <a:t>• 用户注册与认证系统</a:t>
            </a:r>
          </a:p>
          <a:p>
            <a:pPr lvl="1">
              <a:defRPr sz="1600"/>
            </a:pPr>
            <a:r>
              <a:t>• 基础知识图谱构建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第5-8个月：高级功能</a:t>
            </a:r>
          </a:p>
          <a:p>
            <a:pPr lvl="1">
              <a:defRPr sz="1600"/>
            </a:pPr>
            <a:r>
              <a:t>• 量子推理引擎集成</a:t>
            </a:r>
          </a:p>
          <a:p>
            <a:pPr lvl="1">
              <a:defRPr sz="1600"/>
            </a:pPr>
            <a:r>
              <a:t>• 灵境回廊完整版</a:t>
            </a:r>
          </a:p>
          <a:p>
            <a:pPr lvl="1">
              <a:defRPr sz="1600"/>
            </a:pPr>
            <a:r>
              <a:t>• 企业级API开发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第9-12个月：商业化部署</a:t>
            </a:r>
          </a:p>
          <a:p>
            <a:pPr lvl="1">
              <a:defRPr sz="1600"/>
            </a:pPr>
            <a:r>
              <a:t>• 大规模用户测试</a:t>
            </a:r>
          </a:p>
          <a:p>
            <a:pPr lvl="1">
              <a:defRPr sz="1600"/>
            </a:pPr>
            <a:r>
              <a:t>• 付费功能上线</a:t>
            </a:r>
          </a:p>
          <a:p>
            <a:pPr lvl="1">
              <a:defRPr sz="1600"/>
            </a:pPr>
            <a:r>
              <a:t>• 数据分析与优化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财务预测 - 3年营收9.41亿目标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营收预测（人民币）</a:t>
            </a:r>
          </a:p>
          <a:p>
            <a:pPr lvl="1">
              <a:defRPr sz="1800"/>
            </a:pPr>
            <a:r>
              <a:t>• 2025年：500万（产品开发期）</a:t>
            </a:r>
          </a:p>
          <a:p>
            <a:pPr lvl="1">
              <a:defRPr sz="1800"/>
            </a:pPr>
            <a:r>
              <a:t>• 2026年：5000万（市场验证期）</a:t>
            </a:r>
          </a:p>
          <a:p>
            <a:pPr lvl="1">
              <a:defRPr sz="1800"/>
            </a:pPr>
            <a:r>
              <a:t>• 2027年：9.41亿（规模化增长期）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用户增长预测</a:t>
            </a:r>
          </a:p>
          <a:p>
            <a:pPr lvl="1">
              <a:defRPr sz="1800"/>
            </a:pPr>
            <a:r>
              <a:t>• 2025年：1万付费用户</a:t>
            </a:r>
          </a:p>
          <a:p>
            <a:pPr lvl="1">
              <a:defRPr sz="1800"/>
            </a:pPr>
            <a:r>
              <a:t>• 2026年：10万付费用户</a:t>
            </a:r>
          </a:p>
          <a:p>
            <a:pPr lvl="1">
              <a:defRPr sz="1800"/>
            </a:pPr>
            <a:r>
              <a:t>• 2027年：100万付费用户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关键指标</a:t>
            </a:r>
          </a:p>
          <a:p>
            <a:pPr lvl="1">
              <a:defRPr sz="1800"/>
            </a:pPr>
            <a:r>
              <a:t>• LTV/CAC比率：44:1</a:t>
            </a:r>
          </a:p>
          <a:p>
            <a:pPr lvl="1">
              <a:defRPr sz="1800"/>
            </a:pPr>
            <a:r>
              <a:t>• 用户留存率：85%（12个月）</a:t>
            </a:r>
          </a:p>
          <a:p>
            <a:pPr lvl="1">
              <a:defRPr sz="1800"/>
            </a:pPr>
            <a:r>
              <a:t>• 毛利率：75%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融资需求 - 3000万A轮融资计划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400" b="1">
                <a:solidFill>
                  <a:srgbClr val="64FFDA"/>
                </a:solidFill>
              </a:defRPr>
            </a:pPr>
            <a:r>
              <a:t>融资规模：3000万人民币（A轮）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资金用途分配</a:t>
            </a:r>
          </a:p>
          <a:p>
            <a:pPr lvl="1">
              <a:defRPr sz="1800"/>
            </a:pPr>
            <a:r>
              <a:t>• 技术研发（50%）：1500万</a:t>
            </a:r>
          </a:p>
          <a:p>
            <a:pPr lvl="1">
              <a:defRPr sz="1800"/>
            </a:pPr>
            <a:r>
              <a:t>• 团队建设（30%）：900万</a:t>
            </a:r>
          </a:p>
          <a:p>
            <a:pPr lvl="1">
              <a:defRPr sz="1800"/>
            </a:pPr>
            <a:r>
              <a:t>• 市场推广（15%）：450万</a:t>
            </a:r>
          </a:p>
          <a:p>
            <a:pPr lvl="1">
              <a:defRPr sz="1800"/>
            </a:pPr>
            <a:r>
              <a:t>• 运营资金（5%）：150万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投资回报预期</a:t>
            </a:r>
          </a:p>
          <a:p>
            <a:pPr lvl="1">
              <a:defRPr sz="1800"/>
            </a:pPr>
            <a:r>
              <a:t>• 3年后估值：15-25亿人民币</a:t>
            </a:r>
          </a:p>
          <a:p>
            <a:pPr lvl="1">
              <a:defRPr sz="1800"/>
            </a:pPr>
            <a:r>
              <a:t>• 预期ROI：15-25倍</a:t>
            </a:r>
          </a:p>
          <a:p>
            <a:pPr lvl="1">
              <a:defRPr sz="1800"/>
            </a:pPr>
            <a:r>
              <a:t>• 退出方式：IPO或战略收购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团队建设 - 50人精英团队规划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核心团队架构（50人）</a:t>
            </a:r>
          </a:p>
          <a:p>
            <a:pPr lvl="1">
              <a:defRPr sz="1800"/>
            </a:pPr>
            <a:r>
              <a:t>• 技术团队（60%）：30人</a:t>
            </a:r>
          </a:p>
          <a:p>
            <a:pPr lvl="2">
              <a:defRPr sz="1600"/>
            </a:pPr>
            <a:r>
              <a:t>  - AI算法工程师：10人</a:t>
            </a:r>
          </a:p>
          <a:p>
            <a:pPr lvl="2">
              <a:defRPr sz="1600"/>
            </a:pPr>
            <a:r>
              <a:t>  - 前后端开发工程师：15人</a:t>
            </a:r>
          </a:p>
          <a:p>
            <a:pPr lvl="2">
              <a:defRPr sz="1600"/>
            </a:pPr>
            <a:r>
              <a:t>  - 产品经理：3人</a:t>
            </a:r>
          </a:p>
          <a:p>
            <a:pPr lvl="2">
              <a:defRPr sz="1600"/>
            </a:pPr>
            <a:r>
              <a:t>  - 测试工程师：2人</a:t>
            </a:r>
          </a:p>
          <a:p>
            <a:pPr lvl="1">
              <a:defRPr sz="1800"/>
            </a:pPr>
            <a:r>
              <a:t>• 业务团队（25%）：13人</a:t>
            </a:r>
          </a:p>
          <a:p>
            <a:pPr lvl="2">
              <a:defRPr sz="1600"/>
            </a:pPr>
            <a:r>
              <a:t>  - 销售团队：8人</a:t>
            </a:r>
          </a:p>
          <a:p>
            <a:pPr lvl="2">
              <a:defRPr sz="1600"/>
            </a:pPr>
            <a:r>
              <a:t>  - 运营团队：5人</a:t>
            </a:r>
          </a:p>
          <a:p>
            <a:pPr lvl="1">
              <a:defRPr sz="1800"/>
            </a:pPr>
            <a:r>
              <a:t>• 支持团队（15%）：7人</a:t>
            </a:r>
          </a:p>
          <a:p>
            <a:pPr lvl="2">
              <a:defRPr sz="1600"/>
            </a:pPr>
            <a:r>
              <a:t>  - 财务法务：3人</a:t>
            </a:r>
          </a:p>
          <a:p>
            <a:pPr lvl="2">
              <a:defRPr sz="1600"/>
            </a:pPr>
            <a:r>
              <a:t>  - 人事行政：2人</a:t>
            </a:r>
          </a:p>
          <a:p>
            <a:pPr lvl="2">
              <a:defRPr sz="1600"/>
            </a:pPr>
            <a:r>
              <a:t>  - 客服支持：2人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风险控制 - 系统化风险管控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技术风险控制</a:t>
            </a:r>
          </a:p>
          <a:p>
            <a:pPr lvl="1">
              <a:defRPr sz="1600"/>
            </a:pPr>
            <a:r>
              <a:t>• 风险：AI算法效果不达预期</a:t>
            </a:r>
          </a:p>
          <a:p>
            <a:pPr lvl="1">
              <a:defRPr sz="1600"/>
            </a:pPr>
            <a:r>
              <a:t>• 应对：多算法并行测试，逐步优化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市场风险控制</a:t>
            </a:r>
          </a:p>
          <a:p>
            <a:pPr lvl="1">
              <a:defRPr sz="1600"/>
            </a:pPr>
            <a:r>
              <a:t>• 风险：用户接受度不高</a:t>
            </a:r>
          </a:p>
          <a:p>
            <a:pPr lvl="1">
              <a:defRPr sz="1600"/>
            </a:pPr>
            <a:r>
              <a:t>• 应对：小范围测试，快速迭代调整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竞争风险控制</a:t>
            </a:r>
          </a:p>
          <a:p>
            <a:pPr lvl="1">
              <a:defRPr sz="1600"/>
            </a:pPr>
            <a:r>
              <a:t>• 风险：大厂进入竞争</a:t>
            </a:r>
          </a:p>
          <a:p>
            <a:pPr lvl="1">
              <a:defRPr sz="1600"/>
            </a:pPr>
            <a:r>
              <a:t>• 应对：专利保护，技术壁垒构建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运营风险控制</a:t>
            </a:r>
          </a:p>
          <a:p>
            <a:pPr lvl="1">
              <a:defRPr sz="1600"/>
            </a:pPr>
            <a:r>
              <a:t>• 风险：资金链断裂</a:t>
            </a:r>
          </a:p>
          <a:p>
            <a:pPr lvl="1">
              <a:defRPr sz="1600"/>
            </a:pPr>
            <a:r>
              <a:t>• 应对：分阶段融资，收入多元化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发展规划 - 3年战略里程碑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58A6FF"/>
                </a:solidFill>
              </a:defRPr>
            </a:pPr>
            <a:r>
              <a:t>2025年：产品上线与市场验证</a:t>
            </a:r>
          </a:p>
          <a:p>
            <a:pPr lvl="1">
              <a:defRPr sz="1600"/>
            </a:pPr>
            <a:r>
              <a:t>• Q1-Q2：完成产品开发，内测上线</a:t>
            </a:r>
          </a:p>
          <a:p>
            <a:pPr lvl="1">
              <a:defRPr sz="1600"/>
            </a:pPr>
            <a:r>
              <a:t>• Q3-Q4：公测推广，获得1万付费用户</a:t>
            </a:r>
          </a:p>
          <a:p>
            <a:pPr>
              <a:defRPr sz="2200" b="1">
                <a:solidFill>
                  <a:srgbClr val="58A6FF"/>
                </a:solidFill>
              </a:defRPr>
            </a:pPr>
            <a:r>
              <a:t>2026年：规模化扩张</a:t>
            </a:r>
          </a:p>
          <a:p>
            <a:pPr lvl="1">
              <a:defRPr sz="1600"/>
            </a:pPr>
            <a:r>
              <a:t>• 用户规模突破10万，营收5000万</a:t>
            </a:r>
          </a:p>
          <a:p>
            <a:pPr lvl="1">
              <a:defRPr sz="1600"/>
            </a:pPr>
            <a:r>
              <a:t>• 启动B轮融资，团队扩展至100人</a:t>
            </a:r>
          </a:p>
          <a:p>
            <a:pPr>
              <a:defRPr sz="2200" b="1">
                <a:solidFill>
                  <a:srgbClr val="58A6FF"/>
                </a:solidFill>
              </a:defRPr>
            </a:pPr>
            <a:r>
              <a:t>2027年：行业领导地位</a:t>
            </a:r>
          </a:p>
          <a:p>
            <a:pPr lvl="1">
              <a:defRPr sz="1600"/>
            </a:pPr>
            <a:r>
              <a:t>• 用户规模达到100万，营收9.41亿</a:t>
            </a:r>
          </a:p>
          <a:p>
            <a:pPr lvl="1">
              <a:defRPr sz="1600"/>
            </a:pPr>
            <a:r>
              <a:t>• 考虑IPO或战略收购</a:t>
            </a:r>
          </a:p>
          <a:p>
            <a:pPr algn="ctr">
              <a:defRPr sz="2000" b="1">
                <a:solidFill>
                  <a:srgbClr val="64FFDA"/>
                </a:solidFill>
              </a:defRPr>
            </a:pPr>
            <a:r>
              <a:t>长期愿景：成为全球领先的AI个人价值实现平台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投资价值 - 15-25倍ROI预期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核心投资亮点</a:t>
            </a:r>
          </a:p>
          <a:p>
            <a:pPr lvl="1">
              <a:defRPr sz="1600"/>
            </a:pPr>
            <a:r>
              <a:t>• 革命性理念：首个基于「无法失败系统」的AI平台</a:t>
            </a:r>
          </a:p>
          <a:p>
            <a:pPr lvl="1">
              <a:defRPr sz="1600"/>
            </a:pPr>
            <a:r>
              <a:t>• 巨大市场：$580亿AI+个人发展市场</a:t>
            </a:r>
          </a:p>
          <a:p>
            <a:pPr lvl="1">
              <a:defRPr sz="1600"/>
            </a:pPr>
            <a:r>
              <a:t>• 技术壁垒：量子推理引擎+知识图谱</a:t>
            </a:r>
          </a:p>
          <a:p>
            <a:pPr lvl="1">
              <a:defRPr sz="1600"/>
            </a:pPr>
            <a:r>
              <a:t>• 商业模式：四重收入流，LTV/CAC = 44:1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财务回报预期</a:t>
            </a:r>
          </a:p>
          <a:p>
            <a:pPr lvl="1">
              <a:defRPr sz="1800"/>
            </a:pPr>
            <a:r>
              <a:t>• 投资金额：3000万人民币（A轮）</a:t>
            </a:r>
          </a:p>
          <a:p>
            <a:pPr lvl="1">
              <a:defRPr sz="1800"/>
            </a:pPr>
            <a:r>
              <a:t>• 3年后估值：15-25亿人民币</a:t>
            </a:r>
          </a:p>
          <a:p>
            <a:pPr lvl="1">
              <a:defRPr sz="1800"/>
            </a:pPr>
            <a:r>
              <a:t>• 投资回报：15-25倍ROI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战略价值</a:t>
            </a:r>
          </a:p>
          <a:p>
            <a:pPr lvl="1">
              <a:defRPr sz="1600"/>
            </a:pPr>
            <a:r>
              <a:t>• 抢占AI个人发展赛道先机</a:t>
            </a:r>
          </a:p>
          <a:p>
            <a:pPr lvl="1">
              <a:defRPr sz="1600"/>
            </a:pPr>
            <a:r>
              <a:t>• 构建数据护城河和用户粘性</a:t>
            </a:r>
          </a:p>
          <a:p>
            <a:pPr lvl="1">
              <a:defRPr sz="1600"/>
            </a:pPr>
            <a:r>
              <a:t>• 未来可扩展至企业和教育市场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附录信息 - 详细补充数据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40FFDA"/>
                </a:solidFill>
              </a:defRPr>
            </a:pPr>
            <a:r>
              <a:t>关键技术指标</a:t>
            </a:r>
          </a:p>
          <a:p>
            <a:pPr lvl="1">
              <a:defRPr sz="1600"/>
            </a:pPr>
            <a:r>
              <a:t>• AI响应时间：&lt;200ms</a:t>
            </a:r>
          </a:p>
          <a:p>
            <a:pPr lvl="1">
              <a:defRPr sz="1600"/>
            </a:pPr>
            <a:r>
              <a:t>• 决策准确率：&gt;85%</a:t>
            </a:r>
          </a:p>
          <a:p>
            <a:pPr lvl="1">
              <a:defRPr sz="1600"/>
            </a:pPr>
            <a:r>
              <a:t>• 系统可用性：99.9%</a:t>
            </a:r>
          </a:p>
          <a:p>
            <a:pPr>
              <a:defRPr sz="2000" b="1">
                <a:solidFill>
                  <a:srgbClr val="40FFDA"/>
                </a:solidFill>
              </a:defRPr>
            </a:pPr>
            <a:r>
              <a:t>关键运营指标</a:t>
            </a:r>
          </a:p>
          <a:p>
            <a:pPr lvl="1">
              <a:defRPr sz="1600"/>
            </a:pPr>
            <a:r>
              <a:t>• 用户日活跃度：70%</a:t>
            </a:r>
          </a:p>
          <a:p>
            <a:pPr lvl="1">
              <a:defRPr sz="1600"/>
            </a:pPr>
            <a:r>
              <a:t>• 目标完成率：80%</a:t>
            </a:r>
          </a:p>
          <a:p>
            <a:pPr lvl="1">
              <a:defRPr sz="1600"/>
            </a:pPr>
            <a:r>
              <a:t>• 用户推荐率：60%</a:t>
            </a:r>
          </a:p>
          <a:p>
            <a:pPr>
              <a:defRPr sz="2000" b="1">
                <a:solidFill>
                  <a:srgbClr val="40FFDA"/>
                </a:solidFill>
              </a:defRPr>
            </a:pPr>
            <a:r>
              <a:t>竞争优势对比</a:t>
            </a:r>
          </a:p>
          <a:p>
            <a:pPr lvl="1">
              <a:defRPr sz="1600"/>
            </a:pPr>
            <a:r>
              <a:t>• vs 传统个人发展app：系统化成功保障</a:t>
            </a:r>
          </a:p>
          <a:p>
            <a:pPr lvl="1">
              <a:defRPr sz="1600"/>
            </a:pPr>
            <a:r>
              <a:t>• vs 通用AI助手：专业个人发展领域</a:t>
            </a:r>
          </a:p>
          <a:p>
            <a:pPr lvl="1">
              <a:defRPr sz="1600"/>
            </a:pPr>
            <a:r>
              <a:t>• vs 企业决策软件：个人化定制体验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 b="1">
                <a:solidFill>
                  <a:srgbClr val="FFFFFF"/>
                </a:solidFill>
              </a:defRPr>
            </a:pPr>
            <a:r>
              <a:t>感谢聆听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40FFDA"/>
                </a:solidFill>
              </a:defRPr>
            </a:pPr>
            <a:r>
              <a:t>MindPulse - 让成功成为最自然的选择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892B0"/>
                </a:solidFill>
              </a:defRPr>
            </a:pPr>
            <a:r>
              <a:t>联系方式：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邮箱：business@mindpulse.ai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电话：+86 138-0000-0000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项目概述 - MindPulse核心价值主张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400" b="1">
                <a:solidFill>
                  <a:srgbClr val="40FFDA"/>
                </a:solidFill>
              </a:defRPr>
            </a:pPr>
            <a:r>
              <a:t>"高手不靠坚持，他们靠设计好无法失败的系统"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智能化个人价值实现</a:t>
            </a:r>
          </a:p>
          <a:p>
            <a:pPr lvl="1">
              <a:defRPr sz="1600"/>
            </a:pPr>
            <a:r>
              <a:t>• 让普通人通过AI系统展现独特价值</a:t>
            </a:r>
          </a:p>
          <a:p>
            <a:pPr lvl="1">
              <a:defRPr sz="1600"/>
            </a:pPr>
            <a:r>
              <a:t>• 数字分身构建，智能决策支持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无法失败的成功系统</a:t>
            </a:r>
          </a:p>
          <a:p>
            <a:pPr lvl="1">
              <a:defRPr sz="1600"/>
            </a:pPr>
            <a:r>
              <a:t>• 无法逃避的承诺机制</a:t>
            </a:r>
          </a:p>
          <a:p>
            <a:pPr lvl="1">
              <a:defRPr sz="1600"/>
            </a:pPr>
            <a:r>
              <a:t>• 让坚持成为成本最低选项</a:t>
            </a:r>
          </a:p>
          <a:p>
            <a:pPr lvl="1">
              <a:defRPr sz="1600"/>
            </a:pPr>
            <a:r>
              <a:t>• 小成功触发正向强化循环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痛点分析 - 传统个人发展为什么注定失败？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E83946"/>
                </a:solidFill>
              </a:defRPr>
            </a:pPr>
            <a:r>
              <a:t>1. 过度依赖意志力</a:t>
            </a:r>
          </a:p>
          <a:p>
            <a:pPr lvl="1">
              <a:defRPr sz="1600"/>
            </a:pPr>
            <a:r>
              <a:t>• 95%的新年计划在3个月内失败</a:t>
            </a:r>
          </a:p>
          <a:p>
            <a:pPr lvl="1">
              <a:defRPr sz="1600"/>
            </a:pPr>
            <a:r>
              <a:t>• 意志力是有限资源，终将耗尽</a:t>
            </a:r>
          </a:p>
          <a:p>
            <a:pPr>
              <a:defRPr sz="2000" b="1">
                <a:solidFill>
                  <a:srgbClr val="E83946"/>
                </a:solidFill>
              </a:defRPr>
            </a:pPr>
            <a:r>
              <a:t>2. 缺乏系统化承诺机制</a:t>
            </a:r>
          </a:p>
          <a:p>
            <a:pPr lvl="1">
              <a:defRPr sz="1600"/>
            </a:pPr>
            <a:r>
              <a:t>• 个人目标完成率仅15%</a:t>
            </a:r>
          </a:p>
          <a:p>
            <a:pPr lvl="1">
              <a:defRPr sz="1600"/>
            </a:pPr>
            <a:r>
              <a:t>• 容易找借口逃避，没有强制约束</a:t>
            </a:r>
          </a:p>
          <a:p>
            <a:pPr>
              <a:defRPr sz="2000" b="1">
                <a:solidFill>
                  <a:srgbClr val="E83946"/>
                </a:solidFill>
              </a:defRPr>
            </a:pPr>
            <a:r>
              <a:t>3. 负向反馈循环</a:t>
            </a:r>
          </a:p>
          <a:p>
            <a:pPr lvl="1">
              <a:defRPr sz="1600"/>
            </a:pPr>
            <a:r>
              <a:t>• 连续失败3次后，放弃率达85%</a:t>
            </a:r>
          </a:p>
          <a:p>
            <a:pPr lvl="1">
              <a:defRPr sz="1600"/>
            </a:pPr>
            <a:r>
              <a:t>• 失败 → 挫败感 → 更容易失败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解决方案 - 基于「无法失败系统」的产品设计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defRPr sz="2400" b="1">
                <a:solidFill>
                  <a:srgbClr val="40FFDA"/>
                </a:solidFill>
              </a:defRPr>
            </a:pPr>
            <a:r>
              <a:t>系统设计三大公式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公式1：将目标设计为无法逃避的承诺</a:t>
            </a:r>
          </a:p>
          <a:p>
            <a:pPr lvl="1">
              <a:defRPr sz="1600"/>
            </a:pPr>
            <a:r>
              <a:t>• 智能体协议：用户与AI签署目标达成合同</a:t>
            </a:r>
          </a:p>
          <a:p>
            <a:pPr lvl="1">
              <a:defRPr sz="1600"/>
            </a:pPr>
            <a:r>
              <a:t>• 社交压力：进度自动分享到选定社交圈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公式2：让坚持成为成本最低的选项</a:t>
            </a:r>
          </a:p>
          <a:p>
            <a:pPr lvl="1">
              <a:defRPr sz="1600"/>
            </a:pPr>
            <a:r>
              <a:t>• 游戏化机制：每日任务完成获得奖励积分</a:t>
            </a:r>
          </a:p>
          <a:p>
            <a:pPr lvl="1">
              <a:defRPr sz="1600"/>
            </a:pPr>
            <a:r>
              <a:t>• 路径优化：AI自动安排最简单的执行步骤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公式3：让小成功自动触发正向强化</a:t>
            </a:r>
          </a:p>
          <a:p>
            <a:pPr lvl="1">
              <a:defRPr sz="1600"/>
            </a:pPr>
            <a:r>
              <a:t>• 即时反馈：完成任务立即获得成就展示</a:t>
            </a:r>
          </a:p>
          <a:p>
            <a:pPr lvl="1">
              <a:defRPr sz="1600"/>
            </a:pPr>
            <a:r>
              <a:t>• 渐进奖励：成功越多，获得资源越丰富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产品架构 - 三段式AI工作台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智核交互 V2</a:t>
            </a:r>
          </a:p>
          <a:p>
            <a:pPr lvl="1">
              <a:defRPr sz="1600"/>
            </a:pPr>
            <a:r>
              <a:t>• 分阶段意图采集：目标 → 资源 → 约束 → 推理</a:t>
            </a:r>
          </a:p>
          <a:p>
            <a:pPr lvl="1">
              <a:defRPr sz="1600"/>
            </a:pPr>
            <a:r>
              <a:t>• 实时知识图谱增量构建</a:t>
            </a:r>
          </a:p>
          <a:p>
            <a:pPr lvl="1">
              <a:defRPr sz="1600"/>
            </a:pPr>
            <a:r>
              <a:t>• 量子推理引擎耦合（VQE算法）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灵境回廊</a:t>
            </a:r>
          </a:p>
          <a:p>
            <a:pPr lvl="1">
              <a:defRPr sz="1600"/>
            </a:pPr>
            <a:r>
              <a:t>• 数字分身构建与管理</a:t>
            </a:r>
          </a:p>
          <a:p>
            <a:pPr lvl="1">
              <a:defRPr sz="1600"/>
            </a:pPr>
            <a:r>
              <a:t>• 个人价值可视化展示</a:t>
            </a:r>
          </a:p>
          <a:p>
            <a:pPr lvl="1">
              <a:defRPr sz="1600"/>
            </a:pPr>
            <a:r>
              <a:t>• 智能决策历史追踪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量子决策引擎</a:t>
            </a:r>
          </a:p>
          <a:p>
            <a:pPr lvl="1">
              <a:defRPr sz="1600"/>
            </a:pPr>
            <a:r>
              <a:t>• QUBO矩阵优化求解</a:t>
            </a:r>
          </a:p>
          <a:p>
            <a:pPr lvl="1">
              <a:defRPr sz="1600"/>
            </a:pPr>
            <a:r>
              <a:t>• Pareto前沿多目标优化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商业模式 - 四重收入流设计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64FFDA"/>
                </a:solidFill>
              </a:defRPr>
            </a:pPr>
            <a:r>
              <a:t>1. 智能体订阅服务（SaaS）</a:t>
            </a:r>
          </a:p>
          <a:p>
            <a:pPr lvl="1">
              <a:defRPr sz="1600"/>
            </a:pPr>
            <a:r>
              <a:t>• 基础版：￥29/月 - 基础AI功能</a:t>
            </a:r>
          </a:p>
          <a:p>
            <a:pPr lvl="1">
              <a:defRPr sz="1600"/>
            </a:pPr>
            <a:r>
              <a:t>• 专业版：￥99/月 - 高级决策功能</a:t>
            </a:r>
          </a:p>
          <a:p>
            <a:pPr lvl="1">
              <a:defRPr sz="1600"/>
            </a:pPr>
            <a:r>
              <a:t>• 企业版：￥299/月 - 团队协作功能</a:t>
            </a:r>
          </a:p>
          <a:p>
            <a:pPr>
              <a:defRPr sz="2000" b="1">
                <a:solidFill>
                  <a:srgbClr val="64FFDA"/>
                </a:solidFill>
              </a:defRPr>
            </a:pPr>
            <a:r>
              <a:t>2. 企业级API服务</a:t>
            </a:r>
          </a:p>
          <a:p>
            <a:pPr lvl="1">
              <a:defRPr sz="1600"/>
            </a:pPr>
            <a:r>
              <a:t>• API调用：￥0.1/次</a:t>
            </a:r>
          </a:p>
          <a:p>
            <a:pPr lvl="1">
              <a:defRPr sz="1600"/>
            </a:pPr>
            <a:r>
              <a:t>• 私有化部署：￥50万起</a:t>
            </a:r>
          </a:p>
          <a:p>
            <a:pPr>
              <a:defRPr sz="2000" b="1">
                <a:solidFill>
                  <a:srgbClr val="64FFDA"/>
                </a:solidFill>
              </a:defRPr>
            </a:pPr>
            <a:r>
              <a:t>3. 高级功能增值服务</a:t>
            </a:r>
          </a:p>
          <a:p>
            <a:pPr lvl="1">
              <a:defRPr sz="1600"/>
            </a:pPr>
            <a:r>
              <a:t>• 专家一对一指导：￥500/小时</a:t>
            </a:r>
          </a:p>
          <a:p>
            <a:pPr lvl="1">
              <a:defRPr sz="1600"/>
            </a:pPr>
            <a:r>
              <a:t>• 定制化数字分身：￥2000/个</a:t>
            </a:r>
          </a:p>
          <a:p>
            <a:pPr>
              <a:defRPr sz="2000" b="1">
                <a:solidFill>
                  <a:srgbClr val="64FFDA"/>
                </a:solidFill>
              </a:defRPr>
            </a:pPr>
            <a:r>
              <a:t>4. 数据洞察报告服务</a:t>
            </a:r>
          </a:p>
          <a:p>
            <a:pPr lvl="1">
              <a:defRPr sz="1600"/>
            </a:pPr>
            <a:r>
              <a:t>• 行业趋势报告：￥10000/份</a:t>
            </a:r>
          </a:p>
          <a:p>
            <a:pPr lvl="1">
              <a:defRPr sz="1600"/>
            </a:pPr>
            <a:r>
              <a:t>• 个人发展白皮书：￥5000/份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市场分析 - 580亿美元的巨大机遇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全球市场规模</a:t>
            </a:r>
          </a:p>
          <a:p>
            <a:pPr lvl="1">
              <a:defRPr sz="1800"/>
            </a:pPr>
            <a:r>
              <a:t>• TAM（总市场）：$580亿 - AI+个人发展市场</a:t>
            </a:r>
          </a:p>
          <a:p>
            <a:pPr lvl="1">
              <a:defRPr sz="1800"/>
            </a:pPr>
            <a:r>
              <a:t>• SAM（可服务市场）：$120亿 - 数字分身市场</a:t>
            </a:r>
          </a:p>
          <a:p>
            <a:pPr lvl="1">
              <a:defRPr sz="1800"/>
            </a:pPr>
            <a:r>
              <a:t>• SOM（可获得市场）：$12亿 - 智能决策市场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市场增长趋势</a:t>
            </a:r>
          </a:p>
          <a:p>
            <a:pPr lvl="1">
              <a:defRPr sz="1800"/>
            </a:pPr>
            <a:r>
              <a:t>• AI市场年增长率：35%</a:t>
            </a:r>
          </a:p>
          <a:p>
            <a:pPr lvl="1">
              <a:defRPr sz="1800"/>
            </a:pPr>
            <a:r>
              <a:t>• 个人发展市场年增长率：8.1%</a:t>
            </a:r>
          </a:p>
          <a:p>
            <a:pPr lvl="1">
              <a:defRPr sz="1800"/>
            </a:pPr>
            <a:r>
              <a:t>• 预计2027年AI+个人发展市场将达到$1200亿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用户画像 - 三类核心用户群体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58A6FF"/>
                </a:solidFill>
              </a:defRPr>
            </a:pPr>
            <a:r>
              <a:t>1. 职场精英（35%）</a:t>
            </a:r>
          </a:p>
          <a:p>
            <a:pPr lvl="1">
              <a:defRPr sz="1600"/>
            </a:pPr>
            <a:r>
              <a:t>• 25-40岁，年收入20万以上</a:t>
            </a:r>
          </a:p>
          <a:p>
            <a:pPr lvl="1">
              <a:defRPr sz="1600"/>
            </a:pPr>
            <a:r>
              <a:t>• 需求：职业发展规划、技能提升</a:t>
            </a:r>
          </a:p>
          <a:p>
            <a:pPr lvl="1">
              <a:defRPr sz="1600"/>
            </a:pPr>
            <a:r>
              <a:t>• 付费能力：￥299/月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2. 创业者（25%）</a:t>
            </a:r>
          </a:p>
          <a:p>
            <a:pPr lvl="1">
              <a:defRPr sz="1600"/>
            </a:pPr>
            <a:r>
              <a:t>• 28-45岁，企业高管/创业者</a:t>
            </a:r>
          </a:p>
          <a:p>
            <a:pPr lvl="1">
              <a:defRPr sz="1600"/>
            </a:pPr>
            <a:r>
              <a:t>• 需求：商业决策支持、团队管理</a:t>
            </a:r>
          </a:p>
          <a:p>
            <a:pPr lvl="1">
              <a:defRPr sz="1600"/>
            </a:pPr>
            <a:r>
              <a:t>• 付费能力：￥999/月</a:t>
            </a:r>
          </a:p>
          <a:p>
            <a:pPr>
              <a:defRPr sz="2000" b="1">
                <a:solidFill>
                  <a:srgbClr val="58A6FF"/>
                </a:solidFill>
              </a:defRPr>
            </a:pPr>
            <a:r>
              <a:t>3. 学习型个人（40%）</a:t>
            </a:r>
          </a:p>
          <a:p>
            <a:pPr lvl="1">
              <a:defRPr sz="1600"/>
            </a:pPr>
            <a:r>
              <a:t>• 18-35岁，学生/新兴职业者</a:t>
            </a:r>
          </a:p>
          <a:p>
            <a:pPr lvl="1">
              <a:defRPr sz="1600"/>
            </a:pPr>
            <a:r>
              <a:t>• 需求：学习规划、个人成长</a:t>
            </a:r>
          </a:p>
          <a:p>
            <a:pPr lvl="1">
              <a:defRPr sz="1600"/>
            </a:pPr>
            <a:r>
              <a:t>• 付费能力：￥99/月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运营策略 - 自我强化增长飞轮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40FFDA"/>
                </a:solidFill>
              </a:defRPr>
            </a:pPr>
            <a:r>
              <a:t>获客策略</a:t>
            </a:r>
          </a:p>
          <a:p>
            <a:pPr lvl="1">
              <a:defRPr sz="1600"/>
            </a:pPr>
            <a:r>
              <a:t>• 内容营销：每周发布AI个人发展案例</a:t>
            </a:r>
          </a:p>
          <a:p>
            <a:pPr lvl="1">
              <a:defRPr sz="1600"/>
            </a:pPr>
            <a:r>
              <a:t>• KOL合作：与知名博主联合推广</a:t>
            </a:r>
          </a:p>
          <a:p>
            <a:pPr lvl="1">
              <a:defRPr sz="1600"/>
            </a:pPr>
            <a:r>
              <a:t>• 免费试用：7天完整功能体验</a:t>
            </a:r>
          </a:p>
          <a:p>
            <a:pPr>
              <a:defRPr sz="2400" b="1">
                <a:solidFill>
                  <a:srgbClr val="40FFDA"/>
                </a:solidFill>
              </a:defRPr>
            </a:pPr>
            <a:r>
              <a:t>留存策略</a:t>
            </a:r>
          </a:p>
          <a:p>
            <a:pPr lvl="1">
              <a:defRPr sz="1600"/>
            </a:pPr>
            <a:r>
              <a:t>• 成功绑定：用户成功越多，越难离开</a:t>
            </a:r>
          </a:p>
          <a:p>
            <a:pPr lvl="1">
              <a:defRPr sz="1600"/>
            </a:pPr>
            <a:r>
              <a:t>• 社区网络：用户互相监督激励</a:t>
            </a:r>
          </a:p>
          <a:p>
            <a:pPr lvl="1">
              <a:defRPr sz="1600"/>
            </a:pPr>
            <a:r>
              <a:t>• 数据价值：个人知识图谱越来越丰富</a:t>
            </a:r>
          </a:p>
          <a:p>
            <a:pPr algn="ctr">
              <a:defRPr sz="1800">
                <a:solidFill>
                  <a:srgbClr val="64FFDA"/>
                </a:solidFill>
              </a:defRPr>
            </a:pPr>
            <a:r>
              <a:t>增长飞轮：成功用户 → 口碑传播 → 新用户 → 平台价值提升 → 更多成功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