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234" y="-3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DC18-44A9-8D32-AF8CC28DF47C}"/>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DC18-44A9-8D32-AF8CC28DF47C}"/>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B34F-4230-A1A8-F5764EE91BC2}"/>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B34F-4230-A1A8-F5764EE91BC2}"/>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37E2-4D7C-ACFC-08E84A86237E}"/>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37E2-4D7C-ACFC-08E84A86237E}"/>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37E2-4D7C-ACFC-08E84A86237E}"/>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37E2-4D7C-ACFC-08E84A86237E}"/>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Recall
Rating &gt; mean+(max-mean)/2, Cosine(0.02)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22B0-4CAD-9337-2114A66E6507}"/>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22B0-4CAD-9337-2114A66E6507}"/>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22B0-4CAD-9337-2114A66E6507}"/>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22B0-4CAD-9337-2114A66E6507}"/>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6098-4262-9656-A0314402DCE1}"/>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6098-4262-9656-A0314402DCE1}"/>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B62B-4B96-831E-72A034BE840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B62B-4B96-831E-72A034BE840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F7F9-463E-A44F-8D3D4AAF67CC}"/>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F7F9-463E-A44F-8D3D4AAF67CC}"/>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7634-4AD2-BCF0-B1B5814A3994}"/>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7634-4AD2-BCF0-B1B5814A3994}"/>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7432000" cy="3570514"/>
          </a:xfrm>
          <a:gradFill>
            <a:gsLst>
              <a:gs pos="100000">
                <a:schemeClr val="bg1"/>
              </a:gs>
              <a:gs pos="7000">
                <a:schemeClr val="accent3">
                  <a:lumMod val="20000"/>
                  <a:lumOff val="80000"/>
                </a:schemeClr>
              </a:gs>
            </a:gsLst>
            <a:lin ang="5400000" scaled="1"/>
          </a:gradFill>
        </p:spPr>
        <p:txBody>
          <a:bodyPr anchor="b"/>
          <a:lstStyle>
            <a:lvl1pPr algn="ctr">
              <a:defRPr sz="18000"/>
            </a:lvl1pPr>
          </a:lstStyle>
          <a:p>
            <a:r>
              <a:rPr lang="en-US" dirty="0"/>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0645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7241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14998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8172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936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2384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E0F41-29A9-48B8-AE83-6CBE271AC6F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626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E0F41-29A9-48B8-AE83-6CBE271AC6F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8192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E0F41-29A9-48B8-AE83-6CBE271AC6F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13257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6812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06434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2DE0F41-29A9-48B8-AE83-6CBE271AC6FC}" type="datetimeFigureOut">
              <a:rPr lang="en-US" smtClean="0"/>
              <a:t>12/5/2018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CD498E3-0825-4564-89CB-22427C6077A9}" type="slidenum">
              <a:rPr lang="en-US" smtClean="0"/>
              <a:t>‹#›</a:t>
            </a:fld>
            <a:endParaRPr lang="en-US"/>
          </a:p>
        </p:txBody>
      </p:sp>
    </p:spTree>
    <p:extLst>
      <p:ext uri="{BB962C8B-B14F-4D97-AF65-F5344CB8AC3E}">
        <p14:creationId xmlns:p14="http://schemas.microsoft.com/office/powerpoint/2010/main" val="3431234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6.xml"/><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chart" Target="../charts/chart5.xml"/><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png"/><Relationship Id="rId15" Type="http://schemas.openxmlformats.org/officeDocument/2006/relationships/chart" Target="../charts/chart8.xml"/><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chart" Target="../charts/chart2.xml"/><Relationship Id="rId1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rgbClr val="F3DCCD"/>
            </a:gs>
            <a:gs pos="25000">
              <a:schemeClr val="accent2">
                <a:lumMod val="40000"/>
                <a:lumOff val="60000"/>
              </a:schemeClr>
            </a:gs>
            <a:gs pos="7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1282330" y="191542"/>
            <a:ext cx="16149670" cy="5142621"/>
          </a:xfrm>
          <a:noFill/>
        </p:spPr>
        <p:txBody>
          <a:bodyPr>
            <a:noAutofit/>
          </a:bodyPr>
          <a:lstStyle/>
          <a:p>
            <a:r>
              <a:rPr lang="en-US" sz="12000" b="1" dirty="0">
                <a:latin typeface="Arial" panose="020B0604020202020204" pitchFamily="34" charset="0"/>
                <a:cs typeface="Arial" panose="020B0604020202020204" pitchFamily="34" charset="0"/>
              </a:rPr>
              <a:t>Content-based Movie Recommender</a:t>
            </a:r>
          </a:p>
        </p:txBody>
      </p:sp>
      <p:sp>
        <p:nvSpPr>
          <p:cNvPr id="6" name="Rectangle 5"/>
          <p:cNvSpPr/>
          <p:nvPr/>
        </p:nvSpPr>
        <p:spPr>
          <a:xfrm>
            <a:off x="0" y="6430296"/>
            <a:ext cx="27432000" cy="353961"/>
          </a:xfrm>
          <a:prstGeom prst="rect">
            <a:avLst/>
          </a:prstGeom>
          <a:gradFill>
            <a:gsLst>
              <a:gs pos="50000">
                <a:srgbClr val="7030A0"/>
              </a:gs>
              <a:gs pos="100000">
                <a:schemeClr val="bg1"/>
              </a:gs>
              <a:gs pos="0">
                <a:schemeClr val="accent3">
                  <a:lumMod val="35000"/>
                  <a:lumOff val="65000"/>
                </a:schemeClr>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0" y="36354773"/>
            <a:ext cx="27432000" cy="235974"/>
          </a:xfrm>
          <a:prstGeom prst="rect">
            <a:avLst/>
          </a:prstGeom>
          <a:gradFill>
            <a:gsLst>
              <a:gs pos="100000">
                <a:srgbClr val="7030A0">
                  <a:alpha val="0"/>
                </a:srgbClr>
              </a:gs>
              <a:gs pos="4000">
                <a:schemeClr val="accent3">
                  <a:lumMod val="20000"/>
                  <a:lumOff val="80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53615" y="25873024"/>
            <a:ext cx="13037738" cy="10336680"/>
            <a:chOff x="0" y="17249431"/>
            <a:chExt cx="13037738" cy="7146995"/>
          </a:xfrm>
        </p:grpSpPr>
        <p:sp>
          <p:nvSpPr>
            <p:cNvPr id="16"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29000" y="17252411"/>
              <a:ext cx="8700208" cy="6483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Algorithms and Measurements</a:t>
              </a:r>
            </a:p>
          </p:txBody>
        </p:sp>
      </p:gr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9" y="367506"/>
            <a:ext cx="12460049" cy="5776404"/>
          </a:xfrm>
          <a:prstGeom prst="rect">
            <a:avLst/>
          </a:prstGeom>
        </p:spPr>
      </p:pic>
      <p:grpSp>
        <p:nvGrpSpPr>
          <p:cNvPr id="11" name="Group 10"/>
          <p:cNvGrpSpPr/>
          <p:nvPr/>
        </p:nvGrpSpPr>
        <p:grpSpPr>
          <a:xfrm>
            <a:off x="503482" y="6949007"/>
            <a:ext cx="13037738" cy="7553561"/>
            <a:chOff x="118069" y="7765023"/>
            <a:chExt cx="13037738" cy="4939130"/>
          </a:xfrm>
        </p:grpSpPr>
        <p:sp>
          <p:nvSpPr>
            <p:cNvPr id="14" name="Rounded Rectangle 13"/>
            <p:cNvSpPr/>
            <p:nvPr/>
          </p:nvSpPr>
          <p:spPr>
            <a:xfrm>
              <a:off x="118069" y="7765023"/>
              <a:ext cx="13037738" cy="4939130"/>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67604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744846 h 7757652"/>
                <a:gd name="connsiteX7" fmla="*/ 0 w 12742766"/>
                <a:gd name="connsiteY7" fmla="*/ 6440103 h 7757652"/>
                <a:gd name="connsiteX8" fmla="*/ 0 w 12742766"/>
                <a:gd name="connsiteY8" fmla="*/ 1288052 h 775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57652">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18929" y="7744846"/>
                  </a:lnTo>
                  <a:cubicBezTo>
                    <a:pt x="7558" y="7744846"/>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3567" y="7765149"/>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Introduction</a:t>
              </a:r>
            </a:p>
          </p:txBody>
        </p:sp>
        <p:sp>
          <p:nvSpPr>
            <p:cNvPr id="28" name="TextBox 27"/>
            <p:cNvSpPr txBox="1"/>
            <p:nvPr/>
          </p:nvSpPr>
          <p:spPr>
            <a:xfrm>
              <a:off x="4622774" y="7774391"/>
              <a:ext cx="8466863" cy="45683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main goal of our project is to build a movie recommendation system based on movies’ content.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Our recommender works for following two kinds of recommendation.</a:t>
              </a:r>
            </a:p>
            <a:p>
              <a:r>
                <a:rPr lang="en-US" sz="3200" dirty="0">
                  <a:latin typeface="Times New Roman" panose="02020603050405020304" pitchFamily="18" charset="0"/>
                  <a:cs typeface="Times New Roman" panose="02020603050405020304" pitchFamily="18" charset="0"/>
                </a:rPr>
                <a:t>	a) Recommend movies to user based on their personalized preference.</a:t>
              </a:r>
            </a:p>
            <a:p>
              <a:r>
                <a:rPr lang="en-US" sz="3200" dirty="0">
                  <a:latin typeface="Times New Roman" panose="02020603050405020304" pitchFamily="18" charset="0"/>
                  <a:cs typeface="Times New Roman" panose="02020603050405020304" pitchFamily="18" charset="0"/>
                </a:rPr>
                <a:t>	b) Uncover potential audiences for a new movie advertisement.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dataset we are working with is </a:t>
              </a:r>
              <a:r>
                <a:rPr lang="en-US" sz="3200" dirty="0" err="1">
                  <a:latin typeface="Times New Roman" panose="02020603050405020304" pitchFamily="18" charset="0"/>
                  <a:cs typeface="Times New Roman" panose="02020603050405020304" pitchFamily="18" charset="0"/>
                </a:rPr>
                <a:t>MovieLens</a:t>
              </a:r>
              <a:r>
                <a:rPr lang="en-US" sz="3200" dirty="0">
                  <a:latin typeface="Times New Roman" panose="02020603050405020304" pitchFamily="18" charset="0"/>
                  <a:cs typeface="Times New Roman" panose="02020603050405020304" pitchFamily="18" charset="0"/>
                </a:rPr>
                <a:t>. It contain users’ watching lists, ratings and movies’ information.</a:t>
              </a:r>
            </a:p>
            <a:p>
              <a:r>
                <a:rPr lang="en-US" sz="3200" dirty="0"/>
                <a:t>	</a:t>
              </a:r>
              <a:endParaRPr lang="en-US" dirty="0"/>
            </a:p>
          </p:txBody>
        </p:sp>
      </p:grpSp>
      <p:sp>
        <p:nvSpPr>
          <p:cNvPr id="29" name="TextBox 28"/>
          <p:cNvSpPr txBox="1"/>
          <p:nvPr/>
        </p:nvSpPr>
        <p:spPr>
          <a:xfrm>
            <a:off x="15404290" y="5286185"/>
            <a:ext cx="790575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Ying Cai &amp; Chong Meng</a:t>
            </a:r>
          </a:p>
        </p:txBody>
      </p:sp>
      <p:grpSp>
        <p:nvGrpSpPr>
          <p:cNvPr id="30" name="Group 29"/>
          <p:cNvGrpSpPr/>
          <p:nvPr/>
        </p:nvGrpSpPr>
        <p:grpSpPr>
          <a:xfrm>
            <a:off x="503482" y="14686306"/>
            <a:ext cx="13037738" cy="10983126"/>
            <a:chOff x="13716000" y="6283142"/>
            <a:chExt cx="13037738" cy="10983126"/>
          </a:xfrm>
        </p:grpSpPr>
        <p:grpSp>
          <p:nvGrpSpPr>
            <p:cNvPr id="12" name="Group 11"/>
            <p:cNvGrpSpPr/>
            <p:nvPr/>
          </p:nvGrpSpPr>
          <p:grpSpPr>
            <a:xfrm>
              <a:off x="13716000" y="6283142"/>
              <a:ext cx="13037738" cy="10983126"/>
              <a:chOff x="14394262" y="7270417"/>
              <a:chExt cx="13037738" cy="10983126"/>
            </a:xfrm>
          </p:grpSpPr>
          <p:sp>
            <p:nvSpPr>
              <p:cNvPr id="15" name="Rounded Rectangle 13"/>
              <p:cNvSpPr/>
              <p:nvPr/>
            </p:nvSpPr>
            <p:spPr>
              <a:xfrm>
                <a:off x="14394262" y="7270417"/>
                <a:ext cx="13037738" cy="10983126"/>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757126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37859 w 12742766"/>
                  <a:gd name="connsiteY6" fmla="*/ 7743593 h 7757652"/>
                  <a:gd name="connsiteX7" fmla="*/ 0 w 12742766"/>
                  <a:gd name="connsiteY7" fmla="*/ 6440103 h 7757652"/>
                  <a:gd name="connsiteX8" fmla="*/ 0 w 12742766"/>
                  <a:gd name="connsiteY8" fmla="*/ 1288052 h 7757652"/>
                  <a:gd name="connsiteX0" fmla="*/ 0 w 12742766"/>
                  <a:gd name="connsiteY0" fmla="*/ 1288052 h 7770658"/>
                  <a:gd name="connsiteX1" fmla="*/ 727613 w 12742766"/>
                  <a:gd name="connsiteY1" fmla="*/ 0 h 7770658"/>
                  <a:gd name="connsiteX2" fmla="*/ 12059971 w 12742766"/>
                  <a:gd name="connsiteY2" fmla="*/ 0 h 7770658"/>
                  <a:gd name="connsiteX3" fmla="*/ 12742606 w 12742766"/>
                  <a:gd name="connsiteY3" fmla="*/ 1288052 h 7770658"/>
                  <a:gd name="connsiteX4" fmla="*/ 12742606 w 12742766"/>
                  <a:gd name="connsiteY4" fmla="*/ 6440103 h 7770658"/>
                  <a:gd name="connsiteX5" fmla="*/ 11886997 w 12742766"/>
                  <a:gd name="connsiteY5" fmla="*/ 7757652 h 7770658"/>
                  <a:gd name="connsiteX6" fmla="*/ 819240 w 12742766"/>
                  <a:gd name="connsiteY6" fmla="*/ 7770658 h 7770658"/>
                  <a:gd name="connsiteX7" fmla="*/ 0 w 12742766"/>
                  <a:gd name="connsiteY7" fmla="*/ 6440103 h 7770658"/>
                  <a:gd name="connsiteX8" fmla="*/ 0 w 12742766"/>
                  <a:gd name="connsiteY8" fmla="*/ 1288052 h 777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70658">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819240" y="7770658"/>
                    </a:lnTo>
                    <a:cubicBezTo>
                      <a:pt x="107869" y="7770658"/>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925122" y="7290271"/>
                <a:ext cx="11271236" cy="9861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Data Preprocessing and Movie Features</a:t>
                </a:r>
              </a:p>
            </p:txBody>
          </p:sp>
          <p:sp>
            <p:nvSpPr>
              <p:cNvPr id="10" name="TextBox 9"/>
              <p:cNvSpPr txBox="1"/>
              <p:nvPr/>
            </p:nvSpPr>
            <p:spPr>
              <a:xfrm>
                <a:off x="14461205" y="8296362"/>
                <a:ext cx="1293747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The original dataset contains about 27,000,000 ratings applied to 58,000 movies by 280,000 users. We refine the raw data by eliminating extreme cases (movies and users with tiny amount of records).  After this step ,the dataset contains 16,655 movies, 153,524 users and 26,000,000 ratings. </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3023" y="12924290"/>
              <a:ext cx="5948097" cy="39888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1498" y="12937904"/>
              <a:ext cx="5584832" cy="408913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79423" y="9620319"/>
              <a:ext cx="5411697" cy="3276076"/>
            </a:xfrm>
            <a:prstGeom prst="rect">
              <a:avLst/>
            </a:prstGeom>
          </p:spPr>
        </p:pic>
      </p:grpSp>
      <p:grpSp>
        <p:nvGrpSpPr>
          <p:cNvPr id="32" name="Group 31"/>
          <p:cNvGrpSpPr/>
          <p:nvPr/>
        </p:nvGrpSpPr>
        <p:grpSpPr>
          <a:xfrm>
            <a:off x="13869798" y="6963334"/>
            <a:ext cx="13240020" cy="18706098"/>
            <a:chOff x="-20696" y="17249431"/>
            <a:chExt cx="13058434" cy="7146995"/>
          </a:xfrm>
        </p:grpSpPr>
        <p:sp>
          <p:nvSpPr>
            <p:cNvPr id="33" name="Rounded Rectangle 13"/>
            <p:cNvSpPr/>
            <p:nvPr/>
          </p:nvSpPr>
          <p:spPr>
            <a:xfrm>
              <a:off x="-20696" y="17249431"/>
              <a:ext cx="13058434"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 name="connsiteX0" fmla="*/ 20228 w 12762994"/>
                <a:gd name="connsiteY0" fmla="*/ 1288052 h 7763764"/>
                <a:gd name="connsiteX1" fmla="*/ 551962 w 12762994"/>
                <a:gd name="connsiteY1" fmla="*/ 6024 h 7763764"/>
                <a:gd name="connsiteX2" fmla="*/ 12080199 w 12762994"/>
                <a:gd name="connsiteY2" fmla="*/ 0 h 7763764"/>
                <a:gd name="connsiteX3" fmla="*/ 12762834 w 12762994"/>
                <a:gd name="connsiteY3" fmla="*/ 1288052 h 7763764"/>
                <a:gd name="connsiteX4" fmla="*/ 12762834 w 12762994"/>
                <a:gd name="connsiteY4" fmla="*/ 6440103 h 7763764"/>
                <a:gd name="connsiteX5" fmla="*/ 11907225 w 12762994"/>
                <a:gd name="connsiteY5" fmla="*/ 7757652 h 7763764"/>
                <a:gd name="connsiteX6" fmla="*/ 810210 w 12762994"/>
                <a:gd name="connsiteY6" fmla="*/ 7763764 h 7763764"/>
                <a:gd name="connsiteX7" fmla="*/ 20228 w 12762994"/>
                <a:gd name="connsiteY7" fmla="*/ 6440103 h 7763764"/>
                <a:gd name="connsiteX8" fmla="*/ 20228 w 12762994"/>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62994" h="7763764">
                  <a:moveTo>
                    <a:pt x="20228" y="1288052"/>
                  </a:moveTo>
                  <a:cubicBezTo>
                    <a:pt x="20228" y="576681"/>
                    <a:pt x="-159409" y="6024"/>
                    <a:pt x="551962" y="6024"/>
                  </a:cubicBezTo>
                  <a:lnTo>
                    <a:pt x="12080199" y="0"/>
                  </a:lnTo>
                  <a:cubicBezTo>
                    <a:pt x="12791570" y="0"/>
                    <a:pt x="12762834" y="576681"/>
                    <a:pt x="12762834" y="1288052"/>
                  </a:cubicBezTo>
                  <a:lnTo>
                    <a:pt x="12762834" y="6440103"/>
                  </a:lnTo>
                  <a:cubicBezTo>
                    <a:pt x="12762834" y="7151474"/>
                    <a:pt x="12618596" y="7757652"/>
                    <a:pt x="11907225" y="7757652"/>
                  </a:cubicBezTo>
                  <a:lnTo>
                    <a:pt x="810210" y="7763764"/>
                  </a:lnTo>
                  <a:cubicBezTo>
                    <a:pt x="98839" y="7763764"/>
                    <a:pt x="20228" y="7151474"/>
                    <a:pt x="20228" y="6440103"/>
                  </a:cubicBezTo>
                  <a:lnTo>
                    <a:pt x="20228"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1720" y="17262254"/>
              <a:ext cx="8206472" cy="33078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Parameter tuning and Results</a:t>
              </a:r>
            </a:p>
          </p:txBody>
        </p:sp>
      </p:grpSp>
      <p:grpSp>
        <p:nvGrpSpPr>
          <p:cNvPr id="36" name="Group 35"/>
          <p:cNvGrpSpPr/>
          <p:nvPr/>
        </p:nvGrpSpPr>
        <p:grpSpPr>
          <a:xfrm>
            <a:off x="14072080" y="25879298"/>
            <a:ext cx="13037738" cy="10330405"/>
            <a:chOff x="0" y="17249431"/>
            <a:chExt cx="13037738" cy="9365645"/>
          </a:xfrm>
        </p:grpSpPr>
        <p:sp>
          <p:nvSpPr>
            <p:cNvPr id="37" name="Rounded Rectangle 13"/>
            <p:cNvSpPr/>
            <p:nvPr/>
          </p:nvSpPr>
          <p:spPr>
            <a:xfrm>
              <a:off x="0" y="17249431"/>
              <a:ext cx="13037738" cy="936564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8429" y="17273940"/>
              <a:ext cx="7957136" cy="8813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Discussion and Future Work</a:t>
              </a:r>
            </a:p>
          </p:txBody>
        </p:sp>
      </p:grpSp>
      <p:pic>
        <p:nvPicPr>
          <p:cNvPr id="13" name="Picture 12">
            <a:extLst>
              <a:ext uri="{FF2B5EF4-FFF2-40B4-BE49-F238E27FC236}">
                <a16:creationId xmlns:a16="http://schemas.microsoft.com/office/drawing/2014/main" id="{8E38864A-D8C7-43D1-9165-40E78BBE81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323" y="8157793"/>
            <a:ext cx="3159906" cy="4099025"/>
          </a:xfrm>
          <a:prstGeom prst="rect">
            <a:avLst/>
          </a:prstGeom>
        </p:spPr>
      </p:pic>
      <p:sp>
        <p:nvSpPr>
          <p:cNvPr id="35" name="TextBox 34">
            <a:extLst>
              <a:ext uri="{FF2B5EF4-FFF2-40B4-BE49-F238E27FC236}">
                <a16:creationId xmlns:a16="http://schemas.microsoft.com/office/drawing/2014/main" id="{0827C490-EB4E-49A4-B68A-0002079B65BE}"/>
              </a:ext>
            </a:extLst>
          </p:cNvPr>
          <p:cNvSpPr txBox="1"/>
          <p:nvPr/>
        </p:nvSpPr>
        <p:spPr>
          <a:xfrm>
            <a:off x="626473" y="27105833"/>
            <a:ext cx="1293747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Cosine similarity</a:t>
            </a:r>
            <a:r>
              <a:rPr lang="en-US" sz="3200" dirty="0">
                <a:latin typeface="Times New Roman" panose="02020603050405020304" pitchFamily="18" charset="0"/>
                <a:cs typeface="Times New Roman" panose="02020603050405020304" pitchFamily="18" charset="0"/>
              </a:rPr>
              <a:t> is a measure of similarity between two non-zero vectors of an inner product space that measures the cosine of the angle between them.”*</a:t>
            </a:r>
          </a:p>
        </p:txBody>
      </p:sp>
      <p:pic>
        <p:nvPicPr>
          <p:cNvPr id="17" name="Picture 16">
            <a:extLst>
              <a:ext uri="{FF2B5EF4-FFF2-40B4-BE49-F238E27FC236}">
                <a16:creationId xmlns:a16="http://schemas.microsoft.com/office/drawing/2014/main" id="{29E729A0-C0A8-41FE-BAD1-42750CBA2A1E}"/>
              </a:ext>
            </a:extLst>
          </p:cNvPr>
          <p:cNvPicPr>
            <a:picLocks noChangeAspect="1"/>
          </p:cNvPicPr>
          <p:nvPr/>
        </p:nvPicPr>
        <p:blipFill>
          <a:blip r:embed="rId7"/>
          <a:stretch>
            <a:fillRect/>
          </a:stretch>
        </p:blipFill>
        <p:spPr>
          <a:xfrm>
            <a:off x="3251199" y="28694085"/>
            <a:ext cx="6734629" cy="1386408"/>
          </a:xfrm>
          <a:prstGeom prst="rect">
            <a:avLst/>
          </a:prstGeom>
        </p:spPr>
      </p:pic>
      <p:sp>
        <p:nvSpPr>
          <p:cNvPr id="39" name="TextBox 38">
            <a:extLst>
              <a:ext uri="{FF2B5EF4-FFF2-40B4-BE49-F238E27FC236}">
                <a16:creationId xmlns:a16="http://schemas.microsoft.com/office/drawing/2014/main" id="{D572FE29-68C6-460D-AD07-934B29333CF3}"/>
              </a:ext>
            </a:extLst>
          </p:cNvPr>
          <p:cNvSpPr txBox="1"/>
          <p:nvPr/>
        </p:nvSpPr>
        <p:spPr>
          <a:xfrm>
            <a:off x="570425" y="30072639"/>
            <a:ext cx="12871302"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KNN, the k-nearest neighbors algorithm. </a:t>
            </a:r>
            <a:r>
              <a:rPr lang="en-US" sz="3200" dirty="0">
                <a:latin typeface="Times New Roman" panose="02020603050405020304" pitchFamily="18" charset="0"/>
                <a:cs typeface="Times New Roman" panose="02020603050405020304" pitchFamily="18" charset="0"/>
              </a:rPr>
              <a:t>It is “a non-parametric method used for classification and regression. The “input consists of the k-closest training examples in the feature space.”*</a:t>
            </a:r>
          </a:p>
        </p:txBody>
      </p:sp>
      <p:sp>
        <p:nvSpPr>
          <p:cNvPr id="40" name="TextBox 39">
            <a:extLst>
              <a:ext uri="{FF2B5EF4-FFF2-40B4-BE49-F238E27FC236}">
                <a16:creationId xmlns:a16="http://schemas.microsoft.com/office/drawing/2014/main" id="{DDA92839-501D-4E42-8E5A-AFFFBE5E3687}"/>
              </a:ext>
            </a:extLst>
          </p:cNvPr>
          <p:cNvSpPr txBox="1"/>
          <p:nvPr/>
        </p:nvSpPr>
        <p:spPr>
          <a:xfrm>
            <a:off x="570425" y="31818857"/>
            <a:ext cx="7555210" cy="584775"/>
          </a:xfrm>
          <a:prstGeom prst="rect">
            <a:avLst/>
          </a:prstGeom>
          <a:noFill/>
        </p:spPr>
        <p:txBody>
          <a:bodyPr wrap="non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User Preference and Movie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Popularity. </a:t>
            </a:r>
            <a:endParaRPr lang="en-US" sz="32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E975E8DF-AD80-4719-915C-9027E6F47470}"/>
              </a:ext>
            </a:extLst>
          </p:cNvPr>
          <p:cNvSpPr txBox="1"/>
          <p:nvPr/>
        </p:nvSpPr>
        <p:spPr>
          <a:xfrm>
            <a:off x="575673" y="32711200"/>
            <a:ext cx="12790336" cy="304698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Precision and Recall. </a:t>
            </a:r>
          </a:p>
          <a:p>
            <a:r>
              <a:rPr lang="en-US" sz="3200" b="1" dirty="0">
                <a:latin typeface="Times New Roman" panose="02020603050405020304" pitchFamily="18" charset="0"/>
                <a:cs typeface="Times New Roman" panose="02020603050405020304" pitchFamily="18" charset="0"/>
              </a:rPr>
              <a:t>		Precision</a:t>
            </a:r>
            <a:r>
              <a:rPr lang="en-US" sz="3200" dirty="0">
                <a:latin typeface="Times New Roman" panose="02020603050405020304" pitchFamily="18" charset="0"/>
                <a:cs typeface="Times New Roman" panose="02020603050405020304" pitchFamily="18" charset="0"/>
              </a:rPr>
              <a:t> is the fraction of relevant instances among the retrieved instances.</a:t>
            </a:r>
          </a:p>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Recall</a:t>
            </a:r>
            <a:r>
              <a:rPr lang="en-US" sz="3200" dirty="0">
                <a:latin typeface="Times New Roman" panose="02020603050405020304" pitchFamily="18" charset="0"/>
                <a:cs typeface="Times New Roman" panose="02020603050405020304" pitchFamily="18" charset="0"/>
              </a:rPr>
              <a:t> is the fraction of relevant instances that have been retrieved over the total amount of relevant instances.</a:t>
            </a:r>
          </a:p>
          <a:p>
            <a:pPr marL="914400" lvl="1"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B2837A1-EA68-4DEC-A255-C8E60EACE5A1}"/>
              </a:ext>
            </a:extLst>
          </p:cNvPr>
          <p:cNvSpPr txBox="1"/>
          <p:nvPr/>
        </p:nvSpPr>
        <p:spPr>
          <a:xfrm>
            <a:off x="13864834" y="8117469"/>
            <a:ext cx="13037738"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A</a:t>
            </a:r>
            <a:r>
              <a:rPr lang="en-US" sz="3200" dirty="0">
                <a:latin typeface="Times New Roman" panose="02020603050405020304" pitchFamily="18" charset="0"/>
                <a:cs typeface="Times New Roman" panose="02020603050405020304" pitchFamily="18" charset="0"/>
              </a:rPr>
              <a:t>. Uncover potential watchers. Choose k nearest neighbors, based on movie-movie Cosine similarity.</a:t>
            </a:r>
          </a:p>
        </p:txBody>
      </p:sp>
      <p:graphicFrame>
        <p:nvGraphicFramePr>
          <p:cNvPr id="44" name="Chart 43">
            <a:extLst>
              <a:ext uri="{FF2B5EF4-FFF2-40B4-BE49-F238E27FC236}">
                <a16:creationId xmlns:a16="http://schemas.microsoft.com/office/drawing/2014/main" id="{A78976EF-79B5-4348-83DF-8B379AC730B6}"/>
              </a:ext>
            </a:extLst>
          </p:cNvPr>
          <p:cNvGraphicFramePr>
            <a:graphicFrameLocks/>
          </p:cNvGraphicFramePr>
          <p:nvPr>
            <p:extLst>
              <p:ext uri="{D42A27DB-BD31-4B8C-83A1-F6EECF244321}">
                <p14:modId xmlns:p14="http://schemas.microsoft.com/office/powerpoint/2010/main" val="1336783607"/>
              </p:ext>
            </p:extLst>
          </p:nvPr>
        </p:nvGraphicFramePr>
        <p:xfrm>
          <a:off x="14687550" y="9643321"/>
          <a:ext cx="5156441" cy="3087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5" name="Chart 44">
            <a:extLst>
              <a:ext uri="{FF2B5EF4-FFF2-40B4-BE49-F238E27FC236}">
                <a16:creationId xmlns:a16="http://schemas.microsoft.com/office/drawing/2014/main" id="{A359EBCA-FFF9-471C-A514-2B66F1AE34D2}"/>
              </a:ext>
            </a:extLst>
          </p:cNvPr>
          <p:cNvGraphicFramePr>
            <a:graphicFrameLocks/>
          </p:cNvGraphicFramePr>
          <p:nvPr>
            <p:extLst>
              <p:ext uri="{D42A27DB-BD31-4B8C-83A1-F6EECF244321}">
                <p14:modId xmlns:p14="http://schemas.microsoft.com/office/powerpoint/2010/main" val="2412081461"/>
              </p:ext>
            </p:extLst>
          </p:nvPr>
        </p:nvGraphicFramePr>
        <p:xfrm>
          <a:off x="20793983" y="9611696"/>
          <a:ext cx="4649162" cy="3130140"/>
        </p:xfrm>
        <a:graphic>
          <a:graphicData uri="http://schemas.openxmlformats.org/drawingml/2006/chart">
            <c:chart xmlns:c="http://schemas.openxmlformats.org/drawingml/2006/chart" xmlns:r="http://schemas.openxmlformats.org/officeDocument/2006/relationships" r:id="rId9"/>
          </a:graphicData>
        </a:graphic>
      </p:graphicFrame>
      <p:sp>
        <p:nvSpPr>
          <p:cNvPr id="46" name="TextBox 45">
            <a:extLst>
              <a:ext uri="{FF2B5EF4-FFF2-40B4-BE49-F238E27FC236}">
                <a16:creationId xmlns:a16="http://schemas.microsoft.com/office/drawing/2014/main" id="{71B5EF4D-D3CB-4EC0-A158-B58BA3EBEE77}"/>
              </a:ext>
            </a:extLst>
          </p:cNvPr>
          <p:cNvSpPr txBox="1"/>
          <p:nvPr/>
        </p:nvSpPr>
        <p:spPr>
          <a:xfrm>
            <a:off x="13932929" y="12905863"/>
            <a:ext cx="13113758"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i="1" dirty="0"/>
              <a:t>Part B</a:t>
            </a:r>
            <a:r>
              <a:rPr lang="en-US" sz="3200" dirty="0">
                <a:latin typeface="Times New Roman" panose="02020603050405020304" pitchFamily="18" charset="0"/>
                <a:cs typeface="Times New Roman" panose="02020603050405020304" pitchFamily="18" charset="0"/>
              </a:rPr>
              <a:t>. Recommend movies to the user based on the watching history. </a:t>
            </a:r>
          </a:p>
          <a:p>
            <a:r>
              <a:rPr lang="en-US" sz="3200" dirty="0">
                <a:latin typeface="Times New Roman" panose="02020603050405020304" pitchFamily="18" charset="0"/>
                <a:cs typeface="Times New Roman" panose="02020603050405020304" pitchFamily="18" charset="0"/>
              </a:rPr>
              <a:t>Choose the movies with higher ratings from the list, find similar unwatched movies by KNN, rank the list by movies’ popularity, and then generate the recommendation list.</a:t>
            </a:r>
          </a:p>
        </p:txBody>
      </p:sp>
      <p:graphicFrame>
        <p:nvGraphicFramePr>
          <p:cNvPr id="47" name="Chart 46">
            <a:extLst>
              <a:ext uri="{FF2B5EF4-FFF2-40B4-BE49-F238E27FC236}">
                <a16:creationId xmlns:a16="http://schemas.microsoft.com/office/drawing/2014/main" id="{FCEABB3E-A0D4-4CCC-915C-1754810A0C8F}"/>
              </a:ext>
            </a:extLst>
          </p:cNvPr>
          <p:cNvGraphicFramePr>
            <a:graphicFrameLocks/>
          </p:cNvGraphicFramePr>
          <p:nvPr>
            <p:extLst>
              <p:ext uri="{D42A27DB-BD31-4B8C-83A1-F6EECF244321}">
                <p14:modId xmlns:p14="http://schemas.microsoft.com/office/powerpoint/2010/main" val="1451858465"/>
              </p:ext>
            </p:extLst>
          </p:nvPr>
        </p:nvGraphicFramePr>
        <p:xfrm>
          <a:off x="14687549" y="15131993"/>
          <a:ext cx="5156442" cy="302271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8" name="Chart 47">
            <a:extLst>
              <a:ext uri="{FF2B5EF4-FFF2-40B4-BE49-F238E27FC236}">
                <a16:creationId xmlns:a16="http://schemas.microsoft.com/office/drawing/2014/main" id="{E7E039FD-139F-459C-8D9C-510A1803CE02}"/>
              </a:ext>
            </a:extLst>
          </p:cNvPr>
          <p:cNvGraphicFramePr>
            <a:graphicFrameLocks/>
          </p:cNvGraphicFramePr>
          <p:nvPr>
            <p:extLst>
              <p:ext uri="{D42A27DB-BD31-4B8C-83A1-F6EECF244321}">
                <p14:modId xmlns:p14="http://schemas.microsoft.com/office/powerpoint/2010/main" val="3240008653"/>
              </p:ext>
            </p:extLst>
          </p:nvPr>
        </p:nvGraphicFramePr>
        <p:xfrm>
          <a:off x="20793983" y="14985757"/>
          <a:ext cx="4649162" cy="316895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9" name="Chart 48">
            <a:extLst>
              <a:ext uri="{FF2B5EF4-FFF2-40B4-BE49-F238E27FC236}">
                <a16:creationId xmlns:a16="http://schemas.microsoft.com/office/drawing/2014/main" id="{6986C16B-E542-4033-B9AE-24E0BD8BA752}"/>
              </a:ext>
            </a:extLst>
          </p:cNvPr>
          <p:cNvGraphicFramePr>
            <a:graphicFrameLocks/>
          </p:cNvGraphicFramePr>
          <p:nvPr>
            <p:extLst>
              <p:ext uri="{D42A27DB-BD31-4B8C-83A1-F6EECF244321}">
                <p14:modId xmlns:p14="http://schemas.microsoft.com/office/powerpoint/2010/main" val="1084060818"/>
              </p:ext>
            </p:extLst>
          </p:nvPr>
        </p:nvGraphicFramePr>
        <p:xfrm>
          <a:off x="14687549" y="18695342"/>
          <a:ext cx="5156442" cy="277807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 name="Chart 49">
            <a:extLst>
              <a:ext uri="{FF2B5EF4-FFF2-40B4-BE49-F238E27FC236}">
                <a16:creationId xmlns:a16="http://schemas.microsoft.com/office/drawing/2014/main" id="{4B273B9B-6D48-4009-8B2C-C1EFC6166F7C}"/>
              </a:ext>
            </a:extLst>
          </p:cNvPr>
          <p:cNvGraphicFramePr>
            <a:graphicFrameLocks/>
          </p:cNvGraphicFramePr>
          <p:nvPr>
            <p:extLst>
              <p:ext uri="{D42A27DB-BD31-4B8C-83A1-F6EECF244321}">
                <p14:modId xmlns:p14="http://schemas.microsoft.com/office/powerpoint/2010/main" val="3007889760"/>
              </p:ext>
            </p:extLst>
          </p:nvPr>
        </p:nvGraphicFramePr>
        <p:xfrm>
          <a:off x="20793983" y="18695342"/>
          <a:ext cx="4649162" cy="277807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 name="Chart 50">
            <a:extLst>
              <a:ext uri="{FF2B5EF4-FFF2-40B4-BE49-F238E27FC236}">
                <a16:creationId xmlns:a16="http://schemas.microsoft.com/office/drawing/2014/main" id="{430FD157-9BAA-41AB-8B20-13273BF05CA1}"/>
              </a:ext>
            </a:extLst>
          </p:cNvPr>
          <p:cNvGraphicFramePr>
            <a:graphicFrameLocks/>
          </p:cNvGraphicFramePr>
          <p:nvPr>
            <p:extLst>
              <p:ext uri="{D42A27DB-BD31-4B8C-83A1-F6EECF244321}">
                <p14:modId xmlns:p14="http://schemas.microsoft.com/office/powerpoint/2010/main" val="3124743713"/>
              </p:ext>
            </p:extLst>
          </p:nvPr>
        </p:nvGraphicFramePr>
        <p:xfrm>
          <a:off x="14687549" y="22014042"/>
          <a:ext cx="5156442" cy="3344027"/>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2" name="Chart 51">
            <a:extLst>
              <a:ext uri="{FF2B5EF4-FFF2-40B4-BE49-F238E27FC236}">
                <a16:creationId xmlns:a16="http://schemas.microsoft.com/office/drawing/2014/main" id="{DDB5CBF7-2F8C-47C0-8929-E8FCAF845EC6}"/>
              </a:ext>
            </a:extLst>
          </p:cNvPr>
          <p:cNvGraphicFramePr>
            <a:graphicFrameLocks/>
          </p:cNvGraphicFramePr>
          <p:nvPr>
            <p:extLst>
              <p:ext uri="{D42A27DB-BD31-4B8C-83A1-F6EECF244321}">
                <p14:modId xmlns:p14="http://schemas.microsoft.com/office/powerpoint/2010/main" val="242278980"/>
              </p:ext>
            </p:extLst>
          </p:nvPr>
        </p:nvGraphicFramePr>
        <p:xfrm>
          <a:off x="20793984" y="22014043"/>
          <a:ext cx="4649161" cy="3344026"/>
        </p:xfrm>
        <a:graphic>
          <a:graphicData uri="http://schemas.openxmlformats.org/drawingml/2006/chart">
            <c:chart xmlns:c="http://schemas.openxmlformats.org/drawingml/2006/chart" xmlns:r="http://schemas.openxmlformats.org/officeDocument/2006/relationships" r:id="rId15"/>
          </a:graphicData>
        </a:graphic>
      </p:graphicFrame>
      <p:sp>
        <p:nvSpPr>
          <p:cNvPr id="53" name="TextBox 52">
            <a:extLst>
              <a:ext uri="{FF2B5EF4-FFF2-40B4-BE49-F238E27FC236}">
                <a16:creationId xmlns:a16="http://schemas.microsoft.com/office/drawing/2014/main" id="{92DA5376-C1C8-46E5-BF40-7E90F02F3A11}"/>
              </a:ext>
            </a:extLst>
          </p:cNvPr>
          <p:cNvSpPr txBox="1"/>
          <p:nvPr/>
        </p:nvSpPr>
        <p:spPr>
          <a:xfrm>
            <a:off x="14072080" y="27316559"/>
            <a:ext cx="12476304" cy="304698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Popularity is important for this recommendation system.</a:t>
            </a:r>
          </a:p>
          <a:p>
            <a:pPr marL="457200"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major purpose of Experiment A is finding potential audiences, thus the poor precision is not so unacceptable. Advertiser may prefer a higher recall. We now only have movie genre feature, more features are needed to further distinguish similarity and improve our model.  </a:t>
            </a:r>
          </a:p>
        </p:txBody>
      </p:sp>
      <p:sp>
        <p:nvSpPr>
          <p:cNvPr id="54" name="TextBox 53">
            <a:extLst>
              <a:ext uri="{FF2B5EF4-FFF2-40B4-BE49-F238E27FC236}">
                <a16:creationId xmlns:a16="http://schemas.microsoft.com/office/drawing/2014/main" id="{871A7E4D-6340-47E6-A6A0-C89135731061}"/>
              </a:ext>
            </a:extLst>
          </p:cNvPr>
          <p:cNvSpPr txBox="1"/>
          <p:nvPr/>
        </p:nvSpPr>
        <p:spPr>
          <a:xfrm>
            <a:off x="1078187" y="35735852"/>
            <a:ext cx="279435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From Wikipedia</a:t>
            </a:r>
          </a:p>
        </p:txBody>
      </p:sp>
      <p:pic>
        <p:nvPicPr>
          <p:cNvPr id="8" name="Picture 7">
            <a:extLst>
              <a:ext uri="{FF2B5EF4-FFF2-40B4-BE49-F238E27FC236}">
                <a16:creationId xmlns:a16="http://schemas.microsoft.com/office/drawing/2014/main" id="{BE0EF56E-70C3-46E6-B05C-FE1CACEE5CD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908616" y="30780556"/>
            <a:ext cx="3993956" cy="3827541"/>
          </a:xfrm>
          <a:prstGeom prst="rect">
            <a:avLst/>
          </a:prstGeom>
        </p:spPr>
      </p:pic>
      <p:sp>
        <p:nvSpPr>
          <p:cNvPr id="22" name="TextBox 21">
            <a:extLst>
              <a:ext uri="{FF2B5EF4-FFF2-40B4-BE49-F238E27FC236}">
                <a16:creationId xmlns:a16="http://schemas.microsoft.com/office/drawing/2014/main" id="{773FCF21-0515-4D3E-9A54-1C3D593F54AD}"/>
              </a:ext>
            </a:extLst>
          </p:cNvPr>
          <p:cNvSpPr txBox="1"/>
          <p:nvPr/>
        </p:nvSpPr>
        <p:spPr>
          <a:xfrm>
            <a:off x="14110661" y="30679777"/>
            <a:ext cx="9007903" cy="4801314"/>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Some users have very short watching lists and some movies have very few watchers. Both distributions have long tails. This can partially explain our big standard errors.</a:t>
            </a:r>
          </a:p>
          <a:p>
            <a:pPr marL="457200" indent="-457200">
              <a:buFont typeface="Wingdings" panose="05000000000000000000" pitchFamily="2" charset="2"/>
              <a:buChar char="q"/>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We tried the collaborative filtering recommender system which is based on user-user similarity. The computational cost is so huge that we are still working to find an efficient way to generate a list.</a:t>
            </a:r>
          </a:p>
          <a:p>
            <a:endParaRPr lang="en-US" dirty="0"/>
          </a:p>
        </p:txBody>
      </p:sp>
      <p:grpSp>
        <p:nvGrpSpPr>
          <p:cNvPr id="55" name="Group 54"/>
          <p:cNvGrpSpPr/>
          <p:nvPr/>
        </p:nvGrpSpPr>
        <p:grpSpPr>
          <a:xfrm>
            <a:off x="1711828" y="18158122"/>
            <a:ext cx="4891984" cy="3042429"/>
            <a:chOff x="1981200" y="18809931"/>
            <a:chExt cx="4399202" cy="2603980"/>
          </a:xfrm>
        </p:grpSpPr>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81200" y="18809931"/>
              <a:ext cx="4399202" cy="2283815"/>
            </a:xfrm>
            <a:prstGeom prst="rect">
              <a:avLst/>
            </a:prstGeom>
            <a:ln>
              <a:noFill/>
            </a:ln>
            <a:effectLst>
              <a:outerShdw blurRad="292100" dist="139700" dir="2700000" algn="tl" rotWithShape="0">
                <a:srgbClr val="333333">
                  <a:alpha val="65000"/>
                </a:srgbClr>
              </a:outerShdw>
            </a:effectLst>
          </p:spPr>
        </p:pic>
        <p:sp>
          <p:nvSpPr>
            <p:cNvPr id="57" name="TextBox 56"/>
            <p:cNvSpPr txBox="1"/>
            <p:nvPr/>
          </p:nvSpPr>
          <p:spPr>
            <a:xfrm>
              <a:off x="2954058" y="21071461"/>
              <a:ext cx="2136461" cy="34245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word cloud of genres</a:t>
              </a:r>
            </a:p>
          </p:txBody>
        </p:sp>
      </p:grpSp>
    </p:spTree>
    <p:extLst>
      <p:ext uri="{BB962C8B-B14F-4D97-AF65-F5344CB8AC3E}">
        <p14:creationId xmlns:p14="http://schemas.microsoft.com/office/powerpoint/2010/main" val="1081600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TotalTime>
  <Words>310</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Content-based Movie Recommender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Meng</dc:creator>
  <cp:lastModifiedBy>Ying Cai</cp:lastModifiedBy>
  <cp:revision>109</cp:revision>
  <dcterms:created xsi:type="dcterms:W3CDTF">2018-12-05T20:12:45Z</dcterms:created>
  <dcterms:modified xsi:type="dcterms:W3CDTF">2018-12-06T03:44:47Z</dcterms:modified>
</cp:coreProperties>
</file>