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370" y="-56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Precision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Sheet6!$F$18</c:f>
              <c:strCache>
                <c:ptCount val="1"/>
                <c:pt idx="0">
                  <c:v>cosine(0.1)</c:v>
                </c:pt>
              </c:strCache>
            </c:strRef>
          </c:tx>
          <c:spPr>
            <a:solidFill>
              <a:schemeClr val="accent1"/>
            </a:solidFill>
            <a:ln>
              <a:noFill/>
            </a:ln>
            <a:effectLst/>
          </c:spPr>
          <c:invertIfNegative val="0"/>
          <c:errBars>
            <c:errBarType val="plus"/>
            <c:errValType val="cust"/>
            <c:noEndCap val="0"/>
            <c:plus>
              <c:numRef>
                <c:f>Sheet6!$G$19:$G$22</c:f>
                <c:numCache>
                  <c:formatCode>General</c:formatCode>
                  <c:ptCount val="4"/>
                  <c:pt idx="0">
                    <c:v>8.1433889999999995E-2</c:v>
                  </c:pt>
                  <c:pt idx="1">
                    <c:v>7.1325490000000005E-2</c:v>
                  </c:pt>
                  <c:pt idx="2">
                    <c:v>5.9174379999999999E-2</c:v>
                  </c:pt>
                  <c:pt idx="3">
                    <c:v>5.5135879999999998E-2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Sheet6!$F$19:$F$22</c:f>
              <c:numCache>
                <c:formatCode>General</c:formatCode>
                <c:ptCount val="4"/>
                <c:pt idx="0">
                  <c:v>3.042102E-2</c:v>
                </c:pt>
                <c:pt idx="1">
                  <c:v>2.6932830000000001E-2</c:v>
                </c:pt>
                <c:pt idx="2">
                  <c:v>1.918804E-2</c:v>
                </c:pt>
                <c:pt idx="3">
                  <c:v>1.7691579999999998E-2</c:v>
                </c:pt>
              </c:numCache>
            </c:numRef>
          </c:val>
          <c:extLst>
            <c:ext xmlns:c16="http://schemas.microsoft.com/office/drawing/2014/chart" uri="{C3380CC4-5D6E-409C-BE32-E72D297353CC}">
              <c16:uniqueId val="{00000000-DC18-44A9-8D32-AF8CC28DF47C}"/>
            </c:ext>
          </c:extLst>
        </c:ser>
        <c:ser>
          <c:idx val="1"/>
          <c:order val="1"/>
          <c:tx>
            <c:strRef>
              <c:f>Sheet6!$H$18</c:f>
              <c:strCache>
                <c:ptCount val="1"/>
                <c:pt idx="0">
                  <c:v>cosine(0.02)</c:v>
                </c:pt>
              </c:strCache>
            </c:strRef>
          </c:tx>
          <c:spPr>
            <a:solidFill>
              <a:schemeClr val="accent2"/>
            </a:solidFill>
            <a:ln>
              <a:noFill/>
            </a:ln>
            <a:effectLst/>
          </c:spPr>
          <c:invertIfNegative val="0"/>
          <c:errBars>
            <c:errBarType val="plus"/>
            <c:errValType val="cust"/>
            <c:noEndCap val="0"/>
            <c:plus>
              <c:numRef>
                <c:f>Sheet6!$I$19:$I$22</c:f>
                <c:numCache>
                  <c:formatCode>General</c:formatCode>
                  <c:ptCount val="4"/>
                  <c:pt idx="0">
                    <c:v>8.246966E-2</c:v>
                  </c:pt>
                  <c:pt idx="1">
                    <c:v>8.0680550000000004E-2</c:v>
                  </c:pt>
                  <c:pt idx="2">
                    <c:v>7.9712809999999995E-2</c:v>
                  </c:pt>
                  <c:pt idx="3">
                    <c:v>7.2561909999999993E-2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Sheet6!$H$19:$H$22</c:f>
              <c:numCache>
                <c:formatCode>General</c:formatCode>
                <c:ptCount val="4"/>
                <c:pt idx="0">
                  <c:v>3.0934010000000001E-2</c:v>
                </c:pt>
                <c:pt idx="1">
                  <c:v>3.0244589999999998E-2</c:v>
                </c:pt>
                <c:pt idx="2">
                  <c:v>2.9873549999999999E-2</c:v>
                </c:pt>
                <c:pt idx="3">
                  <c:v>2.747163E-2</c:v>
                </c:pt>
              </c:numCache>
            </c:numRef>
          </c:val>
          <c:extLst>
            <c:ext xmlns:c16="http://schemas.microsoft.com/office/drawing/2014/chart" uri="{C3380CC4-5D6E-409C-BE32-E72D297353CC}">
              <c16:uniqueId val="{00000001-DC18-44A9-8D32-AF8CC28DF47C}"/>
            </c:ext>
          </c:extLst>
        </c:ser>
        <c:dLbls>
          <c:showLegendKey val="0"/>
          <c:showVal val="0"/>
          <c:showCatName val="0"/>
          <c:showSerName val="0"/>
          <c:showPercent val="0"/>
          <c:showBubbleSize val="0"/>
        </c:dLbls>
        <c:gapWidth val="219"/>
        <c:overlap val="-27"/>
        <c:axId val="429758960"/>
        <c:axId val="429759616"/>
      </c:barChart>
      <c:catAx>
        <c:axId val="42975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9616"/>
        <c:crosses val="autoZero"/>
        <c:auto val="1"/>
        <c:lblAlgn val="ctr"/>
        <c:lblOffset val="100"/>
        <c:noMultiLvlLbl val="0"/>
      </c:catAx>
      <c:valAx>
        <c:axId val="429759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8960"/>
        <c:crosses val="autoZero"/>
        <c:crossBetween val="between"/>
      </c:valAx>
      <c:spPr>
        <a:noFill/>
        <a:ln>
          <a:noFill/>
        </a:ln>
        <a:effectLst/>
      </c:spPr>
    </c:plotArea>
    <c:legend>
      <c:legendPos val="r"/>
      <c:layout>
        <c:manualLayout>
          <c:xMode val="edge"/>
          <c:yMode val="edge"/>
          <c:x val="0.78432874015748033"/>
          <c:y val="0.41745297462817138"/>
          <c:w val="0.19900459317585301"/>
          <c:h val="0.221065908428113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Recall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Sheet6!$G$24</c:f>
              <c:strCache>
                <c:ptCount val="1"/>
                <c:pt idx="0">
                  <c:v>cosine(0.1)</c:v>
                </c:pt>
              </c:strCache>
            </c:strRef>
          </c:tx>
          <c:spPr>
            <a:solidFill>
              <a:schemeClr val="accent1"/>
            </a:solidFill>
            <a:ln>
              <a:noFill/>
            </a:ln>
            <a:effectLst/>
          </c:spPr>
          <c:invertIfNegative val="0"/>
          <c:errBars>
            <c:errBarType val="plus"/>
            <c:errValType val="cust"/>
            <c:noEndCap val="0"/>
            <c:plus>
              <c:numRef>
                <c:f>Sheet6!$H$25:$H$28</c:f>
                <c:numCache>
                  <c:formatCode>General</c:formatCode>
                  <c:ptCount val="4"/>
                  <c:pt idx="0">
                    <c:v>0.2412233</c:v>
                  </c:pt>
                  <c:pt idx="1">
                    <c:v>0.2103198</c:v>
                  </c:pt>
                  <c:pt idx="2">
                    <c:v>0.19340289999999999</c:v>
                  </c:pt>
                  <c:pt idx="3">
                    <c:v>0.1746616</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Sheet6!$G$25:$G$28</c:f>
              <c:numCache>
                <c:formatCode>General</c:formatCode>
                <c:ptCount val="4"/>
                <c:pt idx="0">
                  <c:v>0.84312200000000004</c:v>
                </c:pt>
                <c:pt idx="1">
                  <c:v>0.8614214</c:v>
                </c:pt>
                <c:pt idx="2">
                  <c:v>0.88007709999999995</c:v>
                </c:pt>
                <c:pt idx="3">
                  <c:v>0.89255099999999998</c:v>
                </c:pt>
              </c:numCache>
            </c:numRef>
          </c:val>
          <c:extLst>
            <c:ext xmlns:c16="http://schemas.microsoft.com/office/drawing/2014/chart" uri="{C3380CC4-5D6E-409C-BE32-E72D297353CC}">
              <c16:uniqueId val="{00000000-B34F-4230-A1A8-F5764EE91BC2}"/>
            </c:ext>
          </c:extLst>
        </c:ser>
        <c:ser>
          <c:idx val="1"/>
          <c:order val="1"/>
          <c:tx>
            <c:strRef>
              <c:f>Sheet6!$I$24</c:f>
              <c:strCache>
                <c:ptCount val="1"/>
                <c:pt idx="0">
                  <c:v>cosine(0.02)</c:v>
                </c:pt>
              </c:strCache>
            </c:strRef>
          </c:tx>
          <c:spPr>
            <a:solidFill>
              <a:schemeClr val="accent2"/>
            </a:solidFill>
            <a:ln>
              <a:noFill/>
            </a:ln>
            <a:effectLst/>
          </c:spPr>
          <c:invertIfNegative val="0"/>
          <c:errBars>
            <c:errBarType val="plus"/>
            <c:errValType val="cust"/>
            <c:noEndCap val="0"/>
            <c:plus>
              <c:numRef>
                <c:f>Sheet6!$J$25:$J$28</c:f>
                <c:numCache>
                  <c:formatCode>General</c:formatCode>
                  <c:ptCount val="4"/>
                  <c:pt idx="0">
                    <c:v>0.24523929999999999</c:v>
                  </c:pt>
                  <c:pt idx="1">
                    <c:v>0.2399587</c:v>
                  </c:pt>
                  <c:pt idx="2">
                    <c:v>0.23663970000000001</c:v>
                  </c:pt>
                  <c:pt idx="3">
                    <c:v>0.21622910000000001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Sheet6!$I$25:$I$28</c:f>
              <c:numCache>
                <c:formatCode>General</c:formatCode>
                <c:ptCount val="4"/>
                <c:pt idx="0">
                  <c:v>0.83982230000000002</c:v>
                </c:pt>
                <c:pt idx="1">
                  <c:v>0.84340599999999999</c:v>
                </c:pt>
                <c:pt idx="2">
                  <c:v>0.84573299999999996</c:v>
                </c:pt>
                <c:pt idx="3">
                  <c:v>0.85748239999999998</c:v>
                </c:pt>
              </c:numCache>
            </c:numRef>
          </c:val>
          <c:extLst>
            <c:ext xmlns:c16="http://schemas.microsoft.com/office/drawing/2014/chart" uri="{C3380CC4-5D6E-409C-BE32-E72D297353CC}">
              <c16:uniqueId val="{00000001-B34F-4230-A1A8-F5764EE91BC2}"/>
            </c:ext>
          </c:extLst>
        </c:ser>
        <c:dLbls>
          <c:showLegendKey val="0"/>
          <c:showVal val="0"/>
          <c:showCatName val="0"/>
          <c:showSerName val="0"/>
          <c:showPercent val="0"/>
          <c:showBubbleSize val="0"/>
        </c:dLbls>
        <c:gapWidth val="219"/>
        <c:overlap val="-27"/>
        <c:axId val="432505352"/>
        <c:axId val="432496496"/>
      </c:barChart>
      <c:catAx>
        <c:axId val="432505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496496"/>
        <c:crosses val="autoZero"/>
        <c:auto val="1"/>
        <c:lblAlgn val="ctr"/>
        <c:lblOffset val="100"/>
        <c:noMultiLvlLbl val="0"/>
      </c:catAx>
      <c:valAx>
        <c:axId val="43249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505352"/>
        <c:crosses val="autoZero"/>
        <c:crossBetween val="between"/>
      </c:valAx>
      <c:spPr>
        <a:noFill/>
        <a:ln>
          <a:noFill/>
        </a:ln>
        <a:effectLst/>
      </c:spPr>
    </c:plotArea>
    <c:legend>
      <c:legendPos val="r"/>
      <c:layout>
        <c:manualLayout>
          <c:xMode val="edge"/>
          <c:yMode val="edge"/>
          <c:x val="0.77043985126859138"/>
          <c:y val="0.47553186060075825"/>
          <c:w val="0.2128934820647419"/>
          <c:h val="0.202547389909594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a:t>
            </a:r>
          </a:p>
          <a:p>
            <a:pPr>
              <a:defRPr/>
            </a:pPr>
            <a:r>
              <a:rPr lang="en-US"/>
              <a:t>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Sheet8!$C$8</c:f>
              <c:strCache>
                <c:ptCount val="1"/>
                <c:pt idx="0">
                  <c:v>K=1</c:v>
                </c:pt>
              </c:strCache>
            </c:strRef>
          </c:tx>
          <c:spPr>
            <a:solidFill>
              <a:schemeClr val="accent1"/>
            </a:solidFill>
            <a:ln>
              <a:noFill/>
            </a:ln>
            <a:effectLst/>
          </c:spPr>
          <c:invertIfNegative val="0"/>
          <c:errBars>
            <c:errBarType val="plus"/>
            <c:errValType val="cust"/>
            <c:noEndCap val="0"/>
            <c:plus>
              <c:numRef>
                <c:f>Sheet8!$D$9:$D$11</c:f>
                <c:numCache>
                  <c:formatCode>General</c:formatCode>
                  <c:ptCount val="3"/>
                  <c:pt idx="0">
                    <c:v>5.3419769999999998E-2</c:v>
                  </c:pt>
                  <c:pt idx="1">
                    <c:v>4.3623139999999998E-2</c:v>
                  </c:pt>
                  <c:pt idx="2">
                    <c:v>3.7529880000000002E-2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Sheet8!$C$9:$C$11</c:f>
              <c:numCache>
                <c:formatCode>General</c:formatCode>
                <c:ptCount val="3"/>
                <c:pt idx="0">
                  <c:v>4.7026320000000003E-2</c:v>
                </c:pt>
                <c:pt idx="1">
                  <c:v>3.832899E-2</c:v>
                </c:pt>
                <c:pt idx="2">
                  <c:v>3.062024E-2</c:v>
                </c:pt>
              </c:numCache>
            </c:numRef>
          </c:val>
          <c:extLst>
            <c:ext xmlns:c16="http://schemas.microsoft.com/office/drawing/2014/chart" uri="{C3380CC4-5D6E-409C-BE32-E72D297353CC}">
              <c16:uniqueId val="{00000000-37E2-4D7C-ACFC-08E84A86237E}"/>
            </c:ext>
          </c:extLst>
        </c:ser>
        <c:ser>
          <c:idx val="1"/>
          <c:order val="1"/>
          <c:tx>
            <c:strRef>
              <c:f>Sheet8!$E$8</c:f>
              <c:strCache>
                <c:ptCount val="1"/>
                <c:pt idx="0">
                  <c:v>K=3</c:v>
                </c:pt>
              </c:strCache>
            </c:strRef>
          </c:tx>
          <c:spPr>
            <a:solidFill>
              <a:schemeClr val="accent2"/>
            </a:solidFill>
            <a:ln>
              <a:noFill/>
            </a:ln>
            <a:effectLst/>
          </c:spPr>
          <c:invertIfNegative val="0"/>
          <c:errBars>
            <c:errBarType val="plus"/>
            <c:errValType val="cust"/>
            <c:noEndCap val="0"/>
            <c:plus>
              <c:numRef>
                <c:f>Sheet8!$F$9:$F$11</c:f>
                <c:numCache>
                  <c:formatCode>General</c:formatCode>
                  <c:ptCount val="3"/>
                  <c:pt idx="0">
                    <c:v>5.3368699999999998E-2</c:v>
                  </c:pt>
                  <c:pt idx="1">
                    <c:v>4.1349509999999999E-2</c:v>
                  </c:pt>
                  <c:pt idx="2">
                    <c:v>3.6519610000000001E-2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Sheet8!$E$9:$E$11</c:f>
              <c:numCache>
                <c:formatCode>General</c:formatCode>
                <c:ptCount val="3"/>
                <c:pt idx="0">
                  <c:v>4.9520000000000002E-2</c:v>
                </c:pt>
                <c:pt idx="1">
                  <c:v>3.6744020000000002E-2</c:v>
                </c:pt>
                <c:pt idx="2">
                  <c:v>3.0058290000000001E-2</c:v>
                </c:pt>
              </c:numCache>
            </c:numRef>
          </c:val>
          <c:extLst>
            <c:ext xmlns:c16="http://schemas.microsoft.com/office/drawing/2014/chart" uri="{C3380CC4-5D6E-409C-BE32-E72D297353CC}">
              <c16:uniqueId val="{00000001-37E2-4D7C-ACFC-08E84A86237E}"/>
            </c:ext>
          </c:extLst>
        </c:ser>
        <c:ser>
          <c:idx val="2"/>
          <c:order val="2"/>
          <c:tx>
            <c:strRef>
              <c:f>Sheet8!$G$8</c:f>
              <c:strCache>
                <c:ptCount val="1"/>
                <c:pt idx="0">
                  <c:v>K=5</c:v>
                </c:pt>
              </c:strCache>
            </c:strRef>
          </c:tx>
          <c:spPr>
            <a:solidFill>
              <a:schemeClr val="accent3"/>
            </a:solidFill>
            <a:ln>
              <a:noFill/>
            </a:ln>
            <a:effectLst/>
          </c:spPr>
          <c:invertIfNegative val="0"/>
          <c:errBars>
            <c:errBarType val="plus"/>
            <c:errValType val="cust"/>
            <c:noEndCap val="0"/>
            <c:plus>
              <c:numRef>
                <c:f>Sheet8!$H$9:$H$11</c:f>
                <c:numCache>
                  <c:formatCode>General</c:formatCode>
                  <c:ptCount val="3"/>
                  <c:pt idx="0">
                    <c:v>5.4471749999999999E-2</c:v>
                  </c:pt>
                  <c:pt idx="1">
                    <c:v>4.040883E-2</c:v>
                  </c:pt>
                  <c:pt idx="2">
                    <c:v>3.862119E-2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Sheet8!$G$9:$G$11</c:f>
              <c:numCache>
                <c:formatCode>General</c:formatCode>
                <c:ptCount val="3"/>
                <c:pt idx="0">
                  <c:v>4.9152630000000003E-2</c:v>
                </c:pt>
                <c:pt idx="1">
                  <c:v>3.5409540000000003E-2</c:v>
                </c:pt>
                <c:pt idx="2">
                  <c:v>3.2506359999999998E-2</c:v>
                </c:pt>
              </c:numCache>
            </c:numRef>
          </c:val>
          <c:extLst>
            <c:ext xmlns:c16="http://schemas.microsoft.com/office/drawing/2014/chart" uri="{C3380CC4-5D6E-409C-BE32-E72D297353CC}">
              <c16:uniqueId val="{00000002-37E2-4D7C-ACFC-08E84A86237E}"/>
            </c:ext>
          </c:extLst>
        </c:ser>
        <c:ser>
          <c:idx val="3"/>
          <c:order val="3"/>
          <c:tx>
            <c:strRef>
              <c:f>Sheet8!$I$8</c:f>
              <c:strCache>
                <c:ptCount val="1"/>
                <c:pt idx="0">
                  <c:v>K=10</c:v>
                </c:pt>
              </c:strCache>
            </c:strRef>
          </c:tx>
          <c:spPr>
            <a:solidFill>
              <a:schemeClr val="accent4"/>
            </a:solidFill>
            <a:ln>
              <a:noFill/>
            </a:ln>
            <a:effectLst/>
          </c:spPr>
          <c:invertIfNegative val="0"/>
          <c:errBars>
            <c:errBarType val="plus"/>
            <c:errValType val="cust"/>
            <c:noEndCap val="0"/>
            <c:plus>
              <c:numRef>
                <c:f>Sheet8!$J$9:$J$11</c:f>
                <c:numCache>
                  <c:formatCode>General</c:formatCode>
                  <c:ptCount val="3"/>
                  <c:pt idx="0">
                    <c:v>5.2783370000000003E-2</c:v>
                  </c:pt>
                  <c:pt idx="1">
                    <c:v>4.238637E-2</c:v>
                  </c:pt>
                  <c:pt idx="2">
                    <c:v>3.7476879999999997E-2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Sheet8!$I$9:$I$11</c:f>
              <c:numCache>
                <c:formatCode>General</c:formatCode>
                <c:ptCount val="3"/>
                <c:pt idx="0">
                  <c:v>4.6814759999999997E-2</c:v>
                </c:pt>
                <c:pt idx="1">
                  <c:v>3.64103E-2</c:v>
                </c:pt>
                <c:pt idx="2">
                  <c:v>3.1485319999999997E-2</c:v>
                </c:pt>
              </c:numCache>
            </c:numRef>
          </c:val>
          <c:extLst>
            <c:ext xmlns:c16="http://schemas.microsoft.com/office/drawing/2014/chart" uri="{C3380CC4-5D6E-409C-BE32-E72D297353CC}">
              <c16:uniqueId val="{00000003-37E2-4D7C-ACFC-08E84A86237E}"/>
            </c:ext>
          </c:extLst>
        </c:ser>
        <c:dLbls>
          <c:showLegendKey val="0"/>
          <c:showVal val="0"/>
          <c:showCatName val="0"/>
          <c:showSerName val="0"/>
          <c:showPercent val="0"/>
          <c:showBubbleSize val="0"/>
        </c:dLbls>
        <c:gapWidth val="219"/>
        <c:overlap val="-27"/>
        <c:axId val="529605016"/>
        <c:axId val="529599440"/>
      </c:barChart>
      <c:catAx>
        <c:axId val="529605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599440"/>
        <c:crosses val="autoZero"/>
        <c:auto val="1"/>
        <c:lblAlgn val="ctr"/>
        <c:lblOffset val="100"/>
        <c:noMultiLvlLbl val="0"/>
      </c:catAx>
      <c:valAx>
        <c:axId val="52959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05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Sheet8!$C$20</c:f>
              <c:strCache>
                <c:ptCount val="1"/>
                <c:pt idx="0">
                  <c:v>K=1</c:v>
                </c:pt>
              </c:strCache>
            </c:strRef>
          </c:tx>
          <c:spPr>
            <a:solidFill>
              <a:schemeClr val="accent1"/>
            </a:solidFill>
            <a:ln>
              <a:noFill/>
            </a:ln>
            <a:effectLst/>
          </c:spPr>
          <c:invertIfNegative val="0"/>
          <c:errBars>
            <c:errBarType val="plus"/>
            <c:errValType val="cust"/>
            <c:noEndCap val="0"/>
            <c:plus>
              <c:numRef>
                <c:f>Sheet8!$D$21:$D$23</c:f>
                <c:numCache>
                  <c:formatCode>General</c:formatCode>
                  <c:ptCount val="3"/>
                  <c:pt idx="0">
                    <c:v>9.9609230000000007E-2</c:v>
                  </c:pt>
                  <c:pt idx="1">
                    <c:v>0.11185283</c:v>
                  </c:pt>
                  <c:pt idx="2">
                    <c:v>0.12219922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Sheet8!$C$21:$C$23</c:f>
              <c:numCache>
                <c:formatCode>General</c:formatCode>
                <c:ptCount val="3"/>
                <c:pt idx="0">
                  <c:v>8.7187580000000001E-2</c:v>
                </c:pt>
                <c:pt idx="1">
                  <c:v>0.12552741000000001</c:v>
                </c:pt>
                <c:pt idx="2">
                  <c:v>0.14927766000000001</c:v>
                </c:pt>
              </c:numCache>
            </c:numRef>
          </c:val>
          <c:extLst>
            <c:ext xmlns:c16="http://schemas.microsoft.com/office/drawing/2014/chart" uri="{C3380CC4-5D6E-409C-BE32-E72D297353CC}">
              <c16:uniqueId val="{00000000-22B0-4CAD-9337-2114A66E6507}"/>
            </c:ext>
          </c:extLst>
        </c:ser>
        <c:ser>
          <c:idx val="1"/>
          <c:order val="1"/>
          <c:tx>
            <c:strRef>
              <c:f>Sheet8!$E$20</c:f>
              <c:strCache>
                <c:ptCount val="1"/>
                <c:pt idx="0">
                  <c:v>K=3</c:v>
                </c:pt>
              </c:strCache>
            </c:strRef>
          </c:tx>
          <c:spPr>
            <a:solidFill>
              <a:schemeClr val="accent2"/>
            </a:solidFill>
            <a:ln>
              <a:noFill/>
            </a:ln>
            <a:effectLst/>
          </c:spPr>
          <c:invertIfNegative val="0"/>
          <c:errBars>
            <c:errBarType val="plus"/>
            <c:errValType val="cust"/>
            <c:noEndCap val="0"/>
            <c:plus>
              <c:numRef>
                <c:f>Sheet8!$F$21:$F$23</c:f>
                <c:numCache>
                  <c:formatCode>General</c:formatCode>
                  <c:ptCount val="3"/>
                  <c:pt idx="0">
                    <c:v>8.4041110000000002E-2</c:v>
                  </c:pt>
                  <c:pt idx="1">
                    <c:v>9.9415519999999993E-2</c:v>
                  </c:pt>
                  <c:pt idx="2">
                    <c:v>0.11585934000000001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Sheet8!$E$21:$E$23</c:f>
              <c:numCache>
                <c:formatCode>General</c:formatCode>
                <c:ptCount val="3"/>
                <c:pt idx="0">
                  <c:v>8.9160939999999994E-2</c:v>
                </c:pt>
                <c:pt idx="1">
                  <c:v>0.11674993</c:v>
                </c:pt>
                <c:pt idx="2">
                  <c:v>0.14198706</c:v>
                </c:pt>
              </c:numCache>
            </c:numRef>
          </c:val>
          <c:extLst>
            <c:ext xmlns:c16="http://schemas.microsoft.com/office/drawing/2014/chart" uri="{C3380CC4-5D6E-409C-BE32-E72D297353CC}">
              <c16:uniqueId val="{00000001-22B0-4CAD-9337-2114A66E6507}"/>
            </c:ext>
          </c:extLst>
        </c:ser>
        <c:ser>
          <c:idx val="2"/>
          <c:order val="2"/>
          <c:tx>
            <c:strRef>
              <c:f>Sheet8!$G$20</c:f>
              <c:strCache>
                <c:ptCount val="1"/>
                <c:pt idx="0">
                  <c:v>K=5</c:v>
                </c:pt>
              </c:strCache>
            </c:strRef>
          </c:tx>
          <c:spPr>
            <a:solidFill>
              <a:schemeClr val="accent3"/>
            </a:solidFill>
            <a:ln>
              <a:noFill/>
            </a:ln>
            <a:effectLst/>
          </c:spPr>
          <c:invertIfNegative val="0"/>
          <c:errBars>
            <c:errBarType val="plus"/>
            <c:errValType val="cust"/>
            <c:noEndCap val="0"/>
            <c:plus>
              <c:numRef>
                <c:f>Sheet8!$H$21:$H$23</c:f>
                <c:numCache>
                  <c:formatCode>General</c:formatCode>
                  <c:ptCount val="3"/>
                  <c:pt idx="0">
                    <c:v>9.2488329999999994E-2</c:v>
                  </c:pt>
                  <c:pt idx="1">
                    <c:v>0.10367416</c:v>
                  </c:pt>
                  <c:pt idx="2">
                    <c:v>0.12129919</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Sheet8!$G$21:$G$23</c:f>
              <c:numCache>
                <c:formatCode>General</c:formatCode>
                <c:ptCount val="3"/>
                <c:pt idx="0">
                  <c:v>9.0578130000000007E-2</c:v>
                </c:pt>
                <c:pt idx="1">
                  <c:v>0.11733105000000001</c:v>
                </c:pt>
                <c:pt idx="2">
                  <c:v>0.14948796</c:v>
                </c:pt>
              </c:numCache>
            </c:numRef>
          </c:val>
          <c:extLst>
            <c:ext xmlns:c16="http://schemas.microsoft.com/office/drawing/2014/chart" uri="{C3380CC4-5D6E-409C-BE32-E72D297353CC}">
              <c16:uniqueId val="{00000002-22B0-4CAD-9337-2114A66E6507}"/>
            </c:ext>
          </c:extLst>
        </c:ser>
        <c:ser>
          <c:idx val="3"/>
          <c:order val="3"/>
          <c:tx>
            <c:strRef>
              <c:f>Sheet8!$I$20</c:f>
              <c:strCache>
                <c:ptCount val="1"/>
                <c:pt idx="0">
                  <c:v>K=10</c:v>
                </c:pt>
              </c:strCache>
            </c:strRef>
          </c:tx>
          <c:spPr>
            <a:solidFill>
              <a:schemeClr val="accent4"/>
            </a:solidFill>
            <a:ln>
              <a:noFill/>
            </a:ln>
            <a:effectLst/>
          </c:spPr>
          <c:invertIfNegative val="0"/>
          <c:errBars>
            <c:errBarType val="plus"/>
            <c:errValType val="cust"/>
            <c:noEndCap val="0"/>
            <c:plus>
              <c:numRef>
                <c:f>Sheet8!$J$21:$J$23</c:f>
                <c:numCache>
                  <c:formatCode>General</c:formatCode>
                  <c:ptCount val="3"/>
                  <c:pt idx="0">
                    <c:v>0.1011475</c:v>
                  </c:pt>
                  <c:pt idx="1">
                    <c:v>0.1056382</c:v>
                  </c:pt>
                  <c:pt idx="2">
                    <c:v>0.118505</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Sheet8!$I$21:$I$23</c:f>
              <c:numCache>
                <c:formatCode>General</c:formatCode>
                <c:ptCount val="3"/>
                <c:pt idx="0">
                  <c:v>9.1802430000000004E-2</c:v>
                </c:pt>
                <c:pt idx="1">
                  <c:v>0.11778115</c:v>
                </c:pt>
                <c:pt idx="2">
                  <c:v>0.14547420999999999</c:v>
                </c:pt>
              </c:numCache>
            </c:numRef>
          </c:val>
          <c:extLst>
            <c:ext xmlns:c16="http://schemas.microsoft.com/office/drawing/2014/chart" uri="{C3380CC4-5D6E-409C-BE32-E72D297353CC}">
              <c16:uniqueId val="{00000003-22B0-4CAD-9337-2114A66E6507}"/>
            </c:ext>
          </c:extLst>
        </c:ser>
        <c:dLbls>
          <c:showLegendKey val="0"/>
          <c:showVal val="0"/>
          <c:showCatName val="0"/>
          <c:showSerName val="0"/>
          <c:showPercent val="0"/>
          <c:showBubbleSize val="0"/>
        </c:dLbls>
        <c:gapWidth val="219"/>
        <c:overlap val="-27"/>
        <c:axId val="529610592"/>
        <c:axId val="529614856"/>
      </c:barChart>
      <c:catAx>
        <c:axId val="52961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4856"/>
        <c:crosses val="autoZero"/>
        <c:auto val="1"/>
        <c:lblAlgn val="ctr"/>
        <c:lblOffset val="100"/>
        <c:noMultiLvlLbl val="0"/>
      </c:catAx>
      <c:valAx>
        <c:axId val="529614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K = 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Sheet7!$H$5</c:f>
              <c:strCache>
                <c:ptCount val="1"/>
                <c:pt idx="0">
                  <c:v>Rating&gt;=mean</c:v>
                </c:pt>
              </c:strCache>
            </c:strRef>
          </c:tx>
          <c:spPr>
            <a:solidFill>
              <a:schemeClr val="accent1"/>
            </a:solidFill>
            <a:ln>
              <a:noFill/>
            </a:ln>
            <a:effectLst/>
          </c:spPr>
          <c:invertIfNegative val="0"/>
          <c:errBars>
            <c:errBarType val="plus"/>
            <c:errValType val="cust"/>
            <c:noEndCap val="0"/>
            <c:plus>
              <c:numRef>
                <c:f>Sheet7!$I$6:$I$8</c:f>
                <c:numCache>
                  <c:formatCode>General</c:formatCode>
                  <c:ptCount val="3"/>
                  <c:pt idx="0">
                    <c:v>5.5950930000000003E-2</c:v>
                  </c:pt>
                  <c:pt idx="1">
                    <c:v>4.5350380000000003E-2</c:v>
                  </c:pt>
                  <c:pt idx="2">
                    <c:v>4.090096E-2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Sheet7!$H$6:$H$8</c:f>
              <c:numCache>
                <c:formatCode>General</c:formatCode>
                <c:ptCount val="3"/>
                <c:pt idx="0">
                  <c:v>5.6619999999999997E-2</c:v>
                </c:pt>
                <c:pt idx="1">
                  <c:v>4.3999999999999997E-2</c:v>
                </c:pt>
                <c:pt idx="2">
                  <c:v>3.7901030000000002E-2</c:v>
                </c:pt>
              </c:numCache>
            </c:numRef>
          </c:val>
          <c:extLst>
            <c:ext xmlns:c16="http://schemas.microsoft.com/office/drawing/2014/chart" uri="{C3380CC4-5D6E-409C-BE32-E72D297353CC}">
              <c16:uniqueId val="{00000000-6098-4262-9656-A0314402DCE1}"/>
            </c:ext>
          </c:extLst>
        </c:ser>
        <c:ser>
          <c:idx val="1"/>
          <c:order val="1"/>
          <c:tx>
            <c:strRef>
              <c:f>Sheet7!$J$5</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Sheet7!$K$6:$K$8</c:f>
                <c:numCache>
                  <c:formatCode>General</c:formatCode>
                  <c:ptCount val="3"/>
                  <c:pt idx="0">
                    <c:v>5.0857039999999999E-2</c:v>
                  </c:pt>
                  <c:pt idx="1">
                    <c:v>4.377955E-2</c:v>
                  </c:pt>
                  <c:pt idx="2">
                    <c:v>3.3611630000000003E-2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Sheet7!$J$6:$J$8</c:f>
              <c:numCache>
                <c:formatCode>General</c:formatCode>
                <c:ptCount val="3"/>
                <c:pt idx="0">
                  <c:v>4.6297140000000001E-2</c:v>
                </c:pt>
                <c:pt idx="1">
                  <c:v>3.873443E-2</c:v>
                </c:pt>
                <c:pt idx="2">
                  <c:v>2.931694E-2</c:v>
                </c:pt>
              </c:numCache>
            </c:numRef>
          </c:val>
          <c:extLst>
            <c:ext xmlns:c16="http://schemas.microsoft.com/office/drawing/2014/chart" uri="{C3380CC4-5D6E-409C-BE32-E72D297353CC}">
              <c16:uniqueId val="{00000001-6098-4262-9656-A0314402DCE1}"/>
            </c:ext>
          </c:extLst>
        </c:ser>
        <c:dLbls>
          <c:showLegendKey val="0"/>
          <c:showVal val="0"/>
          <c:showCatName val="0"/>
          <c:showSerName val="0"/>
          <c:showPercent val="0"/>
          <c:showBubbleSize val="0"/>
        </c:dLbls>
        <c:gapWidth val="219"/>
        <c:overlap val="-27"/>
        <c:axId val="513314984"/>
        <c:axId val="513319904"/>
      </c:barChart>
      <c:catAx>
        <c:axId val="51331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9904"/>
        <c:crosses val="autoZero"/>
        <c:auto val="1"/>
        <c:lblAlgn val="ctr"/>
        <c:lblOffset val="100"/>
        <c:noMultiLvlLbl val="0"/>
      </c:catAx>
      <c:valAx>
        <c:axId val="513319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4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K=3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Sheet7!$H$11</c:f>
              <c:strCache>
                <c:ptCount val="1"/>
                <c:pt idx="0">
                  <c:v>Rating&gt;=mean</c:v>
                </c:pt>
              </c:strCache>
            </c:strRef>
          </c:tx>
          <c:spPr>
            <a:solidFill>
              <a:schemeClr val="accent1"/>
            </a:solidFill>
            <a:ln>
              <a:noFill/>
            </a:ln>
            <a:effectLst/>
          </c:spPr>
          <c:invertIfNegative val="0"/>
          <c:errBars>
            <c:errBarType val="plus"/>
            <c:errValType val="cust"/>
            <c:noEndCap val="0"/>
            <c:plus>
              <c:numRef>
                <c:f>Sheet7!$I$12:$I$14</c:f>
                <c:numCache>
                  <c:formatCode>General</c:formatCode>
                  <c:ptCount val="3"/>
                  <c:pt idx="0">
                    <c:v>0.1066264</c:v>
                  </c:pt>
                  <c:pt idx="1">
                    <c:v>0.12094340000000001</c:v>
                  </c:pt>
                  <c:pt idx="2">
                    <c:v>0.1271777</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Sheet7!$H$12:$H$14</c:f>
              <c:numCache>
                <c:formatCode>General</c:formatCode>
                <c:ptCount val="3"/>
                <c:pt idx="0">
                  <c:v>0.1159529</c:v>
                </c:pt>
                <c:pt idx="1">
                  <c:v>0.16291410000000001</c:v>
                </c:pt>
                <c:pt idx="2">
                  <c:v>0.1903367</c:v>
                </c:pt>
              </c:numCache>
            </c:numRef>
          </c:val>
          <c:extLst>
            <c:ext xmlns:c16="http://schemas.microsoft.com/office/drawing/2014/chart" uri="{C3380CC4-5D6E-409C-BE32-E72D297353CC}">
              <c16:uniqueId val="{00000000-B62B-4B96-831E-72A034BE8409}"/>
            </c:ext>
          </c:extLst>
        </c:ser>
        <c:ser>
          <c:idx val="1"/>
          <c:order val="1"/>
          <c:tx>
            <c:strRef>
              <c:f>Sheet7!$J$11</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Sheet7!$K$12:$K$14</c:f>
                <c:numCache>
                  <c:formatCode>General</c:formatCode>
                  <c:ptCount val="3"/>
                  <c:pt idx="0">
                    <c:v>9.3464060000000002E-2</c:v>
                  </c:pt>
                  <c:pt idx="1">
                    <c:v>0.10100489</c:v>
                  </c:pt>
                  <c:pt idx="2">
                    <c:v>0.11176252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Sheet7!$J$12:$J$14</c:f>
              <c:numCache>
                <c:formatCode>General</c:formatCode>
                <c:ptCount val="3"/>
                <c:pt idx="0">
                  <c:v>9.1778789999999999E-2</c:v>
                </c:pt>
                <c:pt idx="1">
                  <c:v>0.12435010000000001</c:v>
                </c:pt>
                <c:pt idx="2">
                  <c:v>0.14540721000000001</c:v>
                </c:pt>
              </c:numCache>
            </c:numRef>
          </c:val>
          <c:extLst>
            <c:ext xmlns:c16="http://schemas.microsoft.com/office/drawing/2014/chart" uri="{C3380CC4-5D6E-409C-BE32-E72D297353CC}">
              <c16:uniqueId val="{00000001-B62B-4B96-831E-72A034BE8409}"/>
            </c:ext>
          </c:extLst>
        </c:ser>
        <c:dLbls>
          <c:showLegendKey val="0"/>
          <c:showVal val="0"/>
          <c:showCatName val="0"/>
          <c:showSerName val="0"/>
          <c:showPercent val="0"/>
          <c:showBubbleSize val="0"/>
        </c:dLbls>
        <c:gapWidth val="219"/>
        <c:overlap val="-27"/>
        <c:axId val="505834752"/>
        <c:axId val="505833440"/>
      </c:barChart>
      <c:catAx>
        <c:axId val="5058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3440"/>
        <c:crosses val="autoZero"/>
        <c:auto val="1"/>
        <c:lblAlgn val="ctr"/>
        <c:lblOffset val="100"/>
        <c:noMultiLvlLbl val="0"/>
      </c:catAx>
      <c:valAx>
        <c:axId val="50583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Rating &gt;= mean</a:t>
            </a:r>
            <a:r>
              <a:rPr lang="en-US" baseline="0"/>
              <a:t>, C</a:t>
            </a:r>
            <a:r>
              <a:rPr lang="en-US"/>
              <a:t>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Sheet5!$L$7</c:f>
              <c:strCache>
                <c:ptCount val="1"/>
                <c:pt idx="0">
                  <c:v>K=1</c:v>
                </c:pt>
              </c:strCache>
            </c:strRef>
          </c:tx>
          <c:spPr>
            <a:solidFill>
              <a:schemeClr val="accent1"/>
            </a:solidFill>
            <a:ln>
              <a:noFill/>
            </a:ln>
            <a:effectLst/>
          </c:spPr>
          <c:invertIfNegative val="0"/>
          <c:errBars>
            <c:errBarType val="plus"/>
            <c:errValType val="cust"/>
            <c:noEndCap val="0"/>
            <c:plus>
              <c:numRef>
                <c:f>Sheet5!$M$8:$M$10</c:f>
                <c:numCache>
                  <c:formatCode>General</c:formatCode>
                  <c:ptCount val="3"/>
                  <c:pt idx="0">
                    <c:v>5.6366140000000002E-2</c:v>
                  </c:pt>
                  <c:pt idx="1">
                    <c:v>4.746715E-2</c:v>
                  </c:pt>
                  <c:pt idx="2">
                    <c:v>3.754528E-2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Sheet5!$L$8:$L$10</c:f>
              <c:numCache>
                <c:formatCode>General</c:formatCode>
                <c:ptCount val="3"/>
                <c:pt idx="0">
                  <c:v>5.4339999999999999E-2</c:v>
                </c:pt>
                <c:pt idx="1">
                  <c:v>4.6149999999999997E-2</c:v>
                </c:pt>
                <c:pt idx="2">
                  <c:v>3.5628470000000002E-2</c:v>
                </c:pt>
              </c:numCache>
            </c:numRef>
          </c:val>
          <c:extLst>
            <c:ext xmlns:c16="http://schemas.microsoft.com/office/drawing/2014/chart" uri="{C3380CC4-5D6E-409C-BE32-E72D297353CC}">
              <c16:uniqueId val="{00000000-F7F9-463E-A44F-8D3D4AAF67CC}"/>
            </c:ext>
          </c:extLst>
        </c:ser>
        <c:ser>
          <c:idx val="1"/>
          <c:order val="1"/>
          <c:tx>
            <c:strRef>
              <c:f>Sheet5!$N$7</c:f>
              <c:strCache>
                <c:ptCount val="1"/>
                <c:pt idx="0">
                  <c:v>K=3</c:v>
                </c:pt>
              </c:strCache>
            </c:strRef>
          </c:tx>
          <c:spPr>
            <a:solidFill>
              <a:schemeClr val="accent2"/>
            </a:solidFill>
            <a:ln>
              <a:noFill/>
            </a:ln>
            <a:effectLst/>
          </c:spPr>
          <c:invertIfNegative val="0"/>
          <c:errBars>
            <c:errBarType val="plus"/>
            <c:errValType val="cust"/>
            <c:noEndCap val="0"/>
            <c:plus>
              <c:numRef>
                <c:f>Sheet5!$O$8:$O$10</c:f>
                <c:numCache>
                  <c:formatCode>General</c:formatCode>
                  <c:ptCount val="3"/>
                  <c:pt idx="0">
                    <c:v>5.4854430000000003E-2</c:v>
                  </c:pt>
                  <c:pt idx="1">
                    <c:v>4.8606360000000001E-2</c:v>
                  </c:pt>
                  <c:pt idx="2">
                    <c:v>4.2454020000000002E-2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Sheet5!$N$8:$N$10</c:f>
              <c:numCache>
                <c:formatCode>General</c:formatCode>
                <c:ptCount val="3"/>
                <c:pt idx="0">
                  <c:v>5.5019999999999999E-2</c:v>
                </c:pt>
                <c:pt idx="1">
                  <c:v>4.5620000000000001E-2</c:v>
                </c:pt>
                <c:pt idx="2">
                  <c:v>3.9101110000000001E-2</c:v>
                </c:pt>
              </c:numCache>
            </c:numRef>
          </c:val>
          <c:extLst>
            <c:ext xmlns:c16="http://schemas.microsoft.com/office/drawing/2014/chart" uri="{C3380CC4-5D6E-409C-BE32-E72D297353CC}">
              <c16:uniqueId val="{00000001-F7F9-463E-A44F-8D3D4AAF67CC}"/>
            </c:ext>
          </c:extLst>
        </c:ser>
        <c:dLbls>
          <c:showLegendKey val="0"/>
          <c:showVal val="0"/>
          <c:showCatName val="0"/>
          <c:showSerName val="0"/>
          <c:showPercent val="0"/>
          <c:showBubbleSize val="0"/>
        </c:dLbls>
        <c:gapWidth val="219"/>
        <c:overlap val="-27"/>
        <c:axId val="513328432"/>
        <c:axId val="513326136"/>
      </c:barChart>
      <c:catAx>
        <c:axId val="51332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6136"/>
        <c:crosses val="autoZero"/>
        <c:auto val="1"/>
        <c:lblAlgn val="ctr"/>
        <c:lblOffset val="100"/>
        <c:noMultiLvlLbl val="0"/>
      </c:catAx>
      <c:valAx>
        <c:axId val="513326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a:t>
            </a:r>
          </a:p>
          <a:p>
            <a:pPr>
              <a:defRPr/>
            </a:pPr>
            <a:r>
              <a:rPr lang="en-US" sz="1400" b="0" i="0" u="none" strike="noStrike" baseline="0">
                <a:effectLst/>
              </a:rPr>
              <a:t>Rating &gt;= mean, Cosine(0.02)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Sheet5!$I$32</c:f>
              <c:strCache>
                <c:ptCount val="1"/>
                <c:pt idx="0">
                  <c:v>K=1</c:v>
                </c:pt>
              </c:strCache>
            </c:strRef>
          </c:tx>
          <c:spPr>
            <a:solidFill>
              <a:schemeClr val="accent1"/>
            </a:solidFill>
            <a:ln>
              <a:noFill/>
            </a:ln>
            <a:effectLst/>
          </c:spPr>
          <c:invertIfNegative val="0"/>
          <c:errBars>
            <c:errBarType val="plus"/>
            <c:errValType val="cust"/>
            <c:noEndCap val="0"/>
            <c:plus>
              <c:numRef>
                <c:f>Sheet5!$J$33:$J$35</c:f>
                <c:numCache>
                  <c:formatCode>General</c:formatCode>
                  <c:ptCount val="3"/>
                  <c:pt idx="0">
                    <c:v>0.1015727</c:v>
                  </c:pt>
                  <c:pt idx="1">
                    <c:v>0.1147388</c:v>
                  </c:pt>
                  <c:pt idx="2">
                    <c:v>0.1222142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Sheet5!$I$33:$I$35</c:f>
              <c:numCache>
                <c:formatCode>General</c:formatCode>
                <c:ptCount val="3"/>
                <c:pt idx="0">
                  <c:v>0.10734879999999999</c:v>
                </c:pt>
                <c:pt idx="1">
                  <c:v>0.1574267</c:v>
                </c:pt>
                <c:pt idx="2">
                  <c:v>0.18569279999999999</c:v>
                </c:pt>
              </c:numCache>
            </c:numRef>
          </c:val>
          <c:extLst>
            <c:ext xmlns:c16="http://schemas.microsoft.com/office/drawing/2014/chart" uri="{C3380CC4-5D6E-409C-BE32-E72D297353CC}">
              <c16:uniqueId val="{00000000-7634-4AD2-BCF0-B1B5814A3994}"/>
            </c:ext>
          </c:extLst>
        </c:ser>
        <c:ser>
          <c:idx val="1"/>
          <c:order val="1"/>
          <c:tx>
            <c:strRef>
              <c:f>Sheet5!$K$32</c:f>
              <c:strCache>
                <c:ptCount val="1"/>
                <c:pt idx="0">
                  <c:v>K=3</c:v>
                </c:pt>
              </c:strCache>
            </c:strRef>
          </c:tx>
          <c:spPr>
            <a:solidFill>
              <a:schemeClr val="accent2"/>
            </a:solidFill>
            <a:ln>
              <a:noFill/>
            </a:ln>
            <a:effectLst/>
          </c:spPr>
          <c:invertIfNegative val="0"/>
          <c:errBars>
            <c:errBarType val="plus"/>
            <c:errValType val="cust"/>
            <c:noEndCap val="0"/>
            <c:plus>
              <c:numRef>
                <c:f>Sheet5!$L$33:$L$35</c:f>
                <c:numCache>
                  <c:formatCode>General</c:formatCode>
                  <c:ptCount val="3"/>
                  <c:pt idx="0">
                    <c:v>0.1035411</c:v>
                  </c:pt>
                  <c:pt idx="1">
                    <c:v>0.11313579999999999</c:v>
                  </c:pt>
                  <c:pt idx="2">
                    <c:v>0.1186494</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Sheet5!$K$33:$K$35</c:f>
              <c:numCache>
                <c:formatCode>General</c:formatCode>
                <c:ptCount val="3"/>
                <c:pt idx="0">
                  <c:v>0.1118352</c:v>
                </c:pt>
                <c:pt idx="1">
                  <c:v>0.1550002</c:v>
                </c:pt>
                <c:pt idx="2">
                  <c:v>0.1851932</c:v>
                </c:pt>
              </c:numCache>
            </c:numRef>
          </c:val>
          <c:extLst>
            <c:ext xmlns:c16="http://schemas.microsoft.com/office/drawing/2014/chart" uri="{C3380CC4-5D6E-409C-BE32-E72D297353CC}">
              <c16:uniqueId val="{00000001-7634-4AD2-BCF0-B1B5814A3994}"/>
            </c:ext>
          </c:extLst>
        </c:ser>
        <c:dLbls>
          <c:showLegendKey val="0"/>
          <c:showVal val="0"/>
          <c:showCatName val="0"/>
          <c:showSerName val="0"/>
          <c:showPercent val="0"/>
          <c:showBubbleSize val="0"/>
        </c:dLbls>
        <c:gapWidth val="219"/>
        <c:overlap val="-27"/>
        <c:axId val="512260480"/>
        <c:axId val="512259168"/>
      </c:barChart>
      <c:catAx>
        <c:axId val="51226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59168"/>
        <c:crosses val="autoZero"/>
        <c:auto val="1"/>
        <c:lblAlgn val="ctr"/>
        <c:lblOffset val="100"/>
        <c:noMultiLvlLbl val="0"/>
      </c:catAx>
      <c:valAx>
        <c:axId val="51225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6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7432000" cy="3570514"/>
          </a:xfrm>
          <a:gradFill>
            <a:gsLst>
              <a:gs pos="100000">
                <a:schemeClr val="bg1"/>
              </a:gs>
              <a:gs pos="7000">
                <a:schemeClr val="accent3">
                  <a:lumMod val="20000"/>
                  <a:lumOff val="80000"/>
                </a:schemeClr>
              </a:gs>
            </a:gsLst>
            <a:lin ang="5400000" scaled="1"/>
          </a:gradFill>
        </p:spPr>
        <p:txBody>
          <a:bodyPr anchor="b"/>
          <a:lstStyle>
            <a:lvl1pPr algn="ctr">
              <a:defRPr sz="18000"/>
            </a:lvl1pPr>
          </a:lstStyle>
          <a:p>
            <a:r>
              <a:rPr lang="en-US" dirty="0"/>
              <a:t>Click to edit Master title style</a:t>
            </a:r>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06452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72415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14998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81724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9362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23848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E0F41-29A9-48B8-AE83-6CBE271AC6FC}"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62627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E0F41-29A9-48B8-AE83-6CBE271AC6FC}"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81924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E0F41-29A9-48B8-AE83-6CBE271AC6FC}"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13257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68129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06434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A2DE0F41-29A9-48B8-AE83-6CBE271AC6FC}" type="datetimeFigureOut">
              <a:rPr lang="en-US" smtClean="0"/>
              <a:t>12/5/2018</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CD498E3-0825-4564-89CB-22427C6077A9}" type="slidenum">
              <a:rPr lang="en-US" smtClean="0"/>
              <a:t>‹#›</a:t>
            </a:fld>
            <a:endParaRPr lang="en-US"/>
          </a:p>
        </p:txBody>
      </p:sp>
    </p:spTree>
    <p:extLst>
      <p:ext uri="{BB962C8B-B14F-4D97-AF65-F5344CB8AC3E}">
        <p14:creationId xmlns:p14="http://schemas.microsoft.com/office/powerpoint/2010/main" val="3431234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hart" Target="../charts/chart5.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4.xml"/><Relationship Id="rId2" Type="http://schemas.openxmlformats.org/officeDocument/2006/relationships/image" Target="../media/image1.png"/><Relationship Id="rId16" Type="http://schemas.openxmlformats.org/officeDocument/2006/relationships/chart" Target="../charts/chart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hart" Target="../charts/chart3.xml"/><Relationship Id="rId5" Type="http://schemas.openxmlformats.org/officeDocument/2006/relationships/image" Target="../media/image4.png"/><Relationship Id="rId15" Type="http://schemas.openxmlformats.org/officeDocument/2006/relationships/chart" Target="../charts/chart7.xml"/><Relationship Id="rId10" Type="http://schemas.openxmlformats.org/officeDocument/2006/relationships/chart" Target="../charts/chart2.xml"/><Relationship Id="rId4" Type="http://schemas.openxmlformats.org/officeDocument/2006/relationships/image" Target="../media/image3.png"/><Relationship Id="rId9" Type="http://schemas.openxmlformats.org/officeDocument/2006/relationships/chart" Target="../charts/chart1.xml"/><Relationship Id="rId1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9000">
              <a:srgbClr val="F3DCCD"/>
            </a:gs>
            <a:gs pos="25000">
              <a:schemeClr val="accent2">
                <a:lumMod val="40000"/>
                <a:lumOff val="60000"/>
              </a:schemeClr>
            </a:gs>
            <a:gs pos="7000">
              <a:schemeClr val="accent3">
                <a:lumMod val="20000"/>
                <a:lumOff val="8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3089638" y="78700"/>
            <a:ext cx="14871032" cy="5142621"/>
          </a:xfrm>
          <a:noFill/>
        </p:spPr>
        <p:txBody>
          <a:bodyPr>
            <a:noAutofit/>
          </a:bodyPr>
          <a:lstStyle/>
          <a:p>
            <a:r>
              <a:rPr lang="en-US" sz="12000" b="1" dirty="0"/>
              <a:t>Content-based Movie Recommender</a:t>
            </a:r>
          </a:p>
        </p:txBody>
      </p:sp>
      <p:sp>
        <p:nvSpPr>
          <p:cNvPr id="6" name="Rectangle 5"/>
          <p:cNvSpPr/>
          <p:nvPr/>
        </p:nvSpPr>
        <p:spPr>
          <a:xfrm>
            <a:off x="0" y="6430296"/>
            <a:ext cx="27432000" cy="353961"/>
          </a:xfrm>
          <a:prstGeom prst="rect">
            <a:avLst/>
          </a:prstGeom>
          <a:gradFill>
            <a:gsLst>
              <a:gs pos="50000">
                <a:srgbClr val="7030A0"/>
              </a:gs>
              <a:gs pos="100000">
                <a:schemeClr val="bg1"/>
              </a:gs>
              <a:gs pos="0">
                <a:schemeClr val="accent3">
                  <a:lumMod val="35000"/>
                  <a:lumOff val="65000"/>
                </a:schemeClr>
              </a:gs>
            </a:gsLst>
            <a:lin ang="540000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0" y="36354773"/>
            <a:ext cx="27432000" cy="235974"/>
          </a:xfrm>
          <a:prstGeom prst="rect">
            <a:avLst/>
          </a:prstGeom>
          <a:gradFill>
            <a:gsLst>
              <a:gs pos="100000">
                <a:srgbClr val="7030A0">
                  <a:alpha val="0"/>
                </a:srgbClr>
              </a:gs>
              <a:gs pos="4000">
                <a:schemeClr val="accent3">
                  <a:lumMod val="20000"/>
                  <a:lumOff val="80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53615" y="25873024"/>
            <a:ext cx="13037738" cy="10336680"/>
            <a:chOff x="0" y="17249431"/>
            <a:chExt cx="13037738" cy="7146995"/>
          </a:xfrm>
        </p:grpSpPr>
        <p:sp>
          <p:nvSpPr>
            <p:cNvPr id="16"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58429" y="17273941"/>
              <a:ext cx="8055756" cy="6483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Algorithms and Measurements</a:t>
              </a:r>
            </a:p>
          </p:txBody>
        </p:sp>
      </p:gr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71" y="366296"/>
            <a:ext cx="13419621" cy="5776404"/>
          </a:xfrm>
          <a:prstGeom prst="rect">
            <a:avLst/>
          </a:prstGeom>
        </p:spPr>
      </p:pic>
      <p:grpSp>
        <p:nvGrpSpPr>
          <p:cNvPr id="11" name="Group 10"/>
          <p:cNvGrpSpPr/>
          <p:nvPr/>
        </p:nvGrpSpPr>
        <p:grpSpPr>
          <a:xfrm>
            <a:off x="503482" y="6949007"/>
            <a:ext cx="13037738" cy="8088345"/>
            <a:chOff x="118069" y="7765023"/>
            <a:chExt cx="13037738" cy="5288815"/>
          </a:xfrm>
        </p:grpSpPr>
        <p:sp>
          <p:nvSpPr>
            <p:cNvPr id="14" name="Rounded Rectangle 13"/>
            <p:cNvSpPr/>
            <p:nvPr/>
          </p:nvSpPr>
          <p:spPr>
            <a:xfrm>
              <a:off x="118069" y="7765023"/>
              <a:ext cx="13037738" cy="528881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67604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744846 h 7757652"/>
                <a:gd name="connsiteX7" fmla="*/ 0 w 12742766"/>
                <a:gd name="connsiteY7" fmla="*/ 6440103 h 7757652"/>
                <a:gd name="connsiteX8" fmla="*/ 0 w 12742766"/>
                <a:gd name="connsiteY8" fmla="*/ 1288052 h 775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57652">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18929" y="7744846"/>
                  </a:lnTo>
                  <a:cubicBezTo>
                    <a:pt x="7558" y="7744846"/>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8929" y="7765024"/>
              <a:ext cx="3775587" cy="59730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Introduction</a:t>
              </a:r>
            </a:p>
          </p:txBody>
        </p:sp>
        <p:sp>
          <p:nvSpPr>
            <p:cNvPr id="28" name="TextBox 27"/>
            <p:cNvSpPr txBox="1"/>
            <p:nvPr/>
          </p:nvSpPr>
          <p:spPr>
            <a:xfrm>
              <a:off x="4622774" y="7774391"/>
              <a:ext cx="8466863" cy="49372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	The main goal of our project is to build a movie recommendation system based on movies’ content.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Our recommender works for following two kinds of recommendation.</a:t>
              </a:r>
            </a:p>
            <a:p>
              <a:r>
                <a:rPr lang="en-US" sz="3200" dirty="0">
                  <a:latin typeface="Times New Roman" panose="02020603050405020304" pitchFamily="18" charset="0"/>
                  <a:cs typeface="Times New Roman" panose="02020603050405020304" pitchFamily="18" charset="0"/>
                </a:rPr>
                <a:t>	a) Recommending movies to user based on their personalized preference.</a:t>
              </a:r>
            </a:p>
            <a:p>
              <a:r>
                <a:rPr lang="en-US" sz="3200" dirty="0">
                  <a:latin typeface="Times New Roman" panose="02020603050405020304" pitchFamily="18" charset="0"/>
                  <a:cs typeface="Times New Roman" panose="02020603050405020304" pitchFamily="18" charset="0"/>
                </a:rPr>
                <a:t>	b) Uncovering potential audiences for a new movie advertisement.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The dataset we are working with is </a:t>
              </a:r>
              <a:r>
                <a:rPr lang="en-US" sz="3200" dirty="0" err="1">
                  <a:latin typeface="Times New Roman" panose="02020603050405020304" pitchFamily="18" charset="0"/>
                  <a:cs typeface="Times New Roman" panose="02020603050405020304" pitchFamily="18" charset="0"/>
                </a:rPr>
                <a:t>MovieLens</a:t>
              </a:r>
              <a:r>
                <a:rPr lang="en-US" sz="3200" dirty="0">
                  <a:latin typeface="Times New Roman" panose="02020603050405020304" pitchFamily="18" charset="0"/>
                  <a:cs typeface="Times New Roman" panose="02020603050405020304" pitchFamily="18" charset="0"/>
                </a:rPr>
                <a:t>. It contain users’ watching lists, ratings and movies’ information.</a:t>
              </a:r>
            </a:p>
            <a:p>
              <a:r>
                <a:rPr lang="en-US" sz="3200" dirty="0"/>
                <a:t>	</a:t>
              </a:r>
              <a:endParaRPr lang="en-US" dirty="0"/>
            </a:p>
          </p:txBody>
        </p:sp>
      </p:grpSp>
      <p:sp>
        <p:nvSpPr>
          <p:cNvPr id="29" name="TextBox 28"/>
          <p:cNvSpPr txBox="1"/>
          <p:nvPr/>
        </p:nvSpPr>
        <p:spPr>
          <a:xfrm>
            <a:off x="16960256" y="5157142"/>
            <a:ext cx="790575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Ying </a:t>
            </a:r>
            <a:r>
              <a:rPr lang="en-US" sz="3200" b="1" dirty="0" err="1">
                <a:latin typeface="Times New Roman" panose="02020603050405020304" pitchFamily="18" charset="0"/>
                <a:cs typeface="Times New Roman" panose="02020603050405020304" pitchFamily="18" charset="0"/>
              </a:rPr>
              <a:t>Cai</a:t>
            </a:r>
            <a:r>
              <a:rPr lang="en-US" sz="3200" b="1" dirty="0">
                <a:latin typeface="Times New Roman" panose="02020603050405020304" pitchFamily="18" charset="0"/>
                <a:cs typeface="Times New Roman" panose="02020603050405020304" pitchFamily="18" charset="0"/>
              </a:rPr>
              <a:t> and Chong Meng</a:t>
            </a:r>
          </a:p>
        </p:txBody>
      </p:sp>
      <p:grpSp>
        <p:nvGrpSpPr>
          <p:cNvPr id="30" name="Group 29"/>
          <p:cNvGrpSpPr/>
          <p:nvPr/>
        </p:nvGrpSpPr>
        <p:grpSpPr>
          <a:xfrm>
            <a:off x="503482" y="15354056"/>
            <a:ext cx="13037738" cy="10094969"/>
            <a:chOff x="13716000" y="6950892"/>
            <a:chExt cx="13037738" cy="10094969"/>
          </a:xfrm>
        </p:grpSpPr>
        <p:grpSp>
          <p:nvGrpSpPr>
            <p:cNvPr id="12" name="Group 11"/>
            <p:cNvGrpSpPr/>
            <p:nvPr/>
          </p:nvGrpSpPr>
          <p:grpSpPr>
            <a:xfrm>
              <a:off x="13716000" y="6950892"/>
              <a:ext cx="13037738" cy="10094969"/>
              <a:chOff x="14394262" y="7938167"/>
              <a:chExt cx="13037738" cy="10094969"/>
            </a:xfrm>
          </p:grpSpPr>
          <p:sp>
            <p:nvSpPr>
              <p:cNvPr id="15" name="Rounded Rectangle 13"/>
              <p:cNvSpPr/>
              <p:nvPr/>
            </p:nvSpPr>
            <p:spPr>
              <a:xfrm>
                <a:off x="14394262" y="7938167"/>
                <a:ext cx="13037738" cy="10094969"/>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757126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37859 w 12742766"/>
                  <a:gd name="connsiteY6" fmla="*/ 7743593 h 7757652"/>
                  <a:gd name="connsiteX7" fmla="*/ 0 w 12742766"/>
                  <a:gd name="connsiteY7" fmla="*/ 6440103 h 7757652"/>
                  <a:gd name="connsiteX8" fmla="*/ 0 w 12742766"/>
                  <a:gd name="connsiteY8" fmla="*/ 1288052 h 7757652"/>
                  <a:gd name="connsiteX0" fmla="*/ 0 w 12742766"/>
                  <a:gd name="connsiteY0" fmla="*/ 1288052 h 7770658"/>
                  <a:gd name="connsiteX1" fmla="*/ 727613 w 12742766"/>
                  <a:gd name="connsiteY1" fmla="*/ 0 h 7770658"/>
                  <a:gd name="connsiteX2" fmla="*/ 12059971 w 12742766"/>
                  <a:gd name="connsiteY2" fmla="*/ 0 h 7770658"/>
                  <a:gd name="connsiteX3" fmla="*/ 12742606 w 12742766"/>
                  <a:gd name="connsiteY3" fmla="*/ 1288052 h 7770658"/>
                  <a:gd name="connsiteX4" fmla="*/ 12742606 w 12742766"/>
                  <a:gd name="connsiteY4" fmla="*/ 6440103 h 7770658"/>
                  <a:gd name="connsiteX5" fmla="*/ 11886997 w 12742766"/>
                  <a:gd name="connsiteY5" fmla="*/ 7757652 h 7770658"/>
                  <a:gd name="connsiteX6" fmla="*/ 819240 w 12742766"/>
                  <a:gd name="connsiteY6" fmla="*/ 7770658 h 7770658"/>
                  <a:gd name="connsiteX7" fmla="*/ 0 w 12742766"/>
                  <a:gd name="connsiteY7" fmla="*/ 6440103 h 7770658"/>
                  <a:gd name="connsiteX8" fmla="*/ 0 w 12742766"/>
                  <a:gd name="connsiteY8" fmla="*/ 1288052 h 777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70658">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819240" y="7770658"/>
                    </a:lnTo>
                    <a:cubicBezTo>
                      <a:pt x="107869" y="7770658"/>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5017108" y="7947152"/>
                <a:ext cx="9979822" cy="69324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Preprocessing and Movie Features</a:t>
                </a:r>
              </a:p>
            </p:txBody>
          </p:sp>
          <p:sp>
            <p:nvSpPr>
              <p:cNvPr id="10" name="TextBox 9"/>
              <p:cNvSpPr txBox="1"/>
              <p:nvPr/>
            </p:nvSpPr>
            <p:spPr>
              <a:xfrm>
                <a:off x="14494529" y="8676721"/>
                <a:ext cx="12937471"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The original dataset contains about 27,000,000 ratings applied to 58,000 movies by 280,000 users. We refine the raw data by eliminating extreme cases (movies and user with tiny amount of records).  After this step ,the dataset contains 16,655 movies, 153,524 users and 26,000,000 ratings. </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1097" y="10205886"/>
              <a:ext cx="4933567" cy="2592879"/>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65892" y="13275379"/>
              <a:ext cx="5525478" cy="370543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22841" y="13241581"/>
              <a:ext cx="5170078" cy="3785462"/>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88923" y="10085023"/>
              <a:ext cx="4850556" cy="2936378"/>
            </a:xfrm>
            <a:prstGeom prst="rect">
              <a:avLst/>
            </a:prstGeom>
          </p:spPr>
        </p:pic>
      </p:grpSp>
      <p:grpSp>
        <p:nvGrpSpPr>
          <p:cNvPr id="32" name="Group 31"/>
          <p:cNvGrpSpPr/>
          <p:nvPr/>
        </p:nvGrpSpPr>
        <p:grpSpPr>
          <a:xfrm>
            <a:off x="13890782" y="6963334"/>
            <a:ext cx="13219036" cy="21197648"/>
            <a:chOff x="0" y="17249431"/>
            <a:chExt cx="13037738" cy="7146995"/>
          </a:xfrm>
        </p:grpSpPr>
        <p:sp>
          <p:nvSpPr>
            <p:cNvPr id="33"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58429" y="17273941"/>
              <a:ext cx="6452537" cy="3282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Parameter tuning and Results</a:t>
              </a:r>
            </a:p>
          </p:txBody>
        </p:sp>
      </p:grpSp>
      <p:grpSp>
        <p:nvGrpSpPr>
          <p:cNvPr id="36" name="Group 35"/>
          <p:cNvGrpSpPr/>
          <p:nvPr/>
        </p:nvGrpSpPr>
        <p:grpSpPr>
          <a:xfrm>
            <a:off x="14006285" y="28684380"/>
            <a:ext cx="13037738" cy="7146995"/>
            <a:chOff x="0" y="17249431"/>
            <a:chExt cx="13037738" cy="7146995"/>
          </a:xfrm>
        </p:grpSpPr>
        <p:sp>
          <p:nvSpPr>
            <p:cNvPr id="37"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58429" y="17273941"/>
              <a:ext cx="3775587" cy="59730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Discussion</a:t>
              </a:r>
            </a:p>
          </p:txBody>
        </p:sp>
      </p:grpSp>
      <p:pic>
        <p:nvPicPr>
          <p:cNvPr id="13" name="Picture 12">
            <a:extLst>
              <a:ext uri="{FF2B5EF4-FFF2-40B4-BE49-F238E27FC236}">
                <a16:creationId xmlns:a16="http://schemas.microsoft.com/office/drawing/2014/main" id="{8E38864A-D8C7-43D1-9165-40E78BBE81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9284" y="9006014"/>
            <a:ext cx="3419858" cy="4436234"/>
          </a:xfrm>
          <a:prstGeom prst="rect">
            <a:avLst/>
          </a:prstGeom>
        </p:spPr>
      </p:pic>
      <p:sp>
        <p:nvSpPr>
          <p:cNvPr id="35" name="TextBox 34">
            <a:extLst>
              <a:ext uri="{FF2B5EF4-FFF2-40B4-BE49-F238E27FC236}">
                <a16:creationId xmlns:a16="http://schemas.microsoft.com/office/drawing/2014/main" id="{0827C490-EB4E-49A4-B68A-0002079B65BE}"/>
              </a:ext>
            </a:extLst>
          </p:cNvPr>
          <p:cNvSpPr txBox="1"/>
          <p:nvPr/>
        </p:nvSpPr>
        <p:spPr>
          <a:xfrm>
            <a:off x="626473" y="27105833"/>
            <a:ext cx="12937472"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Cosine similarity</a:t>
            </a:r>
            <a:r>
              <a:rPr lang="en-US" sz="3200" dirty="0">
                <a:latin typeface="Times New Roman" panose="02020603050405020304" pitchFamily="18" charset="0"/>
                <a:cs typeface="Times New Roman" panose="02020603050405020304" pitchFamily="18" charset="0"/>
              </a:rPr>
              <a:t> is a measure of similarity between two non-zero vectors of an inner product space that measures the cosine of the angle between them.” “ It is a judgment of orientation.”</a:t>
            </a:r>
          </a:p>
        </p:txBody>
      </p:sp>
      <p:pic>
        <p:nvPicPr>
          <p:cNvPr id="17" name="Picture 16">
            <a:extLst>
              <a:ext uri="{FF2B5EF4-FFF2-40B4-BE49-F238E27FC236}">
                <a16:creationId xmlns:a16="http://schemas.microsoft.com/office/drawing/2014/main" id="{29E729A0-C0A8-41FE-BAD1-42750CBA2A1E}"/>
              </a:ext>
            </a:extLst>
          </p:cNvPr>
          <p:cNvPicPr>
            <a:picLocks noChangeAspect="1"/>
          </p:cNvPicPr>
          <p:nvPr/>
        </p:nvPicPr>
        <p:blipFill>
          <a:blip r:embed="rId8"/>
          <a:stretch>
            <a:fillRect/>
          </a:stretch>
        </p:blipFill>
        <p:spPr>
          <a:xfrm>
            <a:off x="3585661" y="28684380"/>
            <a:ext cx="6316022" cy="1204521"/>
          </a:xfrm>
          <a:prstGeom prst="rect">
            <a:avLst/>
          </a:prstGeom>
        </p:spPr>
      </p:pic>
      <p:sp>
        <p:nvSpPr>
          <p:cNvPr id="39" name="TextBox 38">
            <a:extLst>
              <a:ext uri="{FF2B5EF4-FFF2-40B4-BE49-F238E27FC236}">
                <a16:creationId xmlns:a16="http://schemas.microsoft.com/office/drawing/2014/main" id="{D572FE29-68C6-460D-AD07-934B29333CF3}"/>
              </a:ext>
            </a:extLst>
          </p:cNvPr>
          <p:cNvSpPr txBox="1"/>
          <p:nvPr/>
        </p:nvSpPr>
        <p:spPr>
          <a:xfrm>
            <a:off x="570425" y="30072639"/>
            <a:ext cx="12871302"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KNN, the k-nearest neighbors algorithm. </a:t>
            </a:r>
            <a:r>
              <a:rPr lang="en-US" sz="3200" dirty="0">
                <a:latin typeface="Times New Roman" panose="02020603050405020304" pitchFamily="18" charset="0"/>
                <a:cs typeface="Times New Roman" panose="02020603050405020304" pitchFamily="18" charset="0"/>
              </a:rPr>
              <a:t>It is “a non-parametric method used for classification and regression. The “input consists of the k closest training examples in the feature space.”</a:t>
            </a:r>
          </a:p>
        </p:txBody>
      </p:sp>
      <p:sp>
        <p:nvSpPr>
          <p:cNvPr id="40" name="TextBox 39">
            <a:extLst>
              <a:ext uri="{FF2B5EF4-FFF2-40B4-BE49-F238E27FC236}">
                <a16:creationId xmlns:a16="http://schemas.microsoft.com/office/drawing/2014/main" id="{DDA92839-501D-4E42-8E5A-AFFFBE5E3687}"/>
              </a:ext>
            </a:extLst>
          </p:cNvPr>
          <p:cNvSpPr txBox="1"/>
          <p:nvPr/>
        </p:nvSpPr>
        <p:spPr>
          <a:xfrm>
            <a:off x="570425" y="31742657"/>
            <a:ext cx="709354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User Preference and Movie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Popularity. </a:t>
            </a:r>
            <a:endParaRPr lang="en-US" sz="32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E975E8DF-AD80-4719-915C-9027E6F47470}"/>
              </a:ext>
            </a:extLst>
          </p:cNvPr>
          <p:cNvSpPr txBox="1"/>
          <p:nvPr/>
        </p:nvSpPr>
        <p:spPr>
          <a:xfrm>
            <a:off x="626473" y="32711200"/>
            <a:ext cx="12790336"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Precision and Recall. “</a:t>
            </a:r>
            <a:r>
              <a:rPr lang="en-US" sz="3200" dirty="0">
                <a:latin typeface="Times New Roman" panose="02020603050405020304" pitchFamily="18" charset="0"/>
                <a:cs typeface="Times New Roman" panose="02020603050405020304" pitchFamily="18" charset="0"/>
              </a:rPr>
              <a:t>Precision (also called positive predictive value) is the fraction of relevant instances among the retrieved instances, while recall (also known as sensitivity) is the fraction of relevant instances that have been retrieved over the total amount of relevant instances.”</a:t>
            </a:r>
          </a:p>
        </p:txBody>
      </p:sp>
      <p:sp>
        <p:nvSpPr>
          <p:cNvPr id="43" name="TextBox 42">
            <a:extLst>
              <a:ext uri="{FF2B5EF4-FFF2-40B4-BE49-F238E27FC236}">
                <a16:creationId xmlns:a16="http://schemas.microsoft.com/office/drawing/2014/main" id="{FB2837A1-EA68-4DEC-A255-C8E60EACE5A1}"/>
              </a:ext>
            </a:extLst>
          </p:cNvPr>
          <p:cNvSpPr txBox="1"/>
          <p:nvPr/>
        </p:nvSpPr>
        <p:spPr>
          <a:xfrm>
            <a:off x="14006286" y="8387026"/>
            <a:ext cx="13037738" cy="1077218"/>
          </a:xfrm>
          <a:prstGeom prst="rect">
            <a:avLst/>
          </a:prstGeom>
          <a:noFill/>
        </p:spPr>
        <p:txBody>
          <a:bodyPr wrap="square" rtlCol="0">
            <a:spAutoFit/>
          </a:bodyPr>
          <a:lstStyle/>
          <a:p>
            <a:r>
              <a:rPr lang="en-US" sz="3200" b="1" i="1" dirty="0"/>
              <a:t>Part A</a:t>
            </a:r>
            <a:r>
              <a:rPr lang="en-US" sz="3200" b="1" dirty="0"/>
              <a:t>. </a:t>
            </a:r>
            <a:r>
              <a:rPr lang="en-US" sz="3200" dirty="0"/>
              <a:t>Uncovering potential watchers. Choose k nearest neighbors, based on movie-movie Cosine similarity.</a:t>
            </a:r>
          </a:p>
        </p:txBody>
      </p:sp>
      <p:graphicFrame>
        <p:nvGraphicFramePr>
          <p:cNvPr id="44" name="Chart 43">
            <a:extLst>
              <a:ext uri="{FF2B5EF4-FFF2-40B4-BE49-F238E27FC236}">
                <a16:creationId xmlns:a16="http://schemas.microsoft.com/office/drawing/2014/main" id="{A78976EF-79B5-4348-83DF-8B379AC730B6}"/>
              </a:ext>
            </a:extLst>
          </p:cNvPr>
          <p:cNvGraphicFramePr>
            <a:graphicFrameLocks/>
          </p:cNvGraphicFramePr>
          <p:nvPr>
            <p:extLst>
              <p:ext uri="{D42A27DB-BD31-4B8C-83A1-F6EECF244321}">
                <p14:modId xmlns:p14="http://schemas.microsoft.com/office/powerpoint/2010/main" val="1550219803"/>
              </p:ext>
            </p:extLst>
          </p:nvPr>
        </p:nvGraphicFramePr>
        <p:xfrm>
          <a:off x="14944642" y="9643321"/>
          <a:ext cx="4899349" cy="308778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5" name="Chart 44">
            <a:extLst>
              <a:ext uri="{FF2B5EF4-FFF2-40B4-BE49-F238E27FC236}">
                <a16:creationId xmlns:a16="http://schemas.microsoft.com/office/drawing/2014/main" id="{A359EBCA-FFF9-471C-A514-2B66F1AE34D2}"/>
              </a:ext>
            </a:extLst>
          </p:cNvPr>
          <p:cNvGraphicFramePr>
            <a:graphicFrameLocks/>
          </p:cNvGraphicFramePr>
          <p:nvPr>
            <p:extLst>
              <p:ext uri="{D42A27DB-BD31-4B8C-83A1-F6EECF244321}">
                <p14:modId xmlns:p14="http://schemas.microsoft.com/office/powerpoint/2010/main" val="1529031590"/>
              </p:ext>
            </p:extLst>
          </p:nvPr>
        </p:nvGraphicFramePr>
        <p:xfrm>
          <a:off x="20897850" y="9808832"/>
          <a:ext cx="4572000" cy="2743200"/>
        </p:xfrm>
        <a:graphic>
          <a:graphicData uri="http://schemas.openxmlformats.org/drawingml/2006/chart">
            <c:chart xmlns:c="http://schemas.openxmlformats.org/drawingml/2006/chart" xmlns:r="http://schemas.openxmlformats.org/officeDocument/2006/relationships" r:id="rId10"/>
          </a:graphicData>
        </a:graphic>
      </p:graphicFrame>
      <p:sp>
        <p:nvSpPr>
          <p:cNvPr id="46" name="TextBox 45">
            <a:extLst>
              <a:ext uri="{FF2B5EF4-FFF2-40B4-BE49-F238E27FC236}">
                <a16:creationId xmlns:a16="http://schemas.microsoft.com/office/drawing/2014/main" id="{71B5EF4D-D3CB-4EC0-A158-B58BA3EBEE77}"/>
              </a:ext>
            </a:extLst>
          </p:cNvPr>
          <p:cNvSpPr txBox="1"/>
          <p:nvPr/>
        </p:nvSpPr>
        <p:spPr>
          <a:xfrm>
            <a:off x="13930265" y="12896620"/>
            <a:ext cx="13113758" cy="2062103"/>
          </a:xfrm>
          <a:prstGeom prst="rect">
            <a:avLst/>
          </a:prstGeom>
          <a:noFill/>
        </p:spPr>
        <p:txBody>
          <a:bodyPr wrap="square" rtlCol="0">
            <a:spAutoFit/>
          </a:bodyPr>
          <a:lstStyle/>
          <a:p>
            <a:r>
              <a:rPr lang="en-US" sz="3200" b="1" i="1" dirty="0"/>
              <a:t>Part B. </a:t>
            </a:r>
            <a:r>
              <a:rPr lang="en-US" sz="3200" dirty="0"/>
              <a:t>Recommend movies to the user based on the watching history. </a:t>
            </a:r>
          </a:p>
          <a:p>
            <a:r>
              <a:rPr lang="en-US" sz="3200" dirty="0"/>
              <a:t>Choose the movies with higher ratings from the list, find similar unwatched movies by KNN, rank the list by movies popularities, and then generate the recommendation list.</a:t>
            </a:r>
          </a:p>
        </p:txBody>
      </p:sp>
      <p:graphicFrame>
        <p:nvGraphicFramePr>
          <p:cNvPr id="47" name="Chart 46">
            <a:extLst>
              <a:ext uri="{FF2B5EF4-FFF2-40B4-BE49-F238E27FC236}">
                <a16:creationId xmlns:a16="http://schemas.microsoft.com/office/drawing/2014/main" id="{FCEABB3E-A0D4-4CCC-915C-1754810A0C8F}"/>
              </a:ext>
            </a:extLst>
          </p:cNvPr>
          <p:cNvGraphicFramePr>
            <a:graphicFrameLocks/>
          </p:cNvGraphicFramePr>
          <p:nvPr>
            <p:extLst>
              <p:ext uri="{D42A27DB-BD31-4B8C-83A1-F6EECF244321}">
                <p14:modId xmlns:p14="http://schemas.microsoft.com/office/powerpoint/2010/main" val="2118866676"/>
              </p:ext>
            </p:extLst>
          </p:nvPr>
        </p:nvGraphicFramePr>
        <p:xfrm>
          <a:off x="14687550" y="15131993"/>
          <a:ext cx="4903626" cy="3022719"/>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8" name="Chart 47">
            <a:extLst>
              <a:ext uri="{FF2B5EF4-FFF2-40B4-BE49-F238E27FC236}">
                <a16:creationId xmlns:a16="http://schemas.microsoft.com/office/drawing/2014/main" id="{E7E039FD-139F-459C-8D9C-510A1803CE02}"/>
              </a:ext>
            </a:extLst>
          </p:cNvPr>
          <p:cNvGraphicFramePr>
            <a:graphicFrameLocks/>
          </p:cNvGraphicFramePr>
          <p:nvPr>
            <p:extLst>
              <p:ext uri="{D42A27DB-BD31-4B8C-83A1-F6EECF244321}">
                <p14:modId xmlns:p14="http://schemas.microsoft.com/office/powerpoint/2010/main" val="4092811650"/>
              </p:ext>
            </p:extLst>
          </p:nvPr>
        </p:nvGraphicFramePr>
        <p:xfrm>
          <a:off x="20913131" y="15131994"/>
          <a:ext cx="4572000" cy="27432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49" name="Chart 48">
            <a:extLst>
              <a:ext uri="{FF2B5EF4-FFF2-40B4-BE49-F238E27FC236}">
                <a16:creationId xmlns:a16="http://schemas.microsoft.com/office/drawing/2014/main" id="{6986C16B-E542-4033-B9AE-24E0BD8BA752}"/>
              </a:ext>
            </a:extLst>
          </p:cNvPr>
          <p:cNvGraphicFramePr>
            <a:graphicFrameLocks/>
          </p:cNvGraphicFramePr>
          <p:nvPr>
            <p:extLst>
              <p:ext uri="{D42A27DB-BD31-4B8C-83A1-F6EECF244321}">
                <p14:modId xmlns:p14="http://schemas.microsoft.com/office/powerpoint/2010/main" val="1832591237"/>
              </p:ext>
            </p:extLst>
          </p:nvPr>
        </p:nvGraphicFramePr>
        <p:xfrm>
          <a:off x="15019176" y="18291500"/>
          <a:ext cx="4572000" cy="27432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50" name="Chart 49">
            <a:extLst>
              <a:ext uri="{FF2B5EF4-FFF2-40B4-BE49-F238E27FC236}">
                <a16:creationId xmlns:a16="http://schemas.microsoft.com/office/drawing/2014/main" id="{4B273B9B-6D48-4009-8B2C-C1EFC6166F7C}"/>
              </a:ext>
            </a:extLst>
          </p:cNvPr>
          <p:cNvGraphicFramePr>
            <a:graphicFrameLocks/>
          </p:cNvGraphicFramePr>
          <p:nvPr>
            <p:extLst>
              <p:ext uri="{D42A27DB-BD31-4B8C-83A1-F6EECF244321}">
                <p14:modId xmlns:p14="http://schemas.microsoft.com/office/powerpoint/2010/main" val="182500049"/>
              </p:ext>
            </p:extLst>
          </p:nvPr>
        </p:nvGraphicFramePr>
        <p:xfrm>
          <a:off x="21064497" y="18291500"/>
          <a:ext cx="4572000" cy="27432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51" name="Chart 50">
            <a:extLst>
              <a:ext uri="{FF2B5EF4-FFF2-40B4-BE49-F238E27FC236}">
                <a16:creationId xmlns:a16="http://schemas.microsoft.com/office/drawing/2014/main" id="{430FD157-9BAA-41AB-8B20-13273BF05CA1}"/>
              </a:ext>
            </a:extLst>
          </p:cNvPr>
          <p:cNvGraphicFramePr>
            <a:graphicFrameLocks/>
          </p:cNvGraphicFramePr>
          <p:nvPr>
            <p:extLst>
              <p:ext uri="{D42A27DB-BD31-4B8C-83A1-F6EECF244321}">
                <p14:modId xmlns:p14="http://schemas.microsoft.com/office/powerpoint/2010/main" val="2436649480"/>
              </p:ext>
            </p:extLst>
          </p:nvPr>
        </p:nvGraphicFramePr>
        <p:xfrm>
          <a:off x="15302984" y="22086180"/>
          <a:ext cx="4572000" cy="27432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52" name="Chart 51">
            <a:extLst>
              <a:ext uri="{FF2B5EF4-FFF2-40B4-BE49-F238E27FC236}">
                <a16:creationId xmlns:a16="http://schemas.microsoft.com/office/drawing/2014/main" id="{DDB5CBF7-2F8C-47C0-8929-E8FCAF845EC6}"/>
              </a:ext>
            </a:extLst>
          </p:cNvPr>
          <p:cNvGraphicFramePr>
            <a:graphicFrameLocks/>
          </p:cNvGraphicFramePr>
          <p:nvPr>
            <p:extLst>
              <p:ext uri="{D42A27DB-BD31-4B8C-83A1-F6EECF244321}">
                <p14:modId xmlns:p14="http://schemas.microsoft.com/office/powerpoint/2010/main" val="849867878"/>
              </p:ext>
            </p:extLst>
          </p:nvPr>
        </p:nvGraphicFramePr>
        <p:xfrm>
          <a:off x="20493915" y="22086180"/>
          <a:ext cx="4572000" cy="2743200"/>
        </p:xfrm>
        <a:graphic>
          <a:graphicData uri="http://schemas.openxmlformats.org/drawingml/2006/chart">
            <c:chart xmlns:c="http://schemas.openxmlformats.org/drawingml/2006/chart" xmlns:r="http://schemas.openxmlformats.org/officeDocument/2006/relationships" r:id="rId16"/>
          </a:graphicData>
        </a:graphic>
      </p:graphicFrame>
    </p:spTree>
    <p:extLst>
      <p:ext uri="{BB962C8B-B14F-4D97-AF65-F5344CB8AC3E}">
        <p14:creationId xmlns:p14="http://schemas.microsoft.com/office/powerpoint/2010/main" val="1081600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TotalTime>
  <Words>151</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Content-based Movie Recommender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Chong Meng</dc:creator>
  <cp:lastModifiedBy>Ying Cai</cp:lastModifiedBy>
  <cp:revision>74</cp:revision>
  <dcterms:created xsi:type="dcterms:W3CDTF">2018-12-05T20:12:45Z</dcterms:created>
  <dcterms:modified xsi:type="dcterms:W3CDTF">2018-12-06T02:16:00Z</dcterms:modified>
</cp:coreProperties>
</file>