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8480%20final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Project\r%20project\8480%20final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Advertisement Recommender
Precision (Cosine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Sheet6!$F$18</c:f>
              <c:strCache>
                <c:ptCount val="1"/>
                <c:pt idx="0">
                  <c:v>cosine(0.1)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Sheet6!$G$19:$G$22</c:f>
                <c:numCache>
                  <c:formatCode>General</c:formatCode>
                  <c:ptCount val="4"/>
                  <c:pt idx="0">
                    <c:v>8.1433889999999995E-2</c:v>
                  </c:pt>
                  <c:pt idx="1">
                    <c:v>7.1325490000000005E-2</c:v>
                  </c:pt>
                  <c:pt idx="2">
                    <c:v>5.9174379999999999E-2</c:v>
                  </c:pt>
                  <c:pt idx="3">
                    <c:v>5.5135879999999998E-2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Sheet6!$E$19:$E$22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Sheet6!$F$19:$F$22</c:f>
              <c:numCache>
                <c:formatCode>General</c:formatCode>
                <c:ptCount val="4"/>
                <c:pt idx="0">
                  <c:v>3.042102E-2</c:v>
                </c:pt>
                <c:pt idx="1">
                  <c:v>2.6932830000000001E-2</c:v>
                </c:pt>
                <c:pt idx="2">
                  <c:v>1.918804E-2</c:v>
                </c:pt>
                <c:pt idx="3">
                  <c:v>1.7691579999999998E-2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8-450D-9165-8CC3D33F4A02}"/>
            </c:ext>
          </c:extLst>
        </c:ser>
        <c:ser>
          <c:idx val="1"/>
          <c:order val="1"/>
          <c:tx>
            <c:strRef>
              <c:f>Sheet6!$H$18</c:f>
              <c:strCache>
                <c:ptCount val="1"/>
                <c:pt idx="0">
                  <c:v>cosine(0.02)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Sheet6!$I$19:$I$22</c:f>
                <c:numCache>
                  <c:formatCode>General</c:formatCode>
                  <c:ptCount val="4"/>
                  <c:pt idx="0">
                    <c:v>8.246966E-2</c:v>
                  </c:pt>
                  <c:pt idx="1">
                    <c:v>8.0680550000000004E-2</c:v>
                  </c:pt>
                  <c:pt idx="2">
                    <c:v>7.9712809999999995E-2</c:v>
                  </c:pt>
                  <c:pt idx="3">
                    <c:v>7.2561909999999993E-2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Sheet6!$E$19:$E$22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Sheet6!$H$19:$H$22</c:f>
              <c:numCache>
                <c:formatCode>General</c:formatCode>
                <c:ptCount val="4"/>
                <c:pt idx="0">
                  <c:v>3.0934010000000001E-2</c:v>
                </c:pt>
                <c:pt idx="1">
                  <c:v>3.0244589999999998E-2</c:v>
                </c:pt>
                <c:pt idx="2">
                  <c:v>2.9873549999999999E-2</c:v>
                </c:pt>
                <c:pt idx="3">
                  <c:v>2.747163E-2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8-450D-9165-8CC3D33F4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758960"/>
        <c:axId val="429759616"/>
      </c:barChart>
      <c:catAx>
        <c:axId val="4297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759616"/>
        <c:crosses val="autoZero"/>
        <c:auto val="1"/>
        <c:lblAlgn val="ctr"/>
        <c:lblOffset val="100"/>
        <c:noMultiLvlLbl val="0"/>
      </c:catAx>
      <c:valAx>
        <c:axId val="42975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7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32874015748033"/>
          <c:y val="0.41745297462817138"/>
          <c:w val="0.19900459317585301"/>
          <c:h val="0.22106590842811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/>
              <a:t>K</a:t>
            </a:r>
            <a:r>
              <a:rPr lang="en-US" baseline="0"/>
              <a:t> = 3, Rating &gt;=  mean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Sheet9!$E$10</c:f>
              <c:strCache>
                <c:ptCount val="1"/>
                <c:pt idx="0">
                  <c:v>Cosine Decreasing Interval = 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Sheet9!$F$11:$F$13</c:f>
                <c:numCache>
                  <c:formatCode>General</c:formatCode>
                  <c:ptCount val="3"/>
                  <c:pt idx="0">
                    <c:v>0.1066264</c:v>
                  </c:pt>
                  <c:pt idx="1">
                    <c:v>0.12094340000000001</c:v>
                  </c:pt>
                  <c:pt idx="2">
                    <c:v>0.1271777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Sheet9!$D$11:$D$13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Sheet9!$E$11:$E$13</c:f>
              <c:numCache>
                <c:formatCode>General</c:formatCode>
                <c:ptCount val="3"/>
                <c:pt idx="0">
                  <c:v>0.1159529</c:v>
                </c:pt>
                <c:pt idx="1">
                  <c:v>0.16291410000000001</c:v>
                </c:pt>
                <c:pt idx="2">
                  <c:v>0.1903367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8-45BC-A13C-AE0A93D29A7D}"/>
            </c:ext>
          </c:extLst>
        </c:ser>
        <c:ser>
          <c:idx val="1"/>
          <c:order val="1"/>
          <c:tx>
            <c:strRef>
              <c:f>Sheet9!$G$10</c:f>
              <c:strCache>
                <c:ptCount val="1"/>
                <c:pt idx="0">
                  <c:v>Cosine Decreasing Interval = 0.02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Sheet9!$H$11:$H$13</c:f>
                <c:numCache>
                  <c:formatCode>General</c:formatCode>
                  <c:ptCount val="3"/>
                  <c:pt idx="0">
                    <c:v>0.1035411</c:v>
                  </c:pt>
                  <c:pt idx="1">
                    <c:v>0.11313579999999999</c:v>
                  </c:pt>
                  <c:pt idx="2">
                    <c:v>0.1186494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Sheet9!$D$11:$D$13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Sheet9!$G$11:$G$13</c:f>
              <c:numCache>
                <c:formatCode>General</c:formatCode>
                <c:ptCount val="3"/>
                <c:pt idx="0">
                  <c:v>0.1118352</c:v>
                </c:pt>
                <c:pt idx="1">
                  <c:v>0.1550002</c:v>
                </c:pt>
                <c:pt idx="2">
                  <c:v>0.1851932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8-45BC-A13C-AE0A93D29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603488"/>
        <c:axId val="387603816"/>
      </c:barChart>
      <c:catAx>
        <c:axId val="38760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03816"/>
        <c:crosses val="autoZero"/>
        <c:auto val="1"/>
        <c:lblAlgn val="ctr"/>
        <c:lblOffset val="100"/>
        <c:noMultiLvlLbl val="0"/>
      </c:catAx>
      <c:valAx>
        <c:axId val="38760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0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Advertisement Recommender
Recall (Cosine + KNN)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Sheet6!$G$24</c:f>
              <c:strCache>
                <c:ptCount val="1"/>
                <c:pt idx="0">
                  <c:v>cosine(0.1)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Sheet6!$H$25:$H$28</c:f>
                <c:numCache>
                  <c:formatCode>General</c:formatCode>
                  <c:ptCount val="4"/>
                  <c:pt idx="0">
                    <c:v>0.2412233</c:v>
                  </c:pt>
                  <c:pt idx="1">
                    <c:v>0.2103198</c:v>
                  </c:pt>
                  <c:pt idx="2">
                    <c:v>0.19340289999999999</c:v>
                  </c:pt>
                  <c:pt idx="3">
                    <c:v>0.1746616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Sheet6!$F$25:$F$28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Sheet6!$G$25:$G$28</c:f>
              <c:numCache>
                <c:formatCode>General</c:formatCode>
                <c:ptCount val="4"/>
                <c:pt idx="0">
                  <c:v>0.84312200000000004</c:v>
                </c:pt>
                <c:pt idx="1">
                  <c:v>0.8614214</c:v>
                </c:pt>
                <c:pt idx="2">
                  <c:v>0.88007709999999995</c:v>
                </c:pt>
                <c:pt idx="3">
                  <c:v>0.89255099999999998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4-4C10-B10C-CDA73BC56FD9}"/>
            </c:ext>
          </c:extLst>
        </c:ser>
        <c:ser>
          <c:idx val="1"/>
          <c:order val="1"/>
          <c:tx>
            <c:strRef>
              <c:f>Sheet6!$I$24</c:f>
              <c:strCache>
                <c:ptCount val="1"/>
                <c:pt idx="0">
                  <c:v>cosine(0.02)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Sheet6!$J$25:$J$28</c:f>
                <c:numCache>
                  <c:formatCode>General</c:formatCode>
                  <c:ptCount val="4"/>
                  <c:pt idx="0">
                    <c:v>0.24523929999999999</c:v>
                  </c:pt>
                  <c:pt idx="1">
                    <c:v>0.2399587</c:v>
                  </c:pt>
                  <c:pt idx="2">
                    <c:v>0.23663970000000001</c:v>
                  </c:pt>
                  <c:pt idx="3">
                    <c:v>0.21622910000000001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Sheet6!$F$25:$F$28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Sheet6!$I$25:$I$28</c:f>
              <c:numCache>
                <c:formatCode>General</c:formatCode>
                <c:ptCount val="4"/>
                <c:pt idx="0">
                  <c:v>0.83982230000000002</c:v>
                </c:pt>
                <c:pt idx="1">
                  <c:v>0.84340599999999999</c:v>
                </c:pt>
                <c:pt idx="2">
                  <c:v>0.84573299999999996</c:v>
                </c:pt>
                <c:pt idx="3">
                  <c:v>0.85748239999999998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F4-4C10-B10C-CDA73BC56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505352"/>
        <c:axId val="432496496"/>
      </c:barChart>
      <c:catAx>
        <c:axId val="4325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96496"/>
        <c:crosses val="autoZero"/>
        <c:auto val="1"/>
        <c:lblAlgn val="ctr"/>
        <c:lblOffset val="100"/>
        <c:noMultiLvlLbl val="0"/>
      </c:catAx>
      <c:valAx>
        <c:axId val="43249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5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43985126859138"/>
          <c:y val="0.47553186060075825"/>
          <c:w val="0.2128934820647419"/>
          <c:h val="0.20254738990959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  <a:p>
            <a:pPr>
              <a:defRPr/>
            </a:pPr>
            <a:r>
              <a:rPr lang="en-US"/>
              <a:t>Rating &gt; mean+(max-mean)/2, 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Sheet8!$C$8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Sheet8!$D$9:$D$11</c:f>
                <c:numCache>
                  <c:formatCode>General</c:formatCode>
                  <c:ptCount val="3"/>
                  <c:pt idx="0">
                    <c:v>5.3419769999999998E-2</c:v>
                  </c:pt>
                  <c:pt idx="1">
                    <c:v>4.3623139999999998E-2</c:v>
                  </c:pt>
                  <c:pt idx="2">
                    <c:v>3.7529880000000002E-2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Sheet8!$C$9:$C$11</c:f>
              <c:numCache>
                <c:formatCode>General</c:formatCode>
                <c:ptCount val="3"/>
                <c:pt idx="0">
                  <c:v>4.7026320000000003E-2</c:v>
                </c:pt>
                <c:pt idx="1">
                  <c:v>3.832899E-2</c:v>
                </c:pt>
                <c:pt idx="2">
                  <c:v>3.062024E-2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B-4828-AC9A-AC7F0C67D156}"/>
            </c:ext>
          </c:extLst>
        </c:ser>
        <c:ser>
          <c:idx val="1"/>
          <c:order val="1"/>
          <c:tx>
            <c:strRef>
              <c:f>Sheet8!$E$8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Sheet8!$F$9:$F$11</c:f>
                <c:numCache>
                  <c:formatCode>General</c:formatCode>
                  <c:ptCount val="3"/>
                  <c:pt idx="0">
                    <c:v>5.3368699999999998E-2</c:v>
                  </c:pt>
                  <c:pt idx="1">
                    <c:v>4.1349509999999999E-2</c:v>
                  </c:pt>
                  <c:pt idx="2">
                    <c:v>3.6519610000000001E-2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Sheet8!$E$9:$E$11</c:f>
              <c:numCache>
                <c:formatCode>General</c:formatCode>
                <c:ptCount val="3"/>
                <c:pt idx="0">
                  <c:v>4.9520000000000002E-2</c:v>
                </c:pt>
                <c:pt idx="1">
                  <c:v>3.6744020000000002E-2</c:v>
                </c:pt>
                <c:pt idx="2">
                  <c:v>3.0058290000000001E-2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B-4828-AC9A-AC7F0C67D156}"/>
            </c:ext>
          </c:extLst>
        </c:ser>
        <c:ser>
          <c:idx val="2"/>
          <c:order val="2"/>
          <c:tx>
            <c:strRef>
              <c:f>Sheet8!$G$8</c:f>
              <c:strCache>
                <c:ptCount val="1"/>
                <c:pt idx="0">
                  <c:v>K=5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Sheet8!$H$9:$H$11</c:f>
                <c:numCache>
                  <c:formatCode>General</c:formatCode>
                  <c:ptCount val="3"/>
                  <c:pt idx="0">
                    <c:v>5.4471749999999999E-2</c:v>
                  </c:pt>
                  <c:pt idx="1">
                    <c:v>4.040883E-2</c:v>
                  </c:pt>
                  <c:pt idx="2">
                    <c:v>3.862119E-2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Sheet8!$G$9:$G$11</c:f>
              <c:numCache>
                <c:formatCode>General</c:formatCode>
                <c:ptCount val="3"/>
                <c:pt idx="0">
                  <c:v>4.9152630000000003E-2</c:v>
                </c:pt>
                <c:pt idx="1">
                  <c:v>3.5409540000000003E-2</c:v>
                </c:pt>
                <c:pt idx="2">
                  <c:v>3.2506359999999998E-2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9B-4828-AC9A-AC7F0C67D156}"/>
            </c:ext>
          </c:extLst>
        </c:ser>
        <c:ser>
          <c:idx val="3"/>
          <c:order val="3"/>
          <c:tx>
            <c:strRef>
              <c:f>Sheet8!$I$8</c:f>
              <c:strCache>
                <c:ptCount val="1"/>
                <c:pt idx="0">
                  <c:v>K=10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Sheet8!$J$9:$J$11</c:f>
                <c:numCache>
                  <c:formatCode>General</c:formatCode>
                  <c:ptCount val="3"/>
                  <c:pt idx="0">
                    <c:v>5.2783370000000003E-2</c:v>
                  </c:pt>
                  <c:pt idx="1">
                    <c:v>4.238637E-2</c:v>
                  </c:pt>
                  <c:pt idx="2">
                    <c:v>3.7476879999999997E-2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Sheet8!$B$9:$B$11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Sheet8!$I$9:$I$11</c:f>
              <c:numCache>
                <c:formatCode>General</c:formatCode>
                <c:ptCount val="3"/>
                <c:pt idx="0">
                  <c:v>4.6814759999999997E-2</c:v>
                </c:pt>
                <c:pt idx="1">
                  <c:v>3.64103E-2</c:v>
                </c:pt>
                <c:pt idx="2">
                  <c:v>3.1485319999999997E-2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9B-4828-AC9A-AC7F0C67D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605016"/>
        <c:axId val="529599440"/>
      </c:barChart>
      <c:catAx>
        <c:axId val="52960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99440"/>
        <c:crosses val="autoZero"/>
        <c:auto val="1"/>
        <c:lblAlgn val="ctr"/>
        <c:lblOffset val="100"/>
        <c:noMultiLvlLbl val="0"/>
      </c:catAx>
      <c:valAx>
        <c:axId val="52959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0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
Rating &gt; mean+(max-mean)/2, Cosin(0.02)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Sheet8!$C$20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Sheet8!$D$21:$D$23</c:f>
                <c:numCache>
                  <c:formatCode>General</c:formatCode>
                  <c:ptCount val="3"/>
                  <c:pt idx="0">
                    <c:v>9.9609230000000007E-2</c:v>
                  </c:pt>
                  <c:pt idx="1">
                    <c:v>0.11185283</c:v>
                  </c:pt>
                  <c:pt idx="2">
                    <c:v>0.12219922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Sheet8!$C$21:$C$23</c:f>
              <c:numCache>
                <c:formatCode>General</c:formatCode>
                <c:ptCount val="3"/>
                <c:pt idx="0">
                  <c:v>8.7187580000000001E-2</c:v>
                </c:pt>
                <c:pt idx="1">
                  <c:v>0.12552741000000001</c:v>
                </c:pt>
                <c:pt idx="2">
                  <c:v>0.14927766000000001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1-42A7-ADCB-1CECD716DE59}"/>
            </c:ext>
          </c:extLst>
        </c:ser>
        <c:ser>
          <c:idx val="1"/>
          <c:order val="1"/>
          <c:tx>
            <c:strRef>
              <c:f>Sheet8!$E$20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Sheet8!$F$21:$F$23</c:f>
                <c:numCache>
                  <c:formatCode>General</c:formatCode>
                  <c:ptCount val="3"/>
                  <c:pt idx="0">
                    <c:v>8.4041110000000002E-2</c:v>
                  </c:pt>
                  <c:pt idx="1">
                    <c:v>9.9415519999999993E-2</c:v>
                  </c:pt>
                  <c:pt idx="2">
                    <c:v>0.11585934000000001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Sheet8!$E$21:$E$23</c:f>
              <c:numCache>
                <c:formatCode>General</c:formatCode>
                <c:ptCount val="3"/>
                <c:pt idx="0">
                  <c:v>8.9160939999999994E-2</c:v>
                </c:pt>
                <c:pt idx="1">
                  <c:v>0.11674993</c:v>
                </c:pt>
                <c:pt idx="2">
                  <c:v>0.14198706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1-42A7-ADCB-1CECD716DE59}"/>
            </c:ext>
          </c:extLst>
        </c:ser>
        <c:ser>
          <c:idx val="2"/>
          <c:order val="2"/>
          <c:tx>
            <c:strRef>
              <c:f>Sheet8!$G$20</c:f>
              <c:strCache>
                <c:ptCount val="1"/>
                <c:pt idx="0">
                  <c:v>K=5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Sheet8!$H$21:$H$23</c:f>
                <c:numCache>
                  <c:formatCode>General</c:formatCode>
                  <c:ptCount val="3"/>
                  <c:pt idx="0">
                    <c:v>9.2488329999999994E-2</c:v>
                  </c:pt>
                  <c:pt idx="1">
                    <c:v>0.10367416</c:v>
                  </c:pt>
                  <c:pt idx="2">
                    <c:v>0.12129919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Sheet8!$G$21:$G$23</c:f>
              <c:numCache>
                <c:formatCode>General</c:formatCode>
                <c:ptCount val="3"/>
                <c:pt idx="0">
                  <c:v>9.0578130000000007E-2</c:v>
                </c:pt>
                <c:pt idx="1">
                  <c:v>0.11733105000000001</c:v>
                </c:pt>
                <c:pt idx="2">
                  <c:v>0.14948796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F1-42A7-ADCB-1CECD716DE59}"/>
            </c:ext>
          </c:extLst>
        </c:ser>
        <c:ser>
          <c:idx val="3"/>
          <c:order val="3"/>
          <c:tx>
            <c:strRef>
              <c:f>Sheet8!$I$20</c:f>
              <c:strCache>
                <c:ptCount val="1"/>
                <c:pt idx="0">
                  <c:v>K=10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Sheet8!$J$21:$J$23</c:f>
                <c:numCache>
                  <c:formatCode>General</c:formatCode>
                  <c:ptCount val="3"/>
                  <c:pt idx="0">
                    <c:v>0.1011475</c:v>
                  </c:pt>
                  <c:pt idx="1">
                    <c:v>0.1056382</c:v>
                  </c:pt>
                  <c:pt idx="2">
                    <c:v>0.118505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Sheet8!$B$21:$B$23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Sheet8!$I$21:$I$23</c:f>
              <c:numCache>
                <c:formatCode>General</c:formatCode>
                <c:ptCount val="3"/>
                <c:pt idx="0">
                  <c:v>9.1802430000000004E-2</c:v>
                </c:pt>
                <c:pt idx="1">
                  <c:v>0.11778115</c:v>
                </c:pt>
                <c:pt idx="2">
                  <c:v>0.14547420999999999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F1-42A7-ADCB-1CECD716D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610592"/>
        <c:axId val="529614856"/>
      </c:barChart>
      <c:catAx>
        <c:axId val="52961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14856"/>
        <c:crosses val="autoZero"/>
        <c:auto val="1"/>
        <c:lblAlgn val="ctr"/>
        <c:lblOffset val="100"/>
        <c:noMultiLvlLbl val="0"/>
      </c:catAx>
      <c:valAx>
        <c:axId val="52961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61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   K = 3 Cosine(0.1)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Sheet7!$H$5</c:f>
              <c:strCache>
                <c:ptCount val="1"/>
                <c:pt idx="0">
                  <c:v>Rating&gt;=mean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Sheet7!$I$6:$I$8</c:f>
                <c:numCache>
                  <c:formatCode>General</c:formatCode>
                  <c:ptCount val="3"/>
                  <c:pt idx="0">
                    <c:v>5.5950930000000003E-2</c:v>
                  </c:pt>
                  <c:pt idx="1">
                    <c:v>4.5350380000000003E-2</c:v>
                  </c:pt>
                  <c:pt idx="2">
                    <c:v>4.090096E-2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Sheet7!$G$6:$G$8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Sheet7!$H$6:$H$8</c:f>
              <c:numCache>
                <c:formatCode>General</c:formatCode>
                <c:ptCount val="3"/>
                <c:pt idx="0">
                  <c:v>5.6619999999999997E-2</c:v>
                </c:pt>
                <c:pt idx="1">
                  <c:v>4.3999999999999997E-2</c:v>
                </c:pt>
                <c:pt idx="2">
                  <c:v>3.7901030000000002E-2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8-46D4-99FE-27CA86A306C6}"/>
            </c:ext>
          </c:extLst>
        </c:ser>
        <c:ser>
          <c:idx val="1"/>
          <c:order val="1"/>
          <c:tx>
            <c:strRef>
              <c:f>Sheet7!$J$5</c:f>
              <c:strCache>
                <c:ptCount val="1"/>
                <c:pt idx="0">
                  <c:v>Rating&gt;=mean+(max-mean)/2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Sheet7!$K$6:$K$8</c:f>
                <c:numCache>
                  <c:formatCode>General</c:formatCode>
                  <c:ptCount val="3"/>
                  <c:pt idx="0">
                    <c:v>5.0857039999999999E-2</c:v>
                  </c:pt>
                  <c:pt idx="1">
                    <c:v>4.377955E-2</c:v>
                  </c:pt>
                  <c:pt idx="2">
                    <c:v>3.3611630000000003E-2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Sheet7!$G$6:$G$8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Sheet7!$J$6:$J$8</c:f>
              <c:numCache>
                <c:formatCode>General</c:formatCode>
                <c:ptCount val="3"/>
                <c:pt idx="0">
                  <c:v>4.6297140000000001E-2</c:v>
                </c:pt>
                <c:pt idx="1">
                  <c:v>3.873443E-2</c:v>
                </c:pt>
                <c:pt idx="2">
                  <c:v>2.931694E-2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8-46D4-99FE-27CA86A30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314984"/>
        <c:axId val="513319904"/>
      </c:barChart>
      <c:catAx>
        <c:axId val="51331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19904"/>
        <c:crosses val="autoZero"/>
        <c:auto val="1"/>
        <c:lblAlgn val="ctr"/>
        <c:lblOffset val="100"/>
        <c:noMultiLvlLbl val="0"/>
      </c:catAx>
      <c:valAx>
        <c:axId val="5133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1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 K=3 Cosine(0.1)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Sheet7!$H$11</c:f>
              <c:strCache>
                <c:ptCount val="1"/>
                <c:pt idx="0">
                  <c:v>Rating&gt;=mean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Sheet7!$I$12:$I$14</c:f>
                <c:numCache>
                  <c:formatCode>General</c:formatCode>
                  <c:ptCount val="3"/>
                  <c:pt idx="0">
                    <c:v>0.1066264</c:v>
                  </c:pt>
                  <c:pt idx="1">
                    <c:v>0.12094340000000001</c:v>
                  </c:pt>
                  <c:pt idx="2">
                    <c:v>0.1271777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Sheet7!$G$12:$G$14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Sheet7!$H$12:$H$14</c:f>
              <c:numCache>
                <c:formatCode>General</c:formatCode>
                <c:ptCount val="3"/>
                <c:pt idx="0">
                  <c:v>0.1159529</c:v>
                </c:pt>
                <c:pt idx="1">
                  <c:v>0.16291410000000001</c:v>
                </c:pt>
                <c:pt idx="2">
                  <c:v>0.1903367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4-40AC-B516-D913E37A3115}"/>
            </c:ext>
          </c:extLst>
        </c:ser>
        <c:ser>
          <c:idx val="1"/>
          <c:order val="1"/>
          <c:tx>
            <c:strRef>
              <c:f>Sheet7!$J$11</c:f>
              <c:strCache>
                <c:ptCount val="1"/>
                <c:pt idx="0">
                  <c:v>Rating&gt;=mean+(max-mean)/2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Sheet7!$K$12:$K$14</c:f>
                <c:numCache>
                  <c:formatCode>General</c:formatCode>
                  <c:ptCount val="3"/>
                  <c:pt idx="0">
                    <c:v>9.3464060000000002E-2</c:v>
                  </c:pt>
                  <c:pt idx="1">
                    <c:v>0.10100489</c:v>
                  </c:pt>
                  <c:pt idx="2">
                    <c:v>0.11176252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Sheet7!$G$12:$G$14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Sheet7!$J$12:$J$14</c:f>
              <c:numCache>
                <c:formatCode>General</c:formatCode>
                <c:ptCount val="3"/>
                <c:pt idx="0">
                  <c:v>9.1778789999999999E-2</c:v>
                </c:pt>
                <c:pt idx="1">
                  <c:v>0.12435010000000001</c:v>
                </c:pt>
                <c:pt idx="2">
                  <c:v>0.14540721000000001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54-40AC-B516-D913E37A3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34752"/>
        <c:axId val="505833440"/>
      </c:barChart>
      <c:catAx>
        <c:axId val="5058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33440"/>
        <c:crosses val="autoZero"/>
        <c:auto val="1"/>
        <c:lblAlgn val="ctr"/>
        <c:lblOffset val="100"/>
        <c:noMultiLvlLbl val="0"/>
      </c:catAx>
      <c:valAx>
        <c:axId val="5058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3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
Rating &gt;= mean</a:t>
            </a:r>
            <a:r>
              <a:rPr lang="en-US" baseline="0"/>
              <a:t>, C</a:t>
            </a:r>
            <a:r>
              <a:rPr lang="en-US"/>
              <a:t>osine(0.02)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Sheet5!$L$7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Sheet5!$M$8:$M$10</c:f>
                <c:numCache>
                  <c:formatCode>General</c:formatCode>
                  <c:ptCount val="3"/>
                  <c:pt idx="0">
                    <c:v>5.6366140000000002E-2</c:v>
                  </c:pt>
                  <c:pt idx="1">
                    <c:v>4.746715E-2</c:v>
                  </c:pt>
                  <c:pt idx="2">
                    <c:v>3.754528E-2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Sheet5!$K$8:$K$10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Sheet5!$L$8:$L$10</c:f>
              <c:numCache>
                <c:formatCode>General</c:formatCode>
                <c:ptCount val="3"/>
                <c:pt idx="0">
                  <c:v>5.4339999999999999E-2</c:v>
                </c:pt>
                <c:pt idx="1">
                  <c:v>4.6149999999999997E-2</c:v>
                </c:pt>
                <c:pt idx="2">
                  <c:v>3.5628470000000002E-2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3-4A7F-BFD9-D8D61978A84E}"/>
            </c:ext>
          </c:extLst>
        </c:ser>
        <c:ser>
          <c:idx val="1"/>
          <c:order val="1"/>
          <c:tx>
            <c:strRef>
              <c:f>Sheet5!$N$7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Sheet5!$O$8:$O$10</c:f>
                <c:numCache>
                  <c:formatCode>General</c:formatCode>
                  <c:ptCount val="3"/>
                  <c:pt idx="0">
                    <c:v>5.4854430000000003E-2</c:v>
                  </c:pt>
                  <c:pt idx="1">
                    <c:v>4.8606360000000001E-2</c:v>
                  </c:pt>
                  <c:pt idx="2">
                    <c:v>4.2454020000000002E-2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Sheet5!$K$8:$K$10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Sheet5!$N$8:$N$10</c:f>
              <c:numCache>
                <c:formatCode>General</c:formatCode>
                <c:ptCount val="3"/>
                <c:pt idx="0">
                  <c:v>5.5019999999999999E-2</c:v>
                </c:pt>
                <c:pt idx="1">
                  <c:v>4.5620000000000001E-2</c:v>
                </c:pt>
                <c:pt idx="2">
                  <c:v>3.9101110000000001E-2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93-4A7F-BFD9-D8D61978A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3328432"/>
        <c:axId val="513326136"/>
      </c:barChart>
      <c:catAx>
        <c:axId val="51332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26136"/>
        <c:crosses val="autoZero"/>
        <c:auto val="1"/>
        <c:lblAlgn val="ctr"/>
        <c:lblOffset val="100"/>
        <c:noMultiLvlLbl val="0"/>
      </c:catAx>
      <c:valAx>
        <c:axId val="51332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2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  <a:p>
            <a:pPr>
              <a:defRPr/>
            </a:pPr>
            <a:r>
              <a:rPr lang="en-US" sz="1400" b="0" i="0" u="none" strike="noStrike" baseline="0">
                <a:effectLst/>
              </a:rPr>
              <a:t>Rating &gt;= mean, Cosine(0.02)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Sheet5!$I$32</c:f>
              <c:strCache>
                <c:ptCount val="1"/>
                <c:pt idx="0">
                  <c:v>K=1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Sheet5!$J$33:$J$35</c:f>
                <c:numCache>
                  <c:formatCode>General</c:formatCode>
                  <c:ptCount val="3"/>
                  <c:pt idx="0">
                    <c:v>0.1015727</c:v>
                  </c:pt>
                  <c:pt idx="1">
                    <c:v>0.1147388</c:v>
                  </c:pt>
                  <c:pt idx="2">
                    <c:v>0.1222142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Sheet5!$H$33:$H$35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Sheet5!$I$33:$I$35</c:f>
              <c:numCache>
                <c:formatCode>General</c:formatCode>
                <c:ptCount val="3"/>
                <c:pt idx="0">
                  <c:v>0.10734879999999999</c:v>
                </c:pt>
                <c:pt idx="1">
                  <c:v>0.1574267</c:v>
                </c:pt>
                <c:pt idx="2">
                  <c:v>0.18569279999999999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0-4B2C-A61A-66E43B79F884}"/>
            </c:ext>
          </c:extLst>
        </c:ser>
        <c:ser>
          <c:idx val="1"/>
          <c:order val="1"/>
          <c:tx>
            <c:strRef>
              <c:f>Sheet5!$K$32</c:f>
              <c:strCache>
                <c:ptCount val="1"/>
                <c:pt idx="0">
                  <c:v>K=3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Sheet5!$L$33:$L$35</c:f>
                <c:numCache>
                  <c:formatCode>General</c:formatCode>
                  <c:ptCount val="3"/>
                  <c:pt idx="0">
                    <c:v>0.1035411</c:v>
                  </c:pt>
                  <c:pt idx="1">
                    <c:v>0.11313579999999999</c:v>
                  </c:pt>
                  <c:pt idx="2">
                    <c:v>0.1186494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Sheet5!$H$33:$H$35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Sheet5!$K$33:$K$35</c:f>
              <c:numCache>
                <c:formatCode>General</c:formatCode>
                <c:ptCount val="3"/>
                <c:pt idx="0">
                  <c:v>0.1118352</c:v>
                </c:pt>
                <c:pt idx="1">
                  <c:v>0.1550002</c:v>
                </c:pt>
                <c:pt idx="2">
                  <c:v>0.1851932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20-4B2C-A61A-66E43B79F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260480"/>
        <c:axId val="512259168"/>
      </c:barChart>
      <c:catAx>
        <c:axId val="51226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59168"/>
        <c:crosses val="autoZero"/>
        <c:auto val="1"/>
        <c:lblAlgn val="ctr"/>
        <c:lblOffset val="100"/>
        <c:noMultiLvlLbl val="0"/>
      </c:catAx>
      <c:valAx>
        <c:axId val="51225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26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  <a:p>
            <a:pPr>
              <a:defRPr/>
            </a:pPr>
            <a:r>
              <a:rPr lang="en-US"/>
              <a:t>K</a:t>
            </a:r>
            <a:r>
              <a:rPr lang="en-US" baseline="0"/>
              <a:t> = 3, Rating &gt;= mean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Sheet9!$E$4</c:f>
              <c:strCache>
                <c:ptCount val="1"/>
                <c:pt idx="0">
                  <c:v>Cosine Decreasing Interval = 0.1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Sheet9!$F$5:$F$7</c:f>
                <c:numCache>
                  <c:formatCode>General</c:formatCode>
                  <c:ptCount val="3"/>
                  <c:pt idx="0">
                    <c:v>5.5950930000000003E-2</c:v>
                  </c:pt>
                  <c:pt idx="1">
                    <c:v>4.5350380000000003E-2</c:v>
                  </c:pt>
                  <c:pt idx="2">
                    <c:v>4.090096E-2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Sheet9!$D$5:$D$7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Sheet9!$E$5:$E$7</c:f>
              <c:numCache>
                <c:formatCode>General</c:formatCode>
                <c:ptCount val="3"/>
                <c:pt idx="0">
                  <c:v>5.6619999999999997E-2</c:v>
                </c:pt>
                <c:pt idx="1">
                  <c:v>4.3999999999999997E-2</c:v>
                </c:pt>
                <c:pt idx="2">
                  <c:v>3.7901030000000002E-2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8-49D4-9394-45A180B5A0D6}"/>
            </c:ext>
          </c:extLst>
        </c:ser>
        <c:ser>
          <c:idx val="1"/>
          <c:order val="1"/>
          <c:tx>
            <c:strRef>
              <c:f>Sheet9!$G$4</c:f>
              <c:strCache>
                <c:ptCount val="1"/>
                <c:pt idx="0">
                  <c:v>Cosine Decreasing Interval = 0.02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Sheet9!$H$5:$H$7</c:f>
                <c:numCache>
                  <c:formatCode>General</c:formatCode>
                  <c:ptCount val="3"/>
                  <c:pt idx="0">
                    <c:v>5.4854430000000003E-2</c:v>
                  </c:pt>
                  <c:pt idx="1">
                    <c:v>4.8606360000000001E-2</c:v>
                  </c:pt>
                  <c:pt idx="2">
                    <c:v>4.2454020000000002E-2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Sheet9!$D$5:$D$7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</c:numCache>
            </c:numRef>
          </c:cat>
          <c:val>
            <c:numRef>
              <c:f>Sheet9!$G$5:$G$7</c:f>
              <c:numCache>
                <c:formatCode>General</c:formatCode>
                <c:ptCount val="3"/>
                <c:pt idx="0">
                  <c:v>5.5019999999999999E-2</c:v>
                </c:pt>
                <c:pt idx="1">
                  <c:v>4.5620000000000001E-2</c:v>
                </c:pt>
                <c:pt idx="2">
                  <c:v>3.9101110000000001E-2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8-49D4-9394-45A180B5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129488"/>
        <c:axId val="395133096"/>
      </c:barChart>
      <c:catAx>
        <c:axId val="39512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33096"/>
        <c:crosses val="autoZero"/>
        <c:auto val="1"/>
        <c:lblAlgn val="ctr"/>
        <c:lblOffset val="100"/>
        <c:noMultiLvlLbl val="0"/>
      </c:catAx>
      <c:valAx>
        <c:axId val="39513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2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C2-EE56-4CD2-BA3F-08BE24A23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F8CB2-431D-4395-B4CB-481A9CC46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96F2-712D-4D28-8B2C-0885F989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6B9C-138C-409C-8F83-25058FAE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A34C-1654-43DE-95F4-09C36EC1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FDF7-6A1E-4C49-A2F4-6439AA28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B873C-CF72-430C-8B29-A0F20EE3D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0489-C537-4660-B393-CFCC403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31A9-F112-4A55-B4C0-CC84DE5C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B5EF-91A5-4AAA-A6A7-88AE1E76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53EBE-A0AB-4A2D-9B53-8E8AC35B7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CC46-9366-422B-8B29-0B26D92D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3453-9296-4BAD-B252-48ED7578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FF9D-4BC3-4746-A568-0C07506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C44D-8CF4-4754-B323-CC8B354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7513-7A7D-41D1-858A-92FE9A01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5A55-9CE1-44A0-983B-1C0CA702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6B32-7C64-43DE-AF7B-F151C728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5743-3EF5-4F8B-90E6-4C9CD7A3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59BD-DA8A-42DD-9EA2-28F0F4D9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E9C-BDE1-419E-908B-B4E58F98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E371-079B-4243-AEDF-08741E33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6A8F-62F0-4516-AF6A-82092DF7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E2FA-B5E2-46A1-8A99-453C0D06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8571-F278-4477-9E05-04691856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A090-6F61-4FBF-AC61-E219BEC0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AB9B-D27D-40C6-AF58-2C8F212C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F063-EA6D-403E-8F51-549C070E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C3C8-12CB-4D8F-BE58-EA0D2421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4BEE-0EDA-4466-A8F7-17203A39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255D2-D1D8-490F-99C2-7A6C040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F361-C861-49E3-8BB1-DD178A37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7847-26BE-4119-85FB-369054B5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06174-37F3-4326-A8B8-F4D4E78B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6BD41-436A-4934-9C7C-849097EB5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D9EC-C3BC-4158-8EFE-EF3DDAF2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5CEBA-8275-42A8-A021-6FB37652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4EA40-9E76-47E3-B061-78DE1886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F411-09D1-46A5-97F4-ED80C567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9F12-AD42-438C-98B6-CEE4A656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8215B-A51E-4468-8B0B-91A48172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A851C-C7C7-437F-912B-9EE8037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EAE99-1380-4179-B515-A425B97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A569C-A170-4E3E-99B6-3794599E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E84FE-BADA-43FA-9369-34D2BC8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1878E-3597-4532-A433-E1CF1381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8F4C-89C0-449C-8FF4-6375C61A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02D2-B4C9-4740-B4F4-B3076464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07B7E-2D73-4279-A10D-E2FB62F40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40AE-C41B-4BF3-8038-5D2AD8B5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5E566-8F6C-4749-ABE0-B7201BF7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B11D-4B1B-4EC3-9F60-35C8B93C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0135-13DE-49EF-9BF5-204D14A0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DE12-B32A-4BE9-80DE-92C340178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7C74B-6123-44F9-B278-98EC5A23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E268-60DB-4113-ADE1-845BD4C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14D3-A6B0-46E6-B821-051F70BD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0647-81C6-48B2-B7C9-AB89A316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31F80-42B2-47C6-9A07-047216F0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ED1A3-7418-4073-8D3C-B578C316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5D86-32F5-4362-B92F-8E86251FA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6606-E56C-43F8-A9A3-7D9FFE0E49A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7B27-D0E0-4A71-A6E5-3829473EE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EC4C-DD10-422D-B51F-7568FE066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CE9F-8614-43AF-9C96-06399919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fficeArt object">
            <a:extLst>
              <a:ext uri="{FF2B5EF4-FFF2-40B4-BE49-F238E27FC236}">
                <a16:creationId xmlns:a16="http://schemas.microsoft.com/office/drawing/2014/main" id="{3B4311DA-DF15-4386-AA0B-4CF770D22C4B}"/>
              </a:ext>
            </a:extLst>
          </p:cNvPr>
          <p:cNvGrpSpPr/>
          <p:nvPr/>
        </p:nvGrpSpPr>
        <p:grpSpPr>
          <a:xfrm>
            <a:off x="1019694" y="791768"/>
            <a:ext cx="4311651" cy="1990091"/>
            <a:chOff x="0" y="0"/>
            <a:chExt cx="3506597" cy="2146424"/>
          </a:xfrm>
        </p:grpSpPr>
        <p:pic>
          <p:nvPicPr>
            <p:cNvPr id="5" name="title.png">
              <a:extLst>
                <a:ext uri="{FF2B5EF4-FFF2-40B4-BE49-F238E27FC236}">
                  <a16:creationId xmlns:a16="http://schemas.microsoft.com/office/drawing/2014/main" id="{A4F8CBB5-32DE-4633-8ED0-415F99464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1927" b="1927"/>
            <a:stretch>
              <a:fillRect/>
            </a:stretch>
          </p:blipFill>
          <p:spPr>
            <a:xfrm>
              <a:off x="0" y="0"/>
              <a:ext cx="3506597" cy="16892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Shape 1073741833">
              <a:extLst>
                <a:ext uri="{FF2B5EF4-FFF2-40B4-BE49-F238E27FC236}">
                  <a16:creationId xmlns:a16="http://schemas.microsoft.com/office/drawing/2014/main" id="{86EC8ABF-DB81-4128-BBD3-BC5CA7778491}"/>
                </a:ext>
              </a:extLst>
            </p:cNvPr>
            <p:cNvSpPr/>
            <p:nvPr/>
          </p:nvSpPr>
          <p:spPr>
            <a:xfrm>
              <a:off x="0" y="1765423"/>
              <a:ext cx="350659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1. word cloud of movie title</a:t>
              </a:r>
            </a:p>
          </p:txBody>
        </p:sp>
      </p:grpSp>
      <p:grpSp>
        <p:nvGrpSpPr>
          <p:cNvPr id="7" name="officeArt object">
            <a:extLst>
              <a:ext uri="{FF2B5EF4-FFF2-40B4-BE49-F238E27FC236}">
                <a16:creationId xmlns:a16="http://schemas.microsoft.com/office/drawing/2014/main" id="{61DC1328-F4EF-47A3-8100-397B0206D8B9}"/>
              </a:ext>
            </a:extLst>
          </p:cNvPr>
          <p:cNvGrpSpPr/>
          <p:nvPr/>
        </p:nvGrpSpPr>
        <p:grpSpPr>
          <a:xfrm>
            <a:off x="4412615" y="3652753"/>
            <a:ext cx="4281171" cy="2090421"/>
            <a:chOff x="0" y="0"/>
            <a:chExt cx="4281776" cy="2090640"/>
          </a:xfrm>
        </p:grpSpPr>
        <p:pic>
          <p:nvPicPr>
            <p:cNvPr id="8" name="genres.png">
              <a:extLst>
                <a:ext uri="{FF2B5EF4-FFF2-40B4-BE49-F238E27FC236}">
                  <a16:creationId xmlns:a16="http://schemas.microsoft.com/office/drawing/2014/main" id="{79C6C305-43DD-494C-8547-D4B28711B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t="3968" b="3968"/>
            <a:stretch>
              <a:fillRect/>
            </a:stretch>
          </p:blipFill>
          <p:spPr>
            <a:xfrm>
              <a:off x="0" y="0"/>
              <a:ext cx="4281776" cy="1633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073741836">
              <a:extLst>
                <a:ext uri="{FF2B5EF4-FFF2-40B4-BE49-F238E27FC236}">
                  <a16:creationId xmlns:a16="http://schemas.microsoft.com/office/drawing/2014/main" id="{1981164E-4F6C-4598-AA87-A2323BBF60CC}"/>
                </a:ext>
              </a:extLst>
            </p:cNvPr>
            <p:cNvSpPr/>
            <p:nvPr/>
          </p:nvSpPr>
          <p:spPr>
            <a:xfrm>
              <a:off x="0" y="1709639"/>
              <a:ext cx="428177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2. word cloud of movie genres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01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Art object">
            <a:extLst>
              <a:ext uri="{FF2B5EF4-FFF2-40B4-BE49-F238E27FC236}">
                <a16:creationId xmlns:a16="http://schemas.microsoft.com/office/drawing/2014/main" id="{33B18D75-78D1-4251-9FB4-100773C2EA30}"/>
              </a:ext>
            </a:extLst>
          </p:cNvPr>
          <p:cNvGrpSpPr/>
          <p:nvPr/>
        </p:nvGrpSpPr>
        <p:grpSpPr>
          <a:xfrm>
            <a:off x="968906" y="291841"/>
            <a:ext cx="3741421" cy="3251201"/>
            <a:chOff x="0" y="0"/>
            <a:chExt cx="3741897" cy="3251796"/>
          </a:xfrm>
        </p:grpSpPr>
        <p:pic>
          <p:nvPicPr>
            <p:cNvPr id="3" name="rating_dist.png">
              <a:extLst>
                <a:ext uri="{FF2B5EF4-FFF2-40B4-BE49-F238E27FC236}">
                  <a16:creationId xmlns:a16="http://schemas.microsoft.com/office/drawing/2014/main" id="{2AB88DC9-9C79-41DF-9AFA-8D52775B8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rcRect t="692" b="692"/>
            <a:stretch>
              <a:fillRect/>
            </a:stretch>
          </p:blipFill>
          <p:spPr>
            <a:xfrm>
              <a:off x="0" y="0"/>
              <a:ext cx="3741897" cy="27945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Shape 1073741842">
              <a:extLst>
                <a:ext uri="{FF2B5EF4-FFF2-40B4-BE49-F238E27FC236}">
                  <a16:creationId xmlns:a16="http://schemas.microsoft.com/office/drawing/2014/main" id="{510F995B-CC15-48FA-B870-EA9CDA2B71DF}"/>
                </a:ext>
              </a:extLst>
            </p:cNvPr>
            <p:cNvSpPr/>
            <p:nvPr/>
          </p:nvSpPr>
          <p:spPr>
            <a:xfrm>
              <a:off x="0" y="2870795"/>
              <a:ext cx="374189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 dirty="0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3. User rating distribution</a:t>
              </a:r>
            </a:p>
          </p:txBody>
        </p:sp>
      </p:grpSp>
      <p:grpSp>
        <p:nvGrpSpPr>
          <p:cNvPr id="5" name="officeArt object">
            <a:extLst>
              <a:ext uri="{FF2B5EF4-FFF2-40B4-BE49-F238E27FC236}">
                <a16:creationId xmlns:a16="http://schemas.microsoft.com/office/drawing/2014/main" id="{2BB49110-A1E5-4BCE-A3E1-46BA200AE3DD}"/>
              </a:ext>
            </a:extLst>
          </p:cNvPr>
          <p:cNvGrpSpPr/>
          <p:nvPr/>
        </p:nvGrpSpPr>
        <p:grpSpPr>
          <a:xfrm>
            <a:off x="7009058" y="475356"/>
            <a:ext cx="3697606" cy="3067686"/>
            <a:chOff x="0" y="0"/>
            <a:chExt cx="3697645" cy="3067863"/>
          </a:xfrm>
        </p:grpSpPr>
        <p:pic>
          <p:nvPicPr>
            <p:cNvPr id="6" name="popularity.png">
              <a:extLst>
                <a:ext uri="{FF2B5EF4-FFF2-40B4-BE49-F238E27FC236}">
                  <a16:creationId xmlns:a16="http://schemas.microsoft.com/office/drawing/2014/main" id="{DF497E0B-17AB-4A66-9A4D-1704C1CF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t="1785" b="1785"/>
            <a:stretch>
              <a:fillRect/>
            </a:stretch>
          </p:blipFill>
          <p:spPr>
            <a:xfrm>
              <a:off x="0" y="0"/>
              <a:ext cx="3697645" cy="26106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Shape 1073741845">
              <a:extLst>
                <a:ext uri="{FF2B5EF4-FFF2-40B4-BE49-F238E27FC236}">
                  <a16:creationId xmlns:a16="http://schemas.microsoft.com/office/drawing/2014/main" id="{BD46388D-D6EE-4DA4-AE0B-B19323FFC72E}"/>
                </a:ext>
              </a:extLst>
            </p:cNvPr>
            <p:cNvSpPr/>
            <p:nvPr/>
          </p:nvSpPr>
          <p:spPr>
            <a:xfrm>
              <a:off x="0" y="2686862"/>
              <a:ext cx="3697645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 dirty="0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4. Movies’ popularity</a:t>
              </a:r>
            </a:p>
          </p:txBody>
        </p:sp>
      </p:grpSp>
      <p:grpSp>
        <p:nvGrpSpPr>
          <p:cNvPr id="8" name="officeArt object">
            <a:extLst>
              <a:ext uri="{FF2B5EF4-FFF2-40B4-BE49-F238E27FC236}">
                <a16:creationId xmlns:a16="http://schemas.microsoft.com/office/drawing/2014/main" id="{D5C0902C-9DAC-4702-B87E-1647A6CAF0F6}"/>
              </a:ext>
            </a:extLst>
          </p:cNvPr>
          <p:cNvGrpSpPr/>
          <p:nvPr/>
        </p:nvGrpSpPr>
        <p:grpSpPr>
          <a:xfrm>
            <a:off x="3767422" y="3498473"/>
            <a:ext cx="3593466" cy="3067686"/>
            <a:chOff x="0" y="0"/>
            <a:chExt cx="3594036" cy="3067863"/>
          </a:xfrm>
        </p:grpSpPr>
        <p:pic>
          <p:nvPicPr>
            <p:cNvPr id="9" name="user.png">
              <a:extLst>
                <a:ext uri="{FF2B5EF4-FFF2-40B4-BE49-F238E27FC236}">
                  <a16:creationId xmlns:a16="http://schemas.microsoft.com/office/drawing/2014/main" id="{FCF89101-1194-42D4-9C1D-E2D2A1F2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rcRect t="396" b="396"/>
            <a:stretch>
              <a:fillRect/>
            </a:stretch>
          </p:blipFill>
          <p:spPr>
            <a:xfrm>
              <a:off x="0" y="0"/>
              <a:ext cx="3594036" cy="26106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1073741839">
              <a:extLst>
                <a:ext uri="{FF2B5EF4-FFF2-40B4-BE49-F238E27FC236}">
                  <a16:creationId xmlns:a16="http://schemas.microsoft.com/office/drawing/2014/main" id="{ED96E974-CCCC-4BAA-8652-ACD71E09F4DF}"/>
                </a:ext>
              </a:extLst>
            </p:cNvPr>
            <p:cNvSpPr/>
            <p:nvPr/>
          </p:nvSpPr>
          <p:spPr>
            <a:xfrm>
              <a:off x="0" y="2686862"/>
              <a:ext cx="3594036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 dirty="0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5. User watch history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8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D532E0B-BAC6-46FA-AC95-6BFE44AD2210}"/>
              </a:ext>
            </a:extLst>
          </p:cNvPr>
          <p:cNvGrpSpPr/>
          <p:nvPr/>
        </p:nvGrpSpPr>
        <p:grpSpPr>
          <a:xfrm>
            <a:off x="1356049" y="1852127"/>
            <a:ext cx="9311951" cy="3035588"/>
            <a:chOff x="1356049" y="1852127"/>
            <a:chExt cx="9311951" cy="30355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2D6B61-F254-4FD2-8369-F9E2E0889997}"/>
                </a:ext>
              </a:extLst>
            </p:cNvPr>
            <p:cNvGrpSpPr/>
            <p:nvPr/>
          </p:nvGrpSpPr>
          <p:grpSpPr>
            <a:xfrm>
              <a:off x="1356049" y="1852127"/>
              <a:ext cx="9311951" cy="2743200"/>
              <a:chOff x="1356049" y="1852127"/>
              <a:chExt cx="9311951" cy="2743200"/>
            </a:xfrm>
          </p:grpSpPr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45DAF53-71B7-4B79-8560-A919BFBFAF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513389"/>
                  </p:ext>
                </p:extLst>
              </p:nvPr>
            </p:nvGraphicFramePr>
            <p:xfrm>
              <a:off x="1356049" y="1852127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1373D345-3C80-4901-9B75-5972DA02E5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5882265"/>
                  </p:ext>
                </p:extLst>
              </p:nvPr>
            </p:nvGraphicFramePr>
            <p:xfrm>
              <a:off x="6096000" y="1852127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BC0D0-C9E2-46DE-83B4-3CBE5C135DA0}"/>
                </a:ext>
              </a:extLst>
            </p:cNvPr>
            <p:cNvSpPr txBox="1"/>
            <p:nvPr/>
          </p:nvSpPr>
          <p:spPr>
            <a:xfrm>
              <a:off x="4173894" y="4595327"/>
              <a:ext cx="25683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rgbClr val="008CB4"/>
                  </a:solidFill>
                  <a:latin typeface="Palatino"/>
                </a:rPr>
                <a:t>Fig 6: Uncover potential audiences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97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27525A-6927-40B3-853B-F97E6ED525C5}"/>
              </a:ext>
            </a:extLst>
          </p:cNvPr>
          <p:cNvGrpSpPr/>
          <p:nvPr/>
        </p:nvGrpSpPr>
        <p:grpSpPr>
          <a:xfrm>
            <a:off x="2011194" y="671452"/>
            <a:ext cx="9349273" cy="3071905"/>
            <a:chOff x="2011194" y="671452"/>
            <a:chExt cx="9349273" cy="3071905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1601EC6-94ED-4E12-B655-DEFFD6CFE3C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488548"/>
                </p:ext>
              </p:extLst>
            </p:nvPr>
          </p:nvGraphicFramePr>
          <p:xfrm>
            <a:off x="2011194" y="671452"/>
            <a:ext cx="4572000" cy="27355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F7415A7F-B283-424E-93E1-98C320146A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7315757"/>
                </p:ext>
              </p:extLst>
            </p:nvPr>
          </p:nvGraphicFramePr>
          <p:xfrm>
            <a:off x="6788467" y="685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F1036-AED9-438E-B6D6-ACBEDBCDFDE7}"/>
                </a:ext>
              </a:extLst>
            </p:cNvPr>
            <p:cNvSpPr txBox="1"/>
            <p:nvPr/>
          </p:nvSpPr>
          <p:spPr>
            <a:xfrm>
              <a:off x="5080218" y="3450969"/>
              <a:ext cx="3005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rgbClr val="008CB4"/>
                  </a:solidFill>
                  <a:latin typeface="Palatino"/>
                </a:rPr>
                <a:t>Fig 7: Recommend movies to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03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DB4BF9-569D-47C8-9FDE-71C6C78D076B}"/>
              </a:ext>
            </a:extLst>
          </p:cNvPr>
          <p:cNvGrpSpPr/>
          <p:nvPr/>
        </p:nvGrpSpPr>
        <p:grpSpPr>
          <a:xfrm>
            <a:off x="1126594" y="708505"/>
            <a:ext cx="9472283" cy="3035588"/>
            <a:chOff x="1126594" y="708505"/>
            <a:chExt cx="9472283" cy="303558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236D47DE-F4AD-441A-9789-31E524B914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423401"/>
                </p:ext>
              </p:extLst>
            </p:nvPr>
          </p:nvGraphicFramePr>
          <p:xfrm>
            <a:off x="1126594" y="70850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E045D2D-A313-4347-AEE4-E4A4D9F4BA1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9508926"/>
                </p:ext>
              </p:extLst>
            </p:nvPr>
          </p:nvGraphicFramePr>
          <p:xfrm>
            <a:off x="6026877" y="70850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D010E6-6EC7-46A4-82D0-3D2E521D5BE8}"/>
                </a:ext>
              </a:extLst>
            </p:cNvPr>
            <p:cNvSpPr txBox="1"/>
            <p:nvPr/>
          </p:nvSpPr>
          <p:spPr>
            <a:xfrm>
              <a:off x="4593024" y="3451705"/>
              <a:ext cx="3005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rgbClr val="008CB4"/>
                  </a:solidFill>
                  <a:latin typeface="Palatino"/>
                </a:rPr>
                <a:t>Fig 8: Recommend movies to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E1790B8-14A2-418B-BACA-97BED287C849}"/>
              </a:ext>
            </a:extLst>
          </p:cNvPr>
          <p:cNvGrpSpPr/>
          <p:nvPr/>
        </p:nvGrpSpPr>
        <p:grpSpPr>
          <a:xfrm>
            <a:off x="1340497" y="1673134"/>
            <a:ext cx="9327503" cy="3035588"/>
            <a:chOff x="1340497" y="1673134"/>
            <a:chExt cx="9327503" cy="303558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1D0B8070-8061-4A91-9614-D55B9E43DC7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1750596"/>
                </p:ext>
              </p:extLst>
            </p:nvPr>
          </p:nvGraphicFramePr>
          <p:xfrm>
            <a:off x="1340497" y="167313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21784C20-9B97-4D4A-BF09-9996855D599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9716927"/>
                </p:ext>
              </p:extLst>
            </p:nvPr>
          </p:nvGraphicFramePr>
          <p:xfrm>
            <a:off x="6096000" y="167313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F06723-E530-4635-BB91-075A3AD95833}"/>
                </a:ext>
              </a:extLst>
            </p:cNvPr>
            <p:cNvSpPr txBox="1"/>
            <p:nvPr/>
          </p:nvSpPr>
          <p:spPr>
            <a:xfrm>
              <a:off x="4593024" y="4416334"/>
              <a:ext cx="3005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rgbClr val="008CB4"/>
                  </a:solidFill>
                  <a:latin typeface="Palatino"/>
                </a:rPr>
                <a:t>Fig 8: Recommend movies to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1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9CFF02-CEE3-4F93-B2BF-05E64F1D8845}"/>
              </a:ext>
            </a:extLst>
          </p:cNvPr>
          <p:cNvGrpSpPr/>
          <p:nvPr/>
        </p:nvGrpSpPr>
        <p:grpSpPr>
          <a:xfrm>
            <a:off x="1322148" y="1127527"/>
            <a:ext cx="9345852" cy="3035588"/>
            <a:chOff x="1322148" y="1127527"/>
            <a:chExt cx="9345852" cy="303558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E08B02C-CC94-4877-99C1-73AE80E660D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1278132"/>
                </p:ext>
              </p:extLst>
            </p:nvPr>
          </p:nvGraphicFramePr>
          <p:xfrm>
            <a:off x="1322148" y="112752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42A2A880-5917-41E1-B693-879BC48151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7441994"/>
                </p:ext>
              </p:extLst>
            </p:nvPr>
          </p:nvGraphicFramePr>
          <p:xfrm>
            <a:off x="6096000" y="112752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0E9B5B-B765-4CE8-B8D1-E65591D0131B}"/>
                </a:ext>
              </a:extLst>
            </p:cNvPr>
            <p:cNvSpPr txBox="1"/>
            <p:nvPr/>
          </p:nvSpPr>
          <p:spPr>
            <a:xfrm>
              <a:off x="4593024" y="3870727"/>
              <a:ext cx="3005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>
                  <a:solidFill>
                    <a:srgbClr val="008CB4"/>
                  </a:solidFill>
                  <a:latin typeface="Palatino"/>
                </a:rPr>
                <a:t>Fig 9: Recommend movies to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47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F1CCBC-7CF9-47F0-AEF9-70564F2256D2}"/>
              </a:ext>
            </a:extLst>
          </p:cNvPr>
          <p:cNvGrpSpPr/>
          <p:nvPr/>
        </p:nvGrpSpPr>
        <p:grpSpPr>
          <a:xfrm>
            <a:off x="1670754" y="1349296"/>
            <a:ext cx="8237391" cy="4191511"/>
            <a:chOff x="1670754" y="1349296"/>
            <a:chExt cx="8237391" cy="41915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F39C0F-85E5-4471-8818-5F7799035A50}"/>
                </a:ext>
              </a:extLst>
            </p:cNvPr>
            <p:cNvGrpSpPr/>
            <p:nvPr/>
          </p:nvGrpSpPr>
          <p:grpSpPr>
            <a:xfrm>
              <a:off x="1670754" y="1349296"/>
              <a:ext cx="3697606" cy="4191511"/>
              <a:chOff x="1670754" y="1349296"/>
              <a:chExt cx="3697606" cy="4191511"/>
            </a:xfrm>
          </p:grpSpPr>
          <p:sp>
            <p:nvSpPr>
              <p:cNvPr id="4" name="Shape 1073741845">
                <a:extLst>
                  <a:ext uri="{FF2B5EF4-FFF2-40B4-BE49-F238E27FC236}">
                    <a16:creationId xmlns:a16="http://schemas.microsoft.com/office/drawing/2014/main" id="{80A5EA00-92EF-4B88-A658-090EE1CC75A3}"/>
                  </a:ext>
                </a:extLst>
              </p:cNvPr>
              <p:cNvSpPr/>
              <p:nvPr/>
            </p:nvSpPr>
            <p:spPr>
              <a:xfrm>
                <a:off x="1670754" y="5159828"/>
                <a:ext cx="3697606" cy="380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marL="0" marR="0" algn="ctr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300" i="1" dirty="0">
                    <a:solidFill>
                      <a:srgbClr val="008CB4"/>
                    </a:solidFill>
                    <a:effectLst/>
                    <a:latin typeface="Palatino"/>
                    <a:ea typeface="Arial Unicode MS"/>
                    <a:cs typeface="Arial Unicode MS"/>
                  </a:rPr>
                  <a:t>Fig 4. Movies’ popularity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F3C7AB0-086A-40F7-B410-5B74877FF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8133" y="1349296"/>
                <a:ext cx="3562847" cy="3810532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9ED808-5965-435D-9F9D-F4CFBCBE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49296"/>
              <a:ext cx="3562847" cy="3810532"/>
            </a:xfrm>
            <a:prstGeom prst="rect">
              <a:avLst/>
            </a:prstGeom>
          </p:spPr>
        </p:pic>
        <p:sp>
          <p:nvSpPr>
            <p:cNvPr id="11" name="Shape 1073741839">
              <a:extLst>
                <a:ext uri="{FF2B5EF4-FFF2-40B4-BE49-F238E27FC236}">
                  <a16:creationId xmlns:a16="http://schemas.microsoft.com/office/drawing/2014/main" id="{85BBBDA6-3892-4168-A884-BE976DCC5830}"/>
                </a:ext>
              </a:extLst>
            </p:cNvPr>
            <p:cNvSpPr/>
            <p:nvPr/>
          </p:nvSpPr>
          <p:spPr>
            <a:xfrm>
              <a:off x="6314679" y="5159828"/>
              <a:ext cx="3593466" cy="380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marL="0" marR="0" algn="ctr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00" i="1" dirty="0">
                  <a:solidFill>
                    <a:srgbClr val="008CB4"/>
                  </a:solidFill>
                  <a:effectLst/>
                  <a:latin typeface="Palatino"/>
                  <a:ea typeface="Arial Unicode MS"/>
                  <a:cs typeface="Arial Unicode MS"/>
                </a:rPr>
                <a:t>Fig 5. User watch history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5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Palatino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Cai</dc:creator>
  <cp:lastModifiedBy>Ying Cai</cp:lastModifiedBy>
  <cp:revision>15</cp:revision>
  <dcterms:created xsi:type="dcterms:W3CDTF">2018-12-08T16:08:53Z</dcterms:created>
  <dcterms:modified xsi:type="dcterms:W3CDTF">2018-12-08T22:03:33Z</dcterms:modified>
</cp:coreProperties>
</file>