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1" r:id="rId6"/>
    <p:sldId id="263"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0" baseline="0" dirty="0">
                <a:solidFill>
                  <a:prstClr val="black">
                    <a:lumMod val="65000"/>
                    <a:lumOff val="35000"/>
                  </a:prstClr>
                </a:solidFill>
                <a:latin typeface="+mn-lt"/>
                <a:ea typeface="+mn-ea"/>
                <a:cs typeface="+mn-cs"/>
              </a:defRPr>
            </a:pPr>
            <a:r>
              <a:rPr lang="en-US" sz="1400" b="0" i="0" u="none" strike="noStrike" kern="1200" spc="0" baseline="0" dirty="0">
                <a:solidFill>
                  <a:prstClr val="black">
                    <a:lumMod val="65000"/>
                    <a:lumOff val="35000"/>
                  </a:prstClr>
                </a:solidFill>
                <a:latin typeface="+mn-lt"/>
                <a:ea typeface="+mn-ea"/>
                <a:cs typeface="+mn-cs"/>
              </a:rPr>
              <a:t>Movie Advertisement Recommender</a:t>
            </a:r>
          </a:p>
          <a:p>
            <a:pPr algn="ctr" rtl="0">
              <a:defRPr lang="en-US" dirty="0">
                <a:solidFill>
                  <a:prstClr val="black">
                    <a:lumMod val="65000"/>
                    <a:lumOff val="35000"/>
                  </a:prstClr>
                </a:solidFill>
              </a:defRPr>
            </a:pPr>
            <a:r>
              <a:rPr lang="en-US" sz="1400" b="0" i="0" u="none" strike="noStrike" kern="1200" spc="0" baseline="0" dirty="0">
                <a:solidFill>
                  <a:prstClr val="black">
                    <a:lumMod val="65000"/>
                    <a:lumOff val="35000"/>
                  </a:prstClr>
                </a:solidFill>
                <a:latin typeface="+mn-lt"/>
                <a:ea typeface="+mn-ea"/>
                <a:cs typeface="+mn-cs"/>
              </a:rPr>
              <a:t>Precision (Cosine (0.1) + KNN)</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dirty="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plus"/>
            <c:errValType val="cust"/>
            <c:noEndCap val="0"/>
            <c:plus>
              <c:numRef>
                <c:f>Sheet1!$C$2:$C$5</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Sheet1!$A$2:$A$5</c:f>
              <c:numCache>
                <c:formatCode>General</c:formatCode>
                <c:ptCount val="4"/>
                <c:pt idx="0">
                  <c:v>1</c:v>
                </c:pt>
                <c:pt idx="1">
                  <c:v>3</c:v>
                </c:pt>
                <c:pt idx="2">
                  <c:v>5</c:v>
                </c:pt>
                <c:pt idx="3">
                  <c:v>10</c:v>
                </c:pt>
              </c:numCache>
            </c:numRef>
          </c:cat>
          <c:val>
            <c:numRef>
              <c:f>Sheet1!$B$2:$B$5</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5B81-49DF-85D4-B4C00601A82C}"/>
            </c:ext>
          </c:extLst>
        </c:ser>
        <c:dLbls>
          <c:showLegendKey val="0"/>
          <c:showVal val="0"/>
          <c:showCatName val="0"/>
          <c:showSerName val="0"/>
          <c:showPercent val="0"/>
          <c:showBubbleSize val="0"/>
        </c:dLbls>
        <c:gapWidth val="219"/>
        <c:overlap val="-27"/>
        <c:axId val="510054776"/>
        <c:axId val="510056088"/>
      </c:barChart>
      <c:catAx>
        <c:axId val="510054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56088"/>
        <c:crosses val="autoZero"/>
        <c:auto val="0"/>
        <c:lblAlgn val="ctr"/>
        <c:lblOffset val="100"/>
        <c:noMultiLvlLbl val="0"/>
      </c:catAx>
      <c:valAx>
        <c:axId val="510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54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a:t>
            </a:r>
            <a:r>
              <a:rPr lang="en-US" baseline="0" dirty="0"/>
              <a:t> Recall</a:t>
            </a:r>
            <a:r>
              <a:rPr lang="en-US" dirty="0"/>
              <a:t>
Cosine +Rating + KNN + Popularity
K = 3, Rating &gt;= mean, cosine (0.1)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Sheet1!$D$47</c:f>
              <c:strCache>
                <c:ptCount val="1"/>
              </c:strCache>
            </c:strRef>
          </c:tx>
          <c:spPr>
            <a:solidFill>
              <a:schemeClr val="accent1"/>
            </a:solidFill>
            <a:ln>
              <a:noFill/>
            </a:ln>
            <a:effectLst/>
          </c:spPr>
          <c:invertIfNegative val="0"/>
          <c:errBars>
            <c:errBarType val="plus"/>
            <c:errValType val="cust"/>
            <c:noEndCap val="0"/>
            <c:plus>
              <c:numRef>
                <c:f>Sheet1!$E$48:$E$50</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Sheet1!$C$48:$C$50</c:f>
              <c:numCache>
                <c:formatCode>General</c:formatCode>
                <c:ptCount val="3"/>
                <c:pt idx="0">
                  <c:v>50</c:v>
                </c:pt>
                <c:pt idx="1">
                  <c:v>100</c:v>
                </c:pt>
                <c:pt idx="2">
                  <c:v>150</c:v>
                </c:pt>
              </c:numCache>
            </c:numRef>
          </c:cat>
          <c:val>
            <c:numRef>
              <c:f>Sheet1!$D$48:$D$50</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7D4E-410C-8691-1C7202F343EF}"/>
            </c:ext>
          </c:extLst>
        </c:ser>
        <c:dLbls>
          <c:showLegendKey val="0"/>
          <c:showVal val="0"/>
          <c:showCatName val="0"/>
          <c:showSerName val="0"/>
          <c:showPercent val="0"/>
          <c:showBubbleSize val="0"/>
        </c:dLbls>
        <c:gapWidth val="219"/>
        <c:overlap val="-27"/>
        <c:axId val="511324768"/>
        <c:axId val="511322144"/>
      </c:barChart>
      <c:catAx>
        <c:axId val="51132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22144"/>
        <c:crosses val="autoZero"/>
        <c:auto val="1"/>
        <c:lblAlgn val="ctr"/>
        <c:lblOffset val="100"/>
        <c:noMultiLvlLbl val="0"/>
      </c:catAx>
      <c:valAx>
        <c:axId val="51132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24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 Precision
Cosine +Rating + KNN + Popularity
K = 3, Rating &gt; mean+</a:t>
            </a:r>
            <a:r>
              <a:rPr lang="en-US" sz="1400" b="0" i="0" u="none" strike="noStrike" baseline="0" dirty="0">
                <a:effectLst/>
              </a:rPr>
              <a:t>(max-mean)/2, cosine (0.1)</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Sheet1!$D$66</c:f>
              <c:strCache>
                <c:ptCount val="1"/>
              </c:strCache>
            </c:strRef>
          </c:tx>
          <c:spPr>
            <a:solidFill>
              <a:schemeClr val="accent1"/>
            </a:solidFill>
            <a:ln>
              <a:noFill/>
            </a:ln>
            <a:effectLst/>
          </c:spPr>
          <c:invertIfNegative val="0"/>
          <c:errBars>
            <c:errBarType val="plus"/>
            <c:errValType val="cust"/>
            <c:noEndCap val="0"/>
            <c:plus>
              <c:numRef>
                <c:f>Sheet1!$E$67:$E$69</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Sheet1!$C$67:$C$69</c:f>
              <c:numCache>
                <c:formatCode>General</c:formatCode>
                <c:ptCount val="3"/>
                <c:pt idx="0">
                  <c:v>50</c:v>
                </c:pt>
                <c:pt idx="1">
                  <c:v>100</c:v>
                </c:pt>
                <c:pt idx="2">
                  <c:v>150</c:v>
                </c:pt>
              </c:numCache>
            </c:numRef>
          </c:cat>
          <c:val>
            <c:numRef>
              <c:f>Sheet1!$D$67:$D$69</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0-D216-487E-9C37-9E67956157C7}"/>
            </c:ext>
          </c:extLst>
        </c:ser>
        <c:dLbls>
          <c:showLegendKey val="0"/>
          <c:showVal val="0"/>
          <c:showCatName val="0"/>
          <c:showSerName val="0"/>
          <c:showPercent val="0"/>
          <c:showBubbleSize val="0"/>
        </c:dLbls>
        <c:gapWidth val="219"/>
        <c:overlap val="-27"/>
        <c:axId val="521995776"/>
        <c:axId val="521992496"/>
      </c:barChart>
      <c:catAx>
        <c:axId val="52199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992496"/>
        <c:crosses val="autoZero"/>
        <c:auto val="1"/>
        <c:lblAlgn val="ctr"/>
        <c:lblOffset val="100"/>
        <c:noMultiLvlLbl val="0"/>
      </c:catAx>
      <c:valAx>
        <c:axId val="52199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995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 Recall
Cosine +Rating + KNN + Popularity
K = 3, Rating &gt; mean+(max-mean)/2, </a:t>
            </a:r>
            <a:r>
              <a:rPr lang="en-US" sz="1400" b="0" i="0" u="none" strike="noStrike" baseline="0" dirty="0">
                <a:effectLst/>
              </a:rPr>
              <a:t>cosine (0.1)</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Sheet1!$E$84:$E$86</c:f>
              <c:strCache>
                <c:ptCount val="3"/>
              </c:strCache>
            </c:strRef>
          </c:tx>
          <c:spPr>
            <a:solidFill>
              <a:schemeClr val="accent1"/>
            </a:solidFill>
            <a:ln>
              <a:noFill/>
            </a:ln>
            <a:effectLst/>
          </c:spPr>
          <c:invertIfNegative val="0"/>
          <c:errBars>
            <c:errBarType val="plus"/>
            <c:errValType val="cust"/>
            <c:noEndCap val="0"/>
            <c:plus>
              <c:numRef>
                <c:f>Sheet1!$F$87:$F$89</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Sheet1!$D$87:$D$89</c:f>
              <c:numCache>
                <c:formatCode>General</c:formatCode>
                <c:ptCount val="3"/>
                <c:pt idx="0">
                  <c:v>50</c:v>
                </c:pt>
                <c:pt idx="1">
                  <c:v>100</c:v>
                </c:pt>
                <c:pt idx="2">
                  <c:v>150</c:v>
                </c:pt>
              </c:numCache>
            </c:numRef>
          </c:cat>
          <c:val>
            <c:numRef>
              <c:f>Sheet1!$E$87:$E$89</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0-B047-4CD4-BFA4-257E17D39422}"/>
            </c:ext>
          </c:extLst>
        </c:ser>
        <c:dLbls>
          <c:showLegendKey val="0"/>
          <c:showVal val="0"/>
          <c:showCatName val="0"/>
          <c:showSerName val="0"/>
          <c:showPercent val="0"/>
          <c:showBubbleSize val="0"/>
        </c:dLbls>
        <c:gapWidth val="219"/>
        <c:overlap val="-27"/>
        <c:axId val="511323784"/>
        <c:axId val="511321488"/>
      </c:barChart>
      <c:catAx>
        <c:axId val="511323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21488"/>
        <c:crosses val="autoZero"/>
        <c:auto val="1"/>
        <c:lblAlgn val="ctr"/>
        <c:lblOffset val="100"/>
        <c:noMultiLvlLbl val="0"/>
      </c:catAx>
      <c:valAx>
        <c:axId val="51132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23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Precision
Cosine +Rating + KNN + Popularity
K = 3, Rating &gt;= mean,cosin(0.02)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Sheet3!$C$4:$C$5</c:f>
              <c:strCache>
                <c:ptCount val="2"/>
              </c:strCache>
            </c:strRef>
          </c:tx>
          <c:spPr>
            <a:solidFill>
              <a:schemeClr val="accent1"/>
            </a:solidFill>
            <a:ln>
              <a:noFill/>
            </a:ln>
            <a:effectLst/>
          </c:spPr>
          <c:invertIfNegative val="0"/>
          <c:errBars>
            <c:errBarType val="plus"/>
            <c:errValType val="cust"/>
            <c:noEndCap val="0"/>
            <c:plus>
              <c:numRef>
                <c:f>Sheet3!$D$6:$D$8</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Sheet3!$B$6:$B$8</c:f>
              <c:numCache>
                <c:formatCode>General</c:formatCode>
                <c:ptCount val="3"/>
                <c:pt idx="0">
                  <c:v>50</c:v>
                </c:pt>
                <c:pt idx="1">
                  <c:v>100</c:v>
                </c:pt>
                <c:pt idx="2">
                  <c:v>150</c:v>
                </c:pt>
              </c:numCache>
            </c:numRef>
          </c:cat>
          <c:val>
            <c:numRef>
              <c:f>Sheet3!$C$6:$C$8</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0-5D57-4EDF-B60B-26D37D30F403}"/>
            </c:ext>
          </c:extLst>
        </c:ser>
        <c:dLbls>
          <c:showLegendKey val="0"/>
          <c:showVal val="0"/>
          <c:showCatName val="0"/>
          <c:showSerName val="0"/>
          <c:showPercent val="0"/>
          <c:showBubbleSize val="0"/>
        </c:dLbls>
        <c:gapWidth val="219"/>
        <c:overlap val="-27"/>
        <c:axId val="481776136"/>
        <c:axId val="481776792"/>
      </c:barChart>
      <c:catAx>
        <c:axId val="481776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776792"/>
        <c:crosses val="autoZero"/>
        <c:auto val="1"/>
        <c:lblAlgn val="ctr"/>
        <c:lblOffset val="100"/>
        <c:noMultiLvlLbl val="0"/>
      </c:catAx>
      <c:valAx>
        <c:axId val="481776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776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Recall
Cosine +Rating + KNN + Popularity
K = 3, Rating &gt;= mean,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Sheet3!$C$19:$C$20</c:f>
              <c:strCache>
                <c:ptCount val="2"/>
              </c:strCache>
            </c:strRef>
          </c:tx>
          <c:spPr>
            <a:solidFill>
              <a:schemeClr val="accent1"/>
            </a:solidFill>
            <a:ln>
              <a:noFill/>
            </a:ln>
            <a:effectLst/>
          </c:spPr>
          <c:invertIfNegative val="0"/>
          <c:errBars>
            <c:errBarType val="plus"/>
            <c:errValType val="cust"/>
            <c:noEndCap val="0"/>
            <c:plus>
              <c:numRef>
                <c:f>Sheet3!$D$21:$D$23</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Sheet3!$B$21:$B$23</c:f>
              <c:numCache>
                <c:formatCode>General</c:formatCode>
                <c:ptCount val="3"/>
                <c:pt idx="0">
                  <c:v>50</c:v>
                </c:pt>
                <c:pt idx="1">
                  <c:v>100</c:v>
                </c:pt>
                <c:pt idx="2">
                  <c:v>150</c:v>
                </c:pt>
              </c:numCache>
            </c:numRef>
          </c:cat>
          <c:val>
            <c:numRef>
              <c:f>Sheet3!$C$21:$C$23</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0-8892-42E0-BAF4-24C823438410}"/>
            </c:ext>
          </c:extLst>
        </c:ser>
        <c:dLbls>
          <c:showLegendKey val="0"/>
          <c:showVal val="0"/>
          <c:showCatName val="0"/>
          <c:showSerName val="0"/>
          <c:showPercent val="0"/>
          <c:showBubbleSize val="0"/>
        </c:dLbls>
        <c:gapWidth val="219"/>
        <c:overlap val="-27"/>
        <c:axId val="515793912"/>
        <c:axId val="515793256"/>
      </c:barChart>
      <c:catAx>
        <c:axId val="515793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793256"/>
        <c:crosses val="autoZero"/>
        <c:auto val="1"/>
        <c:lblAlgn val="ctr"/>
        <c:lblOffset val="100"/>
        <c:noMultiLvlLbl val="0"/>
      </c:catAx>
      <c:valAx>
        <c:axId val="515793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793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Precision
Cosine +Rating + KNN + Popularity
K = 1, Rating &gt;= mean,cosin(0.02)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Sheet4!$C$5:$C$6</c:f>
              <c:strCache>
                <c:ptCount val="2"/>
              </c:strCache>
            </c:strRef>
          </c:tx>
          <c:spPr>
            <a:solidFill>
              <a:schemeClr val="accent1"/>
            </a:solidFill>
            <a:ln>
              <a:noFill/>
            </a:ln>
            <a:effectLst/>
          </c:spPr>
          <c:invertIfNegative val="0"/>
          <c:errBars>
            <c:errBarType val="plus"/>
            <c:errValType val="cust"/>
            <c:noEndCap val="0"/>
            <c:plus>
              <c:numRef>
                <c:f>Sheet4!$D$7:$D$9</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Sheet4!$B$7:$B$9</c:f>
              <c:numCache>
                <c:formatCode>General</c:formatCode>
                <c:ptCount val="3"/>
                <c:pt idx="0">
                  <c:v>50</c:v>
                </c:pt>
                <c:pt idx="1">
                  <c:v>100</c:v>
                </c:pt>
                <c:pt idx="2">
                  <c:v>150</c:v>
                </c:pt>
              </c:numCache>
            </c:numRef>
          </c:cat>
          <c:val>
            <c:numRef>
              <c:f>Sheet4!$C$7:$C$9</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988A-4E88-82D3-AC1D1B256F9E}"/>
            </c:ext>
          </c:extLst>
        </c:ser>
        <c:dLbls>
          <c:showLegendKey val="0"/>
          <c:showVal val="0"/>
          <c:showCatName val="0"/>
          <c:showSerName val="0"/>
          <c:showPercent val="0"/>
          <c:showBubbleSize val="0"/>
        </c:dLbls>
        <c:gapWidth val="219"/>
        <c:overlap val="-27"/>
        <c:axId val="506727896"/>
        <c:axId val="506729208"/>
      </c:barChart>
      <c:catAx>
        <c:axId val="506727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729208"/>
        <c:crosses val="autoZero"/>
        <c:auto val="1"/>
        <c:lblAlgn val="ctr"/>
        <c:lblOffset val="100"/>
        <c:noMultiLvlLbl val="0"/>
      </c:catAx>
      <c:valAx>
        <c:axId val="506729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727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Recall
Cosine +Rating + KNN + Popularity
K = 1, Rating &gt;= mean,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Sheet4!$C$25:$C$26</c:f>
              <c:strCache>
                <c:ptCount val="2"/>
              </c:strCache>
            </c:strRef>
          </c:tx>
          <c:spPr>
            <a:solidFill>
              <a:schemeClr val="accent1"/>
            </a:solidFill>
            <a:ln>
              <a:noFill/>
            </a:ln>
            <a:effectLst/>
          </c:spPr>
          <c:invertIfNegative val="0"/>
          <c:errBars>
            <c:errBarType val="plus"/>
            <c:errValType val="cust"/>
            <c:noEndCap val="0"/>
            <c:plus>
              <c:numRef>
                <c:f>Sheet4!$D$27:$D$29</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Sheet4!$B$27:$B$29</c:f>
              <c:numCache>
                <c:formatCode>General</c:formatCode>
                <c:ptCount val="3"/>
                <c:pt idx="0">
                  <c:v>50</c:v>
                </c:pt>
                <c:pt idx="1">
                  <c:v>100</c:v>
                </c:pt>
                <c:pt idx="2">
                  <c:v>150</c:v>
                </c:pt>
              </c:numCache>
            </c:numRef>
          </c:cat>
          <c:val>
            <c:numRef>
              <c:f>Sheet4!$C$27:$C$29</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079E-4943-B20F-66763184FC5A}"/>
            </c:ext>
          </c:extLst>
        </c:ser>
        <c:dLbls>
          <c:showLegendKey val="0"/>
          <c:showVal val="0"/>
          <c:showCatName val="0"/>
          <c:showSerName val="0"/>
          <c:showPercent val="0"/>
          <c:showBubbleSize val="0"/>
        </c:dLbls>
        <c:gapWidth val="219"/>
        <c:overlap val="-27"/>
        <c:axId val="536659744"/>
        <c:axId val="536657776"/>
      </c:barChart>
      <c:catAx>
        <c:axId val="53665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657776"/>
        <c:crosses val="autoZero"/>
        <c:auto val="1"/>
        <c:lblAlgn val="ctr"/>
        <c:lblOffset val="100"/>
        <c:noMultiLvlLbl val="0"/>
      </c:catAx>
      <c:valAx>
        <c:axId val="536657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659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7275-4F4A-B891-773889073E61}"/>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7275-4F4A-B891-773889073E61}"/>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06F0-467C-8DA9-6D175938D7EB}"/>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06F0-467C-8DA9-6D175938D7EB}"/>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5401-42F3-B3FE-2B30FD729DB6}"/>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5401-42F3-B3FE-2B30FD729DB6}"/>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5401-42F3-B3FE-2B30FD729DB6}"/>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5401-42F3-B3FE-2B30FD729DB6}"/>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0" baseline="0" dirty="0">
                <a:solidFill>
                  <a:prstClr val="black">
                    <a:lumMod val="65000"/>
                    <a:lumOff val="35000"/>
                  </a:prstClr>
                </a:solidFill>
                <a:latin typeface="+mn-lt"/>
                <a:ea typeface="+mn-ea"/>
                <a:cs typeface="+mn-cs"/>
              </a:defRPr>
            </a:pPr>
            <a:r>
              <a:rPr lang="en-US" sz="1400" b="0" i="0" u="none" strike="noStrike" kern="1200" spc="0" baseline="0" dirty="0">
                <a:solidFill>
                  <a:prstClr val="black">
                    <a:lumMod val="65000"/>
                    <a:lumOff val="35000"/>
                  </a:prstClr>
                </a:solidFill>
                <a:latin typeface="+mn-lt"/>
                <a:ea typeface="+mn-ea"/>
                <a:cs typeface="+mn-cs"/>
              </a:rPr>
              <a:t>Movie Advertisement Recommender</a:t>
            </a:r>
          </a:p>
          <a:p>
            <a:pPr algn="ctr" rtl="0">
              <a:defRPr lang="en-US" dirty="0">
                <a:solidFill>
                  <a:prstClr val="black">
                    <a:lumMod val="65000"/>
                    <a:lumOff val="35000"/>
                  </a:prstClr>
                </a:solidFill>
              </a:defRPr>
            </a:pPr>
            <a:r>
              <a:rPr lang="en-US" sz="1400" b="0" i="0" u="none" strike="noStrike" kern="1200" spc="0" baseline="0" dirty="0">
                <a:solidFill>
                  <a:prstClr val="black">
                    <a:lumMod val="65000"/>
                    <a:lumOff val="35000"/>
                  </a:prstClr>
                </a:solidFill>
                <a:latin typeface="+mn-lt"/>
                <a:ea typeface="+mn-ea"/>
                <a:cs typeface="+mn-cs"/>
              </a:rPr>
              <a:t>Recall (Cosine (0.1) + KNN) </a:t>
            </a:r>
          </a:p>
        </c:rich>
      </c:tx>
      <c:layout>
        <c:manualLayout>
          <c:xMode val="edge"/>
          <c:yMode val="edge"/>
          <c:x val="0.19827777777777778"/>
          <c:y val="2.7777777777777776E-2"/>
        </c:manualLayout>
      </c:layout>
      <c:overlay val="0"/>
      <c:spPr>
        <a:noFill/>
        <a:ln>
          <a:noFill/>
        </a:ln>
        <a:effectLst/>
      </c:spPr>
      <c:txPr>
        <a:bodyPr rot="0" spcFirstLastPara="1" vertOverflow="ellipsis" vert="horz" wrap="square" anchor="ctr" anchorCtr="1"/>
        <a:lstStyle/>
        <a:p>
          <a:pPr algn="ctr" rtl="0">
            <a:defRPr lang="en-US" sz="1400" b="0" i="0" u="none" strike="noStrike" kern="1200" spc="0" baseline="0" dirty="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plus"/>
            <c:errValType val="cust"/>
            <c:noEndCap val="0"/>
            <c:plus>
              <c:numRef>
                <c:f>Sheet1!$E$21:$E$24</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Sheet1!$C$21:$C$24</c:f>
              <c:numCache>
                <c:formatCode>General</c:formatCode>
                <c:ptCount val="4"/>
                <c:pt idx="0">
                  <c:v>1</c:v>
                </c:pt>
                <c:pt idx="1">
                  <c:v>3</c:v>
                </c:pt>
                <c:pt idx="2">
                  <c:v>5</c:v>
                </c:pt>
                <c:pt idx="3">
                  <c:v>10</c:v>
                </c:pt>
              </c:numCache>
            </c:numRef>
          </c:cat>
          <c:val>
            <c:numRef>
              <c:f>Sheet1!$D$21:$D$24</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C0D3-4292-89F0-2F4BF138145E}"/>
            </c:ext>
          </c:extLst>
        </c:ser>
        <c:dLbls>
          <c:showLegendKey val="0"/>
          <c:showVal val="0"/>
          <c:showCatName val="0"/>
          <c:showSerName val="0"/>
          <c:showPercent val="0"/>
          <c:showBubbleSize val="0"/>
        </c:dLbls>
        <c:gapWidth val="219"/>
        <c:overlap val="-27"/>
        <c:axId val="485486232"/>
        <c:axId val="485486888"/>
      </c:barChart>
      <c:catAx>
        <c:axId val="48548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486888"/>
        <c:crosses val="autoZero"/>
        <c:auto val="1"/>
        <c:lblAlgn val="ctr"/>
        <c:lblOffset val="100"/>
        <c:noMultiLvlLbl val="0"/>
      </c:catAx>
      <c:valAx>
        <c:axId val="485486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48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A13B-4177-A6FB-72E93BD9BB78}"/>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A13B-4177-A6FB-72E93BD9BB78}"/>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A13B-4177-A6FB-72E93BD9BB78}"/>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A13B-4177-A6FB-72E93BD9BB78}"/>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440A-4E84-8784-EAD9FC61C70A}"/>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440A-4E84-8784-EAD9FC61C70A}"/>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D78F-49E4-AB26-D5A5D519243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D78F-49E4-AB26-D5A5D519243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B5A2-4AD6-A645-9A613B0D2B4F}"/>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B5A2-4AD6-A645-9A613B0D2B4F}"/>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690F-419E-99CE-4B5D60AA1AA8}"/>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690F-419E-99CE-4B5D60AA1AA8}"/>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0" baseline="0">
                <a:solidFill>
                  <a:prstClr val="black">
                    <a:lumMod val="65000"/>
                    <a:lumOff val="35000"/>
                  </a:prstClr>
                </a:solidFill>
                <a:latin typeface="+mn-lt"/>
                <a:ea typeface="+mn-ea"/>
                <a:cs typeface="+mn-cs"/>
              </a:defRPr>
            </a:pPr>
            <a:r>
              <a:rPr lang="en-US" sz="1400" b="0" i="0" u="none" strike="noStrike" kern="1200" spc="0" baseline="0" dirty="0">
                <a:solidFill>
                  <a:prstClr val="black">
                    <a:lumMod val="65000"/>
                    <a:lumOff val="35000"/>
                  </a:prstClr>
                </a:solidFill>
                <a:latin typeface="+mn-lt"/>
                <a:ea typeface="+mn-ea"/>
                <a:cs typeface="+mn-cs"/>
              </a:rPr>
              <a:t>Movie Advertisement Recommender
Precision (Cosine (0.02) + KNN)</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Sheet2!$C$1:$C$2</c:f>
              <c:strCache>
                <c:ptCount val="2"/>
              </c:strCache>
            </c:strRef>
          </c:tx>
          <c:spPr>
            <a:solidFill>
              <a:schemeClr val="accent1"/>
            </a:solidFill>
            <a:ln>
              <a:noFill/>
            </a:ln>
            <a:effectLst/>
          </c:spPr>
          <c:invertIfNegative val="0"/>
          <c:errBars>
            <c:errBarType val="plus"/>
            <c:errValType val="cust"/>
            <c:noEndCap val="0"/>
            <c:plus>
              <c:numRef>
                <c:f>Sheet2!$D$3:$D$6</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Sheet2!$B$3:$B$6</c:f>
              <c:numCache>
                <c:formatCode>General</c:formatCode>
                <c:ptCount val="4"/>
                <c:pt idx="0">
                  <c:v>1</c:v>
                </c:pt>
                <c:pt idx="1">
                  <c:v>3</c:v>
                </c:pt>
                <c:pt idx="2">
                  <c:v>5</c:v>
                </c:pt>
                <c:pt idx="3">
                  <c:v>10</c:v>
                </c:pt>
              </c:numCache>
            </c:numRef>
          </c:cat>
          <c:val>
            <c:numRef>
              <c:f>Sheet2!$C$3:$C$6</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0-9110-4B09-882C-B6322094DAFE}"/>
            </c:ext>
          </c:extLst>
        </c:ser>
        <c:dLbls>
          <c:showLegendKey val="0"/>
          <c:showVal val="0"/>
          <c:showCatName val="0"/>
          <c:showSerName val="0"/>
          <c:showPercent val="0"/>
          <c:showBubbleSize val="0"/>
        </c:dLbls>
        <c:gapWidth val="219"/>
        <c:overlap val="-27"/>
        <c:axId val="517242160"/>
        <c:axId val="517241504"/>
      </c:barChart>
      <c:catAx>
        <c:axId val="51724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41504"/>
        <c:crosses val="autoZero"/>
        <c:auto val="1"/>
        <c:lblAlgn val="ctr"/>
        <c:lblOffset val="100"/>
        <c:noMultiLvlLbl val="0"/>
      </c:catAx>
      <c:valAx>
        <c:axId val="51724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4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0" baseline="0">
                <a:solidFill>
                  <a:prstClr val="black">
                    <a:lumMod val="65000"/>
                    <a:lumOff val="35000"/>
                  </a:prstClr>
                </a:solidFill>
                <a:latin typeface="+mn-lt"/>
                <a:ea typeface="+mn-ea"/>
                <a:cs typeface="+mn-cs"/>
              </a:defRPr>
            </a:pPr>
            <a:r>
              <a:rPr lang="en-US" sz="1400" b="0" i="0" u="none" strike="noStrike" kern="1200" spc="0" baseline="0" dirty="0">
                <a:solidFill>
                  <a:prstClr val="black">
                    <a:lumMod val="65000"/>
                    <a:lumOff val="35000"/>
                  </a:prstClr>
                </a:solidFill>
                <a:latin typeface="+mn-lt"/>
                <a:ea typeface="+mn-ea"/>
                <a:cs typeface="+mn-cs"/>
              </a:rPr>
              <a:t>Movie Advertisement Recommender
Recall (Cosine (0.02) + KNN)</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Sheet2!$C$23</c:f>
              <c:strCache>
                <c:ptCount val="1"/>
              </c:strCache>
            </c:strRef>
          </c:tx>
          <c:spPr>
            <a:solidFill>
              <a:schemeClr val="accent1"/>
            </a:solidFill>
            <a:ln>
              <a:noFill/>
            </a:ln>
            <a:effectLst/>
          </c:spPr>
          <c:invertIfNegative val="0"/>
          <c:errBars>
            <c:errBarType val="plus"/>
            <c:errValType val="cust"/>
            <c:noEndCap val="0"/>
            <c:plus>
              <c:numRef>
                <c:f>Sheet2!$D$24:$D$27</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Sheet2!$B$24:$B$27</c:f>
              <c:numCache>
                <c:formatCode>General</c:formatCode>
                <c:ptCount val="4"/>
                <c:pt idx="0">
                  <c:v>1</c:v>
                </c:pt>
                <c:pt idx="1">
                  <c:v>3</c:v>
                </c:pt>
                <c:pt idx="2">
                  <c:v>5</c:v>
                </c:pt>
                <c:pt idx="3">
                  <c:v>10</c:v>
                </c:pt>
              </c:numCache>
            </c:numRef>
          </c:cat>
          <c:val>
            <c:numRef>
              <c:f>Sheet2!$C$24:$C$27</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0-CB32-4B5E-B34C-99D9ED6790D5}"/>
            </c:ext>
          </c:extLst>
        </c:ser>
        <c:dLbls>
          <c:showLegendKey val="0"/>
          <c:showVal val="0"/>
          <c:showCatName val="0"/>
          <c:showSerName val="0"/>
          <c:showPercent val="0"/>
          <c:showBubbleSize val="0"/>
        </c:dLbls>
        <c:gapWidth val="219"/>
        <c:overlap val="-27"/>
        <c:axId val="543732272"/>
        <c:axId val="543724728"/>
      </c:barChart>
      <c:catAx>
        <c:axId val="54373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724728"/>
        <c:crosses val="autoZero"/>
        <c:auto val="1"/>
        <c:lblAlgn val="ctr"/>
        <c:lblOffset val="100"/>
        <c:noMultiLvlLbl val="0"/>
      </c:catAx>
      <c:valAx>
        <c:axId val="543724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732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 Precision
Cosine +Rating + KNN + Popularity
K = 1, Rating &gt; mean+(max-mean)/2,cosin(0.02)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Sheet2!$C$44:$C$45</c:f>
              <c:strCache>
                <c:ptCount val="2"/>
              </c:strCache>
            </c:strRef>
          </c:tx>
          <c:spPr>
            <a:solidFill>
              <a:schemeClr val="accent1"/>
            </a:solidFill>
            <a:ln>
              <a:noFill/>
            </a:ln>
            <a:effectLst/>
          </c:spPr>
          <c:invertIfNegative val="0"/>
          <c:errBars>
            <c:errBarType val="plus"/>
            <c:errValType val="cust"/>
            <c:noEndCap val="0"/>
            <c:plus>
              <c:numRef>
                <c:f>Sheet2!$D$46:$D$48</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Sheet2!$B$46:$B$48</c:f>
              <c:numCache>
                <c:formatCode>General</c:formatCode>
                <c:ptCount val="3"/>
                <c:pt idx="0">
                  <c:v>50</c:v>
                </c:pt>
                <c:pt idx="1">
                  <c:v>100</c:v>
                </c:pt>
                <c:pt idx="2">
                  <c:v>150</c:v>
                </c:pt>
              </c:numCache>
            </c:numRef>
          </c:cat>
          <c:val>
            <c:numRef>
              <c:f>Sheet2!$C$46:$C$48</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7FA5-4DE2-9913-AEAF9D5C05A6}"/>
            </c:ext>
          </c:extLst>
        </c:ser>
        <c:dLbls>
          <c:showLegendKey val="0"/>
          <c:showVal val="0"/>
          <c:showCatName val="0"/>
          <c:showSerName val="0"/>
          <c:showPercent val="0"/>
          <c:showBubbleSize val="0"/>
        </c:dLbls>
        <c:gapWidth val="219"/>
        <c:overlap val="-27"/>
        <c:axId val="537918000"/>
        <c:axId val="537916032"/>
      </c:barChart>
      <c:catAx>
        <c:axId val="53791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916032"/>
        <c:crosses val="autoZero"/>
        <c:auto val="1"/>
        <c:lblAlgn val="ctr"/>
        <c:lblOffset val="100"/>
        <c:noMultiLvlLbl val="0"/>
      </c:catAx>
      <c:valAx>
        <c:axId val="53791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91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 Recall
Cosine +Rating + KNN + Popularity
K = 1, Rating &gt; mean+(max-mean)/2,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Sheet2!$C$57</c:f>
              <c:strCache>
                <c:ptCount val="1"/>
              </c:strCache>
            </c:strRef>
          </c:tx>
          <c:spPr>
            <a:solidFill>
              <a:schemeClr val="accent1"/>
            </a:solidFill>
            <a:ln>
              <a:noFill/>
            </a:ln>
            <a:effectLst/>
          </c:spPr>
          <c:invertIfNegative val="0"/>
          <c:errBars>
            <c:errBarType val="plus"/>
            <c:errValType val="cust"/>
            <c:noEndCap val="0"/>
            <c:plus>
              <c:numRef>
                <c:f>Sheet2!$D$58:$D$60</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Sheet2!$B$58:$B$60</c:f>
              <c:numCache>
                <c:formatCode>General</c:formatCode>
                <c:ptCount val="3"/>
                <c:pt idx="0">
                  <c:v>50</c:v>
                </c:pt>
                <c:pt idx="1">
                  <c:v>100</c:v>
                </c:pt>
                <c:pt idx="2">
                  <c:v>150</c:v>
                </c:pt>
              </c:numCache>
            </c:numRef>
          </c:cat>
          <c:val>
            <c:numRef>
              <c:f>Sheet2!$C$58:$C$60</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19DD-414E-B10C-368E0D0CC942}"/>
            </c:ext>
          </c:extLst>
        </c:ser>
        <c:dLbls>
          <c:showLegendKey val="0"/>
          <c:showVal val="0"/>
          <c:showCatName val="0"/>
          <c:showSerName val="0"/>
          <c:showPercent val="0"/>
          <c:showBubbleSize val="0"/>
        </c:dLbls>
        <c:gapWidth val="219"/>
        <c:overlap val="-27"/>
        <c:axId val="543730304"/>
        <c:axId val="543728664"/>
      </c:barChart>
      <c:catAx>
        <c:axId val="54373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728664"/>
        <c:crosses val="autoZero"/>
        <c:auto val="1"/>
        <c:lblAlgn val="ctr"/>
        <c:lblOffset val="100"/>
        <c:noMultiLvlLbl val="0"/>
      </c:catAx>
      <c:valAx>
        <c:axId val="543728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73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Precision
Cosine +Rating + KNN + Popularity
K = 3, Rating &gt; mean+(max-mean)/2,cosin(0.02)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Sheet2!$C$72:$C$73</c:f>
              <c:strCache>
                <c:ptCount val="2"/>
              </c:strCache>
            </c:strRef>
          </c:tx>
          <c:spPr>
            <a:solidFill>
              <a:schemeClr val="accent1"/>
            </a:solidFill>
            <a:ln>
              <a:noFill/>
            </a:ln>
            <a:effectLst/>
          </c:spPr>
          <c:invertIfNegative val="0"/>
          <c:errBars>
            <c:errBarType val="plus"/>
            <c:errValType val="cust"/>
            <c:noEndCap val="0"/>
            <c:plus>
              <c:numRef>
                <c:f>Sheet2!$D$74:$D$76</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Sheet2!$B$74:$B$76</c:f>
              <c:numCache>
                <c:formatCode>General</c:formatCode>
                <c:ptCount val="3"/>
                <c:pt idx="0">
                  <c:v>50</c:v>
                </c:pt>
                <c:pt idx="1">
                  <c:v>100</c:v>
                </c:pt>
                <c:pt idx="2">
                  <c:v>150</c:v>
                </c:pt>
              </c:numCache>
            </c:numRef>
          </c:cat>
          <c:val>
            <c:numRef>
              <c:f>Sheet2!$C$74:$C$76</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0-5571-4898-8638-20702AAEBACC}"/>
            </c:ext>
          </c:extLst>
        </c:ser>
        <c:dLbls>
          <c:showLegendKey val="0"/>
          <c:showVal val="0"/>
          <c:showCatName val="0"/>
          <c:showSerName val="0"/>
          <c:showPercent val="0"/>
          <c:showBubbleSize val="0"/>
        </c:dLbls>
        <c:gapWidth val="219"/>
        <c:overlap val="-27"/>
        <c:axId val="513198560"/>
        <c:axId val="513195608"/>
      </c:barChart>
      <c:catAx>
        <c:axId val="51319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195608"/>
        <c:crosses val="autoZero"/>
        <c:auto val="1"/>
        <c:lblAlgn val="ctr"/>
        <c:lblOffset val="100"/>
        <c:noMultiLvlLbl val="0"/>
      </c:catAx>
      <c:valAx>
        <c:axId val="513195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19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Content-Based Recommender Recall
Cosine +Rating + KNN + Popularity
K = 3, Rating &gt; mean+(max-mean)/2,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Sheet2!$C$79:$C$81</c:f>
              <c:strCache>
                <c:ptCount val="3"/>
              </c:strCache>
            </c:strRef>
          </c:tx>
          <c:spPr>
            <a:solidFill>
              <a:schemeClr val="accent1"/>
            </a:solidFill>
            <a:ln>
              <a:noFill/>
            </a:ln>
            <a:effectLst/>
          </c:spPr>
          <c:invertIfNegative val="0"/>
          <c:errBars>
            <c:errBarType val="plus"/>
            <c:errValType val="cust"/>
            <c:noEndCap val="0"/>
            <c:plus>
              <c:numRef>
                <c:f>Sheet2!$D$82:$D$84</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Sheet2!$B$82:$B$84</c:f>
              <c:numCache>
                <c:formatCode>General</c:formatCode>
                <c:ptCount val="3"/>
                <c:pt idx="0">
                  <c:v>50</c:v>
                </c:pt>
                <c:pt idx="1">
                  <c:v>100</c:v>
                </c:pt>
                <c:pt idx="2">
                  <c:v>150</c:v>
                </c:pt>
              </c:numCache>
            </c:numRef>
          </c:cat>
          <c:val>
            <c:numRef>
              <c:f>Sheet2!$C$82:$C$84</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0-0654-4E8B-A528-F4CB491FEF94}"/>
            </c:ext>
          </c:extLst>
        </c:ser>
        <c:dLbls>
          <c:showLegendKey val="0"/>
          <c:showVal val="0"/>
          <c:showCatName val="0"/>
          <c:showSerName val="0"/>
          <c:showPercent val="0"/>
          <c:showBubbleSize val="0"/>
        </c:dLbls>
        <c:gapWidth val="219"/>
        <c:overlap val="-27"/>
        <c:axId val="537907832"/>
        <c:axId val="537908160"/>
      </c:barChart>
      <c:catAx>
        <c:axId val="53790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908160"/>
        <c:crosses val="autoZero"/>
        <c:auto val="1"/>
        <c:lblAlgn val="ctr"/>
        <c:lblOffset val="100"/>
        <c:noMultiLvlLbl val="0"/>
      </c:catAx>
      <c:valAx>
        <c:axId val="53790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907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Content-Based Recommender Precision</a:t>
            </a:r>
          </a:p>
          <a:p>
            <a:pPr>
              <a:defRPr/>
            </a:pPr>
            <a:r>
              <a:rPr lang="en-US" dirty="0"/>
              <a:t>Cosine +Rating + KNN</a:t>
            </a:r>
            <a:r>
              <a:rPr lang="en-US" baseline="0" dirty="0"/>
              <a:t> + Popularity</a:t>
            </a:r>
          </a:p>
          <a:p>
            <a:pPr>
              <a:defRPr/>
            </a:pPr>
            <a:r>
              <a:rPr lang="en-US" baseline="0" dirty="0"/>
              <a:t>K = 3, Rating &gt;= mean, cosine (0.1)</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Sheet1!$D$36</c:f>
              <c:strCache>
                <c:ptCount val="1"/>
              </c:strCache>
            </c:strRef>
          </c:tx>
          <c:spPr>
            <a:solidFill>
              <a:schemeClr val="accent1"/>
            </a:solidFill>
            <a:ln>
              <a:noFill/>
            </a:ln>
            <a:effectLst/>
          </c:spPr>
          <c:invertIfNegative val="0"/>
          <c:errBars>
            <c:errBarType val="plus"/>
            <c:errValType val="cust"/>
            <c:noEndCap val="0"/>
            <c:plus>
              <c:numRef>
                <c:f>Sheet1!$E$37:$E$39</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Sheet1!$C$37:$C$39</c:f>
              <c:numCache>
                <c:formatCode>General</c:formatCode>
                <c:ptCount val="3"/>
                <c:pt idx="0">
                  <c:v>50</c:v>
                </c:pt>
                <c:pt idx="1">
                  <c:v>100</c:v>
                </c:pt>
                <c:pt idx="2">
                  <c:v>150</c:v>
                </c:pt>
              </c:numCache>
            </c:numRef>
          </c:cat>
          <c:val>
            <c:numRef>
              <c:f>Sheet1!$D$37:$D$39</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3F6D-4D86-BAD1-613FB14B5BEC}"/>
            </c:ext>
          </c:extLst>
        </c:ser>
        <c:dLbls>
          <c:showLegendKey val="0"/>
          <c:showVal val="0"/>
          <c:showCatName val="0"/>
          <c:showSerName val="0"/>
          <c:showPercent val="0"/>
          <c:showBubbleSize val="0"/>
        </c:dLbls>
        <c:gapWidth val="219"/>
        <c:overlap val="-27"/>
        <c:axId val="506733144"/>
        <c:axId val="543725384"/>
      </c:barChart>
      <c:catAx>
        <c:axId val="506733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725384"/>
        <c:crosses val="autoZero"/>
        <c:auto val="1"/>
        <c:lblAlgn val="ctr"/>
        <c:lblOffset val="100"/>
        <c:noMultiLvlLbl val="0"/>
      </c:catAx>
      <c:valAx>
        <c:axId val="543725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733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30FCF-8E18-466F-A9C7-49B68C07A20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62A7F-CB9A-4CCE-B84F-7A0142F2A6DD}" type="slidenum">
              <a:rPr lang="en-US" smtClean="0"/>
              <a:t>‹#›</a:t>
            </a:fld>
            <a:endParaRPr lang="en-US"/>
          </a:p>
        </p:txBody>
      </p:sp>
    </p:spTree>
    <p:extLst>
      <p:ext uri="{BB962C8B-B14F-4D97-AF65-F5344CB8AC3E}">
        <p14:creationId xmlns:p14="http://schemas.microsoft.com/office/powerpoint/2010/main" val="277062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C62A7F-CB9A-4CCE-B84F-7A0142F2A6DD}" type="slidenum">
              <a:rPr lang="en-US" smtClean="0"/>
              <a:t>5</a:t>
            </a:fld>
            <a:endParaRPr lang="en-US"/>
          </a:p>
        </p:txBody>
      </p:sp>
    </p:spTree>
    <p:extLst>
      <p:ext uri="{BB962C8B-B14F-4D97-AF65-F5344CB8AC3E}">
        <p14:creationId xmlns:p14="http://schemas.microsoft.com/office/powerpoint/2010/main" val="410262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8BF3-2BAB-4E2D-821B-FFDCD22EF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4B966-7286-444D-9CB8-6330CB499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C3C4AE-D792-4153-A161-25F381C2C106}"/>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0EA1C1ED-2C13-4750-A094-C6B1EBAA6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C10A2-CD5D-465A-8720-46794FDF7B54}"/>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294948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EE47-C680-428F-B0F5-80A886B0CE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7E2036-5696-4642-B77B-9BCEDB5617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0B36B-4428-4C00-A2BD-3952191E8DF8}"/>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64D473CB-7E0B-4ABC-BC81-F35FCD6E6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6AA6-EC07-4A57-AD4C-CC653B0A20A4}"/>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179467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55739-AF82-4969-B716-20061721E9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915099-C25E-4B99-B47D-B0EE477B51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4E506-93EB-4A8D-8665-E69217058089}"/>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565E01D6-46C2-4F9F-BF6A-9B185FF82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3BEB-131D-4D1D-87F2-3C2EE5FA0E9C}"/>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162955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7B58-E01B-4BB6-B879-B66737175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64162-CAE4-4D00-8BC1-95961A56D6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03E7A-9A1E-4E61-B034-46E0ABDF0758}"/>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CF0A0A4A-D5BA-4B9D-ABA1-CE6FC319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A3EDC-B1F3-4EA4-A741-55A2712DDF03}"/>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345942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6F5B-D675-4478-A5DC-0A9473101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841A5-A2FD-4022-8018-6CC96FC96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D14827-F063-49C2-A15F-22ECB8B1C292}"/>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EC1A2A0F-C9BC-456B-91BF-78B976A35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71E3E-6689-4152-BAAF-2FF13F5567BA}"/>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381074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B541-C4D2-4E2E-8E5D-0116E8247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B2F1D-E227-4F89-88B1-19B349588F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1A7FBC-93F9-441E-8B83-77E6B6B033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8684-E857-4E7D-9CC5-D269265C2FE2}"/>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6" name="Footer Placeholder 5">
            <a:extLst>
              <a:ext uri="{FF2B5EF4-FFF2-40B4-BE49-F238E27FC236}">
                <a16:creationId xmlns:a16="http://schemas.microsoft.com/office/drawing/2014/main" id="{0559E911-A583-4C8E-A093-E6FF85FCE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EADAF-30DC-4DC0-BA69-9A664682C90D}"/>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203562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BFB-B292-4214-B467-1FB2B3705D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AB7447-4C2A-465E-A56B-A6E6F1C3E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05E5EA-1CC3-47C0-894C-B43CB5302B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EFF9F8-EC43-42AB-95E9-798853DC8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BC8F95-185B-4FCE-81B6-EDA40BCA9D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E27B5-2BDF-4113-A847-139E63EAFB55}"/>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8" name="Footer Placeholder 7">
            <a:extLst>
              <a:ext uri="{FF2B5EF4-FFF2-40B4-BE49-F238E27FC236}">
                <a16:creationId xmlns:a16="http://schemas.microsoft.com/office/drawing/2014/main" id="{0C64721E-FE33-4C10-9715-1CD76E490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ABF3FC-4F91-432C-8E92-C44CEF4ECA80}"/>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249512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DDE-DBA0-49E0-894F-A63E9FD25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C58033-4692-4EC5-AE11-BB2E1930B4EC}"/>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4" name="Footer Placeholder 3">
            <a:extLst>
              <a:ext uri="{FF2B5EF4-FFF2-40B4-BE49-F238E27FC236}">
                <a16:creationId xmlns:a16="http://schemas.microsoft.com/office/drawing/2014/main" id="{DDDB9760-C369-48A6-82C6-2826C5CFE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E3620F-71B8-4FB7-94B8-0FC2560F64BC}"/>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25704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2DF25-DDAF-44B5-AEB4-E53B1A55F845}"/>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3" name="Footer Placeholder 2">
            <a:extLst>
              <a:ext uri="{FF2B5EF4-FFF2-40B4-BE49-F238E27FC236}">
                <a16:creationId xmlns:a16="http://schemas.microsoft.com/office/drawing/2014/main" id="{94660D81-4F6F-4DAE-87B3-B885F4B64C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59C1B-566B-406C-8F3E-CBD417561CA1}"/>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81495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96D2-8C44-4B70-B0A2-59DBC8A56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DBB8F-FE6E-41B9-9DAB-1064CFA68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B7F282-3FD7-459B-878B-DA72C9A28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9B44EB-E485-43E5-BDD6-3D6B8147A1F8}"/>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6" name="Footer Placeholder 5">
            <a:extLst>
              <a:ext uri="{FF2B5EF4-FFF2-40B4-BE49-F238E27FC236}">
                <a16:creationId xmlns:a16="http://schemas.microsoft.com/office/drawing/2014/main" id="{2347A808-61FA-4368-ADB8-DCB57C42E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AAA0-EE2B-47D4-BB79-0BBF61D10D20}"/>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179484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A2F0-E9F8-4B68-A168-9A1537F1C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ECED83-5AEF-4588-8113-C57AC8851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90B4C-8256-4E4A-BA4E-A72A33A60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C41E66-7581-4597-BA02-59676E59CE8A}"/>
              </a:ext>
            </a:extLst>
          </p:cNvPr>
          <p:cNvSpPr>
            <a:spLocks noGrp="1"/>
          </p:cNvSpPr>
          <p:nvPr>
            <p:ph type="dt" sz="half" idx="10"/>
          </p:nvPr>
        </p:nvSpPr>
        <p:spPr/>
        <p:txBody>
          <a:bodyPr/>
          <a:lstStyle/>
          <a:p>
            <a:fld id="{FD121D13-3AED-42CC-AC14-3F0501F5CB37}" type="datetimeFigureOut">
              <a:rPr lang="en-US" smtClean="0"/>
              <a:t>12/8/2018</a:t>
            </a:fld>
            <a:endParaRPr lang="en-US"/>
          </a:p>
        </p:txBody>
      </p:sp>
      <p:sp>
        <p:nvSpPr>
          <p:cNvPr id="6" name="Footer Placeholder 5">
            <a:extLst>
              <a:ext uri="{FF2B5EF4-FFF2-40B4-BE49-F238E27FC236}">
                <a16:creationId xmlns:a16="http://schemas.microsoft.com/office/drawing/2014/main" id="{8BCA9413-8A00-45D9-BECC-5F7798CED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09EEF-1448-4012-A3AF-2B923C48681D}"/>
              </a:ext>
            </a:extLst>
          </p:cNvPr>
          <p:cNvSpPr>
            <a:spLocks noGrp="1"/>
          </p:cNvSpPr>
          <p:nvPr>
            <p:ph type="sldNum" sz="quarter" idx="12"/>
          </p:nvPr>
        </p:nvSpPr>
        <p:spPr/>
        <p:txBody>
          <a:bodyPr/>
          <a:lstStyle/>
          <a:p>
            <a:fld id="{AB6D9FDE-1CB9-4C50-99C2-CEFF47B9EA4E}" type="slidenum">
              <a:rPr lang="en-US" smtClean="0"/>
              <a:t>‹#›</a:t>
            </a:fld>
            <a:endParaRPr lang="en-US"/>
          </a:p>
        </p:txBody>
      </p:sp>
    </p:spTree>
    <p:extLst>
      <p:ext uri="{BB962C8B-B14F-4D97-AF65-F5344CB8AC3E}">
        <p14:creationId xmlns:p14="http://schemas.microsoft.com/office/powerpoint/2010/main" val="124950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00DD3-96C3-4D09-99DF-66439B205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4BD29-9AF0-4F6B-BEE5-811C8EA53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CDBA5-46F3-43D5-91B5-90558B269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1D13-3AED-42CC-AC14-3F0501F5CB37}" type="datetimeFigureOut">
              <a:rPr lang="en-US" smtClean="0"/>
              <a:t>12/8/2018</a:t>
            </a:fld>
            <a:endParaRPr lang="en-US"/>
          </a:p>
        </p:txBody>
      </p:sp>
      <p:sp>
        <p:nvSpPr>
          <p:cNvPr id="5" name="Footer Placeholder 4">
            <a:extLst>
              <a:ext uri="{FF2B5EF4-FFF2-40B4-BE49-F238E27FC236}">
                <a16:creationId xmlns:a16="http://schemas.microsoft.com/office/drawing/2014/main" id="{9079E468-DCC7-48DA-99C5-EBA28DF46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0B5AF7-6AF3-4721-BB2E-0FC3F4229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D9FDE-1CB9-4C50-99C2-CEFF47B9EA4E}" type="slidenum">
              <a:rPr lang="en-US" smtClean="0"/>
              <a:t>‹#›</a:t>
            </a:fld>
            <a:endParaRPr lang="en-US"/>
          </a:p>
        </p:txBody>
      </p:sp>
    </p:spTree>
    <p:extLst>
      <p:ext uri="{BB962C8B-B14F-4D97-AF65-F5344CB8AC3E}">
        <p14:creationId xmlns:p14="http://schemas.microsoft.com/office/powerpoint/2010/main" val="1782193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8.xml"/></Relationships>
</file>

<file path=ppt/slides/_rels/slide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FCD3FD5-0736-481A-9CD5-D83DCE8BA78F}"/>
              </a:ext>
            </a:extLst>
          </p:cNvPr>
          <p:cNvGraphicFramePr>
            <a:graphicFrameLocks/>
          </p:cNvGraphicFramePr>
          <p:nvPr>
            <p:extLst>
              <p:ext uri="{D42A27DB-BD31-4B8C-83A1-F6EECF244321}">
                <p14:modId xmlns:p14="http://schemas.microsoft.com/office/powerpoint/2010/main" val="229092080"/>
              </p:ext>
            </p:extLst>
          </p:nvPr>
        </p:nvGraphicFramePr>
        <p:xfrm>
          <a:off x="445459" y="361133"/>
          <a:ext cx="4564380" cy="27393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45D6DFC-665A-4893-A688-0476FFB40E18}"/>
              </a:ext>
            </a:extLst>
          </p:cNvPr>
          <p:cNvGraphicFramePr>
            <a:graphicFrameLocks/>
          </p:cNvGraphicFramePr>
          <p:nvPr>
            <p:extLst>
              <p:ext uri="{D42A27DB-BD31-4B8C-83A1-F6EECF244321}">
                <p14:modId xmlns:p14="http://schemas.microsoft.com/office/powerpoint/2010/main" val="953045277"/>
              </p:ext>
            </p:extLst>
          </p:nvPr>
        </p:nvGraphicFramePr>
        <p:xfrm>
          <a:off x="6235960" y="36113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6CE8698-4A78-4046-9E8A-AADDBD3B8D25}"/>
              </a:ext>
            </a:extLst>
          </p:cNvPr>
          <p:cNvGraphicFramePr>
            <a:graphicFrameLocks/>
          </p:cNvGraphicFramePr>
          <p:nvPr>
            <p:extLst>
              <p:ext uri="{D42A27DB-BD31-4B8C-83A1-F6EECF244321}">
                <p14:modId xmlns:p14="http://schemas.microsoft.com/office/powerpoint/2010/main" val="1585679260"/>
              </p:ext>
            </p:extLst>
          </p:nvPr>
        </p:nvGraphicFramePr>
        <p:xfrm>
          <a:off x="445459" y="383954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03D978A-454D-4FD0-A0FA-7147FAFFE593}"/>
              </a:ext>
            </a:extLst>
          </p:cNvPr>
          <p:cNvGraphicFramePr>
            <a:graphicFrameLocks/>
          </p:cNvGraphicFramePr>
          <p:nvPr>
            <p:extLst>
              <p:ext uri="{D42A27DB-BD31-4B8C-83A1-F6EECF244321}">
                <p14:modId xmlns:p14="http://schemas.microsoft.com/office/powerpoint/2010/main" val="4068733894"/>
              </p:ext>
            </p:extLst>
          </p:nvPr>
        </p:nvGraphicFramePr>
        <p:xfrm>
          <a:off x="6235960" y="383954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8890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3B2C3-5A8E-4B3C-AB8C-62164C1E4F93}"/>
              </a:ext>
            </a:extLst>
          </p:cNvPr>
          <p:cNvSpPr txBox="1"/>
          <p:nvPr/>
        </p:nvSpPr>
        <p:spPr>
          <a:xfrm>
            <a:off x="923730" y="2211353"/>
            <a:ext cx="6932645" cy="2246769"/>
          </a:xfrm>
          <a:prstGeom prst="rect">
            <a:avLst/>
          </a:prstGeom>
          <a:noFill/>
        </p:spPr>
        <p:txBody>
          <a:bodyPr wrap="square" rtlCol="0">
            <a:spAutoFit/>
          </a:bodyPr>
          <a:lstStyle/>
          <a:p>
            <a:r>
              <a:rPr lang="en-US" sz="2800" b="1" dirty="0"/>
              <a:t>KNN, the k-nearest neighbors algorithm</a:t>
            </a:r>
            <a:r>
              <a:rPr lang="en-US" sz="2800" dirty="0"/>
              <a:t>. It is “a non-parametric method used for classification and regression. The “input consists of the k closest training examples in the feature space.”</a:t>
            </a:r>
          </a:p>
        </p:txBody>
      </p:sp>
    </p:spTree>
    <p:extLst>
      <p:ext uri="{BB962C8B-B14F-4D97-AF65-F5344CB8AC3E}">
        <p14:creationId xmlns:p14="http://schemas.microsoft.com/office/powerpoint/2010/main" val="177141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0DBAC-78D6-4CB7-B2F5-532574EE74CF}"/>
              </a:ext>
            </a:extLst>
          </p:cNvPr>
          <p:cNvSpPr txBox="1"/>
          <p:nvPr/>
        </p:nvSpPr>
        <p:spPr>
          <a:xfrm>
            <a:off x="1810139" y="2239347"/>
            <a:ext cx="9121921" cy="584775"/>
          </a:xfrm>
          <a:prstGeom prst="rect">
            <a:avLst/>
          </a:prstGeom>
          <a:noFill/>
        </p:spPr>
        <p:txBody>
          <a:bodyPr wrap="none" rtlCol="0">
            <a:spAutoFit/>
          </a:bodyPr>
          <a:lstStyle/>
          <a:p>
            <a:r>
              <a:rPr lang="en-US" sz="3200" dirty="0"/>
              <a:t>Preference. Users’ ratings represent their preference. </a:t>
            </a:r>
          </a:p>
        </p:txBody>
      </p:sp>
      <p:sp>
        <p:nvSpPr>
          <p:cNvPr id="3" name="TextBox 2">
            <a:extLst>
              <a:ext uri="{FF2B5EF4-FFF2-40B4-BE49-F238E27FC236}">
                <a16:creationId xmlns:a16="http://schemas.microsoft.com/office/drawing/2014/main" id="{B3BE6F67-2740-48FB-8FB0-79DA351FC259}"/>
              </a:ext>
            </a:extLst>
          </p:cNvPr>
          <p:cNvSpPr txBox="1"/>
          <p:nvPr/>
        </p:nvSpPr>
        <p:spPr>
          <a:xfrm>
            <a:off x="1810139" y="4376057"/>
            <a:ext cx="6438916" cy="2062103"/>
          </a:xfrm>
          <a:prstGeom prst="rect">
            <a:avLst/>
          </a:prstGeom>
          <a:noFill/>
        </p:spPr>
        <p:txBody>
          <a:bodyPr wrap="square" rtlCol="0">
            <a:spAutoFit/>
          </a:bodyPr>
          <a:lstStyle/>
          <a:p>
            <a:r>
              <a:rPr lang="en-US" sz="3200" dirty="0"/>
              <a:t>Popularity. Movies which have more watchers are thought to be more popular and thus will have higher priorities in our recommendation list.</a:t>
            </a:r>
          </a:p>
        </p:txBody>
      </p:sp>
    </p:spTree>
    <p:extLst>
      <p:ext uri="{BB962C8B-B14F-4D97-AF65-F5344CB8AC3E}">
        <p14:creationId xmlns:p14="http://schemas.microsoft.com/office/powerpoint/2010/main" val="196191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61834-5CEB-441E-9467-F3D6BC046D53}"/>
              </a:ext>
            </a:extLst>
          </p:cNvPr>
          <p:cNvSpPr txBox="1"/>
          <p:nvPr/>
        </p:nvSpPr>
        <p:spPr>
          <a:xfrm>
            <a:off x="2724540" y="1446243"/>
            <a:ext cx="9467460" cy="3046988"/>
          </a:xfrm>
          <a:prstGeom prst="rect">
            <a:avLst/>
          </a:prstGeom>
          <a:noFill/>
        </p:spPr>
        <p:txBody>
          <a:bodyPr wrap="square" rtlCol="0">
            <a:spAutoFit/>
          </a:bodyPr>
          <a:lstStyle/>
          <a:p>
            <a:r>
              <a:rPr lang="en-US" sz="3200" dirty="0"/>
              <a:t>Precision and Recall. </a:t>
            </a:r>
            <a:r>
              <a:rPr lang="en-US" sz="3200" b="1" dirty="0"/>
              <a:t>Precision</a:t>
            </a:r>
            <a:r>
              <a:rPr lang="en-US" sz="3200" dirty="0"/>
              <a:t> (also called positive predictive value) is the fraction of relevant instances among the retrieved instances, while </a:t>
            </a:r>
            <a:r>
              <a:rPr lang="en-US" sz="3200" b="1" dirty="0"/>
              <a:t>recall</a:t>
            </a:r>
            <a:r>
              <a:rPr lang="en-US" sz="3200" dirty="0"/>
              <a:t> (also known as sensitivity) is the fraction of relevant instances that have been retrieved over the total amount of relevant instances</a:t>
            </a:r>
          </a:p>
        </p:txBody>
      </p:sp>
    </p:spTree>
    <p:extLst>
      <p:ext uri="{BB962C8B-B14F-4D97-AF65-F5344CB8AC3E}">
        <p14:creationId xmlns:p14="http://schemas.microsoft.com/office/powerpoint/2010/main" val="423562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52292-EF35-42DC-A170-BD97B42D09D2}"/>
              </a:ext>
            </a:extLst>
          </p:cNvPr>
          <p:cNvSpPr txBox="1"/>
          <p:nvPr/>
        </p:nvSpPr>
        <p:spPr>
          <a:xfrm>
            <a:off x="1436914" y="1343608"/>
            <a:ext cx="18181067" cy="584775"/>
          </a:xfrm>
          <a:prstGeom prst="rect">
            <a:avLst/>
          </a:prstGeom>
          <a:noFill/>
        </p:spPr>
        <p:txBody>
          <a:bodyPr wrap="none" rtlCol="0">
            <a:spAutoFit/>
          </a:bodyPr>
          <a:lstStyle/>
          <a:p>
            <a:r>
              <a:rPr lang="en-US" sz="3200" dirty="0"/>
              <a:t>Part A. Uncovering potential watchers. Choose k nearest neighbors, based on movie-movie Cosine similarity.</a:t>
            </a:r>
          </a:p>
        </p:txBody>
      </p:sp>
      <p:sp>
        <p:nvSpPr>
          <p:cNvPr id="4" name="TextBox 3">
            <a:extLst>
              <a:ext uri="{FF2B5EF4-FFF2-40B4-BE49-F238E27FC236}">
                <a16:creationId xmlns:a16="http://schemas.microsoft.com/office/drawing/2014/main" id="{31BD7262-1471-49B7-A21B-8AF7CCE7346E}"/>
              </a:ext>
            </a:extLst>
          </p:cNvPr>
          <p:cNvSpPr txBox="1"/>
          <p:nvPr/>
        </p:nvSpPr>
        <p:spPr>
          <a:xfrm>
            <a:off x="486383" y="4280170"/>
            <a:ext cx="9620655" cy="2554545"/>
          </a:xfrm>
          <a:prstGeom prst="rect">
            <a:avLst/>
          </a:prstGeom>
          <a:noFill/>
        </p:spPr>
        <p:txBody>
          <a:bodyPr wrap="square" rtlCol="0">
            <a:spAutoFit/>
          </a:bodyPr>
          <a:lstStyle/>
          <a:p>
            <a:r>
              <a:rPr lang="en-US" sz="3200" dirty="0"/>
              <a:t>Part B. Recommend movies to the user based on the watching history. Choose the movies with higher ratings from the list, find similar unwatched movies by KNN, rank the list by movies popularities, and then generate a recommendation list.</a:t>
            </a:r>
          </a:p>
        </p:txBody>
      </p:sp>
    </p:spTree>
    <p:extLst>
      <p:ext uri="{BB962C8B-B14F-4D97-AF65-F5344CB8AC3E}">
        <p14:creationId xmlns:p14="http://schemas.microsoft.com/office/powerpoint/2010/main" val="95958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7324E-CC80-48DB-B5F5-189FCA2977F8}"/>
              </a:ext>
            </a:extLst>
          </p:cNvPr>
          <p:cNvSpPr txBox="1"/>
          <p:nvPr/>
        </p:nvSpPr>
        <p:spPr>
          <a:xfrm>
            <a:off x="354562" y="1129004"/>
            <a:ext cx="8845421" cy="8248412"/>
          </a:xfrm>
          <a:prstGeom prst="rect">
            <a:avLst/>
          </a:prstGeom>
          <a:noFill/>
        </p:spPr>
        <p:txBody>
          <a:bodyPr wrap="square" rtlCol="0">
            <a:spAutoFit/>
          </a:bodyPr>
          <a:lstStyle/>
          <a:p>
            <a:pPr marL="342900" indent="-342900">
              <a:buAutoNum type="arabicPeriod"/>
            </a:pPr>
            <a:r>
              <a:rPr lang="en-US" sz="3200" dirty="0"/>
              <a:t>Popularity is important for this recommender system.</a:t>
            </a:r>
          </a:p>
          <a:p>
            <a:pPr marL="342900" indent="-342900">
              <a:buAutoNum type="arabicPeriod"/>
            </a:pPr>
            <a:r>
              <a:rPr lang="en-US" sz="3200" dirty="0"/>
              <a:t>The major purpose of Experiment A is finding potential audiences, thus the poor precision is not so unacceptable. Advertiser may prefer a higher recall. We now only have movie genre feature, more features are needed to further distinguish similarity and improve our model.  </a:t>
            </a:r>
          </a:p>
          <a:p>
            <a:pPr marL="342900" indent="-342900">
              <a:buAutoNum type="arabicPeriod"/>
            </a:pPr>
            <a:r>
              <a:rPr lang="en-US" sz="3200" dirty="0"/>
              <a:t>Some users have very short watching lists. Some movies have very few watchers. Both distributions have long tails. This can partially explain our big standard errors.</a:t>
            </a:r>
          </a:p>
          <a:p>
            <a:pPr marL="342900" indent="-342900">
              <a:buAutoNum type="arabicPeriod"/>
            </a:pPr>
            <a:r>
              <a:rPr lang="en-US" sz="3200" dirty="0"/>
              <a:t>We tried the collaborative filtering recommender system which is based on user-user similarity. The computational cost is so huge that we are still working to find an efficient way to generate a list.</a:t>
            </a:r>
          </a:p>
          <a:p>
            <a:pPr marL="342900" indent="-342900">
              <a:buAutoNum type="arabicPeriod"/>
            </a:pPr>
            <a:endParaRPr lang="en-US" dirty="0"/>
          </a:p>
        </p:txBody>
      </p:sp>
    </p:spTree>
    <p:extLst>
      <p:ext uri="{BB962C8B-B14F-4D97-AF65-F5344CB8AC3E}">
        <p14:creationId xmlns:p14="http://schemas.microsoft.com/office/powerpoint/2010/main" val="213916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579FB-0FBD-4FA4-BA19-59BD045BB730}"/>
              </a:ext>
            </a:extLst>
          </p:cNvPr>
          <p:cNvSpPr txBox="1"/>
          <p:nvPr/>
        </p:nvSpPr>
        <p:spPr>
          <a:xfrm>
            <a:off x="2556588" y="2491273"/>
            <a:ext cx="3114763" cy="584775"/>
          </a:xfrm>
          <a:prstGeom prst="rect">
            <a:avLst/>
          </a:prstGeom>
          <a:noFill/>
        </p:spPr>
        <p:txBody>
          <a:bodyPr wrap="none" rtlCol="0">
            <a:spAutoFit/>
          </a:bodyPr>
          <a:lstStyle/>
          <a:p>
            <a:r>
              <a:rPr lang="en-US" sz="3200" dirty="0"/>
              <a:t>* From Wikipedia</a:t>
            </a:r>
          </a:p>
        </p:txBody>
      </p:sp>
    </p:spTree>
    <p:extLst>
      <p:ext uri="{BB962C8B-B14F-4D97-AF65-F5344CB8AC3E}">
        <p14:creationId xmlns:p14="http://schemas.microsoft.com/office/powerpoint/2010/main" val="57051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AA87F00-0110-4043-91AD-075F752494EB}"/>
              </a:ext>
            </a:extLst>
          </p:cNvPr>
          <p:cNvGraphicFramePr>
            <a:graphicFrameLocks/>
          </p:cNvGraphicFramePr>
          <p:nvPr>
            <p:extLst>
              <p:ext uri="{D42A27DB-BD31-4B8C-83A1-F6EECF244321}">
                <p14:modId xmlns:p14="http://schemas.microsoft.com/office/powerpoint/2010/main" val="2328021907"/>
              </p:ext>
            </p:extLst>
          </p:nvPr>
        </p:nvGraphicFramePr>
        <p:xfrm>
          <a:off x="823609" y="34533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CBD40C8-D361-4923-8E82-08457B21D5DD}"/>
              </a:ext>
            </a:extLst>
          </p:cNvPr>
          <p:cNvGraphicFramePr>
            <a:graphicFrameLocks/>
          </p:cNvGraphicFramePr>
          <p:nvPr>
            <p:extLst>
              <p:ext uri="{D42A27DB-BD31-4B8C-83A1-F6EECF244321}">
                <p14:modId xmlns:p14="http://schemas.microsoft.com/office/powerpoint/2010/main" val="3904744300"/>
              </p:ext>
            </p:extLst>
          </p:nvPr>
        </p:nvGraphicFramePr>
        <p:xfrm>
          <a:off x="6378102" y="34533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2BC053F-DA60-493D-84BD-06FC677AEAFE}"/>
              </a:ext>
            </a:extLst>
          </p:cNvPr>
          <p:cNvGraphicFramePr>
            <a:graphicFrameLocks/>
          </p:cNvGraphicFramePr>
          <p:nvPr>
            <p:extLst>
              <p:ext uri="{D42A27DB-BD31-4B8C-83A1-F6EECF244321}">
                <p14:modId xmlns:p14="http://schemas.microsoft.com/office/powerpoint/2010/main" val="1761936447"/>
              </p:ext>
            </p:extLst>
          </p:nvPr>
        </p:nvGraphicFramePr>
        <p:xfrm>
          <a:off x="823609" y="386674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95FD77DC-9AE5-4B57-8FB0-97B7EB2B326C}"/>
              </a:ext>
            </a:extLst>
          </p:cNvPr>
          <p:cNvGraphicFramePr>
            <a:graphicFrameLocks/>
          </p:cNvGraphicFramePr>
          <p:nvPr>
            <p:extLst>
              <p:ext uri="{D42A27DB-BD31-4B8C-83A1-F6EECF244321}">
                <p14:modId xmlns:p14="http://schemas.microsoft.com/office/powerpoint/2010/main" val="1157252317"/>
              </p:ext>
            </p:extLst>
          </p:nvPr>
        </p:nvGraphicFramePr>
        <p:xfrm>
          <a:off x="6378102" y="386674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080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75936F0-AD80-46EB-856A-461912C59015}"/>
              </a:ext>
            </a:extLst>
          </p:cNvPr>
          <p:cNvGraphicFramePr>
            <a:graphicFrameLocks/>
          </p:cNvGraphicFramePr>
          <p:nvPr>
            <p:extLst>
              <p:ext uri="{D42A27DB-BD31-4B8C-83A1-F6EECF244321}">
                <p14:modId xmlns:p14="http://schemas.microsoft.com/office/powerpoint/2010/main" val="3612809778"/>
              </p:ext>
            </p:extLst>
          </p:nvPr>
        </p:nvGraphicFramePr>
        <p:xfrm>
          <a:off x="385666" y="29391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61AAFCE-6A21-4764-8ABD-F758C5B2524C}"/>
              </a:ext>
            </a:extLst>
          </p:cNvPr>
          <p:cNvGraphicFramePr>
            <a:graphicFrameLocks/>
          </p:cNvGraphicFramePr>
          <p:nvPr>
            <p:extLst>
              <p:ext uri="{D42A27DB-BD31-4B8C-83A1-F6EECF244321}">
                <p14:modId xmlns:p14="http://schemas.microsoft.com/office/powerpoint/2010/main" val="4079634432"/>
              </p:ext>
            </p:extLst>
          </p:nvPr>
        </p:nvGraphicFramePr>
        <p:xfrm>
          <a:off x="6096000" y="29391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F975EEA-F638-4DF0-A392-AE788072FD6E}"/>
              </a:ext>
            </a:extLst>
          </p:cNvPr>
          <p:cNvGraphicFramePr>
            <a:graphicFrameLocks/>
          </p:cNvGraphicFramePr>
          <p:nvPr>
            <p:extLst>
              <p:ext uri="{D42A27DB-BD31-4B8C-83A1-F6EECF244321}">
                <p14:modId xmlns:p14="http://schemas.microsoft.com/office/powerpoint/2010/main" val="462397407"/>
              </p:ext>
            </p:extLst>
          </p:nvPr>
        </p:nvGraphicFramePr>
        <p:xfrm>
          <a:off x="385666" y="362494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35CD14CB-8AEE-4A7B-8357-A00970FB7F82}"/>
              </a:ext>
            </a:extLst>
          </p:cNvPr>
          <p:cNvGraphicFramePr>
            <a:graphicFrameLocks/>
          </p:cNvGraphicFramePr>
          <p:nvPr>
            <p:extLst>
              <p:ext uri="{D42A27DB-BD31-4B8C-83A1-F6EECF244321}">
                <p14:modId xmlns:p14="http://schemas.microsoft.com/office/powerpoint/2010/main" val="3813070429"/>
              </p:ext>
            </p:extLst>
          </p:nvPr>
        </p:nvGraphicFramePr>
        <p:xfrm>
          <a:off x="6096000" y="3624943"/>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6730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DAD65D9-B072-4E82-A21F-3743DAC9C55B}"/>
              </a:ext>
            </a:extLst>
          </p:cNvPr>
          <p:cNvGraphicFramePr>
            <a:graphicFrameLocks/>
          </p:cNvGraphicFramePr>
          <p:nvPr>
            <p:extLst>
              <p:ext uri="{D42A27DB-BD31-4B8C-83A1-F6EECF244321}">
                <p14:modId xmlns:p14="http://schemas.microsoft.com/office/powerpoint/2010/main" val="1603995647"/>
              </p:ext>
            </p:extLst>
          </p:nvPr>
        </p:nvGraphicFramePr>
        <p:xfrm>
          <a:off x="930612" y="36624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CB8600C4-E57C-4664-8B1F-88A22FE60DF3}"/>
              </a:ext>
            </a:extLst>
          </p:cNvPr>
          <p:cNvGraphicFramePr>
            <a:graphicFrameLocks/>
          </p:cNvGraphicFramePr>
          <p:nvPr>
            <p:extLst>
              <p:ext uri="{D42A27DB-BD31-4B8C-83A1-F6EECF244321}">
                <p14:modId xmlns:p14="http://schemas.microsoft.com/office/powerpoint/2010/main" val="1313875195"/>
              </p:ext>
            </p:extLst>
          </p:nvPr>
        </p:nvGraphicFramePr>
        <p:xfrm>
          <a:off x="6689388" y="36624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FE64EDC-80FB-4EE8-9A8C-5138A66A3C6B}"/>
              </a:ext>
            </a:extLst>
          </p:cNvPr>
          <p:cNvGraphicFramePr>
            <a:graphicFrameLocks/>
          </p:cNvGraphicFramePr>
          <p:nvPr>
            <p:extLst>
              <p:ext uri="{D42A27DB-BD31-4B8C-83A1-F6EECF244321}">
                <p14:modId xmlns:p14="http://schemas.microsoft.com/office/powerpoint/2010/main" val="4200043247"/>
              </p:ext>
            </p:extLst>
          </p:nvPr>
        </p:nvGraphicFramePr>
        <p:xfrm>
          <a:off x="930612" y="37451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0BE3EA5A-B869-40AE-BB4F-56F524894259}"/>
              </a:ext>
            </a:extLst>
          </p:cNvPr>
          <p:cNvGraphicFramePr>
            <a:graphicFrameLocks/>
          </p:cNvGraphicFramePr>
          <p:nvPr>
            <p:extLst>
              <p:ext uri="{D42A27DB-BD31-4B8C-83A1-F6EECF244321}">
                <p14:modId xmlns:p14="http://schemas.microsoft.com/office/powerpoint/2010/main" val="3458788292"/>
              </p:ext>
            </p:extLst>
          </p:nvPr>
        </p:nvGraphicFramePr>
        <p:xfrm>
          <a:off x="6689388" y="37451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3731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485F43-671B-4CCE-A2D7-02E37E44C808}"/>
              </a:ext>
            </a:extLst>
          </p:cNvPr>
          <p:cNvGrpSpPr/>
          <p:nvPr/>
        </p:nvGrpSpPr>
        <p:grpSpPr>
          <a:xfrm>
            <a:off x="1356049" y="1852127"/>
            <a:ext cx="9311951" cy="2743200"/>
            <a:chOff x="1356049" y="1852127"/>
            <a:chExt cx="9311951" cy="2743200"/>
          </a:xfrm>
        </p:grpSpPr>
        <p:graphicFrame>
          <p:nvGraphicFramePr>
            <p:cNvPr id="2" name="Chart 1">
              <a:extLst>
                <a:ext uri="{FF2B5EF4-FFF2-40B4-BE49-F238E27FC236}">
                  <a16:creationId xmlns:a16="http://schemas.microsoft.com/office/drawing/2014/main" id="{D984ED89-C0B4-46E7-A1CE-7B6B12F2A9BD}"/>
                </a:ext>
              </a:extLst>
            </p:cNvPr>
            <p:cNvGraphicFramePr>
              <a:graphicFrameLocks/>
            </p:cNvGraphicFramePr>
            <p:nvPr>
              <p:extLst>
                <p:ext uri="{D42A27DB-BD31-4B8C-83A1-F6EECF244321}">
                  <p14:modId xmlns:p14="http://schemas.microsoft.com/office/powerpoint/2010/main" val="3803147320"/>
                </p:ext>
              </p:extLst>
            </p:nvPr>
          </p:nvGraphicFramePr>
          <p:xfrm>
            <a:off x="1356049" y="185212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0F46A9C3-B654-4D4E-9619-E8FFC3DB23B3}"/>
                </a:ext>
              </a:extLst>
            </p:cNvPr>
            <p:cNvGraphicFramePr>
              <a:graphicFrameLocks/>
            </p:cNvGraphicFramePr>
            <p:nvPr>
              <p:extLst>
                <p:ext uri="{D42A27DB-BD31-4B8C-83A1-F6EECF244321}">
                  <p14:modId xmlns:p14="http://schemas.microsoft.com/office/powerpoint/2010/main" val="444371365"/>
                </p:ext>
              </p:extLst>
            </p:nvPr>
          </p:nvGraphicFramePr>
          <p:xfrm>
            <a:off x="6096000" y="1852127"/>
            <a:ext cx="4572000" cy="2743200"/>
          </p:xfrm>
          <a:graphic>
            <a:graphicData uri="http://schemas.openxmlformats.org/drawingml/2006/chart">
              <c:chart xmlns:c="http://schemas.openxmlformats.org/drawingml/2006/chart" xmlns:r="http://schemas.openxmlformats.org/officeDocument/2006/relationships" r:id="rId4"/>
            </a:graphicData>
          </a:graphic>
        </p:graphicFrame>
      </p:grpSp>
      <p:sp>
        <p:nvSpPr>
          <p:cNvPr id="5" name="TextBox 4">
            <a:extLst>
              <a:ext uri="{FF2B5EF4-FFF2-40B4-BE49-F238E27FC236}">
                <a16:creationId xmlns:a16="http://schemas.microsoft.com/office/drawing/2014/main" id="{4E501FE7-DD9E-4378-BFA7-D4CE928C513A}"/>
              </a:ext>
            </a:extLst>
          </p:cNvPr>
          <p:cNvSpPr txBox="1"/>
          <p:nvPr/>
        </p:nvSpPr>
        <p:spPr>
          <a:xfrm>
            <a:off x="3032449" y="5094514"/>
            <a:ext cx="1052083" cy="369332"/>
          </a:xfrm>
          <a:prstGeom prst="rect">
            <a:avLst/>
          </a:prstGeom>
          <a:noFill/>
        </p:spPr>
        <p:txBody>
          <a:bodyPr wrap="none" rtlCol="0">
            <a:spAutoFit/>
          </a:bodyPr>
          <a:lstStyle/>
          <a:p>
            <a:r>
              <a:rPr lang="en-US" dirty="0"/>
              <a:t>Figure 6: </a:t>
            </a:r>
          </a:p>
        </p:txBody>
      </p:sp>
    </p:spTree>
    <p:extLst>
      <p:ext uri="{BB962C8B-B14F-4D97-AF65-F5344CB8AC3E}">
        <p14:creationId xmlns:p14="http://schemas.microsoft.com/office/powerpoint/2010/main" val="1222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0D050C1-984A-4014-9D9C-E85F05105659}"/>
              </a:ext>
            </a:extLst>
          </p:cNvPr>
          <p:cNvGraphicFramePr>
            <a:graphicFrameLocks/>
          </p:cNvGraphicFramePr>
          <p:nvPr>
            <p:extLst>
              <p:ext uri="{D42A27DB-BD31-4B8C-83A1-F6EECF244321}">
                <p14:modId xmlns:p14="http://schemas.microsoft.com/office/powerpoint/2010/main" val="2476173503"/>
              </p:ext>
            </p:extLst>
          </p:nvPr>
        </p:nvGraphicFramePr>
        <p:xfrm>
          <a:off x="2011194" y="671452"/>
          <a:ext cx="45720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EF5FAB5-C7E8-4176-B4AA-431A039A6E33}"/>
              </a:ext>
            </a:extLst>
          </p:cNvPr>
          <p:cNvGraphicFramePr>
            <a:graphicFrameLocks/>
          </p:cNvGraphicFramePr>
          <p:nvPr>
            <p:extLst>
              <p:ext uri="{D42A27DB-BD31-4B8C-83A1-F6EECF244321}">
                <p14:modId xmlns:p14="http://schemas.microsoft.com/office/powerpoint/2010/main" val="3038713719"/>
              </p:ext>
            </p:extLst>
          </p:nvPr>
        </p:nvGraphicFramePr>
        <p:xfrm>
          <a:off x="6788467" y="685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673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93492D9-3A21-4B5C-9AC1-B939E293986B}"/>
              </a:ext>
            </a:extLst>
          </p:cNvPr>
          <p:cNvGraphicFramePr>
            <a:graphicFrameLocks/>
          </p:cNvGraphicFramePr>
          <p:nvPr>
            <p:extLst>
              <p:ext uri="{D42A27DB-BD31-4B8C-83A1-F6EECF244321}">
                <p14:modId xmlns:p14="http://schemas.microsoft.com/office/powerpoint/2010/main" val="498593099"/>
              </p:ext>
            </p:extLst>
          </p:nvPr>
        </p:nvGraphicFramePr>
        <p:xfrm>
          <a:off x="1126594" y="70850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4CC2DBB-4DE7-4A98-8B30-01B5A2EE84DF}"/>
              </a:ext>
            </a:extLst>
          </p:cNvPr>
          <p:cNvGraphicFramePr>
            <a:graphicFrameLocks/>
          </p:cNvGraphicFramePr>
          <p:nvPr>
            <p:extLst>
              <p:ext uri="{D42A27DB-BD31-4B8C-83A1-F6EECF244321}">
                <p14:modId xmlns:p14="http://schemas.microsoft.com/office/powerpoint/2010/main" val="2941408580"/>
              </p:ext>
            </p:extLst>
          </p:nvPr>
        </p:nvGraphicFramePr>
        <p:xfrm>
          <a:off x="6782656" y="70850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64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CEC026-A52F-48F1-AE99-7783881241B1}"/>
              </a:ext>
            </a:extLst>
          </p:cNvPr>
          <p:cNvGraphicFramePr>
            <a:graphicFrameLocks/>
          </p:cNvGraphicFramePr>
          <p:nvPr>
            <p:extLst>
              <p:ext uri="{D42A27DB-BD31-4B8C-83A1-F6EECF244321}">
                <p14:modId xmlns:p14="http://schemas.microsoft.com/office/powerpoint/2010/main" val="776622021"/>
              </p:ext>
            </p:extLst>
          </p:nvPr>
        </p:nvGraphicFramePr>
        <p:xfrm>
          <a:off x="1340497" y="16731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122D5F79-2C0A-47B5-8C5C-7D2D93FDADDB}"/>
              </a:ext>
            </a:extLst>
          </p:cNvPr>
          <p:cNvGraphicFramePr>
            <a:graphicFrameLocks/>
          </p:cNvGraphicFramePr>
          <p:nvPr>
            <p:extLst>
              <p:ext uri="{D42A27DB-BD31-4B8C-83A1-F6EECF244321}">
                <p14:modId xmlns:p14="http://schemas.microsoft.com/office/powerpoint/2010/main" val="695526197"/>
              </p:ext>
            </p:extLst>
          </p:nvPr>
        </p:nvGraphicFramePr>
        <p:xfrm>
          <a:off x="6096000" y="167313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093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681E2-E42A-4F04-865A-90839D86F793}"/>
              </a:ext>
            </a:extLst>
          </p:cNvPr>
          <p:cNvSpPr txBox="1"/>
          <p:nvPr/>
        </p:nvSpPr>
        <p:spPr>
          <a:xfrm>
            <a:off x="3237723" y="2024743"/>
            <a:ext cx="6083560" cy="2677656"/>
          </a:xfrm>
          <a:prstGeom prst="rect">
            <a:avLst/>
          </a:prstGeom>
          <a:noFill/>
        </p:spPr>
        <p:txBody>
          <a:bodyPr wrap="square" rtlCol="0">
            <a:spAutoFit/>
          </a:bodyPr>
          <a:lstStyle/>
          <a:p>
            <a:r>
              <a:rPr lang="en-US" sz="2800" b="1" dirty="0"/>
              <a:t>“Cosine similarity</a:t>
            </a:r>
            <a:r>
              <a:rPr lang="en-US" sz="2800" dirty="0"/>
              <a:t> is a measure of similarity between two non-zero vectors of an inner product space that measures the cosine of the angle between them.” “ It is thus a judgment of orientation and not magnitude.”</a:t>
            </a:r>
          </a:p>
        </p:txBody>
      </p:sp>
    </p:spTree>
    <p:extLst>
      <p:ext uri="{BB962C8B-B14F-4D97-AF65-F5344CB8AC3E}">
        <p14:creationId xmlns:p14="http://schemas.microsoft.com/office/powerpoint/2010/main" val="3227845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366</Words>
  <Application>Microsoft Office PowerPoint</Application>
  <PresentationFormat>Widescreen</PresentationFormat>
  <Paragraphs>44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Ying Cai</cp:lastModifiedBy>
  <cp:revision>41</cp:revision>
  <dcterms:created xsi:type="dcterms:W3CDTF">2018-12-05T20:14:05Z</dcterms:created>
  <dcterms:modified xsi:type="dcterms:W3CDTF">2018-12-08T19:22:39Z</dcterms:modified>
</cp:coreProperties>
</file>