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370" y="-2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tudy\Project\r%20project\New%20Microsoft%20Excel%20Workshee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Precision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Sheet6!$F$18</c:f>
              <c:strCache>
                <c:ptCount val="1"/>
                <c:pt idx="0">
                  <c:v>cosine(0.1)</c:v>
                </c:pt>
              </c:strCache>
            </c:strRef>
          </c:tx>
          <c:spPr>
            <a:solidFill>
              <a:schemeClr val="accent1"/>
            </a:solidFill>
            <a:ln>
              <a:noFill/>
            </a:ln>
            <a:effectLst/>
          </c:spPr>
          <c:invertIfNegative val="0"/>
          <c:errBars>
            <c:errBarType val="plus"/>
            <c:errValType val="cust"/>
            <c:noEndCap val="0"/>
            <c:plus>
              <c:numRef>
                <c:f>Sheet6!$G$19:$G$22</c:f>
                <c:numCache>
                  <c:formatCode>General</c:formatCode>
                  <c:ptCount val="4"/>
                  <c:pt idx="0">
                    <c:v>8.1433889999999995E-2</c:v>
                  </c:pt>
                  <c:pt idx="1">
                    <c:v>7.1325490000000005E-2</c:v>
                  </c:pt>
                  <c:pt idx="2">
                    <c:v>5.9174379999999999E-2</c:v>
                  </c:pt>
                  <c:pt idx="3">
                    <c:v>5.5135879999999998E-2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Sheet6!$F$19:$F$22</c:f>
              <c:numCache>
                <c:formatCode>General</c:formatCode>
                <c:ptCount val="4"/>
                <c:pt idx="0">
                  <c:v>3.042102E-2</c:v>
                </c:pt>
                <c:pt idx="1">
                  <c:v>2.6932830000000001E-2</c:v>
                </c:pt>
                <c:pt idx="2">
                  <c:v>1.918804E-2</c:v>
                </c:pt>
                <c:pt idx="3">
                  <c:v>1.7691579999999998E-2</c:v>
                </c:pt>
              </c:numCache>
            </c:numRef>
          </c:val>
          <c:extLst>
            <c:ext xmlns:c16="http://schemas.microsoft.com/office/drawing/2014/chart" uri="{C3380CC4-5D6E-409C-BE32-E72D297353CC}">
              <c16:uniqueId val="{00000000-DC18-44A9-8D32-AF8CC28DF47C}"/>
            </c:ext>
          </c:extLst>
        </c:ser>
        <c:ser>
          <c:idx val="1"/>
          <c:order val="1"/>
          <c:tx>
            <c:strRef>
              <c:f>Sheet6!$H$18</c:f>
              <c:strCache>
                <c:ptCount val="1"/>
                <c:pt idx="0">
                  <c:v>cosine(0.02)</c:v>
                </c:pt>
              </c:strCache>
            </c:strRef>
          </c:tx>
          <c:spPr>
            <a:solidFill>
              <a:schemeClr val="accent2"/>
            </a:solidFill>
            <a:ln>
              <a:noFill/>
            </a:ln>
            <a:effectLst/>
          </c:spPr>
          <c:invertIfNegative val="0"/>
          <c:errBars>
            <c:errBarType val="plus"/>
            <c:errValType val="cust"/>
            <c:noEndCap val="0"/>
            <c:plus>
              <c:numRef>
                <c:f>Sheet6!$I$19:$I$22</c:f>
                <c:numCache>
                  <c:formatCode>General</c:formatCode>
                  <c:ptCount val="4"/>
                  <c:pt idx="0">
                    <c:v>8.246966E-2</c:v>
                  </c:pt>
                  <c:pt idx="1">
                    <c:v>8.0680550000000004E-2</c:v>
                  </c:pt>
                  <c:pt idx="2">
                    <c:v>7.9712809999999995E-2</c:v>
                  </c:pt>
                  <c:pt idx="3">
                    <c:v>7.2561909999999993E-2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Sheet6!$E$19:$E$22</c:f>
              <c:numCache>
                <c:formatCode>General</c:formatCode>
                <c:ptCount val="4"/>
                <c:pt idx="0">
                  <c:v>1</c:v>
                </c:pt>
                <c:pt idx="1">
                  <c:v>3</c:v>
                </c:pt>
                <c:pt idx="2">
                  <c:v>5</c:v>
                </c:pt>
                <c:pt idx="3">
                  <c:v>10</c:v>
                </c:pt>
              </c:numCache>
            </c:numRef>
          </c:cat>
          <c:val>
            <c:numRef>
              <c:f>Sheet6!$H$19:$H$22</c:f>
              <c:numCache>
                <c:formatCode>General</c:formatCode>
                <c:ptCount val="4"/>
                <c:pt idx="0">
                  <c:v>3.0934010000000001E-2</c:v>
                </c:pt>
                <c:pt idx="1">
                  <c:v>3.0244589999999998E-2</c:v>
                </c:pt>
                <c:pt idx="2">
                  <c:v>2.9873549999999999E-2</c:v>
                </c:pt>
                <c:pt idx="3">
                  <c:v>2.747163E-2</c:v>
                </c:pt>
              </c:numCache>
            </c:numRef>
          </c:val>
          <c:extLst>
            <c:ext xmlns:c16="http://schemas.microsoft.com/office/drawing/2014/chart" uri="{C3380CC4-5D6E-409C-BE32-E72D297353CC}">
              <c16:uniqueId val="{00000001-DC18-44A9-8D32-AF8CC28DF47C}"/>
            </c:ext>
          </c:extLst>
        </c:ser>
        <c:dLbls>
          <c:showLegendKey val="0"/>
          <c:showVal val="0"/>
          <c:showCatName val="0"/>
          <c:showSerName val="0"/>
          <c:showPercent val="0"/>
          <c:showBubbleSize val="0"/>
        </c:dLbls>
        <c:gapWidth val="219"/>
        <c:overlap val="-27"/>
        <c:axId val="429758960"/>
        <c:axId val="429759616"/>
      </c:barChart>
      <c:catAx>
        <c:axId val="42975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9616"/>
        <c:crosses val="autoZero"/>
        <c:auto val="1"/>
        <c:lblAlgn val="ctr"/>
        <c:lblOffset val="100"/>
        <c:noMultiLvlLbl val="0"/>
      </c:catAx>
      <c:valAx>
        <c:axId val="42975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758960"/>
        <c:crosses val="autoZero"/>
        <c:crossBetween val="between"/>
      </c:valAx>
      <c:spPr>
        <a:noFill/>
        <a:ln>
          <a:noFill/>
        </a:ln>
        <a:effectLst/>
      </c:spPr>
    </c:plotArea>
    <c:legend>
      <c:legendPos val="r"/>
      <c:layout>
        <c:manualLayout>
          <c:xMode val="edge"/>
          <c:yMode val="edge"/>
          <c:x val="0.78432874015748033"/>
          <c:y val="0.41745297462817138"/>
          <c:w val="0.19900459317585301"/>
          <c:h val="0.221065908428113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 Advertisement Recommender
Recall (Cosine + KNN)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Sheet6!$G$24</c:f>
              <c:strCache>
                <c:ptCount val="1"/>
                <c:pt idx="0">
                  <c:v>cosine(0.1)</c:v>
                </c:pt>
              </c:strCache>
            </c:strRef>
          </c:tx>
          <c:spPr>
            <a:solidFill>
              <a:schemeClr val="accent1"/>
            </a:solidFill>
            <a:ln>
              <a:noFill/>
            </a:ln>
            <a:effectLst/>
          </c:spPr>
          <c:invertIfNegative val="0"/>
          <c:errBars>
            <c:errBarType val="plus"/>
            <c:errValType val="cust"/>
            <c:noEndCap val="0"/>
            <c:plus>
              <c:numRef>
                <c:f>Sheet6!$H$25:$H$28</c:f>
                <c:numCache>
                  <c:formatCode>General</c:formatCode>
                  <c:ptCount val="4"/>
                  <c:pt idx="0">
                    <c:v>0.2412233</c:v>
                  </c:pt>
                  <c:pt idx="1">
                    <c:v>0.2103198</c:v>
                  </c:pt>
                  <c:pt idx="2">
                    <c:v>0.19340289999999999</c:v>
                  </c:pt>
                  <c:pt idx="3">
                    <c:v>0.1746616</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Sheet6!$G$25:$G$28</c:f>
              <c:numCache>
                <c:formatCode>General</c:formatCode>
                <c:ptCount val="4"/>
                <c:pt idx="0">
                  <c:v>0.84312200000000004</c:v>
                </c:pt>
                <c:pt idx="1">
                  <c:v>0.8614214</c:v>
                </c:pt>
                <c:pt idx="2">
                  <c:v>0.88007709999999995</c:v>
                </c:pt>
                <c:pt idx="3">
                  <c:v>0.89255099999999998</c:v>
                </c:pt>
              </c:numCache>
            </c:numRef>
          </c:val>
          <c:extLst>
            <c:ext xmlns:c16="http://schemas.microsoft.com/office/drawing/2014/chart" uri="{C3380CC4-5D6E-409C-BE32-E72D297353CC}">
              <c16:uniqueId val="{00000000-B34F-4230-A1A8-F5764EE91BC2}"/>
            </c:ext>
          </c:extLst>
        </c:ser>
        <c:ser>
          <c:idx val="1"/>
          <c:order val="1"/>
          <c:tx>
            <c:strRef>
              <c:f>Sheet6!$I$24</c:f>
              <c:strCache>
                <c:ptCount val="1"/>
                <c:pt idx="0">
                  <c:v>cosine(0.02)</c:v>
                </c:pt>
              </c:strCache>
            </c:strRef>
          </c:tx>
          <c:spPr>
            <a:solidFill>
              <a:schemeClr val="accent2"/>
            </a:solidFill>
            <a:ln>
              <a:noFill/>
            </a:ln>
            <a:effectLst/>
          </c:spPr>
          <c:invertIfNegative val="0"/>
          <c:errBars>
            <c:errBarType val="plus"/>
            <c:errValType val="cust"/>
            <c:noEndCap val="0"/>
            <c:plus>
              <c:numRef>
                <c:f>Sheet6!$J$25:$J$28</c:f>
                <c:numCache>
                  <c:formatCode>General</c:formatCode>
                  <c:ptCount val="4"/>
                  <c:pt idx="0">
                    <c:v>0.24523929999999999</c:v>
                  </c:pt>
                  <c:pt idx="1">
                    <c:v>0.2399587</c:v>
                  </c:pt>
                  <c:pt idx="2">
                    <c:v>0.23663970000000001</c:v>
                  </c:pt>
                  <c:pt idx="3">
                    <c:v>0.21622910000000001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Sheet6!$F$25:$F$28</c:f>
              <c:numCache>
                <c:formatCode>General</c:formatCode>
                <c:ptCount val="4"/>
                <c:pt idx="0">
                  <c:v>1</c:v>
                </c:pt>
                <c:pt idx="1">
                  <c:v>3</c:v>
                </c:pt>
                <c:pt idx="2">
                  <c:v>5</c:v>
                </c:pt>
                <c:pt idx="3">
                  <c:v>10</c:v>
                </c:pt>
              </c:numCache>
            </c:numRef>
          </c:cat>
          <c:val>
            <c:numRef>
              <c:f>Sheet6!$I$25:$I$28</c:f>
              <c:numCache>
                <c:formatCode>General</c:formatCode>
                <c:ptCount val="4"/>
                <c:pt idx="0">
                  <c:v>0.83982230000000002</c:v>
                </c:pt>
                <c:pt idx="1">
                  <c:v>0.84340599999999999</c:v>
                </c:pt>
                <c:pt idx="2">
                  <c:v>0.84573299999999996</c:v>
                </c:pt>
                <c:pt idx="3">
                  <c:v>0.85748239999999998</c:v>
                </c:pt>
              </c:numCache>
            </c:numRef>
          </c:val>
          <c:extLst>
            <c:ext xmlns:c16="http://schemas.microsoft.com/office/drawing/2014/chart" uri="{C3380CC4-5D6E-409C-BE32-E72D297353CC}">
              <c16:uniqueId val="{00000001-B34F-4230-A1A8-F5764EE91BC2}"/>
            </c:ext>
          </c:extLst>
        </c:ser>
        <c:dLbls>
          <c:showLegendKey val="0"/>
          <c:showVal val="0"/>
          <c:showCatName val="0"/>
          <c:showSerName val="0"/>
          <c:showPercent val="0"/>
          <c:showBubbleSize val="0"/>
        </c:dLbls>
        <c:gapWidth val="219"/>
        <c:overlap val="-27"/>
        <c:axId val="432505352"/>
        <c:axId val="432496496"/>
      </c:barChart>
      <c:catAx>
        <c:axId val="432505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96496"/>
        <c:crosses val="autoZero"/>
        <c:auto val="1"/>
        <c:lblAlgn val="ctr"/>
        <c:lblOffset val="100"/>
        <c:noMultiLvlLbl val="0"/>
      </c:catAx>
      <c:valAx>
        <c:axId val="43249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505352"/>
        <c:crosses val="autoZero"/>
        <c:crossBetween val="between"/>
      </c:valAx>
      <c:spPr>
        <a:noFill/>
        <a:ln>
          <a:noFill/>
        </a:ln>
        <a:effectLst/>
      </c:spPr>
    </c:plotArea>
    <c:legend>
      <c:legendPos val="r"/>
      <c:layout>
        <c:manualLayout>
          <c:xMode val="edge"/>
          <c:yMode val="edge"/>
          <c:x val="0.77043985126859138"/>
          <c:y val="0.47553186060075825"/>
          <c:w val="0.2128934820647419"/>
          <c:h val="0.202547389909594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a:p>
            <a:pPr>
              <a:defRPr/>
            </a:pPr>
            <a:r>
              <a:rPr lang="en-US"/>
              <a:t>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Sheet8!$C$8</c:f>
              <c:strCache>
                <c:ptCount val="1"/>
                <c:pt idx="0">
                  <c:v>K=1</c:v>
                </c:pt>
              </c:strCache>
            </c:strRef>
          </c:tx>
          <c:spPr>
            <a:solidFill>
              <a:schemeClr val="accent1"/>
            </a:solidFill>
            <a:ln>
              <a:noFill/>
            </a:ln>
            <a:effectLst/>
          </c:spPr>
          <c:invertIfNegative val="0"/>
          <c:errBars>
            <c:errBarType val="plus"/>
            <c:errValType val="cust"/>
            <c:noEndCap val="0"/>
            <c:plus>
              <c:numRef>
                <c:f>Sheet8!$D$9:$D$11</c:f>
                <c:numCache>
                  <c:formatCode>General</c:formatCode>
                  <c:ptCount val="3"/>
                  <c:pt idx="0">
                    <c:v>5.3419769999999998E-2</c:v>
                  </c:pt>
                  <c:pt idx="1">
                    <c:v>4.3623139999999998E-2</c:v>
                  </c:pt>
                  <c:pt idx="2">
                    <c:v>3.7529880000000002E-2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Sheet8!$C$9:$C$11</c:f>
              <c:numCache>
                <c:formatCode>General</c:formatCode>
                <c:ptCount val="3"/>
                <c:pt idx="0">
                  <c:v>4.7026320000000003E-2</c:v>
                </c:pt>
                <c:pt idx="1">
                  <c:v>3.832899E-2</c:v>
                </c:pt>
                <c:pt idx="2">
                  <c:v>3.062024E-2</c:v>
                </c:pt>
              </c:numCache>
            </c:numRef>
          </c:val>
          <c:extLst>
            <c:ext xmlns:c16="http://schemas.microsoft.com/office/drawing/2014/chart" uri="{C3380CC4-5D6E-409C-BE32-E72D297353CC}">
              <c16:uniqueId val="{00000000-37E2-4D7C-ACFC-08E84A86237E}"/>
            </c:ext>
          </c:extLst>
        </c:ser>
        <c:ser>
          <c:idx val="1"/>
          <c:order val="1"/>
          <c:tx>
            <c:strRef>
              <c:f>Sheet8!$E$8</c:f>
              <c:strCache>
                <c:ptCount val="1"/>
                <c:pt idx="0">
                  <c:v>K=3</c:v>
                </c:pt>
              </c:strCache>
            </c:strRef>
          </c:tx>
          <c:spPr>
            <a:solidFill>
              <a:schemeClr val="accent2"/>
            </a:solidFill>
            <a:ln>
              <a:noFill/>
            </a:ln>
            <a:effectLst/>
          </c:spPr>
          <c:invertIfNegative val="0"/>
          <c:errBars>
            <c:errBarType val="plus"/>
            <c:errValType val="cust"/>
            <c:noEndCap val="0"/>
            <c:plus>
              <c:numRef>
                <c:f>Sheet8!$F$9:$F$11</c:f>
                <c:numCache>
                  <c:formatCode>General</c:formatCode>
                  <c:ptCount val="3"/>
                  <c:pt idx="0">
                    <c:v>5.3368699999999998E-2</c:v>
                  </c:pt>
                  <c:pt idx="1">
                    <c:v>4.1349509999999999E-2</c:v>
                  </c:pt>
                  <c:pt idx="2">
                    <c:v>3.6519610000000001E-2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Sheet8!$E$9:$E$11</c:f>
              <c:numCache>
                <c:formatCode>General</c:formatCode>
                <c:ptCount val="3"/>
                <c:pt idx="0">
                  <c:v>4.9520000000000002E-2</c:v>
                </c:pt>
                <c:pt idx="1">
                  <c:v>3.6744020000000002E-2</c:v>
                </c:pt>
                <c:pt idx="2">
                  <c:v>3.0058290000000001E-2</c:v>
                </c:pt>
              </c:numCache>
            </c:numRef>
          </c:val>
          <c:extLst>
            <c:ext xmlns:c16="http://schemas.microsoft.com/office/drawing/2014/chart" uri="{C3380CC4-5D6E-409C-BE32-E72D297353CC}">
              <c16:uniqueId val="{00000001-37E2-4D7C-ACFC-08E84A86237E}"/>
            </c:ext>
          </c:extLst>
        </c:ser>
        <c:ser>
          <c:idx val="2"/>
          <c:order val="2"/>
          <c:tx>
            <c:strRef>
              <c:f>Sheet8!$G$8</c:f>
              <c:strCache>
                <c:ptCount val="1"/>
                <c:pt idx="0">
                  <c:v>K=5</c:v>
                </c:pt>
              </c:strCache>
            </c:strRef>
          </c:tx>
          <c:spPr>
            <a:solidFill>
              <a:schemeClr val="accent3"/>
            </a:solidFill>
            <a:ln>
              <a:noFill/>
            </a:ln>
            <a:effectLst/>
          </c:spPr>
          <c:invertIfNegative val="0"/>
          <c:errBars>
            <c:errBarType val="plus"/>
            <c:errValType val="cust"/>
            <c:noEndCap val="0"/>
            <c:plus>
              <c:numRef>
                <c:f>Sheet8!$H$9:$H$11</c:f>
                <c:numCache>
                  <c:formatCode>General</c:formatCode>
                  <c:ptCount val="3"/>
                  <c:pt idx="0">
                    <c:v>5.4471749999999999E-2</c:v>
                  </c:pt>
                  <c:pt idx="1">
                    <c:v>4.040883E-2</c:v>
                  </c:pt>
                  <c:pt idx="2">
                    <c:v>3.862119E-2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Sheet8!$G$9:$G$11</c:f>
              <c:numCache>
                <c:formatCode>General</c:formatCode>
                <c:ptCount val="3"/>
                <c:pt idx="0">
                  <c:v>4.9152630000000003E-2</c:v>
                </c:pt>
                <c:pt idx="1">
                  <c:v>3.5409540000000003E-2</c:v>
                </c:pt>
                <c:pt idx="2">
                  <c:v>3.2506359999999998E-2</c:v>
                </c:pt>
              </c:numCache>
            </c:numRef>
          </c:val>
          <c:extLst>
            <c:ext xmlns:c16="http://schemas.microsoft.com/office/drawing/2014/chart" uri="{C3380CC4-5D6E-409C-BE32-E72D297353CC}">
              <c16:uniqueId val="{00000002-37E2-4D7C-ACFC-08E84A86237E}"/>
            </c:ext>
          </c:extLst>
        </c:ser>
        <c:ser>
          <c:idx val="3"/>
          <c:order val="3"/>
          <c:tx>
            <c:strRef>
              <c:f>Sheet8!$I$8</c:f>
              <c:strCache>
                <c:ptCount val="1"/>
                <c:pt idx="0">
                  <c:v>K=10</c:v>
                </c:pt>
              </c:strCache>
            </c:strRef>
          </c:tx>
          <c:spPr>
            <a:solidFill>
              <a:schemeClr val="accent4"/>
            </a:solidFill>
            <a:ln>
              <a:noFill/>
            </a:ln>
            <a:effectLst/>
          </c:spPr>
          <c:invertIfNegative val="0"/>
          <c:errBars>
            <c:errBarType val="plus"/>
            <c:errValType val="cust"/>
            <c:noEndCap val="0"/>
            <c:plus>
              <c:numRef>
                <c:f>Sheet8!$J$9:$J$11</c:f>
                <c:numCache>
                  <c:formatCode>General</c:formatCode>
                  <c:ptCount val="3"/>
                  <c:pt idx="0">
                    <c:v>5.2783370000000003E-2</c:v>
                  </c:pt>
                  <c:pt idx="1">
                    <c:v>4.238637E-2</c:v>
                  </c:pt>
                  <c:pt idx="2">
                    <c:v>3.7476879999999997E-2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Sheet8!$B$9:$B$11</c:f>
              <c:numCache>
                <c:formatCode>General</c:formatCode>
                <c:ptCount val="3"/>
                <c:pt idx="0">
                  <c:v>50</c:v>
                </c:pt>
                <c:pt idx="1">
                  <c:v>100</c:v>
                </c:pt>
                <c:pt idx="2">
                  <c:v>150</c:v>
                </c:pt>
              </c:numCache>
            </c:numRef>
          </c:cat>
          <c:val>
            <c:numRef>
              <c:f>Sheet8!$I$9:$I$11</c:f>
              <c:numCache>
                <c:formatCode>General</c:formatCode>
                <c:ptCount val="3"/>
                <c:pt idx="0">
                  <c:v>4.6814759999999997E-2</c:v>
                </c:pt>
                <c:pt idx="1">
                  <c:v>3.64103E-2</c:v>
                </c:pt>
                <c:pt idx="2">
                  <c:v>3.1485319999999997E-2</c:v>
                </c:pt>
              </c:numCache>
            </c:numRef>
          </c:val>
          <c:extLst>
            <c:ext xmlns:c16="http://schemas.microsoft.com/office/drawing/2014/chart" uri="{C3380CC4-5D6E-409C-BE32-E72D297353CC}">
              <c16:uniqueId val="{00000003-37E2-4D7C-ACFC-08E84A86237E}"/>
            </c:ext>
          </c:extLst>
        </c:ser>
        <c:dLbls>
          <c:showLegendKey val="0"/>
          <c:showVal val="0"/>
          <c:showCatName val="0"/>
          <c:showSerName val="0"/>
          <c:showPercent val="0"/>
          <c:showBubbleSize val="0"/>
        </c:dLbls>
        <c:gapWidth val="219"/>
        <c:overlap val="-27"/>
        <c:axId val="529605016"/>
        <c:axId val="529599440"/>
      </c:barChart>
      <c:catAx>
        <c:axId val="529605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599440"/>
        <c:crosses val="autoZero"/>
        <c:auto val="1"/>
        <c:lblAlgn val="ctr"/>
        <c:lblOffset val="100"/>
        <c:noMultiLvlLbl val="0"/>
      </c:catAx>
      <c:valAx>
        <c:axId val="52959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05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Rating &gt; mean+(max-mean)/2, Cosin(0.02)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Sheet8!$C$20</c:f>
              <c:strCache>
                <c:ptCount val="1"/>
                <c:pt idx="0">
                  <c:v>K=1</c:v>
                </c:pt>
              </c:strCache>
            </c:strRef>
          </c:tx>
          <c:spPr>
            <a:solidFill>
              <a:schemeClr val="accent1"/>
            </a:solidFill>
            <a:ln>
              <a:noFill/>
            </a:ln>
            <a:effectLst/>
          </c:spPr>
          <c:invertIfNegative val="0"/>
          <c:errBars>
            <c:errBarType val="plus"/>
            <c:errValType val="cust"/>
            <c:noEndCap val="0"/>
            <c:plus>
              <c:numRef>
                <c:f>Sheet8!$D$21:$D$23</c:f>
                <c:numCache>
                  <c:formatCode>General</c:formatCode>
                  <c:ptCount val="3"/>
                  <c:pt idx="0">
                    <c:v>9.9609230000000007E-2</c:v>
                  </c:pt>
                  <c:pt idx="1">
                    <c:v>0.11185283</c:v>
                  </c:pt>
                  <c:pt idx="2">
                    <c:v>0.12219922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Sheet8!$C$21:$C$23</c:f>
              <c:numCache>
                <c:formatCode>General</c:formatCode>
                <c:ptCount val="3"/>
                <c:pt idx="0">
                  <c:v>8.7187580000000001E-2</c:v>
                </c:pt>
                <c:pt idx="1">
                  <c:v>0.12552741000000001</c:v>
                </c:pt>
                <c:pt idx="2">
                  <c:v>0.14927766000000001</c:v>
                </c:pt>
              </c:numCache>
            </c:numRef>
          </c:val>
          <c:extLst>
            <c:ext xmlns:c16="http://schemas.microsoft.com/office/drawing/2014/chart" uri="{C3380CC4-5D6E-409C-BE32-E72D297353CC}">
              <c16:uniqueId val="{00000000-22B0-4CAD-9337-2114A66E6507}"/>
            </c:ext>
          </c:extLst>
        </c:ser>
        <c:ser>
          <c:idx val="1"/>
          <c:order val="1"/>
          <c:tx>
            <c:strRef>
              <c:f>Sheet8!$E$20</c:f>
              <c:strCache>
                <c:ptCount val="1"/>
                <c:pt idx="0">
                  <c:v>K=3</c:v>
                </c:pt>
              </c:strCache>
            </c:strRef>
          </c:tx>
          <c:spPr>
            <a:solidFill>
              <a:schemeClr val="accent2"/>
            </a:solidFill>
            <a:ln>
              <a:noFill/>
            </a:ln>
            <a:effectLst/>
          </c:spPr>
          <c:invertIfNegative val="0"/>
          <c:errBars>
            <c:errBarType val="plus"/>
            <c:errValType val="cust"/>
            <c:noEndCap val="0"/>
            <c:plus>
              <c:numRef>
                <c:f>Sheet8!$F$21:$F$23</c:f>
                <c:numCache>
                  <c:formatCode>General</c:formatCode>
                  <c:ptCount val="3"/>
                  <c:pt idx="0">
                    <c:v>8.4041110000000002E-2</c:v>
                  </c:pt>
                  <c:pt idx="1">
                    <c:v>9.9415519999999993E-2</c:v>
                  </c:pt>
                  <c:pt idx="2">
                    <c:v>0.11585934000000001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Sheet8!$E$21:$E$23</c:f>
              <c:numCache>
                <c:formatCode>General</c:formatCode>
                <c:ptCount val="3"/>
                <c:pt idx="0">
                  <c:v>8.9160939999999994E-2</c:v>
                </c:pt>
                <c:pt idx="1">
                  <c:v>0.11674993</c:v>
                </c:pt>
                <c:pt idx="2">
                  <c:v>0.14198706</c:v>
                </c:pt>
              </c:numCache>
            </c:numRef>
          </c:val>
          <c:extLst>
            <c:ext xmlns:c16="http://schemas.microsoft.com/office/drawing/2014/chart" uri="{C3380CC4-5D6E-409C-BE32-E72D297353CC}">
              <c16:uniqueId val="{00000001-22B0-4CAD-9337-2114A66E6507}"/>
            </c:ext>
          </c:extLst>
        </c:ser>
        <c:ser>
          <c:idx val="2"/>
          <c:order val="2"/>
          <c:tx>
            <c:strRef>
              <c:f>Sheet8!$G$20</c:f>
              <c:strCache>
                <c:ptCount val="1"/>
                <c:pt idx="0">
                  <c:v>K=5</c:v>
                </c:pt>
              </c:strCache>
            </c:strRef>
          </c:tx>
          <c:spPr>
            <a:solidFill>
              <a:schemeClr val="accent3"/>
            </a:solidFill>
            <a:ln>
              <a:noFill/>
            </a:ln>
            <a:effectLst/>
          </c:spPr>
          <c:invertIfNegative val="0"/>
          <c:errBars>
            <c:errBarType val="plus"/>
            <c:errValType val="cust"/>
            <c:noEndCap val="0"/>
            <c:plus>
              <c:numRef>
                <c:f>Sheet8!$H$21:$H$23</c:f>
                <c:numCache>
                  <c:formatCode>General</c:formatCode>
                  <c:ptCount val="3"/>
                  <c:pt idx="0">
                    <c:v>9.2488329999999994E-2</c:v>
                  </c:pt>
                  <c:pt idx="1">
                    <c:v>0.10367416</c:v>
                  </c:pt>
                  <c:pt idx="2">
                    <c:v>0.12129919</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Sheet8!$G$21:$G$23</c:f>
              <c:numCache>
                <c:formatCode>General</c:formatCode>
                <c:ptCount val="3"/>
                <c:pt idx="0">
                  <c:v>9.0578130000000007E-2</c:v>
                </c:pt>
                <c:pt idx="1">
                  <c:v>0.11733105000000001</c:v>
                </c:pt>
                <c:pt idx="2">
                  <c:v>0.14948796</c:v>
                </c:pt>
              </c:numCache>
            </c:numRef>
          </c:val>
          <c:extLst>
            <c:ext xmlns:c16="http://schemas.microsoft.com/office/drawing/2014/chart" uri="{C3380CC4-5D6E-409C-BE32-E72D297353CC}">
              <c16:uniqueId val="{00000002-22B0-4CAD-9337-2114A66E6507}"/>
            </c:ext>
          </c:extLst>
        </c:ser>
        <c:ser>
          <c:idx val="3"/>
          <c:order val="3"/>
          <c:tx>
            <c:strRef>
              <c:f>Sheet8!$I$20</c:f>
              <c:strCache>
                <c:ptCount val="1"/>
                <c:pt idx="0">
                  <c:v>K=10</c:v>
                </c:pt>
              </c:strCache>
            </c:strRef>
          </c:tx>
          <c:spPr>
            <a:solidFill>
              <a:schemeClr val="accent4"/>
            </a:solidFill>
            <a:ln>
              <a:noFill/>
            </a:ln>
            <a:effectLst/>
          </c:spPr>
          <c:invertIfNegative val="0"/>
          <c:errBars>
            <c:errBarType val="plus"/>
            <c:errValType val="cust"/>
            <c:noEndCap val="0"/>
            <c:plus>
              <c:numRef>
                <c:f>Sheet8!$J$21:$J$23</c:f>
                <c:numCache>
                  <c:formatCode>General</c:formatCode>
                  <c:ptCount val="3"/>
                  <c:pt idx="0">
                    <c:v>0.1011475</c:v>
                  </c:pt>
                  <c:pt idx="1">
                    <c:v>0.1056382</c:v>
                  </c:pt>
                  <c:pt idx="2">
                    <c:v>0.118505</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Sheet8!$B$21:$B$23</c:f>
              <c:numCache>
                <c:formatCode>General</c:formatCode>
                <c:ptCount val="3"/>
                <c:pt idx="0">
                  <c:v>50</c:v>
                </c:pt>
                <c:pt idx="1">
                  <c:v>100</c:v>
                </c:pt>
                <c:pt idx="2">
                  <c:v>150</c:v>
                </c:pt>
              </c:numCache>
            </c:numRef>
          </c:cat>
          <c:val>
            <c:numRef>
              <c:f>Sheet8!$I$21:$I$23</c:f>
              <c:numCache>
                <c:formatCode>General</c:formatCode>
                <c:ptCount val="3"/>
                <c:pt idx="0">
                  <c:v>9.1802430000000004E-2</c:v>
                </c:pt>
                <c:pt idx="1">
                  <c:v>0.11778115</c:v>
                </c:pt>
                <c:pt idx="2">
                  <c:v>0.14547420999999999</c:v>
                </c:pt>
              </c:numCache>
            </c:numRef>
          </c:val>
          <c:extLst>
            <c:ext xmlns:c16="http://schemas.microsoft.com/office/drawing/2014/chart" uri="{C3380CC4-5D6E-409C-BE32-E72D297353CC}">
              <c16:uniqueId val="{00000003-22B0-4CAD-9337-2114A66E6507}"/>
            </c:ext>
          </c:extLst>
        </c:ser>
        <c:dLbls>
          <c:showLegendKey val="0"/>
          <c:showVal val="0"/>
          <c:showCatName val="0"/>
          <c:showSerName val="0"/>
          <c:showPercent val="0"/>
          <c:showBubbleSize val="0"/>
        </c:dLbls>
        <c:gapWidth val="219"/>
        <c:overlap val="-27"/>
        <c:axId val="529610592"/>
        <c:axId val="529614856"/>
      </c:barChart>
      <c:catAx>
        <c:axId val="52961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4856"/>
        <c:crosses val="autoZero"/>
        <c:auto val="1"/>
        <c:lblAlgn val="ctr"/>
        <c:lblOffset val="100"/>
        <c:noMultiLvlLbl val="0"/>
      </c:catAx>
      <c:valAx>
        <c:axId val="529614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61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K = 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Sheet7!$H$5</c:f>
              <c:strCache>
                <c:ptCount val="1"/>
                <c:pt idx="0">
                  <c:v>Rating&gt;=mean</c:v>
                </c:pt>
              </c:strCache>
            </c:strRef>
          </c:tx>
          <c:spPr>
            <a:solidFill>
              <a:schemeClr val="accent1"/>
            </a:solidFill>
            <a:ln>
              <a:noFill/>
            </a:ln>
            <a:effectLst/>
          </c:spPr>
          <c:invertIfNegative val="0"/>
          <c:errBars>
            <c:errBarType val="plus"/>
            <c:errValType val="cust"/>
            <c:noEndCap val="0"/>
            <c:plus>
              <c:numRef>
                <c:f>Sheet7!$I$6:$I$8</c:f>
                <c:numCache>
                  <c:formatCode>General</c:formatCode>
                  <c:ptCount val="3"/>
                  <c:pt idx="0">
                    <c:v>5.5950930000000003E-2</c:v>
                  </c:pt>
                  <c:pt idx="1">
                    <c:v>4.5350380000000003E-2</c:v>
                  </c:pt>
                  <c:pt idx="2">
                    <c:v>4.090096E-2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Sheet7!$H$6:$H$8</c:f>
              <c:numCache>
                <c:formatCode>General</c:formatCode>
                <c:ptCount val="3"/>
                <c:pt idx="0">
                  <c:v>5.6619999999999997E-2</c:v>
                </c:pt>
                <c:pt idx="1">
                  <c:v>4.3999999999999997E-2</c:v>
                </c:pt>
                <c:pt idx="2">
                  <c:v>3.7901030000000002E-2</c:v>
                </c:pt>
              </c:numCache>
            </c:numRef>
          </c:val>
          <c:extLst>
            <c:ext xmlns:c16="http://schemas.microsoft.com/office/drawing/2014/chart" uri="{C3380CC4-5D6E-409C-BE32-E72D297353CC}">
              <c16:uniqueId val="{00000000-6098-4262-9656-A0314402DCE1}"/>
            </c:ext>
          </c:extLst>
        </c:ser>
        <c:ser>
          <c:idx val="1"/>
          <c:order val="1"/>
          <c:tx>
            <c:strRef>
              <c:f>Sheet7!$J$5</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Sheet7!$K$6:$K$8</c:f>
                <c:numCache>
                  <c:formatCode>General</c:formatCode>
                  <c:ptCount val="3"/>
                  <c:pt idx="0">
                    <c:v>5.0857039999999999E-2</c:v>
                  </c:pt>
                  <c:pt idx="1">
                    <c:v>4.377955E-2</c:v>
                  </c:pt>
                  <c:pt idx="2">
                    <c:v>3.3611630000000003E-2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Sheet7!$G$6:$G$8</c:f>
              <c:numCache>
                <c:formatCode>General</c:formatCode>
                <c:ptCount val="3"/>
                <c:pt idx="0">
                  <c:v>50</c:v>
                </c:pt>
                <c:pt idx="1">
                  <c:v>100</c:v>
                </c:pt>
                <c:pt idx="2">
                  <c:v>150</c:v>
                </c:pt>
              </c:numCache>
            </c:numRef>
          </c:cat>
          <c:val>
            <c:numRef>
              <c:f>Sheet7!$J$6:$J$8</c:f>
              <c:numCache>
                <c:formatCode>General</c:formatCode>
                <c:ptCount val="3"/>
                <c:pt idx="0">
                  <c:v>4.6297140000000001E-2</c:v>
                </c:pt>
                <c:pt idx="1">
                  <c:v>3.873443E-2</c:v>
                </c:pt>
                <c:pt idx="2">
                  <c:v>2.931694E-2</c:v>
                </c:pt>
              </c:numCache>
            </c:numRef>
          </c:val>
          <c:extLst>
            <c:ext xmlns:c16="http://schemas.microsoft.com/office/drawing/2014/chart" uri="{C3380CC4-5D6E-409C-BE32-E72D297353CC}">
              <c16:uniqueId val="{00000001-6098-4262-9656-A0314402DCE1}"/>
            </c:ext>
          </c:extLst>
        </c:ser>
        <c:dLbls>
          <c:showLegendKey val="0"/>
          <c:showVal val="0"/>
          <c:showCatName val="0"/>
          <c:showSerName val="0"/>
          <c:showPercent val="0"/>
          <c:showBubbleSize val="0"/>
        </c:dLbls>
        <c:gapWidth val="219"/>
        <c:overlap val="-27"/>
        <c:axId val="513314984"/>
        <c:axId val="513319904"/>
      </c:barChart>
      <c:catAx>
        <c:axId val="51331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9904"/>
        <c:crosses val="autoZero"/>
        <c:auto val="1"/>
        <c:lblAlgn val="ctr"/>
        <c:lblOffset val="100"/>
        <c:noMultiLvlLbl val="0"/>
      </c:catAx>
      <c:valAx>
        <c:axId val="51331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14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 K=3 Cosine(0.1)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Sheet7!$H$11</c:f>
              <c:strCache>
                <c:ptCount val="1"/>
                <c:pt idx="0">
                  <c:v>Rating&gt;=mean</c:v>
                </c:pt>
              </c:strCache>
            </c:strRef>
          </c:tx>
          <c:spPr>
            <a:solidFill>
              <a:schemeClr val="accent1"/>
            </a:solidFill>
            <a:ln>
              <a:noFill/>
            </a:ln>
            <a:effectLst/>
          </c:spPr>
          <c:invertIfNegative val="0"/>
          <c:errBars>
            <c:errBarType val="plus"/>
            <c:errValType val="cust"/>
            <c:noEndCap val="0"/>
            <c:plus>
              <c:numRef>
                <c:f>Sheet7!$I$12:$I$14</c:f>
                <c:numCache>
                  <c:formatCode>General</c:formatCode>
                  <c:ptCount val="3"/>
                  <c:pt idx="0">
                    <c:v>0.1066264</c:v>
                  </c:pt>
                  <c:pt idx="1">
                    <c:v>0.12094340000000001</c:v>
                  </c:pt>
                  <c:pt idx="2">
                    <c:v>0.1271777</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Sheet7!$H$12:$H$14</c:f>
              <c:numCache>
                <c:formatCode>General</c:formatCode>
                <c:ptCount val="3"/>
                <c:pt idx="0">
                  <c:v>0.1159529</c:v>
                </c:pt>
                <c:pt idx="1">
                  <c:v>0.16291410000000001</c:v>
                </c:pt>
                <c:pt idx="2">
                  <c:v>0.1903367</c:v>
                </c:pt>
              </c:numCache>
            </c:numRef>
          </c:val>
          <c:extLst>
            <c:ext xmlns:c16="http://schemas.microsoft.com/office/drawing/2014/chart" uri="{C3380CC4-5D6E-409C-BE32-E72D297353CC}">
              <c16:uniqueId val="{00000000-B62B-4B96-831E-72A034BE8409}"/>
            </c:ext>
          </c:extLst>
        </c:ser>
        <c:ser>
          <c:idx val="1"/>
          <c:order val="1"/>
          <c:tx>
            <c:strRef>
              <c:f>Sheet7!$J$11</c:f>
              <c:strCache>
                <c:ptCount val="1"/>
                <c:pt idx="0">
                  <c:v>Rating&gt;=mean+(max-mean)/2</c:v>
                </c:pt>
              </c:strCache>
            </c:strRef>
          </c:tx>
          <c:spPr>
            <a:solidFill>
              <a:schemeClr val="accent2"/>
            </a:solidFill>
            <a:ln>
              <a:noFill/>
            </a:ln>
            <a:effectLst/>
          </c:spPr>
          <c:invertIfNegative val="0"/>
          <c:errBars>
            <c:errBarType val="plus"/>
            <c:errValType val="cust"/>
            <c:noEndCap val="0"/>
            <c:plus>
              <c:numRef>
                <c:f>Sheet7!$K$12:$K$14</c:f>
                <c:numCache>
                  <c:formatCode>General</c:formatCode>
                  <c:ptCount val="3"/>
                  <c:pt idx="0">
                    <c:v>9.3464060000000002E-2</c:v>
                  </c:pt>
                  <c:pt idx="1">
                    <c:v>0.10100489</c:v>
                  </c:pt>
                  <c:pt idx="2">
                    <c:v>0.11176252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Sheet7!$G$12:$G$14</c:f>
              <c:numCache>
                <c:formatCode>General</c:formatCode>
                <c:ptCount val="3"/>
                <c:pt idx="0">
                  <c:v>50</c:v>
                </c:pt>
                <c:pt idx="1">
                  <c:v>100</c:v>
                </c:pt>
                <c:pt idx="2">
                  <c:v>150</c:v>
                </c:pt>
              </c:numCache>
            </c:numRef>
          </c:cat>
          <c:val>
            <c:numRef>
              <c:f>Sheet7!$J$12:$J$14</c:f>
              <c:numCache>
                <c:formatCode>General</c:formatCode>
                <c:ptCount val="3"/>
                <c:pt idx="0">
                  <c:v>9.1778789999999999E-2</c:v>
                </c:pt>
                <c:pt idx="1">
                  <c:v>0.12435010000000001</c:v>
                </c:pt>
                <c:pt idx="2">
                  <c:v>0.14540721000000001</c:v>
                </c:pt>
              </c:numCache>
            </c:numRef>
          </c:val>
          <c:extLst>
            <c:ext xmlns:c16="http://schemas.microsoft.com/office/drawing/2014/chart" uri="{C3380CC4-5D6E-409C-BE32-E72D297353CC}">
              <c16:uniqueId val="{00000001-B62B-4B96-831E-72A034BE8409}"/>
            </c:ext>
          </c:extLst>
        </c:ser>
        <c:dLbls>
          <c:showLegendKey val="0"/>
          <c:showVal val="0"/>
          <c:showCatName val="0"/>
          <c:showSerName val="0"/>
          <c:showPercent val="0"/>
          <c:showBubbleSize val="0"/>
        </c:dLbls>
        <c:gapWidth val="219"/>
        <c:overlap val="-27"/>
        <c:axId val="505834752"/>
        <c:axId val="505833440"/>
      </c:barChart>
      <c:catAx>
        <c:axId val="5058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3440"/>
        <c:crosses val="autoZero"/>
        <c:auto val="1"/>
        <c:lblAlgn val="ctr"/>
        <c:lblOffset val="100"/>
        <c:noMultiLvlLbl val="0"/>
      </c:catAx>
      <c:valAx>
        <c:axId val="50583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34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
Rating &gt;= mean</a:t>
            </a:r>
            <a:r>
              <a:rPr lang="en-US" baseline="0"/>
              <a:t>, C</a:t>
            </a:r>
            <a:r>
              <a:rPr lang="en-US"/>
              <a:t>osine(0.02)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Sheet5!$L$7</c:f>
              <c:strCache>
                <c:ptCount val="1"/>
                <c:pt idx="0">
                  <c:v>K=1</c:v>
                </c:pt>
              </c:strCache>
            </c:strRef>
          </c:tx>
          <c:spPr>
            <a:solidFill>
              <a:schemeClr val="accent1"/>
            </a:solidFill>
            <a:ln>
              <a:noFill/>
            </a:ln>
            <a:effectLst/>
          </c:spPr>
          <c:invertIfNegative val="0"/>
          <c:errBars>
            <c:errBarType val="plus"/>
            <c:errValType val="cust"/>
            <c:noEndCap val="0"/>
            <c:plus>
              <c:numRef>
                <c:f>Sheet5!$M$8:$M$10</c:f>
                <c:numCache>
                  <c:formatCode>General</c:formatCode>
                  <c:ptCount val="3"/>
                  <c:pt idx="0">
                    <c:v>5.6366140000000002E-2</c:v>
                  </c:pt>
                  <c:pt idx="1">
                    <c:v>4.746715E-2</c:v>
                  </c:pt>
                  <c:pt idx="2">
                    <c:v>3.754528E-2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Sheet5!$L$8:$L$10</c:f>
              <c:numCache>
                <c:formatCode>General</c:formatCode>
                <c:ptCount val="3"/>
                <c:pt idx="0">
                  <c:v>5.4339999999999999E-2</c:v>
                </c:pt>
                <c:pt idx="1">
                  <c:v>4.6149999999999997E-2</c:v>
                </c:pt>
                <c:pt idx="2">
                  <c:v>3.5628470000000002E-2</c:v>
                </c:pt>
              </c:numCache>
            </c:numRef>
          </c:val>
          <c:extLst>
            <c:ext xmlns:c16="http://schemas.microsoft.com/office/drawing/2014/chart" uri="{C3380CC4-5D6E-409C-BE32-E72D297353CC}">
              <c16:uniqueId val="{00000000-F7F9-463E-A44F-8D3D4AAF67CC}"/>
            </c:ext>
          </c:extLst>
        </c:ser>
        <c:ser>
          <c:idx val="1"/>
          <c:order val="1"/>
          <c:tx>
            <c:strRef>
              <c:f>Sheet5!$N$7</c:f>
              <c:strCache>
                <c:ptCount val="1"/>
                <c:pt idx="0">
                  <c:v>K=3</c:v>
                </c:pt>
              </c:strCache>
            </c:strRef>
          </c:tx>
          <c:spPr>
            <a:solidFill>
              <a:schemeClr val="accent2"/>
            </a:solidFill>
            <a:ln>
              <a:noFill/>
            </a:ln>
            <a:effectLst/>
          </c:spPr>
          <c:invertIfNegative val="0"/>
          <c:errBars>
            <c:errBarType val="plus"/>
            <c:errValType val="cust"/>
            <c:noEndCap val="0"/>
            <c:plus>
              <c:numRef>
                <c:f>Sheet5!$O$8:$O$10</c:f>
                <c:numCache>
                  <c:formatCode>General</c:formatCode>
                  <c:ptCount val="3"/>
                  <c:pt idx="0">
                    <c:v>5.4854430000000003E-2</c:v>
                  </c:pt>
                  <c:pt idx="1">
                    <c:v>4.8606360000000001E-2</c:v>
                  </c:pt>
                  <c:pt idx="2">
                    <c:v>4.2454020000000002E-2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Sheet5!$K$8:$K$10</c:f>
              <c:numCache>
                <c:formatCode>General</c:formatCode>
                <c:ptCount val="3"/>
                <c:pt idx="0">
                  <c:v>50</c:v>
                </c:pt>
                <c:pt idx="1">
                  <c:v>100</c:v>
                </c:pt>
                <c:pt idx="2">
                  <c:v>150</c:v>
                </c:pt>
              </c:numCache>
            </c:numRef>
          </c:cat>
          <c:val>
            <c:numRef>
              <c:f>Sheet5!$N$8:$N$10</c:f>
              <c:numCache>
                <c:formatCode>General</c:formatCode>
                <c:ptCount val="3"/>
                <c:pt idx="0">
                  <c:v>5.5019999999999999E-2</c:v>
                </c:pt>
                <c:pt idx="1">
                  <c:v>4.5620000000000001E-2</c:v>
                </c:pt>
                <c:pt idx="2">
                  <c:v>3.9101110000000001E-2</c:v>
                </c:pt>
              </c:numCache>
            </c:numRef>
          </c:val>
          <c:extLst>
            <c:ext xmlns:c16="http://schemas.microsoft.com/office/drawing/2014/chart" uri="{C3380CC4-5D6E-409C-BE32-E72D297353CC}">
              <c16:uniqueId val="{00000001-F7F9-463E-A44F-8D3D4AAF67CC}"/>
            </c:ext>
          </c:extLst>
        </c:ser>
        <c:dLbls>
          <c:showLegendKey val="0"/>
          <c:showVal val="0"/>
          <c:showCatName val="0"/>
          <c:showSerName val="0"/>
          <c:showPercent val="0"/>
          <c:showBubbleSize val="0"/>
        </c:dLbls>
        <c:gapWidth val="219"/>
        <c:overlap val="-27"/>
        <c:axId val="513328432"/>
        <c:axId val="513326136"/>
      </c:barChart>
      <c:catAx>
        <c:axId val="51332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6136"/>
        <c:crosses val="autoZero"/>
        <c:auto val="1"/>
        <c:lblAlgn val="ctr"/>
        <c:lblOffset val="100"/>
        <c:noMultiLvlLbl val="0"/>
      </c:catAx>
      <c:valAx>
        <c:axId val="513326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2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Recall</a:t>
            </a:r>
          </a:p>
          <a:p>
            <a:pPr>
              <a:defRPr/>
            </a:pPr>
            <a:r>
              <a:rPr lang="en-US" sz="1400" b="0" i="0" u="none" strike="noStrike" baseline="0">
                <a:effectLst/>
              </a:rPr>
              <a:t>Rating &gt;= mean, Cosine(0.02)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Sheet5!$I$32</c:f>
              <c:strCache>
                <c:ptCount val="1"/>
                <c:pt idx="0">
                  <c:v>K=1</c:v>
                </c:pt>
              </c:strCache>
            </c:strRef>
          </c:tx>
          <c:spPr>
            <a:solidFill>
              <a:schemeClr val="accent1"/>
            </a:solidFill>
            <a:ln>
              <a:noFill/>
            </a:ln>
            <a:effectLst/>
          </c:spPr>
          <c:invertIfNegative val="0"/>
          <c:errBars>
            <c:errBarType val="plus"/>
            <c:errValType val="cust"/>
            <c:noEndCap val="0"/>
            <c:plus>
              <c:numRef>
                <c:f>Sheet5!$J$33:$J$35</c:f>
                <c:numCache>
                  <c:formatCode>General</c:formatCode>
                  <c:ptCount val="3"/>
                  <c:pt idx="0">
                    <c:v>0.1015727</c:v>
                  </c:pt>
                  <c:pt idx="1">
                    <c:v>0.1147388</c:v>
                  </c:pt>
                  <c:pt idx="2">
                    <c:v>0.1222142</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Sheet5!$I$33:$I$35</c:f>
              <c:numCache>
                <c:formatCode>General</c:formatCode>
                <c:ptCount val="3"/>
                <c:pt idx="0">
                  <c:v>0.10734879999999999</c:v>
                </c:pt>
                <c:pt idx="1">
                  <c:v>0.1574267</c:v>
                </c:pt>
                <c:pt idx="2">
                  <c:v>0.18569279999999999</c:v>
                </c:pt>
              </c:numCache>
            </c:numRef>
          </c:val>
          <c:extLst>
            <c:ext xmlns:c16="http://schemas.microsoft.com/office/drawing/2014/chart" uri="{C3380CC4-5D6E-409C-BE32-E72D297353CC}">
              <c16:uniqueId val="{00000000-7634-4AD2-BCF0-B1B5814A3994}"/>
            </c:ext>
          </c:extLst>
        </c:ser>
        <c:ser>
          <c:idx val="1"/>
          <c:order val="1"/>
          <c:tx>
            <c:strRef>
              <c:f>Sheet5!$K$32</c:f>
              <c:strCache>
                <c:ptCount val="1"/>
                <c:pt idx="0">
                  <c:v>K=3</c:v>
                </c:pt>
              </c:strCache>
            </c:strRef>
          </c:tx>
          <c:spPr>
            <a:solidFill>
              <a:schemeClr val="accent2"/>
            </a:solidFill>
            <a:ln>
              <a:noFill/>
            </a:ln>
            <a:effectLst/>
          </c:spPr>
          <c:invertIfNegative val="0"/>
          <c:errBars>
            <c:errBarType val="plus"/>
            <c:errValType val="cust"/>
            <c:noEndCap val="0"/>
            <c:plus>
              <c:numRef>
                <c:f>Sheet5!$L$33:$L$35</c:f>
                <c:numCache>
                  <c:formatCode>General</c:formatCode>
                  <c:ptCount val="3"/>
                  <c:pt idx="0">
                    <c:v>0.1035411</c:v>
                  </c:pt>
                  <c:pt idx="1">
                    <c:v>0.11313579999999999</c:v>
                  </c:pt>
                  <c:pt idx="2">
                    <c:v>0.1186494</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numRef>
              <c:f>Sheet5!$H$33:$H$35</c:f>
              <c:numCache>
                <c:formatCode>General</c:formatCode>
                <c:ptCount val="3"/>
                <c:pt idx="0">
                  <c:v>50</c:v>
                </c:pt>
                <c:pt idx="1">
                  <c:v>100</c:v>
                </c:pt>
                <c:pt idx="2">
                  <c:v>150</c:v>
                </c:pt>
              </c:numCache>
            </c:numRef>
          </c:cat>
          <c:val>
            <c:numRef>
              <c:f>Sheet5!$K$33:$K$35</c:f>
              <c:numCache>
                <c:formatCode>General</c:formatCode>
                <c:ptCount val="3"/>
                <c:pt idx="0">
                  <c:v>0.1118352</c:v>
                </c:pt>
                <c:pt idx="1">
                  <c:v>0.1550002</c:v>
                </c:pt>
                <c:pt idx="2">
                  <c:v>0.1851932</c:v>
                </c:pt>
              </c:numCache>
            </c:numRef>
          </c:val>
          <c:extLst>
            <c:ext xmlns:c16="http://schemas.microsoft.com/office/drawing/2014/chart" uri="{C3380CC4-5D6E-409C-BE32-E72D297353CC}">
              <c16:uniqueId val="{00000001-7634-4AD2-BCF0-B1B5814A3994}"/>
            </c:ext>
          </c:extLst>
        </c:ser>
        <c:dLbls>
          <c:showLegendKey val="0"/>
          <c:showVal val="0"/>
          <c:showCatName val="0"/>
          <c:showSerName val="0"/>
          <c:showPercent val="0"/>
          <c:showBubbleSize val="0"/>
        </c:dLbls>
        <c:gapWidth val="219"/>
        <c:overlap val="-27"/>
        <c:axId val="512260480"/>
        <c:axId val="512259168"/>
      </c:barChart>
      <c:catAx>
        <c:axId val="51226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59168"/>
        <c:crosses val="autoZero"/>
        <c:auto val="1"/>
        <c:lblAlgn val="ctr"/>
        <c:lblOffset val="100"/>
        <c:noMultiLvlLbl val="0"/>
      </c:catAx>
      <c:valAx>
        <c:axId val="51225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26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7432000" cy="3570514"/>
          </a:xfrm>
          <a:gradFill>
            <a:gsLst>
              <a:gs pos="100000">
                <a:schemeClr val="bg1"/>
              </a:gs>
              <a:gs pos="7000">
                <a:schemeClr val="accent3">
                  <a:lumMod val="20000"/>
                  <a:lumOff val="80000"/>
                </a:schemeClr>
              </a:gs>
            </a:gsLst>
            <a:lin ang="5400000" scaled="1"/>
          </a:gradFill>
        </p:spPr>
        <p:txBody>
          <a:bodyPr anchor="b"/>
          <a:lstStyle>
            <a:lvl1pPr algn="ctr">
              <a:defRPr sz="18000"/>
            </a:lvl1pPr>
          </a:lstStyle>
          <a:p>
            <a:r>
              <a:rPr lang="en-US" dirty="0"/>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06452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72415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14998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81724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DE0F41-29A9-48B8-AE83-6CBE271AC6F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93628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23848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E0F41-29A9-48B8-AE83-6CBE271AC6FC}"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6262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E0F41-29A9-48B8-AE83-6CBE271AC6FC}"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281924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E0F41-29A9-48B8-AE83-6CBE271AC6FC}"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13257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368129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A2DE0F41-29A9-48B8-AE83-6CBE271AC6F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498E3-0825-4564-89CB-22427C6077A9}" type="slidenum">
              <a:rPr lang="en-US" smtClean="0"/>
              <a:t>‹#›</a:t>
            </a:fld>
            <a:endParaRPr lang="en-US"/>
          </a:p>
        </p:txBody>
      </p:sp>
    </p:spTree>
    <p:extLst>
      <p:ext uri="{BB962C8B-B14F-4D97-AF65-F5344CB8AC3E}">
        <p14:creationId xmlns:p14="http://schemas.microsoft.com/office/powerpoint/2010/main" val="406434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A2DE0F41-29A9-48B8-AE83-6CBE271AC6FC}" type="datetimeFigureOut">
              <a:rPr lang="en-US" smtClean="0"/>
              <a:t>12/5/2018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CD498E3-0825-4564-89CB-22427C6077A9}" type="slidenum">
              <a:rPr lang="en-US" smtClean="0"/>
              <a:t>‹#›</a:t>
            </a:fld>
            <a:endParaRPr lang="en-US"/>
          </a:p>
        </p:txBody>
      </p:sp>
    </p:spTree>
    <p:extLst>
      <p:ext uri="{BB962C8B-B14F-4D97-AF65-F5344CB8AC3E}">
        <p14:creationId xmlns:p14="http://schemas.microsoft.com/office/powerpoint/2010/main" val="3431234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chart" Target="../charts/chart6.xml"/><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png"/><Relationship Id="rId15" Type="http://schemas.openxmlformats.org/officeDocument/2006/relationships/chart" Target="../charts/chart8.xml"/><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chart" Target="../charts/chart2.xml"/><Relationship Id="rId1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9000">
              <a:srgbClr val="F3DCCD"/>
            </a:gs>
            <a:gs pos="25000">
              <a:schemeClr val="accent2">
                <a:lumMod val="40000"/>
                <a:lumOff val="60000"/>
              </a:schemeClr>
            </a:gs>
            <a:gs pos="7000">
              <a:schemeClr val="accent3">
                <a:lumMod val="20000"/>
                <a:lumOff val="80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3089638" y="78700"/>
            <a:ext cx="14871032" cy="5142621"/>
          </a:xfrm>
          <a:noFill/>
        </p:spPr>
        <p:txBody>
          <a:bodyPr>
            <a:noAutofit/>
          </a:bodyPr>
          <a:lstStyle/>
          <a:p>
            <a:r>
              <a:rPr lang="en-US" sz="12000" b="1" dirty="0"/>
              <a:t>Content-based Movie Recommender</a:t>
            </a:r>
          </a:p>
        </p:txBody>
      </p:sp>
      <p:sp>
        <p:nvSpPr>
          <p:cNvPr id="6" name="Rectangle 5"/>
          <p:cNvSpPr/>
          <p:nvPr/>
        </p:nvSpPr>
        <p:spPr>
          <a:xfrm>
            <a:off x="0" y="6430296"/>
            <a:ext cx="27432000" cy="353961"/>
          </a:xfrm>
          <a:prstGeom prst="rect">
            <a:avLst/>
          </a:prstGeom>
          <a:gradFill>
            <a:gsLst>
              <a:gs pos="50000">
                <a:srgbClr val="7030A0"/>
              </a:gs>
              <a:gs pos="100000">
                <a:schemeClr val="bg1"/>
              </a:gs>
              <a:gs pos="0">
                <a:schemeClr val="accent3">
                  <a:lumMod val="35000"/>
                  <a:lumOff val="65000"/>
                </a:schemeClr>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p:cNvSpPr/>
          <p:nvPr/>
        </p:nvSpPr>
        <p:spPr>
          <a:xfrm>
            <a:off x="0" y="36354773"/>
            <a:ext cx="27432000" cy="235974"/>
          </a:xfrm>
          <a:prstGeom prst="rect">
            <a:avLst/>
          </a:prstGeom>
          <a:gradFill>
            <a:gsLst>
              <a:gs pos="100000">
                <a:srgbClr val="7030A0">
                  <a:alpha val="0"/>
                </a:srgbClr>
              </a:gs>
              <a:gs pos="4000">
                <a:schemeClr val="accent3">
                  <a:lumMod val="20000"/>
                  <a:lumOff val="80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53615" y="25873024"/>
            <a:ext cx="13037738" cy="10336680"/>
            <a:chOff x="0" y="17249431"/>
            <a:chExt cx="13037738" cy="7146995"/>
          </a:xfrm>
        </p:grpSpPr>
        <p:sp>
          <p:nvSpPr>
            <p:cNvPr id="16"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58429" y="17273941"/>
              <a:ext cx="8055756" cy="64834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Algorithms and Measurements</a:t>
              </a:r>
            </a:p>
          </p:txBody>
        </p:sp>
      </p:gr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71" y="366296"/>
            <a:ext cx="13419621" cy="5776404"/>
          </a:xfrm>
          <a:prstGeom prst="rect">
            <a:avLst/>
          </a:prstGeom>
        </p:spPr>
      </p:pic>
      <p:grpSp>
        <p:nvGrpSpPr>
          <p:cNvPr id="11" name="Group 10"/>
          <p:cNvGrpSpPr/>
          <p:nvPr/>
        </p:nvGrpSpPr>
        <p:grpSpPr>
          <a:xfrm>
            <a:off x="503482" y="6949007"/>
            <a:ext cx="13037738" cy="8088345"/>
            <a:chOff x="118069" y="7765023"/>
            <a:chExt cx="13037738" cy="5288815"/>
          </a:xfrm>
        </p:grpSpPr>
        <p:sp>
          <p:nvSpPr>
            <p:cNvPr id="14" name="Rounded Rectangle 13"/>
            <p:cNvSpPr/>
            <p:nvPr/>
          </p:nvSpPr>
          <p:spPr>
            <a:xfrm>
              <a:off x="118069" y="7765023"/>
              <a:ext cx="13037738" cy="528881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67604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718929 w 12742766"/>
                <a:gd name="connsiteY6" fmla="*/ 7744846 h 7757652"/>
                <a:gd name="connsiteX7" fmla="*/ 0 w 12742766"/>
                <a:gd name="connsiteY7" fmla="*/ 6440103 h 7757652"/>
                <a:gd name="connsiteX8" fmla="*/ 0 w 12742766"/>
                <a:gd name="connsiteY8" fmla="*/ 1288052 h 775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57652">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18929" y="7744846"/>
                  </a:lnTo>
                  <a:cubicBezTo>
                    <a:pt x="7558" y="7744846"/>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48929" y="7765024"/>
              <a:ext cx="3775587" cy="59730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a:t>
              </a:r>
            </a:p>
          </p:txBody>
        </p:sp>
        <p:sp>
          <p:nvSpPr>
            <p:cNvPr id="28" name="TextBox 27"/>
            <p:cNvSpPr txBox="1"/>
            <p:nvPr/>
          </p:nvSpPr>
          <p:spPr>
            <a:xfrm>
              <a:off x="4622774" y="7774391"/>
              <a:ext cx="8466863" cy="49372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	The main goal of our project is to build a movie recommendation system based on movies’ content.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Our recommender works for following two kinds of recommendation.</a:t>
              </a:r>
            </a:p>
            <a:p>
              <a:r>
                <a:rPr lang="en-US" sz="3200" dirty="0">
                  <a:latin typeface="Times New Roman" panose="02020603050405020304" pitchFamily="18" charset="0"/>
                  <a:cs typeface="Times New Roman" panose="02020603050405020304" pitchFamily="18" charset="0"/>
                </a:rPr>
                <a:t>	a) Recommending movies to user based on their personalized preference.</a:t>
              </a:r>
            </a:p>
            <a:p>
              <a:r>
                <a:rPr lang="en-US" sz="3200" dirty="0">
                  <a:latin typeface="Times New Roman" panose="02020603050405020304" pitchFamily="18" charset="0"/>
                  <a:cs typeface="Times New Roman" panose="02020603050405020304" pitchFamily="18" charset="0"/>
                </a:rPr>
                <a:t>	b) Uncovering potential audiences for a new movie advertisement.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The dataset we are working with is </a:t>
              </a:r>
              <a:r>
                <a:rPr lang="en-US" sz="3200" dirty="0" err="1">
                  <a:latin typeface="Times New Roman" panose="02020603050405020304" pitchFamily="18" charset="0"/>
                  <a:cs typeface="Times New Roman" panose="02020603050405020304" pitchFamily="18" charset="0"/>
                </a:rPr>
                <a:t>MovieLens</a:t>
              </a:r>
              <a:r>
                <a:rPr lang="en-US" sz="3200" dirty="0">
                  <a:latin typeface="Times New Roman" panose="02020603050405020304" pitchFamily="18" charset="0"/>
                  <a:cs typeface="Times New Roman" panose="02020603050405020304" pitchFamily="18" charset="0"/>
                </a:rPr>
                <a:t>. It contain users’ watching lists, ratings and movies’ information.</a:t>
              </a:r>
            </a:p>
            <a:p>
              <a:r>
                <a:rPr lang="en-US" sz="3200" dirty="0"/>
                <a:t>	</a:t>
              </a:r>
              <a:endParaRPr lang="en-US" dirty="0"/>
            </a:p>
          </p:txBody>
        </p:sp>
      </p:grpSp>
      <p:sp>
        <p:nvSpPr>
          <p:cNvPr id="29" name="TextBox 28"/>
          <p:cNvSpPr txBox="1"/>
          <p:nvPr/>
        </p:nvSpPr>
        <p:spPr>
          <a:xfrm>
            <a:off x="16960256" y="5157142"/>
            <a:ext cx="7905750"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Ying Cai &amp; Chong Meng</a:t>
            </a:r>
          </a:p>
        </p:txBody>
      </p:sp>
      <p:grpSp>
        <p:nvGrpSpPr>
          <p:cNvPr id="30" name="Group 29"/>
          <p:cNvGrpSpPr/>
          <p:nvPr/>
        </p:nvGrpSpPr>
        <p:grpSpPr>
          <a:xfrm>
            <a:off x="503482" y="15354056"/>
            <a:ext cx="13037738" cy="10094969"/>
            <a:chOff x="13716000" y="6950892"/>
            <a:chExt cx="13037738" cy="10094969"/>
          </a:xfrm>
        </p:grpSpPr>
        <p:grpSp>
          <p:nvGrpSpPr>
            <p:cNvPr id="12" name="Group 11"/>
            <p:cNvGrpSpPr/>
            <p:nvPr/>
          </p:nvGrpSpPr>
          <p:grpSpPr>
            <a:xfrm>
              <a:off x="13716000" y="6950892"/>
              <a:ext cx="13037738" cy="10094969"/>
              <a:chOff x="14394262" y="7938167"/>
              <a:chExt cx="13037738" cy="10094969"/>
            </a:xfrm>
          </p:grpSpPr>
          <p:sp>
            <p:nvSpPr>
              <p:cNvPr id="15" name="Rounded Rectangle 13"/>
              <p:cNvSpPr/>
              <p:nvPr/>
            </p:nvSpPr>
            <p:spPr>
              <a:xfrm>
                <a:off x="14394262" y="7938167"/>
                <a:ext cx="13037738" cy="10094969"/>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757126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37859 w 12742766"/>
                  <a:gd name="connsiteY6" fmla="*/ 7743593 h 7757652"/>
                  <a:gd name="connsiteX7" fmla="*/ 0 w 12742766"/>
                  <a:gd name="connsiteY7" fmla="*/ 6440103 h 7757652"/>
                  <a:gd name="connsiteX8" fmla="*/ 0 w 12742766"/>
                  <a:gd name="connsiteY8" fmla="*/ 1288052 h 7757652"/>
                  <a:gd name="connsiteX0" fmla="*/ 0 w 12742766"/>
                  <a:gd name="connsiteY0" fmla="*/ 1288052 h 7770658"/>
                  <a:gd name="connsiteX1" fmla="*/ 727613 w 12742766"/>
                  <a:gd name="connsiteY1" fmla="*/ 0 h 7770658"/>
                  <a:gd name="connsiteX2" fmla="*/ 12059971 w 12742766"/>
                  <a:gd name="connsiteY2" fmla="*/ 0 h 7770658"/>
                  <a:gd name="connsiteX3" fmla="*/ 12742606 w 12742766"/>
                  <a:gd name="connsiteY3" fmla="*/ 1288052 h 7770658"/>
                  <a:gd name="connsiteX4" fmla="*/ 12742606 w 12742766"/>
                  <a:gd name="connsiteY4" fmla="*/ 6440103 h 7770658"/>
                  <a:gd name="connsiteX5" fmla="*/ 11886997 w 12742766"/>
                  <a:gd name="connsiteY5" fmla="*/ 7757652 h 7770658"/>
                  <a:gd name="connsiteX6" fmla="*/ 819240 w 12742766"/>
                  <a:gd name="connsiteY6" fmla="*/ 7770658 h 7770658"/>
                  <a:gd name="connsiteX7" fmla="*/ 0 w 12742766"/>
                  <a:gd name="connsiteY7" fmla="*/ 6440103 h 7770658"/>
                  <a:gd name="connsiteX8" fmla="*/ 0 w 12742766"/>
                  <a:gd name="connsiteY8" fmla="*/ 1288052 h 777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70658">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819240" y="7770658"/>
                    </a:lnTo>
                    <a:cubicBezTo>
                      <a:pt x="107869" y="7770658"/>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5017108" y="7947152"/>
                <a:ext cx="9979822" cy="69324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Preprocessing and Movie Features</a:t>
                </a:r>
              </a:p>
            </p:txBody>
          </p:sp>
          <p:sp>
            <p:nvSpPr>
              <p:cNvPr id="10" name="TextBox 9"/>
              <p:cNvSpPr txBox="1"/>
              <p:nvPr/>
            </p:nvSpPr>
            <p:spPr>
              <a:xfrm>
                <a:off x="14494529" y="8676721"/>
                <a:ext cx="12937471"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The original dataset contains about 27,000,000 ratings applied to 58,000 movies by 280,000 users. We refine the raw data by eliminating extreme cases (movies and user with tiny amount of records).  After this step ,the dataset contains 16,655 movies, 153,524 users and 26,000,000 ratings. </a:t>
                </a: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5892" y="13275379"/>
              <a:ext cx="5525478" cy="37054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2841" y="13241581"/>
              <a:ext cx="5170078" cy="378546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8923" y="10085023"/>
              <a:ext cx="4850556" cy="2936378"/>
            </a:xfrm>
            <a:prstGeom prst="rect">
              <a:avLst/>
            </a:prstGeom>
          </p:spPr>
        </p:pic>
      </p:grpSp>
      <p:grpSp>
        <p:nvGrpSpPr>
          <p:cNvPr id="32" name="Group 31"/>
          <p:cNvGrpSpPr/>
          <p:nvPr/>
        </p:nvGrpSpPr>
        <p:grpSpPr>
          <a:xfrm>
            <a:off x="13890782" y="6963334"/>
            <a:ext cx="13219036" cy="21197648"/>
            <a:chOff x="0" y="17249431"/>
            <a:chExt cx="13037738" cy="7146995"/>
          </a:xfrm>
        </p:grpSpPr>
        <p:sp>
          <p:nvSpPr>
            <p:cNvPr id="33"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58429" y="17273941"/>
              <a:ext cx="6452537" cy="32820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Parameter tuning and Results</a:t>
              </a:r>
            </a:p>
          </p:txBody>
        </p:sp>
      </p:grpSp>
      <p:grpSp>
        <p:nvGrpSpPr>
          <p:cNvPr id="36" name="Group 35"/>
          <p:cNvGrpSpPr/>
          <p:nvPr/>
        </p:nvGrpSpPr>
        <p:grpSpPr>
          <a:xfrm>
            <a:off x="14006285" y="28684380"/>
            <a:ext cx="13037738" cy="7146995"/>
            <a:chOff x="0" y="17249431"/>
            <a:chExt cx="13037738" cy="7146995"/>
          </a:xfrm>
        </p:grpSpPr>
        <p:sp>
          <p:nvSpPr>
            <p:cNvPr id="37" name="Rounded Rectangle 13"/>
            <p:cNvSpPr/>
            <p:nvPr/>
          </p:nvSpPr>
          <p:spPr>
            <a:xfrm>
              <a:off x="0" y="17249431"/>
              <a:ext cx="13037738" cy="7146995"/>
            </a:xfrm>
            <a:custGeom>
              <a:avLst/>
              <a:gdLst>
                <a:gd name="connsiteX0" fmla="*/ 0 w 12742606"/>
                <a:gd name="connsiteY0" fmla="*/ 1288052 h 7728155"/>
                <a:gd name="connsiteX1" fmla="*/ 1288052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1288052 w 12742606"/>
                <a:gd name="connsiteY6" fmla="*/ 7728155 h 7728155"/>
                <a:gd name="connsiteX7" fmla="*/ 0 w 12742606"/>
                <a:gd name="connsiteY7" fmla="*/ 6440103 h 7728155"/>
                <a:gd name="connsiteX8" fmla="*/ 0 w 12742606"/>
                <a:gd name="connsiteY8" fmla="*/ 1288052 h 7728155"/>
                <a:gd name="connsiteX0" fmla="*/ 0 w 12742606"/>
                <a:gd name="connsiteY0" fmla="*/ 1288052 h 7728155"/>
                <a:gd name="connsiteX1" fmla="*/ 727613 w 12742606"/>
                <a:gd name="connsiteY1" fmla="*/ 0 h 7728155"/>
                <a:gd name="connsiteX2" fmla="*/ 11454554 w 12742606"/>
                <a:gd name="connsiteY2" fmla="*/ 0 h 7728155"/>
                <a:gd name="connsiteX3" fmla="*/ 12742606 w 12742606"/>
                <a:gd name="connsiteY3" fmla="*/ 1288052 h 7728155"/>
                <a:gd name="connsiteX4" fmla="*/ 12742606 w 12742606"/>
                <a:gd name="connsiteY4" fmla="*/ 6440103 h 7728155"/>
                <a:gd name="connsiteX5" fmla="*/ 11454554 w 12742606"/>
                <a:gd name="connsiteY5" fmla="*/ 7728155 h 7728155"/>
                <a:gd name="connsiteX6" fmla="*/ 875097 w 12742606"/>
                <a:gd name="connsiteY6" fmla="*/ 7669162 h 7728155"/>
                <a:gd name="connsiteX7" fmla="*/ 0 w 12742606"/>
                <a:gd name="connsiteY7" fmla="*/ 6440103 h 7728155"/>
                <a:gd name="connsiteX8" fmla="*/ 0 w 12742606"/>
                <a:gd name="connsiteY8" fmla="*/ 1288052 h 7728155"/>
                <a:gd name="connsiteX0" fmla="*/ 0 w 12742766"/>
                <a:gd name="connsiteY0" fmla="*/ 1288052 h 7757652"/>
                <a:gd name="connsiteX1" fmla="*/ 727613 w 12742766"/>
                <a:gd name="connsiteY1" fmla="*/ 0 h 7757652"/>
                <a:gd name="connsiteX2" fmla="*/ 11454554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2059973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57652"/>
                <a:gd name="connsiteX1" fmla="*/ 727613 w 12742766"/>
                <a:gd name="connsiteY1" fmla="*/ 0 h 7757652"/>
                <a:gd name="connsiteX2" fmla="*/ 12059971 w 12742766"/>
                <a:gd name="connsiteY2" fmla="*/ 0 h 7757652"/>
                <a:gd name="connsiteX3" fmla="*/ 12742606 w 12742766"/>
                <a:gd name="connsiteY3" fmla="*/ 1288052 h 7757652"/>
                <a:gd name="connsiteX4" fmla="*/ 12742606 w 12742766"/>
                <a:gd name="connsiteY4" fmla="*/ 6440103 h 7757652"/>
                <a:gd name="connsiteX5" fmla="*/ 11886997 w 12742766"/>
                <a:gd name="connsiteY5" fmla="*/ 7757652 h 7757652"/>
                <a:gd name="connsiteX6" fmla="*/ 875097 w 12742766"/>
                <a:gd name="connsiteY6" fmla="*/ 7669162 h 7757652"/>
                <a:gd name="connsiteX7" fmla="*/ 0 w 12742766"/>
                <a:gd name="connsiteY7" fmla="*/ 6440103 h 7757652"/>
                <a:gd name="connsiteX8" fmla="*/ 0 w 12742766"/>
                <a:gd name="connsiteY8" fmla="*/ 1288052 h 7757652"/>
                <a:gd name="connsiteX0" fmla="*/ 0 w 12742766"/>
                <a:gd name="connsiteY0" fmla="*/ 1288052 h 7795297"/>
                <a:gd name="connsiteX1" fmla="*/ 727613 w 12742766"/>
                <a:gd name="connsiteY1" fmla="*/ 0 h 7795297"/>
                <a:gd name="connsiteX2" fmla="*/ 12059971 w 12742766"/>
                <a:gd name="connsiteY2" fmla="*/ 0 h 7795297"/>
                <a:gd name="connsiteX3" fmla="*/ 12742606 w 12742766"/>
                <a:gd name="connsiteY3" fmla="*/ 1288052 h 7795297"/>
                <a:gd name="connsiteX4" fmla="*/ 12742606 w 12742766"/>
                <a:gd name="connsiteY4" fmla="*/ 6440103 h 7795297"/>
                <a:gd name="connsiteX5" fmla="*/ 11886997 w 12742766"/>
                <a:gd name="connsiteY5" fmla="*/ 7757652 h 7795297"/>
                <a:gd name="connsiteX6" fmla="*/ 818354 w 12742766"/>
                <a:gd name="connsiteY6" fmla="*/ 7795297 h 7795297"/>
                <a:gd name="connsiteX7" fmla="*/ 0 w 12742766"/>
                <a:gd name="connsiteY7" fmla="*/ 6440103 h 7795297"/>
                <a:gd name="connsiteX8" fmla="*/ 0 w 12742766"/>
                <a:gd name="connsiteY8" fmla="*/ 1288052 h 7795297"/>
                <a:gd name="connsiteX0" fmla="*/ 0 w 12742766"/>
                <a:gd name="connsiteY0" fmla="*/ 1288052 h 7763764"/>
                <a:gd name="connsiteX1" fmla="*/ 727613 w 12742766"/>
                <a:gd name="connsiteY1" fmla="*/ 0 h 7763764"/>
                <a:gd name="connsiteX2" fmla="*/ 12059971 w 12742766"/>
                <a:gd name="connsiteY2" fmla="*/ 0 h 7763764"/>
                <a:gd name="connsiteX3" fmla="*/ 12742606 w 12742766"/>
                <a:gd name="connsiteY3" fmla="*/ 1288052 h 7763764"/>
                <a:gd name="connsiteX4" fmla="*/ 12742606 w 12742766"/>
                <a:gd name="connsiteY4" fmla="*/ 6440103 h 7763764"/>
                <a:gd name="connsiteX5" fmla="*/ 11886997 w 12742766"/>
                <a:gd name="connsiteY5" fmla="*/ 7757652 h 7763764"/>
                <a:gd name="connsiteX6" fmla="*/ 789982 w 12742766"/>
                <a:gd name="connsiteY6" fmla="*/ 7763764 h 7763764"/>
                <a:gd name="connsiteX7" fmla="*/ 0 w 12742766"/>
                <a:gd name="connsiteY7" fmla="*/ 6440103 h 7763764"/>
                <a:gd name="connsiteX8" fmla="*/ 0 w 12742766"/>
                <a:gd name="connsiteY8" fmla="*/ 1288052 h 776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2766" h="7763764">
                  <a:moveTo>
                    <a:pt x="0" y="1288052"/>
                  </a:moveTo>
                  <a:cubicBezTo>
                    <a:pt x="0" y="576681"/>
                    <a:pt x="16242" y="0"/>
                    <a:pt x="727613" y="0"/>
                  </a:cubicBezTo>
                  <a:lnTo>
                    <a:pt x="12059971" y="0"/>
                  </a:lnTo>
                  <a:cubicBezTo>
                    <a:pt x="12771342" y="0"/>
                    <a:pt x="12742606" y="576681"/>
                    <a:pt x="12742606" y="1288052"/>
                  </a:cubicBezTo>
                  <a:lnTo>
                    <a:pt x="12742606" y="6440103"/>
                  </a:lnTo>
                  <a:cubicBezTo>
                    <a:pt x="12742606" y="7151474"/>
                    <a:pt x="12598368" y="7757652"/>
                    <a:pt x="11886997" y="7757652"/>
                  </a:cubicBezTo>
                  <a:lnTo>
                    <a:pt x="789982" y="7763764"/>
                  </a:lnTo>
                  <a:cubicBezTo>
                    <a:pt x="78611" y="7763764"/>
                    <a:pt x="0" y="7151474"/>
                    <a:pt x="0" y="6440103"/>
                  </a:cubicBezTo>
                  <a:lnTo>
                    <a:pt x="0" y="1288052"/>
                  </a:lnTo>
                  <a:close/>
                </a:path>
              </a:pathLst>
            </a:custGeom>
            <a:solidFill>
              <a:schemeClr val="bg1"/>
            </a:solidFill>
            <a:ln w="50800" cap="rnd">
              <a:solidFill>
                <a:srgbClr val="703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8429" y="17273941"/>
              <a:ext cx="6599783" cy="8757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Discussion and Future Work</a:t>
              </a:r>
            </a:p>
          </p:txBody>
        </p:sp>
      </p:grpSp>
      <p:pic>
        <p:nvPicPr>
          <p:cNvPr id="13" name="Picture 12">
            <a:extLst>
              <a:ext uri="{FF2B5EF4-FFF2-40B4-BE49-F238E27FC236}">
                <a16:creationId xmlns:a16="http://schemas.microsoft.com/office/drawing/2014/main" id="{8E38864A-D8C7-43D1-9165-40E78BBE81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9284" y="9006014"/>
            <a:ext cx="3419858" cy="4436234"/>
          </a:xfrm>
          <a:prstGeom prst="rect">
            <a:avLst/>
          </a:prstGeom>
        </p:spPr>
      </p:pic>
      <p:sp>
        <p:nvSpPr>
          <p:cNvPr id="35" name="TextBox 34">
            <a:extLst>
              <a:ext uri="{FF2B5EF4-FFF2-40B4-BE49-F238E27FC236}">
                <a16:creationId xmlns:a16="http://schemas.microsoft.com/office/drawing/2014/main" id="{0827C490-EB4E-49A4-B68A-0002079B65BE}"/>
              </a:ext>
            </a:extLst>
          </p:cNvPr>
          <p:cNvSpPr txBox="1"/>
          <p:nvPr/>
        </p:nvSpPr>
        <p:spPr>
          <a:xfrm>
            <a:off x="626473" y="27105833"/>
            <a:ext cx="12937472"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Cosine similarity</a:t>
            </a:r>
            <a:r>
              <a:rPr lang="en-US" sz="3200" dirty="0">
                <a:latin typeface="Times New Roman" panose="02020603050405020304" pitchFamily="18" charset="0"/>
                <a:cs typeface="Times New Roman" panose="02020603050405020304" pitchFamily="18" charset="0"/>
              </a:rPr>
              <a:t> is a measure of similarity between two non-zero vectors of an inner product space that measures the cosine of the angle between them.” “ It is a judgment of orientation.”</a:t>
            </a:r>
          </a:p>
        </p:txBody>
      </p:sp>
      <p:pic>
        <p:nvPicPr>
          <p:cNvPr id="17" name="Picture 16">
            <a:extLst>
              <a:ext uri="{FF2B5EF4-FFF2-40B4-BE49-F238E27FC236}">
                <a16:creationId xmlns:a16="http://schemas.microsoft.com/office/drawing/2014/main" id="{29E729A0-C0A8-41FE-BAD1-42750CBA2A1E}"/>
              </a:ext>
            </a:extLst>
          </p:cNvPr>
          <p:cNvPicPr>
            <a:picLocks noChangeAspect="1"/>
          </p:cNvPicPr>
          <p:nvPr/>
        </p:nvPicPr>
        <p:blipFill>
          <a:blip r:embed="rId7"/>
          <a:stretch>
            <a:fillRect/>
          </a:stretch>
        </p:blipFill>
        <p:spPr>
          <a:xfrm>
            <a:off x="3585661" y="28684380"/>
            <a:ext cx="6316022" cy="1204521"/>
          </a:xfrm>
          <a:prstGeom prst="rect">
            <a:avLst/>
          </a:prstGeom>
        </p:spPr>
      </p:pic>
      <p:sp>
        <p:nvSpPr>
          <p:cNvPr id="39" name="TextBox 38">
            <a:extLst>
              <a:ext uri="{FF2B5EF4-FFF2-40B4-BE49-F238E27FC236}">
                <a16:creationId xmlns:a16="http://schemas.microsoft.com/office/drawing/2014/main" id="{D572FE29-68C6-460D-AD07-934B29333CF3}"/>
              </a:ext>
            </a:extLst>
          </p:cNvPr>
          <p:cNvSpPr txBox="1"/>
          <p:nvPr/>
        </p:nvSpPr>
        <p:spPr>
          <a:xfrm>
            <a:off x="570425" y="30072639"/>
            <a:ext cx="12871302"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KNN, the k-nearest neighbors algorithm. </a:t>
            </a:r>
            <a:r>
              <a:rPr lang="en-US" sz="3200" dirty="0">
                <a:latin typeface="Times New Roman" panose="02020603050405020304" pitchFamily="18" charset="0"/>
                <a:cs typeface="Times New Roman" panose="02020603050405020304" pitchFamily="18" charset="0"/>
              </a:rPr>
              <a:t>It is “a non-parametric method used for classification and regression. The “input consists of the k closest training examples in the feature space.”</a:t>
            </a:r>
          </a:p>
        </p:txBody>
      </p:sp>
      <p:sp>
        <p:nvSpPr>
          <p:cNvPr id="40" name="TextBox 39">
            <a:extLst>
              <a:ext uri="{FF2B5EF4-FFF2-40B4-BE49-F238E27FC236}">
                <a16:creationId xmlns:a16="http://schemas.microsoft.com/office/drawing/2014/main" id="{DDA92839-501D-4E42-8E5A-AFFFBE5E3687}"/>
              </a:ext>
            </a:extLst>
          </p:cNvPr>
          <p:cNvSpPr txBox="1"/>
          <p:nvPr/>
        </p:nvSpPr>
        <p:spPr>
          <a:xfrm>
            <a:off x="570425" y="31742657"/>
            <a:ext cx="709354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User Preference and Movie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Popularity. </a:t>
            </a:r>
            <a:endParaRPr lang="en-US" sz="32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E975E8DF-AD80-4719-915C-9027E6F47470}"/>
              </a:ext>
            </a:extLst>
          </p:cNvPr>
          <p:cNvSpPr txBox="1"/>
          <p:nvPr/>
        </p:nvSpPr>
        <p:spPr>
          <a:xfrm>
            <a:off x="626473" y="32711200"/>
            <a:ext cx="12790336"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Precision and Recall. “</a:t>
            </a:r>
            <a:r>
              <a:rPr lang="en-US" sz="3200" dirty="0">
                <a:latin typeface="Times New Roman" panose="02020603050405020304" pitchFamily="18" charset="0"/>
                <a:cs typeface="Times New Roman" panose="02020603050405020304" pitchFamily="18" charset="0"/>
              </a:rPr>
              <a:t>Precision (also called positive predictive value) is the fraction of relevant instances among the retrieved instances, while recall (also known as sensitivity) is the fraction of relevant instances that have been retrieved over the total amount of relevant instances.”</a:t>
            </a:r>
          </a:p>
        </p:txBody>
      </p:sp>
      <p:sp>
        <p:nvSpPr>
          <p:cNvPr id="43" name="TextBox 42">
            <a:extLst>
              <a:ext uri="{FF2B5EF4-FFF2-40B4-BE49-F238E27FC236}">
                <a16:creationId xmlns:a16="http://schemas.microsoft.com/office/drawing/2014/main" id="{FB2837A1-EA68-4DEC-A255-C8E60EACE5A1}"/>
              </a:ext>
            </a:extLst>
          </p:cNvPr>
          <p:cNvSpPr txBox="1"/>
          <p:nvPr/>
        </p:nvSpPr>
        <p:spPr>
          <a:xfrm>
            <a:off x="14006286" y="8387026"/>
            <a:ext cx="13037738" cy="1077218"/>
          </a:xfrm>
          <a:prstGeom prst="rect">
            <a:avLst/>
          </a:prstGeom>
          <a:noFill/>
        </p:spPr>
        <p:txBody>
          <a:bodyPr wrap="square" rtlCol="0">
            <a:spAutoFit/>
          </a:bodyPr>
          <a:lstStyle/>
          <a:p>
            <a:r>
              <a:rPr lang="en-US" sz="3200" b="1" i="1" dirty="0"/>
              <a:t>Part A</a:t>
            </a:r>
            <a:r>
              <a:rPr lang="en-US" sz="3200" b="1" dirty="0"/>
              <a:t>. </a:t>
            </a:r>
            <a:r>
              <a:rPr lang="en-US" sz="3200" dirty="0"/>
              <a:t>Uncovering potential watchers. Choose k nearest neighbors, based on movie-movie Cosine similarity.</a:t>
            </a:r>
          </a:p>
        </p:txBody>
      </p:sp>
      <p:graphicFrame>
        <p:nvGraphicFramePr>
          <p:cNvPr id="44" name="Chart 43">
            <a:extLst>
              <a:ext uri="{FF2B5EF4-FFF2-40B4-BE49-F238E27FC236}">
                <a16:creationId xmlns:a16="http://schemas.microsoft.com/office/drawing/2014/main" id="{A78976EF-79B5-4348-83DF-8B379AC730B6}"/>
              </a:ext>
            </a:extLst>
          </p:cNvPr>
          <p:cNvGraphicFramePr>
            <a:graphicFrameLocks/>
          </p:cNvGraphicFramePr>
          <p:nvPr>
            <p:extLst>
              <p:ext uri="{D42A27DB-BD31-4B8C-83A1-F6EECF244321}">
                <p14:modId xmlns:p14="http://schemas.microsoft.com/office/powerpoint/2010/main" val="1550219803"/>
              </p:ext>
            </p:extLst>
          </p:nvPr>
        </p:nvGraphicFramePr>
        <p:xfrm>
          <a:off x="14944642" y="9643321"/>
          <a:ext cx="4899349" cy="30877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5" name="Chart 44">
            <a:extLst>
              <a:ext uri="{FF2B5EF4-FFF2-40B4-BE49-F238E27FC236}">
                <a16:creationId xmlns:a16="http://schemas.microsoft.com/office/drawing/2014/main" id="{A359EBCA-FFF9-471C-A514-2B66F1AE34D2}"/>
              </a:ext>
            </a:extLst>
          </p:cNvPr>
          <p:cNvGraphicFramePr>
            <a:graphicFrameLocks/>
          </p:cNvGraphicFramePr>
          <p:nvPr>
            <p:extLst>
              <p:ext uri="{D42A27DB-BD31-4B8C-83A1-F6EECF244321}">
                <p14:modId xmlns:p14="http://schemas.microsoft.com/office/powerpoint/2010/main" val="1529031590"/>
              </p:ext>
            </p:extLst>
          </p:nvPr>
        </p:nvGraphicFramePr>
        <p:xfrm>
          <a:off x="20897850" y="9808832"/>
          <a:ext cx="4572000" cy="2743200"/>
        </p:xfrm>
        <a:graphic>
          <a:graphicData uri="http://schemas.openxmlformats.org/drawingml/2006/chart">
            <c:chart xmlns:c="http://schemas.openxmlformats.org/drawingml/2006/chart" xmlns:r="http://schemas.openxmlformats.org/officeDocument/2006/relationships" r:id="rId9"/>
          </a:graphicData>
        </a:graphic>
      </p:graphicFrame>
      <p:sp>
        <p:nvSpPr>
          <p:cNvPr id="46" name="TextBox 45">
            <a:extLst>
              <a:ext uri="{FF2B5EF4-FFF2-40B4-BE49-F238E27FC236}">
                <a16:creationId xmlns:a16="http://schemas.microsoft.com/office/drawing/2014/main" id="{71B5EF4D-D3CB-4EC0-A158-B58BA3EBEE77}"/>
              </a:ext>
            </a:extLst>
          </p:cNvPr>
          <p:cNvSpPr txBox="1"/>
          <p:nvPr/>
        </p:nvSpPr>
        <p:spPr>
          <a:xfrm>
            <a:off x="13930265" y="12896620"/>
            <a:ext cx="13113758" cy="2062103"/>
          </a:xfrm>
          <a:prstGeom prst="rect">
            <a:avLst/>
          </a:prstGeom>
          <a:noFill/>
        </p:spPr>
        <p:txBody>
          <a:bodyPr wrap="square" rtlCol="0">
            <a:spAutoFit/>
          </a:bodyPr>
          <a:lstStyle/>
          <a:p>
            <a:r>
              <a:rPr lang="en-US" sz="3200" b="1" i="1" dirty="0"/>
              <a:t>Part B. </a:t>
            </a:r>
            <a:r>
              <a:rPr lang="en-US" sz="3200" dirty="0"/>
              <a:t>Recommend movies to the user based on the watching history. </a:t>
            </a:r>
          </a:p>
          <a:p>
            <a:r>
              <a:rPr lang="en-US" sz="3200" dirty="0"/>
              <a:t>Choose the movies with higher ratings from the list, find similar unwatched movies by KNN, rank the list by movies popularities, and then generate the recommendation list.</a:t>
            </a:r>
          </a:p>
        </p:txBody>
      </p:sp>
      <p:graphicFrame>
        <p:nvGraphicFramePr>
          <p:cNvPr id="47" name="Chart 46">
            <a:extLst>
              <a:ext uri="{FF2B5EF4-FFF2-40B4-BE49-F238E27FC236}">
                <a16:creationId xmlns:a16="http://schemas.microsoft.com/office/drawing/2014/main" id="{FCEABB3E-A0D4-4CCC-915C-1754810A0C8F}"/>
              </a:ext>
            </a:extLst>
          </p:cNvPr>
          <p:cNvGraphicFramePr>
            <a:graphicFrameLocks/>
          </p:cNvGraphicFramePr>
          <p:nvPr>
            <p:extLst>
              <p:ext uri="{D42A27DB-BD31-4B8C-83A1-F6EECF244321}">
                <p14:modId xmlns:p14="http://schemas.microsoft.com/office/powerpoint/2010/main" val="2118866676"/>
              </p:ext>
            </p:extLst>
          </p:nvPr>
        </p:nvGraphicFramePr>
        <p:xfrm>
          <a:off x="14687550" y="15131993"/>
          <a:ext cx="4903626" cy="302271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8" name="Chart 47">
            <a:extLst>
              <a:ext uri="{FF2B5EF4-FFF2-40B4-BE49-F238E27FC236}">
                <a16:creationId xmlns:a16="http://schemas.microsoft.com/office/drawing/2014/main" id="{E7E039FD-139F-459C-8D9C-510A1803CE02}"/>
              </a:ext>
            </a:extLst>
          </p:cNvPr>
          <p:cNvGraphicFramePr>
            <a:graphicFrameLocks/>
          </p:cNvGraphicFramePr>
          <p:nvPr>
            <p:extLst>
              <p:ext uri="{D42A27DB-BD31-4B8C-83A1-F6EECF244321}">
                <p14:modId xmlns:p14="http://schemas.microsoft.com/office/powerpoint/2010/main" val="4092811650"/>
              </p:ext>
            </p:extLst>
          </p:nvPr>
        </p:nvGraphicFramePr>
        <p:xfrm>
          <a:off x="20913131" y="15131994"/>
          <a:ext cx="4572000" cy="2743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9" name="Chart 48">
            <a:extLst>
              <a:ext uri="{FF2B5EF4-FFF2-40B4-BE49-F238E27FC236}">
                <a16:creationId xmlns:a16="http://schemas.microsoft.com/office/drawing/2014/main" id="{6986C16B-E542-4033-B9AE-24E0BD8BA752}"/>
              </a:ext>
            </a:extLst>
          </p:cNvPr>
          <p:cNvGraphicFramePr>
            <a:graphicFrameLocks/>
          </p:cNvGraphicFramePr>
          <p:nvPr>
            <p:extLst>
              <p:ext uri="{D42A27DB-BD31-4B8C-83A1-F6EECF244321}">
                <p14:modId xmlns:p14="http://schemas.microsoft.com/office/powerpoint/2010/main" val="1832591237"/>
              </p:ext>
            </p:extLst>
          </p:nvPr>
        </p:nvGraphicFramePr>
        <p:xfrm>
          <a:off x="15019176" y="18291500"/>
          <a:ext cx="4572000" cy="27432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 name="Chart 49">
            <a:extLst>
              <a:ext uri="{FF2B5EF4-FFF2-40B4-BE49-F238E27FC236}">
                <a16:creationId xmlns:a16="http://schemas.microsoft.com/office/drawing/2014/main" id="{4B273B9B-6D48-4009-8B2C-C1EFC6166F7C}"/>
              </a:ext>
            </a:extLst>
          </p:cNvPr>
          <p:cNvGraphicFramePr>
            <a:graphicFrameLocks/>
          </p:cNvGraphicFramePr>
          <p:nvPr>
            <p:extLst>
              <p:ext uri="{D42A27DB-BD31-4B8C-83A1-F6EECF244321}">
                <p14:modId xmlns:p14="http://schemas.microsoft.com/office/powerpoint/2010/main" val="182500049"/>
              </p:ext>
            </p:extLst>
          </p:nvPr>
        </p:nvGraphicFramePr>
        <p:xfrm>
          <a:off x="21064497" y="18291500"/>
          <a:ext cx="4572000" cy="27432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1" name="Chart 50">
            <a:extLst>
              <a:ext uri="{FF2B5EF4-FFF2-40B4-BE49-F238E27FC236}">
                <a16:creationId xmlns:a16="http://schemas.microsoft.com/office/drawing/2014/main" id="{430FD157-9BAA-41AB-8B20-13273BF05CA1}"/>
              </a:ext>
            </a:extLst>
          </p:cNvPr>
          <p:cNvGraphicFramePr>
            <a:graphicFrameLocks/>
          </p:cNvGraphicFramePr>
          <p:nvPr>
            <p:extLst>
              <p:ext uri="{D42A27DB-BD31-4B8C-83A1-F6EECF244321}">
                <p14:modId xmlns:p14="http://schemas.microsoft.com/office/powerpoint/2010/main" val="2436649480"/>
              </p:ext>
            </p:extLst>
          </p:nvPr>
        </p:nvGraphicFramePr>
        <p:xfrm>
          <a:off x="15302984" y="22086180"/>
          <a:ext cx="4572000" cy="27432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52" name="Chart 51">
            <a:extLst>
              <a:ext uri="{FF2B5EF4-FFF2-40B4-BE49-F238E27FC236}">
                <a16:creationId xmlns:a16="http://schemas.microsoft.com/office/drawing/2014/main" id="{DDB5CBF7-2F8C-47C0-8929-E8FCAF845EC6}"/>
              </a:ext>
            </a:extLst>
          </p:cNvPr>
          <p:cNvGraphicFramePr>
            <a:graphicFrameLocks/>
          </p:cNvGraphicFramePr>
          <p:nvPr>
            <p:extLst>
              <p:ext uri="{D42A27DB-BD31-4B8C-83A1-F6EECF244321}">
                <p14:modId xmlns:p14="http://schemas.microsoft.com/office/powerpoint/2010/main" val="849867878"/>
              </p:ext>
            </p:extLst>
          </p:nvPr>
        </p:nvGraphicFramePr>
        <p:xfrm>
          <a:off x="20493915" y="22086180"/>
          <a:ext cx="4572000" cy="2743200"/>
        </p:xfrm>
        <a:graphic>
          <a:graphicData uri="http://schemas.openxmlformats.org/drawingml/2006/chart">
            <c:chart xmlns:c="http://schemas.openxmlformats.org/drawingml/2006/chart" xmlns:r="http://schemas.openxmlformats.org/officeDocument/2006/relationships" r:id="rId15"/>
          </a:graphicData>
        </a:graphic>
      </p:graphicFrame>
    </p:spTree>
    <p:extLst>
      <p:ext uri="{BB962C8B-B14F-4D97-AF65-F5344CB8AC3E}">
        <p14:creationId xmlns:p14="http://schemas.microsoft.com/office/powerpoint/2010/main" val="10816000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154</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Content-based Movie Recommender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Chong Meng</dc:creator>
  <cp:lastModifiedBy>Ying Cai</cp:lastModifiedBy>
  <cp:revision>78</cp:revision>
  <dcterms:created xsi:type="dcterms:W3CDTF">2018-12-05T20:12:45Z</dcterms:created>
  <dcterms:modified xsi:type="dcterms:W3CDTF">2018-12-06T02:21:08Z</dcterms:modified>
</cp:coreProperties>
</file>