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study\Project\r%20project\New%20Microsoft%20Excel%20Workshee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D:\study\Project\r%20project\New%20Microsoft%20Excel%20Worksheet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study\Project\r%20project\New%20Microsoft%20Excel%20Worksheet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study\Project\r%20project\New%20Microsoft%20Excel%20Worksheet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study\Project\r%20project\New%20Microsoft%20Excel%20Worksheet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study\Project\r%20project\New%20Microsoft%20Excel%20Worksheet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study\Project\r%20project\New%20Microsoft%20Excel%20Worksheet.xlsx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file:///D:\study\Project\r%20project\New%20Microsoft%20Excel%20Worksheet.xlsx" TargetMode="External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study\Project\r%20project\New%20Microsoft%20Excel%20Workshee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study\Project\r%20project\New%20Microsoft%20Excel%20Worksheet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study\Project\r%20project\New%20Microsoft%20Excel%20Worksheet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study\Project\r%20project\New%20Microsoft%20Excel%20Worksheet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D:\study\Project\r%20project\New%20Microsoft%20Excel%20Worksheet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D:\study\Project\r%20project\New%20Microsoft%20Excel%20Worksheet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D:\study\Project\r%20project\New%20Microsoft%20Excel%20Worksheet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D:\study\Project\r%20project\New%20Microsoft%20Excel%20Worksheet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lang="en-US" sz="1400" b="0" i="0" u="none" strike="noStrike" kern="1200" spc="0" baseline="0" dirty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sz="1400" b="0" i="0" u="none" strike="noStrike" kern="1200" spc="0" baseline="0" dirty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rPr>
              <a:t>Movie Advertisement Recommender</a:t>
            </a:r>
          </a:p>
          <a:p>
            <a:pPr algn="ctr" rtl="0">
              <a:defRPr lang="en-US" sz="1400" b="0" i="0" u="none" strike="noStrike" kern="1200" spc="0" baseline="0" dirty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sz="1400" b="0" i="0" u="none" strike="noStrike" kern="1200" spc="0" baseline="0" dirty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rPr>
              <a:t>Precision (Cosine (0.1) + KNN)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lang="en-US" sz="14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plus"/>
            <c:errValType val="cust"/>
            <c:noEndCap val="0"/>
            <c:plus>
              <c:numRef>
                <c:f>Sheet1!$C$2:$C$5</c:f>
                <c:numCache>
                  <c:formatCode>General</c:formatCode>
                  <c:ptCount val="4"/>
                  <c:pt idx="0">
                    <c:v>8.1433889999999995E-2</c:v>
                  </c:pt>
                  <c:pt idx="1">
                    <c:v>7.1325490000000005E-2</c:v>
                  </c:pt>
                  <c:pt idx="2">
                    <c:v>5.9174379999999999E-2</c:v>
                  </c:pt>
                  <c:pt idx="3">
                    <c:v>5.5135879999999998E-2</c:v>
                  </c:pt>
                </c:numCache>
              </c:numRef>
            </c:plus>
            <c:minus>
              <c:numLit>
                <c:formatCode>General</c:formatCode>
                <c:ptCount val="1"/>
                <c:pt idx="0">
                  <c:v>1</c:v>
                </c:pt>
              </c:numLit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3</c:v>
                </c:pt>
                <c:pt idx="2">
                  <c:v>5</c:v>
                </c:pt>
                <c:pt idx="3">
                  <c:v>10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3.042102E-2</c:v>
                </c:pt>
                <c:pt idx="1">
                  <c:v>2.6932830000000001E-2</c:v>
                </c:pt>
                <c:pt idx="2">
                  <c:v>1.918804E-2</c:v>
                </c:pt>
                <c:pt idx="3">
                  <c:v>1.7691579999999998E-2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B81-49DF-85D4-B4C00601A8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10054776"/>
        <c:axId val="510056088"/>
      </c:barChart>
      <c:catAx>
        <c:axId val="5100547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0056088"/>
        <c:crosses val="autoZero"/>
        <c:auto val="0"/>
        <c:lblAlgn val="ctr"/>
        <c:lblOffset val="100"/>
        <c:noMultiLvlLbl val="0"/>
      </c:catAx>
      <c:valAx>
        <c:axId val="5100560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00547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Content-Based Recommender</a:t>
            </a:r>
            <a:r>
              <a:rPr lang="en-US" baseline="0" dirty="0"/>
              <a:t> Recall</a:t>
            </a:r>
            <a:r>
              <a:rPr lang="en-US" dirty="0"/>
              <a:t>
Cosine +Rating + KNN + Popularity
K = 3, Rating &gt;= mean, cosine (0.1)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Sheet1!$D$47</c:f>
              <c:strCache>
                <c:ptCount val="1"/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plus"/>
            <c:errValType val="cust"/>
            <c:noEndCap val="0"/>
            <c:plus>
              <c:numRef>
                <c:f>Sheet1!$E$48:$E$50</c:f>
                <c:numCache>
                  <c:formatCode>General</c:formatCode>
                  <c:ptCount val="3"/>
                  <c:pt idx="0">
                    <c:v>0.1066264</c:v>
                  </c:pt>
                  <c:pt idx="1">
                    <c:v>0.12094340000000001</c:v>
                  </c:pt>
                  <c:pt idx="2">
                    <c:v>0.1271777</c:v>
                  </c:pt>
                </c:numCache>
              </c:numRef>
            </c:plus>
            <c:minus>
              <c:numLit>
                <c:formatCode>General</c:formatCode>
                <c:ptCount val="1"/>
                <c:pt idx="0">
                  <c:v>1</c:v>
                </c:pt>
              </c:numLit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Sheet1!$C$48:$C$50</c:f>
              <c:numCache>
                <c:formatCode>General</c:formatCode>
                <c:ptCount val="3"/>
                <c:pt idx="0">
                  <c:v>50</c:v>
                </c:pt>
                <c:pt idx="1">
                  <c:v>100</c:v>
                </c:pt>
                <c:pt idx="2">
                  <c:v>150</c:v>
                </c:pt>
              </c:numCache>
            </c:numRef>
          </c:cat>
          <c:val>
            <c:numRef>
              <c:f>Sheet1!$D$48:$D$50</c:f>
              <c:numCache>
                <c:formatCode>General</c:formatCode>
                <c:ptCount val="3"/>
                <c:pt idx="0">
                  <c:v>0.1159529</c:v>
                </c:pt>
                <c:pt idx="1">
                  <c:v>0.16291410000000001</c:v>
                </c:pt>
                <c:pt idx="2">
                  <c:v>0.1903367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D4E-410C-8691-1C7202F343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11324768"/>
        <c:axId val="511322144"/>
      </c:barChart>
      <c:catAx>
        <c:axId val="5113247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1322144"/>
        <c:crosses val="autoZero"/>
        <c:auto val="1"/>
        <c:lblAlgn val="ctr"/>
        <c:lblOffset val="100"/>
        <c:noMultiLvlLbl val="0"/>
      </c:catAx>
      <c:valAx>
        <c:axId val="5113221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13247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Content-Based Recommender Precision
Cosine +Rating + KNN + Popularity
K = 3, Rating &gt; mean+</a:t>
            </a:r>
            <a:r>
              <a:rPr lang="en-US" sz="1400" b="0" i="0" u="none" strike="noStrike" baseline="0" dirty="0">
                <a:effectLst/>
              </a:rPr>
              <a:t>(max-mean)/2, cosine (0.1)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Sheet1!$D$66</c:f>
              <c:strCache>
                <c:ptCount val="1"/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plus"/>
            <c:errValType val="cust"/>
            <c:noEndCap val="0"/>
            <c:plus>
              <c:numRef>
                <c:f>Sheet1!$E$67:$E$69</c:f>
                <c:numCache>
                  <c:formatCode>General</c:formatCode>
                  <c:ptCount val="3"/>
                  <c:pt idx="0">
                    <c:v>5.0857039999999999E-2</c:v>
                  </c:pt>
                  <c:pt idx="1">
                    <c:v>4.377955E-2</c:v>
                  </c:pt>
                  <c:pt idx="2">
                    <c:v>3.3611630000000003E-2</c:v>
                  </c:pt>
                </c:numCache>
              </c:numRef>
            </c:plus>
            <c:minus>
              <c:numLit>
                <c:formatCode>General</c:formatCode>
                <c:ptCount val="1"/>
                <c:pt idx="0">
                  <c:v>1</c:v>
                </c:pt>
              </c:numLit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Sheet1!$C$67:$C$69</c:f>
              <c:numCache>
                <c:formatCode>General</c:formatCode>
                <c:ptCount val="3"/>
                <c:pt idx="0">
                  <c:v>50</c:v>
                </c:pt>
                <c:pt idx="1">
                  <c:v>100</c:v>
                </c:pt>
                <c:pt idx="2">
                  <c:v>150</c:v>
                </c:pt>
              </c:numCache>
            </c:numRef>
          </c:cat>
          <c:val>
            <c:numRef>
              <c:f>Sheet1!$D$67:$D$69</c:f>
              <c:numCache>
                <c:formatCode>General</c:formatCode>
                <c:ptCount val="3"/>
                <c:pt idx="0">
                  <c:v>4.6297140000000001E-2</c:v>
                </c:pt>
                <c:pt idx="1">
                  <c:v>3.873443E-2</c:v>
                </c:pt>
                <c:pt idx="2">
                  <c:v>2.931694E-2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216-487E-9C37-9E67956157C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21995776"/>
        <c:axId val="521992496"/>
      </c:barChart>
      <c:catAx>
        <c:axId val="5219957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1992496"/>
        <c:crosses val="autoZero"/>
        <c:auto val="1"/>
        <c:lblAlgn val="ctr"/>
        <c:lblOffset val="100"/>
        <c:noMultiLvlLbl val="0"/>
      </c:catAx>
      <c:valAx>
        <c:axId val="5219924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19957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Content-Based Recommender Recall
Cosine +Rating + KNN + Popularity
K = 3, Rating &gt; mean+(max-mean)/2, </a:t>
            </a:r>
            <a:r>
              <a:rPr lang="en-US" sz="1400" b="0" i="0" u="none" strike="noStrike" baseline="0" dirty="0">
                <a:effectLst/>
              </a:rPr>
              <a:t>cosine (0.1)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Sheet1!$E$84:$E$86</c:f>
              <c:strCache>
                <c:ptCount val="3"/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plus"/>
            <c:errValType val="cust"/>
            <c:noEndCap val="0"/>
            <c:plus>
              <c:numRef>
                <c:f>Sheet1!$F$87:$F$89</c:f>
                <c:numCache>
                  <c:formatCode>General</c:formatCode>
                  <c:ptCount val="3"/>
                  <c:pt idx="0">
                    <c:v>9.3464060000000002E-2</c:v>
                  </c:pt>
                  <c:pt idx="1">
                    <c:v>0.10100489</c:v>
                  </c:pt>
                  <c:pt idx="2">
                    <c:v>0.11176252</c:v>
                  </c:pt>
                </c:numCache>
              </c:numRef>
            </c:plus>
            <c:minus>
              <c:numLit>
                <c:formatCode>General</c:formatCode>
                <c:ptCount val="1"/>
                <c:pt idx="0">
                  <c:v>1</c:v>
                </c:pt>
              </c:numLit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Sheet1!$D$87:$D$89</c:f>
              <c:numCache>
                <c:formatCode>General</c:formatCode>
                <c:ptCount val="3"/>
                <c:pt idx="0">
                  <c:v>50</c:v>
                </c:pt>
                <c:pt idx="1">
                  <c:v>100</c:v>
                </c:pt>
                <c:pt idx="2">
                  <c:v>150</c:v>
                </c:pt>
              </c:numCache>
            </c:numRef>
          </c:cat>
          <c:val>
            <c:numRef>
              <c:f>Sheet1!$E$87:$E$89</c:f>
              <c:numCache>
                <c:formatCode>General</c:formatCode>
                <c:ptCount val="3"/>
                <c:pt idx="0">
                  <c:v>9.1778789999999999E-2</c:v>
                </c:pt>
                <c:pt idx="1">
                  <c:v>0.12435010000000001</c:v>
                </c:pt>
                <c:pt idx="2">
                  <c:v>0.14540721000000001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047-4CD4-BFA4-257E17D3942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11323784"/>
        <c:axId val="511321488"/>
      </c:barChart>
      <c:catAx>
        <c:axId val="5113237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1321488"/>
        <c:crosses val="autoZero"/>
        <c:auto val="1"/>
        <c:lblAlgn val="ctr"/>
        <c:lblOffset val="100"/>
        <c:noMultiLvlLbl val="0"/>
      </c:catAx>
      <c:valAx>
        <c:axId val="5113214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13237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Content-Based Recommender Precision
Cosine +Rating + KNN + Popularity
K = 3, Rating &gt;= mean,cosin(0.02)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Sheet3!$C$4:$C$5</c:f>
              <c:strCache>
                <c:ptCount val="2"/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plus"/>
            <c:errValType val="cust"/>
            <c:noEndCap val="0"/>
            <c:plus>
              <c:numRef>
                <c:f>Sheet3!$D$6:$D$8</c:f>
                <c:numCache>
                  <c:formatCode>General</c:formatCode>
                  <c:ptCount val="3"/>
                  <c:pt idx="0">
                    <c:v>5.4854430000000003E-2</c:v>
                  </c:pt>
                  <c:pt idx="1">
                    <c:v>4.8606360000000001E-2</c:v>
                  </c:pt>
                  <c:pt idx="2">
                    <c:v>4.2454020000000002E-2</c:v>
                  </c:pt>
                </c:numCache>
              </c:numRef>
            </c:plus>
            <c:minus>
              <c:numLit>
                <c:formatCode>General</c:formatCode>
                <c:ptCount val="1"/>
                <c:pt idx="0">
                  <c:v>1</c:v>
                </c:pt>
              </c:numLit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Sheet3!$B$6:$B$8</c:f>
              <c:numCache>
                <c:formatCode>General</c:formatCode>
                <c:ptCount val="3"/>
                <c:pt idx="0">
                  <c:v>50</c:v>
                </c:pt>
                <c:pt idx="1">
                  <c:v>100</c:v>
                </c:pt>
                <c:pt idx="2">
                  <c:v>150</c:v>
                </c:pt>
              </c:numCache>
            </c:numRef>
          </c:cat>
          <c:val>
            <c:numRef>
              <c:f>Sheet3!$C$6:$C$8</c:f>
              <c:numCache>
                <c:formatCode>General</c:formatCode>
                <c:ptCount val="3"/>
                <c:pt idx="0">
                  <c:v>5.5019999999999999E-2</c:v>
                </c:pt>
                <c:pt idx="1">
                  <c:v>4.5620000000000001E-2</c:v>
                </c:pt>
                <c:pt idx="2">
                  <c:v>3.9101110000000001E-2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D57-4EDF-B60B-26D37D30F40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81776136"/>
        <c:axId val="481776792"/>
      </c:barChart>
      <c:catAx>
        <c:axId val="4817761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1776792"/>
        <c:crosses val="autoZero"/>
        <c:auto val="1"/>
        <c:lblAlgn val="ctr"/>
        <c:lblOffset val="100"/>
        <c:noMultiLvlLbl val="0"/>
      </c:catAx>
      <c:valAx>
        <c:axId val="4817767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17761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Content-Based Recommender Recall
Cosine +Rating + KNN + Popularity
K = 3, Rating &gt;= mean, cosine(0.02)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Sheet3!$C$19:$C$20</c:f>
              <c:strCache>
                <c:ptCount val="2"/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plus"/>
            <c:errValType val="cust"/>
            <c:noEndCap val="0"/>
            <c:plus>
              <c:numRef>
                <c:f>Sheet3!$D$21:$D$23</c:f>
                <c:numCache>
                  <c:formatCode>General</c:formatCode>
                  <c:ptCount val="3"/>
                  <c:pt idx="0">
                    <c:v>0.1035411</c:v>
                  </c:pt>
                  <c:pt idx="1">
                    <c:v>0.11313579999999999</c:v>
                  </c:pt>
                  <c:pt idx="2">
                    <c:v>0.1186494</c:v>
                  </c:pt>
                </c:numCache>
              </c:numRef>
            </c:plus>
            <c:minus>
              <c:numLit>
                <c:formatCode>General</c:formatCode>
                <c:ptCount val="1"/>
                <c:pt idx="0">
                  <c:v>1</c:v>
                </c:pt>
              </c:numLit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Sheet3!$B$21:$B$23</c:f>
              <c:numCache>
                <c:formatCode>General</c:formatCode>
                <c:ptCount val="3"/>
                <c:pt idx="0">
                  <c:v>50</c:v>
                </c:pt>
                <c:pt idx="1">
                  <c:v>100</c:v>
                </c:pt>
                <c:pt idx="2">
                  <c:v>150</c:v>
                </c:pt>
              </c:numCache>
            </c:numRef>
          </c:cat>
          <c:val>
            <c:numRef>
              <c:f>Sheet3!$C$21:$C$23</c:f>
              <c:numCache>
                <c:formatCode>General</c:formatCode>
                <c:ptCount val="3"/>
                <c:pt idx="0">
                  <c:v>0.1118352</c:v>
                </c:pt>
                <c:pt idx="1">
                  <c:v>0.1550002</c:v>
                </c:pt>
                <c:pt idx="2">
                  <c:v>0.1851932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892-42E0-BAF4-24C82343841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15793912"/>
        <c:axId val="515793256"/>
      </c:barChart>
      <c:catAx>
        <c:axId val="5157939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5793256"/>
        <c:crosses val="autoZero"/>
        <c:auto val="1"/>
        <c:lblAlgn val="ctr"/>
        <c:lblOffset val="100"/>
        <c:noMultiLvlLbl val="0"/>
      </c:catAx>
      <c:valAx>
        <c:axId val="5157932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57939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Content-Based Recommender Precision
Cosine +Rating + KNN + Popularity
K = 1, Rating &gt;= mean,cosin(0.02)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Sheet4!$C$5:$C$6</c:f>
              <c:strCache>
                <c:ptCount val="2"/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plus"/>
            <c:errValType val="cust"/>
            <c:noEndCap val="0"/>
            <c:plus>
              <c:numRef>
                <c:f>Sheet4!$D$7:$D$9</c:f>
                <c:numCache>
                  <c:formatCode>General</c:formatCode>
                  <c:ptCount val="3"/>
                  <c:pt idx="0">
                    <c:v>5.6366140000000002E-2</c:v>
                  </c:pt>
                  <c:pt idx="1">
                    <c:v>4.746715E-2</c:v>
                  </c:pt>
                  <c:pt idx="2">
                    <c:v>3.754528E-2</c:v>
                  </c:pt>
                </c:numCache>
              </c:numRef>
            </c:plus>
            <c:minus>
              <c:numLit>
                <c:formatCode>General</c:formatCode>
                <c:ptCount val="1"/>
                <c:pt idx="0">
                  <c:v>1</c:v>
                </c:pt>
              </c:numLit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Sheet4!$B$7:$B$9</c:f>
              <c:numCache>
                <c:formatCode>General</c:formatCode>
                <c:ptCount val="3"/>
                <c:pt idx="0">
                  <c:v>50</c:v>
                </c:pt>
                <c:pt idx="1">
                  <c:v>100</c:v>
                </c:pt>
                <c:pt idx="2">
                  <c:v>150</c:v>
                </c:pt>
              </c:numCache>
            </c:numRef>
          </c:cat>
          <c:val>
            <c:numRef>
              <c:f>Sheet4!$C$7:$C$9</c:f>
              <c:numCache>
                <c:formatCode>General</c:formatCode>
                <c:ptCount val="3"/>
                <c:pt idx="0">
                  <c:v>5.4339999999999999E-2</c:v>
                </c:pt>
                <c:pt idx="1">
                  <c:v>4.6149999999999997E-2</c:v>
                </c:pt>
                <c:pt idx="2">
                  <c:v>3.5628470000000002E-2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88A-4E88-82D3-AC1D1B256F9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06727896"/>
        <c:axId val="506729208"/>
      </c:barChart>
      <c:catAx>
        <c:axId val="5067278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6729208"/>
        <c:crosses val="autoZero"/>
        <c:auto val="1"/>
        <c:lblAlgn val="ctr"/>
        <c:lblOffset val="100"/>
        <c:noMultiLvlLbl val="0"/>
      </c:catAx>
      <c:valAx>
        <c:axId val="5067292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67278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Content-Based Recommender Recall
Cosine +Rating + KNN + Popularity
K = 1, Rating &gt;= mean, cosine(0.02)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Sheet4!$C$25:$C$26</c:f>
              <c:strCache>
                <c:ptCount val="2"/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plus"/>
            <c:errValType val="cust"/>
            <c:noEndCap val="0"/>
            <c:plus>
              <c:numRef>
                <c:f>Sheet4!$D$27:$D$29</c:f>
                <c:numCache>
                  <c:formatCode>General</c:formatCode>
                  <c:ptCount val="3"/>
                  <c:pt idx="0">
                    <c:v>0.1015727</c:v>
                  </c:pt>
                  <c:pt idx="1">
                    <c:v>0.1147388</c:v>
                  </c:pt>
                  <c:pt idx="2">
                    <c:v>0.1222142</c:v>
                  </c:pt>
                </c:numCache>
              </c:numRef>
            </c:plus>
            <c:minus>
              <c:numLit>
                <c:formatCode>General</c:formatCode>
                <c:ptCount val="1"/>
                <c:pt idx="0">
                  <c:v>1</c:v>
                </c:pt>
              </c:numLit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Sheet4!$B$27:$B$29</c:f>
              <c:numCache>
                <c:formatCode>General</c:formatCode>
                <c:ptCount val="3"/>
                <c:pt idx="0">
                  <c:v>50</c:v>
                </c:pt>
                <c:pt idx="1">
                  <c:v>100</c:v>
                </c:pt>
                <c:pt idx="2">
                  <c:v>150</c:v>
                </c:pt>
              </c:numCache>
            </c:numRef>
          </c:cat>
          <c:val>
            <c:numRef>
              <c:f>Sheet4!$C$27:$C$29</c:f>
              <c:numCache>
                <c:formatCode>General</c:formatCode>
                <c:ptCount val="3"/>
                <c:pt idx="0">
                  <c:v>0.10734879999999999</c:v>
                </c:pt>
                <c:pt idx="1">
                  <c:v>0.1574267</c:v>
                </c:pt>
                <c:pt idx="2">
                  <c:v>0.18569279999999999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79E-4943-B20F-66763184FC5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36659744"/>
        <c:axId val="536657776"/>
      </c:barChart>
      <c:catAx>
        <c:axId val="5366597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6657776"/>
        <c:crosses val="autoZero"/>
        <c:auto val="1"/>
        <c:lblAlgn val="ctr"/>
        <c:lblOffset val="100"/>
        <c:noMultiLvlLbl val="0"/>
      </c:catAx>
      <c:valAx>
        <c:axId val="5366577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66597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lang="en-US" sz="1400" b="0" i="0" u="none" strike="noStrike" kern="1200" spc="0" baseline="0" dirty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sz="1400" b="0" i="0" u="none" strike="noStrike" kern="1200" spc="0" baseline="0" dirty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rPr>
              <a:t>Movie Advertisement Recommender</a:t>
            </a:r>
          </a:p>
          <a:p>
            <a:pPr algn="ctr" rtl="0">
              <a:defRPr lang="en-US" sz="1400" b="0" i="0" u="none" strike="noStrike" kern="1200" spc="0" baseline="0" dirty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sz="1400" b="0" i="0" u="none" strike="noStrike" kern="1200" spc="0" baseline="0" dirty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rPr>
              <a:t>Recall (Cosine (0.1) + KNN) </a:t>
            </a:r>
          </a:p>
        </c:rich>
      </c:tx>
      <c:layout>
        <c:manualLayout>
          <c:xMode val="edge"/>
          <c:yMode val="edge"/>
          <c:x val="0.19827777777777778"/>
          <c:y val="2.77777777777777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lang="en-US" sz="14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plus"/>
            <c:errValType val="cust"/>
            <c:noEndCap val="0"/>
            <c:plus>
              <c:numRef>
                <c:f>Sheet1!$E$21:$E$24</c:f>
                <c:numCache>
                  <c:formatCode>General</c:formatCode>
                  <c:ptCount val="4"/>
                  <c:pt idx="0">
                    <c:v>0.2412233</c:v>
                  </c:pt>
                  <c:pt idx="1">
                    <c:v>0.2103198</c:v>
                  </c:pt>
                  <c:pt idx="2">
                    <c:v>0.19340289999999999</c:v>
                  </c:pt>
                  <c:pt idx="3">
                    <c:v>0.1746616</c:v>
                  </c:pt>
                </c:numCache>
              </c:numRef>
            </c:plus>
            <c:minus>
              <c:numLit>
                <c:formatCode>General</c:formatCode>
                <c:ptCount val="1"/>
                <c:pt idx="0">
                  <c:v>1</c:v>
                </c:pt>
              </c:numLit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Sheet1!$C$21:$C$24</c:f>
              <c:numCache>
                <c:formatCode>General</c:formatCode>
                <c:ptCount val="4"/>
                <c:pt idx="0">
                  <c:v>1</c:v>
                </c:pt>
                <c:pt idx="1">
                  <c:v>3</c:v>
                </c:pt>
                <c:pt idx="2">
                  <c:v>5</c:v>
                </c:pt>
                <c:pt idx="3">
                  <c:v>10</c:v>
                </c:pt>
              </c:numCache>
            </c:numRef>
          </c:cat>
          <c:val>
            <c:numRef>
              <c:f>Sheet1!$D$21:$D$24</c:f>
              <c:numCache>
                <c:formatCode>General</c:formatCode>
                <c:ptCount val="4"/>
                <c:pt idx="0">
                  <c:v>0.84312200000000004</c:v>
                </c:pt>
                <c:pt idx="1">
                  <c:v>0.8614214</c:v>
                </c:pt>
                <c:pt idx="2">
                  <c:v>0.88007709999999995</c:v>
                </c:pt>
                <c:pt idx="3">
                  <c:v>0.89255099999999998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0D3-4292-89F0-2F4BF138145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85486232"/>
        <c:axId val="485486888"/>
      </c:barChart>
      <c:catAx>
        <c:axId val="4854862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5486888"/>
        <c:crosses val="autoZero"/>
        <c:auto val="1"/>
        <c:lblAlgn val="ctr"/>
        <c:lblOffset val="100"/>
        <c:noMultiLvlLbl val="0"/>
      </c:catAx>
      <c:valAx>
        <c:axId val="4854868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54862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lang="en-US" sz="1400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sz="1400" b="0" i="0" u="none" strike="noStrike" kern="1200" spc="0" baseline="0" dirty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rPr>
              <a:t>Movie Advertisement Recommender
Precision (Cosine (0.02) + KNN)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lang="en-US" sz="1400" b="0" i="0" u="none" strike="noStrike" kern="1200" spc="0" baseline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Sheet2!$C$1:$C$2</c:f>
              <c:strCache>
                <c:ptCount val="2"/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plus"/>
            <c:errValType val="cust"/>
            <c:noEndCap val="0"/>
            <c:plus>
              <c:numRef>
                <c:f>Sheet2!$D$3:$D$6</c:f>
                <c:numCache>
                  <c:formatCode>General</c:formatCode>
                  <c:ptCount val="4"/>
                  <c:pt idx="0">
                    <c:v>8.246966E-2</c:v>
                  </c:pt>
                  <c:pt idx="1">
                    <c:v>8.0680550000000004E-2</c:v>
                  </c:pt>
                  <c:pt idx="2">
                    <c:v>7.9712809999999995E-2</c:v>
                  </c:pt>
                  <c:pt idx="3">
                    <c:v>7.2561909999999993E-2</c:v>
                  </c:pt>
                </c:numCache>
              </c:numRef>
            </c:plus>
            <c:minus>
              <c:numLit>
                <c:formatCode>General</c:formatCode>
                <c:ptCount val="1"/>
                <c:pt idx="0">
                  <c:v>1</c:v>
                </c:pt>
              </c:numLit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Sheet2!$B$3:$B$6</c:f>
              <c:numCache>
                <c:formatCode>General</c:formatCode>
                <c:ptCount val="4"/>
                <c:pt idx="0">
                  <c:v>1</c:v>
                </c:pt>
                <c:pt idx="1">
                  <c:v>3</c:v>
                </c:pt>
                <c:pt idx="2">
                  <c:v>5</c:v>
                </c:pt>
                <c:pt idx="3">
                  <c:v>10</c:v>
                </c:pt>
              </c:numCache>
            </c:numRef>
          </c:cat>
          <c:val>
            <c:numRef>
              <c:f>Sheet2!$C$3:$C$6</c:f>
              <c:numCache>
                <c:formatCode>General</c:formatCode>
                <c:ptCount val="4"/>
                <c:pt idx="0">
                  <c:v>3.0934010000000001E-2</c:v>
                </c:pt>
                <c:pt idx="1">
                  <c:v>3.0244589999999998E-2</c:v>
                </c:pt>
                <c:pt idx="2">
                  <c:v>2.9873549999999999E-2</c:v>
                </c:pt>
                <c:pt idx="3">
                  <c:v>2.747163E-2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110-4B09-882C-B6322094DAF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17242160"/>
        <c:axId val="517241504"/>
      </c:barChart>
      <c:catAx>
        <c:axId val="5172421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7241504"/>
        <c:crosses val="autoZero"/>
        <c:auto val="1"/>
        <c:lblAlgn val="ctr"/>
        <c:lblOffset val="100"/>
        <c:noMultiLvlLbl val="0"/>
      </c:catAx>
      <c:valAx>
        <c:axId val="5172415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72421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lang="en-US" sz="1400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sz="1400" b="0" i="0" u="none" strike="noStrike" kern="1200" spc="0" baseline="0" dirty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rPr>
              <a:t>Movie Advertisement Recommender
Recall (Cosine (0.02) + KNN)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lang="en-US" sz="1400" b="0" i="0" u="none" strike="noStrike" kern="1200" spc="0" baseline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Sheet2!$C$23</c:f>
              <c:strCache>
                <c:ptCount val="1"/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plus"/>
            <c:errValType val="cust"/>
            <c:noEndCap val="0"/>
            <c:plus>
              <c:numRef>
                <c:f>Sheet2!$D$24:$D$27</c:f>
                <c:numCache>
                  <c:formatCode>General</c:formatCode>
                  <c:ptCount val="4"/>
                  <c:pt idx="0">
                    <c:v>0.24523929999999999</c:v>
                  </c:pt>
                  <c:pt idx="1">
                    <c:v>0.2399587</c:v>
                  </c:pt>
                  <c:pt idx="2">
                    <c:v>0.23663970000000001</c:v>
                  </c:pt>
                  <c:pt idx="3">
                    <c:v>0.21622910000000001</c:v>
                  </c:pt>
                </c:numCache>
              </c:numRef>
            </c:plus>
            <c:minus>
              <c:numLit>
                <c:formatCode>General</c:formatCode>
                <c:ptCount val="1"/>
                <c:pt idx="0">
                  <c:v>1</c:v>
                </c:pt>
              </c:numLit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Sheet2!$B$24:$B$27</c:f>
              <c:numCache>
                <c:formatCode>General</c:formatCode>
                <c:ptCount val="4"/>
                <c:pt idx="0">
                  <c:v>1</c:v>
                </c:pt>
                <c:pt idx="1">
                  <c:v>3</c:v>
                </c:pt>
                <c:pt idx="2">
                  <c:v>5</c:v>
                </c:pt>
                <c:pt idx="3">
                  <c:v>10</c:v>
                </c:pt>
              </c:numCache>
            </c:numRef>
          </c:cat>
          <c:val>
            <c:numRef>
              <c:f>Sheet2!$C$24:$C$27</c:f>
              <c:numCache>
                <c:formatCode>General</c:formatCode>
                <c:ptCount val="4"/>
                <c:pt idx="0">
                  <c:v>0.83982230000000002</c:v>
                </c:pt>
                <c:pt idx="1">
                  <c:v>0.84340599999999999</c:v>
                </c:pt>
                <c:pt idx="2">
                  <c:v>0.84573299999999996</c:v>
                </c:pt>
                <c:pt idx="3">
                  <c:v>0.85748239999999998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B32-4B5E-B34C-99D9ED6790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43732272"/>
        <c:axId val="543724728"/>
      </c:barChart>
      <c:catAx>
        <c:axId val="5437322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3724728"/>
        <c:crosses val="autoZero"/>
        <c:auto val="1"/>
        <c:lblAlgn val="ctr"/>
        <c:lblOffset val="100"/>
        <c:noMultiLvlLbl val="0"/>
      </c:catAx>
      <c:valAx>
        <c:axId val="5437247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37322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Content-Based Recommender Precision
Cosine +Rating + KNN + Popularity
K = 1, Rating &gt; mean+(max-mean)/2,cosin(0.02)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Sheet2!$C$44:$C$45</c:f>
              <c:strCache>
                <c:ptCount val="2"/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plus"/>
            <c:errValType val="cust"/>
            <c:noEndCap val="0"/>
            <c:plus>
              <c:numRef>
                <c:f>Sheet2!$D$46:$D$48</c:f>
                <c:numCache>
                  <c:formatCode>General</c:formatCode>
                  <c:ptCount val="3"/>
                  <c:pt idx="0">
                    <c:v>5.3419769999999998E-2</c:v>
                  </c:pt>
                  <c:pt idx="1">
                    <c:v>4.3623139999999998E-2</c:v>
                  </c:pt>
                  <c:pt idx="2">
                    <c:v>3.7529880000000002E-2</c:v>
                  </c:pt>
                </c:numCache>
              </c:numRef>
            </c:plus>
            <c:minus>
              <c:numLit>
                <c:formatCode>General</c:formatCode>
                <c:ptCount val="1"/>
                <c:pt idx="0">
                  <c:v>1</c:v>
                </c:pt>
              </c:numLit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Sheet2!$B$46:$B$48</c:f>
              <c:numCache>
                <c:formatCode>General</c:formatCode>
                <c:ptCount val="3"/>
                <c:pt idx="0">
                  <c:v>50</c:v>
                </c:pt>
                <c:pt idx="1">
                  <c:v>100</c:v>
                </c:pt>
                <c:pt idx="2">
                  <c:v>150</c:v>
                </c:pt>
              </c:numCache>
            </c:numRef>
          </c:cat>
          <c:val>
            <c:numRef>
              <c:f>Sheet2!$C$46:$C$48</c:f>
              <c:numCache>
                <c:formatCode>General</c:formatCode>
                <c:ptCount val="3"/>
                <c:pt idx="0">
                  <c:v>4.7026320000000003E-2</c:v>
                </c:pt>
                <c:pt idx="1">
                  <c:v>3.832899E-2</c:v>
                </c:pt>
                <c:pt idx="2">
                  <c:v>3.062024E-2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FA5-4DE2-9913-AEAF9D5C05A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37918000"/>
        <c:axId val="537916032"/>
      </c:barChart>
      <c:catAx>
        <c:axId val="5379180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7916032"/>
        <c:crosses val="autoZero"/>
        <c:auto val="1"/>
        <c:lblAlgn val="ctr"/>
        <c:lblOffset val="100"/>
        <c:noMultiLvlLbl val="0"/>
      </c:catAx>
      <c:valAx>
        <c:axId val="5379160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79180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Content-Based Recommender Recall
Cosine +Rating + KNN + Popularity
K = 1, Rating &gt; mean+(max-mean)/2, cosine(0.02)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Sheet2!$C$57</c:f>
              <c:strCache>
                <c:ptCount val="1"/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plus"/>
            <c:errValType val="cust"/>
            <c:noEndCap val="0"/>
            <c:plus>
              <c:numRef>
                <c:f>Sheet2!$D$58:$D$60</c:f>
                <c:numCache>
                  <c:formatCode>General</c:formatCode>
                  <c:ptCount val="3"/>
                  <c:pt idx="0">
                    <c:v>9.9609230000000007E-2</c:v>
                  </c:pt>
                  <c:pt idx="1">
                    <c:v>0.11185283</c:v>
                  </c:pt>
                  <c:pt idx="2">
                    <c:v>0.12219922</c:v>
                  </c:pt>
                </c:numCache>
              </c:numRef>
            </c:plus>
            <c:minus>
              <c:numLit>
                <c:formatCode>General</c:formatCode>
                <c:ptCount val="1"/>
                <c:pt idx="0">
                  <c:v>1</c:v>
                </c:pt>
              </c:numLit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Sheet2!$B$58:$B$60</c:f>
              <c:numCache>
                <c:formatCode>General</c:formatCode>
                <c:ptCount val="3"/>
                <c:pt idx="0">
                  <c:v>50</c:v>
                </c:pt>
                <c:pt idx="1">
                  <c:v>100</c:v>
                </c:pt>
                <c:pt idx="2">
                  <c:v>150</c:v>
                </c:pt>
              </c:numCache>
            </c:numRef>
          </c:cat>
          <c:val>
            <c:numRef>
              <c:f>Sheet2!$C$58:$C$60</c:f>
              <c:numCache>
                <c:formatCode>General</c:formatCode>
                <c:ptCount val="3"/>
                <c:pt idx="0">
                  <c:v>8.7187580000000001E-2</c:v>
                </c:pt>
                <c:pt idx="1">
                  <c:v>0.12552741000000001</c:v>
                </c:pt>
                <c:pt idx="2">
                  <c:v>0.14927766000000001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9DD-414E-B10C-368E0D0CC94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43730304"/>
        <c:axId val="543728664"/>
      </c:barChart>
      <c:catAx>
        <c:axId val="5437303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3728664"/>
        <c:crosses val="autoZero"/>
        <c:auto val="1"/>
        <c:lblAlgn val="ctr"/>
        <c:lblOffset val="100"/>
        <c:noMultiLvlLbl val="0"/>
      </c:catAx>
      <c:valAx>
        <c:axId val="5437286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37303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Content-Based Recommender Precision
Cosine +Rating + KNN + Popularity
K = 3, Rating &gt; mean+(max-mean)/2,cosin(0.02)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Sheet2!$C$72:$C$73</c:f>
              <c:strCache>
                <c:ptCount val="2"/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plus"/>
            <c:errValType val="cust"/>
            <c:noEndCap val="0"/>
            <c:plus>
              <c:numRef>
                <c:f>Sheet2!$D$74:$D$76</c:f>
                <c:numCache>
                  <c:formatCode>General</c:formatCode>
                  <c:ptCount val="3"/>
                  <c:pt idx="0">
                    <c:v>5.3368699999999998E-2</c:v>
                  </c:pt>
                  <c:pt idx="1">
                    <c:v>4.1349509999999999E-2</c:v>
                  </c:pt>
                  <c:pt idx="2">
                    <c:v>3.6519610000000001E-2</c:v>
                  </c:pt>
                </c:numCache>
              </c:numRef>
            </c:plus>
            <c:minus>
              <c:numLit>
                <c:formatCode>General</c:formatCode>
                <c:ptCount val="1"/>
                <c:pt idx="0">
                  <c:v>1</c:v>
                </c:pt>
              </c:numLit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Sheet2!$B$74:$B$76</c:f>
              <c:numCache>
                <c:formatCode>General</c:formatCode>
                <c:ptCount val="3"/>
                <c:pt idx="0">
                  <c:v>50</c:v>
                </c:pt>
                <c:pt idx="1">
                  <c:v>100</c:v>
                </c:pt>
                <c:pt idx="2">
                  <c:v>150</c:v>
                </c:pt>
              </c:numCache>
            </c:numRef>
          </c:cat>
          <c:val>
            <c:numRef>
              <c:f>Sheet2!$C$74:$C$76</c:f>
              <c:numCache>
                <c:formatCode>General</c:formatCode>
                <c:ptCount val="3"/>
                <c:pt idx="0">
                  <c:v>4.9520000000000002E-2</c:v>
                </c:pt>
                <c:pt idx="1">
                  <c:v>3.6744020000000002E-2</c:v>
                </c:pt>
                <c:pt idx="2">
                  <c:v>3.0058290000000001E-2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571-4898-8638-20702AAEBAC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13198560"/>
        <c:axId val="513195608"/>
      </c:barChart>
      <c:catAx>
        <c:axId val="5131985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3195608"/>
        <c:crosses val="autoZero"/>
        <c:auto val="1"/>
        <c:lblAlgn val="ctr"/>
        <c:lblOffset val="100"/>
        <c:noMultiLvlLbl val="0"/>
      </c:catAx>
      <c:valAx>
        <c:axId val="5131956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31985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Content-Based Recommender Recall
Cosine +Rating + KNN + Popularity
K = 3, Rating &gt; mean+(max-mean)/2, cosine(0.02)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Sheet2!$C$79:$C$81</c:f>
              <c:strCache>
                <c:ptCount val="3"/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plus"/>
            <c:errValType val="cust"/>
            <c:noEndCap val="0"/>
            <c:plus>
              <c:numRef>
                <c:f>Sheet2!$D$82:$D$84</c:f>
                <c:numCache>
                  <c:formatCode>General</c:formatCode>
                  <c:ptCount val="3"/>
                  <c:pt idx="0">
                    <c:v>8.4041110000000002E-2</c:v>
                  </c:pt>
                  <c:pt idx="1">
                    <c:v>9.9415519999999993E-2</c:v>
                  </c:pt>
                  <c:pt idx="2">
                    <c:v>0.11585934000000001</c:v>
                  </c:pt>
                </c:numCache>
              </c:numRef>
            </c:plus>
            <c:minus>
              <c:numLit>
                <c:formatCode>General</c:formatCode>
                <c:ptCount val="1"/>
                <c:pt idx="0">
                  <c:v>1</c:v>
                </c:pt>
              </c:numLit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Sheet2!$B$82:$B$84</c:f>
              <c:numCache>
                <c:formatCode>General</c:formatCode>
                <c:ptCount val="3"/>
                <c:pt idx="0">
                  <c:v>50</c:v>
                </c:pt>
                <c:pt idx="1">
                  <c:v>100</c:v>
                </c:pt>
                <c:pt idx="2">
                  <c:v>150</c:v>
                </c:pt>
              </c:numCache>
            </c:numRef>
          </c:cat>
          <c:val>
            <c:numRef>
              <c:f>Sheet2!$C$82:$C$84</c:f>
              <c:numCache>
                <c:formatCode>General</c:formatCode>
                <c:ptCount val="3"/>
                <c:pt idx="0">
                  <c:v>8.9160939999999994E-2</c:v>
                </c:pt>
                <c:pt idx="1">
                  <c:v>0.11674993</c:v>
                </c:pt>
                <c:pt idx="2">
                  <c:v>0.14198706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654-4E8B-A528-F4CB491FEF9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37907832"/>
        <c:axId val="537908160"/>
      </c:barChart>
      <c:catAx>
        <c:axId val="5379078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7908160"/>
        <c:crosses val="autoZero"/>
        <c:auto val="1"/>
        <c:lblAlgn val="ctr"/>
        <c:lblOffset val="100"/>
        <c:noMultiLvlLbl val="0"/>
      </c:catAx>
      <c:valAx>
        <c:axId val="5379081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79078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Content-Based Recommender Precision</a:t>
            </a:r>
          </a:p>
          <a:p>
            <a:pPr>
              <a:defRPr/>
            </a:pPr>
            <a:r>
              <a:rPr lang="en-US" dirty="0"/>
              <a:t>Cosine +Rating + KNN</a:t>
            </a:r>
            <a:r>
              <a:rPr lang="en-US" baseline="0" dirty="0"/>
              <a:t> + Popularity</a:t>
            </a:r>
          </a:p>
          <a:p>
            <a:pPr>
              <a:defRPr/>
            </a:pPr>
            <a:r>
              <a:rPr lang="en-US" baseline="0" dirty="0"/>
              <a:t>K = 3, Rating &gt;= mean, cosine (0.1)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Sheet1!$D$36</c:f>
              <c:strCache>
                <c:ptCount val="1"/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plus"/>
            <c:errValType val="cust"/>
            <c:noEndCap val="0"/>
            <c:plus>
              <c:numRef>
                <c:f>Sheet1!$E$37:$E$39</c:f>
                <c:numCache>
                  <c:formatCode>General</c:formatCode>
                  <c:ptCount val="3"/>
                  <c:pt idx="0">
                    <c:v>5.5950930000000003E-2</c:v>
                  </c:pt>
                  <c:pt idx="1">
                    <c:v>4.5350380000000003E-2</c:v>
                  </c:pt>
                  <c:pt idx="2">
                    <c:v>4.090096E-2</c:v>
                  </c:pt>
                </c:numCache>
              </c:numRef>
            </c:plus>
            <c:minus>
              <c:numLit>
                <c:formatCode>General</c:formatCode>
                <c:ptCount val="1"/>
                <c:pt idx="0">
                  <c:v>1</c:v>
                </c:pt>
              </c:numLit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Sheet1!$C$37:$C$39</c:f>
              <c:numCache>
                <c:formatCode>General</c:formatCode>
                <c:ptCount val="3"/>
                <c:pt idx="0">
                  <c:v>50</c:v>
                </c:pt>
                <c:pt idx="1">
                  <c:v>100</c:v>
                </c:pt>
                <c:pt idx="2">
                  <c:v>150</c:v>
                </c:pt>
              </c:numCache>
            </c:numRef>
          </c:cat>
          <c:val>
            <c:numRef>
              <c:f>Sheet1!$D$37:$D$39</c:f>
              <c:numCache>
                <c:formatCode>General</c:formatCode>
                <c:ptCount val="3"/>
                <c:pt idx="0">
                  <c:v>5.6619999999999997E-2</c:v>
                </c:pt>
                <c:pt idx="1">
                  <c:v>4.3999999999999997E-2</c:v>
                </c:pt>
                <c:pt idx="2">
                  <c:v>3.7901030000000002E-2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F6D-4D86-BAD1-613FB14B5BE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06733144"/>
        <c:axId val="543725384"/>
      </c:barChart>
      <c:catAx>
        <c:axId val="5067331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3725384"/>
        <c:crosses val="autoZero"/>
        <c:auto val="1"/>
        <c:lblAlgn val="ctr"/>
        <c:lblOffset val="100"/>
        <c:noMultiLvlLbl val="0"/>
      </c:catAx>
      <c:valAx>
        <c:axId val="5437253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673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48BF3-2BAB-4E2D-821B-FFDCD22EFD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44B966-7286-444D-9CB8-6330CB499C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C3C4AE-D792-4153-A161-25F381C2C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21D13-3AED-42CC-AC14-3F0501F5CB37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1C1ED-2C13-4750-A094-C6B1EBAA6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2C10A2-CD5D-465A-8720-46794FDF7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D9FDE-1CB9-4C50-99C2-CEFF47B9E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83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8EE47-C680-428F-B0F5-80A886B0C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7E2036-5696-4642-B77B-9BCEDB5617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0B36B-4428-4C00-A2BD-3952191E8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21D13-3AED-42CC-AC14-3F0501F5CB37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473CB-7E0B-4ABC-BC81-F35FCD6E6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66AA6-EC07-4A57-AD4C-CC653B0A2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D9FDE-1CB9-4C50-99C2-CEFF47B9E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670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155739-AF82-4969-B716-20061721E9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915099-C25E-4B99-B47D-B0EE477B51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B4E506-93EB-4A8D-8665-E69217058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21D13-3AED-42CC-AC14-3F0501F5CB37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5E01D6-46C2-4F9F-BF6A-9B185FF82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203BEB-131D-4D1D-87F2-3C2EE5FA0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D9FDE-1CB9-4C50-99C2-CEFF47B9E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558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67B58-E01B-4BB6-B879-B66737175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264162-CAE4-4D00-8BC1-95961A56D6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003E7A-9A1E-4E61-B034-46E0ABDF0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21D13-3AED-42CC-AC14-3F0501F5CB37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0A0A4A-D5BA-4B9D-ABA1-CE6FC3194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5A3EDC-B1F3-4EA4-A741-55A2712DD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D9FDE-1CB9-4C50-99C2-CEFF47B9E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424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86F5B-D675-4478-A5DC-0A9473101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0841A5-A2FD-4022-8018-6CC96FC963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D14827-F063-49C2-A15F-22ECB8B1C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21D13-3AED-42CC-AC14-3F0501F5CB37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1A2A0F-C9BC-456B-91BF-78B976A35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C71E3E-6689-4152-BAAF-2FF13F556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D9FDE-1CB9-4C50-99C2-CEFF47B9E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743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BB541-C4D2-4E2E-8E5D-0116E8247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B2F1D-E227-4F89-88B1-19B349588F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1A7FBC-93F9-441E-8B83-77E6B6B033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458684-E857-4E7D-9CC5-D269265C2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21D13-3AED-42CC-AC14-3F0501F5CB37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59E911-A583-4C8E-A093-E6FF85FCE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3EADAF-30DC-4DC0-BA69-9A664682C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D9FDE-1CB9-4C50-99C2-CEFF47B9E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627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EEBFB-B292-4214-B467-1FB2B3705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AB7447-4C2A-465E-A56B-A6E6F1C3E9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05E5EA-1CC3-47C0-894C-B43CB5302B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EFF9F8-EC43-42AB-95E9-798853DC84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BC8F95-185B-4FCE-81B6-EDA40BCA9D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2E27B5-2BDF-4113-A847-139E63EAF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21D13-3AED-42CC-AC14-3F0501F5CB37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64721E-FE33-4C10-9715-1CD76E490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ABF3FC-4F91-432C-8E92-C44CEF4EC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D9FDE-1CB9-4C50-99C2-CEFF47B9E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127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C0DDE-DBA0-49E0-894F-A63E9FD25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C58033-4692-4EC5-AE11-BB2E1930B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21D13-3AED-42CC-AC14-3F0501F5CB37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DB9760-C369-48A6-82C6-2826C5CFE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E3620F-71B8-4FB7-94B8-0FC2560F6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D9FDE-1CB9-4C50-99C2-CEFF47B9E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407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12DF25-DDAF-44B5-AEB4-E53B1A55F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21D13-3AED-42CC-AC14-3F0501F5CB37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660D81-4F6F-4DAE-87B3-B885F4B64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659C1B-566B-406C-8F3E-CBD417561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D9FDE-1CB9-4C50-99C2-CEFF47B9E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955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E96D2-8C44-4B70-B0A2-59DBC8A56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0DBB8F-FE6E-41B9-9DAB-1064CFA688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B7F282-3FD7-459B-878B-DA72C9A285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9B44EB-E485-43E5-BDD6-3D6B8147A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21D13-3AED-42CC-AC14-3F0501F5CB37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47A808-61FA-4368-ADB8-DCB57C42E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18AAA0-EE2B-47D4-BB79-0BBF61D10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D9FDE-1CB9-4C50-99C2-CEFF47B9E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845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7A2F0-E9F8-4B68-A168-9A1537F1C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ECED83-5AEF-4588-8113-C57AC88511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790B4C-8256-4E4A-BA4E-A72A33A606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C41E66-7581-4597-BA02-59676E59C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21D13-3AED-42CC-AC14-3F0501F5CB37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CA9413-8A00-45D9-BECC-5F7798CED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009EEF-1448-4012-A3AF-2B923C486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D9FDE-1CB9-4C50-99C2-CEFF47B9E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508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A00DD3-96C3-4D09-99DF-66439B205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34BD29-9AF0-4F6B-BEE5-811C8EA533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5CDBA5-46F3-43D5-91B5-90558B269A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121D13-3AED-42CC-AC14-3F0501F5CB37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79E468-DCC7-48DA-99C5-EBA28DF465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0B5AF7-6AF3-4721-BB2E-0FC3F42298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D9FDE-1CB9-4C50-99C2-CEFF47B9E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193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8.xml"/><Relationship Id="rId4" Type="http://schemas.openxmlformats.org/officeDocument/2006/relationships/chart" Target="../charts/char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12.xml"/><Relationship Id="rId4" Type="http://schemas.openxmlformats.org/officeDocument/2006/relationships/chart" Target="../charts/char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16.xml"/><Relationship Id="rId4" Type="http://schemas.openxmlformats.org/officeDocument/2006/relationships/chart" Target="../charts/char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BFCD3FD5-0736-481A-9CD5-D83DCE8BA78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9092080"/>
              </p:ext>
            </p:extLst>
          </p:nvPr>
        </p:nvGraphicFramePr>
        <p:xfrm>
          <a:off x="445459" y="361133"/>
          <a:ext cx="4564380" cy="27393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345D6DFC-665A-4893-A688-0476FFB40E1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53045277"/>
              </p:ext>
            </p:extLst>
          </p:nvPr>
        </p:nvGraphicFramePr>
        <p:xfrm>
          <a:off x="6235960" y="361133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46CE8698-4A78-4046-9E8A-AADDBD3B8D2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85679260"/>
              </p:ext>
            </p:extLst>
          </p:nvPr>
        </p:nvGraphicFramePr>
        <p:xfrm>
          <a:off x="445459" y="3839547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203D978A-454D-4FD0-A0FA-7147FAFFE59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68733894"/>
              </p:ext>
            </p:extLst>
          </p:nvPr>
        </p:nvGraphicFramePr>
        <p:xfrm>
          <a:off x="6235960" y="3839547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288903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DAA87F00-0110-4043-91AD-075F752494E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28021907"/>
              </p:ext>
            </p:extLst>
          </p:nvPr>
        </p:nvGraphicFramePr>
        <p:xfrm>
          <a:off x="823609" y="345332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ECBD40C8-D361-4923-8E82-08457B21D5D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04744300"/>
              </p:ext>
            </p:extLst>
          </p:nvPr>
        </p:nvGraphicFramePr>
        <p:xfrm>
          <a:off x="6378102" y="345332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72BC053F-DA60-493D-84BD-06FC677AEAF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61936447"/>
              </p:ext>
            </p:extLst>
          </p:nvPr>
        </p:nvGraphicFramePr>
        <p:xfrm>
          <a:off x="823609" y="386674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95FD77DC-9AE5-4B57-8FB0-97B7EB2B326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57252317"/>
              </p:ext>
            </p:extLst>
          </p:nvPr>
        </p:nvGraphicFramePr>
        <p:xfrm>
          <a:off x="6378102" y="386674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708025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075936F0-AD80-46EB-856A-461912C5901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12809778"/>
              </p:ext>
            </p:extLst>
          </p:nvPr>
        </p:nvGraphicFramePr>
        <p:xfrm>
          <a:off x="385666" y="29391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361AAFCE-6A21-4764-8ABD-F758C5B2524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79634432"/>
              </p:ext>
            </p:extLst>
          </p:nvPr>
        </p:nvGraphicFramePr>
        <p:xfrm>
          <a:off x="6096000" y="29391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DF975EEA-F638-4DF0-A392-AE788072FD6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62397407"/>
              </p:ext>
            </p:extLst>
          </p:nvPr>
        </p:nvGraphicFramePr>
        <p:xfrm>
          <a:off x="385666" y="3624943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35CD14CB-8AEE-4A7B-8357-A00970FB7F8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13070429"/>
              </p:ext>
            </p:extLst>
          </p:nvPr>
        </p:nvGraphicFramePr>
        <p:xfrm>
          <a:off x="6096000" y="3624943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567304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8DAD65D9-B072-4E82-A21F-3743DAC9C55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03995647"/>
              </p:ext>
            </p:extLst>
          </p:nvPr>
        </p:nvGraphicFramePr>
        <p:xfrm>
          <a:off x="930612" y="366246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CB8600C4-E57C-4664-8B1F-88A22FE60DF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13875195"/>
              </p:ext>
            </p:extLst>
          </p:nvPr>
        </p:nvGraphicFramePr>
        <p:xfrm>
          <a:off x="6689388" y="366246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EFE64EDC-80FB-4EE8-9A8C-5138A66A3C6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00043247"/>
              </p:ext>
            </p:extLst>
          </p:nvPr>
        </p:nvGraphicFramePr>
        <p:xfrm>
          <a:off x="930612" y="37451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0BE3EA5A-B869-40AE-BB4F-56F52489425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58788292"/>
              </p:ext>
            </p:extLst>
          </p:nvPr>
        </p:nvGraphicFramePr>
        <p:xfrm>
          <a:off x="6689388" y="37451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4373145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85</Words>
  <Application>Microsoft Office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Ying Cai</dc:creator>
  <cp:lastModifiedBy>Ying Cai</cp:lastModifiedBy>
  <cp:revision>20</cp:revision>
  <dcterms:created xsi:type="dcterms:W3CDTF">2018-12-05T20:14:05Z</dcterms:created>
  <dcterms:modified xsi:type="dcterms:W3CDTF">2018-12-05T22:11:23Z</dcterms:modified>
</cp:coreProperties>
</file>