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71" r:id="rId9"/>
    <p:sldId id="269" r:id="rId10"/>
    <p:sldId id="264" r:id="rId11"/>
    <p:sldId id="266" r:id="rId12"/>
    <p:sldId id="265"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59"/>
  </p:normalViewPr>
  <p:slideViewPr>
    <p:cSldViewPr snapToGrid="0">
      <p:cViewPr varScale="1">
        <p:scale>
          <a:sx n="82" d="100"/>
          <a:sy n="82"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533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90905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66897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403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79619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79978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9733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946495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1885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3348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01BCEC-C596-43B5-A901-1824ECC642AD}"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15905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3211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1BCEC-C596-43B5-A901-1824ECC642AD}"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42451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01BCEC-C596-43B5-A901-1824ECC642AD}"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91031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1BCEC-C596-43B5-A901-1824ECC642AD}"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60702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357825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01BCEC-C596-43B5-A901-1824ECC642AD}"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D4CB19-605F-41AB-9FE6-F5E9A579D3F3}" type="slidenum">
              <a:rPr lang="en-US" smtClean="0"/>
              <a:t>‹#›</a:t>
            </a:fld>
            <a:endParaRPr lang="en-US"/>
          </a:p>
        </p:txBody>
      </p:sp>
    </p:spTree>
    <p:extLst>
      <p:ext uri="{BB962C8B-B14F-4D97-AF65-F5344CB8AC3E}">
        <p14:creationId xmlns:p14="http://schemas.microsoft.com/office/powerpoint/2010/main" val="234122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01BCEC-C596-43B5-A901-1824ECC642AD}" type="datetimeFigureOut">
              <a:rPr lang="en-US" smtClean="0"/>
              <a:t>4/18/2019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D4CB19-605F-41AB-9FE6-F5E9A579D3F3}" type="slidenum">
              <a:rPr lang="en-US" smtClean="0"/>
              <a:t>‹#›</a:t>
            </a:fld>
            <a:endParaRPr lang="en-US"/>
          </a:p>
        </p:txBody>
      </p:sp>
    </p:spTree>
    <p:extLst>
      <p:ext uri="{BB962C8B-B14F-4D97-AF65-F5344CB8AC3E}">
        <p14:creationId xmlns:p14="http://schemas.microsoft.com/office/powerpoint/2010/main" val="2222394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72B5-E75C-445D-9C6E-16DEBCA47EC2}"/>
              </a:ext>
            </a:extLst>
          </p:cNvPr>
          <p:cNvSpPr>
            <a:spLocks noGrp="1"/>
          </p:cNvSpPr>
          <p:nvPr>
            <p:ph type="ctrTitle"/>
          </p:nvPr>
        </p:nvSpPr>
        <p:spPr>
          <a:xfrm>
            <a:off x="2285999" y="1306286"/>
            <a:ext cx="9217023" cy="1822234"/>
          </a:xfrm>
        </p:spPr>
        <p:txBody>
          <a:bodyPr>
            <a:normAutofit/>
          </a:bodyPr>
          <a:lstStyle/>
          <a:p>
            <a:r>
              <a:rPr lang="en-US" sz="3200" dirty="0"/>
              <a:t>Lightweight Coreset Construction for K-means and K-medoids Clustering and Performance Analysis</a:t>
            </a:r>
          </a:p>
        </p:txBody>
      </p:sp>
      <p:sp>
        <p:nvSpPr>
          <p:cNvPr id="3" name="Subtitle 2">
            <a:extLst>
              <a:ext uri="{FF2B5EF4-FFF2-40B4-BE49-F238E27FC236}">
                <a16:creationId xmlns:a16="http://schemas.microsoft.com/office/drawing/2014/main" id="{B569BCCA-DCB2-4127-B69D-83987395816D}"/>
              </a:ext>
            </a:extLst>
          </p:cNvPr>
          <p:cNvSpPr>
            <a:spLocks noGrp="1"/>
          </p:cNvSpPr>
          <p:nvPr>
            <p:ph type="subTitle" idx="1"/>
          </p:nvPr>
        </p:nvSpPr>
        <p:spPr/>
        <p:txBody>
          <a:bodyPr/>
          <a:lstStyle/>
          <a:p>
            <a:r>
              <a:rPr lang="en-US" dirty="0" err="1"/>
              <a:t>W</a:t>
            </a:r>
            <a:r>
              <a:rPr lang="en-US" altLang="zh-CN" dirty="0" err="1"/>
              <a:t>enxing</a:t>
            </a:r>
            <a:r>
              <a:rPr lang="en-US" altLang="zh-CN" dirty="0"/>
              <a:t> Zhang</a:t>
            </a:r>
          </a:p>
          <a:p>
            <a:r>
              <a:rPr lang="en-US" dirty="0"/>
              <a:t>Ying Cai</a:t>
            </a:r>
          </a:p>
        </p:txBody>
      </p:sp>
      <p:sp>
        <p:nvSpPr>
          <p:cNvPr id="4" name="TextBox 3">
            <a:extLst>
              <a:ext uri="{FF2B5EF4-FFF2-40B4-BE49-F238E27FC236}">
                <a16:creationId xmlns:a16="http://schemas.microsoft.com/office/drawing/2014/main" id="{2BCF0B64-2521-4ECB-BD39-C06BAED99BCA}"/>
              </a:ext>
            </a:extLst>
          </p:cNvPr>
          <p:cNvSpPr txBox="1"/>
          <p:nvPr/>
        </p:nvSpPr>
        <p:spPr>
          <a:xfrm>
            <a:off x="279918" y="245491"/>
            <a:ext cx="3557256" cy="369332"/>
          </a:xfrm>
          <a:prstGeom prst="rect">
            <a:avLst/>
          </a:prstGeom>
          <a:noFill/>
        </p:spPr>
        <p:txBody>
          <a:bodyPr wrap="none" rtlCol="0">
            <a:spAutoFit/>
          </a:bodyPr>
          <a:lstStyle/>
          <a:p>
            <a:r>
              <a:rPr lang="en-US" dirty="0"/>
              <a:t>CPSC-8650 Data Mining Spring 2019</a:t>
            </a:r>
          </a:p>
        </p:txBody>
      </p:sp>
    </p:spTree>
    <p:extLst>
      <p:ext uri="{BB962C8B-B14F-4D97-AF65-F5344CB8AC3E}">
        <p14:creationId xmlns:p14="http://schemas.microsoft.com/office/powerpoint/2010/main" val="157149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185466-070D-4634-A8CB-F57FE4D1A462}"/>
                  </a:ext>
                </a:extLst>
              </p:cNvPr>
              <p:cNvSpPr>
                <a:spLocks noGrp="1"/>
              </p:cNvSpPr>
              <p:nvPr>
                <p:ph idx="1"/>
              </p:nvPr>
            </p:nvSpPr>
            <p:spPr>
              <a:xfrm>
                <a:off x="1484310" y="1446247"/>
                <a:ext cx="10018713" cy="4506684"/>
              </a:xfrm>
            </p:spPr>
            <p:txBody>
              <a:bodyPr>
                <a:normAutofit/>
              </a:bodyPr>
              <a:lstStyle/>
              <a:p>
                <a:r>
                  <a:rPr lang="en-US" dirty="0"/>
                  <a:t>Running time:  includes the time used to construct the coresets and the time used to solve clustering problem on subsamples or full dataset using k-means or k-medoids algorithms.</a:t>
                </a:r>
              </a:p>
              <a:p>
                <a:endParaRPr lang="en-US" dirty="0"/>
              </a:p>
              <a:p>
                <a:r>
                  <a:rPr lang="en-US" dirty="0"/>
                  <a:t>Relative error: </a:t>
                </a:r>
              </a:p>
              <a:p>
                <a:pPr marL="0" indent="0">
                  <a:buNone/>
                </a:pPr>
                <a:r>
                  <a:rPr lang="en-US" dirty="0"/>
                  <a:t>      We solve clustering problem on subsample, compute the quantization error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𝜙</m:t>
                        </m:r>
                      </m:e>
                      <m:sub>
                        <m:r>
                          <a:rPr lang="en-US" i="1">
                            <a:latin typeface="Cambria Math" charset="0"/>
                          </a:rPr>
                          <m:t>𝜒</m:t>
                        </m:r>
                      </m:sub>
                    </m:sSub>
                    <m:d>
                      <m:dPr>
                        <m:ctrlPr>
                          <a:rPr lang="en-US" i="1">
                            <a:latin typeface="Cambria Math" panose="02040503050406030204" pitchFamily="18" charset="0"/>
                          </a:rPr>
                        </m:ctrlPr>
                      </m:dPr>
                      <m:e>
                        <m:r>
                          <a:rPr lang="en-US" i="1">
                            <a:latin typeface="Cambria Math" charset="0"/>
                          </a:rPr>
                          <m:t>𝑄</m:t>
                        </m:r>
                      </m:e>
                    </m:d>
                    <m:r>
                      <a:rPr lang="en-US" i="1">
                        <a:latin typeface="Cambria Math" charset="0"/>
                      </a:rPr>
                      <m:t>=</m:t>
                    </m:r>
                    <m:nary>
                      <m:naryPr>
                        <m:chr m:val="∑"/>
                        <m:limLoc m:val="undOvr"/>
                        <m:supHide m:val="on"/>
                        <m:ctrlPr>
                          <a:rPr lang="en-US" i="1">
                            <a:latin typeface="Cambria Math" panose="02040503050406030204" pitchFamily="18" charset="0"/>
                          </a:rPr>
                        </m:ctrlPr>
                      </m:naryPr>
                      <m:sub>
                        <m:r>
                          <a:rPr lang="en-US" i="1">
                            <a:latin typeface="Cambria Math" charset="0"/>
                          </a:rPr>
                          <m:t>𝑥</m:t>
                        </m:r>
                        <m:r>
                          <a:rPr lang="en-US" i="1">
                            <a:latin typeface="Cambria Math" charset="0"/>
                          </a:rPr>
                          <m:t>∈</m:t>
                        </m:r>
                        <m:r>
                          <a:rPr lang="en-US" i="1">
                            <a:latin typeface="Cambria Math" charset="0"/>
                          </a:rPr>
                          <m:t>𝜒</m:t>
                        </m:r>
                      </m:sub>
                      <m:sup/>
                      <m:e>
                        <m:sSup>
                          <m:sSupPr>
                            <m:ctrlPr>
                              <a:rPr lang="en-US" i="1">
                                <a:latin typeface="Cambria Math" panose="02040503050406030204" pitchFamily="18" charset="0"/>
                              </a:rPr>
                            </m:ctrlPr>
                          </m:sSupPr>
                          <m:e>
                            <m:r>
                              <a:rPr lang="en-US" i="1">
                                <a:latin typeface="Cambria Math" charset="0"/>
                              </a:rPr>
                              <m:t>𝑑</m:t>
                            </m:r>
                            <m:r>
                              <a:rPr lang="en-US" i="1">
                                <a:latin typeface="Cambria Math" charset="0"/>
                              </a:rPr>
                              <m:t>(</m:t>
                            </m:r>
                            <m:r>
                              <a:rPr lang="en-US" i="1">
                                <a:latin typeface="Cambria Math" charset="0"/>
                              </a:rPr>
                              <m:t>𝑥</m:t>
                            </m:r>
                            <m:r>
                              <a:rPr lang="en-US" i="1">
                                <a:latin typeface="Cambria Math" charset="0"/>
                              </a:rPr>
                              <m:t>, </m:t>
                            </m:r>
                            <m:r>
                              <a:rPr lang="en-US" i="1">
                                <a:latin typeface="Cambria Math" charset="0"/>
                              </a:rPr>
                              <m:t>𝑄</m:t>
                            </m:r>
                            <m:r>
                              <a:rPr lang="en-US" i="1">
                                <a:latin typeface="Cambria Math" charset="0"/>
                              </a:rPr>
                              <m:t>)</m:t>
                            </m:r>
                          </m:e>
                          <m:sup>
                            <m:r>
                              <a:rPr lang="en-US" i="1">
                                <a:latin typeface="Cambria Math" charset="0"/>
                              </a:rPr>
                              <m:t>2</m:t>
                            </m:r>
                          </m:sup>
                        </m:sSup>
                      </m:e>
                    </m:nary>
                  </m:oMath>
                </a14:m>
                <a:r>
                  <a:rPr lang="en-US" dirty="0"/>
                  <a:t> on full dataset. We run algorithm on full dataset and measure the quantization error.</a:t>
                </a:r>
              </a:p>
            </p:txBody>
          </p:sp>
        </mc:Choice>
        <mc:Fallback xmlns="">
          <p:sp>
            <p:nvSpPr>
              <p:cNvPr id="3" name="Content Placeholder 2">
                <a:extLst>
                  <a:ext uri="{FF2B5EF4-FFF2-40B4-BE49-F238E27FC236}">
                    <a16:creationId xmlns:a16="http://schemas.microsoft.com/office/drawing/2014/main" id="{F4185466-070D-4634-A8CB-F57FE4D1A462}"/>
                  </a:ext>
                </a:extLst>
              </p:cNvPr>
              <p:cNvSpPr>
                <a:spLocks noGrp="1" noRot="1" noChangeAspect="1" noMove="1" noResize="1" noEditPoints="1" noAdjustHandles="1" noChangeArrowheads="1" noChangeShapeType="1" noTextEdit="1"/>
              </p:cNvSpPr>
              <p:nvPr>
                <p:ph idx="1"/>
              </p:nvPr>
            </p:nvSpPr>
            <p:spPr>
              <a:xfrm>
                <a:off x="1484310" y="1446247"/>
                <a:ext cx="10018713" cy="4506684"/>
              </a:xfrm>
              <a:blipFill>
                <a:blip r:embed="rId2"/>
                <a:stretch>
                  <a:fillRect l="-1521" r="-139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EBC745D0-2DB8-45BF-B437-2C87FB9B9492}"/>
              </a:ext>
            </a:extLst>
          </p:cNvPr>
          <p:cNvSpPr>
            <a:spLocks noGrp="1"/>
          </p:cNvSpPr>
          <p:nvPr>
            <p:ph type="title"/>
          </p:nvPr>
        </p:nvSpPr>
        <p:spPr>
          <a:xfrm>
            <a:off x="1484310" y="396552"/>
            <a:ext cx="10018713" cy="1049694"/>
          </a:xfrm>
        </p:spPr>
        <p:txBody>
          <a:bodyPr>
            <a:normAutofit/>
          </a:bodyPr>
          <a:lstStyle/>
          <a:p>
            <a:pPr algn="l"/>
            <a:r>
              <a:rPr lang="en-US" sz="3200" dirty="0"/>
              <a:t>Performance analysis</a:t>
            </a:r>
          </a:p>
        </p:txBody>
      </p:sp>
    </p:spTree>
    <p:extLst>
      <p:ext uri="{BB962C8B-B14F-4D97-AF65-F5344CB8AC3E}">
        <p14:creationId xmlns:p14="http://schemas.microsoft.com/office/powerpoint/2010/main" val="398144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D71742-BF02-45C7-8C03-6E9BA01721CC}"/>
                  </a:ext>
                </a:extLst>
              </p:cNvPr>
              <p:cNvSpPr>
                <a:spLocks noGrp="1"/>
              </p:cNvSpPr>
              <p:nvPr>
                <p:ph idx="1"/>
              </p:nvPr>
            </p:nvSpPr>
            <p:spPr>
              <a:xfrm>
                <a:off x="1484310" y="1530220"/>
                <a:ext cx="10018713" cy="4571999"/>
              </a:xfrm>
            </p:spPr>
            <p:txBody>
              <a:bodyPr/>
              <a:lstStyle/>
              <a:p>
                <a:r>
                  <a:rPr lang="en-US" dirty="0"/>
                  <a:t>KDD — 145’751 samples with 74 features measuring the match between a protein and a native sequence .</a:t>
                </a:r>
              </a:p>
              <a:p>
                <a:r>
                  <a:rPr lang="en-US" dirty="0"/>
                  <a:t>SONG — 90 features from 515’345 songs of the Million Song datasets used for predicting the year of songs.</a:t>
                </a:r>
              </a:p>
              <a:p>
                <a:endParaRPr lang="en-US" dirty="0"/>
              </a:p>
              <a:p>
                <a:r>
                  <a:rPr lang="en-US" dirty="0"/>
                  <a:t>Samples size m </a:t>
                </a:r>
                <a14:m>
                  <m:oMath xmlns:m="http://schemas.openxmlformats.org/officeDocument/2006/math">
                    <m:r>
                      <a:rPr lang="en-US" i="1">
                        <a:latin typeface="Cambria Math" charset="0"/>
                      </a:rPr>
                      <m:t>∈</m:t>
                    </m:r>
                  </m:oMath>
                </a14:m>
                <a:r>
                  <a:rPr lang="en-US" dirty="0"/>
                  <a:t> {1000, 2000</a:t>
                </a:r>
                <a:r>
                  <a:rPr lang="en-US"/>
                  <a:t>, 5000} </a:t>
                </a:r>
                <a:r>
                  <a:rPr lang="en-US" dirty="0"/>
                  <a:t>and clusters k </a:t>
                </a:r>
                <a14:m>
                  <m:oMath xmlns:m="http://schemas.openxmlformats.org/officeDocument/2006/math">
                    <m:r>
                      <a:rPr lang="en-US" i="1">
                        <a:latin typeface="Cambria Math" charset="0"/>
                      </a:rPr>
                      <m:t>∈</m:t>
                    </m:r>
                  </m:oMath>
                </a14:m>
                <a:r>
                  <a:rPr lang="en-US" dirty="0"/>
                  <a:t> {100, 500}.</a:t>
                </a:r>
              </a:p>
              <a:p>
                <a:endParaRPr lang="en-US" dirty="0"/>
              </a:p>
              <a:p>
                <a:r>
                  <a:rPr lang="en-US" dirty="0"/>
                  <a:t>Clemson University Palmetto Cluster. </a:t>
                </a:r>
              </a:p>
            </p:txBody>
          </p:sp>
        </mc:Choice>
        <mc:Fallback>
          <p:sp>
            <p:nvSpPr>
              <p:cNvPr id="3" name="Content Placeholder 2">
                <a:extLst>
                  <a:ext uri="{FF2B5EF4-FFF2-40B4-BE49-F238E27FC236}">
                    <a16:creationId xmlns:a16="http://schemas.microsoft.com/office/drawing/2014/main" id="{69D71742-BF02-45C7-8C03-6E9BA01721CC}"/>
                  </a:ext>
                </a:extLst>
              </p:cNvPr>
              <p:cNvSpPr>
                <a:spLocks noGrp="1" noRot="1" noChangeAspect="1" noMove="1" noResize="1" noEditPoints="1" noAdjustHandles="1" noChangeArrowheads="1" noChangeShapeType="1" noTextEdit="1"/>
              </p:cNvSpPr>
              <p:nvPr>
                <p:ph idx="1"/>
              </p:nvPr>
            </p:nvSpPr>
            <p:spPr>
              <a:xfrm>
                <a:off x="1484310" y="1530220"/>
                <a:ext cx="10018713" cy="4571999"/>
              </a:xfrm>
              <a:blipFill>
                <a:blip r:embed="rId2"/>
                <a:stretch>
                  <a:fillRect l="-15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5DCDCAF7-84BF-4CEC-AD3A-D482C0D5D3B9}"/>
              </a:ext>
            </a:extLst>
          </p:cNvPr>
          <p:cNvSpPr>
            <a:spLocks noGrp="1"/>
          </p:cNvSpPr>
          <p:nvPr>
            <p:ph type="title"/>
          </p:nvPr>
        </p:nvSpPr>
        <p:spPr>
          <a:xfrm>
            <a:off x="1484310" y="396552"/>
            <a:ext cx="10018713" cy="1049694"/>
          </a:xfrm>
        </p:spPr>
        <p:txBody>
          <a:bodyPr>
            <a:normAutofit/>
          </a:bodyPr>
          <a:lstStyle/>
          <a:p>
            <a:pPr algn="l"/>
            <a:r>
              <a:rPr lang="en-US" sz="3200" dirty="0"/>
              <a:t>Datasets, Experimental setup and Environment</a:t>
            </a:r>
          </a:p>
        </p:txBody>
      </p:sp>
    </p:spTree>
    <p:extLst>
      <p:ext uri="{BB962C8B-B14F-4D97-AF65-F5344CB8AC3E}">
        <p14:creationId xmlns:p14="http://schemas.microsoft.com/office/powerpoint/2010/main" val="57532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264B02-AD73-44B5-B52D-59FAFC2CAF6B}"/>
              </a:ext>
            </a:extLst>
          </p:cNvPr>
          <p:cNvSpPr>
            <a:spLocks noGrp="1"/>
          </p:cNvSpPr>
          <p:nvPr>
            <p:ph type="title"/>
          </p:nvPr>
        </p:nvSpPr>
        <p:spPr>
          <a:xfrm>
            <a:off x="1484310" y="396552"/>
            <a:ext cx="10018713" cy="1049694"/>
          </a:xfrm>
        </p:spPr>
        <p:txBody>
          <a:bodyPr>
            <a:normAutofit/>
          </a:bodyPr>
          <a:lstStyle/>
          <a:p>
            <a:pPr algn="l"/>
            <a:r>
              <a:rPr lang="en-US" sz="3200" dirty="0"/>
              <a:t>Results</a:t>
            </a:r>
          </a:p>
        </p:txBody>
      </p:sp>
      <p:graphicFrame>
        <p:nvGraphicFramePr>
          <p:cNvPr id="2" name="Table 1"/>
          <p:cNvGraphicFramePr>
            <a:graphicFrameLocks noGrp="1"/>
          </p:cNvGraphicFramePr>
          <p:nvPr>
            <p:extLst>
              <p:ext uri="{D42A27DB-BD31-4B8C-83A1-F6EECF244321}">
                <p14:modId xmlns:p14="http://schemas.microsoft.com/office/powerpoint/2010/main" val="1573266304"/>
              </p:ext>
            </p:extLst>
          </p:nvPr>
        </p:nvGraphicFramePr>
        <p:xfrm>
          <a:off x="1976285" y="1328258"/>
          <a:ext cx="9704436" cy="4905853"/>
        </p:xfrm>
        <a:graphic>
          <a:graphicData uri="http://schemas.openxmlformats.org/drawingml/2006/table">
            <a:tbl>
              <a:tblPr firstRow="1" firstCol="1" bandRow="1">
                <a:tableStyleId>{5C22544A-7EE6-4342-B048-85BDC9FD1C3A}</a:tableStyleId>
              </a:tblPr>
              <a:tblGrid>
                <a:gridCol w="1027125">
                  <a:extLst>
                    <a:ext uri="{9D8B030D-6E8A-4147-A177-3AD203B41FA5}">
                      <a16:colId xmlns:a16="http://schemas.microsoft.com/office/drawing/2014/main" val="20000"/>
                    </a:ext>
                  </a:extLst>
                </a:gridCol>
                <a:gridCol w="1027125">
                  <a:extLst>
                    <a:ext uri="{9D8B030D-6E8A-4147-A177-3AD203B41FA5}">
                      <a16:colId xmlns:a16="http://schemas.microsoft.com/office/drawing/2014/main" val="20001"/>
                    </a:ext>
                  </a:extLst>
                </a:gridCol>
                <a:gridCol w="1151232">
                  <a:extLst>
                    <a:ext uri="{9D8B030D-6E8A-4147-A177-3AD203B41FA5}">
                      <a16:colId xmlns:a16="http://schemas.microsoft.com/office/drawing/2014/main" val="20002"/>
                    </a:ext>
                  </a:extLst>
                </a:gridCol>
                <a:gridCol w="1151232">
                  <a:extLst>
                    <a:ext uri="{9D8B030D-6E8A-4147-A177-3AD203B41FA5}">
                      <a16:colId xmlns:a16="http://schemas.microsoft.com/office/drawing/2014/main" val="20003"/>
                    </a:ext>
                  </a:extLst>
                </a:gridCol>
                <a:gridCol w="1151232">
                  <a:extLst>
                    <a:ext uri="{9D8B030D-6E8A-4147-A177-3AD203B41FA5}">
                      <a16:colId xmlns:a16="http://schemas.microsoft.com/office/drawing/2014/main" val="20004"/>
                    </a:ext>
                  </a:extLst>
                </a:gridCol>
                <a:gridCol w="1151232">
                  <a:extLst>
                    <a:ext uri="{9D8B030D-6E8A-4147-A177-3AD203B41FA5}">
                      <a16:colId xmlns:a16="http://schemas.microsoft.com/office/drawing/2014/main" val="20005"/>
                    </a:ext>
                  </a:extLst>
                </a:gridCol>
                <a:gridCol w="1015086">
                  <a:extLst>
                    <a:ext uri="{9D8B030D-6E8A-4147-A177-3AD203B41FA5}">
                      <a16:colId xmlns:a16="http://schemas.microsoft.com/office/drawing/2014/main" val="20006"/>
                    </a:ext>
                  </a:extLst>
                </a:gridCol>
                <a:gridCol w="1015086">
                  <a:extLst>
                    <a:ext uri="{9D8B030D-6E8A-4147-A177-3AD203B41FA5}">
                      <a16:colId xmlns:a16="http://schemas.microsoft.com/office/drawing/2014/main" val="20007"/>
                    </a:ext>
                  </a:extLst>
                </a:gridCol>
                <a:gridCol w="1015086">
                  <a:extLst>
                    <a:ext uri="{9D8B030D-6E8A-4147-A177-3AD203B41FA5}">
                      <a16:colId xmlns:a16="http://schemas.microsoft.com/office/drawing/2014/main" val="20008"/>
                    </a:ext>
                  </a:extLst>
                </a:gridCol>
              </a:tblGrid>
              <a:tr h="210681">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K-means</a:t>
                      </a:r>
                    </a:p>
                  </a:txBody>
                  <a:tcPr marL="54290" marR="5429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0681">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54290" marR="5429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54290" marR="5429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358">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54290" marR="54290" marT="0" marB="0"/>
                </a:tc>
                <a:extLst>
                  <a:ext uri="{0D108BD9-81ED-4DB2-BD59-A6C34878D82A}">
                    <a16:rowId xmlns:a16="http://schemas.microsoft.com/office/drawing/2014/main" val="10002"/>
                  </a:ext>
                </a:extLst>
              </a:tr>
              <a:tr h="425358">
                <a:tc rowSpan="5">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54290" marR="54290" marT="0" marB="0"/>
                </a:tc>
                <a:tc row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1.82(1.38)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1.13(1.02)</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1.67(0.57)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555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334</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126</a:t>
                      </a:r>
                    </a:p>
                  </a:txBody>
                  <a:tcPr marL="54290" marR="54290" marT="0" marB="0"/>
                </a:tc>
                <a:extLst>
                  <a:ext uri="{0D108BD9-81ED-4DB2-BD59-A6C34878D82A}">
                    <a16:rowId xmlns:a16="http://schemas.microsoft.com/office/drawing/2014/main" val="10003"/>
                  </a:ext>
                </a:extLst>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0.25(0.14)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0.14(0.06)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0.07(0.01)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0.1</a:t>
                      </a:r>
                    </a:p>
                  </a:txBody>
                  <a:tcPr marL="54290" marR="54290" marT="0" marB="0"/>
                </a:tc>
                <a:extLst>
                  <a:ext uri="{0D108BD9-81ED-4DB2-BD59-A6C34878D82A}">
                    <a16:rowId xmlns:a16="http://schemas.microsoft.com/office/drawing/2014/main" val="10004"/>
                  </a:ext>
                </a:extLst>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0.24(0.01)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0.16(0.01)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0.09(0.01)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32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27</a:t>
                      </a:r>
                    </a:p>
                  </a:txBody>
                  <a:tcPr marL="54290" marR="54290" marT="0" marB="0"/>
                </a:tc>
                <a:extLst>
                  <a:ext uri="{0D108BD9-81ED-4DB2-BD59-A6C34878D82A}">
                    <a16:rowId xmlns:a16="http://schemas.microsoft.com/office/drawing/2014/main" val="10005"/>
                  </a:ext>
                </a:extLst>
              </a:tr>
              <a:tr h="425358">
                <a:tc vMerge="1">
                  <a:txBody>
                    <a:bodyPr/>
                    <a:lstStyle/>
                    <a:p>
                      <a:endParaRPr lang="en-US"/>
                    </a:p>
                  </a:txBody>
                  <a:tcPr/>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0.22(0.01)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0.16(0.01)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0.10(0.01)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1921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1251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484</a:t>
                      </a:r>
                    </a:p>
                  </a:txBody>
                  <a:tcPr marL="54290" marR="54290" marT="0" marB="0"/>
                </a:tc>
                <a:extLst>
                  <a:ext uri="{0D108BD9-81ED-4DB2-BD59-A6C34878D82A}">
                    <a16:rowId xmlns:a16="http://schemas.microsoft.com/office/drawing/2014/main" val="10006"/>
                  </a:ext>
                </a:extLst>
              </a:tr>
              <a:tr h="425358">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0.21(0.009)</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0.16(0.008)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0.11(0.005)</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extLst>
                  <a:ext uri="{0D108BD9-81ED-4DB2-BD59-A6C34878D82A}">
                    <a16:rowId xmlns:a16="http://schemas.microsoft.com/office/drawing/2014/main" val="10007"/>
                  </a:ext>
                </a:extLst>
              </a:tr>
              <a:tr h="425358">
                <a:tc rowSpan="4">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500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2.72(0.04)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1.03(1.46)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0.66(0.81)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630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417</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169</a:t>
                      </a:r>
                    </a:p>
                  </a:txBody>
                  <a:tcPr marL="54290" marR="54290" marT="0" marB="0"/>
                </a:tc>
                <a:extLst>
                  <a:ext uri="{0D108BD9-81ED-4DB2-BD59-A6C34878D82A}">
                    <a16:rowId xmlns:a16="http://schemas.microsoft.com/office/drawing/2014/main" val="10008"/>
                  </a:ext>
                </a:extLst>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0.37(0.01)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0.30(0.01)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0.19(0.004)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121</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110</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77</a:t>
                      </a:r>
                    </a:p>
                  </a:txBody>
                  <a:tcPr marL="54290" marR="54290" marT="0" marB="0"/>
                </a:tc>
                <a:extLst>
                  <a:ext uri="{0D108BD9-81ED-4DB2-BD59-A6C34878D82A}">
                    <a16:rowId xmlns:a16="http://schemas.microsoft.com/office/drawing/2014/main" val="10009"/>
                  </a:ext>
                </a:extLst>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SONG</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UNIFROM</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0.44(0.02)</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0.32(0.01)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0.22(0.01)</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516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316</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137</a:t>
                      </a:r>
                    </a:p>
                  </a:txBody>
                  <a:tcPr marL="54290" marR="54290" marT="0" marB="0"/>
                </a:tc>
                <a:extLst>
                  <a:ext uri="{0D108BD9-81ED-4DB2-BD59-A6C34878D82A}">
                    <a16:rowId xmlns:a16="http://schemas.microsoft.com/office/drawing/2014/main" val="10010"/>
                  </a:ext>
                </a:extLst>
              </a:tr>
              <a:tr h="425358">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0.33(0.007)</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0.26(0.005)</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0.20(0.004)</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29</a:t>
                      </a:r>
                    </a:p>
                  </a:txBody>
                  <a:tcPr marL="54290" marR="5429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28</a:t>
                      </a:r>
                    </a:p>
                  </a:txBody>
                  <a:tcPr marL="54290" marR="5429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a:t>
                      </a:r>
                    </a:p>
                  </a:txBody>
                  <a:tcPr marL="54290" marR="5429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80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044FBA-2C15-4776-85B5-CD9E89B14046}"/>
              </a:ext>
            </a:extLst>
          </p:cNvPr>
          <p:cNvSpPr>
            <a:spLocks noGrp="1"/>
          </p:cNvSpPr>
          <p:nvPr>
            <p:ph type="title"/>
          </p:nvPr>
        </p:nvSpPr>
        <p:spPr>
          <a:xfrm>
            <a:off x="1484310" y="396552"/>
            <a:ext cx="10018713" cy="1049694"/>
          </a:xfrm>
        </p:spPr>
        <p:txBody>
          <a:bodyPr>
            <a:normAutofit/>
          </a:bodyPr>
          <a:lstStyle/>
          <a:p>
            <a:pPr algn="l"/>
            <a:r>
              <a:rPr lang="en-US" sz="3200"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673842862"/>
              </p:ext>
            </p:extLst>
          </p:nvPr>
        </p:nvGraphicFramePr>
        <p:xfrm>
          <a:off x="1791289" y="1962439"/>
          <a:ext cx="9711734" cy="3233888"/>
        </p:xfrm>
        <a:graphic>
          <a:graphicData uri="http://schemas.openxmlformats.org/drawingml/2006/table">
            <a:tbl>
              <a:tblPr firstRow="1" firstCol="1" bandRow="1">
                <a:tableStyleId>{5C22544A-7EE6-4342-B048-85BDC9FD1C3A}</a:tableStyleId>
              </a:tblPr>
              <a:tblGrid>
                <a:gridCol w="1011676">
                  <a:extLst>
                    <a:ext uri="{9D8B030D-6E8A-4147-A177-3AD203B41FA5}">
                      <a16:colId xmlns:a16="http://schemas.microsoft.com/office/drawing/2014/main" val="20000"/>
                    </a:ext>
                  </a:extLst>
                </a:gridCol>
                <a:gridCol w="1011676">
                  <a:extLst>
                    <a:ext uri="{9D8B030D-6E8A-4147-A177-3AD203B41FA5}">
                      <a16:colId xmlns:a16="http://schemas.microsoft.com/office/drawing/2014/main" val="20001"/>
                    </a:ext>
                  </a:extLst>
                </a:gridCol>
                <a:gridCol w="1031745">
                  <a:extLst>
                    <a:ext uri="{9D8B030D-6E8A-4147-A177-3AD203B41FA5}">
                      <a16:colId xmlns:a16="http://schemas.microsoft.com/office/drawing/2014/main" val="20002"/>
                    </a:ext>
                  </a:extLst>
                </a:gridCol>
                <a:gridCol w="1290824">
                  <a:extLst>
                    <a:ext uri="{9D8B030D-6E8A-4147-A177-3AD203B41FA5}">
                      <a16:colId xmlns:a16="http://schemas.microsoft.com/office/drawing/2014/main" val="20003"/>
                    </a:ext>
                  </a:extLst>
                </a:gridCol>
                <a:gridCol w="1290824">
                  <a:extLst>
                    <a:ext uri="{9D8B030D-6E8A-4147-A177-3AD203B41FA5}">
                      <a16:colId xmlns:a16="http://schemas.microsoft.com/office/drawing/2014/main" val="20004"/>
                    </a:ext>
                  </a:extLst>
                </a:gridCol>
                <a:gridCol w="1118409">
                  <a:extLst>
                    <a:ext uri="{9D8B030D-6E8A-4147-A177-3AD203B41FA5}">
                      <a16:colId xmlns:a16="http://schemas.microsoft.com/office/drawing/2014/main" val="20005"/>
                    </a:ext>
                  </a:extLst>
                </a:gridCol>
                <a:gridCol w="986135">
                  <a:extLst>
                    <a:ext uri="{9D8B030D-6E8A-4147-A177-3AD203B41FA5}">
                      <a16:colId xmlns:a16="http://schemas.microsoft.com/office/drawing/2014/main" val="20006"/>
                    </a:ext>
                  </a:extLst>
                </a:gridCol>
                <a:gridCol w="986135">
                  <a:extLst>
                    <a:ext uri="{9D8B030D-6E8A-4147-A177-3AD203B41FA5}">
                      <a16:colId xmlns:a16="http://schemas.microsoft.com/office/drawing/2014/main" val="20007"/>
                    </a:ext>
                  </a:extLst>
                </a:gridCol>
                <a:gridCol w="984310">
                  <a:extLst>
                    <a:ext uri="{9D8B030D-6E8A-4147-A177-3AD203B41FA5}">
                      <a16:colId xmlns:a16="http://schemas.microsoft.com/office/drawing/2014/main" val="20008"/>
                    </a:ext>
                  </a:extLst>
                </a:gridCol>
              </a:tblGrid>
              <a:tr h="256322">
                <a:tc gridSpan="9">
                  <a:txBody>
                    <a:bodyPr/>
                    <a:lstStyle/>
                    <a:p>
                      <a:pPr marL="0" marR="0" algn="ctr">
                        <a:lnSpc>
                          <a:spcPct val="107000"/>
                        </a:lnSpc>
                        <a:spcBef>
                          <a:spcPts val="0"/>
                        </a:spcBef>
                        <a:spcAft>
                          <a:spcPts val="0"/>
                        </a:spcAft>
                      </a:pPr>
                      <a:r>
                        <a:rPr lang="en-US" sz="2400" dirty="0">
                          <a:effectLst/>
                          <a:latin typeface="Times New Roman" charset="0"/>
                          <a:ea typeface="Times New Roman" charset="0"/>
                          <a:cs typeface="Times New Roman" charset="0"/>
                        </a:rPr>
                        <a:t>Relative error and speedup of different methods vs. Full for K-</a:t>
                      </a:r>
                      <a:r>
                        <a:rPr lang="en-US" sz="2400" dirty="0" err="1">
                          <a:effectLst/>
                          <a:latin typeface="Times New Roman" charset="0"/>
                          <a:ea typeface="Times New Roman" charset="0"/>
                          <a:cs typeface="Times New Roman" charset="0"/>
                        </a:rPr>
                        <a:t>medoids</a:t>
                      </a:r>
                      <a:endParaRPr lang="en-US" sz="2400" dirty="0">
                        <a:effectLst/>
                        <a:latin typeface="Times New Roman" charset="0"/>
                        <a:ea typeface="Times New Roman" charset="0"/>
                        <a:cs typeface="Times New Roman"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6322">
                <a:tc gridSpan="3">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 </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Relative error vs. Full</a:t>
                      </a: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Speedup vs. Full</a:t>
                      </a: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2643">
                <a:tc>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k</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Data</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Method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1000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2000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 = 5000</a:t>
                      </a:r>
                    </a:p>
                  </a:txBody>
                  <a:tcPr marL="68580" marR="68580" marT="0" marB="0"/>
                </a:tc>
                <a:extLst>
                  <a:ext uri="{0D108BD9-81ED-4DB2-BD59-A6C34878D82A}">
                    <a16:rowId xmlns:a16="http://schemas.microsoft.com/office/drawing/2014/main" val="10002"/>
                  </a:ext>
                </a:extLst>
              </a:tr>
              <a:tr h="512643">
                <a:tc rowSpan="2">
                  <a:txBody>
                    <a:bodyPr/>
                    <a:lstStyle/>
                    <a:p>
                      <a:pPr marL="0" marR="0" algn="just">
                        <a:lnSpc>
                          <a:spcPct val="107000"/>
                        </a:lnSpc>
                        <a:spcBef>
                          <a:spcPts val="0"/>
                        </a:spcBef>
                        <a:spcAft>
                          <a:spcPts val="0"/>
                        </a:spcAft>
                      </a:pPr>
                      <a:r>
                        <a:rPr lang="en-US" sz="1600">
                          <a:effectLst/>
                          <a:latin typeface="Times New Roman" charset="0"/>
                          <a:ea typeface="Times New Roman" charset="0"/>
                          <a:cs typeface="Times New Roman" charset="0"/>
                        </a:rPr>
                        <a:t>100</a:t>
                      </a:r>
                    </a:p>
                  </a:txBody>
                  <a:tcPr marL="68580" marR="68580" marT="0" marB="0"/>
                </a:tc>
                <a:tc rowSpan="2">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1.48(0.69)</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1.05(0.74)</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0.42(0.55)</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82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extLst>
                  <a:ext uri="{0D108BD9-81ED-4DB2-BD59-A6C34878D82A}">
                    <a16:rowId xmlns:a16="http://schemas.microsoft.com/office/drawing/2014/main" val="10003"/>
                  </a:ext>
                </a:extLst>
              </a:tr>
              <a:tr h="512643">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-0.24(0.01)</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-0.25(0.04)</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-0.18(0.12)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22</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15</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6</a:t>
                      </a:r>
                    </a:p>
                  </a:txBody>
                  <a:tcPr marL="68580" marR="68580" marT="0" marB="0"/>
                </a:tc>
                <a:extLst>
                  <a:ext uri="{0D108BD9-81ED-4DB2-BD59-A6C34878D82A}">
                    <a16:rowId xmlns:a16="http://schemas.microsoft.com/office/drawing/2014/main" val="10004"/>
                  </a:ext>
                </a:extLst>
              </a:tr>
              <a:tr h="512643">
                <a:tc rowSpan="2">
                  <a:txBody>
                    <a:bodyPr/>
                    <a:lstStyle/>
                    <a:p>
                      <a:pPr marL="0" marR="0" algn="just">
                        <a:lnSpc>
                          <a:spcPct val="107000"/>
                        </a:lnSpc>
                        <a:spcBef>
                          <a:spcPts val="0"/>
                        </a:spcBef>
                        <a:spcAft>
                          <a:spcPts val="0"/>
                        </a:spcAft>
                      </a:pPr>
                      <a:r>
                        <a:rPr lang="en-US" sz="1600" dirty="0">
                          <a:effectLst/>
                          <a:latin typeface="Times New Roman" charset="0"/>
                          <a:ea typeface="Times New Roman" charset="0"/>
                          <a:cs typeface="Times New Roman" charset="0"/>
                        </a:rPr>
                        <a:t>500</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KDD</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UNIFORM</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1.40(1.04)</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1.60(0.93)</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0.35(0.55)</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2594</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1038</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203</a:t>
                      </a:r>
                    </a:p>
                  </a:txBody>
                  <a:tcPr marL="68580" marR="68580" marT="0" marB="0"/>
                </a:tc>
                <a:extLst>
                  <a:ext uri="{0D108BD9-81ED-4DB2-BD59-A6C34878D82A}">
                    <a16:rowId xmlns:a16="http://schemas.microsoft.com/office/drawing/2014/main" val="10005"/>
                  </a:ext>
                </a:extLst>
              </a:tr>
              <a:tr h="512643">
                <a:tc vMerge="1">
                  <a:txBody>
                    <a:bodyPr/>
                    <a:lstStyle/>
                    <a:p>
                      <a:endParaRPr lang="en-US"/>
                    </a:p>
                  </a:txBody>
                  <a:tcPr/>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 </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LWCS</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-0.33(0.01)</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-0.35(0.01)</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-0.35(0.01)</a:t>
                      </a:r>
                    </a:p>
                  </a:txBody>
                  <a:tcPr marL="68580" marR="68580" marT="0" marB="0"/>
                </a:tc>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39</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23</a:t>
                      </a:r>
                    </a:p>
                  </a:txBody>
                  <a:tcPr marL="68580" marR="68580" marT="0" marB="0"/>
                </a:tc>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10</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141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83428C-8AE5-40CD-B6A5-57AF205104BC}"/>
              </a:ext>
            </a:extLst>
          </p:cNvPr>
          <p:cNvSpPr>
            <a:spLocks noGrp="1"/>
          </p:cNvSpPr>
          <p:nvPr>
            <p:ph type="title"/>
          </p:nvPr>
        </p:nvSpPr>
        <p:spPr>
          <a:xfrm>
            <a:off x="1484310" y="396552"/>
            <a:ext cx="10018713" cy="1049694"/>
          </a:xfrm>
        </p:spPr>
        <p:txBody>
          <a:bodyPr>
            <a:normAutofit/>
          </a:bodyPr>
          <a:lstStyle/>
          <a:p>
            <a:pPr algn="l"/>
            <a:r>
              <a:rPr lang="en-US" sz="3200" dirty="0"/>
              <a:t>Conclusions</a:t>
            </a:r>
          </a:p>
        </p:txBody>
      </p:sp>
      <p:sp>
        <p:nvSpPr>
          <p:cNvPr id="5" name="Rectangle 4"/>
          <p:cNvSpPr/>
          <p:nvPr/>
        </p:nvSpPr>
        <p:spPr>
          <a:xfrm>
            <a:off x="1696064" y="1752139"/>
            <a:ext cx="9955162" cy="4011226"/>
          </a:xfrm>
          <a:prstGeom prst="rect">
            <a:avLst/>
          </a:prstGeom>
        </p:spPr>
        <p:txBody>
          <a:bodyPr wrap="square">
            <a:spAutoFit/>
          </a:bodyPr>
          <a:lstStyle/>
          <a:p>
            <a:pPr marL="342900" marR="0" lvl="0" indent="-342900">
              <a:lnSpc>
                <a:spcPct val="107000"/>
              </a:lnSpc>
              <a:spcBef>
                <a:spcPts val="0"/>
              </a:spcBef>
              <a:spcAft>
                <a:spcPts val="0"/>
              </a:spcAft>
              <a:buFont typeface="Symbol" charset="2"/>
              <a:buChar char=""/>
            </a:pPr>
            <a:endParaRPr lang="en-US"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sz="2000" dirty="0">
                <a:latin typeface="Calibri" charset="0"/>
                <a:ea typeface="等线" charset="-122"/>
                <a:cs typeface="Calibri" charset="0"/>
              </a:rPr>
              <a:t>The CS method takes a long time to generate the </a:t>
            </a:r>
            <a:r>
              <a:rPr lang="en-US" sz="2000" dirty="0" err="1">
                <a:latin typeface="Calibri" charset="0"/>
                <a:ea typeface="等线" charset="-122"/>
                <a:cs typeface="Calibri" charset="0"/>
              </a:rPr>
              <a:t>coresets</a:t>
            </a:r>
            <a:r>
              <a:rPr lang="en-US" sz="2000" dirty="0">
                <a:latin typeface="Calibri" charset="0"/>
                <a:ea typeface="等线" charset="-122"/>
                <a:cs typeface="Calibri" charset="0"/>
              </a:rPr>
              <a:t> which largely limits its usage in practice. It might still be useful when memory is the bottleneck for performing clustering methods. A potential improvement can be implement CS algorithm in parallel. Due to time limitations, we didn’t do that in this project.</a:t>
            </a:r>
          </a:p>
          <a:p>
            <a:pPr marL="342900" marR="0" lvl="0" indent="-342900">
              <a:lnSpc>
                <a:spcPct val="107000"/>
              </a:lnSpc>
              <a:spcBef>
                <a:spcPts val="0"/>
              </a:spcBef>
              <a:spcAft>
                <a:spcPts val="0"/>
              </a:spcAft>
              <a:buFont typeface="Symbol" charset="2"/>
              <a:buChar char=""/>
            </a:pPr>
            <a:endParaRPr lang="en-US" sz="2000" dirty="0">
              <a:latin typeface="Calibri" charset="0"/>
              <a:ea typeface="等线" charset="-122"/>
              <a:cs typeface="Calibri" charset="0"/>
            </a:endParaRPr>
          </a:p>
          <a:p>
            <a:pPr marL="342900" marR="0" lvl="0" indent="-342900">
              <a:lnSpc>
                <a:spcPct val="107000"/>
              </a:lnSpc>
              <a:spcBef>
                <a:spcPts val="0"/>
              </a:spcBef>
              <a:spcAft>
                <a:spcPts val="0"/>
              </a:spcAft>
              <a:buFont typeface="Symbol" charset="2"/>
              <a:buChar char=""/>
            </a:pPr>
            <a:r>
              <a:rPr lang="en-US" sz="2000" dirty="0">
                <a:latin typeface="Calibri" charset="0"/>
                <a:ea typeface="等线" charset="-122"/>
                <a:cs typeface="Calibri" charset="0"/>
              </a:rPr>
              <a:t>The UNIFORM method provides the best speedup, but its performances depends on different datasets.</a:t>
            </a:r>
            <a:r>
              <a:rPr lang="en-US" sz="2000" dirty="0"/>
              <a:t> If a dataset has a small fraction of points that have a large impact on the objective function, the UNIFORM method is likely to perform poorly.</a:t>
            </a:r>
          </a:p>
          <a:p>
            <a:pPr marL="342900" marR="0" lvl="0" indent="-342900">
              <a:lnSpc>
                <a:spcPct val="107000"/>
              </a:lnSpc>
              <a:spcBef>
                <a:spcPts val="0"/>
              </a:spcBef>
              <a:spcAft>
                <a:spcPts val="0"/>
              </a:spcAft>
              <a:buFont typeface="Symbol" charset="2"/>
              <a:buChar char=""/>
            </a:pPr>
            <a:endParaRPr lang="en-US" sz="2000" dirty="0">
              <a:latin typeface="Calibri" charset="0"/>
              <a:ea typeface="等线" charset="-122"/>
              <a:cs typeface="Calibri" charset="0"/>
            </a:endParaRPr>
          </a:p>
          <a:p>
            <a:pPr marL="342900" marR="0" lvl="0" indent="-342900">
              <a:lnSpc>
                <a:spcPct val="107000"/>
              </a:lnSpc>
              <a:spcBef>
                <a:spcPts val="0"/>
              </a:spcBef>
              <a:spcAft>
                <a:spcPts val="800"/>
              </a:spcAft>
              <a:buFont typeface="Symbol" charset="2"/>
              <a:buChar char=""/>
            </a:pPr>
            <a:r>
              <a:rPr lang="en-US" sz="2000" dirty="0">
                <a:latin typeface="Calibri" charset="0"/>
                <a:ea typeface="等线" charset="-122"/>
                <a:cs typeface="Calibri" charset="0"/>
              </a:rPr>
              <a:t>The LWCS gives the best performance in general. It gives noticeable speedup compared with full dataset. And the relative errors are smaller than UNIFORM.</a:t>
            </a:r>
            <a:endParaRPr lang="en-US" sz="2000" dirty="0">
              <a:effectLst/>
              <a:latin typeface="Calibri" charset="0"/>
              <a:ea typeface="等线" charset="-122"/>
              <a:cs typeface="Calibri" charset="0"/>
            </a:endParaRPr>
          </a:p>
        </p:txBody>
      </p:sp>
    </p:spTree>
    <p:extLst>
      <p:ext uri="{BB962C8B-B14F-4D97-AF65-F5344CB8AC3E}">
        <p14:creationId xmlns:p14="http://schemas.microsoft.com/office/powerpoint/2010/main" val="364354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821" y="2558845"/>
            <a:ext cx="10018713" cy="1752599"/>
          </a:xfrm>
        </p:spPr>
        <p:txBody>
          <a:bodyPr>
            <a:normAutofit/>
          </a:bodyPr>
          <a:lstStyle/>
          <a:p>
            <a:r>
              <a:rPr lang="en-US" sz="6600" dirty="0"/>
              <a:t>Thank you!</a:t>
            </a:r>
          </a:p>
        </p:txBody>
      </p:sp>
    </p:spTree>
    <p:extLst>
      <p:ext uri="{BB962C8B-B14F-4D97-AF65-F5344CB8AC3E}">
        <p14:creationId xmlns:p14="http://schemas.microsoft.com/office/powerpoint/2010/main" val="69809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948D-5398-4B95-9737-6740FBF04DFA}"/>
              </a:ext>
            </a:extLst>
          </p:cNvPr>
          <p:cNvSpPr>
            <a:spLocks noGrp="1"/>
          </p:cNvSpPr>
          <p:nvPr>
            <p:ph type="title"/>
          </p:nvPr>
        </p:nvSpPr>
        <p:spPr>
          <a:xfrm>
            <a:off x="1484310" y="172617"/>
            <a:ext cx="10018713" cy="1516224"/>
          </a:xfrm>
        </p:spPr>
        <p:txBody>
          <a:bodyPr>
            <a:normAutofit/>
          </a:bodyPr>
          <a:lstStyle/>
          <a:p>
            <a:pPr algn="l"/>
            <a:r>
              <a:rPr lang="en-US" sz="3200" dirty="0"/>
              <a:t>Cluster analysis</a:t>
            </a:r>
          </a:p>
        </p:txBody>
      </p:sp>
      <p:sp>
        <p:nvSpPr>
          <p:cNvPr id="3" name="Content Placeholder 2">
            <a:extLst>
              <a:ext uri="{FF2B5EF4-FFF2-40B4-BE49-F238E27FC236}">
                <a16:creationId xmlns:a16="http://schemas.microsoft.com/office/drawing/2014/main" id="{BDC2CF02-21E7-448A-9210-23A8C808A271}"/>
              </a:ext>
            </a:extLst>
          </p:cNvPr>
          <p:cNvSpPr>
            <a:spLocks noGrp="1"/>
          </p:cNvSpPr>
          <p:nvPr>
            <p:ph idx="1"/>
          </p:nvPr>
        </p:nvSpPr>
        <p:spPr>
          <a:xfrm>
            <a:off x="1484310" y="1754155"/>
            <a:ext cx="10018713" cy="4037045"/>
          </a:xfrm>
        </p:spPr>
        <p:txBody>
          <a:bodyPr/>
          <a:lstStyle/>
          <a:p>
            <a:r>
              <a:rPr lang="en-US" dirty="0"/>
              <a:t>Cluster analysis is a common technique for statistical data analysis, and is widely used in many fields, such as machine learning, pattern recognition, image analysis, bioinformatics, information retrieval, data compression, etc.</a:t>
            </a:r>
          </a:p>
          <a:p>
            <a:endParaRPr lang="en-US" dirty="0"/>
          </a:p>
          <a:p>
            <a:r>
              <a:rPr lang="en-US" dirty="0"/>
              <a:t>Two partitioning approaches: k-means and k-medoids.</a:t>
            </a:r>
          </a:p>
          <a:p>
            <a:endParaRPr lang="en-US" dirty="0"/>
          </a:p>
          <a:p>
            <a:r>
              <a:rPr lang="en-US" dirty="0"/>
              <a:t>Increased computational cost led by unprecedented increasing dataset size.</a:t>
            </a:r>
          </a:p>
        </p:txBody>
      </p:sp>
    </p:spTree>
    <p:extLst>
      <p:ext uri="{BB962C8B-B14F-4D97-AF65-F5344CB8AC3E}">
        <p14:creationId xmlns:p14="http://schemas.microsoft.com/office/powerpoint/2010/main" val="223533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030AB-4CBE-4281-9876-4F575953FE48}"/>
              </a:ext>
            </a:extLst>
          </p:cNvPr>
          <p:cNvSpPr>
            <a:spLocks noGrp="1"/>
          </p:cNvSpPr>
          <p:nvPr>
            <p:ph idx="1"/>
          </p:nvPr>
        </p:nvSpPr>
        <p:spPr>
          <a:xfrm>
            <a:off x="1484310" y="1819469"/>
            <a:ext cx="10018713" cy="3971731"/>
          </a:xfrm>
        </p:spPr>
        <p:txBody>
          <a:bodyPr>
            <a:normAutofit/>
          </a:bodyPr>
          <a:lstStyle/>
          <a:p>
            <a:r>
              <a:rPr lang="en-US" dirty="0"/>
              <a:t>“Coresets are a proven data summarization approach that can be used to scale clustering problems to massive data sets. Coresets are small, weighted subsets of the original data set such that models trained on the coreset are provably competitive with models trained on the full data set.”</a:t>
            </a:r>
          </a:p>
          <a:p>
            <a:endParaRPr lang="en-US" dirty="0"/>
          </a:p>
          <a:p>
            <a:pPr marL="0" indent="0">
              <a:buNone/>
            </a:pPr>
            <a:r>
              <a:rPr lang="en-US" sz="2000" i="1" dirty="0"/>
              <a:t>Scalable k-Means Clustering via Lightweight Coresets. </a:t>
            </a:r>
          </a:p>
          <a:p>
            <a:pPr marL="0" indent="0">
              <a:buNone/>
            </a:pPr>
            <a:r>
              <a:rPr lang="en-US" sz="2000" dirty="0"/>
              <a:t>Olivier </a:t>
            </a:r>
            <a:r>
              <a:rPr lang="en-US" sz="2000" dirty="0" err="1"/>
              <a:t>Bachem</a:t>
            </a:r>
            <a:r>
              <a:rPr lang="en-US" sz="2000" dirty="0"/>
              <a:t>, Mario </a:t>
            </a:r>
            <a:r>
              <a:rPr lang="en-US" sz="2000" dirty="0" err="1"/>
              <a:t>Lucic</a:t>
            </a:r>
            <a:r>
              <a:rPr lang="en-US" sz="2000" dirty="0"/>
              <a:t>, Andreas Krause. KDD 2018, August 19-23, 2018, London, United Kingdom.</a:t>
            </a:r>
          </a:p>
          <a:p>
            <a:pPr marL="0" indent="0">
              <a:buNone/>
            </a:pPr>
            <a:endParaRPr lang="en-US" dirty="0"/>
          </a:p>
        </p:txBody>
      </p:sp>
      <p:sp>
        <p:nvSpPr>
          <p:cNvPr id="4" name="Title 1">
            <a:extLst>
              <a:ext uri="{FF2B5EF4-FFF2-40B4-BE49-F238E27FC236}">
                <a16:creationId xmlns:a16="http://schemas.microsoft.com/office/drawing/2014/main" id="{A6AAFB05-FDA6-4FE7-8565-42659AE80E8F}"/>
              </a:ext>
            </a:extLst>
          </p:cNvPr>
          <p:cNvSpPr>
            <a:spLocks noGrp="1"/>
          </p:cNvSpPr>
          <p:nvPr>
            <p:ph type="title"/>
          </p:nvPr>
        </p:nvSpPr>
        <p:spPr>
          <a:xfrm>
            <a:off x="1484310" y="396552"/>
            <a:ext cx="10018713" cy="1049694"/>
          </a:xfrm>
        </p:spPr>
        <p:txBody>
          <a:bodyPr>
            <a:normAutofit/>
          </a:bodyPr>
          <a:lstStyle/>
          <a:p>
            <a:pPr algn="l"/>
            <a:r>
              <a:rPr lang="en-US" sz="3200" dirty="0"/>
              <a:t>Coresets</a:t>
            </a:r>
          </a:p>
        </p:txBody>
      </p:sp>
    </p:spTree>
    <p:extLst>
      <p:ext uri="{BB962C8B-B14F-4D97-AF65-F5344CB8AC3E}">
        <p14:creationId xmlns:p14="http://schemas.microsoft.com/office/powerpoint/2010/main" val="17232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41B4EC-24D6-4DB0-89EF-C415949BDACC}"/>
                  </a:ext>
                </a:extLst>
              </p:cNvPr>
              <p:cNvSpPr>
                <a:spLocks noGrp="1"/>
              </p:cNvSpPr>
              <p:nvPr>
                <p:ph idx="1"/>
              </p:nvPr>
            </p:nvSpPr>
            <p:spPr>
              <a:xfrm>
                <a:off x="1484310" y="1119673"/>
                <a:ext cx="10018713" cy="4671527"/>
              </a:xfrm>
            </p:spPr>
            <p:txBody>
              <a:bodyPr/>
              <a:lstStyle/>
              <a:p>
                <a:r>
                  <a:rPr lang="en-US" dirty="0"/>
                  <a:t>They prove that the sufficient coreset size is </a:t>
                </a:r>
                <a14:m>
                  <m:oMath xmlns:m="http://schemas.openxmlformats.org/officeDocument/2006/math">
                    <m:r>
                      <a:rPr lang="en-US" i="1">
                        <a:latin typeface="Cambria Math" charset="0"/>
                      </a:rPr>
                      <m:t>𝑂</m:t>
                    </m:r>
                    <m:r>
                      <a:rPr lang="en-US">
                        <a:latin typeface="Cambria Math" charset="0"/>
                      </a:rPr>
                      <m:t>(</m:t>
                    </m:r>
                    <m:f>
                      <m:fPr>
                        <m:ctrlPr>
                          <a:rPr lang="en-US" i="1">
                            <a:latin typeface="Cambria Math" panose="02040503050406030204" pitchFamily="18" charset="0"/>
                          </a:rPr>
                        </m:ctrlPr>
                      </m:fPr>
                      <m:num>
                        <m:r>
                          <a:rPr lang="en-US" i="1">
                            <a:latin typeface="Cambria Math" charset="0"/>
                          </a:rPr>
                          <m:t>𝑑𝑘</m:t>
                        </m:r>
                        <m:func>
                          <m:funcPr>
                            <m:ctrlPr>
                              <a:rPr lang="en-US" i="1">
                                <a:latin typeface="Cambria Math" panose="02040503050406030204" pitchFamily="18" charset="0"/>
                              </a:rPr>
                            </m:ctrlPr>
                          </m:funcPr>
                          <m:fName>
                            <m:r>
                              <m:rPr>
                                <m:sty m:val="p"/>
                              </m:rPr>
                              <a:rPr lang="en-US">
                                <a:latin typeface="Cambria Math" charset="0"/>
                              </a:rPr>
                              <m:t>log</m:t>
                            </m:r>
                          </m:fName>
                          <m:e>
                            <m:r>
                              <a:rPr lang="en-US" i="1">
                                <a:latin typeface="Cambria Math" charset="0"/>
                              </a:rPr>
                              <m:t>𝑘</m:t>
                            </m:r>
                          </m:e>
                        </m:func>
                        <m:r>
                          <a:rPr lang="en-US">
                            <a:latin typeface="Cambria Math" charset="0"/>
                          </a:rPr>
                          <m:t>+</m:t>
                        </m:r>
                        <m:func>
                          <m:funcPr>
                            <m:ctrlPr>
                              <a:rPr lang="en-US" i="1">
                                <a:latin typeface="Cambria Math" panose="02040503050406030204" pitchFamily="18" charset="0"/>
                              </a:rPr>
                            </m:ctrlPr>
                          </m:funcPr>
                          <m:fName>
                            <m:r>
                              <m:rPr>
                                <m:sty m:val="p"/>
                              </m:rPr>
                              <a:rPr lang="en-US">
                                <a:latin typeface="Cambria Math" charset="0"/>
                              </a:rPr>
                              <m:t>log</m:t>
                            </m:r>
                          </m:fName>
                          <m:e>
                            <m:f>
                              <m:fPr>
                                <m:ctrlPr>
                                  <a:rPr lang="en-US" i="1">
                                    <a:latin typeface="Cambria Math" panose="02040503050406030204" pitchFamily="18" charset="0"/>
                                  </a:rPr>
                                </m:ctrlPr>
                              </m:fPr>
                              <m:num>
                                <m:r>
                                  <a:rPr lang="en-US">
                                    <a:latin typeface="Cambria Math" charset="0"/>
                                  </a:rPr>
                                  <m:t>1</m:t>
                                </m:r>
                              </m:num>
                              <m:den>
                                <m:r>
                                  <a:rPr lang="en-US" i="1">
                                    <a:latin typeface="Cambria Math" charset="0"/>
                                  </a:rPr>
                                  <m:t>𝛿</m:t>
                                </m:r>
                              </m:den>
                            </m:f>
                          </m:e>
                        </m:func>
                      </m:num>
                      <m:den>
                        <m:sSup>
                          <m:sSupPr>
                            <m:ctrlPr>
                              <a:rPr lang="en-US" i="1">
                                <a:latin typeface="Cambria Math" panose="02040503050406030204" pitchFamily="18" charset="0"/>
                              </a:rPr>
                            </m:ctrlPr>
                          </m:sSupPr>
                          <m:e>
                            <m:r>
                              <a:rPr lang="en-US" i="1">
                                <a:latin typeface="Cambria Math" charset="0"/>
                              </a:rPr>
                              <m:t>𝜖</m:t>
                            </m:r>
                          </m:e>
                          <m:sup>
                            <m:r>
                              <a:rPr lang="en-US">
                                <a:latin typeface="Cambria Math" charset="0"/>
                              </a:rPr>
                              <m:t>2</m:t>
                            </m:r>
                          </m:sup>
                        </m:sSup>
                      </m:den>
                    </m:f>
                    <m:r>
                      <a:rPr lang="en-US">
                        <a:latin typeface="Cambria Math" charset="0"/>
                      </a:rPr>
                      <m:t>)</m:t>
                    </m:r>
                  </m:oMath>
                </a14:m>
                <a:r>
                  <a:rPr lang="en-US" dirty="0"/>
                  <a:t>, which is smaller than the </a:t>
                </a:r>
                <a14:m>
                  <m:oMath xmlns:m="http://schemas.openxmlformats.org/officeDocument/2006/math">
                    <m:r>
                      <a:rPr lang="en-US" i="1">
                        <a:latin typeface="Cambria Math" charset="0"/>
                      </a:rPr>
                      <m:t>𝑂</m:t>
                    </m:r>
                    <m:r>
                      <a:rPr lang="en-US">
                        <a:latin typeface="Cambria Math" charset="0"/>
                      </a:rPr>
                      <m:t>(</m:t>
                    </m:r>
                    <m:f>
                      <m:fPr>
                        <m:ctrlPr>
                          <a:rPr lang="en-US" i="1">
                            <a:latin typeface="Cambria Math" panose="02040503050406030204" pitchFamily="18" charset="0"/>
                          </a:rPr>
                        </m:ctrlPr>
                      </m:fPr>
                      <m:num>
                        <m:r>
                          <a:rPr lang="en-US" i="1">
                            <a:latin typeface="Cambria Math" charset="0"/>
                          </a:rPr>
                          <m:t>𝑑𝑘</m:t>
                        </m:r>
                        <m:func>
                          <m:funcPr>
                            <m:ctrlPr>
                              <a:rPr lang="en-US" i="1">
                                <a:latin typeface="Cambria Math" panose="02040503050406030204" pitchFamily="18" charset="0"/>
                              </a:rPr>
                            </m:ctrlPr>
                          </m:funcPr>
                          <m:fName>
                            <m:r>
                              <m:rPr>
                                <m:sty m:val="p"/>
                              </m:rPr>
                              <a:rPr lang="en-US">
                                <a:latin typeface="Cambria Math" charset="0"/>
                              </a:rPr>
                              <m:t>log</m:t>
                            </m:r>
                          </m:fName>
                          <m:e>
                            <m:r>
                              <a:rPr lang="en-US" i="1">
                                <a:latin typeface="Cambria Math" charset="0"/>
                              </a:rPr>
                              <m:t>𝑘</m:t>
                            </m:r>
                          </m:e>
                        </m:func>
                      </m:num>
                      <m:den>
                        <m:sSup>
                          <m:sSupPr>
                            <m:ctrlPr>
                              <a:rPr lang="en-US" i="1">
                                <a:latin typeface="Cambria Math" panose="02040503050406030204" pitchFamily="18" charset="0"/>
                              </a:rPr>
                            </m:ctrlPr>
                          </m:sSupPr>
                          <m:e>
                            <m:r>
                              <a:rPr lang="en-US" i="1">
                                <a:latin typeface="Cambria Math" charset="0"/>
                              </a:rPr>
                              <m:t>𝜖</m:t>
                            </m:r>
                          </m:e>
                          <m:sup>
                            <m:r>
                              <a:rPr lang="en-US">
                                <a:latin typeface="Cambria Math" charset="0"/>
                              </a:rPr>
                              <m:t>4</m:t>
                            </m:r>
                          </m:sup>
                        </m:sSup>
                      </m:den>
                    </m:f>
                    <m:r>
                      <a:rPr lang="en-US">
                        <a:latin typeface="Cambria Math" charset="0"/>
                      </a:rPr>
                      <m:t>)</m:t>
                    </m:r>
                  </m:oMath>
                </a14:m>
                <a:r>
                  <a:rPr lang="en-US" dirty="0"/>
                  <a:t> which is proved by previous study. </a:t>
                </a:r>
              </a:p>
              <a:p>
                <a:endParaRPr lang="en-US" dirty="0"/>
              </a:p>
              <a:p>
                <a:r>
                  <a:rPr lang="en-US" dirty="0"/>
                  <a:t>A simple and embarrassingly parallel algorithm is proposed too, to construct such lightweight coresets. </a:t>
                </a:r>
              </a:p>
              <a:p>
                <a:endParaRPr lang="en-US" dirty="0"/>
              </a:p>
              <a:p>
                <a:r>
                  <a:rPr lang="en-US" dirty="0" err="1"/>
                  <a:t>kmeans</a:t>
                </a:r>
                <a:r>
                  <a:rPr lang="en-US" dirty="0"/>
                  <a:t>++ algorithm is used to solve the clustering problem on subsamples and full datasets to evaluate the quality of constructed coresets.</a:t>
                </a:r>
              </a:p>
              <a:p>
                <a:endParaRPr lang="en-US" dirty="0"/>
              </a:p>
            </p:txBody>
          </p:sp>
        </mc:Choice>
        <mc:Fallback xmlns="">
          <p:sp>
            <p:nvSpPr>
              <p:cNvPr id="3" name="Content Placeholder 2">
                <a:extLst>
                  <a:ext uri="{FF2B5EF4-FFF2-40B4-BE49-F238E27FC236}">
                    <a16:creationId xmlns:a16="http://schemas.microsoft.com/office/drawing/2014/main" id="{B741B4EC-24D6-4DB0-89EF-C415949BDACC}"/>
                  </a:ext>
                </a:extLst>
              </p:cNvPr>
              <p:cNvSpPr>
                <a:spLocks noGrp="1" noRot="1" noChangeAspect="1" noMove="1" noResize="1" noEditPoints="1" noAdjustHandles="1" noChangeArrowheads="1" noChangeShapeType="1" noTextEdit="1"/>
              </p:cNvSpPr>
              <p:nvPr>
                <p:ph idx="1"/>
              </p:nvPr>
            </p:nvSpPr>
            <p:spPr>
              <a:xfrm>
                <a:off x="1484310" y="1119673"/>
                <a:ext cx="10018713" cy="4671527"/>
              </a:xfrm>
              <a:blipFill>
                <a:blip r:embed="rId2"/>
                <a:stretch>
                  <a:fillRect l="-1521" r="-1521"/>
                </a:stretch>
              </a:blipFill>
            </p:spPr>
            <p:txBody>
              <a:bodyPr/>
              <a:lstStyle/>
              <a:p>
                <a:r>
                  <a:rPr lang="en-US">
                    <a:noFill/>
                  </a:rPr>
                  <a:t> </a:t>
                </a:r>
              </a:p>
            </p:txBody>
          </p:sp>
        </mc:Fallback>
      </mc:AlternateContent>
    </p:spTree>
    <p:extLst>
      <p:ext uri="{BB962C8B-B14F-4D97-AF65-F5344CB8AC3E}">
        <p14:creationId xmlns:p14="http://schemas.microsoft.com/office/powerpoint/2010/main" val="27887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65BED3-3F37-408E-97E1-BC1194457132}"/>
                  </a:ext>
                </a:extLst>
              </p:cNvPr>
              <p:cNvSpPr>
                <a:spLocks noGrp="1"/>
              </p:cNvSpPr>
              <p:nvPr>
                <p:ph idx="1"/>
              </p:nvPr>
            </p:nvSpPr>
            <p:spPr>
              <a:xfrm>
                <a:off x="1484310" y="1782147"/>
                <a:ext cx="10018713" cy="4009053"/>
              </a:xfrm>
            </p:spPr>
            <p:txBody>
              <a:bodyPr>
                <a:normAutofit/>
              </a:bodyPr>
              <a:lstStyle/>
              <a:p>
                <a:r>
                  <a:rPr lang="en-US" dirty="0"/>
                  <a:t>The coresets are constructed by sampling m weighted points from datasets. Each point x has weight </a:t>
                </a:r>
                <a14:m>
                  <m:oMath xmlns:m="http://schemas.openxmlformats.org/officeDocument/2006/math">
                    <m:f>
                      <m:fPr>
                        <m:ctrlPr>
                          <a:rPr lang="en-US" i="1">
                            <a:latin typeface="Cambria Math" panose="02040503050406030204" pitchFamily="18" charset="0"/>
                          </a:rPr>
                        </m:ctrlPr>
                      </m:fPr>
                      <m:num>
                        <m:r>
                          <a:rPr lang="en-US">
                            <a:latin typeface="Cambria Math" charset="0"/>
                          </a:rPr>
                          <m:t>1</m:t>
                        </m:r>
                      </m:num>
                      <m:den>
                        <m:r>
                          <a:rPr lang="en-US" i="1">
                            <a:latin typeface="Cambria Math" charset="0"/>
                          </a:rPr>
                          <m:t>𝑚</m:t>
                        </m:r>
                        <m:r>
                          <a:rPr lang="en-US" i="1">
                            <a:latin typeface="Cambria Math" charset="0"/>
                          </a:rPr>
                          <m:t>∗</m:t>
                        </m:r>
                        <m:r>
                          <a:rPr lang="en-US" i="1">
                            <a:latin typeface="Cambria Math" charset="0"/>
                          </a:rPr>
                          <m:t>𝑞</m:t>
                        </m:r>
                        <m:r>
                          <a:rPr lang="en-US">
                            <a:latin typeface="Cambria Math" charset="0"/>
                          </a:rPr>
                          <m:t>(</m:t>
                        </m:r>
                        <m:r>
                          <a:rPr lang="en-US" i="1">
                            <a:latin typeface="Cambria Math" charset="0"/>
                          </a:rPr>
                          <m:t>𝑥</m:t>
                        </m:r>
                        <m:r>
                          <a:rPr lang="en-US">
                            <a:latin typeface="Cambria Math" charset="0"/>
                          </a:rPr>
                          <m:t>)</m:t>
                        </m:r>
                      </m:den>
                    </m:f>
                  </m:oMath>
                </a14:m>
                <a:r>
                  <a:rPr lang="en-US" dirty="0"/>
                  <a:t> and is sampled with probability </a:t>
                </a:r>
                <a14:m>
                  <m:oMath xmlns:m="http://schemas.openxmlformats.org/officeDocument/2006/math">
                    <m:r>
                      <a:rPr lang="en-US" i="1">
                        <a:latin typeface="Cambria Math" charset="0"/>
                      </a:rPr>
                      <m:t>𝑞</m:t>
                    </m:r>
                    <m:d>
                      <m:dPr>
                        <m:ctrlPr>
                          <a:rPr lang="en-US" i="1">
                            <a:latin typeface="Cambria Math" panose="02040503050406030204" pitchFamily="18" charset="0"/>
                          </a:rPr>
                        </m:ctrlPr>
                      </m:dPr>
                      <m:e>
                        <m:r>
                          <a:rPr lang="en-US" i="1">
                            <a:latin typeface="Cambria Math" charset="0"/>
                          </a:rPr>
                          <m:t>𝑥</m:t>
                        </m:r>
                      </m:e>
                    </m:d>
                    <m:r>
                      <a:rPr lang="en-US">
                        <a:latin typeface="Cambria Math" charset="0"/>
                      </a:rPr>
                      <m:t>=</m:t>
                    </m:r>
                    <m:f>
                      <m:fPr>
                        <m:ctrlPr>
                          <a:rPr lang="en-US" i="1">
                            <a:latin typeface="Cambria Math" panose="02040503050406030204" pitchFamily="18" charset="0"/>
                          </a:rPr>
                        </m:ctrlPr>
                      </m:fPr>
                      <m:num>
                        <m:r>
                          <a:rPr lang="en-US">
                            <a:latin typeface="Cambria Math" charset="0"/>
                          </a:rPr>
                          <m:t>1</m:t>
                        </m:r>
                      </m:num>
                      <m:den>
                        <m:r>
                          <a:rPr lang="en-US">
                            <a:latin typeface="Cambria Math" charset="0"/>
                          </a:rPr>
                          <m:t>2</m:t>
                        </m:r>
                        <m:r>
                          <a:rPr lang="en-US" i="1">
                            <a:latin typeface="Cambria Math" charset="0"/>
                          </a:rPr>
                          <m:t>𝑛</m:t>
                        </m:r>
                      </m:den>
                    </m:f>
                    <m:r>
                      <a:rPr lang="en-US">
                        <a:latin typeface="Cambria Math" charset="0"/>
                      </a:rPr>
                      <m:t>+</m:t>
                    </m:r>
                    <m:f>
                      <m:fPr>
                        <m:ctrlPr>
                          <a:rPr lang="en-US" i="1">
                            <a:latin typeface="Cambria Math" panose="02040503050406030204" pitchFamily="18" charset="0"/>
                          </a:rPr>
                        </m:ctrlPr>
                      </m:fPr>
                      <m:num>
                        <m:r>
                          <a:rPr lang="en-US" i="1">
                            <a:latin typeface="Cambria Math" charset="0"/>
                          </a:rPr>
                          <m:t>𝑑</m:t>
                        </m:r>
                        <m:sSup>
                          <m:sSupPr>
                            <m:ctrlPr>
                              <a:rPr lang="en-US" i="1">
                                <a:latin typeface="Cambria Math" panose="02040503050406030204" pitchFamily="18" charset="0"/>
                              </a:rPr>
                            </m:ctrlPr>
                          </m:sSupPr>
                          <m:e>
                            <m:r>
                              <a:rPr lang="en-US">
                                <a:latin typeface="Cambria Math" charset="0"/>
                              </a:rPr>
                              <m:t>(</m:t>
                            </m:r>
                            <m:r>
                              <a:rPr lang="en-US" i="1">
                                <a:latin typeface="Cambria Math" charset="0"/>
                              </a:rPr>
                              <m:t>𝑥</m:t>
                            </m:r>
                            <m:r>
                              <a:rPr lang="en-US">
                                <a:latin typeface="Cambria Math" charset="0"/>
                              </a:rPr>
                              <m:t>, </m:t>
                            </m:r>
                            <m:r>
                              <a:rPr lang="en-US" i="1">
                                <a:latin typeface="Cambria Math" charset="0"/>
                              </a:rPr>
                              <m:t>𝜇</m:t>
                            </m:r>
                            <m:r>
                              <a:rPr lang="en-US">
                                <a:latin typeface="Cambria Math" charset="0"/>
                              </a:rPr>
                              <m:t>)</m:t>
                            </m:r>
                          </m:e>
                          <m:sup>
                            <m:r>
                              <a:rPr lang="en-US">
                                <a:latin typeface="Cambria Math" charset="0"/>
                              </a:rPr>
                              <m:t>2</m:t>
                            </m:r>
                          </m:sup>
                        </m:sSup>
                      </m:num>
                      <m:den>
                        <m:r>
                          <a:rPr lang="en-US">
                            <a:latin typeface="Cambria Math" charset="0"/>
                          </a:rPr>
                          <m:t>2</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𝑋</m:t>
                            </m:r>
                          </m:sub>
                          <m:sup/>
                          <m:e>
                            <m:sSup>
                              <m:sSupPr>
                                <m:ctrlPr>
                                  <a:rPr lang="en-US" i="1">
                                    <a:latin typeface="Cambria Math" panose="02040503050406030204" pitchFamily="18" charset="0"/>
                                  </a:rPr>
                                </m:ctrlPr>
                              </m:sSupPr>
                              <m:e>
                                <m:r>
                                  <a:rPr lang="en-US" i="1">
                                    <a:latin typeface="Cambria Math" charset="0"/>
                                  </a:rPr>
                                  <m:t>𝑑</m:t>
                                </m:r>
                                <m:r>
                                  <a:rPr lang="en-US">
                                    <a:latin typeface="Cambria Math" charset="0"/>
                                  </a:rPr>
                                  <m:t>(</m:t>
                                </m:r>
                                <m:sSup>
                                  <m:sSupPr>
                                    <m:ctrlPr>
                                      <a:rPr lang="en-US" i="1">
                                        <a:latin typeface="Cambria Math" panose="02040503050406030204" pitchFamily="18" charset="0"/>
                                      </a:rPr>
                                    </m:ctrlPr>
                                  </m:sSupPr>
                                  <m:e>
                                    <m:r>
                                      <a:rPr lang="en-US" i="1">
                                        <a:latin typeface="Cambria Math" charset="0"/>
                                      </a:rPr>
                                      <m:t>𝑥</m:t>
                                    </m:r>
                                  </m:e>
                                  <m:sup>
                                    <m:r>
                                      <a:rPr lang="en-US" i="1">
                                        <a:latin typeface="Cambria Math" charset="0"/>
                                      </a:rPr>
                                      <m:t>′</m:t>
                                    </m:r>
                                  </m:sup>
                                </m:sSup>
                                <m:r>
                                  <a:rPr lang="en-US">
                                    <a:latin typeface="Cambria Math" charset="0"/>
                                  </a:rPr>
                                  <m:t>,</m:t>
                                </m:r>
                                <m:r>
                                  <a:rPr lang="en-US" i="1">
                                    <a:latin typeface="Cambria Math" charset="0"/>
                                  </a:rPr>
                                  <m:t>𝜇</m:t>
                                </m:r>
                                <m:r>
                                  <a:rPr lang="en-US">
                                    <a:latin typeface="Cambria Math" charset="0"/>
                                  </a:rPr>
                                  <m:t>)</m:t>
                                </m:r>
                              </m:e>
                              <m:sup>
                                <m:r>
                                  <a:rPr lang="en-US">
                                    <a:latin typeface="Cambria Math" charset="0"/>
                                  </a:rPr>
                                  <m:t>2</m:t>
                                </m:r>
                              </m:sup>
                            </m:sSup>
                          </m:e>
                        </m:nary>
                      </m:den>
                    </m:f>
                  </m:oMath>
                </a14:m>
                <a:r>
                  <a:rPr lang="en-US" dirty="0"/>
                  <a:t>  where </a:t>
                </a:r>
                <a14:m>
                  <m:oMath xmlns:m="http://schemas.openxmlformats.org/officeDocument/2006/math">
                    <m:r>
                      <a:rPr lang="en-US" i="1">
                        <a:latin typeface="Cambria Math" charset="0"/>
                      </a:rPr>
                      <m:t>𝜇</m:t>
                    </m:r>
                  </m:oMath>
                </a14:m>
                <a:r>
                  <a:rPr lang="en-US" dirty="0"/>
                  <a:t> is the mean of the whole dataset X.</a:t>
                </a:r>
              </a:p>
              <a:p>
                <a:endParaRPr lang="en-US" dirty="0"/>
              </a:p>
              <a:p>
                <a:r>
                  <a:rPr lang="en-US" dirty="0"/>
                  <a:t>The intuition behind the second term is that the points that are far from the mean of the data have a potentially large impact on the quantization error of a clustering.</a:t>
                </a:r>
              </a:p>
              <a:p>
                <a:endParaRPr lang="en-US" dirty="0"/>
              </a:p>
            </p:txBody>
          </p:sp>
        </mc:Choice>
        <mc:Fallback xmlns="">
          <p:sp>
            <p:nvSpPr>
              <p:cNvPr id="3" name="Content Placeholder 2">
                <a:extLst>
                  <a:ext uri="{FF2B5EF4-FFF2-40B4-BE49-F238E27FC236}">
                    <a16:creationId xmlns:a16="http://schemas.microsoft.com/office/drawing/2014/main" id="{1E65BED3-3F37-408E-97E1-BC1194457132}"/>
                  </a:ext>
                </a:extLst>
              </p:cNvPr>
              <p:cNvSpPr>
                <a:spLocks noGrp="1" noRot="1" noChangeAspect="1" noMove="1" noResize="1" noEditPoints="1" noAdjustHandles="1" noChangeArrowheads="1" noChangeShapeType="1" noTextEdit="1"/>
              </p:cNvSpPr>
              <p:nvPr>
                <p:ph idx="1"/>
              </p:nvPr>
            </p:nvSpPr>
            <p:spPr>
              <a:xfrm>
                <a:off x="1484310" y="1782147"/>
                <a:ext cx="10018713" cy="4009053"/>
              </a:xfrm>
              <a:blipFill>
                <a:blip r:embed="rId2"/>
                <a:stretch>
                  <a:fillRect l="-1521" t="-4863" r="-109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0A2EF33A-24D6-42A4-91CA-96C741D9CA87}"/>
              </a:ext>
            </a:extLst>
          </p:cNvPr>
          <p:cNvSpPr>
            <a:spLocks noGrp="1"/>
          </p:cNvSpPr>
          <p:nvPr>
            <p:ph type="title"/>
          </p:nvPr>
        </p:nvSpPr>
        <p:spPr>
          <a:xfrm>
            <a:off x="1484310" y="396552"/>
            <a:ext cx="10018713" cy="1049694"/>
          </a:xfrm>
        </p:spPr>
        <p:txBody>
          <a:bodyPr>
            <a:normAutofit/>
          </a:bodyPr>
          <a:lstStyle/>
          <a:p>
            <a:pPr algn="l"/>
            <a:r>
              <a:rPr lang="en-US" sz="3200" dirty="0"/>
              <a:t>Light Weight Coresets</a:t>
            </a:r>
          </a:p>
        </p:txBody>
      </p:sp>
    </p:spTree>
    <p:extLst>
      <p:ext uri="{BB962C8B-B14F-4D97-AF65-F5344CB8AC3E}">
        <p14:creationId xmlns:p14="http://schemas.microsoft.com/office/powerpoint/2010/main" val="1895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D7B9C7-3A98-4E96-ABED-BF40B6BB2624}"/>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Light Weight Coresets</a:t>
            </a:r>
          </a:p>
        </p:txBody>
      </p:sp>
      <p:pic>
        <p:nvPicPr>
          <p:cNvPr id="10" name="Content Placeholder 9">
            <a:extLst>
              <a:ext uri="{FF2B5EF4-FFF2-40B4-BE49-F238E27FC236}">
                <a16:creationId xmlns:a16="http://schemas.microsoft.com/office/drawing/2014/main" id="{F5D495C4-4651-47CA-9FBE-72609B22631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3322" y="1922106"/>
            <a:ext cx="7492482" cy="4077478"/>
          </a:xfrm>
          <a:prstGeom prst="rect">
            <a:avLst/>
          </a:prstGeom>
          <a:noFill/>
          <a:ln>
            <a:noFill/>
          </a:ln>
        </p:spPr>
      </p:pic>
    </p:spTree>
    <p:extLst>
      <p:ext uri="{BB962C8B-B14F-4D97-AF65-F5344CB8AC3E}">
        <p14:creationId xmlns:p14="http://schemas.microsoft.com/office/powerpoint/2010/main" val="420765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1FA76-1291-4E87-9519-0116A18E91C6}"/>
              </a:ext>
            </a:extLst>
          </p:cNvPr>
          <p:cNvSpPr>
            <a:spLocks noGrp="1"/>
          </p:cNvSpPr>
          <p:nvPr>
            <p:ph idx="1"/>
          </p:nvPr>
        </p:nvSpPr>
        <p:spPr>
          <a:xfrm>
            <a:off x="1484310" y="1595535"/>
            <a:ext cx="10018713" cy="4665306"/>
          </a:xfrm>
        </p:spPr>
        <p:txBody>
          <a:bodyPr>
            <a:normAutofit/>
          </a:bodyPr>
          <a:lstStyle/>
          <a:p>
            <a:r>
              <a:rPr lang="en-US" dirty="0"/>
              <a:t>U</a:t>
            </a:r>
            <a:r>
              <a:rPr lang="en-US" altLang="zh-CN" dirty="0"/>
              <a:t>niform sampling: uniformly subsampling the data points at random.</a:t>
            </a:r>
          </a:p>
          <a:p>
            <a:r>
              <a:rPr lang="en-US" altLang="zh-CN" dirty="0"/>
              <a:t>CS: use importance sampling. </a:t>
            </a:r>
          </a:p>
          <a:p>
            <a:pPr lvl="1"/>
            <a:r>
              <a:rPr lang="en-US" altLang="zh-CN" dirty="0"/>
              <a:t>Data points with a potentially high impact on the objective are sampled more frequently but assigned with lower weights.</a:t>
            </a:r>
          </a:p>
          <a:p>
            <a:pPr lvl="1"/>
            <a:r>
              <a:rPr lang="en-US" dirty="0"/>
              <a:t>The impact of a data point is measured by the maximum ratio between its cost contribution and the average contribution of all points.</a:t>
            </a:r>
          </a:p>
          <a:p>
            <a:pPr lvl="1"/>
            <a:r>
              <a:rPr lang="en-US" dirty="0"/>
              <a:t>Need to find a rough approximation of the optimal clustering. This  can be achieved by sampling the 1</a:t>
            </a:r>
            <a:r>
              <a:rPr lang="en-US" baseline="30000" dirty="0"/>
              <a:t>st</a:t>
            </a:r>
            <a:r>
              <a:rPr lang="en-US" dirty="0"/>
              <a:t> cluster uniformly at random then iteratively sampling additional points with probability proportional to the minimum squared distance to the already sampled cluster centers. </a:t>
            </a:r>
            <a:endParaRPr lang="en-US" altLang="zh-CN" dirty="0"/>
          </a:p>
          <a:p>
            <a:endParaRPr lang="en-US" dirty="0"/>
          </a:p>
        </p:txBody>
      </p:sp>
      <p:sp>
        <p:nvSpPr>
          <p:cNvPr id="4" name="Title 1">
            <a:extLst>
              <a:ext uri="{FF2B5EF4-FFF2-40B4-BE49-F238E27FC236}">
                <a16:creationId xmlns:a16="http://schemas.microsoft.com/office/drawing/2014/main" id="{FDCEF05C-FF41-44AF-954A-9FA4CBC79F44}"/>
              </a:ext>
            </a:extLst>
          </p:cNvPr>
          <p:cNvSpPr>
            <a:spLocks noGrp="1"/>
          </p:cNvSpPr>
          <p:nvPr>
            <p:ph type="title"/>
          </p:nvPr>
        </p:nvSpPr>
        <p:spPr>
          <a:xfrm>
            <a:off x="1484310" y="396552"/>
            <a:ext cx="10018713" cy="1049694"/>
          </a:xfrm>
        </p:spPr>
        <p:txBody>
          <a:bodyPr>
            <a:normAutofit/>
          </a:bodyPr>
          <a:lstStyle/>
          <a:p>
            <a:pPr algn="l"/>
            <a:r>
              <a:rPr lang="en-US" sz="3200" dirty="0"/>
              <a:t>CS and Uniform</a:t>
            </a:r>
          </a:p>
        </p:txBody>
      </p:sp>
    </p:spTree>
    <p:extLst>
      <p:ext uri="{BB962C8B-B14F-4D97-AF65-F5344CB8AC3E}">
        <p14:creationId xmlns:p14="http://schemas.microsoft.com/office/powerpoint/2010/main" val="16167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
          <p:cNvPicPr/>
          <p:nvPr/>
        </p:nvPicPr>
        <p:blipFill>
          <a:blip r:embed="rId2">
            <a:extLst>
              <a:ext uri="{28A0092B-C50C-407E-A947-70E740481C1C}">
                <a14:useLocalDpi xmlns:a14="http://schemas.microsoft.com/office/drawing/2010/main" val="0"/>
              </a:ext>
            </a:extLst>
          </a:blip>
          <a:stretch>
            <a:fillRect/>
          </a:stretch>
        </p:blipFill>
        <p:spPr bwMode="auto">
          <a:xfrm>
            <a:off x="3687098" y="899652"/>
            <a:ext cx="5191431" cy="5102941"/>
          </a:xfrm>
          <a:prstGeom prst="rect">
            <a:avLst/>
          </a:prstGeom>
        </p:spPr>
      </p:pic>
    </p:spTree>
    <p:extLst>
      <p:ext uri="{BB962C8B-B14F-4D97-AF65-F5344CB8AC3E}">
        <p14:creationId xmlns:p14="http://schemas.microsoft.com/office/powerpoint/2010/main" val="201946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3B33E-5480-444C-979E-84D42E38A8F7}"/>
              </a:ext>
            </a:extLst>
          </p:cNvPr>
          <p:cNvSpPr>
            <a:spLocks noGrp="1"/>
          </p:cNvSpPr>
          <p:nvPr>
            <p:ph idx="1"/>
          </p:nvPr>
        </p:nvSpPr>
        <p:spPr>
          <a:xfrm>
            <a:off x="1484310" y="1380932"/>
            <a:ext cx="10018713" cy="1903444"/>
          </a:xfrm>
        </p:spPr>
        <p:txBody>
          <a:bodyPr/>
          <a:lstStyle/>
          <a:p>
            <a:r>
              <a:rPr lang="en-US" dirty="0" err="1"/>
              <a:t>kmeans</a:t>
            </a:r>
            <a:r>
              <a:rPr lang="en-US" dirty="0"/>
              <a:t>++: python package </a:t>
            </a:r>
            <a:r>
              <a:rPr lang="en-US" dirty="0" err="1"/>
              <a:t>sklearn</a:t>
            </a:r>
            <a:r>
              <a:rPr lang="en-US" dirty="0"/>
              <a:t>/cluster</a:t>
            </a:r>
          </a:p>
          <a:p>
            <a:endParaRPr lang="en-US" dirty="0"/>
          </a:p>
          <a:p>
            <a:r>
              <a:rPr lang="en-US" dirty="0"/>
              <a:t>k-medoids with weight</a:t>
            </a:r>
          </a:p>
        </p:txBody>
      </p:sp>
      <p:sp>
        <p:nvSpPr>
          <p:cNvPr id="4" name="Title 1">
            <a:extLst>
              <a:ext uri="{FF2B5EF4-FFF2-40B4-BE49-F238E27FC236}">
                <a16:creationId xmlns:a16="http://schemas.microsoft.com/office/drawing/2014/main" id="{AA34F9D0-D07C-4E93-B459-6ED3118102F1}"/>
              </a:ext>
            </a:extLst>
          </p:cNvPr>
          <p:cNvSpPr txBox="1">
            <a:spLocks/>
          </p:cNvSpPr>
          <p:nvPr/>
        </p:nvSpPr>
        <p:spPr>
          <a:xfrm>
            <a:off x="1484310" y="396552"/>
            <a:ext cx="10018713" cy="10496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t>K-mean and K-medoids algorithms</a:t>
            </a:r>
          </a:p>
        </p:txBody>
      </p:sp>
      <mc:AlternateContent xmlns:mc="http://schemas.openxmlformats.org/markup-compatibility/2006" xmlns:a14="http://schemas.microsoft.com/office/drawing/2010/main">
        <mc:Choice Requires="a14">
          <p:sp>
            <p:nvSpPr>
              <p:cNvPr id="5" name="Text Box 2">
                <a:extLst>
                  <a:ext uri="{FF2B5EF4-FFF2-40B4-BE49-F238E27FC236}">
                    <a16:creationId xmlns:a16="http://schemas.microsoft.com/office/drawing/2014/main" id="{87555DF4-5D56-4BD5-887B-914819799E81}"/>
                  </a:ext>
                </a:extLst>
              </p:cNvPr>
              <p:cNvSpPr txBox="1">
                <a:spLocks noChangeArrowheads="1"/>
              </p:cNvSpPr>
              <p:nvPr/>
            </p:nvSpPr>
            <p:spPr bwMode="auto">
              <a:xfrm>
                <a:off x="2122274" y="3251719"/>
                <a:ext cx="8742783" cy="3209729"/>
              </a:xfrm>
              <a:prstGeom prst="rect">
                <a:avLst/>
              </a:prstGeom>
              <a:noFill/>
              <a:ln w="38100">
                <a:solidFill>
                  <a:schemeClr val="tx2"/>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Require: subsample X, number of clusters k, max-iteration maxi, tolerance t </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Randomly choose k medoids from X</a:t>
                </a:r>
              </a:p>
              <a:p>
                <a:pPr marL="342900" marR="0" lvl="0" indent="-342900">
                  <a:lnSpc>
                    <a:spcPct val="107000"/>
                  </a:lnSpc>
                  <a:spcBef>
                    <a:spcPts val="0"/>
                  </a:spcBef>
                  <a:spcAft>
                    <a:spcPts val="0"/>
                  </a:spcAft>
                  <a:buFont typeface="+mj-lt"/>
                  <a:buAutoNum type="arabicPeriod"/>
                </a:pPr>
                <a:r>
                  <a:rPr lang="en-US" dirty="0">
                    <a:effectLst/>
                    <a:latin typeface="Calibri" panose="020F0502020204030204" pitchFamily="34" charset="0"/>
                    <a:ea typeface="DengXian" panose="02010600030101010101" pitchFamily="2" charset="-122"/>
                    <a:cs typeface="Times New Roman" panose="02020603050405020304" pitchFamily="18" charset="0"/>
                  </a:rPr>
                  <a:t>while iterations &lt; maxi or reduced cost &gt; t</a:t>
                </a:r>
                <a:r>
                  <a:rPr lang="zh-CN" dirty="0">
                    <a:effectLst/>
                    <a:latin typeface="Calibri" panose="020F0502020204030204" pitchFamily="34" charset="0"/>
                    <a:ea typeface="DengXian" panose="02010600030101010101" pitchFamily="2" charset="-122"/>
                    <a:cs typeface="Times New Roman" panose="02020603050405020304" pitchFamily="18" charset="0"/>
                  </a:rPr>
                  <a: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object in X:</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assign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for each cluster:	</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for each object O in this cluster:</a:t>
                </a: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cost = </a:t>
                </a:r>
                <a14:m>
                  <m:oMath xmlns:m="http://schemas.openxmlformats.org/officeDocument/2006/math">
                    <m:nary>
                      <m:naryPr>
                        <m:chr m:val="∑"/>
                        <m:limLoc m:val="undOvr"/>
                        <m:supHide m:val="on"/>
                        <m:ctrlPr>
                          <a:rPr lang="en-US"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DengXian" panose="02010600030101010101" pitchFamily="2" charset="-122"/>
                            <a:cs typeface="Times New Roman" panose="02020603050405020304" pitchFamily="18" charset="0"/>
                          </a:rPr>
                          <m:t>𝑤𝑒𝑖𝑔h𝑡</m:t>
                        </m:r>
                        <m:d>
                          <m:dPr>
                            <m:ctrlPr>
                              <a:rPr lang="en-US"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i="1">
                                <a:effectLst/>
                                <a:latin typeface="Cambria Math" panose="02040503050406030204" pitchFamily="18" charset="0"/>
                                <a:ea typeface="DengXian" panose="02010600030101010101" pitchFamily="2" charset="-122"/>
                                <a:cs typeface="Times New Roman" panose="02020603050405020304" pitchFamily="18" charset="0"/>
                              </a:rPr>
                              <m:t>𝑥</m:t>
                            </m:r>
                          </m:e>
                        </m:d>
                        <m:r>
                          <a:rPr lang="en-US" i="1">
                            <a:effectLst/>
                            <a:latin typeface="Cambria Math" panose="02040503050406030204" pitchFamily="18" charset="0"/>
                            <a:ea typeface="DengXian" panose="02010600030101010101" pitchFamily="2" charset="-122"/>
                            <a:cs typeface="Times New Roman" panose="02020603050405020304" pitchFamily="18" charset="0"/>
                          </a:rPr>
                          <m:t>∗ </m:t>
                        </m:r>
                        <m:sSup>
                          <m:sSupPr>
                            <m:ctrlPr>
                              <a:rPr lang="en-US"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i="1">
                                <a:effectLst/>
                                <a:latin typeface="Cambria Math" panose="02040503050406030204" pitchFamily="18" charset="0"/>
                                <a:ea typeface="DengXian" panose="02010600030101010101" pitchFamily="2" charset="-122"/>
                                <a:cs typeface="Times New Roman" panose="02020603050405020304" pitchFamily="18" charset="0"/>
                              </a:rPr>
                              <m:t>𝑑</m:t>
                            </m:r>
                            <m:r>
                              <a:rPr lang="en-US" i="1">
                                <a:effectLst/>
                                <a:latin typeface="Cambria Math" panose="02040503050406030204" pitchFamily="18" charset="0"/>
                                <a:ea typeface="DengXian" panose="02010600030101010101" pitchFamily="2" charset="-122"/>
                                <a:cs typeface="Times New Roman" panose="02020603050405020304" pitchFamily="18" charset="0"/>
                              </a:rPr>
                              <m:t>(</m:t>
                            </m:r>
                            <m:r>
                              <a:rPr lang="en-US" i="1">
                                <a:effectLst/>
                                <a:latin typeface="Cambria Math" panose="02040503050406030204" pitchFamily="18" charset="0"/>
                                <a:ea typeface="DengXian" panose="02010600030101010101" pitchFamily="2" charset="-122"/>
                                <a:cs typeface="Times New Roman" panose="02020603050405020304" pitchFamily="18" charset="0"/>
                              </a:rPr>
                              <m:t>𝑥</m:t>
                            </m:r>
                            <m:r>
                              <a:rPr lang="en-US" i="1">
                                <a:effectLst/>
                                <a:latin typeface="Cambria Math" panose="02040503050406030204" pitchFamily="18" charset="0"/>
                                <a:ea typeface="DengXian" panose="02010600030101010101" pitchFamily="2" charset="-122"/>
                                <a:cs typeface="Times New Roman" panose="02020603050405020304" pitchFamily="18" charset="0"/>
                              </a:rPr>
                              <m:t>, </m:t>
                            </m:r>
                            <m:r>
                              <a:rPr lang="en-US" i="1">
                                <a:effectLst/>
                                <a:latin typeface="Cambria Math" panose="02040503050406030204" pitchFamily="18" charset="0"/>
                                <a:ea typeface="DengXian" panose="02010600030101010101" pitchFamily="2" charset="-122"/>
                                <a:cs typeface="Times New Roman" panose="02020603050405020304" pitchFamily="18" charset="0"/>
                              </a:rPr>
                              <m:t>𝑂</m:t>
                            </m:r>
                            <m:r>
                              <a:rPr lang="en-US" i="1">
                                <a:effectLst/>
                                <a:latin typeface="Cambria Math" panose="02040503050406030204" pitchFamily="18" charset="0"/>
                                <a:ea typeface="DengXian" panose="02010600030101010101" pitchFamily="2" charset="-122"/>
                                <a:cs typeface="Times New Roman" panose="02020603050405020304" pitchFamily="18" charset="0"/>
                              </a:rPr>
                              <m:t>)</m:t>
                            </m:r>
                          </m:e>
                          <m:sup>
                            <m:r>
                              <a:rPr lang="en-US" i="1">
                                <a:effectLst/>
                                <a:latin typeface="Cambria Math" panose="02040503050406030204" pitchFamily="18" charset="0"/>
                                <a:ea typeface="DengXian" panose="02010600030101010101" pitchFamily="2" charset="-122"/>
                                <a:cs typeface="Times New Roman" panose="02020603050405020304" pitchFamily="18" charset="0"/>
                              </a:rPr>
                              <m:t>2</m:t>
                            </m:r>
                          </m:sup>
                        </m:sSup>
                      </m:e>
                    </m:nary>
                  </m:oMath>
                </a14:m>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marL="914400" marR="0">
                  <a:lnSpc>
                    <a:spcPct val="107000"/>
                  </a:lnSpc>
                  <a:spcBef>
                    <a:spcPts val="0"/>
                  </a:spcBef>
                  <a:spcAft>
                    <a:spcPts val="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	choose the object whose cost is minimum as the new medoid of this cluster</a:t>
                </a:r>
              </a:p>
              <a:p>
                <a:pPr marR="0" lvl="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3.   Return medoids of k clusters.</a:t>
                </a:r>
              </a:p>
              <a:p>
                <a:pPr marL="0" marR="0">
                  <a:lnSpc>
                    <a:spcPct val="107000"/>
                  </a:lnSpc>
                  <a:spcBef>
                    <a:spcPts val="0"/>
                  </a:spcBef>
                  <a:spcAft>
                    <a:spcPts val="800"/>
                  </a:spcAft>
                </a:pPr>
                <a:r>
                  <a:rPr lang="en-US" sz="1100" dirty="0">
                    <a:effectLst/>
                    <a:latin typeface="Calibri" panose="020F0502020204030204" pitchFamily="34" charset="0"/>
                    <a:ea typeface="DengXian" panose="02010600030101010101" pitchFamily="2" charset="-122"/>
                    <a:cs typeface="Times New Roman" panose="02020603050405020304" pitchFamily="18" charset="0"/>
                  </a:rPr>
                  <a:t> </a:t>
                </a:r>
              </a:p>
            </p:txBody>
          </p:sp>
        </mc:Choice>
        <mc:Fallback xmlns="">
          <p:sp>
            <p:nvSpPr>
              <p:cNvPr id="5" name="Text Box 2">
                <a:extLst>
                  <a:ext uri="{FF2B5EF4-FFF2-40B4-BE49-F238E27FC236}">
                    <a16:creationId xmlns:a16="http://schemas.microsoft.com/office/drawing/2014/main" id="{87555DF4-5D56-4BD5-887B-914819799E81}"/>
                  </a:ext>
                </a:extLst>
              </p:cNvPr>
              <p:cNvSpPr txBox="1">
                <a:spLocks noRot="1" noChangeAspect="1" noMove="1" noResize="1" noEditPoints="1" noAdjustHandles="1" noChangeArrowheads="1" noChangeShapeType="1" noTextEdit="1"/>
              </p:cNvSpPr>
              <p:nvPr/>
            </p:nvSpPr>
            <p:spPr bwMode="auto">
              <a:xfrm>
                <a:off x="2122274" y="3251719"/>
                <a:ext cx="8742783" cy="3209729"/>
              </a:xfrm>
              <a:prstGeom prst="rect">
                <a:avLst/>
              </a:prstGeom>
              <a:blipFill>
                <a:blip r:embed="rId2"/>
                <a:stretch>
                  <a:fillRect l="-347" t="-188"/>
                </a:stretch>
              </a:blipFill>
              <a:ln w="38100">
                <a:solidFill>
                  <a:schemeClr val="tx2"/>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0101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200</TotalTime>
  <Words>946</Words>
  <Application>Microsoft Office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Corbel</vt:lpstr>
      <vt:lpstr>Symbol</vt:lpstr>
      <vt:lpstr>Times New Roman</vt:lpstr>
      <vt:lpstr>Parallax</vt:lpstr>
      <vt:lpstr>Lightweight Coreset Construction for K-means and K-medoids Clustering and Performance Analysis</vt:lpstr>
      <vt:lpstr>Cluster analysis</vt:lpstr>
      <vt:lpstr>Coresets</vt:lpstr>
      <vt:lpstr>PowerPoint Presentation</vt:lpstr>
      <vt:lpstr>Light Weight Coresets</vt:lpstr>
      <vt:lpstr>PowerPoint Presentation</vt:lpstr>
      <vt:lpstr>CS and Uniform</vt:lpstr>
      <vt:lpstr>PowerPoint Presentation</vt:lpstr>
      <vt:lpstr>PowerPoint Presentation</vt:lpstr>
      <vt:lpstr>Performance analysis</vt:lpstr>
      <vt:lpstr>Datasets, Experimental setup and Environment</vt:lpstr>
      <vt:lpstr>Results</vt:lpstr>
      <vt:lpstr>Results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Cai</dc:creator>
  <cp:lastModifiedBy>Ying Cai</cp:lastModifiedBy>
  <cp:revision>52</cp:revision>
  <dcterms:created xsi:type="dcterms:W3CDTF">2019-04-17T22:11:30Z</dcterms:created>
  <dcterms:modified xsi:type="dcterms:W3CDTF">2019-04-18T14:29:59Z</dcterms:modified>
</cp:coreProperties>
</file>