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9"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53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90905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66897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403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79619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79978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9733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946495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188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3348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905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1BCEC-C596-43B5-A901-1824ECC642A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321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1BCEC-C596-43B5-A901-1824ECC642AD}"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2451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1BCEC-C596-43B5-A901-1824ECC642AD}"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91031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1BCEC-C596-43B5-A901-1824ECC642AD}"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6070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782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34122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1BCEC-C596-43B5-A901-1824ECC642AD}" type="datetimeFigureOut">
              <a:rPr lang="en-US" smtClean="0"/>
              <a:t>4/17/2019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D4CB19-605F-41AB-9FE6-F5E9A579D3F3}" type="slidenum">
              <a:rPr lang="en-US" smtClean="0"/>
              <a:t>‹#›</a:t>
            </a:fld>
            <a:endParaRPr lang="en-US"/>
          </a:p>
        </p:txBody>
      </p:sp>
    </p:spTree>
    <p:extLst>
      <p:ext uri="{BB962C8B-B14F-4D97-AF65-F5344CB8AC3E}">
        <p14:creationId xmlns:p14="http://schemas.microsoft.com/office/powerpoint/2010/main" val="2222394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72B5-E75C-445D-9C6E-16DEBCA47EC2}"/>
              </a:ext>
            </a:extLst>
          </p:cNvPr>
          <p:cNvSpPr>
            <a:spLocks noGrp="1"/>
          </p:cNvSpPr>
          <p:nvPr>
            <p:ph type="ctrTitle"/>
          </p:nvPr>
        </p:nvSpPr>
        <p:spPr>
          <a:xfrm>
            <a:off x="2285999" y="1306286"/>
            <a:ext cx="9217023" cy="1822234"/>
          </a:xfrm>
        </p:spPr>
        <p:txBody>
          <a:bodyPr>
            <a:normAutofit/>
          </a:bodyPr>
          <a:lstStyle/>
          <a:p>
            <a:r>
              <a:rPr lang="en-US" sz="3200" dirty="0"/>
              <a:t>Lightweight Coreset Construction for K-means and K-medoids Clustering and Performance Analysis</a:t>
            </a:r>
          </a:p>
        </p:txBody>
      </p:sp>
      <p:sp>
        <p:nvSpPr>
          <p:cNvPr id="3" name="Subtitle 2">
            <a:extLst>
              <a:ext uri="{FF2B5EF4-FFF2-40B4-BE49-F238E27FC236}">
                <a16:creationId xmlns:a16="http://schemas.microsoft.com/office/drawing/2014/main" id="{B569BCCA-DCB2-4127-B69D-83987395816D}"/>
              </a:ext>
            </a:extLst>
          </p:cNvPr>
          <p:cNvSpPr>
            <a:spLocks noGrp="1"/>
          </p:cNvSpPr>
          <p:nvPr>
            <p:ph type="subTitle" idx="1"/>
          </p:nvPr>
        </p:nvSpPr>
        <p:spPr/>
        <p:txBody>
          <a:bodyPr/>
          <a:lstStyle/>
          <a:p>
            <a:r>
              <a:rPr lang="en-US" dirty="0" err="1"/>
              <a:t>W</a:t>
            </a:r>
            <a:r>
              <a:rPr lang="en-US" altLang="zh-CN" dirty="0" err="1"/>
              <a:t>enxing</a:t>
            </a:r>
            <a:r>
              <a:rPr lang="en-US" altLang="zh-CN" dirty="0"/>
              <a:t> Zhang</a:t>
            </a:r>
          </a:p>
          <a:p>
            <a:r>
              <a:rPr lang="en-US" dirty="0"/>
              <a:t>Ying Cai</a:t>
            </a:r>
          </a:p>
        </p:txBody>
      </p:sp>
      <p:sp>
        <p:nvSpPr>
          <p:cNvPr id="4" name="TextBox 3">
            <a:extLst>
              <a:ext uri="{FF2B5EF4-FFF2-40B4-BE49-F238E27FC236}">
                <a16:creationId xmlns:a16="http://schemas.microsoft.com/office/drawing/2014/main" id="{2BCF0B64-2521-4ECB-BD39-C06BAED99BCA}"/>
              </a:ext>
            </a:extLst>
          </p:cNvPr>
          <p:cNvSpPr txBox="1"/>
          <p:nvPr/>
        </p:nvSpPr>
        <p:spPr>
          <a:xfrm>
            <a:off x="279918" y="245491"/>
            <a:ext cx="3557256" cy="369332"/>
          </a:xfrm>
          <a:prstGeom prst="rect">
            <a:avLst/>
          </a:prstGeom>
          <a:noFill/>
        </p:spPr>
        <p:txBody>
          <a:bodyPr wrap="none" rtlCol="0">
            <a:spAutoFit/>
          </a:bodyPr>
          <a:lstStyle/>
          <a:p>
            <a:r>
              <a:rPr lang="en-US" dirty="0"/>
              <a:t>CPSC-8650 Data Mining Spring 2019</a:t>
            </a:r>
          </a:p>
        </p:txBody>
      </p:sp>
    </p:spTree>
    <p:extLst>
      <p:ext uri="{BB962C8B-B14F-4D97-AF65-F5344CB8AC3E}">
        <p14:creationId xmlns:p14="http://schemas.microsoft.com/office/powerpoint/2010/main" val="157149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D71742-BF02-45C7-8C03-6E9BA01721CC}"/>
                  </a:ext>
                </a:extLst>
              </p:cNvPr>
              <p:cNvSpPr>
                <a:spLocks noGrp="1"/>
              </p:cNvSpPr>
              <p:nvPr>
                <p:ph idx="1"/>
              </p:nvPr>
            </p:nvSpPr>
            <p:spPr>
              <a:xfrm>
                <a:off x="1484310" y="1530220"/>
                <a:ext cx="10018713" cy="4571999"/>
              </a:xfrm>
            </p:spPr>
            <p:txBody>
              <a:bodyPr/>
              <a:lstStyle/>
              <a:p>
                <a:r>
                  <a:rPr lang="en-US" dirty="0"/>
                  <a:t>KDD — 145’751 samples with 74 features measuring the match between a protein and a native sequence .</a:t>
                </a:r>
              </a:p>
              <a:p>
                <a:r>
                  <a:rPr lang="en-US" dirty="0"/>
                  <a:t>SONG — 90 features from 515’345 songs of the Million Song datasets used for predicting the year of songs.</a:t>
                </a:r>
              </a:p>
              <a:p>
                <a:endParaRPr lang="en-US" dirty="0"/>
              </a:p>
              <a:p>
                <a:r>
                  <a:rPr lang="en-US" dirty="0"/>
                  <a:t>Samples size m </a:t>
                </a:r>
                <a14:m>
                  <m:oMath xmlns:m="http://schemas.openxmlformats.org/officeDocument/2006/math">
                    <m:r>
                      <a:rPr lang="en-US" i="1"/>
                      <m:t>∈</m:t>
                    </m:r>
                  </m:oMath>
                </a14:m>
                <a:r>
                  <a:rPr lang="en-US" dirty="0"/>
                  <a:t> {1000, 2000, 5000, 10000, 20000} and clusters k </a:t>
                </a:r>
                <a14:m>
                  <m:oMath xmlns:m="http://schemas.openxmlformats.org/officeDocument/2006/math">
                    <m:r>
                      <a:rPr lang="en-US" i="1"/>
                      <m:t>∈</m:t>
                    </m:r>
                  </m:oMath>
                </a14:m>
                <a:r>
                  <a:rPr lang="en-US" dirty="0"/>
                  <a:t> {100, 500}.</a:t>
                </a:r>
              </a:p>
              <a:p>
                <a:endParaRPr lang="en-US" dirty="0"/>
              </a:p>
              <a:p>
                <a:r>
                  <a:rPr lang="en-US" dirty="0"/>
                  <a:t>Clemson University Palmetto Cluster. </a:t>
                </a:r>
              </a:p>
            </p:txBody>
          </p:sp>
        </mc:Choice>
        <mc:Fallback>
          <p:sp>
            <p:nvSpPr>
              <p:cNvPr id="3" name="Content Placeholder 2">
                <a:extLst>
                  <a:ext uri="{FF2B5EF4-FFF2-40B4-BE49-F238E27FC236}">
                    <a16:creationId xmlns:a16="http://schemas.microsoft.com/office/drawing/2014/main" id="{69D71742-BF02-45C7-8C03-6E9BA01721CC}"/>
                  </a:ext>
                </a:extLst>
              </p:cNvPr>
              <p:cNvSpPr>
                <a:spLocks noGrp="1" noRot="1" noChangeAspect="1" noMove="1" noResize="1" noEditPoints="1" noAdjustHandles="1" noChangeArrowheads="1" noChangeShapeType="1" noTextEdit="1"/>
              </p:cNvSpPr>
              <p:nvPr>
                <p:ph idx="1"/>
              </p:nvPr>
            </p:nvSpPr>
            <p:spPr>
              <a:xfrm>
                <a:off x="1484310" y="1530220"/>
                <a:ext cx="10018713" cy="4571999"/>
              </a:xfrm>
              <a:blipFill>
                <a:blip r:embed="rId2"/>
                <a:stretch>
                  <a:fillRect l="-15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DCDCAF7-84BF-4CEC-AD3A-D482C0D5D3B9}"/>
              </a:ext>
            </a:extLst>
          </p:cNvPr>
          <p:cNvSpPr>
            <a:spLocks noGrp="1"/>
          </p:cNvSpPr>
          <p:nvPr>
            <p:ph type="title"/>
          </p:nvPr>
        </p:nvSpPr>
        <p:spPr>
          <a:xfrm>
            <a:off x="1484310" y="396552"/>
            <a:ext cx="10018713" cy="1049694"/>
          </a:xfrm>
        </p:spPr>
        <p:txBody>
          <a:bodyPr>
            <a:normAutofit/>
          </a:bodyPr>
          <a:lstStyle/>
          <a:p>
            <a:pPr algn="l"/>
            <a:r>
              <a:rPr lang="en-US" sz="3200" dirty="0"/>
              <a:t>Datasets, Experimental setup and Environment</a:t>
            </a:r>
          </a:p>
        </p:txBody>
      </p:sp>
    </p:spTree>
    <p:extLst>
      <p:ext uri="{BB962C8B-B14F-4D97-AF65-F5344CB8AC3E}">
        <p14:creationId xmlns:p14="http://schemas.microsoft.com/office/powerpoint/2010/main" val="57532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7A049-8A8E-45EE-A860-3E2328D7A42E}"/>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99264B02-AD73-44B5-B52D-59FAFC2CAF6B}"/>
              </a:ext>
            </a:extLst>
          </p:cNvPr>
          <p:cNvSpPr>
            <a:spLocks noGrp="1"/>
          </p:cNvSpPr>
          <p:nvPr>
            <p:ph type="title"/>
          </p:nvPr>
        </p:nvSpPr>
        <p:spPr>
          <a:xfrm>
            <a:off x="1484310" y="396552"/>
            <a:ext cx="10018713" cy="1049694"/>
          </a:xfrm>
        </p:spPr>
        <p:txBody>
          <a:bodyPr>
            <a:normAutofit/>
          </a:bodyPr>
          <a:lstStyle/>
          <a:p>
            <a:pPr algn="l"/>
            <a:endParaRPr lang="en-US" sz="3200" dirty="0"/>
          </a:p>
        </p:txBody>
      </p:sp>
    </p:spTree>
    <p:extLst>
      <p:ext uri="{BB962C8B-B14F-4D97-AF65-F5344CB8AC3E}">
        <p14:creationId xmlns:p14="http://schemas.microsoft.com/office/powerpoint/2010/main" val="280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C9708-BFEB-4951-B81B-9C394BA89F40}"/>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B9044FBA-2C15-4776-85B5-CD9E89B14046}"/>
              </a:ext>
            </a:extLst>
          </p:cNvPr>
          <p:cNvSpPr>
            <a:spLocks noGrp="1"/>
          </p:cNvSpPr>
          <p:nvPr>
            <p:ph type="title"/>
          </p:nvPr>
        </p:nvSpPr>
        <p:spPr>
          <a:xfrm>
            <a:off x="1484310" y="396552"/>
            <a:ext cx="10018713" cy="1049694"/>
          </a:xfrm>
        </p:spPr>
        <p:txBody>
          <a:bodyPr>
            <a:normAutofit/>
          </a:bodyPr>
          <a:lstStyle/>
          <a:p>
            <a:pPr algn="l"/>
            <a:endParaRPr lang="en-US" sz="3200" dirty="0"/>
          </a:p>
        </p:txBody>
      </p:sp>
    </p:spTree>
    <p:extLst>
      <p:ext uri="{BB962C8B-B14F-4D97-AF65-F5344CB8AC3E}">
        <p14:creationId xmlns:p14="http://schemas.microsoft.com/office/powerpoint/2010/main" val="291141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7388A-52A7-4920-B2DC-1BCF89190ED7}"/>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4683428C-8AE5-40CD-B6A5-57AF205104BC}"/>
              </a:ext>
            </a:extLst>
          </p:cNvPr>
          <p:cNvSpPr>
            <a:spLocks noGrp="1"/>
          </p:cNvSpPr>
          <p:nvPr>
            <p:ph type="title"/>
          </p:nvPr>
        </p:nvSpPr>
        <p:spPr>
          <a:xfrm>
            <a:off x="1484310" y="396552"/>
            <a:ext cx="10018713" cy="1049694"/>
          </a:xfrm>
        </p:spPr>
        <p:txBody>
          <a:bodyPr>
            <a:normAutofit/>
          </a:bodyPr>
          <a:lstStyle/>
          <a:p>
            <a:pPr algn="l"/>
            <a:endParaRPr lang="en-US" sz="3200" dirty="0"/>
          </a:p>
        </p:txBody>
      </p:sp>
    </p:spTree>
    <p:extLst>
      <p:ext uri="{BB962C8B-B14F-4D97-AF65-F5344CB8AC3E}">
        <p14:creationId xmlns:p14="http://schemas.microsoft.com/office/powerpoint/2010/main" val="364354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948D-5398-4B95-9737-6740FBF04DFA}"/>
              </a:ext>
            </a:extLst>
          </p:cNvPr>
          <p:cNvSpPr>
            <a:spLocks noGrp="1"/>
          </p:cNvSpPr>
          <p:nvPr>
            <p:ph type="title"/>
          </p:nvPr>
        </p:nvSpPr>
        <p:spPr>
          <a:xfrm>
            <a:off x="1484310" y="172617"/>
            <a:ext cx="10018713" cy="1516224"/>
          </a:xfrm>
        </p:spPr>
        <p:txBody>
          <a:bodyPr>
            <a:normAutofit/>
          </a:bodyPr>
          <a:lstStyle/>
          <a:p>
            <a:pPr algn="l"/>
            <a:r>
              <a:rPr lang="en-US" sz="3200" dirty="0"/>
              <a:t>Cluster analysis</a:t>
            </a:r>
          </a:p>
        </p:txBody>
      </p:sp>
      <p:sp>
        <p:nvSpPr>
          <p:cNvPr id="3" name="Content Placeholder 2">
            <a:extLst>
              <a:ext uri="{FF2B5EF4-FFF2-40B4-BE49-F238E27FC236}">
                <a16:creationId xmlns:a16="http://schemas.microsoft.com/office/drawing/2014/main" id="{BDC2CF02-21E7-448A-9210-23A8C808A271}"/>
              </a:ext>
            </a:extLst>
          </p:cNvPr>
          <p:cNvSpPr>
            <a:spLocks noGrp="1"/>
          </p:cNvSpPr>
          <p:nvPr>
            <p:ph idx="1"/>
          </p:nvPr>
        </p:nvSpPr>
        <p:spPr>
          <a:xfrm>
            <a:off x="1484310" y="1754155"/>
            <a:ext cx="10018713" cy="4037045"/>
          </a:xfrm>
        </p:spPr>
        <p:txBody>
          <a:bodyPr/>
          <a:lstStyle/>
          <a:p>
            <a:r>
              <a:rPr lang="en-US" dirty="0"/>
              <a:t>Cluster analysis is a common technique for statistical data analysis, and is widely used in many fields, such as machine learning, pattern recognition, image analysis, bioinformatics, information retrieval, data compression, etc.</a:t>
            </a:r>
          </a:p>
          <a:p>
            <a:endParaRPr lang="en-US" dirty="0"/>
          </a:p>
          <a:p>
            <a:r>
              <a:rPr lang="en-US" dirty="0"/>
              <a:t>Two partitioning approaches: k-means and k-medoids.</a:t>
            </a:r>
          </a:p>
          <a:p>
            <a:endParaRPr lang="en-US" dirty="0"/>
          </a:p>
          <a:p>
            <a:r>
              <a:rPr lang="en-US" dirty="0"/>
              <a:t>Increased computational cost led by unprecedented increasing dataset size.</a:t>
            </a:r>
          </a:p>
        </p:txBody>
      </p:sp>
    </p:spTree>
    <p:extLst>
      <p:ext uri="{BB962C8B-B14F-4D97-AF65-F5344CB8AC3E}">
        <p14:creationId xmlns:p14="http://schemas.microsoft.com/office/powerpoint/2010/main" val="223533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030AB-4CBE-4281-9876-4F575953FE48}"/>
              </a:ext>
            </a:extLst>
          </p:cNvPr>
          <p:cNvSpPr>
            <a:spLocks noGrp="1"/>
          </p:cNvSpPr>
          <p:nvPr>
            <p:ph idx="1"/>
          </p:nvPr>
        </p:nvSpPr>
        <p:spPr>
          <a:xfrm>
            <a:off x="1484310" y="1819469"/>
            <a:ext cx="10018713" cy="3971731"/>
          </a:xfrm>
        </p:spPr>
        <p:txBody>
          <a:bodyPr>
            <a:normAutofit/>
          </a:bodyPr>
          <a:lstStyle/>
          <a:p>
            <a:r>
              <a:rPr lang="en-US" dirty="0"/>
              <a:t>“Coresets are a proven data summarization approach that can be used to scale clustering problems to massive data sets. Coresets are small, weighted subsets of the original data set such that models trained on the coreset are provably competitive with models trained on the full data set.”</a:t>
            </a:r>
          </a:p>
          <a:p>
            <a:endParaRPr lang="en-US" dirty="0"/>
          </a:p>
          <a:p>
            <a:pPr marL="0" indent="0">
              <a:buNone/>
            </a:pPr>
            <a:r>
              <a:rPr lang="en-US" sz="2000" i="1" dirty="0"/>
              <a:t>Scalable k-Means Clustering via Lightweight Coresets. </a:t>
            </a:r>
          </a:p>
          <a:p>
            <a:pPr marL="0" indent="0">
              <a:buNone/>
            </a:pPr>
            <a:r>
              <a:rPr lang="en-US" sz="2000" dirty="0"/>
              <a:t>Olivier </a:t>
            </a:r>
            <a:r>
              <a:rPr lang="en-US" sz="2000" dirty="0" err="1"/>
              <a:t>Bachem</a:t>
            </a:r>
            <a:r>
              <a:rPr lang="en-US" sz="2000" dirty="0"/>
              <a:t>, Mario </a:t>
            </a:r>
            <a:r>
              <a:rPr lang="en-US" sz="2000" dirty="0" err="1"/>
              <a:t>Lucic</a:t>
            </a:r>
            <a:r>
              <a:rPr lang="en-US" sz="2000" dirty="0"/>
              <a:t>, Andreas Krause. KDD 2018, August 19-23, 2018, London, United Kingdom.</a:t>
            </a:r>
          </a:p>
          <a:p>
            <a:pPr marL="0" indent="0">
              <a:buNone/>
            </a:pPr>
            <a:endParaRPr lang="en-US" dirty="0"/>
          </a:p>
        </p:txBody>
      </p:sp>
      <p:sp>
        <p:nvSpPr>
          <p:cNvPr id="4" name="Title 1">
            <a:extLst>
              <a:ext uri="{FF2B5EF4-FFF2-40B4-BE49-F238E27FC236}">
                <a16:creationId xmlns:a16="http://schemas.microsoft.com/office/drawing/2014/main" id="{A6AAFB05-FDA6-4FE7-8565-42659AE80E8F}"/>
              </a:ext>
            </a:extLst>
          </p:cNvPr>
          <p:cNvSpPr>
            <a:spLocks noGrp="1"/>
          </p:cNvSpPr>
          <p:nvPr>
            <p:ph type="title"/>
          </p:nvPr>
        </p:nvSpPr>
        <p:spPr>
          <a:xfrm>
            <a:off x="1484310" y="396552"/>
            <a:ext cx="10018713" cy="1049694"/>
          </a:xfrm>
        </p:spPr>
        <p:txBody>
          <a:bodyPr>
            <a:normAutofit/>
          </a:bodyPr>
          <a:lstStyle/>
          <a:p>
            <a:pPr algn="l"/>
            <a:r>
              <a:rPr lang="en-US" sz="3200" dirty="0"/>
              <a:t>Coresets</a:t>
            </a:r>
          </a:p>
        </p:txBody>
      </p:sp>
    </p:spTree>
    <p:extLst>
      <p:ext uri="{BB962C8B-B14F-4D97-AF65-F5344CB8AC3E}">
        <p14:creationId xmlns:p14="http://schemas.microsoft.com/office/powerpoint/2010/main" val="17232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41B4EC-24D6-4DB0-89EF-C415949BDACC}"/>
                  </a:ext>
                </a:extLst>
              </p:cNvPr>
              <p:cNvSpPr>
                <a:spLocks noGrp="1"/>
              </p:cNvSpPr>
              <p:nvPr>
                <p:ph idx="1"/>
              </p:nvPr>
            </p:nvSpPr>
            <p:spPr>
              <a:xfrm>
                <a:off x="1484310" y="1119673"/>
                <a:ext cx="10018713" cy="4671527"/>
              </a:xfrm>
            </p:spPr>
            <p:txBody>
              <a:bodyPr/>
              <a:lstStyle/>
              <a:p>
                <a:r>
                  <a:rPr lang="en-US" dirty="0"/>
                  <a:t>They prove that the sufficient coreset size is </a:t>
                </a:r>
                <a14:m>
                  <m:oMath xmlns:m="http://schemas.openxmlformats.org/officeDocument/2006/math">
                    <m:r>
                      <a:rPr lang="en-US" i="1"/>
                      <m:t>𝑂</m:t>
                    </m:r>
                    <m:r>
                      <a:rPr lang="en-US"/>
                      <m:t>(</m:t>
                    </m:r>
                    <m:f>
                      <m:fPr>
                        <m:ctrlPr>
                          <a:rPr lang="en-US" i="1"/>
                        </m:ctrlPr>
                      </m:fPr>
                      <m:num>
                        <m:r>
                          <a:rPr lang="en-US" i="1"/>
                          <m:t>𝑑𝑘</m:t>
                        </m:r>
                        <m:func>
                          <m:funcPr>
                            <m:ctrlPr>
                              <a:rPr lang="en-US" i="1"/>
                            </m:ctrlPr>
                          </m:funcPr>
                          <m:fName>
                            <m:r>
                              <m:rPr>
                                <m:sty m:val="p"/>
                              </m:rPr>
                              <a:rPr lang="en-US"/>
                              <m:t>log</m:t>
                            </m:r>
                          </m:fName>
                          <m:e>
                            <m:r>
                              <a:rPr lang="en-US" i="1"/>
                              <m:t>𝑘</m:t>
                            </m:r>
                          </m:e>
                        </m:func>
                        <m:r>
                          <a:rPr lang="en-US"/>
                          <m:t>+</m:t>
                        </m:r>
                        <m:func>
                          <m:funcPr>
                            <m:ctrlPr>
                              <a:rPr lang="en-US" i="1"/>
                            </m:ctrlPr>
                          </m:funcPr>
                          <m:fName>
                            <m:r>
                              <m:rPr>
                                <m:sty m:val="p"/>
                              </m:rPr>
                              <a:rPr lang="en-US"/>
                              <m:t>log</m:t>
                            </m:r>
                          </m:fName>
                          <m:e>
                            <m:f>
                              <m:fPr>
                                <m:ctrlPr>
                                  <a:rPr lang="en-US" i="1"/>
                                </m:ctrlPr>
                              </m:fPr>
                              <m:num>
                                <m:r>
                                  <a:rPr lang="en-US"/>
                                  <m:t>1</m:t>
                                </m:r>
                              </m:num>
                              <m:den>
                                <m:r>
                                  <a:rPr lang="en-US" i="1"/>
                                  <m:t>𝛿</m:t>
                                </m:r>
                              </m:den>
                            </m:f>
                          </m:e>
                        </m:func>
                      </m:num>
                      <m:den>
                        <m:sSup>
                          <m:sSupPr>
                            <m:ctrlPr>
                              <a:rPr lang="en-US" i="1"/>
                            </m:ctrlPr>
                          </m:sSupPr>
                          <m:e>
                            <m:r>
                              <a:rPr lang="en-US" i="1"/>
                              <m:t>𝜖</m:t>
                            </m:r>
                          </m:e>
                          <m:sup>
                            <m:r>
                              <a:rPr lang="en-US"/>
                              <m:t>2</m:t>
                            </m:r>
                          </m:sup>
                        </m:sSup>
                      </m:den>
                    </m:f>
                    <m:r>
                      <a:rPr lang="en-US"/>
                      <m:t>)</m:t>
                    </m:r>
                  </m:oMath>
                </a14:m>
                <a:r>
                  <a:rPr lang="en-US" dirty="0"/>
                  <a:t>, which is smaller than the </a:t>
                </a:r>
                <a14:m>
                  <m:oMath xmlns:m="http://schemas.openxmlformats.org/officeDocument/2006/math">
                    <m:r>
                      <a:rPr lang="en-US" i="1"/>
                      <m:t>𝑂</m:t>
                    </m:r>
                    <m:r>
                      <a:rPr lang="en-US"/>
                      <m:t>(</m:t>
                    </m:r>
                    <m:f>
                      <m:fPr>
                        <m:ctrlPr>
                          <a:rPr lang="en-US" i="1"/>
                        </m:ctrlPr>
                      </m:fPr>
                      <m:num>
                        <m:r>
                          <a:rPr lang="en-US" i="1"/>
                          <m:t>𝑑𝑘</m:t>
                        </m:r>
                        <m:func>
                          <m:funcPr>
                            <m:ctrlPr>
                              <a:rPr lang="en-US" i="1"/>
                            </m:ctrlPr>
                          </m:funcPr>
                          <m:fName>
                            <m:r>
                              <m:rPr>
                                <m:sty m:val="p"/>
                              </m:rPr>
                              <a:rPr lang="en-US"/>
                              <m:t>log</m:t>
                            </m:r>
                          </m:fName>
                          <m:e>
                            <m:r>
                              <a:rPr lang="en-US" i="1"/>
                              <m:t>𝑘</m:t>
                            </m:r>
                          </m:e>
                        </m:func>
                      </m:num>
                      <m:den>
                        <m:sSup>
                          <m:sSupPr>
                            <m:ctrlPr>
                              <a:rPr lang="en-US" i="1"/>
                            </m:ctrlPr>
                          </m:sSupPr>
                          <m:e>
                            <m:r>
                              <a:rPr lang="en-US" i="1"/>
                              <m:t>𝜖</m:t>
                            </m:r>
                          </m:e>
                          <m:sup>
                            <m:r>
                              <a:rPr lang="en-US"/>
                              <m:t>4</m:t>
                            </m:r>
                          </m:sup>
                        </m:sSup>
                      </m:den>
                    </m:f>
                    <m:r>
                      <a:rPr lang="en-US"/>
                      <m:t>)</m:t>
                    </m:r>
                  </m:oMath>
                </a14:m>
                <a:r>
                  <a:rPr lang="en-US" dirty="0"/>
                  <a:t> which is proved by previous study. </a:t>
                </a:r>
              </a:p>
              <a:p>
                <a:endParaRPr lang="en-US" dirty="0"/>
              </a:p>
              <a:p>
                <a:r>
                  <a:rPr lang="en-US" dirty="0"/>
                  <a:t>A simple and embarrassingly parallel algorithm is proposed too, to construct such lightweight coresets. </a:t>
                </a:r>
              </a:p>
              <a:p>
                <a:endParaRPr lang="en-US" dirty="0"/>
              </a:p>
              <a:p>
                <a:r>
                  <a:rPr lang="en-US" dirty="0" err="1"/>
                  <a:t>kmeans</a:t>
                </a:r>
                <a:r>
                  <a:rPr lang="en-US" dirty="0"/>
                  <a:t>++ algorithm is used to solve the clustering problem on subsamples and full datasets to evaluate the quality of constructed coresets.</a:t>
                </a:r>
              </a:p>
              <a:p>
                <a:endParaRPr lang="en-US" dirty="0"/>
              </a:p>
            </p:txBody>
          </p:sp>
        </mc:Choice>
        <mc:Fallback>
          <p:sp>
            <p:nvSpPr>
              <p:cNvPr id="3" name="Content Placeholder 2">
                <a:extLst>
                  <a:ext uri="{FF2B5EF4-FFF2-40B4-BE49-F238E27FC236}">
                    <a16:creationId xmlns:a16="http://schemas.microsoft.com/office/drawing/2014/main" id="{B741B4EC-24D6-4DB0-89EF-C415949BDACC}"/>
                  </a:ext>
                </a:extLst>
              </p:cNvPr>
              <p:cNvSpPr>
                <a:spLocks noGrp="1" noRot="1" noChangeAspect="1" noMove="1" noResize="1" noEditPoints="1" noAdjustHandles="1" noChangeArrowheads="1" noChangeShapeType="1" noTextEdit="1"/>
              </p:cNvSpPr>
              <p:nvPr>
                <p:ph idx="1"/>
              </p:nvPr>
            </p:nvSpPr>
            <p:spPr>
              <a:xfrm>
                <a:off x="1484310" y="1119673"/>
                <a:ext cx="10018713" cy="4671527"/>
              </a:xfrm>
              <a:blipFill>
                <a:blip r:embed="rId2"/>
                <a:stretch>
                  <a:fillRect l="-1521" r="-1521"/>
                </a:stretch>
              </a:blipFill>
            </p:spPr>
            <p:txBody>
              <a:bodyPr/>
              <a:lstStyle/>
              <a:p>
                <a:r>
                  <a:rPr lang="en-US">
                    <a:noFill/>
                  </a:rPr>
                  <a:t> </a:t>
                </a:r>
              </a:p>
            </p:txBody>
          </p:sp>
        </mc:Fallback>
      </mc:AlternateContent>
    </p:spTree>
    <p:extLst>
      <p:ext uri="{BB962C8B-B14F-4D97-AF65-F5344CB8AC3E}">
        <p14:creationId xmlns:p14="http://schemas.microsoft.com/office/powerpoint/2010/main" val="27887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65BED3-3F37-408E-97E1-BC1194457132}"/>
                  </a:ext>
                </a:extLst>
              </p:cNvPr>
              <p:cNvSpPr>
                <a:spLocks noGrp="1"/>
              </p:cNvSpPr>
              <p:nvPr>
                <p:ph idx="1"/>
              </p:nvPr>
            </p:nvSpPr>
            <p:spPr>
              <a:xfrm>
                <a:off x="1484310" y="1782147"/>
                <a:ext cx="10018713" cy="4009053"/>
              </a:xfrm>
            </p:spPr>
            <p:txBody>
              <a:bodyPr>
                <a:normAutofit/>
              </a:bodyPr>
              <a:lstStyle/>
              <a:p>
                <a:r>
                  <a:rPr lang="en-US" dirty="0"/>
                  <a:t>The coresets are constructed by sampling m weighted points from datasets. Each point x has weight </a:t>
                </a:r>
                <a14:m>
                  <m:oMath xmlns:m="http://schemas.openxmlformats.org/officeDocument/2006/math">
                    <m:f>
                      <m:fPr>
                        <m:ctrlPr>
                          <a:rPr lang="en-US" i="1"/>
                        </m:ctrlPr>
                      </m:fPr>
                      <m:num>
                        <m:r>
                          <a:rPr lang="en-US"/>
                          <m:t>1</m:t>
                        </m:r>
                      </m:num>
                      <m:den>
                        <m:r>
                          <a:rPr lang="en-US" i="1"/>
                          <m:t>𝑚</m:t>
                        </m:r>
                        <m:r>
                          <a:rPr lang="en-US" i="1"/>
                          <m:t>∗</m:t>
                        </m:r>
                        <m:r>
                          <a:rPr lang="en-US" i="1"/>
                          <m:t>𝑞</m:t>
                        </m:r>
                        <m:r>
                          <a:rPr lang="en-US"/>
                          <m:t>(</m:t>
                        </m:r>
                        <m:r>
                          <a:rPr lang="en-US" i="1"/>
                          <m:t>𝑥</m:t>
                        </m:r>
                        <m:r>
                          <a:rPr lang="en-US"/>
                          <m:t>)</m:t>
                        </m:r>
                      </m:den>
                    </m:f>
                  </m:oMath>
                </a14:m>
                <a:r>
                  <a:rPr lang="en-US" dirty="0"/>
                  <a:t> and is sampled with probability </a:t>
                </a:r>
                <a14:m>
                  <m:oMath xmlns:m="http://schemas.openxmlformats.org/officeDocument/2006/math">
                    <m:r>
                      <a:rPr lang="en-US" i="1"/>
                      <m:t>𝑞</m:t>
                    </m:r>
                    <m:d>
                      <m:dPr>
                        <m:ctrlPr>
                          <a:rPr lang="en-US" i="1"/>
                        </m:ctrlPr>
                      </m:dPr>
                      <m:e>
                        <m:r>
                          <a:rPr lang="en-US" i="1"/>
                          <m:t>𝑥</m:t>
                        </m:r>
                      </m:e>
                    </m:d>
                    <m:r>
                      <a:rPr lang="en-US"/>
                      <m:t>=</m:t>
                    </m:r>
                    <m:f>
                      <m:fPr>
                        <m:ctrlPr>
                          <a:rPr lang="en-US" i="1"/>
                        </m:ctrlPr>
                      </m:fPr>
                      <m:num>
                        <m:r>
                          <a:rPr lang="en-US"/>
                          <m:t>1</m:t>
                        </m:r>
                      </m:num>
                      <m:den>
                        <m:r>
                          <a:rPr lang="en-US"/>
                          <m:t>2</m:t>
                        </m:r>
                        <m:r>
                          <a:rPr lang="en-US" i="1"/>
                          <m:t>𝑛</m:t>
                        </m:r>
                      </m:den>
                    </m:f>
                    <m:r>
                      <a:rPr lang="en-US"/>
                      <m:t>+</m:t>
                    </m:r>
                    <m:f>
                      <m:fPr>
                        <m:ctrlPr>
                          <a:rPr lang="en-US" i="1"/>
                        </m:ctrlPr>
                      </m:fPr>
                      <m:num>
                        <m:r>
                          <a:rPr lang="en-US" i="1"/>
                          <m:t>𝑑</m:t>
                        </m:r>
                        <m:sSup>
                          <m:sSupPr>
                            <m:ctrlPr>
                              <a:rPr lang="en-US" i="1"/>
                            </m:ctrlPr>
                          </m:sSupPr>
                          <m:e>
                            <m:r>
                              <a:rPr lang="en-US"/>
                              <m:t>(</m:t>
                            </m:r>
                            <m:r>
                              <a:rPr lang="en-US" i="1"/>
                              <m:t>𝑥</m:t>
                            </m:r>
                            <m:r>
                              <a:rPr lang="en-US"/>
                              <m:t>, </m:t>
                            </m:r>
                            <m:r>
                              <a:rPr lang="en-US" i="1"/>
                              <m:t>𝜇</m:t>
                            </m:r>
                            <m:r>
                              <a:rPr lang="en-US"/>
                              <m:t>)</m:t>
                            </m:r>
                          </m:e>
                          <m:sup>
                            <m:r>
                              <a:rPr lang="en-US"/>
                              <m:t>2</m:t>
                            </m:r>
                          </m:sup>
                        </m:sSup>
                      </m:num>
                      <m:den>
                        <m:r>
                          <a:rPr lang="en-US"/>
                          <m:t>2</m:t>
                        </m:r>
                        <m:nary>
                          <m:naryPr>
                            <m:chr m:val="∑"/>
                            <m:limLoc m:val="subSup"/>
                            <m:supHide m:val="on"/>
                            <m:ctrlPr>
                              <a:rPr lang="en-US" i="1"/>
                            </m:ctrlPr>
                          </m:naryPr>
                          <m:sub>
                            <m:sSup>
                              <m:sSupPr>
                                <m:ctrlPr>
                                  <a:rPr lang="en-US" i="1"/>
                                </m:ctrlPr>
                              </m:sSupPr>
                              <m:e>
                                <m:r>
                                  <a:rPr lang="en-US" i="1"/>
                                  <m:t>𝑥</m:t>
                                </m:r>
                              </m:e>
                              <m:sup>
                                <m:r>
                                  <a:rPr lang="en-US" i="1"/>
                                  <m:t>′</m:t>
                                </m:r>
                              </m:sup>
                            </m:sSup>
                            <m:r>
                              <a:rPr lang="en-US"/>
                              <m:t>∈</m:t>
                            </m:r>
                            <m:r>
                              <a:rPr lang="en-US" i="1"/>
                              <m:t>𝑋</m:t>
                            </m:r>
                          </m:sub>
                          <m:sup/>
                          <m:e>
                            <m:sSup>
                              <m:sSupPr>
                                <m:ctrlPr>
                                  <a:rPr lang="en-US" i="1"/>
                                </m:ctrlPr>
                              </m:sSupPr>
                              <m:e>
                                <m:r>
                                  <a:rPr lang="en-US" i="1"/>
                                  <m:t>𝑑</m:t>
                                </m:r>
                                <m:r>
                                  <a:rPr lang="en-US"/>
                                  <m:t>(</m:t>
                                </m:r>
                                <m:sSup>
                                  <m:sSupPr>
                                    <m:ctrlPr>
                                      <a:rPr lang="en-US" i="1"/>
                                    </m:ctrlPr>
                                  </m:sSupPr>
                                  <m:e>
                                    <m:r>
                                      <a:rPr lang="en-US" i="1"/>
                                      <m:t>𝑥</m:t>
                                    </m:r>
                                  </m:e>
                                  <m:sup>
                                    <m:r>
                                      <a:rPr lang="en-US" i="1"/>
                                      <m:t>′</m:t>
                                    </m:r>
                                  </m:sup>
                                </m:sSup>
                                <m:r>
                                  <a:rPr lang="en-US"/>
                                  <m:t>,</m:t>
                                </m:r>
                                <m:r>
                                  <a:rPr lang="en-US" i="1"/>
                                  <m:t>𝜇</m:t>
                                </m:r>
                                <m:r>
                                  <a:rPr lang="en-US"/>
                                  <m:t>)</m:t>
                                </m:r>
                              </m:e>
                              <m:sup>
                                <m:r>
                                  <a:rPr lang="en-US"/>
                                  <m:t>2</m:t>
                                </m:r>
                              </m:sup>
                            </m:sSup>
                          </m:e>
                        </m:nary>
                      </m:den>
                    </m:f>
                  </m:oMath>
                </a14:m>
                <a:r>
                  <a:rPr lang="en-US" dirty="0"/>
                  <a:t>  where </a:t>
                </a:r>
                <a14:m>
                  <m:oMath xmlns:m="http://schemas.openxmlformats.org/officeDocument/2006/math">
                    <m:r>
                      <a:rPr lang="en-US" i="1"/>
                      <m:t>𝜇</m:t>
                    </m:r>
                  </m:oMath>
                </a14:m>
                <a:r>
                  <a:rPr lang="en-US" dirty="0"/>
                  <a:t> is the mean of the whole dataset X.</a:t>
                </a:r>
              </a:p>
              <a:p>
                <a:endParaRPr lang="en-US" dirty="0"/>
              </a:p>
              <a:p>
                <a:r>
                  <a:rPr lang="en-US" dirty="0"/>
                  <a:t>The intuition behind the second term is that the points that are far from the mean of the data have a potentially large impact on the quantization error of a clustering.</a:t>
                </a:r>
              </a:p>
              <a:p>
                <a:endParaRPr lang="en-US" dirty="0"/>
              </a:p>
            </p:txBody>
          </p:sp>
        </mc:Choice>
        <mc:Fallback>
          <p:sp>
            <p:nvSpPr>
              <p:cNvPr id="3" name="Content Placeholder 2">
                <a:extLst>
                  <a:ext uri="{FF2B5EF4-FFF2-40B4-BE49-F238E27FC236}">
                    <a16:creationId xmlns:a16="http://schemas.microsoft.com/office/drawing/2014/main" id="{1E65BED3-3F37-408E-97E1-BC1194457132}"/>
                  </a:ext>
                </a:extLst>
              </p:cNvPr>
              <p:cNvSpPr>
                <a:spLocks noGrp="1" noRot="1" noChangeAspect="1" noMove="1" noResize="1" noEditPoints="1" noAdjustHandles="1" noChangeArrowheads="1" noChangeShapeType="1" noTextEdit="1"/>
              </p:cNvSpPr>
              <p:nvPr>
                <p:ph idx="1"/>
              </p:nvPr>
            </p:nvSpPr>
            <p:spPr>
              <a:xfrm>
                <a:off x="1484310" y="1782147"/>
                <a:ext cx="10018713" cy="4009053"/>
              </a:xfrm>
              <a:blipFill>
                <a:blip r:embed="rId2"/>
                <a:stretch>
                  <a:fillRect l="-1521" t="-4863" r="-109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0A2EF33A-24D6-42A4-91CA-96C741D9CA87}"/>
              </a:ext>
            </a:extLst>
          </p:cNvPr>
          <p:cNvSpPr>
            <a:spLocks noGrp="1"/>
          </p:cNvSpPr>
          <p:nvPr>
            <p:ph type="title"/>
          </p:nvPr>
        </p:nvSpPr>
        <p:spPr>
          <a:xfrm>
            <a:off x="1484310" y="396552"/>
            <a:ext cx="10018713" cy="1049694"/>
          </a:xfrm>
        </p:spPr>
        <p:txBody>
          <a:bodyPr>
            <a:normAutofit/>
          </a:bodyPr>
          <a:lstStyle/>
          <a:p>
            <a:pPr algn="l"/>
            <a:r>
              <a:rPr lang="en-US" sz="3200" dirty="0"/>
              <a:t>Light Weight Coresets</a:t>
            </a:r>
          </a:p>
        </p:txBody>
      </p:sp>
    </p:spTree>
    <p:extLst>
      <p:ext uri="{BB962C8B-B14F-4D97-AF65-F5344CB8AC3E}">
        <p14:creationId xmlns:p14="http://schemas.microsoft.com/office/powerpoint/2010/main" val="1895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D7B9C7-3A98-4E96-ABED-BF40B6BB2624}"/>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Light Weight Coresets</a:t>
            </a:r>
          </a:p>
        </p:txBody>
      </p:sp>
      <p:pic>
        <p:nvPicPr>
          <p:cNvPr id="10" name="Content Placeholder 9">
            <a:extLst>
              <a:ext uri="{FF2B5EF4-FFF2-40B4-BE49-F238E27FC236}">
                <a16:creationId xmlns:a16="http://schemas.microsoft.com/office/drawing/2014/main" id="{F5D495C4-4651-47CA-9FBE-72609B22631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3322" y="1922106"/>
            <a:ext cx="7492482" cy="4077478"/>
          </a:xfrm>
          <a:prstGeom prst="rect">
            <a:avLst/>
          </a:prstGeom>
          <a:noFill/>
          <a:ln>
            <a:noFill/>
          </a:ln>
        </p:spPr>
      </p:pic>
    </p:spTree>
    <p:extLst>
      <p:ext uri="{BB962C8B-B14F-4D97-AF65-F5344CB8AC3E}">
        <p14:creationId xmlns:p14="http://schemas.microsoft.com/office/powerpoint/2010/main" val="420765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1FA76-1291-4E87-9519-0116A18E91C6}"/>
              </a:ext>
            </a:extLst>
          </p:cNvPr>
          <p:cNvSpPr>
            <a:spLocks noGrp="1"/>
          </p:cNvSpPr>
          <p:nvPr>
            <p:ph idx="1"/>
          </p:nvPr>
        </p:nvSpPr>
        <p:spPr>
          <a:xfrm>
            <a:off x="1484310" y="1595535"/>
            <a:ext cx="10018713" cy="4665306"/>
          </a:xfrm>
        </p:spPr>
        <p:txBody>
          <a:bodyPr/>
          <a:lstStyle/>
          <a:p>
            <a:r>
              <a:rPr lang="en-US" dirty="0"/>
              <a:t>U</a:t>
            </a:r>
            <a:r>
              <a:rPr lang="en-US" altLang="zh-CN" dirty="0"/>
              <a:t>niform sampling: uniformly subsampling the data points.</a:t>
            </a:r>
          </a:p>
          <a:p>
            <a:endParaRPr lang="en-US" dirty="0"/>
          </a:p>
        </p:txBody>
      </p:sp>
      <p:sp>
        <p:nvSpPr>
          <p:cNvPr id="4" name="Title 1">
            <a:extLst>
              <a:ext uri="{FF2B5EF4-FFF2-40B4-BE49-F238E27FC236}">
                <a16:creationId xmlns:a16="http://schemas.microsoft.com/office/drawing/2014/main" id="{FDCEF05C-FF41-44AF-954A-9FA4CBC79F44}"/>
              </a:ext>
            </a:extLst>
          </p:cNvPr>
          <p:cNvSpPr>
            <a:spLocks noGrp="1"/>
          </p:cNvSpPr>
          <p:nvPr>
            <p:ph type="title"/>
          </p:nvPr>
        </p:nvSpPr>
        <p:spPr>
          <a:xfrm>
            <a:off x="1484310" y="396552"/>
            <a:ext cx="10018713" cy="1049694"/>
          </a:xfrm>
        </p:spPr>
        <p:txBody>
          <a:bodyPr>
            <a:normAutofit/>
          </a:bodyPr>
          <a:lstStyle/>
          <a:p>
            <a:pPr algn="l"/>
            <a:r>
              <a:rPr lang="en-US" sz="3200" dirty="0"/>
              <a:t>CS and Uniform</a:t>
            </a:r>
          </a:p>
        </p:txBody>
      </p:sp>
    </p:spTree>
    <p:extLst>
      <p:ext uri="{BB962C8B-B14F-4D97-AF65-F5344CB8AC3E}">
        <p14:creationId xmlns:p14="http://schemas.microsoft.com/office/powerpoint/2010/main" val="16167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3B33E-5480-444C-979E-84D42E38A8F7}"/>
              </a:ext>
            </a:extLst>
          </p:cNvPr>
          <p:cNvSpPr>
            <a:spLocks noGrp="1"/>
          </p:cNvSpPr>
          <p:nvPr>
            <p:ph idx="1"/>
          </p:nvPr>
        </p:nvSpPr>
        <p:spPr>
          <a:xfrm>
            <a:off x="1484310" y="1380932"/>
            <a:ext cx="10018713" cy="1903444"/>
          </a:xfrm>
        </p:spPr>
        <p:txBody>
          <a:bodyPr/>
          <a:lstStyle/>
          <a:p>
            <a:r>
              <a:rPr lang="en-US" dirty="0" err="1"/>
              <a:t>kmeans</a:t>
            </a:r>
            <a:r>
              <a:rPr lang="en-US" dirty="0"/>
              <a:t>++: python package </a:t>
            </a:r>
            <a:r>
              <a:rPr lang="en-US" dirty="0" err="1"/>
              <a:t>sklearn</a:t>
            </a:r>
            <a:r>
              <a:rPr lang="en-US" dirty="0"/>
              <a:t>/cluster</a:t>
            </a:r>
          </a:p>
          <a:p>
            <a:endParaRPr lang="en-US" dirty="0"/>
          </a:p>
          <a:p>
            <a:r>
              <a:rPr lang="en-US" dirty="0"/>
              <a:t>k-medoids with weight</a:t>
            </a:r>
          </a:p>
        </p:txBody>
      </p:sp>
      <p:sp>
        <p:nvSpPr>
          <p:cNvPr id="4" name="Title 1">
            <a:extLst>
              <a:ext uri="{FF2B5EF4-FFF2-40B4-BE49-F238E27FC236}">
                <a16:creationId xmlns:a16="http://schemas.microsoft.com/office/drawing/2014/main" id="{AA34F9D0-D07C-4E93-B459-6ED3118102F1}"/>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K-mean and K-medoids algorithms</a:t>
            </a:r>
          </a:p>
        </p:txBody>
      </p:sp>
      <mc:AlternateContent xmlns:mc="http://schemas.openxmlformats.org/markup-compatibility/2006">
        <mc:Choice xmlns:a14="http://schemas.microsoft.com/office/drawing/2010/main" Requires="a14">
          <p:sp>
            <p:nvSpPr>
              <p:cNvPr id="5" name="Text Box 2">
                <a:extLst>
                  <a:ext uri="{FF2B5EF4-FFF2-40B4-BE49-F238E27FC236}">
                    <a16:creationId xmlns:a16="http://schemas.microsoft.com/office/drawing/2014/main" id="{87555DF4-5D56-4BD5-887B-914819799E81}"/>
                  </a:ext>
                </a:extLst>
              </p:cNvPr>
              <p:cNvSpPr txBox="1">
                <a:spLocks noChangeArrowheads="1"/>
              </p:cNvSpPr>
              <p:nvPr/>
            </p:nvSpPr>
            <p:spPr bwMode="auto">
              <a:xfrm>
                <a:off x="2122274" y="3251719"/>
                <a:ext cx="8742783" cy="3209729"/>
              </a:xfrm>
              <a:prstGeom prst="rect">
                <a:avLst/>
              </a:prstGeom>
              <a:noFill/>
              <a:ln w="38100">
                <a:solidFill>
                  <a:schemeClr val="tx2"/>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Require: subsample X, number of clusters k, max-iteration maxi, tolerance t </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Randomly choose k medoids from X</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while iterations &lt; maxi or reduced cost &gt; t</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object in X:</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assign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cluster:	</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for each object O in this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cost = </a:t>
                </a:r>
                <a14:m>
                  <m:oMath xmlns:m="http://schemas.openxmlformats.org/officeDocument/2006/math">
                    <m:nary>
                      <m:naryPr>
                        <m:chr m:val="∑"/>
                        <m:limLoc m:val="undOvr"/>
                        <m:supHide m:val="on"/>
                        <m:ctrlPr>
                          <a:rPr lang="en-US"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DengXian" panose="02010600030101010101" pitchFamily="2" charset="-122"/>
                            <a:cs typeface="Times New Roman" panose="02020603050405020304" pitchFamily="18" charset="0"/>
                          </a:rPr>
                          <m:t>𝑤𝑒𝑖𝑔h𝑡</m:t>
                        </m:r>
                        <m:d>
                          <m:dPr>
                            <m:ctrlPr>
                              <a:rPr lang="en-US"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𝑥</m:t>
                            </m:r>
                          </m:e>
                        </m:d>
                        <m:r>
                          <a:rPr lang="en-US" i="1">
                            <a:effectLst/>
                            <a:latin typeface="Cambria Math" panose="02040503050406030204" pitchFamily="18" charset="0"/>
                            <a:ea typeface="DengXian" panose="02010600030101010101" pitchFamily="2" charset="-122"/>
                            <a:cs typeface="Times New Roman" panose="02020603050405020304" pitchFamily="18" charset="0"/>
                          </a:rPr>
                          <m:t>∗ </m:t>
                        </m:r>
                        <m:sSup>
                          <m:sSupPr>
                            <m:ctrlPr>
                              <a:rPr lang="en-US"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i="1">
                                <a:effectLst/>
                                <a:latin typeface="Cambria Math" panose="02040503050406030204" pitchFamily="18" charset="0"/>
                                <a:ea typeface="DengXian" panose="02010600030101010101" pitchFamily="2" charset="-122"/>
                                <a:cs typeface="Times New Roman" panose="02020603050405020304" pitchFamily="18" charset="0"/>
                              </a:rPr>
                              <m:t>𝑑</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 </m:t>
                            </m:r>
                            <m:r>
                              <a:rPr lang="en-US" i="1">
                                <a:effectLst/>
                                <a:latin typeface="Cambria Math" panose="02040503050406030204" pitchFamily="18" charset="0"/>
                                <a:ea typeface="DengXian" panose="02010600030101010101" pitchFamily="2" charset="-122"/>
                                <a:cs typeface="Times New Roman" panose="02020603050405020304" pitchFamily="18" charset="0"/>
                              </a:rPr>
                              <m:t>𝑂</m:t>
                            </m:r>
                            <m:r>
                              <a:rPr lang="en-US" i="1">
                                <a:effectLst/>
                                <a:latin typeface="Cambria Math" panose="02040503050406030204" pitchFamily="18" charset="0"/>
                                <a:ea typeface="DengXian" panose="02010600030101010101" pitchFamily="2" charset="-122"/>
                                <a:cs typeface="Times New Roman" panose="02020603050405020304" pitchFamily="18" charset="0"/>
                              </a:rPr>
                              <m:t>)</m:t>
                            </m:r>
                          </m:e>
                          <m:sup>
                            <m:r>
                              <a:rPr lang="en-US" i="1">
                                <a:effectLst/>
                                <a:latin typeface="Cambria Math" panose="02040503050406030204" pitchFamily="18" charset="0"/>
                                <a:ea typeface="DengXian" panose="02010600030101010101" pitchFamily="2" charset="-122"/>
                                <a:cs typeface="Times New Roman" panose="02020603050405020304" pitchFamily="18" charset="0"/>
                              </a:rPr>
                              <m:t>2</m:t>
                            </m:r>
                          </m:sup>
                        </m:sSup>
                      </m:e>
                    </m:nary>
                  </m:oMath>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choose the object whose cost is minimum as the new medoid of this cluster</a:t>
                </a:r>
              </a:p>
              <a:p>
                <a:pPr marR="0" lvl="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3.   Return medoids of k clusters.</a:t>
                </a:r>
              </a:p>
              <a:p>
                <a:pPr marL="0" marR="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mc:Choice>
        <mc:Fallback>
          <p:sp>
            <p:nvSpPr>
              <p:cNvPr id="5" name="Text Box 2">
                <a:extLst>
                  <a:ext uri="{FF2B5EF4-FFF2-40B4-BE49-F238E27FC236}">
                    <a16:creationId xmlns:a16="http://schemas.microsoft.com/office/drawing/2014/main" id="{87555DF4-5D56-4BD5-887B-914819799E81}"/>
                  </a:ext>
                </a:extLst>
              </p:cNvPr>
              <p:cNvSpPr txBox="1">
                <a:spLocks noRot="1" noChangeAspect="1" noMove="1" noResize="1" noEditPoints="1" noAdjustHandles="1" noChangeArrowheads="1" noChangeShapeType="1" noTextEdit="1"/>
              </p:cNvSpPr>
              <p:nvPr/>
            </p:nvSpPr>
            <p:spPr bwMode="auto">
              <a:xfrm>
                <a:off x="2122274" y="3251719"/>
                <a:ext cx="8742783" cy="3209729"/>
              </a:xfrm>
              <a:prstGeom prst="rect">
                <a:avLst/>
              </a:prstGeom>
              <a:blipFill>
                <a:blip r:embed="rId2"/>
                <a:stretch>
                  <a:fillRect l="-347" t="-188"/>
                </a:stretch>
              </a:blipFill>
              <a:ln w="38100">
                <a:solidFill>
                  <a:schemeClr val="tx2"/>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010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185466-070D-4634-A8CB-F57FE4D1A462}"/>
                  </a:ext>
                </a:extLst>
              </p:cNvPr>
              <p:cNvSpPr>
                <a:spLocks noGrp="1"/>
              </p:cNvSpPr>
              <p:nvPr>
                <p:ph idx="1"/>
              </p:nvPr>
            </p:nvSpPr>
            <p:spPr>
              <a:xfrm>
                <a:off x="1484310" y="1446247"/>
                <a:ext cx="10018713" cy="4506684"/>
              </a:xfrm>
            </p:spPr>
            <p:txBody>
              <a:bodyPr>
                <a:normAutofit/>
              </a:bodyPr>
              <a:lstStyle/>
              <a:p>
                <a:r>
                  <a:rPr lang="en-US" dirty="0"/>
                  <a:t>Running time:  includes the time used to construct the coresets and the time used to solve clustering problem on subsamples or full dataset using k-means or k-medoids algorithms.</a:t>
                </a:r>
              </a:p>
              <a:p>
                <a:endParaRPr lang="en-US" dirty="0"/>
              </a:p>
              <a:p>
                <a:r>
                  <a:rPr lang="en-US" dirty="0"/>
                  <a:t>Relative error: </a:t>
                </a:r>
              </a:p>
              <a:p>
                <a:pPr marL="0" indent="0">
                  <a:buNone/>
                </a:pPr>
                <a:r>
                  <a:rPr lang="en-US" dirty="0"/>
                  <a:t>      We solve clustering problem on subsample, compute the quantization error </a:t>
                </a:r>
                <a14:m>
                  <m:oMath xmlns:m="http://schemas.openxmlformats.org/officeDocument/2006/math">
                    <m:sSub>
                      <m:sSubPr>
                        <m:ctrlPr>
                          <a:rPr lang="en-US" i="1"/>
                        </m:ctrlPr>
                      </m:sSubPr>
                      <m:e>
                        <m:r>
                          <a:rPr lang="en-US" i="1"/>
                          <m:t>𝜙</m:t>
                        </m:r>
                      </m:e>
                      <m:sub>
                        <m:r>
                          <a:rPr lang="en-US" i="1"/>
                          <m:t>𝜒</m:t>
                        </m:r>
                      </m:sub>
                    </m:sSub>
                    <m:d>
                      <m:dPr>
                        <m:ctrlPr>
                          <a:rPr lang="en-US" i="1"/>
                        </m:ctrlPr>
                      </m:dPr>
                      <m:e>
                        <m:r>
                          <a:rPr lang="en-US" i="1"/>
                          <m:t>𝑄</m:t>
                        </m:r>
                      </m:e>
                    </m:d>
                    <m:r>
                      <a:rPr lang="en-US" i="1"/>
                      <m:t>=</m:t>
                    </m:r>
                    <m:nary>
                      <m:naryPr>
                        <m:chr m:val="∑"/>
                        <m:limLoc m:val="undOvr"/>
                        <m:supHide m:val="on"/>
                        <m:ctrlPr>
                          <a:rPr lang="en-US" i="1"/>
                        </m:ctrlPr>
                      </m:naryPr>
                      <m:sub>
                        <m:r>
                          <a:rPr lang="en-US" i="1"/>
                          <m:t>𝑥</m:t>
                        </m:r>
                        <m:r>
                          <a:rPr lang="en-US" i="1"/>
                          <m:t>∈</m:t>
                        </m:r>
                        <m:r>
                          <a:rPr lang="en-US" i="1"/>
                          <m:t>𝜒</m:t>
                        </m:r>
                      </m:sub>
                      <m:sup/>
                      <m:e>
                        <m:sSup>
                          <m:sSupPr>
                            <m:ctrlPr>
                              <a:rPr lang="en-US" i="1"/>
                            </m:ctrlPr>
                          </m:sSupPr>
                          <m:e>
                            <m:r>
                              <a:rPr lang="en-US" i="1"/>
                              <m:t>𝑑</m:t>
                            </m:r>
                            <m:r>
                              <a:rPr lang="en-US" i="1"/>
                              <m:t>(</m:t>
                            </m:r>
                            <m:r>
                              <a:rPr lang="en-US" i="1"/>
                              <m:t>𝑥</m:t>
                            </m:r>
                            <m:r>
                              <a:rPr lang="en-US" i="1"/>
                              <m:t>, </m:t>
                            </m:r>
                            <m:r>
                              <a:rPr lang="en-US" i="1"/>
                              <m:t>𝑄</m:t>
                            </m:r>
                            <m:r>
                              <a:rPr lang="en-US" i="1"/>
                              <m:t>)</m:t>
                            </m:r>
                          </m:e>
                          <m:sup>
                            <m:r>
                              <a:rPr lang="en-US" i="1"/>
                              <m:t>2</m:t>
                            </m:r>
                          </m:sup>
                        </m:sSup>
                      </m:e>
                    </m:nary>
                  </m:oMath>
                </a14:m>
                <a:r>
                  <a:rPr lang="en-US" dirty="0"/>
                  <a:t> on full dataset. We run algorithm on full dataset and measure the quantization error.</a:t>
                </a:r>
              </a:p>
            </p:txBody>
          </p:sp>
        </mc:Choice>
        <mc:Fallback>
          <p:sp>
            <p:nvSpPr>
              <p:cNvPr id="3" name="Content Placeholder 2">
                <a:extLst>
                  <a:ext uri="{FF2B5EF4-FFF2-40B4-BE49-F238E27FC236}">
                    <a16:creationId xmlns:a16="http://schemas.microsoft.com/office/drawing/2014/main" id="{F4185466-070D-4634-A8CB-F57FE4D1A462}"/>
                  </a:ext>
                </a:extLst>
              </p:cNvPr>
              <p:cNvSpPr>
                <a:spLocks noGrp="1" noRot="1" noChangeAspect="1" noMove="1" noResize="1" noEditPoints="1" noAdjustHandles="1" noChangeArrowheads="1" noChangeShapeType="1" noTextEdit="1"/>
              </p:cNvSpPr>
              <p:nvPr>
                <p:ph idx="1"/>
              </p:nvPr>
            </p:nvSpPr>
            <p:spPr>
              <a:xfrm>
                <a:off x="1484310" y="1446247"/>
                <a:ext cx="10018713" cy="4506684"/>
              </a:xfrm>
              <a:blipFill>
                <a:blip r:embed="rId2"/>
                <a:stretch>
                  <a:fillRect l="-1521" r="-139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BC745D0-2DB8-45BF-B437-2C87FB9B9492}"/>
              </a:ext>
            </a:extLst>
          </p:cNvPr>
          <p:cNvSpPr>
            <a:spLocks noGrp="1"/>
          </p:cNvSpPr>
          <p:nvPr>
            <p:ph type="title"/>
          </p:nvPr>
        </p:nvSpPr>
        <p:spPr>
          <a:xfrm>
            <a:off x="1484310" y="396552"/>
            <a:ext cx="10018713" cy="1049694"/>
          </a:xfrm>
        </p:spPr>
        <p:txBody>
          <a:bodyPr>
            <a:normAutofit/>
          </a:bodyPr>
          <a:lstStyle/>
          <a:p>
            <a:pPr algn="l"/>
            <a:r>
              <a:rPr lang="en-US" sz="3200" dirty="0"/>
              <a:t>Performance analysis</a:t>
            </a:r>
          </a:p>
        </p:txBody>
      </p:sp>
    </p:spTree>
    <p:extLst>
      <p:ext uri="{BB962C8B-B14F-4D97-AF65-F5344CB8AC3E}">
        <p14:creationId xmlns:p14="http://schemas.microsoft.com/office/powerpoint/2010/main" val="3981443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TotalTime>
  <Words>490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Corbel</vt:lpstr>
      <vt:lpstr>Parallax</vt:lpstr>
      <vt:lpstr>Lightweight Coreset Construction for K-means and K-medoids Clustering and Performance Analysis</vt:lpstr>
      <vt:lpstr>Cluster analysis</vt:lpstr>
      <vt:lpstr>Coresets</vt:lpstr>
      <vt:lpstr>PowerPoint Presentation</vt:lpstr>
      <vt:lpstr>Light Weight Coresets</vt:lpstr>
      <vt:lpstr>PowerPoint Presentation</vt:lpstr>
      <vt:lpstr>CS and Uniform</vt:lpstr>
      <vt:lpstr>PowerPoint Presentation</vt:lpstr>
      <vt:lpstr>Performance analysis</vt:lpstr>
      <vt:lpstr>Datasets, Experimental setup and Environment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Cai</dc:creator>
  <cp:lastModifiedBy>Ying Cai</cp:lastModifiedBy>
  <cp:revision>42</cp:revision>
  <dcterms:created xsi:type="dcterms:W3CDTF">2019-04-17T22:11:30Z</dcterms:created>
  <dcterms:modified xsi:type="dcterms:W3CDTF">2019-04-17T22:57:47Z</dcterms:modified>
</cp:coreProperties>
</file>