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3_99D822CA.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5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62C0A2-75FD-BD76-8A2C-49C83FD9EB11}" name="Crystal Chaung" initials="CC" userId="S::crystalchaung@renastech.onmicrosoft.com::e1cc7845-1aed-4cc4-9d6d-91439f2d3fa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B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0E7FE-DEFD-0287-4E1C-CBE57BD9A769}" v="595" dt="2022-07-12T17:42:15.689"/>
    <p1510:client id="{6D04D942-A699-01C5-56B7-E8D237B3DF81}" v="20" dt="2022-07-12T23:12:02.918"/>
    <p1510:client id="{A3F5ECD1-9CD0-CF7C-9986-3D2D266F7232}" v="281" dt="2022-07-13T04:25:10.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3_99D822CA.xml><?xml version="1.0" encoding="utf-8"?>
<p188:cmLst xmlns:a="http://schemas.openxmlformats.org/drawingml/2006/main" xmlns:r="http://schemas.openxmlformats.org/officeDocument/2006/relationships" xmlns:p188="http://schemas.microsoft.com/office/powerpoint/2018/8/main">
  <p188:cm id="{F7030770-0549-49E4-8DDC-FFC2FFA34F29}" authorId="{3462C0A2-75FD-BD76-8A2C-49C83FD9EB11}" status="resolved" created="2022-07-12T17:38:15.745" complete="100000">
    <pc:sldMkLst xmlns:pc="http://schemas.microsoft.com/office/powerpoint/2013/main/command">
      <pc:docMk/>
      <pc:sldMk cId="2581078730" sldId="259"/>
    </pc:sldMkLst>
    <p188:txBody>
      <a:bodyPr/>
      <a:lstStyle/>
      <a:p>
        <a:r>
          <a:rPr lang="en-US"/>
          <a:t>Data is from a study in 2020 of 299 people.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5871A-DE65-4050-97D9-E834CB0D7587}" type="datetimeFigureOut">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05597-B456-4E8C-BC10-A9E8EE8D3F71}" type="slidenum">
              <a:t>‹#›</a:t>
            </a:fld>
            <a:endParaRPr lang="en-US"/>
          </a:p>
        </p:txBody>
      </p:sp>
    </p:spTree>
    <p:extLst>
      <p:ext uri="{BB962C8B-B14F-4D97-AF65-F5344CB8AC3E}">
        <p14:creationId xmlns:p14="http://schemas.microsoft.com/office/powerpoint/2010/main" val="4137255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Most people have not heard of heart failure yet have heard of heart disease. Heart failure is among coronary heart disease, stroke, and hypertension in that leading cause of death in America. Like you guess, this is when the heart gives out and stops pumping and includes pumping a smaller volume that happens over days.</a:t>
            </a:r>
          </a:p>
          <a:p>
            <a:r>
              <a:rPr lang="en-US" dirty="0">
                <a:cs typeface="Calibri"/>
              </a:rPr>
              <a:t>Our sample data already has reporting on indicators of health that correlate with heart disease.</a:t>
            </a:r>
            <a:r>
              <a:rPr lang="en-US" dirty="0"/>
              <a:t> People who have had coronary heart disease, heart attack, and high blood pressure are more likely to develop heart failure.</a:t>
            </a:r>
            <a:endParaRPr lang="en-US" dirty="0">
              <a:cs typeface="Calibri"/>
            </a:endParaRPr>
          </a:p>
        </p:txBody>
      </p:sp>
      <p:sp>
        <p:nvSpPr>
          <p:cNvPr id="4" name="Slide Number Placeholder 3"/>
          <p:cNvSpPr>
            <a:spLocks noGrp="1"/>
          </p:cNvSpPr>
          <p:nvPr>
            <p:ph type="sldNum" sz="quarter" idx="5"/>
          </p:nvPr>
        </p:nvSpPr>
        <p:spPr/>
        <p:txBody>
          <a:bodyPr/>
          <a:lstStyle/>
          <a:p>
            <a:fld id="{71005597-B456-4E8C-BC10-A9E8EE8D3F71}" type="slidenum">
              <a:t>2</a:t>
            </a:fld>
            <a:endParaRPr lang="en-US"/>
          </a:p>
        </p:txBody>
      </p:sp>
    </p:spTree>
    <p:extLst>
      <p:ext uri="{BB962C8B-B14F-4D97-AF65-F5344CB8AC3E}">
        <p14:creationId xmlns:p14="http://schemas.microsoft.com/office/powerpoint/2010/main" val="2512707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Though 1 in 4 American men die of heart disease, women were as likely to die as men of heart failure.</a:t>
            </a:r>
          </a:p>
          <a:p>
            <a:pPr>
              <a:lnSpc>
                <a:spcPct val="90000"/>
              </a:lnSpc>
              <a:spcBef>
                <a:spcPts val="1000"/>
              </a:spcBef>
            </a:pPr>
            <a:r>
              <a:rPr lang="en-US" dirty="0"/>
              <a:t>We can predict with some precision if a person will die of heart failure using the included tests.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1005597-B456-4E8C-BC10-A9E8EE8D3F71}" type="slidenum">
              <a:rPr lang="en-US"/>
              <a:t>11</a:t>
            </a:fld>
            <a:endParaRPr lang="en-US"/>
          </a:p>
        </p:txBody>
      </p:sp>
    </p:spTree>
    <p:extLst>
      <p:ext uri="{BB962C8B-B14F-4D97-AF65-F5344CB8AC3E}">
        <p14:creationId xmlns:p14="http://schemas.microsoft.com/office/powerpoint/2010/main" val="251835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have data from a study done in 2020 of 299 people with groups of people with various conditions who died or did not die of heart failure.</a:t>
            </a:r>
          </a:p>
        </p:txBody>
      </p:sp>
      <p:sp>
        <p:nvSpPr>
          <p:cNvPr id="4" name="Slide Number Placeholder 3"/>
          <p:cNvSpPr>
            <a:spLocks noGrp="1"/>
          </p:cNvSpPr>
          <p:nvPr>
            <p:ph type="sldNum" sz="quarter" idx="5"/>
          </p:nvPr>
        </p:nvSpPr>
        <p:spPr/>
        <p:txBody>
          <a:bodyPr/>
          <a:lstStyle/>
          <a:p>
            <a:fld id="{71005597-B456-4E8C-BC10-A9E8EE8D3F71}" type="slidenum">
              <a:t>3</a:t>
            </a:fld>
            <a:endParaRPr lang="en-US"/>
          </a:p>
        </p:txBody>
      </p:sp>
    </p:spTree>
    <p:extLst>
      <p:ext uri="{BB962C8B-B14F-4D97-AF65-F5344CB8AC3E}">
        <p14:creationId xmlns:p14="http://schemas.microsoft.com/office/powerpoint/2010/main" val="418314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graph is cluttered not on purpose and shows that there were double the amount of people surveyed who lived than died of heart failure and their age distribution. This is a disease of people over 35. The many orange spikes over top smaller blue peaks help show that about double the amount of people live than die, and the spread of blue height communicates that there is steady die off centered around 60 years old.</a:t>
            </a:r>
          </a:p>
        </p:txBody>
      </p:sp>
      <p:sp>
        <p:nvSpPr>
          <p:cNvPr id="4" name="Slide Number Placeholder 3"/>
          <p:cNvSpPr>
            <a:spLocks noGrp="1"/>
          </p:cNvSpPr>
          <p:nvPr>
            <p:ph type="sldNum" sz="quarter" idx="5"/>
          </p:nvPr>
        </p:nvSpPr>
        <p:spPr/>
        <p:txBody>
          <a:bodyPr/>
          <a:lstStyle/>
          <a:p>
            <a:fld id="{71005597-B456-4E8C-BC10-A9E8EE8D3F71}" type="slidenum">
              <a:t>4</a:t>
            </a:fld>
            <a:endParaRPr lang="en-US"/>
          </a:p>
        </p:txBody>
      </p:sp>
    </p:spTree>
    <p:extLst>
      <p:ext uri="{BB962C8B-B14F-4D97-AF65-F5344CB8AC3E}">
        <p14:creationId xmlns:p14="http://schemas.microsoft.com/office/powerpoint/2010/main" val="324055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would there not be enough iron in the blood? Some people say anemia is a sign of the heart not pumping enough blood and circulating it well with oxygen. Others say anemia could be a cause of heart failure.</a:t>
            </a:r>
          </a:p>
        </p:txBody>
      </p:sp>
      <p:sp>
        <p:nvSpPr>
          <p:cNvPr id="4" name="Slide Number Placeholder 3"/>
          <p:cNvSpPr>
            <a:spLocks noGrp="1"/>
          </p:cNvSpPr>
          <p:nvPr>
            <p:ph type="sldNum" sz="quarter" idx="5"/>
          </p:nvPr>
        </p:nvSpPr>
        <p:spPr/>
        <p:txBody>
          <a:bodyPr/>
          <a:lstStyle/>
          <a:p>
            <a:fld id="{71005597-B456-4E8C-BC10-A9E8EE8D3F71}" type="slidenum">
              <a:t>5</a:t>
            </a:fld>
            <a:endParaRPr lang="en-US"/>
          </a:p>
        </p:txBody>
      </p:sp>
    </p:spTree>
    <p:extLst>
      <p:ext uri="{BB962C8B-B14F-4D97-AF65-F5344CB8AC3E}">
        <p14:creationId xmlns:p14="http://schemas.microsoft.com/office/powerpoint/2010/main" val="221738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Diabetes is used as a predictive factor to cardiovascular disease as many people who have Type 2 diabetes have high blood pressure, high cholesterol, obesity, sedentary lifestyle, and poorly controlled blood sugar. I wonder why the correlation is not higher and think there is more I do not know about heart failure in comparison to other heart diseases that makes it less common.</a:t>
            </a:r>
          </a:p>
        </p:txBody>
      </p:sp>
      <p:sp>
        <p:nvSpPr>
          <p:cNvPr id="4" name="Slide Number Placeholder 3"/>
          <p:cNvSpPr>
            <a:spLocks noGrp="1"/>
          </p:cNvSpPr>
          <p:nvPr>
            <p:ph type="sldNum" sz="quarter" idx="5"/>
          </p:nvPr>
        </p:nvSpPr>
        <p:spPr/>
        <p:txBody>
          <a:bodyPr/>
          <a:lstStyle/>
          <a:p>
            <a:fld id="{71005597-B456-4E8C-BC10-A9E8EE8D3F71}" type="slidenum">
              <a:t>6</a:t>
            </a:fld>
            <a:endParaRPr lang="en-US"/>
          </a:p>
        </p:txBody>
      </p:sp>
    </p:spTree>
    <p:extLst>
      <p:ext uri="{BB962C8B-B14F-4D97-AF65-F5344CB8AC3E}">
        <p14:creationId xmlns:p14="http://schemas.microsoft.com/office/powerpoint/2010/main" val="92677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American Heart Association says that there is a high correlation between high blood pressure and insulin resistance and diabetes has a correlation with heart disease. 1 in 4 people die of heart disease, so I would expect most of the factors in this study to have percentages close to 25%. I think the percent of people with high blood pressure is lower in the pool of people who had not died in part due to them not having died yet or killed off by heart disease being alive.</a:t>
            </a:r>
          </a:p>
        </p:txBody>
      </p:sp>
      <p:sp>
        <p:nvSpPr>
          <p:cNvPr id="4" name="Slide Number Placeholder 3"/>
          <p:cNvSpPr>
            <a:spLocks noGrp="1"/>
          </p:cNvSpPr>
          <p:nvPr>
            <p:ph type="sldNum" sz="quarter" idx="5"/>
          </p:nvPr>
        </p:nvSpPr>
        <p:spPr/>
        <p:txBody>
          <a:bodyPr/>
          <a:lstStyle/>
          <a:p>
            <a:fld id="{71005597-B456-4E8C-BC10-A9E8EE8D3F71}" type="slidenum">
              <a:t>7</a:t>
            </a:fld>
            <a:endParaRPr lang="en-US"/>
          </a:p>
        </p:txBody>
      </p:sp>
    </p:spTree>
    <p:extLst>
      <p:ext uri="{BB962C8B-B14F-4D97-AF65-F5344CB8AC3E}">
        <p14:creationId xmlns:p14="http://schemas.microsoft.com/office/powerpoint/2010/main" val="1490395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Smokers have societal pressure on them to quit especially in the city and at higher income levels. Women make up 3% of smokers and have less images about them smoking. Smoking also pairs with drinking and higher stress. Smoking having a good correlation to other host conditions for cardiovascular disease makes it a factor for men.</a:t>
            </a:r>
          </a:p>
        </p:txBody>
      </p:sp>
      <p:sp>
        <p:nvSpPr>
          <p:cNvPr id="4" name="Slide Number Placeholder 3"/>
          <p:cNvSpPr>
            <a:spLocks noGrp="1"/>
          </p:cNvSpPr>
          <p:nvPr>
            <p:ph type="sldNum" sz="quarter" idx="5"/>
          </p:nvPr>
        </p:nvSpPr>
        <p:spPr/>
        <p:txBody>
          <a:bodyPr/>
          <a:lstStyle/>
          <a:p>
            <a:fld id="{71005597-B456-4E8C-BC10-A9E8EE8D3F71}" type="slidenum">
              <a:t>8</a:t>
            </a:fld>
            <a:endParaRPr lang="en-US"/>
          </a:p>
        </p:txBody>
      </p:sp>
    </p:spTree>
    <p:extLst>
      <p:ext uri="{BB962C8B-B14F-4D97-AF65-F5344CB8AC3E}">
        <p14:creationId xmlns:p14="http://schemas.microsoft.com/office/powerpoint/2010/main" val="80392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heart pumps strong and weaker is less healthy. The average ejection fraction is, on average for the lived or died group, what percent of potential blood the heart could pump. We have 33% average ejection rate from those who died and 40% from those who did not die. There were similar peaks in the healthy range for both groups between 40 and 80%.</a:t>
            </a:r>
          </a:p>
        </p:txBody>
      </p:sp>
      <p:sp>
        <p:nvSpPr>
          <p:cNvPr id="4" name="Slide Number Placeholder 3"/>
          <p:cNvSpPr>
            <a:spLocks noGrp="1"/>
          </p:cNvSpPr>
          <p:nvPr>
            <p:ph type="sldNum" sz="quarter" idx="5"/>
          </p:nvPr>
        </p:nvSpPr>
        <p:spPr/>
        <p:txBody>
          <a:bodyPr/>
          <a:lstStyle/>
          <a:p>
            <a:fld id="{71005597-B456-4E8C-BC10-A9E8EE8D3F71}" type="slidenum">
              <a:t>9</a:t>
            </a:fld>
            <a:endParaRPr lang="en-US"/>
          </a:p>
        </p:txBody>
      </p:sp>
    </p:spTree>
    <p:extLst>
      <p:ext uri="{BB962C8B-B14F-4D97-AF65-F5344CB8AC3E}">
        <p14:creationId xmlns:p14="http://schemas.microsoft.com/office/powerpoint/2010/main" val="189694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condition of having more than one health condition at once was a killer... and equally found in those who lived. Most everyone had multiple health risks aside from three who had only one impediment in the lived group.</a:t>
            </a:r>
          </a:p>
        </p:txBody>
      </p:sp>
      <p:sp>
        <p:nvSpPr>
          <p:cNvPr id="4" name="Slide Number Placeholder 3"/>
          <p:cNvSpPr>
            <a:spLocks noGrp="1"/>
          </p:cNvSpPr>
          <p:nvPr>
            <p:ph type="sldNum" sz="quarter" idx="5"/>
          </p:nvPr>
        </p:nvSpPr>
        <p:spPr/>
        <p:txBody>
          <a:bodyPr/>
          <a:lstStyle/>
          <a:p>
            <a:fld id="{71005597-B456-4E8C-BC10-A9E8EE8D3F71}" type="slidenum">
              <a:rPr lang="en-US"/>
              <a:t>10</a:t>
            </a:fld>
            <a:endParaRPr lang="en-US"/>
          </a:p>
        </p:txBody>
      </p:sp>
    </p:spTree>
    <p:extLst>
      <p:ext uri="{BB962C8B-B14F-4D97-AF65-F5344CB8AC3E}">
        <p14:creationId xmlns:p14="http://schemas.microsoft.com/office/powerpoint/2010/main" val="195586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99D822CA.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researchoutreach.org/articles/longevity-adjustment-retirement-ag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ucjournals.com/diabetes/ketogenic-diet-and-timed-fasting-with-genotype-guided-supplementation-for-type-2-diabetes-reversa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bmj.com/content/357/bmj.j2489" TargetMode="External"/><Relationship Id="rId5" Type="http://schemas.openxmlformats.org/officeDocument/2006/relationships/image" Target="../media/image15.jpeg"/><Relationship Id="rId4" Type="http://schemas.openxmlformats.org/officeDocument/2006/relationships/hyperlink" Target="http://www.tonybates.ca/2013/07/08/technology-teaching-and-productivity-the-need-for-theor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F0BFE6E-7803-48E7-1681-90C882A7106C}"/>
              </a:ext>
            </a:extLst>
          </p:cNvPr>
          <p:cNvPicPr>
            <a:picLocks noChangeAspect="1"/>
          </p:cNvPicPr>
          <p:nvPr/>
        </p:nvPicPr>
        <p:blipFill rotWithShape="1">
          <a:blip r:embed="rId2">
            <a:alphaModFix amt="50000"/>
          </a:blip>
          <a:srcRect l="2755" r="11912" b="1"/>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Heart Failure prediction</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sz="1700" dirty="0">
                <a:solidFill>
                  <a:srgbClr val="FFFFFF"/>
                </a:solidFill>
                <a:latin typeface="Bahnschrift"/>
                <a:cs typeface="Calibri"/>
              </a:rPr>
              <a:t>By a heartbreaker</a:t>
            </a:r>
          </a:p>
          <a:p>
            <a:r>
              <a:rPr lang="en-US" sz="1700" dirty="0">
                <a:solidFill>
                  <a:srgbClr val="FFFFFF"/>
                </a:solidFill>
                <a:latin typeface="Bahnschrift"/>
                <a:cs typeface="Calibri"/>
              </a:rPr>
              <a:t>2022 07 12</a:t>
            </a:r>
          </a:p>
          <a:p>
            <a:r>
              <a:rPr lang="en-US" sz="1700" dirty="0">
                <a:solidFill>
                  <a:srgbClr val="FFFFFF"/>
                </a:solidFill>
                <a:latin typeface="Bahnschrift"/>
                <a:cs typeface="Calibri"/>
              </a:rPr>
              <a:t>Trends for likelihood of a type of heart disease</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2" name="Picture 3" descr="Chart, diagram&#10;&#10;Description automatically generated">
            <a:extLst>
              <a:ext uri="{FF2B5EF4-FFF2-40B4-BE49-F238E27FC236}">
                <a16:creationId xmlns:a16="http://schemas.microsoft.com/office/drawing/2014/main" id="{FB84036E-6ED1-5877-D485-2611456B944C}"/>
              </a:ext>
            </a:extLst>
          </p:cNvPr>
          <p:cNvPicPr>
            <a:picLocks noChangeAspect="1"/>
          </p:cNvPicPr>
          <p:nvPr/>
        </p:nvPicPr>
        <p:blipFill rotWithShape="1">
          <a:blip r:embed="rId3"/>
          <a:srcRect l="22064" t="19091" r="5823" b="26753"/>
          <a:stretch/>
        </p:blipFill>
        <p:spPr>
          <a:xfrm>
            <a:off x="23438" y="-718"/>
            <a:ext cx="12180346" cy="6852674"/>
          </a:xfrm>
          <a:prstGeom prst="rect">
            <a:avLst/>
          </a:prstGeom>
        </p:spPr>
      </p:pic>
      <p:pic>
        <p:nvPicPr>
          <p:cNvPr id="6" name="Picture 6" descr="Chart, bar chart&#10;&#10;Description automatically generated">
            <a:extLst>
              <a:ext uri="{FF2B5EF4-FFF2-40B4-BE49-F238E27FC236}">
                <a16:creationId xmlns:a16="http://schemas.microsoft.com/office/drawing/2014/main" id="{29126A12-3978-0F09-9560-F5DF3995EF98}"/>
              </a:ext>
            </a:extLst>
          </p:cNvPr>
          <p:cNvPicPr>
            <a:picLocks noChangeAspect="1"/>
          </p:cNvPicPr>
          <p:nvPr/>
        </p:nvPicPr>
        <p:blipFill>
          <a:blip r:embed="rId4"/>
          <a:stretch>
            <a:fillRect/>
          </a:stretch>
        </p:blipFill>
        <p:spPr>
          <a:xfrm>
            <a:off x="1978326" y="724563"/>
            <a:ext cx="9443048" cy="5408873"/>
          </a:xfrm>
          <a:prstGeom prst="rect">
            <a:avLst/>
          </a:prstGeom>
        </p:spPr>
      </p:pic>
    </p:spTree>
    <p:extLst>
      <p:ext uri="{BB962C8B-B14F-4D97-AF65-F5344CB8AC3E}">
        <p14:creationId xmlns:p14="http://schemas.microsoft.com/office/powerpoint/2010/main" val="343380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C7F0-CE00-2911-325A-D803A02E8CB6}"/>
              </a:ext>
            </a:extLst>
          </p:cNvPr>
          <p:cNvSpPr>
            <a:spLocks noGrp="1"/>
          </p:cNvSpPr>
          <p:nvPr>
            <p:ph type="title"/>
          </p:nvPr>
        </p:nvSpPr>
        <p:spPr/>
        <p:txBody>
          <a:bodyPr/>
          <a:lstStyle/>
          <a:p>
            <a:r>
              <a:rPr lang="en-US" dirty="0">
                <a:solidFill>
                  <a:schemeClr val="accent6">
                    <a:lumMod val="20000"/>
                    <a:lumOff val="80000"/>
                  </a:schemeClr>
                </a:solidFill>
                <a:latin typeface="Sitka Text"/>
                <a:cs typeface="Calibri Light"/>
              </a:rPr>
              <a:t>Takeaway</a:t>
            </a:r>
            <a:endParaRPr lang="en-US">
              <a:solidFill>
                <a:schemeClr val="accent6">
                  <a:lumMod val="20000"/>
                  <a:lumOff val="80000"/>
                </a:schemeClr>
              </a:solidFill>
              <a:latin typeface="Sitka Text"/>
            </a:endParaRPr>
          </a:p>
        </p:txBody>
      </p:sp>
      <p:sp>
        <p:nvSpPr>
          <p:cNvPr id="3" name="Content Placeholder 2">
            <a:extLst>
              <a:ext uri="{FF2B5EF4-FFF2-40B4-BE49-F238E27FC236}">
                <a16:creationId xmlns:a16="http://schemas.microsoft.com/office/drawing/2014/main" id="{119509F9-AE4D-8DC1-2802-C9B00DE10E84}"/>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accent6">
                    <a:lumMod val="20000"/>
                    <a:lumOff val="80000"/>
                  </a:schemeClr>
                </a:solidFill>
                <a:latin typeface="Sitka Text"/>
                <a:cs typeface="Calibri"/>
              </a:rPr>
              <a:t>Comorbidity, then Anemia were strongly associated with possible heart failure and other conditions except gender had 30-40% correlation.</a:t>
            </a:r>
            <a:endParaRPr lang="en-US" dirty="0">
              <a:solidFill>
                <a:schemeClr val="accent6">
                  <a:lumMod val="20000"/>
                  <a:lumOff val="80000"/>
                </a:schemeClr>
              </a:solidFill>
            </a:endParaRPr>
          </a:p>
        </p:txBody>
      </p:sp>
    </p:spTree>
    <p:extLst>
      <p:ext uri="{BB962C8B-B14F-4D97-AF65-F5344CB8AC3E}">
        <p14:creationId xmlns:p14="http://schemas.microsoft.com/office/powerpoint/2010/main" val="248525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F5B7-C9D8-58F5-B345-9A305CC3EA83}"/>
              </a:ext>
            </a:extLst>
          </p:cNvPr>
          <p:cNvSpPr>
            <a:spLocks noGrp="1"/>
          </p:cNvSpPr>
          <p:nvPr>
            <p:ph type="title"/>
          </p:nvPr>
        </p:nvSpPr>
        <p:spPr/>
        <p:txBody>
          <a:bodyPr/>
          <a:lstStyle/>
          <a:p>
            <a:r>
              <a:rPr lang="en-US" dirty="0">
                <a:solidFill>
                  <a:schemeClr val="accent6">
                    <a:lumMod val="20000"/>
                    <a:lumOff val="80000"/>
                  </a:schemeClr>
                </a:solidFill>
                <a:latin typeface="Sitka Text"/>
                <a:cs typeface="Calibri Light"/>
              </a:rPr>
              <a:t>References, Appendix</a:t>
            </a:r>
            <a:endParaRPr lang="en-US" dirty="0">
              <a:solidFill>
                <a:schemeClr val="accent6">
                  <a:lumMod val="20000"/>
                  <a:lumOff val="80000"/>
                </a:schemeClr>
              </a:solidFill>
              <a:latin typeface="Sitka Text"/>
            </a:endParaRPr>
          </a:p>
        </p:txBody>
      </p:sp>
      <p:sp>
        <p:nvSpPr>
          <p:cNvPr id="3" name="Content Placeholder 2">
            <a:extLst>
              <a:ext uri="{FF2B5EF4-FFF2-40B4-BE49-F238E27FC236}">
                <a16:creationId xmlns:a16="http://schemas.microsoft.com/office/drawing/2014/main" id="{826F5AA7-8A3A-B046-AF10-24F7349CB528}"/>
              </a:ext>
            </a:extLst>
          </p:cNvPr>
          <p:cNvSpPr>
            <a:spLocks noGrp="1"/>
          </p:cNvSpPr>
          <p:nvPr>
            <p:ph idx="1"/>
          </p:nvPr>
        </p:nvSpPr>
        <p:spPr/>
        <p:txBody>
          <a:bodyPr vert="horz" lIns="91440" tIns="45720" rIns="91440" bIns="45720" rtlCol="0" anchor="t">
            <a:normAutofit/>
          </a:bodyPr>
          <a:lstStyle/>
          <a:p>
            <a:r>
              <a:rPr lang="en-US" sz="3200" dirty="0">
                <a:solidFill>
                  <a:schemeClr val="accent6">
                    <a:lumMod val="20000"/>
                    <a:lumOff val="80000"/>
                  </a:schemeClr>
                </a:solidFill>
                <a:latin typeface="Sitka Text"/>
                <a:cs typeface="Calibri"/>
              </a:rPr>
              <a:t>Kaggle</a:t>
            </a:r>
          </a:p>
          <a:p>
            <a:r>
              <a:rPr lang="en-US" sz="3200" dirty="0">
                <a:solidFill>
                  <a:schemeClr val="accent6">
                    <a:lumMod val="20000"/>
                    <a:lumOff val="80000"/>
                  </a:schemeClr>
                </a:solidFill>
                <a:latin typeface="Sitka Text"/>
                <a:cs typeface="Calibri"/>
              </a:rPr>
              <a:t>Business Insider</a:t>
            </a:r>
          </a:p>
          <a:p>
            <a:r>
              <a:rPr lang="en-US" sz="3200" dirty="0">
                <a:solidFill>
                  <a:schemeClr val="accent6">
                    <a:lumMod val="20000"/>
                    <a:lumOff val="80000"/>
                  </a:schemeClr>
                </a:solidFill>
                <a:latin typeface="Sitka Text"/>
                <a:cs typeface="Calibri"/>
              </a:rPr>
              <a:t>American Health Association</a:t>
            </a:r>
          </a:p>
          <a:p>
            <a:r>
              <a:rPr lang="en-US" sz="3200" dirty="0">
                <a:solidFill>
                  <a:schemeClr val="accent6">
                    <a:lumMod val="20000"/>
                    <a:lumOff val="80000"/>
                  </a:schemeClr>
                </a:solidFill>
                <a:latin typeface="Sitka Text"/>
                <a:cs typeface="Calibri"/>
              </a:rPr>
              <a:t>Center for Disease Control</a:t>
            </a:r>
          </a:p>
          <a:p>
            <a:r>
              <a:rPr lang="en-US" sz="3200" dirty="0">
                <a:solidFill>
                  <a:schemeClr val="accent6">
                    <a:lumMod val="20000"/>
                    <a:lumOff val="80000"/>
                  </a:schemeClr>
                </a:solidFill>
                <a:latin typeface="Sitka Text"/>
                <a:cs typeface="Calibri"/>
              </a:rPr>
              <a:t>Healthline</a:t>
            </a:r>
          </a:p>
          <a:p>
            <a:r>
              <a:rPr lang="en-US" sz="3200" dirty="0">
                <a:solidFill>
                  <a:schemeClr val="accent6">
                    <a:lumMod val="20000"/>
                    <a:lumOff val="80000"/>
                  </a:schemeClr>
                </a:solidFill>
                <a:latin typeface="Sitka Text"/>
                <a:cs typeface="Calibri"/>
              </a:rPr>
              <a:t>Friedrich's Ataxia News</a:t>
            </a:r>
          </a:p>
          <a:p>
            <a:endParaRPr lang="en-US" dirty="0">
              <a:cs typeface="Calibri"/>
            </a:endParaRPr>
          </a:p>
        </p:txBody>
      </p:sp>
    </p:spTree>
    <p:extLst>
      <p:ext uri="{BB962C8B-B14F-4D97-AF65-F5344CB8AC3E}">
        <p14:creationId xmlns:p14="http://schemas.microsoft.com/office/powerpoint/2010/main" val="95614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B96CDE-B7DE-B9BB-F969-F274F1E66509}"/>
              </a:ext>
            </a:extLst>
          </p:cNvPr>
          <p:cNvSpPr>
            <a:spLocks noGrp="1"/>
          </p:cNvSpPr>
          <p:nvPr>
            <p:ph type="title"/>
          </p:nvPr>
        </p:nvSpPr>
        <p:spPr>
          <a:xfrm>
            <a:off x="773408" y="977717"/>
            <a:ext cx="3616913" cy="1414934"/>
          </a:xfrm>
        </p:spPr>
        <p:txBody>
          <a:bodyPr vert="horz" lIns="91440" tIns="45720" rIns="91440" bIns="45720" rtlCol="0" anchor="b">
            <a:normAutofit/>
          </a:bodyPr>
          <a:lstStyle/>
          <a:p>
            <a:pPr algn="ctr"/>
            <a:r>
              <a:rPr lang="en-US" sz="4400" dirty="0">
                <a:solidFill>
                  <a:schemeClr val="accent6">
                    <a:lumMod val="20000"/>
                    <a:lumOff val="80000"/>
                  </a:schemeClr>
                </a:solidFill>
                <a:latin typeface="Sitka Text"/>
              </a:rPr>
              <a:t>Context</a:t>
            </a:r>
            <a:r>
              <a:rPr lang="en-US" sz="4400" kern="1200" dirty="0">
                <a:solidFill>
                  <a:schemeClr val="accent6">
                    <a:lumMod val="20000"/>
                    <a:lumOff val="80000"/>
                  </a:schemeClr>
                </a:solidFill>
                <a:latin typeface="Sitka Text"/>
              </a:rPr>
              <a:t> and key points</a:t>
            </a:r>
            <a:endParaRPr lang="en-US" sz="4400" kern="1200" dirty="0">
              <a:solidFill>
                <a:schemeClr val="accent6">
                  <a:lumMod val="20000"/>
                  <a:lumOff val="80000"/>
                </a:schemeClr>
              </a:solidFill>
              <a:latin typeface="Sitka Text"/>
              <a:cs typeface="Calibri Light"/>
            </a:endParaRPr>
          </a:p>
        </p:txBody>
      </p:sp>
      <p:sp>
        <p:nvSpPr>
          <p:cNvPr id="3" name="Text Placeholder 2">
            <a:extLst>
              <a:ext uri="{FF2B5EF4-FFF2-40B4-BE49-F238E27FC236}">
                <a16:creationId xmlns:a16="http://schemas.microsoft.com/office/drawing/2014/main" id="{C7261A2C-9C5F-9E3B-67C5-517A723AE48F}"/>
              </a:ext>
            </a:extLst>
          </p:cNvPr>
          <p:cNvSpPr>
            <a:spLocks noGrp="1"/>
          </p:cNvSpPr>
          <p:nvPr>
            <p:ph type="body" idx="1"/>
          </p:nvPr>
        </p:nvSpPr>
        <p:spPr>
          <a:xfrm>
            <a:off x="-96391" y="2913557"/>
            <a:ext cx="4922505" cy="3940426"/>
          </a:xfrm>
        </p:spPr>
        <p:txBody>
          <a:bodyPr vert="horz" lIns="91440" tIns="45720" rIns="91440" bIns="45720" rtlCol="0" anchor="t">
            <a:noAutofit/>
          </a:bodyPr>
          <a:lstStyle/>
          <a:p>
            <a:pPr algn="ctr"/>
            <a:r>
              <a:rPr lang="en-US" kern="1200" dirty="0">
                <a:solidFill>
                  <a:schemeClr val="accent6">
                    <a:lumMod val="20000"/>
                    <a:lumOff val="80000"/>
                  </a:schemeClr>
                </a:solidFill>
                <a:latin typeface="Sitka Text"/>
              </a:rPr>
              <a:t>CVD/ Cardiovascular diseases</a:t>
            </a:r>
            <a:r>
              <a:rPr lang="en-US" dirty="0">
                <a:solidFill>
                  <a:schemeClr val="accent6">
                    <a:lumMod val="20000"/>
                    <a:lumOff val="80000"/>
                  </a:schemeClr>
                </a:solidFill>
                <a:latin typeface="Sitka Text"/>
              </a:rPr>
              <a:t> </a:t>
            </a:r>
            <a:endParaRPr lang="en-US" kern="1200">
              <a:solidFill>
                <a:schemeClr val="accent6">
                  <a:lumMod val="20000"/>
                  <a:lumOff val="80000"/>
                </a:schemeClr>
              </a:solidFill>
              <a:latin typeface="Sitka Text"/>
              <a:cs typeface="Calibri"/>
            </a:endParaRPr>
          </a:p>
          <a:p>
            <a:pPr algn="ctr"/>
            <a:r>
              <a:rPr lang="en-US" dirty="0">
                <a:solidFill>
                  <a:schemeClr val="accent6">
                    <a:lumMod val="20000"/>
                    <a:lumOff val="80000"/>
                  </a:schemeClr>
                </a:solidFill>
                <a:latin typeface="Sitka Text"/>
              </a:rPr>
              <a:t>Factors</a:t>
            </a:r>
            <a:r>
              <a:rPr lang="en-US" kern="1200" dirty="0">
                <a:solidFill>
                  <a:schemeClr val="accent6">
                    <a:lumMod val="20000"/>
                    <a:lumOff val="80000"/>
                  </a:schemeClr>
                </a:solidFill>
                <a:latin typeface="Sitka Text"/>
              </a:rPr>
              <a:t> for increased risk include sedentary lifestyle, unhealthy diet, being overweight or obese</a:t>
            </a:r>
            <a:r>
              <a:rPr lang="en-US" dirty="0">
                <a:solidFill>
                  <a:schemeClr val="accent6">
                    <a:lumMod val="20000"/>
                    <a:lumOff val="80000"/>
                  </a:schemeClr>
                </a:solidFill>
                <a:latin typeface="Sitka Text"/>
              </a:rPr>
              <a:t>.</a:t>
            </a:r>
            <a:endParaRPr lang="en-US" kern="1200">
              <a:solidFill>
                <a:schemeClr val="accent6">
                  <a:lumMod val="20000"/>
                  <a:lumOff val="80000"/>
                </a:schemeClr>
              </a:solidFill>
              <a:latin typeface="Sitka Text"/>
              <a:cs typeface="Calibri"/>
            </a:endParaRPr>
          </a:p>
        </p:txBody>
      </p:sp>
      <p:pic>
        <p:nvPicPr>
          <p:cNvPr id="6" name="Picture 6" descr="Chart, bubble chart&#10;&#10;Description automatically generated">
            <a:extLst>
              <a:ext uri="{FF2B5EF4-FFF2-40B4-BE49-F238E27FC236}">
                <a16:creationId xmlns:a16="http://schemas.microsoft.com/office/drawing/2014/main" id="{81867644-B0FB-05BB-048B-803A995F98F5}"/>
              </a:ext>
            </a:extLst>
          </p:cNvPr>
          <p:cNvPicPr>
            <a:picLocks noChangeAspect="1"/>
          </p:cNvPicPr>
          <p:nvPr/>
        </p:nvPicPr>
        <p:blipFill>
          <a:blip r:embed="rId3"/>
          <a:stretch>
            <a:fillRect/>
          </a:stretch>
        </p:blipFill>
        <p:spPr>
          <a:xfrm>
            <a:off x="4745563" y="3041"/>
            <a:ext cx="7448308" cy="6318735"/>
          </a:xfrm>
          <a:prstGeom prst="rect">
            <a:avLst/>
          </a:prstGeom>
        </p:spPr>
      </p:pic>
    </p:spTree>
    <p:extLst>
      <p:ext uri="{BB962C8B-B14F-4D97-AF65-F5344CB8AC3E}">
        <p14:creationId xmlns:p14="http://schemas.microsoft.com/office/powerpoint/2010/main" val="294818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3" name="Picture 3" descr="Enhanced Rainbow Free Stock Photo - Public Domain Pictures">
            <a:extLst>
              <a:ext uri="{FF2B5EF4-FFF2-40B4-BE49-F238E27FC236}">
                <a16:creationId xmlns:a16="http://schemas.microsoft.com/office/drawing/2014/main" id="{1801ACD2-79A8-3A91-BDED-EDF2353F60A9}"/>
              </a:ext>
            </a:extLst>
          </p:cNvPr>
          <p:cNvPicPr>
            <a:picLocks noChangeAspect="1"/>
          </p:cNvPicPr>
          <p:nvPr/>
        </p:nvPicPr>
        <p:blipFill>
          <a:blip r:embed="rId4"/>
          <a:stretch>
            <a:fillRect/>
          </a:stretch>
        </p:blipFill>
        <p:spPr>
          <a:xfrm>
            <a:off x="1662023" y="13660"/>
            <a:ext cx="9054858" cy="6845058"/>
          </a:xfrm>
          <a:prstGeom prst="rect">
            <a:avLst/>
          </a:prstGeom>
        </p:spPr>
      </p:pic>
      <p:pic>
        <p:nvPicPr>
          <p:cNvPr id="2" name="Picture 2" descr="Chart, bar chart&#10;&#10;Description automatically generated">
            <a:extLst>
              <a:ext uri="{FF2B5EF4-FFF2-40B4-BE49-F238E27FC236}">
                <a16:creationId xmlns:a16="http://schemas.microsoft.com/office/drawing/2014/main" id="{C963C30D-1504-7216-A302-A14FA0C0CD1B}"/>
              </a:ext>
            </a:extLst>
          </p:cNvPr>
          <p:cNvPicPr>
            <a:picLocks noChangeAspect="1"/>
          </p:cNvPicPr>
          <p:nvPr/>
        </p:nvPicPr>
        <p:blipFill>
          <a:blip r:embed="rId5"/>
          <a:stretch>
            <a:fillRect/>
          </a:stretch>
        </p:blipFill>
        <p:spPr>
          <a:xfrm>
            <a:off x="2323382" y="1230558"/>
            <a:ext cx="7962180" cy="4195601"/>
          </a:xfrm>
          <a:prstGeom prst="rect">
            <a:avLst/>
          </a:prstGeom>
        </p:spPr>
      </p:pic>
    </p:spTree>
    <p:extLst>
      <p:ext uri="{BB962C8B-B14F-4D97-AF65-F5344CB8AC3E}">
        <p14:creationId xmlns:p14="http://schemas.microsoft.com/office/powerpoint/2010/main" val="2581078730"/>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F99EE6E-6BE8-A02A-4EB0-A4D1340C1BB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004" y="5059392"/>
            <a:ext cx="2757577" cy="1800046"/>
          </a:xfrm>
          <a:prstGeom prst="rect">
            <a:avLst/>
          </a:prstGeom>
        </p:spPr>
      </p:pic>
      <p:pic>
        <p:nvPicPr>
          <p:cNvPr id="4" name="Picture 4" descr="Chart, histogram&#10;&#10;Description automatically generated">
            <a:extLst>
              <a:ext uri="{FF2B5EF4-FFF2-40B4-BE49-F238E27FC236}">
                <a16:creationId xmlns:a16="http://schemas.microsoft.com/office/drawing/2014/main" id="{33D9AA1F-A8B0-D159-A4B6-12EF447A9337}"/>
              </a:ext>
            </a:extLst>
          </p:cNvPr>
          <p:cNvPicPr>
            <a:picLocks noChangeAspect="1"/>
          </p:cNvPicPr>
          <p:nvPr/>
        </p:nvPicPr>
        <p:blipFill>
          <a:blip r:embed="rId5"/>
          <a:stretch>
            <a:fillRect/>
          </a:stretch>
        </p:blipFill>
        <p:spPr>
          <a:xfrm>
            <a:off x="2769080" y="124245"/>
            <a:ext cx="9169879" cy="6048793"/>
          </a:xfrm>
          <a:prstGeom prst="rect">
            <a:avLst/>
          </a:prstGeom>
        </p:spPr>
      </p:pic>
    </p:spTree>
    <p:extLst>
      <p:ext uri="{BB962C8B-B14F-4D97-AF65-F5344CB8AC3E}">
        <p14:creationId xmlns:p14="http://schemas.microsoft.com/office/powerpoint/2010/main" val="164298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3" name="Picture 3" descr="Dark Red Background Free Stock Photo - Public Domain Pictures">
            <a:extLst>
              <a:ext uri="{FF2B5EF4-FFF2-40B4-BE49-F238E27FC236}">
                <a16:creationId xmlns:a16="http://schemas.microsoft.com/office/drawing/2014/main" id="{F73C18CB-CFFC-F9F6-65CC-BAE65D798074}"/>
              </a:ext>
            </a:extLst>
          </p:cNvPr>
          <p:cNvPicPr>
            <a:picLocks noChangeAspect="1"/>
          </p:cNvPicPr>
          <p:nvPr/>
        </p:nvPicPr>
        <p:blipFill>
          <a:blip r:embed="rId3"/>
          <a:stretch>
            <a:fillRect/>
          </a:stretch>
        </p:blipFill>
        <p:spPr>
          <a:xfrm>
            <a:off x="80513" y="-719"/>
            <a:ext cx="9011728" cy="6787550"/>
          </a:xfrm>
          <a:prstGeom prst="rect">
            <a:avLst/>
          </a:prstGeom>
        </p:spPr>
      </p:pic>
      <p:pic>
        <p:nvPicPr>
          <p:cNvPr id="2" name="Picture 2" descr="Chart, bar chart&#10;&#10;Description automatically generated">
            <a:extLst>
              <a:ext uri="{FF2B5EF4-FFF2-40B4-BE49-F238E27FC236}">
                <a16:creationId xmlns:a16="http://schemas.microsoft.com/office/drawing/2014/main" id="{FFA413BA-B9EB-1D94-430A-186A09D0D686}"/>
              </a:ext>
            </a:extLst>
          </p:cNvPr>
          <p:cNvPicPr>
            <a:picLocks noChangeAspect="1"/>
          </p:cNvPicPr>
          <p:nvPr/>
        </p:nvPicPr>
        <p:blipFill>
          <a:blip r:embed="rId4"/>
          <a:stretch>
            <a:fillRect/>
          </a:stretch>
        </p:blipFill>
        <p:spPr>
          <a:xfrm>
            <a:off x="2725948" y="684963"/>
            <a:ext cx="7545236" cy="4956113"/>
          </a:xfrm>
          <a:prstGeom prst="rect">
            <a:avLst/>
          </a:prstGeom>
        </p:spPr>
      </p:pic>
      <p:sp>
        <p:nvSpPr>
          <p:cNvPr id="11" name="Oval 10">
            <a:extLst>
              <a:ext uri="{FF2B5EF4-FFF2-40B4-BE49-F238E27FC236}">
                <a16:creationId xmlns:a16="http://schemas.microsoft.com/office/drawing/2014/main" id="{226D567E-0B6F-7026-9D3A-30037EF1C75E}"/>
              </a:ext>
            </a:extLst>
          </p:cNvPr>
          <p:cNvSpPr/>
          <p:nvPr/>
        </p:nvSpPr>
        <p:spPr>
          <a:xfrm>
            <a:off x="434197" y="4136366"/>
            <a:ext cx="977659" cy="646981"/>
          </a:xfrm>
          <a:prstGeom prst="ellipse">
            <a:avLst/>
          </a:prstGeom>
          <a:solidFill>
            <a:srgbClr val="6B07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94CE563-69BF-8180-CB0C-F9C393D1B39E}"/>
              </a:ext>
            </a:extLst>
          </p:cNvPr>
          <p:cNvSpPr/>
          <p:nvPr/>
        </p:nvSpPr>
        <p:spPr>
          <a:xfrm rot="-1680000">
            <a:off x="1265503" y="676074"/>
            <a:ext cx="675735" cy="560717"/>
          </a:xfrm>
          <a:prstGeom prst="ellipse">
            <a:avLst/>
          </a:prstGeom>
          <a:solidFill>
            <a:srgbClr val="6B07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330E52-A707-5008-22B7-C7F4806BCBD2}"/>
              </a:ext>
            </a:extLst>
          </p:cNvPr>
          <p:cNvSpPr/>
          <p:nvPr/>
        </p:nvSpPr>
        <p:spPr>
          <a:xfrm rot="-1320000">
            <a:off x="7129721" y="5502651"/>
            <a:ext cx="1107055" cy="646981"/>
          </a:xfrm>
          <a:prstGeom prst="ellipse">
            <a:avLst/>
          </a:prstGeom>
          <a:solidFill>
            <a:srgbClr val="6B07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E49E6C-017C-1083-3A6C-FFF1098FDF7A}"/>
              </a:ext>
            </a:extLst>
          </p:cNvPr>
          <p:cNvSpPr/>
          <p:nvPr/>
        </p:nvSpPr>
        <p:spPr>
          <a:xfrm>
            <a:off x="1756914" y="2181042"/>
            <a:ext cx="963280" cy="733246"/>
          </a:xfrm>
          <a:prstGeom prst="ellipse">
            <a:avLst/>
          </a:prstGeom>
          <a:solidFill>
            <a:srgbClr val="6B07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4DB9E10-14D3-B66D-539D-0FBAA78C5EBA}"/>
              </a:ext>
            </a:extLst>
          </p:cNvPr>
          <p:cNvSpPr/>
          <p:nvPr/>
        </p:nvSpPr>
        <p:spPr>
          <a:xfrm>
            <a:off x="5480649" y="96328"/>
            <a:ext cx="977659" cy="445698"/>
          </a:xfrm>
          <a:prstGeom prst="ellipse">
            <a:avLst/>
          </a:prstGeom>
          <a:solidFill>
            <a:srgbClr val="6B07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D10C8D-7AFD-1D13-E87C-A030FB8A4350}"/>
              </a:ext>
            </a:extLst>
          </p:cNvPr>
          <p:cNvSpPr/>
          <p:nvPr/>
        </p:nvSpPr>
        <p:spPr>
          <a:xfrm>
            <a:off x="4057290" y="5775385"/>
            <a:ext cx="1020791" cy="661358"/>
          </a:xfrm>
          <a:prstGeom prst="ellipse">
            <a:avLst/>
          </a:prstGeom>
          <a:solidFill>
            <a:srgbClr val="6B07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D11B70-627E-5035-2F77-A2B52A629E02}"/>
              </a:ext>
            </a:extLst>
          </p:cNvPr>
          <p:cNvSpPr/>
          <p:nvPr/>
        </p:nvSpPr>
        <p:spPr>
          <a:xfrm rot="120000">
            <a:off x="10728385" y="110705"/>
            <a:ext cx="1236451" cy="905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154B973-D6AB-71F3-7265-BB966B6FE59C}"/>
              </a:ext>
            </a:extLst>
          </p:cNvPr>
          <p:cNvSpPr/>
          <p:nvPr/>
        </p:nvSpPr>
        <p:spPr>
          <a:xfrm>
            <a:off x="9477555" y="2252932"/>
            <a:ext cx="1236451" cy="905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FF04D27-0B13-9C85-096F-FBE800AC673B}"/>
              </a:ext>
            </a:extLst>
          </p:cNvPr>
          <p:cNvSpPr/>
          <p:nvPr/>
        </p:nvSpPr>
        <p:spPr>
          <a:xfrm rot="-840000">
            <a:off x="10541479" y="5171535"/>
            <a:ext cx="1236451" cy="905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B60EE16-1835-D5F5-810A-4FC3D42FF899}"/>
              </a:ext>
            </a:extLst>
          </p:cNvPr>
          <p:cNvSpPr/>
          <p:nvPr/>
        </p:nvSpPr>
        <p:spPr>
          <a:xfrm rot="120000">
            <a:off x="10584611" y="3417497"/>
            <a:ext cx="1236451" cy="905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4316C37-AAF3-5CB2-8E6F-014FEA11C9DC}"/>
              </a:ext>
            </a:extLst>
          </p:cNvPr>
          <p:cNvSpPr/>
          <p:nvPr/>
        </p:nvSpPr>
        <p:spPr>
          <a:xfrm rot="120000">
            <a:off x="9635705" y="5530969"/>
            <a:ext cx="1236451" cy="905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E4CF6A2-237E-8DE8-A6A4-EE02B3C1AFD3}"/>
              </a:ext>
            </a:extLst>
          </p:cNvPr>
          <p:cNvSpPr/>
          <p:nvPr/>
        </p:nvSpPr>
        <p:spPr>
          <a:xfrm rot="1320000">
            <a:off x="10469592" y="1562817"/>
            <a:ext cx="1236451" cy="905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0EC3FA-2905-D185-47FF-A915401DAC3B}"/>
              </a:ext>
            </a:extLst>
          </p:cNvPr>
          <p:cNvSpPr/>
          <p:nvPr/>
        </p:nvSpPr>
        <p:spPr>
          <a:xfrm rot="120000">
            <a:off x="9563818" y="441384"/>
            <a:ext cx="1236451" cy="905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95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3" name="Picture 3" descr="A picture containing indoor&#10;&#10;Description automatically generated">
            <a:extLst>
              <a:ext uri="{FF2B5EF4-FFF2-40B4-BE49-F238E27FC236}">
                <a16:creationId xmlns:a16="http://schemas.microsoft.com/office/drawing/2014/main" id="{CF640FCF-C5EB-D50B-E916-ADD6EA5C68A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80569" r="-167" b="308"/>
          <a:stretch/>
        </p:blipFill>
        <p:spPr>
          <a:xfrm>
            <a:off x="9785231" y="183042"/>
            <a:ext cx="2377566" cy="4651639"/>
          </a:xfrm>
          <a:prstGeom prst="rect">
            <a:avLst/>
          </a:prstGeom>
        </p:spPr>
      </p:pic>
      <p:pic>
        <p:nvPicPr>
          <p:cNvPr id="2" name="Picture 2" descr="Chart, bar chart&#10;&#10;Description automatically generated">
            <a:extLst>
              <a:ext uri="{FF2B5EF4-FFF2-40B4-BE49-F238E27FC236}">
                <a16:creationId xmlns:a16="http://schemas.microsoft.com/office/drawing/2014/main" id="{F97E7C3C-0D10-98B4-2092-A204ACA96CD0}"/>
              </a:ext>
            </a:extLst>
          </p:cNvPr>
          <p:cNvPicPr>
            <a:picLocks noChangeAspect="1"/>
          </p:cNvPicPr>
          <p:nvPr/>
        </p:nvPicPr>
        <p:blipFill>
          <a:blip r:embed="rId5"/>
          <a:stretch>
            <a:fillRect/>
          </a:stretch>
        </p:blipFill>
        <p:spPr>
          <a:xfrm>
            <a:off x="1920817" y="799982"/>
            <a:ext cx="8062820" cy="5329923"/>
          </a:xfrm>
          <a:prstGeom prst="rect">
            <a:avLst/>
          </a:prstGeom>
        </p:spPr>
      </p:pic>
      <p:pic>
        <p:nvPicPr>
          <p:cNvPr id="4" name="Picture 4" descr="A picture containing indoor, black, footwear, leather&#10;&#10;Description automatically generated">
            <a:extLst>
              <a:ext uri="{FF2B5EF4-FFF2-40B4-BE49-F238E27FC236}">
                <a16:creationId xmlns:a16="http://schemas.microsoft.com/office/drawing/2014/main" id="{F67809A1-01C2-B3B0-9C32-45823AA67066}"/>
              </a:ext>
            </a:extLst>
          </p:cNvPr>
          <p:cNvPicPr>
            <a:picLocks noChangeAspect="1"/>
          </p:cNvPicPr>
          <p:nvPr/>
        </p:nvPicPr>
        <p:blipFill>
          <a:blip r:embed="rId6"/>
          <a:stretch>
            <a:fillRect/>
          </a:stretch>
        </p:blipFill>
        <p:spPr>
          <a:xfrm>
            <a:off x="7772400" y="1027853"/>
            <a:ext cx="2211238" cy="1466745"/>
          </a:xfrm>
          <a:prstGeom prst="rect">
            <a:avLst/>
          </a:prstGeom>
        </p:spPr>
      </p:pic>
    </p:spTree>
    <p:extLst>
      <p:ext uri="{BB962C8B-B14F-4D97-AF65-F5344CB8AC3E}">
        <p14:creationId xmlns:p14="http://schemas.microsoft.com/office/powerpoint/2010/main" val="382998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3" name="Picture 3" descr="A picture containing person, indoor, device, gauge&#10;&#10;Description automatically generated">
            <a:extLst>
              <a:ext uri="{FF2B5EF4-FFF2-40B4-BE49-F238E27FC236}">
                <a16:creationId xmlns:a16="http://schemas.microsoft.com/office/drawing/2014/main" id="{209EF72B-437A-BC06-EB8D-6604F59BDEF3}"/>
              </a:ext>
            </a:extLst>
          </p:cNvPr>
          <p:cNvPicPr>
            <a:picLocks noChangeAspect="1"/>
          </p:cNvPicPr>
          <p:nvPr/>
        </p:nvPicPr>
        <p:blipFill rotWithShape="1">
          <a:blip r:embed="rId3"/>
          <a:srcRect l="3744" t="6231" b="13121"/>
          <a:stretch/>
        </p:blipFill>
        <p:spPr>
          <a:xfrm>
            <a:off x="-15428" y="11776"/>
            <a:ext cx="12327779" cy="6852837"/>
          </a:xfrm>
          <a:prstGeom prst="rect">
            <a:avLst/>
          </a:prstGeom>
        </p:spPr>
      </p:pic>
      <p:pic>
        <p:nvPicPr>
          <p:cNvPr id="2" name="Picture 2" descr="Chart, bar chart&#10;&#10;Description automatically generated">
            <a:extLst>
              <a:ext uri="{FF2B5EF4-FFF2-40B4-BE49-F238E27FC236}">
                <a16:creationId xmlns:a16="http://schemas.microsoft.com/office/drawing/2014/main" id="{28C4C83F-E535-E726-3DF9-B21C0CEAF942}"/>
              </a:ext>
            </a:extLst>
          </p:cNvPr>
          <p:cNvPicPr>
            <a:picLocks noChangeAspect="1"/>
          </p:cNvPicPr>
          <p:nvPr/>
        </p:nvPicPr>
        <p:blipFill>
          <a:blip r:embed="rId4"/>
          <a:stretch>
            <a:fillRect/>
          </a:stretch>
        </p:blipFill>
        <p:spPr>
          <a:xfrm>
            <a:off x="1417609" y="476732"/>
            <a:ext cx="9586821" cy="5775139"/>
          </a:xfrm>
          <a:prstGeom prst="rect">
            <a:avLst/>
          </a:prstGeom>
        </p:spPr>
      </p:pic>
    </p:spTree>
    <p:extLst>
      <p:ext uri="{BB962C8B-B14F-4D97-AF65-F5344CB8AC3E}">
        <p14:creationId xmlns:p14="http://schemas.microsoft.com/office/powerpoint/2010/main" val="192271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466127C0-0D77-3392-A6E9-996DD91FFB9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137" y="2477531"/>
            <a:ext cx="5532405" cy="4246446"/>
          </a:xfrm>
          <a:prstGeom prst="rect">
            <a:avLst/>
          </a:prstGeom>
        </p:spPr>
      </p:pic>
      <p:pic>
        <p:nvPicPr>
          <p:cNvPr id="3" name="Picture 3">
            <a:extLst>
              <a:ext uri="{FF2B5EF4-FFF2-40B4-BE49-F238E27FC236}">
                <a16:creationId xmlns:a16="http://schemas.microsoft.com/office/drawing/2014/main" id="{B83AA32C-2EB9-FCAA-7D42-FA9C4D438F1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rot="480000">
            <a:off x="66136" y="2065547"/>
            <a:ext cx="2168107" cy="1375435"/>
          </a:xfrm>
          <a:prstGeom prst="rect">
            <a:avLst/>
          </a:prstGeom>
        </p:spPr>
      </p:pic>
      <p:sp>
        <p:nvSpPr>
          <p:cNvPr id="7" name="TextBox 6">
            <a:extLst>
              <a:ext uri="{FF2B5EF4-FFF2-40B4-BE49-F238E27FC236}">
                <a16:creationId xmlns:a16="http://schemas.microsoft.com/office/drawing/2014/main" id="{97659036-667D-E163-237B-21A103967CA3}"/>
              </a:ext>
            </a:extLst>
          </p:cNvPr>
          <p:cNvSpPr txBox="1"/>
          <p:nvPr/>
        </p:nvSpPr>
        <p:spPr>
          <a:xfrm>
            <a:off x="8246853" y="6609362"/>
            <a:ext cx="3893388" cy="403764"/>
          </a:xfrm>
          <a:prstGeom prst="rect">
            <a:avLst/>
          </a:prstGeom>
        </p:spPr>
        <p:txBody>
          <a:bodyPr>
            <a:normAutofit fontScale="62500" lnSpcReduction="20000"/>
          </a:bodyPr>
          <a:lstStyle/>
          <a:p>
            <a:r>
              <a:rPr lang="en-US" dirty="0">
                <a:hlinkClick r:id="rId4"/>
              </a:rPr>
              <a:t>This Photo</a:t>
            </a:r>
            <a:r>
              <a:rPr lang="en-US" dirty="0"/>
              <a:t> by Unknown author is licensed under </a:t>
            </a:r>
            <a:r>
              <a:rPr lang="en-US" dirty="0">
                <a:hlinkClick r:id="rId7"/>
              </a:rPr>
              <a:t>CC BY-SA-NC</a:t>
            </a:r>
            <a:r>
              <a:rPr lang="en-US" dirty="0"/>
              <a:t>.</a:t>
            </a:r>
          </a:p>
        </p:txBody>
      </p:sp>
      <p:pic>
        <p:nvPicPr>
          <p:cNvPr id="2" name="Picture 2" descr="Chart, bar chart&#10;&#10;Description automatically generated">
            <a:extLst>
              <a:ext uri="{FF2B5EF4-FFF2-40B4-BE49-F238E27FC236}">
                <a16:creationId xmlns:a16="http://schemas.microsoft.com/office/drawing/2014/main" id="{DF7FD0B3-6E60-E2BB-FA01-5F4BA5052E09}"/>
              </a:ext>
            </a:extLst>
          </p:cNvPr>
          <p:cNvPicPr>
            <a:picLocks noChangeAspect="1"/>
          </p:cNvPicPr>
          <p:nvPr/>
        </p:nvPicPr>
        <p:blipFill>
          <a:blip r:embed="rId8"/>
          <a:stretch>
            <a:fillRect/>
          </a:stretch>
        </p:blipFill>
        <p:spPr>
          <a:xfrm>
            <a:off x="5342628" y="1065704"/>
            <a:ext cx="6150633" cy="4338403"/>
          </a:xfrm>
          <a:prstGeom prst="rect">
            <a:avLst/>
          </a:prstGeom>
        </p:spPr>
      </p:pic>
    </p:spTree>
    <p:extLst>
      <p:ext uri="{BB962C8B-B14F-4D97-AF65-F5344CB8AC3E}">
        <p14:creationId xmlns:p14="http://schemas.microsoft.com/office/powerpoint/2010/main" val="87836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3" name="Picture 3" descr="Chart, line chart&#10;&#10;Description automatically generated">
            <a:extLst>
              <a:ext uri="{FF2B5EF4-FFF2-40B4-BE49-F238E27FC236}">
                <a16:creationId xmlns:a16="http://schemas.microsoft.com/office/drawing/2014/main" id="{05582B7D-3E17-C8D7-27F3-00F94C059C5E}"/>
              </a:ext>
            </a:extLst>
          </p:cNvPr>
          <p:cNvPicPr>
            <a:picLocks noChangeAspect="1"/>
          </p:cNvPicPr>
          <p:nvPr/>
        </p:nvPicPr>
        <p:blipFill>
          <a:blip r:embed="rId3"/>
          <a:stretch>
            <a:fillRect/>
          </a:stretch>
        </p:blipFill>
        <p:spPr>
          <a:xfrm>
            <a:off x="900023" y="793035"/>
            <a:ext cx="7976557" cy="4811856"/>
          </a:xfrm>
          <a:prstGeom prst="rect">
            <a:avLst/>
          </a:prstGeom>
        </p:spPr>
      </p:pic>
      <p:pic>
        <p:nvPicPr>
          <p:cNvPr id="4" name="Picture 4" descr="Centrifugal Pumps • GRI Pumps | The Pump People">
            <a:extLst>
              <a:ext uri="{FF2B5EF4-FFF2-40B4-BE49-F238E27FC236}">
                <a16:creationId xmlns:a16="http://schemas.microsoft.com/office/drawing/2014/main" id="{EC83434C-6639-ED3A-C3CC-DCEC4A84EBF8}"/>
              </a:ext>
            </a:extLst>
          </p:cNvPr>
          <p:cNvPicPr>
            <a:picLocks noChangeAspect="1"/>
          </p:cNvPicPr>
          <p:nvPr/>
        </p:nvPicPr>
        <p:blipFill>
          <a:blip r:embed="rId4"/>
          <a:stretch>
            <a:fillRect/>
          </a:stretch>
        </p:blipFill>
        <p:spPr>
          <a:xfrm>
            <a:off x="8692551" y="1712343"/>
            <a:ext cx="2743200" cy="2743200"/>
          </a:xfrm>
          <a:prstGeom prst="rect">
            <a:avLst/>
          </a:prstGeom>
        </p:spPr>
      </p:pic>
    </p:spTree>
    <p:extLst>
      <p:ext uri="{BB962C8B-B14F-4D97-AF65-F5344CB8AC3E}">
        <p14:creationId xmlns:p14="http://schemas.microsoft.com/office/powerpoint/2010/main" val="11586313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Heart Failure prediction</vt:lpstr>
      <vt:lpstr>Context and key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vt:lpstr>
      <vt:lpstr>References,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557</cp:revision>
  <dcterms:created xsi:type="dcterms:W3CDTF">2022-07-08T00:30:59Z</dcterms:created>
  <dcterms:modified xsi:type="dcterms:W3CDTF">2022-09-09T18:22:17Z</dcterms:modified>
</cp:coreProperties>
</file>