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anrope SemiBold"/>
      <p:regular r:id="rId18"/>
      <p:bold r:id="rId19"/>
    </p:embeddedFont>
    <p:embeddedFont>
      <p:font typeface="Manrope"/>
      <p:regular r:id="rId20"/>
      <p:bold r:id="rId21"/>
    </p:embeddedFont>
    <p:embeddedFont>
      <p:font typeface="Fira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nrope-regular.fntdata"/><Relationship Id="rId22" Type="http://schemas.openxmlformats.org/officeDocument/2006/relationships/font" Target="fonts/FiraSans-regular.fntdata"/><Relationship Id="rId21" Type="http://schemas.openxmlformats.org/officeDocument/2006/relationships/font" Target="fonts/Manrope-bold.fntdata"/><Relationship Id="rId24" Type="http://schemas.openxmlformats.org/officeDocument/2006/relationships/font" Target="fonts/FiraSans-italic.fntdata"/><Relationship Id="rId23" Type="http://schemas.openxmlformats.org/officeDocument/2006/relationships/font" Target="fonts/Fira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ira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anropeSemiBold-bold.fntdata"/><Relationship Id="rId18" Type="http://schemas.openxmlformats.org/officeDocument/2006/relationships/font" Target="fonts/Manrope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junhan.chen7027/viz/BA775B04InternationalAirportAnalysis20243nd/Dashboard1?publish=y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Aaryan &amp; Saketh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b9adcd8d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b9adcd8d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b9adcd8d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b9adcd8d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a:t>
            </a:r>
            <a:endParaRPr/>
          </a:p>
          <a:p>
            <a:pPr indent="0" lvl="0" marL="0" rtl="0" algn="l">
              <a:spcBef>
                <a:spcPts val="0"/>
              </a:spcBef>
              <a:spcAft>
                <a:spcPts val="0"/>
              </a:spcAft>
              <a:buClr>
                <a:schemeClr val="dk1"/>
              </a:buClr>
              <a:buSzPts val="1100"/>
              <a:buFont typeface="Arial"/>
              <a:buNone/>
            </a:pPr>
            <a:r>
              <a:rPr lang="en">
                <a:solidFill>
                  <a:schemeClr val="dk1"/>
                </a:solidFill>
              </a:rPr>
              <a:t>To optimize operations, airlines should increase capacity on high-demand routes such as LHR, CUN, and NRT while reevaluating underutilized routes. Seasonal adjustments during peak travel can further enhance profitability. By aligning flights with market trends, airlines can maximize efficiency, attract more customers, and boost revenue.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3ed943d1e_0_27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3ed943d1e_0_27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(Amanda) </a:t>
            </a:r>
            <a:r>
              <a:rPr lang="en"/>
              <a:t>Airline companies should prioritize expanding passenger handling infrastructure in California and optimizing unused cargo space in Georgia. Alaska may require investments in freight facilities and partnerships with logistics companies to strengthen its role in air cargo. Illinois and Massachusetts can explore niche freight markets, targeting specific industries. Across all states, airline companies should focus on sustainability and building e-commerce partnerships to meet evolving demands, ensuring growth and competitiveness in both passenger and freight services.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b32e5a2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b32e5a2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b9adcd8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b9adcd8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Aaryan &amp; Saketh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b32e5a2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b32e5a2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Aaryan &amp; Saketh</a:t>
            </a:r>
            <a:r>
              <a:rPr lang="en"/>
              <a:t>) Talk about why we chose each of the 5 states. Alaska, </a:t>
            </a:r>
            <a:r>
              <a:rPr lang="en"/>
              <a:t>California</a:t>
            </a:r>
            <a:r>
              <a:rPr lang="en"/>
              <a:t>, Mass, Illinois, </a:t>
            </a:r>
            <a:r>
              <a:rPr lang="en"/>
              <a:t>Georgia</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9adcd8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9adcd8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Aaryan &amp; Saketh</a:t>
            </a:r>
            <a:r>
              <a:rPr lang="en"/>
              <a:t>) primary key foreign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IATA code as unique identifier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b9adcd8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b9adcd8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Aaryan &amp; Saketh</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r>
              <a:rPr lang="en"/>
              <a:t>nalyzed U.S. airline traffic data from five key states (Alaska, California, Georgia, Illinois, Massachusetts) due to their high passenger and freight volumes</a:t>
            </a:r>
            <a:endParaRPr/>
          </a:p>
          <a:p>
            <a:pPr indent="0" lvl="0" marL="0" rtl="0" algn="l">
              <a:spcBef>
                <a:spcPts val="0"/>
              </a:spcBef>
              <a:spcAft>
                <a:spcPts val="0"/>
              </a:spcAft>
              <a:buNone/>
            </a:pPr>
            <a:r>
              <a:rPr lang="en"/>
              <a:t>Merged into a single combined U.S. dataset</a:t>
            </a:r>
            <a:endParaRPr/>
          </a:p>
          <a:p>
            <a:pPr indent="0" lvl="0" marL="0" rtl="0" algn="l">
              <a:spcBef>
                <a:spcPts val="0"/>
              </a:spcBef>
              <a:spcAft>
                <a:spcPts val="0"/>
              </a:spcAft>
              <a:buNone/>
            </a:pPr>
            <a:r>
              <a:rPr lang="en"/>
              <a:t>Identified</a:t>
            </a:r>
            <a:r>
              <a:rPr lang="en"/>
              <a:t> null values in the Airport column (replaced with ‘unknown’)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b9adcd8d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b9adcd8d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a:t>
            </a:r>
            <a:endParaRPr/>
          </a:p>
          <a:p>
            <a:pPr indent="0" lvl="0" marL="0" rtl="0" algn="l">
              <a:spcBef>
                <a:spcPts val="0"/>
              </a:spcBef>
              <a:spcAft>
                <a:spcPts val="0"/>
              </a:spcAft>
              <a:buNone/>
            </a:pPr>
            <a:r>
              <a:rPr lang="en"/>
              <a:t>We wanted to analyze seasonal passenger </a:t>
            </a:r>
            <a:r>
              <a:rPr lang="en"/>
              <a:t>volumes</a:t>
            </a:r>
            <a:r>
              <a:rPr lang="en"/>
              <a:t> by airport across our five key states</a:t>
            </a:r>
            <a:endParaRPr/>
          </a:p>
          <a:p>
            <a:pPr indent="0" lvl="0" marL="0" rtl="0" algn="l">
              <a:spcBef>
                <a:spcPts val="0"/>
              </a:spcBef>
              <a:spcAft>
                <a:spcPts val="0"/>
              </a:spcAft>
              <a:buNone/>
            </a:pPr>
            <a:r>
              <a:rPr lang="en"/>
              <a:t>You can see from this graph that ATL and LAX have the highest passenger volumes especially in summer this is due to LAX being a popular summer tourist destination and ATL being a </a:t>
            </a:r>
            <a:r>
              <a:rPr lang="en">
                <a:solidFill>
                  <a:schemeClr val="dk1"/>
                </a:solidFill>
              </a:rPr>
              <a:t>major hub for global travel.</a:t>
            </a:r>
            <a:endParaRPr>
              <a:solidFill>
                <a:schemeClr val="dk1"/>
              </a:solidFill>
            </a:endParaRPr>
          </a:p>
          <a:p>
            <a:pPr indent="0" lvl="0" marL="0" rtl="0" algn="l">
              <a:spcBef>
                <a:spcPts val="0"/>
              </a:spcBef>
              <a:spcAft>
                <a:spcPts val="0"/>
              </a:spcAft>
              <a:buNone/>
            </a:pPr>
            <a:r>
              <a:rPr lang="en">
                <a:solidFill>
                  <a:schemeClr val="dk1"/>
                </a:solidFill>
              </a:rPr>
              <a:t>Boston and Chicago have the highest peaks in the winter due to being popular holiday travel destinations and being less of summer vacation destinations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SF international airport has a relatively balanced passenger volume across seasons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b9adcd8d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b9adcd8d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highlights the top 5 U.S. airports (by state) with the highest international flight volumes over 11 years, detailing the number of flights and airlines involved for each U.S. and foreign airport pair. This provides insights into airport traffic patterns, popular routes, and carrier diversity. A deeper dive into international destinations reveals the foreign airports with the most U.S. traffic and the variety of U.S. airports serving those routes.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Flight patterns align with geographical and socio-economic factors. West Coast airports, like California and Alaska, primarily serve destinations like Tokyo (NRT) and Vancouver (YVR) due to proximity, while East Coast airports, including Georgia, Massachusetts, and Illinois, focus on Toronto (YYZ) and Cancun (CUN). Exceptions include Mexico City (MEX), concentrated in California and Illinois due to demographic factors, and London Heathrow (LHR), prevalent from California, Illinois, and Massachusetts, driven by business and tourism demand.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optimize operations, airlines should increase capacity on high-demand routes such as LHR, CUN, and NRT while reevaluating underutilized routes. Seasonal adjustments during peak travel can further enhance profitability. By aligning flights with market trends, airlines can maximize efficiency, attract more customers, and boost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frequent destinations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b9adcd8d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b9adcd8d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(Amanda)</a:t>
            </a:r>
            <a:endParaRPr/>
          </a:p>
          <a:p>
            <a:pPr indent="0" lvl="0" marL="0" rtl="0" algn="l">
              <a:spcBef>
                <a:spcPts val="0"/>
              </a:spcBef>
              <a:spcAft>
                <a:spcPts val="0"/>
              </a:spcAft>
              <a:buNone/>
            </a:pPr>
            <a:r>
              <a:rPr lang="en"/>
              <a:t>This bar plot shows the comparison of passenger and freight load for the the five states</a:t>
            </a:r>
            <a:endParaRPr/>
          </a:p>
          <a:p>
            <a:pPr indent="0" lvl="0" marL="0" rtl="0" algn="l">
              <a:spcBef>
                <a:spcPts val="0"/>
              </a:spcBef>
              <a:spcAft>
                <a:spcPts val="0"/>
              </a:spcAft>
              <a:buNone/>
            </a:pPr>
            <a:r>
              <a:rPr lang="en"/>
              <a:t>The y axis is set in log scale so its easier to see the comparison for both passenger and freight</a:t>
            </a:r>
            <a:endParaRPr/>
          </a:p>
          <a:p>
            <a:pPr indent="0" lvl="0" marL="0" rtl="0" algn="l">
              <a:spcBef>
                <a:spcPts val="0"/>
              </a:spcBef>
              <a:spcAft>
                <a:spcPts val="0"/>
              </a:spcAft>
              <a:buNone/>
            </a:pPr>
            <a:r>
              <a:rPr lang="en"/>
              <a:t>As we might assume, california is the top 1 for passenger and freight </a:t>
            </a:r>
            <a:endParaRPr/>
          </a:p>
          <a:p>
            <a:pPr indent="0" lvl="0" marL="0" rtl="0" algn="l">
              <a:spcBef>
                <a:spcPts val="0"/>
              </a:spcBef>
              <a:spcAft>
                <a:spcPts val="0"/>
              </a:spcAft>
              <a:buNone/>
            </a:pPr>
            <a:r>
              <a:rPr lang="en"/>
              <a:t>Georgia and illinois follows as the second and </a:t>
            </a:r>
            <a:r>
              <a:rPr lang="en"/>
              <a:t>third</a:t>
            </a:r>
            <a:r>
              <a:rPr lang="en"/>
              <a:t> around 400-500m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b9adcd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b9adcd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r>
              <a:rPr lang="en">
                <a:solidFill>
                  <a:schemeClr val="lt1"/>
                </a:solidFill>
              </a:rPr>
              <a:t>)</a:t>
            </a:r>
            <a:r>
              <a:rPr lang="en" sz="1150">
                <a:solidFill>
                  <a:schemeClr val="dk1"/>
                </a:solidFill>
                <a:highlight>
                  <a:schemeClr val="lt1"/>
                </a:highlight>
                <a:uFill>
                  <a:noFill/>
                </a:uFill>
                <a:hlinkClick r:id="rId2">
                  <a:extLst>
                    <a:ext uri="{A12FA001-AC4F-418D-AE19-62706E023703}">
                      <ahyp:hlinkClr val="tx"/>
                    </a:ext>
                  </a:extLst>
                </a:hlinkClick>
              </a:rPr>
              <a:t>https://public.tableau.com/app/profile/junhan.chen7027/viz/BA775B04InternationalAirportAnalysis20243nd/Dashboard1?publish=yes</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500">
                <a:solidFill>
                  <a:schemeClr val="lt1"/>
                </a:solidFill>
                <a:highlight>
                  <a:schemeClr val="dk2"/>
                </a:high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100" y="4218898"/>
            <a:ext cx="4514100" cy="37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713100" y="890222"/>
            <a:ext cx="6453000" cy="1290600"/>
          </a:xfrm>
          <a:prstGeom prst="rect">
            <a:avLst/>
          </a:prstGeom>
        </p:spPr>
        <p:txBody>
          <a:bodyPr anchorCtr="0" anchor="ctr" bIns="91425" lIns="91425" spcFirstLastPara="1" rIns="91425" wrap="square" tIns="91425">
            <a:noAutofit/>
          </a:bodyPr>
          <a:lstStyle>
            <a:lvl1pPr lvl="0">
              <a:spcBef>
                <a:spcPts val="0"/>
              </a:spcBef>
              <a:spcAft>
                <a:spcPts val="0"/>
              </a:spcAft>
              <a:buSzPts val="9000"/>
              <a:buNone/>
              <a:defRPr sz="8000">
                <a:solidFill>
                  <a:schemeClr val="lt1"/>
                </a:solidFill>
                <a:highlight>
                  <a:schemeClr val="dk2"/>
                </a:highlight>
              </a:defRPr>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38" name="Google Shape;38;p11"/>
          <p:cNvSpPr txBox="1"/>
          <p:nvPr>
            <p:ph idx="1" type="subTitle"/>
          </p:nvPr>
        </p:nvSpPr>
        <p:spPr>
          <a:xfrm>
            <a:off x="713100" y="2324436"/>
            <a:ext cx="4485000" cy="39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 name="Shape 40"/>
        <p:cNvGrpSpPr/>
        <p:nvPr/>
      </p:nvGrpSpPr>
      <p:grpSpPr>
        <a:xfrm>
          <a:off x="0" y="0"/>
          <a:ext cx="0" cy="0"/>
          <a:chOff x="0" y="0"/>
          <a:chExt cx="0" cy="0"/>
        </a:xfrm>
      </p:grpSpPr>
      <p:sp>
        <p:nvSpPr>
          <p:cNvPr id="41" name="Google Shape;41;p1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42" name="Google Shape;42;p13"/>
          <p:cNvSpPr txBox="1"/>
          <p:nvPr>
            <p:ph idx="1" type="subTitle"/>
          </p:nvPr>
        </p:nvSpPr>
        <p:spPr>
          <a:xfrm>
            <a:off x="787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 name="Google Shape;43;p13"/>
          <p:cNvSpPr txBox="1"/>
          <p:nvPr>
            <p:ph idx="2" type="subTitle"/>
          </p:nvPr>
        </p:nvSpPr>
        <p:spPr>
          <a:xfrm>
            <a:off x="787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13"/>
          <p:cNvSpPr txBox="1"/>
          <p:nvPr>
            <p:ph hasCustomPrompt="1" idx="3" type="title"/>
          </p:nvPr>
        </p:nvSpPr>
        <p:spPr>
          <a:xfrm>
            <a:off x="1357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 name="Google Shape;45;p13"/>
          <p:cNvSpPr txBox="1"/>
          <p:nvPr>
            <p:ph idx="4" type="subTitle"/>
          </p:nvPr>
        </p:nvSpPr>
        <p:spPr>
          <a:xfrm>
            <a:off x="3394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 name="Google Shape;46;p13"/>
          <p:cNvSpPr txBox="1"/>
          <p:nvPr>
            <p:ph idx="5" type="subTitle"/>
          </p:nvPr>
        </p:nvSpPr>
        <p:spPr>
          <a:xfrm>
            <a:off x="3394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13"/>
          <p:cNvSpPr txBox="1"/>
          <p:nvPr>
            <p:ph hasCustomPrompt="1" idx="6" type="title"/>
          </p:nvPr>
        </p:nvSpPr>
        <p:spPr>
          <a:xfrm>
            <a:off x="3964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8" name="Google Shape;48;p13"/>
          <p:cNvSpPr txBox="1"/>
          <p:nvPr>
            <p:ph idx="7" type="subTitle"/>
          </p:nvPr>
        </p:nvSpPr>
        <p:spPr>
          <a:xfrm>
            <a:off x="6001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13"/>
          <p:cNvSpPr txBox="1"/>
          <p:nvPr>
            <p:ph idx="8" type="subTitle"/>
          </p:nvPr>
        </p:nvSpPr>
        <p:spPr>
          <a:xfrm>
            <a:off x="6001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hasCustomPrompt="1" idx="9" type="title"/>
          </p:nvPr>
        </p:nvSpPr>
        <p:spPr>
          <a:xfrm>
            <a:off x="6571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1" name="Google Shape;51;p13"/>
          <p:cNvSpPr txBox="1"/>
          <p:nvPr>
            <p:ph idx="13" type="subTitle"/>
          </p:nvPr>
        </p:nvSpPr>
        <p:spPr>
          <a:xfrm>
            <a:off x="787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 name="Google Shape;52;p13"/>
          <p:cNvSpPr txBox="1"/>
          <p:nvPr>
            <p:ph idx="14" type="subTitle"/>
          </p:nvPr>
        </p:nvSpPr>
        <p:spPr>
          <a:xfrm>
            <a:off x="787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hasCustomPrompt="1" idx="15" type="title"/>
          </p:nvPr>
        </p:nvSpPr>
        <p:spPr>
          <a:xfrm>
            <a:off x="1357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4" name="Google Shape;54;p13"/>
          <p:cNvSpPr txBox="1"/>
          <p:nvPr>
            <p:ph idx="16" type="subTitle"/>
          </p:nvPr>
        </p:nvSpPr>
        <p:spPr>
          <a:xfrm>
            <a:off x="3394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5" name="Google Shape;55;p13"/>
          <p:cNvSpPr txBox="1"/>
          <p:nvPr>
            <p:ph idx="17" type="subTitle"/>
          </p:nvPr>
        </p:nvSpPr>
        <p:spPr>
          <a:xfrm>
            <a:off x="3394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hasCustomPrompt="1" idx="18" type="title"/>
          </p:nvPr>
        </p:nvSpPr>
        <p:spPr>
          <a:xfrm>
            <a:off x="3964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7" name="Google Shape;57;p13"/>
          <p:cNvSpPr txBox="1"/>
          <p:nvPr>
            <p:ph idx="19" type="subTitle"/>
          </p:nvPr>
        </p:nvSpPr>
        <p:spPr>
          <a:xfrm>
            <a:off x="6001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8" name="Google Shape;58;p13"/>
          <p:cNvSpPr txBox="1"/>
          <p:nvPr>
            <p:ph idx="20" type="subTitle"/>
          </p:nvPr>
        </p:nvSpPr>
        <p:spPr>
          <a:xfrm>
            <a:off x="6001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21" type="title"/>
          </p:nvPr>
        </p:nvSpPr>
        <p:spPr>
          <a:xfrm>
            <a:off x="6571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7">
    <p:spTree>
      <p:nvGrpSpPr>
        <p:cNvPr id="60" name="Shape 60"/>
        <p:cNvGrpSpPr/>
        <p:nvPr/>
      </p:nvGrpSpPr>
      <p:grpSpPr>
        <a:xfrm>
          <a:off x="0" y="0"/>
          <a:ext cx="0" cy="0"/>
          <a:chOff x="0" y="0"/>
          <a:chExt cx="0" cy="0"/>
        </a:xfrm>
      </p:grpSpPr>
      <p:sp>
        <p:nvSpPr>
          <p:cNvPr id="61" name="Google Shape;61;p14"/>
          <p:cNvSpPr txBox="1"/>
          <p:nvPr>
            <p:ph type="title"/>
          </p:nvPr>
        </p:nvSpPr>
        <p:spPr>
          <a:xfrm>
            <a:off x="2464800" y="33550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62" name="Google Shape;62;p14"/>
          <p:cNvSpPr txBox="1"/>
          <p:nvPr>
            <p:ph hasCustomPrompt="1" idx="2" type="title"/>
          </p:nvPr>
        </p:nvSpPr>
        <p:spPr>
          <a:xfrm>
            <a:off x="7057800" y="25376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63" name="Google Shape;63;p14"/>
          <p:cNvSpPr txBox="1"/>
          <p:nvPr>
            <p:ph idx="1" type="subTitle"/>
          </p:nvPr>
        </p:nvSpPr>
        <p:spPr>
          <a:xfrm>
            <a:off x="3980700" y="42027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64" name="Shape 64"/>
        <p:cNvGrpSpPr/>
        <p:nvPr/>
      </p:nvGrpSpPr>
      <p:grpSpPr>
        <a:xfrm>
          <a:off x="0" y="0"/>
          <a:ext cx="0" cy="0"/>
          <a:chOff x="0" y="0"/>
          <a:chExt cx="0" cy="0"/>
        </a:xfrm>
      </p:grpSpPr>
      <p:sp>
        <p:nvSpPr>
          <p:cNvPr id="65" name="Google Shape;65;p15"/>
          <p:cNvSpPr txBox="1"/>
          <p:nvPr>
            <p:ph type="title"/>
          </p:nvPr>
        </p:nvSpPr>
        <p:spPr>
          <a:xfrm>
            <a:off x="713100" y="3351688"/>
            <a:ext cx="5966100" cy="8121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solidFill>
                  <a:schemeClr val="lt2"/>
                </a:solidFill>
                <a:highlight>
                  <a:schemeClr val="dk2"/>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hasCustomPrompt="1" idx="2" type="title"/>
          </p:nvPr>
        </p:nvSpPr>
        <p:spPr>
          <a:xfrm>
            <a:off x="713100" y="2534189"/>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5"/>
          <p:cNvSpPr txBox="1"/>
          <p:nvPr>
            <p:ph idx="1" type="subTitle"/>
          </p:nvPr>
        </p:nvSpPr>
        <p:spPr>
          <a:xfrm>
            <a:off x="713100" y="4199388"/>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21">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2464800" y="13568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0" name="Google Shape;70;p16"/>
          <p:cNvSpPr txBox="1"/>
          <p:nvPr>
            <p:ph hasCustomPrompt="1" idx="2" type="title"/>
          </p:nvPr>
        </p:nvSpPr>
        <p:spPr>
          <a:xfrm>
            <a:off x="7057800" y="5394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1" name="Google Shape;71;p16"/>
          <p:cNvSpPr txBox="1"/>
          <p:nvPr>
            <p:ph idx="1" type="subTitle"/>
          </p:nvPr>
        </p:nvSpPr>
        <p:spPr>
          <a:xfrm>
            <a:off x="3980700" y="22045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BLANK_20">
    <p:bg>
      <p:bgPr>
        <a:solidFill>
          <a:schemeClr val="lt1"/>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1592702" y="1356950"/>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4" name="Google Shape;74;p17"/>
          <p:cNvSpPr txBox="1"/>
          <p:nvPr>
            <p:ph hasCustomPrompt="1" idx="2" type="title"/>
          </p:nvPr>
        </p:nvSpPr>
        <p:spPr>
          <a:xfrm>
            <a:off x="3889202" y="539451"/>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5" name="Google Shape;75;p17"/>
          <p:cNvSpPr txBox="1"/>
          <p:nvPr>
            <p:ph idx="1" type="subTitle"/>
          </p:nvPr>
        </p:nvSpPr>
        <p:spPr>
          <a:xfrm>
            <a:off x="2350652" y="2204650"/>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BLANK_19">
    <p:bg>
      <p:bgPr>
        <a:solidFill>
          <a:schemeClr val="lt1"/>
        </a:solidFill>
      </p:bgPr>
    </p:bg>
    <p:spTree>
      <p:nvGrpSpPr>
        <p:cNvPr id="76" name="Shape 76"/>
        <p:cNvGrpSpPr/>
        <p:nvPr/>
      </p:nvGrpSpPr>
      <p:grpSpPr>
        <a:xfrm>
          <a:off x="0" y="0"/>
          <a:ext cx="0" cy="0"/>
          <a:chOff x="0" y="0"/>
          <a:chExt cx="0" cy="0"/>
        </a:xfrm>
      </p:grpSpPr>
      <p:sp>
        <p:nvSpPr>
          <p:cNvPr id="77" name="Google Shape;77;p18"/>
          <p:cNvSpPr txBox="1"/>
          <p:nvPr>
            <p:ph type="title"/>
          </p:nvPr>
        </p:nvSpPr>
        <p:spPr>
          <a:xfrm>
            <a:off x="1592702" y="3355099"/>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8" name="Google Shape;78;p18"/>
          <p:cNvSpPr txBox="1"/>
          <p:nvPr>
            <p:ph hasCustomPrompt="1" idx="2" type="title"/>
          </p:nvPr>
        </p:nvSpPr>
        <p:spPr>
          <a:xfrm>
            <a:off x="3889202" y="2537600"/>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9" name="Google Shape;79;p18"/>
          <p:cNvSpPr txBox="1"/>
          <p:nvPr>
            <p:ph idx="1" type="subTitle"/>
          </p:nvPr>
        </p:nvSpPr>
        <p:spPr>
          <a:xfrm>
            <a:off x="2350652" y="4202799"/>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6">
    <p:spTree>
      <p:nvGrpSpPr>
        <p:cNvPr id="80" name="Shape 80"/>
        <p:cNvGrpSpPr/>
        <p:nvPr/>
      </p:nvGrpSpPr>
      <p:grpSpPr>
        <a:xfrm>
          <a:off x="0" y="0"/>
          <a:ext cx="0" cy="0"/>
          <a:chOff x="0" y="0"/>
          <a:chExt cx="0" cy="0"/>
        </a:xfrm>
      </p:grpSpPr>
      <p:sp>
        <p:nvSpPr>
          <p:cNvPr id="81" name="Google Shape;81;p19"/>
          <p:cNvSpPr txBox="1"/>
          <p:nvPr>
            <p:ph type="title"/>
          </p:nvPr>
        </p:nvSpPr>
        <p:spPr>
          <a:xfrm>
            <a:off x="5039688" y="2594378"/>
            <a:ext cx="3389700" cy="38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1800">
                <a:solidFill>
                  <a:schemeClr val="lt1"/>
                </a:solidFill>
                <a:highlight>
                  <a:schemeClr val="dk2"/>
                </a:highlight>
              </a:defRPr>
            </a:lvl1pPr>
            <a:lvl2pPr lvl="1" rtl="0" algn="ctr">
              <a:spcBef>
                <a:spcPts val="0"/>
              </a:spcBef>
              <a:spcAft>
                <a:spcPts val="0"/>
              </a:spcAft>
              <a:buClr>
                <a:schemeClr val="lt1"/>
              </a:buClr>
              <a:buSzPts val="2000"/>
              <a:buNone/>
              <a:defRPr sz="2000">
                <a:solidFill>
                  <a:schemeClr val="lt1"/>
                </a:solidFill>
                <a:highlight>
                  <a:schemeClr val="dk2"/>
                </a:highlight>
              </a:defRPr>
            </a:lvl2pPr>
            <a:lvl3pPr lvl="2" rtl="0" algn="ctr">
              <a:spcBef>
                <a:spcPts val="0"/>
              </a:spcBef>
              <a:spcAft>
                <a:spcPts val="0"/>
              </a:spcAft>
              <a:buClr>
                <a:schemeClr val="lt1"/>
              </a:buClr>
              <a:buSzPts val="2000"/>
              <a:buNone/>
              <a:defRPr sz="2000">
                <a:solidFill>
                  <a:schemeClr val="lt1"/>
                </a:solidFill>
                <a:highlight>
                  <a:schemeClr val="dk2"/>
                </a:highlight>
              </a:defRPr>
            </a:lvl3pPr>
            <a:lvl4pPr lvl="3" rtl="0" algn="ctr">
              <a:spcBef>
                <a:spcPts val="0"/>
              </a:spcBef>
              <a:spcAft>
                <a:spcPts val="0"/>
              </a:spcAft>
              <a:buClr>
                <a:schemeClr val="lt1"/>
              </a:buClr>
              <a:buSzPts val="2000"/>
              <a:buNone/>
              <a:defRPr sz="2000">
                <a:solidFill>
                  <a:schemeClr val="lt1"/>
                </a:solidFill>
                <a:highlight>
                  <a:schemeClr val="dk2"/>
                </a:highlight>
              </a:defRPr>
            </a:lvl4pPr>
            <a:lvl5pPr lvl="4" rtl="0" algn="ctr">
              <a:spcBef>
                <a:spcPts val="0"/>
              </a:spcBef>
              <a:spcAft>
                <a:spcPts val="0"/>
              </a:spcAft>
              <a:buClr>
                <a:schemeClr val="lt1"/>
              </a:buClr>
              <a:buSzPts val="2000"/>
              <a:buNone/>
              <a:defRPr sz="2000">
                <a:solidFill>
                  <a:schemeClr val="lt1"/>
                </a:solidFill>
                <a:highlight>
                  <a:schemeClr val="dk2"/>
                </a:highlight>
              </a:defRPr>
            </a:lvl5pPr>
            <a:lvl6pPr lvl="5" rtl="0" algn="ctr">
              <a:spcBef>
                <a:spcPts val="0"/>
              </a:spcBef>
              <a:spcAft>
                <a:spcPts val="0"/>
              </a:spcAft>
              <a:buClr>
                <a:schemeClr val="lt1"/>
              </a:buClr>
              <a:buSzPts val="2000"/>
              <a:buNone/>
              <a:defRPr sz="2000">
                <a:solidFill>
                  <a:schemeClr val="lt1"/>
                </a:solidFill>
                <a:highlight>
                  <a:schemeClr val="dk2"/>
                </a:highlight>
              </a:defRPr>
            </a:lvl6pPr>
            <a:lvl7pPr lvl="6" rtl="0" algn="ctr">
              <a:spcBef>
                <a:spcPts val="0"/>
              </a:spcBef>
              <a:spcAft>
                <a:spcPts val="0"/>
              </a:spcAft>
              <a:buClr>
                <a:schemeClr val="lt1"/>
              </a:buClr>
              <a:buSzPts val="2000"/>
              <a:buNone/>
              <a:defRPr sz="2000">
                <a:solidFill>
                  <a:schemeClr val="lt1"/>
                </a:solidFill>
                <a:highlight>
                  <a:schemeClr val="dk2"/>
                </a:highlight>
              </a:defRPr>
            </a:lvl7pPr>
            <a:lvl8pPr lvl="7" rtl="0" algn="ctr">
              <a:spcBef>
                <a:spcPts val="0"/>
              </a:spcBef>
              <a:spcAft>
                <a:spcPts val="0"/>
              </a:spcAft>
              <a:buClr>
                <a:schemeClr val="lt1"/>
              </a:buClr>
              <a:buSzPts val="2000"/>
              <a:buNone/>
              <a:defRPr sz="2000">
                <a:solidFill>
                  <a:schemeClr val="lt1"/>
                </a:solidFill>
                <a:highlight>
                  <a:schemeClr val="dk2"/>
                </a:highlight>
              </a:defRPr>
            </a:lvl8pPr>
            <a:lvl9pPr lvl="8" rtl="0" algn="ctr">
              <a:spcBef>
                <a:spcPts val="0"/>
              </a:spcBef>
              <a:spcAft>
                <a:spcPts val="0"/>
              </a:spcAft>
              <a:buClr>
                <a:schemeClr val="lt1"/>
              </a:buClr>
              <a:buSzPts val="2000"/>
              <a:buNone/>
              <a:defRPr sz="2000">
                <a:solidFill>
                  <a:schemeClr val="lt1"/>
                </a:solidFill>
                <a:highlight>
                  <a:schemeClr val="dk2"/>
                </a:highlight>
              </a:defRPr>
            </a:lvl9pPr>
          </a:lstStyle>
          <a:p/>
        </p:txBody>
      </p:sp>
      <p:sp>
        <p:nvSpPr>
          <p:cNvPr id="82" name="Google Shape;82;p19"/>
          <p:cNvSpPr txBox="1"/>
          <p:nvPr>
            <p:ph idx="1" type="subTitle"/>
          </p:nvPr>
        </p:nvSpPr>
        <p:spPr>
          <a:xfrm>
            <a:off x="4071475" y="828302"/>
            <a:ext cx="4357800" cy="164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200"/>
              <a:buNone/>
              <a:defRPr sz="2400">
                <a:solidFill>
                  <a:schemeClr val="dk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83" name="Shape 83"/>
        <p:cNvGrpSpPr/>
        <p:nvPr/>
      </p:nvGrpSpPr>
      <p:grpSpPr>
        <a:xfrm>
          <a:off x="0" y="0"/>
          <a:ext cx="0" cy="0"/>
          <a:chOff x="0" y="0"/>
          <a:chExt cx="0" cy="0"/>
        </a:xfrm>
      </p:grpSpPr>
      <p:sp>
        <p:nvSpPr>
          <p:cNvPr id="84" name="Google Shape;84;p2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85" name="Google Shape;85;p20"/>
          <p:cNvSpPr txBox="1"/>
          <p:nvPr>
            <p:ph idx="1" type="subTitle"/>
          </p:nvPr>
        </p:nvSpPr>
        <p:spPr>
          <a:xfrm>
            <a:off x="1899701" y="1912950"/>
            <a:ext cx="13869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86" name="Google Shape;86;p20"/>
          <p:cNvSpPr txBox="1"/>
          <p:nvPr>
            <p:ph idx="2" type="subTitle"/>
          </p:nvPr>
        </p:nvSpPr>
        <p:spPr>
          <a:xfrm>
            <a:off x="1080882" y="2306539"/>
            <a:ext cx="2205600" cy="75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7" name="Google Shape;87;p20"/>
          <p:cNvSpPr txBox="1"/>
          <p:nvPr>
            <p:ph idx="3" type="subTitle"/>
          </p:nvPr>
        </p:nvSpPr>
        <p:spPr>
          <a:xfrm>
            <a:off x="5858551" y="3077875"/>
            <a:ext cx="13869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88" name="Google Shape;88;p20"/>
          <p:cNvSpPr txBox="1"/>
          <p:nvPr>
            <p:ph idx="4" type="subTitle"/>
          </p:nvPr>
        </p:nvSpPr>
        <p:spPr>
          <a:xfrm>
            <a:off x="5858557" y="3471475"/>
            <a:ext cx="2205600" cy="7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100" y="1360800"/>
            <a:ext cx="5966100" cy="8121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sz="5000">
                <a:solidFill>
                  <a:schemeClr val="lt1"/>
                </a:solidFill>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100" y="543301"/>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 name="Google Shape;14;p3"/>
          <p:cNvSpPr txBox="1"/>
          <p:nvPr>
            <p:ph idx="1" type="subTitle"/>
          </p:nvPr>
        </p:nvSpPr>
        <p:spPr>
          <a:xfrm>
            <a:off x="713100" y="2208500"/>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89" name="Shape 89"/>
        <p:cNvGrpSpPr/>
        <p:nvPr/>
      </p:nvGrpSpPr>
      <p:grpSpPr>
        <a:xfrm>
          <a:off x="0" y="0"/>
          <a:ext cx="0" cy="0"/>
          <a:chOff x="0" y="0"/>
          <a:chExt cx="0" cy="0"/>
        </a:xfrm>
      </p:grpSpPr>
      <p:sp>
        <p:nvSpPr>
          <p:cNvPr id="90" name="Google Shape;90;p21"/>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1" name="Google Shape;91;p21"/>
          <p:cNvSpPr txBox="1"/>
          <p:nvPr>
            <p:ph idx="1" type="body"/>
          </p:nvPr>
        </p:nvSpPr>
        <p:spPr>
          <a:xfrm>
            <a:off x="7131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2" type="body"/>
          </p:nvPr>
        </p:nvSpPr>
        <p:spPr>
          <a:xfrm>
            <a:off x="47427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93" name="Shape 93"/>
        <p:cNvGrpSpPr/>
        <p:nvPr/>
      </p:nvGrpSpPr>
      <p:grpSpPr>
        <a:xfrm>
          <a:off x="0" y="0"/>
          <a:ext cx="0" cy="0"/>
          <a:chOff x="0" y="0"/>
          <a:chExt cx="0" cy="0"/>
        </a:xfrm>
      </p:grpSpPr>
      <p:sp>
        <p:nvSpPr>
          <p:cNvPr id="94" name="Google Shape;94;p22"/>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5" name="Google Shape;95;p22"/>
          <p:cNvSpPr txBox="1"/>
          <p:nvPr>
            <p:ph idx="1" type="subTitle"/>
          </p:nvPr>
        </p:nvSpPr>
        <p:spPr>
          <a:xfrm>
            <a:off x="90830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22"/>
          <p:cNvSpPr txBox="1"/>
          <p:nvPr>
            <p:ph idx="2" type="subTitle"/>
          </p:nvPr>
        </p:nvSpPr>
        <p:spPr>
          <a:xfrm>
            <a:off x="90830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2"/>
          <p:cNvSpPr txBox="1"/>
          <p:nvPr>
            <p:ph idx="3" type="subTitle"/>
          </p:nvPr>
        </p:nvSpPr>
        <p:spPr>
          <a:xfrm>
            <a:off x="3469926"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22"/>
          <p:cNvSpPr txBox="1"/>
          <p:nvPr>
            <p:ph idx="4" type="subTitle"/>
          </p:nvPr>
        </p:nvSpPr>
        <p:spPr>
          <a:xfrm>
            <a:off x="3469926"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2"/>
          <p:cNvSpPr txBox="1"/>
          <p:nvPr>
            <p:ph idx="5" type="subTitle"/>
          </p:nvPr>
        </p:nvSpPr>
        <p:spPr>
          <a:xfrm>
            <a:off x="603155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22"/>
          <p:cNvSpPr txBox="1"/>
          <p:nvPr>
            <p:ph idx="6" type="subTitle"/>
          </p:nvPr>
        </p:nvSpPr>
        <p:spPr>
          <a:xfrm>
            <a:off x="603155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4">
    <p:spTree>
      <p:nvGrpSpPr>
        <p:cNvPr id="101" name="Shape 101"/>
        <p:cNvGrpSpPr/>
        <p:nvPr/>
      </p:nvGrpSpPr>
      <p:grpSpPr>
        <a:xfrm>
          <a:off x="0" y="0"/>
          <a:ext cx="0" cy="0"/>
          <a:chOff x="0" y="0"/>
          <a:chExt cx="0" cy="0"/>
        </a:xfrm>
      </p:grpSpPr>
      <p:sp>
        <p:nvSpPr>
          <p:cNvPr id="102" name="Google Shape;102;p2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03" name="Google Shape;103;p23"/>
          <p:cNvSpPr txBox="1"/>
          <p:nvPr>
            <p:ph idx="1" type="subTitle"/>
          </p:nvPr>
        </p:nvSpPr>
        <p:spPr>
          <a:xfrm>
            <a:off x="2020116" y="1664394"/>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4" name="Google Shape;104;p23"/>
          <p:cNvSpPr txBox="1"/>
          <p:nvPr>
            <p:ph idx="2" type="subTitle"/>
          </p:nvPr>
        </p:nvSpPr>
        <p:spPr>
          <a:xfrm>
            <a:off x="968141" y="2015267"/>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3"/>
          <p:cNvSpPr txBox="1"/>
          <p:nvPr>
            <p:ph idx="3" type="subTitle"/>
          </p:nvPr>
        </p:nvSpPr>
        <p:spPr>
          <a:xfrm>
            <a:off x="5970766" y="1664394"/>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 name="Google Shape;106;p23"/>
          <p:cNvSpPr txBox="1"/>
          <p:nvPr>
            <p:ph idx="4" type="subTitle"/>
          </p:nvPr>
        </p:nvSpPr>
        <p:spPr>
          <a:xfrm>
            <a:off x="5970766" y="2015267"/>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3"/>
          <p:cNvSpPr txBox="1"/>
          <p:nvPr>
            <p:ph idx="5" type="subTitle"/>
          </p:nvPr>
        </p:nvSpPr>
        <p:spPr>
          <a:xfrm>
            <a:off x="2020116" y="3134575"/>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23"/>
          <p:cNvSpPr txBox="1"/>
          <p:nvPr>
            <p:ph idx="6" type="subTitle"/>
          </p:nvPr>
        </p:nvSpPr>
        <p:spPr>
          <a:xfrm>
            <a:off x="968141" y="3485573"/>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3"/>
          <p:cNvSpPr txBox="1"/>
          <p:nvPr>
            <p:ph idx="7" type="subTitle"/>
          </p:nvPr>
        </p:nvSpPr>
        <p:spPr>
          <a:xfrm>
            <a:off x="5970766" y="3134575"/>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 name="Google Shape;110;p23"/>
          <p:cNvSpPr txBox="1"/>
          <p:nvPr>
            <p:ph idx="8" type="subTitle"/>
          </p:nvPr>
        </p:nvSpPr>
        <p:spPr>
          <a:xfrm>
            <a:off x="5970766" y="3485573"/>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4">
    <p:spTree>
      <p:nvGrpSpPr>
        <p:cNvPr id="111" name="Shape 111"/>
        <p:cNvGrpSpPr/>
        <p:nvPr/>
      </p:nvGrpSpPr>
      <p:grpSpPr>
        <a:xfrm>
          <a:off x="0" y="0"/>
          <a:ext cx="0" cy="0"/>
          <a:chOff x="0" y="0"/>
          <a:chExt cx="0" cy="0"/>
        </a:xfrm>
      </p:grpSpPr>
      <p:sp>
        <p:nvSpPr>
          <p:cNvPr id="112" name="Google Shape;112;p2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13" name="Google Shape;113;p24"/>
          <p:cNvSpPr txBox="1"/>
          <p:nvPr>
            <p:ph idx="1" type="subTitle"/>
          </p:nvPr>
        </p:nvSpPr>
        <p:spPr>
          <a:xfrm>
            <a:off x="2372689"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4" name="Google Shape;114;p24"/>
          <p:cNvSpPr txBox="1"/>
          <p:nvPr>
            <p:ph idx="2" type="subTitle"/>
          </p:nvPr>
        </p:nvSpPr>
        <p:spPr>
          <a:xfrm>
            <a:off x="2372689"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4"/>
          <p:cNvSpPr txBox="1"/>
          <p:nvPr>
            <p:ph idx="3" type="subTitle"/>
          </p:nvPr>
        </p:nvSpPr>
        <p:spPr>
          <a:xfrm>
            <a:off x="6079914"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24"/>
          <p:cNvSpPr txBox="1"/>
          <p:nvPr>
            <p:ph idx="4" type="subTitle"/>
          </p:nvPr>
        </p:nvSpPr>
        <p:spPr>
          <a:xfrm>
            <a:off x="6079914"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4"/>
          <p:cNvSpPr txBox="1"/>
          <p:nvPr>
            <p:ph idx="5" type="subTitle"/>
          </p:nvPr>
        </p:nvSpPr>
        <p:spPr>
          <a:xfrm>
            <a:off x="2372689"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8" name="Google Shape;118;p24"/>
          <p:cNvSpPr txBox="1"/>
          <p:nvPr>
            <p:ph idx="6" type="subTitle"/>
          </p:nvPr>
        </p:nvSpPr>
        <p:spPr>
          <a:xfrm>
            <a:off x="2372689"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24"/>
          <p:cNvSpPr txBox="1"/>
          <p:nvPr>
            <p:ph idx="7" type="subTitle"/>
          </p:nvPr>
        </p:nvSpPr>
        <p:spPr>
          <a:xfrm>
            <a:off x="6079914"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24"/>
          <p:cNvSpPr txBox="1"/>
          <p:nvPr>
            <p:ph idx="8" type="subTitle"/>
          </p:nvPr>
        </p:nvSpPr>
        <p:spPr>
          <a:xfrm>
            <a:off x="6079914"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5">
    <p:spTree>
      <p:nvGrpSpPr>
        <p:cNvPr id="121" name="Shape 121"/>
        <p:cNvGrpSpPr/>
        <p:nvPr/>
      </p:nvGrpSpPr>
      <p:grpSpPr>
        <a:xfrm>
          <a:off x="0" y="0"/>
          <a:ext cx="0" cy="0"/>
          <a:chOff x="0" y="0"/>
          <a:chExt cx="0" cy="0"/>
        </a:xfrm>
      </p:grpSpPr>
      <p:sp>
        <p:nvSpPr>
          <p:cNvPr id="122" name="Google Shape;122;p2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23" name="Google Shape;123;p25"/>
          <p:cNvSpPr txBox="1"/>
          <p:nvPr>
            <p:ph idx="2" type="title"/>
          </p:nvPr>
        </p:nvSpPr>
        <p:spPr>
          <a:xfrm>
            <a:off x="774079"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4" name="Google Shape;124;p25"/>
          <p:cNvSpPr txBox="1"/>
          <p:nvPr>
            <p:ph idx="1" type="subTitle"/>
          </p:nvPr>
        </p:nvSpPr>
        <p:spPr>
          <a:xfrm>
            <a:off x="774079"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5"/>
          <p:cNvSpPr txBox="1"/>
          <p:nvPr>
            <p:ph idx="3" type="title"/>
          </p:nvPr>
        </p:nvSpPr>
        <p:spPr>
          <a:xfrm>
            <a:off x="2714080"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6" name="Google Shape;126;p25"/>
          <p:cNvSpPr txBox="1"/>
          <p:nvPr>
            <p:ph idx="4" type="subTitle"/>
          </p:nvPr>
        </p:nvSpPr>
        <p:spPr>
          <a:xfrm>
            <a:off x="2714080"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5"/>
          <p:cNvSpPr txBox="1"/>
          <p:nvPr>
            <p:ph idx="5" type="title"/>
          </p:nvPr>
        </p:nvSpPr>
        <p:spPr>
          <a:xfrm>
            <a:off x="4654074"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8" name="Google Shape;128;p25"/>
          <p:cNvSpPr txBox="1"/>
          <p:nvPr>
            <p:ph idx="6" type="subTitle"/>
          </p:nvPr>
        </p:nvSpPr>
        <p:spPr>
          <a:xfrm>
            <a:off x="4654074"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5"/>
          <p:cNvSpPr txBox="1"/>
          <p:nvPr>
            <p:ph idx="7" type="title"/>
          </p:nvPr>
        </p:nvSpPr>
        <p:spPr>
          <a:xfrm>
            <a:off x="6594075"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0" name="Google Shape;130;p25"/>
          <p:cNvSpPr txBox="1"/>
          <p:nvPr>
            <p:ph idx="8" type="subTitle"/>
          </p:nvPr>
        </p:nvSpPr>
        <p:spPr>
          <a:xfrm>
            <a:off x="6594075"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3">
    <p:spTree>
      <p:nvGrpSpPr>
        <p:cNvPr id="131" name="Shape 131"/>
        <p:cNvGrpSpPr/>
        <p:nvPr/>
      </p:nvGrpSpPr>
      <p:grpSpPr>
        <a:xfrm>
          <a:off x="0" y="0"/>
          <a:ext cx="0" cy="0"/>
          <a:chOff x="0" y="0"/>
          <a:chExt cx="0" cy="0"/>
        </a:xfrm>
      </p:grpSpPr>
      <p:sp>
        <p:nvSpPr>
          <p:cNvPr id="132" name="Google Shape;132;p2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33" name="Google Shape;133;p26"/>
          <p:cNvSpPr txBox="1"/>
          <p:nvPr>
            <p:ph idx="2" type="title"/>
          </p:nvPr>
        </p:nvSpPr>
        <p:spPr>
          <a:xfrm>
            <a:off x="22728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4" name="Google Shape;134;p26"/>
          <p:cNvSpPr txBox="1"/>
          <p:nvPr>
            <p:ph idx="1" type="subTitle"/>
          </p:nvPr>
        </p:nvSpPr>
        <p:spPr>
          <a:xfrm>
            <a:off x="22728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6"/>
          <p:cNvSpPr txBox="1"/>
          <p:nvPr>
            <p:ph idx="3" type="title"/>
          </p:nvPr>
        </p:nvSpPr>
        <p:spPr>
          <a:xfrm>
            <a:off x="5896955" y="3588081"/>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6" name="Google Shape;136;p26"/>
          <p:cNvSpPr txBox="1"/>
          <p:nvPr>
            <p:ph idx="4" type="subTitle"/>
          </p:nvPr>
        </p:nvSpPr>
        <p:spPr>
          <a:xfrm>
            <a:off x="58969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6"/>
          <p:cNvSpPr txBox="1"/>
          <p:nvPr>
            <p:ph idx="5" type="title"/>
          </p:nvPr>
        </p:nvSpPr>
        <p:spPr>
          <a:xfrm>
            <a:off x="58969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8" name="Google Shape;138;p26"/>
          <p:cNvSpPr txBox="1"/>
          <p:nvPr>
            <p:ph idx="6" type="subTitle"/>
          </p:nvPr>
        </p:nvSpPr>
        <p:spPr>
          <a:xfrm>
            <a:off x="58969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6"/>
          <p:cNvSpPr txBox="1"/>
          <p:nvPr>
            <p:ph idx="7" type="title"/>
          </p:nvPr>
        </p:nvSpPr>
        <p:spPr>
          <a:xfrm>
            <a:off x="22728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0" name="Google Shape;140;p26"/>
          <p:cNvSpPr txBox="1"/>
          <p:nvPr>
            <p:ph idx="8" type="subTitle"/>
          </p:nvPr>
        </p:nvSpPr>
        <p:spPr>
          <a:xfrm>
            <a:off x="22728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6"/>
          <p:cNvSpPr txBox="1"/>
          <p:nvPr>
            <p:ph idx="9" type="title"/>
          </p:nvPr>
        </p:nvSpPr>
        <p:spPr>
          <a:xfrm>
            <a:off x="2272855" y="358808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2" name="Google Shape;142;p26"/>
          <p:cNvSpPr txBox="1"/>
          <p:nvPr>
            <p:ph idx="13" type="subTitle"/>
          </p:nvPr>
        </p:nvSpPr>
        <p:spPr>
          <a:xfrm>
            <a:off x="22728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6"/>
          <p:cNvSpPr txBox="1"/>
          <p:nvPr>
            <p:ph idx="14" type="title"/>
          </p:nvPr>
        </p:nvSpPr>
        <p:spPr>
          <a:xfrm>
            <a:off x="58969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4" name="Google Shape;144;p26"/>
          <p:cNvSpPr txBox="1"/>
          <p:nvPr>
            <p:ph idx="15" type="subTitle"/>
          </p:nvPr>
        </p:nvSpPr>
        <p:spPr>
          <a:xfrm>
            <a:off x="58969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9">
    <p:spTree>
      <p:nvGrpSpPr>
        <p:cNvPr id="145" name="Shape 145"/>
        <p:cNvGrpSpPr/>
        <p:nvPr/>
      </p:nvGrpSpPr>
      <p:grpSpPr>
        <a:xfrm>
          <a:off x="0" y="0"/>
          <a:ext cx="0" cy="0"/>
          <a:chOff x="0" y="0"/>
          <a:chExt cx="0" cy="0"/>
        </a:xfrm>
      </p:grpSpPr>
      <p:sp>
        <p:nvSpPr>
          <p:cNvPr id="146" name="Google Shape;146;p27"/>
          <p:cNvSpPr txBox="1"/>
          <p:nvPr>
            <p:ph hasCustomPrompt="1" type="title"/>
          </p:nvPr>
        </p:nvSpPr>
        <p:spPr>
          <a:xfrm>
            <a:off x="83887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7" name="Google Shape;147;p27"/>
          <p:cNvSpPr txBox="1"/>
          <p:nvPr>
            <p:ph hasCustomPrompt="1" idx="2" type="title"/>
          </p:nvPr>
        </p:nvSpPr>
        <p:spPr>
          <a:xfrm>
            <a:off x="3467400"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8" name="Google Shape;148;p27"/>
          <p:cNvSpPr txBox="1"/>
          <p:nvPr>
            <p:ph hasCustomPrompt="1" idx="3" type="title"/>
          </p:nvPr>
        </p:nvSpPr>
        <p:spPr>
          <a:xfrm>
            <a:off x="609592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9" name="Google Shape;149;p27"/>
          <p:cNvSpPr txBox="1"/>
          <p:nvPr>
            <p:ph idx="4" type="title"/>
          </p:nvPr>
        </p:nvSpPr>
        <p:spPr>
          <a:xfrm>
            <a:off x="83887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0" name="Google Shape;150;p27"/>
          <p:cNvSpPr txBox="1"/>
          <p:nvPr>
            <p:ph idx="1" type="subTitle"/>
          </p:nvPr>
        </p:nvSpPr>
        <p:spPr>
          <a:xfrm>
            <a:off x="83887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7"/>
          <p:cNvSpPr txBox="1"/>
          <p:nvPr>
            <p:ph idx="5" type="title"/>
          </p:nvPr>
        </p:nvSpPr>
        <p:spPr>
          <a:xfrm>
            <a:off x="3467400"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2" name="Google Shape;152;p27"/>
          <p:cNvSpPr txBox="1"/>
          <p:nvPr>
            <p:ph idx="6" type="subTitle"/>
          </p:nvPr>
        </p:nvSpPr>
        <p:spPr>
          <a:xfrm>
            <a:off x="3467400"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7"/>
          <p:cNvSpPr txBox="1"/>
          <p:nvPr>
            <p:ph idx="7" type="title"/>
          </p:nvPr>
        </p:nvSpPr>
        <p:spPr>
          <a:xfrm>
            <a:off x="609592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4" name="Google Shape;154;p27"/>
          <p:cNvSpPr txBox="1"/>
          <p:nvPr>
            <p:ph idx="8" type="subTitle"/>
          </p:nvPr>
        </p:nvSpPr>
        <p:spPr>
          <a:xfrm>
            <a:off x="609592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7"/>
          <p:cNvSpPr txBox="1"/>
          <p:nvPr>
            <p:ph idx="9"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2">
    <p:spTree>
      <p:nvGrpSpPr>
        <p:cNvPr id="156" name="Shape 156"/>
        <p:cNvGrpSpPr/>
        <p:nvPr/>
      </p:nvGrpSpPr>
      <p:grpSpPr>
        <a:xfrm>
          <a:off x="0" y="0"/>
          <a:ext cx="0" cy="0"/>
          <a:chOff x="0" y="0"/>
          <a:chExt cx="0" cy="0"/>
        </a:xfrm>
      </p:grpSpPr>
      <p:sp>
        <p:nvSpPr>
          <p:cNvPr id="157" name="Google Shape;157;p28"/>
          <p:cNvSpPr txBox="1"/>
          <p:nvPr>
            <p:ph type="title"/>
          </p:nvPr>
        </p:nvSpPr>
        <p:spPr>
          <a:xfrm>
            <a:off x="713100" y="1201112"/>
            <a:ext cx="378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8" name="Google Shape;158;p28"/>
          <p:cNvSpPr txBox="1"/>
          <p:nvPr>
            <p:ph idx="1" type="subTitle"/>
          </p:nvPr>
        </p:nvSpPr>
        <p:spPr>
          <a:xfrm>
            <a:off x="713100" y="1841262"/>
            <a:ext cx="3425700" cy="21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3">
    <p:spTree>
      <p:nvGrpSpPr>
        <p:cNvPr id="159" name="Shape 159"/>
        <p:cNvGrpSpPr/>
        <p:nvPr/>
      </p:nvGrpSpPr>
      <p:grpSpPr>
        <a:xfrm>
          <a:off x="0" y="0"/>
          <a:ext cx="0" cy="0"/>
          <a:chOff x="0" y="0"/>
          <a:chExt cx="0" cy="0"/>
        </a:xfrm>
      </p:grpSpPr>
      <p:sp>
        <p:nvSpPr>
          <p:cNvPr id="160" name="Google Shape;160;p29"/>
          <p:cNvSpPr txBox="1"/>
          <p:nvPr>
            <p:ph type="title"/>
          </p:nvPr>
        </p:nvSpPr>
        <p:spPr>
          <a:xfrm>
            <a:off x="4489100" y="1622525"/>
            <a:ext cx="4020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29"/>
          <p:cNvSpPr txBox="1"/>
          <p:nvPr>
            <p:ph idx="1" type="subTitle"/>
          </p:nvPr>
        </p:nvSpPr>
        <p:spPr>
          <a:xfrm>
            <a:off x="4489095" y="2691754"/>
            <a:ext cx="3425700" cy="8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8">
    <p:spTree>
      <p:nvGrpSpPr>
        <p:cNvPr id="162" name="Shape 162"/>
        <p:cNvGrpSpPr/>
        <p:nvPr/>
      </p:nvGrpSpPr>
      <p:grpSpPr>
        <a:xfrm>
          <a:off x="0" y="0"/>
          <a:ext cx="0" cy="0"/>
          <a:chOff x="0" y="0"/>
          <a:chExt cx="0" cy="0"/>
        </a:xfrm>
      </p:grpSpPr>
      <p:sp>
        <p:nvSpPr>
          <p:cNvPr id="163" name="Google Shape;163;p3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4" name="Google Shape;164;p30"/>
          <p:cNvSpPr txBox="1"/>
          <p:nvPr>
            <p:ph idx="1" type="body"/>
          </p:nvPr>
        </p:nvSpPr>
        <p:spPr>
          <a:xfrm>
            <a:off x="713100" y="1317450"/>
            <a:ext cx="4199700" cy="147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7" name="Google Shape;17;p4"/>
          <p:cNvSpPr txBox="1"/>
          <p:nvPr>
            <p:ph idx="1" type="body"/>
          </p:nvPr>
        </p:nvSpPr>
        <p:spPr>
          <a:xfrm>
            <a:off x="713100" y="1160389"/>
            <a:ext cx="7717800" cy="513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0">
    <p:spTree>
      <p:nvGrpSpPr>
        <p:cNvPr id="165" name="Shape 165"/>
        <p:cNvGrpSpPr/>
        <p:nvPr/>
      </p:nvGrpSpPr>
      <p:grpSpPr>
        <a:xfrm>
          <a:off x="0" y="0"/>
          <a:ext cx="0" cy="0"/>
          <a:chOff x="0" y="0"/>
          <a:chExt cx="0" cy="0"/>
        </a:xfrm>
      </p:grpSpPr>
      <p:sp>
        <p:nvSpPr>
          <p:cNvPr id="166" name="Google Shape;166;p31"/>
          <p:cNvSpPr txBox="1"/>
          <p:nvPr>
            <p:ph type="title"/>
          </p:nvPr>
        </p:nvSpPr>
        <p:spPr>
          <a:xfrm>
            <a:off x="713225" y="709903"/>
            <a:ext cx="3770400" cy="95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200"/>
              <a:buNone/>
              <a:defRPr sz="6000">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7" name="Google Shape;167;p31"/>
          <p:cNvSpPr txBox="1"/>
          <p:nvPr>
            <p:ph idx="1" type="subTitle"/>
          </p:nvPr>
        </p:nvSpPr>
        <p:spPr>
          <a:xfrm>
            <a:off x="713100" y="1766050"/>
            <a:ext cx="3148200" cy="103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31"/>
          <p:cNvSpPr txBox="1"/>
          <p:nvPr/>
        </p:nvSpPr>
        <p:spPr>
          <a:xfrm>
            <a:off x="713100" y="3509320"/>
            <a:ext cx="3356400" cy="59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Credits: This presentation template was created by </a:t>
            </a:r>
            <a:r>
              <a:rPr b="1" lang="en" sz="1200">
                <a:solidFill>
                  <a:schemeClr val="dk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1"/>
                </a:solidFill>
                <a:latin typeface="Source Sans Pro"/>
                <a:ea typeface="Source Sans Pro"/>
                <a:cs typeface="Source Sans Pro"/>
                <a:sym typeface="Source Sans Pro"/>
              </a:rPr>
              <a:t>, including icons by </a:t>
            </a:r>
            <a:r>
              <a:rPr b="1" lang="en" sz="1200">
                <a:solidFill>
                  <a:schemeClr val="dk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1"/>
                </a:solidFill>
                <a:latin typeface="Source Sans Pro"/>
                <a:ea typeface="Source Sans Pro"/>
                <a:cs typeface="Source Sans Pro"/>
                <a:sym typeface="Source Sans Pro"/>
              </a:rPr>
              <a:t>, infographics &amp; images by </a:t>
            </a:r>
            <a:r>
              <a:rPr b="1" lang="en" sz="1200">
                <a:solidFill>
                  <a:schemeClr val="dk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2">
    <p:bg>
      <p:bgPr>
        <a:solidFill>
          <a:schemeClr val="dk2"/>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1">
    <p:spTree>
      <p:nvGrpSpPr>
        <p:cNvPr id="170"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5"/>
          <p:cNvSpPr txBox="1"/>
          <p:nvPr>
            <p:ph idx="1" type="subTitle"/>
          </p:nvPr>
        </p:nvSpPr>
        <p:spPr>
          <a:xfrm>
            <a:off x="1512687"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 name="Google Shape;21;p5"/>
          <p:cNvSpPr txBox="1"/>
          <p:nvPr>
            <p:ph idx="2" type="subTitle"/>
          </p:nvPr>
        </p:nvSpPr>
        <p:spPr>
          <a:xfrm>
            <a:off x="1512688"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3" type="subTitle"/>
          </p:nvPr>
        </p:nvSpPr>
        <p:spPr>
          <a:xfrm>
            <a:off x="4986812"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 name="Google Shape;23;p5"/>
          <p:cNvSpPr txBox="1"/>
          <p:nvPr>
            <p:ph idx="4" type="subTitle"/>
          </p:nvPr>
        </p:nvSpPr>
        <p:spPr>
          <a:xfrm>
            <a:off x="4986813"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699769" y="1641984"/>
            <a:ext cx="3678000" cy="9999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7"/>
          <p:cNvSpPr txBox="1"/>
          <p:nvPr>
            <p:ph idx="1" type="subTitle"/>
          </p:nvPr>
        </p:nvSpPr>
        <p:spPr>
          <a:xfrm>
            <a:off x="4699769" y="2723659"/>
            <a:ext cx="3442500" cy="7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021170" y="950575"/>
            <a:ext cx="7101900" cy="11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solidFill>
                  <a:schemeClr val="lt1"/>
                </a:solidFill>
                <a:highlight>
                  <a:schemeClr val="dk2"/>
                </a:highligh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idx="1" type="subTitle"/>
          </p:nvPr>
        </p:nvSpPr>
        <p:spPr>
          <a:xfrm>
            <a:off x="3578600" y="3299750"/>
            <a:ext cx="4850700" cy="1305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type="title"/>
          </p:nvPr>
        </p:nvSpPr>
        <p:spPr>
          <a:xfrm>
            <a:off x="4508100" y="2521275"/>
            <a:ext cx="3921300" cy="68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3600">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816150" y="4063551"/>
            <a:ext cx="7511700" cy="600000"/>
          </a:xfrm>
          <a:prstGeom prst="rect">
            <a:avLst/>
          </a:prstGeom>
          <a:solidFill>
            <a:schemeClr val="dk2"/>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3200">
                <a:solidFill>
                  <a:schemeClr val="lt1"/>
                </a:solidFill>
                <a:highlight>
                  <a:schemeClr val="dk2"/>
                </a:highlight>
                <a:latin typeface="Manrope"/>
                <a:ea typeface="Manrope"/>
                <a:cs typeface="Manrope"/>
                <a:sym typeface="Manrop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1pPr>
            <a:lvl2pPr lvl="1">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2pPr>
            <a:lvl3pPr lvl="2">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3pPr>
            <a:lvl4pPr lvl="3">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4pPr>
            <a:lvl5pPr lvl="4">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5pPr>
            <a:lvl6pPr lvl="5">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6pPr>
            <a:lvl7pPr lvl="6">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7pPr>
            <a:lvl8pPr lvl="7">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8pPr>
            <a:lvl9pPr lvl="8">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indent="-317500" lvl="1" marL="914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indent="-317500" lvl="2" marL="1371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indent="-317500" lvl="3" marL="1828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indent="-317500" lvl="4" marL="22860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indent="-317500" lvl="5" marL="27432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indent="-317500" lvl="6" marL="3200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indent="-317500" lvl="7" marL="3657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indent="-317500" lvl="8" marL="4114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data.transportation.gov/Aviation/International_Report_Passengers/xgub-n9bw/about_data" TargetMode="External"/><Relationship Id="rId5" Type="http://schemas.openxmlformats.org/officeDocument/2006/relationships/hyperlink" Target="https://data.transportation.gov/Aviation/International_Report_Passengers/xgub-n9bw/about_data" TargetMode="External"/><Relationship Id="rId6" Type="http://schemas.openxmlformats.org/officeDocument/2006/relationships/hyperlink" Target="https://www.bts.gov/browse-statistical-products-and-data/state-transportation-statistics/us-airline-traffic-airpo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INTERNATIONAL PASSENGER AND US AIR-TRAFFIC </a:t>
            </a:r>
            <a:r>
              <a:rPr lang="en" sz="4000"/>
              <a:t>ANALYSIS</a:t>
            </a:r>
            <a:endParaRPr sz="4000"/>
          </a:p>
        </p:txBody>
      </p:sp>
      <p:sp>
        <p:nvSpPr>
          <p:cNvPr id="176" name="Google Shape;176;p34"/>
          <p:cNvSpPr txBox="1"/>
          <p:nvPr>
            <p:ph idx="1" type="subTitle"/>
          </p:nvPr>
        </p:nvSpPr>
        <p:spPr>
          <a:xfrm>
            <a:off x="713100" y="4218900"/>
            <a:ext cx="58152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Aaryan Bammi, Chaitali Deshmukh, Crystal Leatvanich, Junhan Chen(PM), Kuang-Ching (Amanda) Ting, Saketh Bollina</a:t>
            </a:r>
            <a:endParaRPr sz="1600"/>
          </a:p>
        </p:txBody>
      </p:sp>
      <p:pic>
        <p:nvPicPr>
          <p:cNvPr id="177" name="Google Shape;177;p34"/>
          <p:cNvPicPr preferRelativeResize="0"/>
          <p:nvPr/>
        </p:nvPicPr>
        <p:blipFill rotWithShape="1">
          <a:blip r:embed="rId3">
            <a:alphaModFix/>
          </a:blip>
          <a:srcRect b="18215" l="3174" r="2056" t="16283"/>
          <a:stretch/>
        </p:blipFill>
        <p:spPr>
          <a:xfrm rot="379241">
            <a:off x="2257102" y="36636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346350" y="566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Insights &amp; Recommendations</a:t>
            </a:r>
            <a:endParaRPr sz="2900"/>
          </a:p>
        </p:txBody>
      </p:sp>
      <p:sp>
        <p:nvSpPr>
          <p:cNvPr id="308" name="Google Shape;308;p43"/>
          <p:cNvSpPr txBox="1"/>
          <p:nvPr>
            <p:ph idx="2" type="subTitle"/>
          </p:nvPr>
        </p:nvSpPr>
        <p:spPr>
          <a:xfrm>
            <a:off x="0" y="1669500"/>
            <a:ext cx="3785700" cy="759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 sz="1600"/>
              <a:t>Opportunity from Month Analysis</a:t>
            </a:r>
            <a:endParaRPr b="1" sz="1600"/>
          </a:p>
          <a:p>
            <a:pPr indent="-330200" lvl="0" marL="457200" rtl="0" algn="l">
              <a:lnSpc>
                <a:spcPct val="115000"/>
              </a:lnSpc>
              <a:spcBef>
                <a:spcPts val="0"/>
              </a:spcBef>
              <a:spcAft>
                <a:spcPts val="0"/>
              </a:spcAft>
              <a:buSzPts val="1600"/>
              <a:buChar char="●"/>
            </a:pPr>
            <a:r>
              <a:rPr b="1" lang="en" sz="1600"/>
              <a:t>Risk &amp; Opportunity(COVID-19)</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	</a:t>
            </a:r>
            <a:endParaRPr sz="1600"/>
          </a:p>
          <a:p>
            <a:pPr indent="0" lvl="0" marL="0" rtl="0" algn="r">
              <a:spcBef>
                <a:spcPts val="0"/>
              </a:spcBef>
              <a:spcAft>
                <a:spcPts val="0"/>
              </a:spcAft>
              <a:buNone/>
            </a:pPr>
            <a:r>
              <a:t/>
            </a:r>
            <a:endParaRPr/>
          </a:p>
        </p:txBody>
      </p:sp>
      <p:sp>
        <p:nvSpPr>
          <p:cNvPr id="309" name="Google Shape;309;p43"/>
          <p:cNvSpPr txBox="1"/>
          <p:nvPr>
            <p:ph idx="4" type="subTitle"/>
          </p:nvPr>
        </p:nvSpPr>
        <p:spPr>
          <a:xfrm>
            <a:off x="5755000" y="3049125"/>
            <a:ext cx="3302700" cy="124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t>Price and </a:t>
            </a:r>
            <a:r>
              <a:rPr b="1" lang="en" sz="1500">
                <a:solidFill>
                  <a:srgbClr val="000000"/>
                </a:solidFill>
                <a:latin typeface="Fira Sans"/>
                <a:ea typeface="Fira Sans"/>
                <a:cs typeface="Fira Sans"/>
                <a:sym typeface="Fira Sans"/>
              </a:rPr>
              <a:t>Promotion</a:t>
            </a:r>
            <a:endParaRPr b="1" sz="1500">
              <a:latin typeface="Fira Sans"/>
              <a:ea typeface="Fira Sans"/>
              <a:cs typeface="Fira Sans"/>
              <a:sym typeface="Fira Sans"/>
            </a:endParaRPr>
          </a:p>
          <a:p>
            <a:pPr indent="-330200" lvl="0" marL="457200" rtl="0" algn="l">
              <a:lnSpc>
                <a:spcPct val="150000"/>
              </a:lnSpc>
              <a:spcBef>
                <a:spcPts val="0"/>
              </a:spcBef>
              <a:spcAft>
                <a:spcPts val="0"/>
              </a:spcAft>
              <a:buSzPts val="1600"/>
              <a:buChar char="●"/>
            </a:pPr>
            <a:r>
              <a:rPr b="1" lang="en" sz="1600"/>
              <a:t>Decision &amp; Response Speed</a:t>
            </a:r>
            <a:endParaRPr b="1" sz="1600"/>
          </a:p>
          <a:p>
            <a:pPr indent="-330200" lvl="0" marL="457200" rtl="0" algn="l">
              <a:lnSpc>
                <a:spcPct val="100000"/>
              </a:lnSpc>
              <a:spcBef>
                <a:spcPts val="0"/>
              </a:spcBef>
              <a:spcAft>
                <a:spcPts val="0"/>
              </a:spcAft>
              <a:buSzPts val="1600"/>
              <a:buChar char="●"/>
            </a:pPr>
            <a:r>
              <a:rPr b="1" lang="en" sz="1600"/>
              <a:t>Intelligent linkage between Airlines and other Industries</a:t>
            </a:r>
            <a:endParaRPr b="1" sz="1600"/>
          </a:p>
        </p:txBody>
      </p:sp>
      <p:sp>
        <p:nvSpPr>
          <p:cNvPr id="310" name="Google Shape;310;p43"/>
          <p:cNvSpPr/>
          <p:nvPr/>
        </p:nvSpPr>
        <p:spPr>
          <a:xfrm>
            <a:off x="3438882" y="2026358"/>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
          <p:cNvSpPr/>
          <p:nvPr/>
        </p:nvSpPr>
        <p:spPr>
          <a:xfrm>
            <a:off x="4734757" y="3187883"/>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43"/>
          <p:cNvGrpSpPr/>
          <p:nvPr/>
        </p:nvGrpSpPr>
        <p:grpSpPr>
          <a:xfrm>
            <a:off x="4957483" y="3439164"/>
            <a:ext cx="525933" cy="468814"/>
            <a:chOff x="4698742" y="2109666"/>
            <a:chExt cx="429544" cy="382893"/>
          </a:xfrm>
        </p:grpSpPr>
        <p:sp>
          <p:nvSpPr>
            <p:cNvPr id="313" name="Google Shape;313;p43"/>
            <p:cNvSpPr/>
            <p:nvPr/>
          </p:nvSpPr>
          <p:spPr>
            <a:xfrm>
              <a:off x="4723270" y="2335430"/>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p:nvPr/>
          </p:nvSpPr>
          <p:spPr>
            <a:xfrm>
              <a:off x="4762569" y="2335430"/>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
            <p:cNvSpPr/>
            <p:nvPr/>
          </p:nvSpPr>
          <p:spPr>
            <a:xfrm>
              <a:off x="4723270" y="2361607"/>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3"/>
            <p:cNvSpPr/>
            <p:nvPr/>
          </p:nvSpPr>
          <p:spPr>
            <a:xfrm>
              <a:off x="4762569" y="2361607"/>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p:nvPr/>
          </p:nvSpPr>
          <p:spPr>
            <a:xfrm>
              <a:off x="4723270" y="2388608"/>
              <a:ext cx="27860" cy="12333"/>
            </a:xfrm>
            <a:custGeom>
              <a:rect b="b" l="l" r="r" t="t"/>
              <a:pathLst>
                <a:path extrusionOk="0" h="359" w="811">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3"/>
            <p:cNvSpPr/>
            <p:nvPr/>
          </p:nvSpPr>
          <p:spPr>
            <a:xfrm>
              <a:off x="4762569" y="2388608"/>
              <a:ext cx="58915" cy="12333"/>
            </a:xfrm>
            <a:custGeom>
              <a:rect b="b" l="l" r="r" t="t"/>
              <a:pathLst>
                <a:path extrusionOk="0" h="359" w="1715">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p:nvPr/>
          </p:nvSpPr>
          <p:spPr>
            <a:xfrm>
              <a:off x="4723270" y="2414785"/>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3"/>
            <p:cNvSpPr/>
            <p:nvPr/>
          </p:nvSpPr>
          <p:spPr>
            <a:xfrm>
              <a:off x="4762569" y="2414785"/>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3"/>
            <p:cNvSpPr/>
            <p:nvPr/>
          </p:nvSpPr>
          <p:spPr>
            <a:xfrm>
              <a:off x="4723270" y="2440961"/>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3"/>
            <p:cNvSpPr/>
            <p:nvPr/>
          </p:nvSpPr>
          <p:spPr>
            <a:xfrm>
              <a:off x="4762569" y="2440961"/>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
            <p:cNvSpPr/>
            <p:nvPr/>
          </p:nvSpPr>
          <p:spPr>
            <a:xfrm>
              <a:off x="4864012" y="2335430"/>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p:nvPr/>
          </p:nvSpPr>
          <p:spPr>
            <a:xfrm>
              <a:off x="4903277" y="2335430"/>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
            <p:cNvSpPr/>
            <p:nvPr/>
          </p:nvSpPr>
          <p:spPr>
            <a:xfrm>
              <a:off x="4864012" y="2361607"/>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
            <p:cNvSpPr/>
            <p:nvPr/>
          </p:nvSpPr>
          <p:spPr>
            <a:xfrm>
              <a:off x="4903277" y="2361607"/>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4864012" y="2388608"/>
              <a:ext cx="27826" cy="12333"/>
            </a:xfrm>
            <a:custGeom>
              <a:rect b="b" l="l" r="r" t="t"/>
              <a:pathLst>
                <a:path extrusionOk="0" h="359" w="81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4903277" y="2388608"/>
              <a:ext cx="58915" cy="12333"/>
            </a:xfrm>
            <a:custGeom>
              <a:rect b="b" l="l" r="r" t="t"/>
              <a:pathLst>
                <a:path extrusionOk="0" h="359" w="1715">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4864012" y="2414785"/>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4903277" y="2414785"/>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p:nvPr/>
          </p:nvSpPr>
          <p:spPr>
            <a:xfrm>
              <a:off x="4864012" y="2440961"/>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p:nvPr/>
          </p:nvSpPr>
          <p:spPr>
            <a:xfrm>
              <a:off x="4903277" y="2440961"/>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5005510" y="2335430"/>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p:nvPr/>
          </p:nvSpPr>
          <p:spPr>
            <a:xfrm>
              <a:off x="5044809" y="2335430"/>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a:off x="5005510" y="2361607"/>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a:off x="5044809" y="2361607"/>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5005510" y="2388608"/>
              <a:ext cx="27035" cy="12333"/>
            </a:xfrm>
            <a:custGeom>
              <a:rect b="b" l="l" r="r" t="t"/>
              <a:pathLst>
                <a:path extrusionOk="0" h="359" w="787">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5044809" y="2388608"/>
              <a:ext cx="58090" cy="12333"/>
            </a:xfrm>
            <a:custGeom>
              <a:rect b="b" l="l" r="r" t="t"/>
              <a:pathLst>
                <a:path extrusionOk="0" h="359" w="1691">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p:nvPr/>
          </p:nvSpPr>
          <p:spPr>
            <a:xfrm>
              <a:off x="5005510" y="2414785"/>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p:nvPr/>
          </p:nvSpPr>
          <p:spPr>
            <a:xfrm>
              <a:off x="5044809" y="2414785"/>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p:nvPr/>
          </p:nvSpPr>
          <p:spPr>
            <a:xfrm>
              <a:off x="5005510" y="2440961"/>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3"/>
            <p:cNvSpPr/>
            <p:nvPr/>
          </p:nvSpPr>
          <p:spPr>
            <a:xfrm>
              <a:off x="5044809" y="2440961"/>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
            <p:cNvSpPr/>
            <p:nvPr/>
          </p:nvSpPr>
          <p:spPr>
            <a:xfrm>
              <a:off x="4832923" y="2323991"/>
              <a:ext cx="12298" cy="144006"/>
            </a:xfrm>
            <a:custGeom>
              <a:rect b="b" l="l" r="r" t="t"/>
              <a:pathLst>
                <a:path extrusionOk="0" h="4192" w="358">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
            <p:cNvSpPr/>
            <p:nvPr/>
          </p:nvSpPr>
          <p:spPr>
            <a:xfrm>
              <a:off x="4980982" y="2323991"/>
              <a:ext cx="13123" cy="144006"/>
            </a:xfrm>
            <a:custGeom>
              <a:rect b="b" l="l" r="r" t="t"/>
              <a:pathLst>
                <a:path extrusionOk="0" h="4192" w="382">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p:nvPr/>
          </p:nvSpPr>
          <p:spPr>
            <a:xfrm>
              <a:off x="4737183" y="2233335"/>
              <a:ext cx="77774" cy="55514"/>
            </a:xfrm>
            <a:custGeom>
              <a:rect b="b" l="l" r="r" t="t"/>
              <a:pathLst>
                <a:path extrusionOk="0" h="1616" w="2264">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
            <p:cNvSpPr/>
            <p:nvPr/>
          </p:nvSpPr>
          <p:spPr>
            <a:xfrm>
              <a:off x="5021896" y="2242988"/>
              <a:ext cx="66300" cy="12333"/>
            </a:xfrm>
            <a:custGeom>
              <a:rect b="b" l="l" r="r" t="t"/>
              <a:pathLst>
                <a:path extrusionOk="0" h="359" w="193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3"/>
            <p:cNvSpPr/>
            <p:nvPr/>
          </p:nvSpPr>
          <p:spPr>
            <a:xfrm>
              <a:off x="5021896" y="2266725"/>
              <a:ext cx="66300" cy="12298"/>
            </a:xfrm>
            <a:custGeom>
              <a:rect b="b" l="l" r="r" t="t"/>
              <a:pathLst>
                <a:path extrusionOk="0" h="358" w="193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a:off x="4831274" y="2237285"/>
              <a:ext cx="164480" cy="47475"/>
            </a:xfrm>
            <a:custGeom>
              <a:rect b="b" l="l" r="r" t="t"/>
              <a:pathLst>
                <a:path extrusionOk="0" h="1382" w="4788">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a:off x="4698742" y="2109666"/>
              <a:ext cx="429544" cy="382893"/>
            </a:xfrm>
            <a:custGeom>
              <a:rect b="b" l="l" r="r" t="t"/>
              <a:pathLst>
                <a:path extrusionOk="0" h="11146" w="12504">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43"/>
          <p:cNvGrpSpPr/>
          <p:nvPr/>
        </p:nvGrpSpPr>
        <p:grpSpPr>
          <a:xfrm>
            <a:off x="3659394" y="2250771"/>
            <a:ext cx="530369" cy="530358"/>
            <a:chOff x="1298772" y="3364597"/>
            <a:chExt cx="428719" cy="429509"/>
          </a:xfrm>
        </p:grpSpPr>
        <p:sp>
          <p:nvSpPr>
            <p:cNvPr id="351" name="Google Shape;351;p43"/>
            <p:cNvSpPr/>
            <p:nvPr/>
          </p:nvSpPr>
          <p:spPr>
            <a:xfrm>
              <a:off x="1416567" y="3475040"/>
              <a:ext cx="20508" cy="13123"/>
            </a:xfrm>
            <a:custGeom>
              <a:rect b="b" l="l" r="r" t="t"/>
              <a:pathLst>
                <a:path extrusionOk="0" h="382" w="597">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1444393" y="3475040"/>
              <a:ext cx="45036" cy="13123"/>
            </a:xfrm>
            <a:custGeom>
              <a:rect b="b" l="l" r="r" t="t"/>
              <a:pathLst>
                <a:path extrusionOk="0" h="382" w="1311">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1416567" y="3499568"/>
              <a:ext cx="20508" cy="12298"/>
            </a:xfrm>
            <a:custGeom>
              <a:rect b="b" l="l" r="r" t="t"/>
              <a:pathLst>
                <a:path extrusionOk="0" h="358" w="597">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a:off x="1444393" y="3499568"/>
              <a:ext cx="45036" cy="12298"/>
            </a:xfrm>
            <a:custGeom>
              <a:rect b="b" l="l" r="r" t="t"/>
              <a:pathLst>
                <a:path extrusionOk="0" h="358" w="1311">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a:off x="1416567" y="3451302"/>
              <a:ext cx="20508" cy="12298"/>
            </a:xfrm>
            <a:custGeom>
              <a:rect b="b" l="l" r="r" t="t"/>
              <a:pathLst>
                <a:path extrusionOk="0" h="358" w="597">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a:off x="1444393" y="3451302"/>
              <a:ext cx="45036" cy="12298"/>
            </a:xfrm>
            <a:custGeom>
              <a:rect b="b" l="l" r="r" t="t"/>
              <a:pathLst>
                <a:path extrusionOk="0" h="358" w="1311">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a:off x="1536835" y="3451302"/>
              <a:ext cx="20474" cy="12298"/>
            </a:xfrm>
            <a:custGeom>
              <a:rect b="b" l="l" r="r" t="t"/>
              <a:pathLst>
                <a:path extrusionOk="0" h="358" w="596">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a:off x="1563836" y="3451302"/>
              <a:ext cx="45861" cy="12298"/>
            </a:xfrm>
            <a:custGeom>
              <a:rect b="b" l="l" r="r" t="t"/>
              <a:pathLst>
                <a:path extrusionOk="0" h="358" w="1335">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a:off x="1536835" y="3475040"/>
              <a:ext cx="20474" cy="13123"/>
            </a:xfrm>
            <a:custGeom>
              <a:rect b="b" l="l" r="r" t="t"/>
              <a:pathLst>
                <a:path extrusionOk="0" h="382" w="596">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a:off x="1563836" y="3475040"/>
              <a:ext cx="45861" cy="13123"/>
            </a:xfrm>
            <a:custGeom>
              <a:rect b="b" l="l" r="r" t="t"/>
              <a:pathLst>
                <a:path extrusionOk="0" h="382" w="1335">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a:off x="1536835" y="3499568"/>
              <a:ext cx="20474" cy="12298"/>
            </a:xfrm>
            <a:custGeom>
              <a:rect b="b" l="l" r="r" t="t"/>
              <a:pathLst>
                <a:path extrusionOk="0" h="358" w="596">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a:off x="1563836" y="3499568"/>
              <a:ext cx="45861" cy="12298"/>
            </a:xfrm>
            <a:custGeom>
              <a:rect b="b" l="l" r="r" t="t"/>
              <a:pathLst>
                <a:path extrusionOk="0" h="358" w="1335">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a:off x="1506571" y="3461952"/>
              <a:ext cx="13123" cy="39299"/>
            </a:xfrm>
            <a:custGeom>
              <a:rect b="b" l="l" r="r" t="t"/>
              <a:pathLst>
                <a:path extrusionOk="0" h="1144" w="382">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a:off x="1298772" y="3565009"/>
              <a:ext cx="428719" cy="229097"/>
            </a:xfrm>
            <a:custGeom>
              <a:rect b="b" l="l" r="r" t="t"/>
              <a:pathLst>
                <a:path extrusionOk="0" h="6669" w="1248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1391215" y="3364597"/>
              <a:ext cx="243834" cy="167743"/>
            </a:xfrm>
            <a:custGeom>
              <a:rect b="b" l="l" r="r" t="t"/>
              <a:pathLst>
                <a:path extrusionOk="0" h="4883" w="7098">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6" name="Google Shape;366;p43"/>
          <p:cNvPicPr preferRelativeResize="0"/>
          <p:nvPr/>
        </p:nvPicPr>
        <p:blipFill rotWithShape="1">
          <a:blip r:embed="rId3">
            <a:alphaModFix/>
          </a:blip>
          <a:srcRect b="18215" l="3174" r="2056" t="16283"/>
          <a:stretch/>
        </p:blipFill>
        <p:spPr>
          <a:xfrm rot="647233">
            <a:off x="4817367" y="928805"/>
            <a:ext cx="4748444" cy="1736642"/>
          </a:xfrm>
          <a:prstGeom prst="rect">
            <a:avLst/>
          </a:prstGeom>
          <a:noFill/>
          <a:ln>
            <a:noFill/>
          </a:ln>
        </p:spPr>
      </p:pic>
      <p:sp>
        <p:nvSpPr>
          <p:cNvPr id="367" name="Google Shape;367;p43"/>
          <p:cNvSpPr txBox="1"/>
          <p:nvPr/>
        </p:nvSpPr>
        <p:spPr>
          <a:xfrm>
            <a:off x="440375" y="1139100"/>
            <a:ext cx="29985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Source Sans Pro"/>
                <a:ea typeface="Source Sans Pro"/>
                <a:cs typeface="Source Sans Pro"/>
                <a:sym typeface="Source Sans Pro"/>
              </a:rPr>
              <a:t>Dashboard</a:t>
            </a:r>
            <a:endParaRPr b="1" sz="2000">
              <a:solidFill>
                <a:schemeClr val="dk1"/>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346350" y="566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Insights &amp; Recommendations</a:t>
            </a:r>
            <a:endParaRPr sz="2900"/>
          </a:p>
        </p:txBody>
      </p:sp>
      <p:sp>
        <p:nvSpPr>
          <p:cNvPr id="373" name="Google Shape;373;p44"/>
          <p:cNvSpPr txBox="1"/>
          <p:nvPr>
            <p:ph idx="2" type="subTitle"/>
          </p:nvPr>
        </p:nvSpPr>
        <p:spPr>
          <a:xfrm>
            <a:off x="440375" y="1795300"/>
            <a:ext cx="3137100" cy="75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LHR, CUN, NRT</a:t>
            </a:r>
            <a:endParaRPr b="1" sz="1600"/>
          </a:p>
          <a:p>
            <a:pPr indent="0" lvl="0" marL="457200" rtl="0" algn="l">
              <a:spcBef>
                <a:spcPts val="0"/>
              </a:spcBef>
              <a:spcAft>
                <a:spcPts val="0"/>
              </a:spcAft>
              <a:buNone/>
            </a:pPr>
            <a:r>
              <a:rPr lang="en" sz="1600"/>
              <a:t>Increase capacity of high-demand routes</a:t>
            </a:r>
            <a:endParaRPr sz="1600"/>
          </a:p>
          <a:p>
            <a:pPr indent="-330200" lvl="0" marL="457200" rtl="0" algn="l">
              <a:spcBef>
                <a:spcPts val="0"/>
              </a:spcBef>
              <a:spcAft>
                <a:spcPts val="0"/>
              </a:spcAft>
              <a:buSzPts val="1600"/>
              <a:buChar char="●"/>
            </a:pPr>
            <a:r>
              <a:rPr b="1" lang="en" sz="1600"/>
              <a:t>AUA &amp; HKG</a:t>
            </a:r>
            <a:endParaRPr b="1" sz="1600"/>
          </a:p>
          <a:p>
            <a:pPr indent="0" lvl="0" marL="457200" rtl="0" algn="l">
              <a:spcBef>
                <a:spcPts val="0"/>
              </a:spcBef>
              <a:spcAft>
                <a:spcPts val="0"/>
              </a:spcAft>
              <a:buNone/>
            </a:pPr>
            <a:r>
              <a:rPr lang="en" sz="1600"/>
              <a:t>Reevaluate underutilized routes</a:t>
            </a:r>
            <a:endParaRPr sz="1600"/>
          </a:p>
          <a:p>
            <a:pPr indent="0" lvl="0" marL="0" rtl="0" algn="l">
              <a:spcBef>
                <a:spcPts val="0"/>
              </a:spcBef>
              <a:spcAft>
                <a:spcPts val="0"/>
              </a:spcAft>
              <a:buNone/>
            </a:pPr>
            <a:r>
              <a:rPr lang="en" sz="1600"/>
              <a:t>	</a:t>
            </a:r>
            <a:endParaRPr sz="1600"/>
          </a:p>
          <a:p>
            <a:pPr indent="0" lvl="0" marL="0" rtl="0" algn="r">
              <a:spcBef>
                <a:spcPts val="0"/>
              </a:spcBef>
              <a:spcAft>
                <a:spcPts val="0"/>
              </a:spcAft>
              <a:buNone/>
            </a:pPr>
            <a:r>
              <a:t/>
            </a:r>
            <a:endParaRPr/>
          </a:p>
        </p:txBody>
      </p:sp>
      <p:sp>
        <p:nvSpPr>
          <p:cNvPr id="374" name="Google Shape;374;p44"/>
          <p:cNvSpPr txBox="1"/>
          <p:nvPr>
            <p:ph idx="4" type="subTitle"/>
          </p:nvPr>
        </p:nvSpPr>
        <p:spPr>
          <a:xfrm>
            <a:off x="5706149" y="3439175"/>
            <a:ext cx="2568900" cy="75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CUN</a:t>
            </a:r>
            <a:r>
              <a:rPr b="1" lang="en" sz="1600"/>
              <a:t>, </a:t>
            </a:r>
            <a:r>
              <a:rPr b="1" lang="en" sz="1600"/>
              <a:t>AUA, NRT</a:t>
            </a:r>
            <a:r>
              <a:rPr b="1" lang="en" sz="1600"/>
              <a:t>, </a:t>
            </a:r>
            <a:r>
              <a:rPr b="1" lang="en" sz="1600"/>
              <a:t>YYZ</a:t>
            </a:r>
            <a:endParaRPr b="1" sz="1600"/>
          </a:p>
          <a:p>
            <a:pPr indent="0" lvl="0" marL="457200" rtl="0" algn="l">
              <a:spcBef>
                <a:spcPts val="0"/>
              </a:spcBef>
              <a:spcAft>
                <a:spcPts val="0"/>
              </a:spcAft>
              <a:buNone/>
            </a:pPr>
            <a:r>
              <a:rPr lang="en" sz="1600"/>
              <a:t>Seasonal adjustments to market trends </a:t>
            </a:r>
            <a:endParaRPr sz="1600"/>
          </a:p>
        </p:txBody>
      </p:sp>
      <p:sp>
        <p:nvSpPr>
          <p:cNvPr id="375" name="Google Shape;375;p44"/>
          <p:cNvSpPr/>
          <p:nvPr/>
        </p:nvSpPr>
        <p:spPr>
          <a:xfrm>
            <a:off x="3438882" y="2026358"/>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4"/>
          <p:cNvSpPr/>
          <p:nvPr/>
        </p:nvSpPr>
        <p:spPr>
          <a:xfrm>
            <a:off x="4734757" y="3187883"/>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44"/>
          <p:cNvGrpSpPr/>
          <p:nvPr/>
        </p:nvGrpSpPr>
        <p:grpSpPr>
          <a:xfrm>
            <a:off x="4957483" y="3439164"/>
            <a:ext cx="525933" cy="468814"/>
            <a:chOff x="4698742" y="2109666"/>
            <a:chExt cx="429544" cy="382893"/>
          </a:xfrm>
        </p:grpSpPr>
        <p:sp>
          <p:nvSpPr>
            <p:cNvPr id="378" name="Google Shape;378;p44"/>
            <p:cNvSpPr/>
            <p:nvPr/>
          </p:nvSpPr>
          <p:spPr>
            <a:xfrm>
              <a:off x="4723270" y="2335430"/>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4"/>
            <p:cNvSpPr/>
            <p:nvPr/>
          </p:nvSpPr>
          <p:spPr>
            <a:xfrm>
              <a:off x="4762569" y="2335430"/>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4"/>
            <p:cNvSpPr/>
            <p:nvPr/>
          </p:nvSpPr>
          <p:spPr>
            <a:xfrm>
              <a:off x="4723270" y="2361607"/>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4"/>
            <p:cNvSpPr/>
            <p:nvPr/>
          </p:nvSpPr>
          <p:spPr>
            <a:xfrm>
              <a:off x="4762569" y="2361607"/>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a:off x="4723270" y="2388608"/>
              <a:ext cx="27860" cy="12333"/>
            </a:xfrm>
            <a:custGeom>
              <a:rect b="b" l="l" r="r" t="t"/>
              <a:pathLst>
                <a:path extrusionOk="0" h="359" w="811">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
            <p:cNvSpPr/>
            <p:nvPr/>
          </p:nvSpPr>
          <p:spPr>
            <a:xfrm>
              <a:off x="4762569" y="2388608"/>
              <a:ext cx="58915" cy="12333"/>
            </a:xfrm>
            <a:custGeom>
              <a:rect b="b" l="l" r="r" t="t"/>
              <a:pathLst>
                <a:path extrusionOk="0" h="359" w="1715">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p:nvPr/>
          </p:nvSpPr>
          <p:spPr>
            <a:xfrm>
              <a:off x="4723270" y="2414785"/>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p:nvPr/>
          </p:nvSpPr>
          <p:spPr>
            <a:xfrm>
              <a:off x="4762569" y="2414785"/>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p:nvPr/>
          </p:nvSpPr>
          <p:spPr>
            <a:xfrm>
              <a:off x="4723270" y="2440961"/>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p:nvPr/>
          </p:nvSpPr>
          <p:spPr>
            <a:xfrm>
              <a:off x="4762569" y="2440961"/>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4"/>
            <p:cNvSpPr/>
            <p:nvPr/>
          </p:nvSpPr>
          <p:spPr>
            <a:xfrm>
              <a:off x="4864012" y="2335430"/>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a:off x="4903277" y="2335430"/>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a:off x="4864012" y="2361607"/>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a:off x="4903277" y="2361607"/>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a:off x="4864012" y="2388608"/>
              <a:ext cx="27826" cy="12333"/>
            </a:xfrm>
            <a:custGeom>
              <a:rect b="b" l="l" r="r" t="t"/>
              <a:pathLst>
                <a:path extrusionOk="0" h="359" w="81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a:off x="4903277" y="2388608"/>
              <a:ext cx="58915" cy="12333"/>
            </a:xfrm>
            <a:custGeom>
              <a:rect b="b" l="l" r="r" t="t"/>
              <a:pathLst>
                <a:path extrusionOk="0" h="359" w="1715">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a:off x="4864012" y="2414785"/>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p:nvPr/>
          </p:nvSpPr>
          <p:spPr>
            <a:xfrm>
              <a:off x="4903277" y="2414785"/>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p:nvPr/>
          </p:nvSpPr>
          <p:spPr>
            <a:xfrm>
              <a:off x="4864012" y="2440961"/>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a:off x="4903277" y="2440961"/>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a:off x="5005510" y="2335430"/>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a:off x="5044809" y="2335430"/>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a:off x="5005510" y="2361607"/>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a:off x="5044809" y="2361607"/>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a:off x="5005510" y="2388608"/>
              <a:ext cx="27035" cy="12333"/>
            </a:xfrm>
            <a:custGeom>
              <a:rect b="b" l="l" r="r" t="t"/>
              <a:pathLst>
                <a:path extrusionOk="0" h="359" w="787">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5044809" y="2388608"/>
              <a:ext cx="58090" cy="12333"/>
            </a:xfrm>
            <a:custGeom>
              <a:rect b="b" l="l" r="r" t="t"/>
              <a:pathLst>
                <a:path extrusionOk="0" h="359" w="1691">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a:off x="5005510" y="2414785"/>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5044809" y="2414785"/>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5005510" y="2440961"/>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a:off x="5044809" y="2440961"/>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a:off x="4832923" y="2323991"/>
              <a:ext cx="12298" cy="144006"/>
            </a:xfrm>
            <a:custGeom>
              <a:rect b="b" l="l" r="r" t="t"/>
              <a:pathLst>
                <a:path extrusionOk="0" h="4192" w="358">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4980982" y="2323991"/>
              <a:ext cx="13123" cy="144006"/>
            </a:xfrm>
            <a:custGeom>
              <a:rect b="b" l="l" r="r" t="t"/>
              <a:pathLst>
                <a:path extrusionOk="0" h="4192" w="382">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a:off x="4737183" y="2233335"/>
              <a:ext cx="77774" cy="55514"/>
            </a:xfrm>
            <a:custGeom>
              <a:rect b="b" l="l" r="r" t="t"/>
              <a:pathLst>
                <a:path extrusionOk="0" h="1616" w="2264">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a:off x="5021896" y="2242988"/>
              <a:ext cx="66300" cy="12333"/>
            </a:xfrm>
            <a:custGeom>
              <a:rect b="b" l="l" r="r" t="t"/>
              <a:pathLst>
                <a:path extrusionOk="0" h="359" w="193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a:off x="5021896" y="2266725"/>
              <a:ext cx="66300" cy="12298"/>
            </a:xfrm>
            <a:custGeom>
              <a:rect b="b" l="l" r="r" t="t"/>
              <a:pathLst>
                <a:path extrusionOk="0" h="358" w="193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a:off x="4831274" y="2237285"/>
              <a:ext cx="164480" cy="47475"/>
            </a:xfrm>
            <a:custGeom>
              <a:rect b="b" l="l" r="r" t="t"/>
              <a:pathLst>
                <a:path extrusionOk="0" h="1382" w="4788">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a:off x="4698742" y="2109666"/>
              <a:ext cx="429544" cy="382893"/>
            </a:xfrm>
            <a:custGeom>
              <a:rect b="b" l="l" r="r" t="t"/>
              <a:pathLst>
                <a:path extrusionOk="0" h="11146" w="12504">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44"/>
          <p:cNvGrpSpPr/>
          <p:nvPr/>
        </p:nvGrpSpPr>
        <p:grpSpPr>
          <a:xfrm>
            <a:off x="3659394" y="2250771"/>
            <a:ext cx="530369" cy="530358"/>
            <a:chOff x="1298772" y="3364597"/>
            <a:chExt cx="428719" cy="429509"/>
          </a:xfrm>
        </p:grpSpPr>
        <p:sp>
          <p:nvSpPr>
            <p:cNvPr id="416" name="Google Shape;416;p44"/>
            <p:cNvSpPr/>
            <p:nvPr/>
          </p:nvSpPr>
          <p:spPr>
            <a:xfrm>
              <a:off x="1416567" y="3475040"/>
              <a:ext cx="20508" cy="13123"/>
            </a:xfrm>
            <a:custGeom>
              <a:rect b="b" l="l" r="r" t="t"/>
              <a:pathLst>
                <a:path extrusionOk="0" h="382" w="597">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1444393" y="3475040"/>
              <a:ext cx="45036" cy="13123"/>
            </a:xfrm>
            <a:custGeom>
              <a:rect b="b" l="l" r="r" t="t"/>
              <a:pathLst>
                <a:path extrusionOk="0" h="382" w="1311">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1416567" y="3499568"/>
              <a:ext cx="20508" cy="12298"/>
            </a:xfrm>
            <a:custGeom>
              <a:rect b="b" l="l" r="r" t="t"/>
              <a:pathLst>
                <a:path extrusionOk="0" h="358" w="597">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1444393" y="3499568"/>
              <a:ext cx="45036" cy="12298"/>
            </a:xfrm>
            <a:custGeom>
              <a:rect b="b" l="l" r="r" t="t"/>
              <a:pathLst>
                <a:path extrusionOk="0" h="358" w="1311">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1416567" y="3451302"/>
              <a:ext cx="20508" cy="12298"/>
            </a:xfrm>
            <a:custGeom>
              <a:rect b="b" l="l" r="r" t="t"/>
              <a:pathLst>
                <a:path extrusionOk="0" h="358" w="597">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1444393" y="3451302"/>
              <a:ext cx="45036" cy="12298"/>
            </a:xfrm>
            <a:custGeom>
              <a:rect b="b" l="l" r="r" t="t"/>
              <a:pathLst>
                <a:path extrusionOk="0" h="358" w="1311">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1536835" y="3451302"/>
              <a:ext cx="20474" cy="12298"/>
            </a:xfrm>
            <a:custGeom>
              <a:rect b="b" l="l" r="r" t="t"/>
              <a:pathLst>
                <a:path extrusionOk="0" h="358" w="596">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a:off x="1563836" y="3451302"/>
              <a:ext cx="45861" cy="12298"/>
            </a:xfrm>
            <a:custGeom>
              <a:rect b="b" l="l" r="r" t="t"/>
              <a:pathLst>
                <a:path extrusionOk="0" h="358" w="1335">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1536835" y="3475040"/>
              <a:ext cx="20474" cy="13123"/>
            </a:xfrm>
            <a:custGeom>
              <a:rect b="b" l="l" r="r" t="t"/>
              <a:pathLst>
                <a:path extrusionOk="0" h="382" w="596">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1563836" y="3475040"/>
              <a:ext cx="45861" cy="13123"/>
            </a:xfrm>
            <a:custGeom>
              <a:rect b="b" l="l" r="r" t="t"/>
              <a:pathLst>
                <a:path extrusionOk="0" h="382" w="1335">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1536835" y="3499568"/>
              <a:ext cx="20474" cy="12298"/>
            </a:xfrm>
            <a:custGeom>
              <a:rect b="b" l="l" r="r" t="t"/>
              <a:pathLst>
                <a:path extrusionOk="0" h="358" w="596">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a:off x="1563836" y="3499568"/>
              <a:ext cx="45861" cy="12298"/>
            </a:xfrm>
            <a:custGeom>
              <a:rect b="b" l="l" r="r" t="t"/>
              <a:pathLst>
                <a:path extrusionOk="0" h="358" w="1335">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a:off x="1506571" y="3461952"/>
              <a:ext cx="13123" cy="39299"/>
            </a:xfrm>
            <a:custGeom>
              <a:rect b="b" l="l" r="r" t="t"/>
              <a:pathLst>
                <a:path extrusionOk="0" h="1144" w="382">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a:off x="1298772" y="3565009"/>
              <a:ext cx="428719" cy="229097"/>
            </a:xfrm>
            <a:custGeom>
              <a:rect b="b" l="l" r="r" t="t"/>
              <a:pathLst>
                <a:path extrusionOk="0" h="6669" w="1248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a:off x="1391215" y="3364597"/>
              <a:ext cx="243834" cy="167743"/>
            </a:xfrm>
            <a:custGeom>
              <a:rect b="b" l="l" r="r" t="t"/>
              <a:pathLst>
                <a:path extrusionOk="0" h="4883" w="7098">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1" name="Google Shape;431;p44"/>
          <p:cNvPicPr preferRelativeResize="0"/>
          <p:nvPr/>
        </p:nvPicPr>
        <p:blipFill rotWithShape="1">
          <a:blip r:embed="rId3">
            <a:alphaModFix/>
          </a:blip>
          <a:srcRect b="18215" l="3174" r="2056" t="16283"/>
          <a:stretch/>
        </p:blipFill>
        <p:spPr>
          <a:xfrm rot="647233">
            <a:off x="4817367" y="928805"/>
            <a:ext cx="4748444" cy="1736642"/>
          </a:xfrm>
          <a:prstGeom prst="rect">
            <a:avLst/>
          </a:prstGeom>
          <a:noFill/>
          <a:ln>
            <a:noFill/>
          </a:ln>
        </p:spPr>
      </p:pic>
      <p:sp>
        <p:nvSpPr>
          <p:cNvPr id="432" name="Google Shape;432;p44"/>
          <p:cNvSpPr txBox="1"/>
          <p:nvPr/>
        </p:nvSpPr>
        <p:spPr>
          <a:xfrm>
            <a:off x="440375" y="1152600"/>
            <a:ext cx="29985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Source Sans Pro"/>
                <a:ea typeface="Source Sans Pro"/>
                <a:cs typeface="Source Sans Pro"/>
                <a:sym typeface="Source Sans Pro"/>
              </a:rPr>
              <a:t>International Flights</a:t>
            </a:r>
            <a:endParaRPr b="1" sz="2000">
              <a:solidFill>
                <a:schemeClr val="dk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375600" y="5799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Insights &amp; Recommendations</a:t>
            </a:r>
            <a:endParaRPr sz="2900"/>
          </a:p>
        </p:txBody>
      </p:sp>
      <p:sp>
        <p:nvSpPr>
          <p:cNvPr id="438" name="Google Shape;438;p45"/>
          <p:cNvSpPr txBox="1"/>
          <p:nvPr>
            <p:ph idx="2" type="subTitle"/>
          </p:nvPr>
        </p:nvSpPr>
        <p:spPr>
          <a:xfrm>
            <a:off x="484800" y="1862675"/>
            <a:ext cx="2872500" cy="292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CA</a:t>
            </a:r>
            <a:endParaRPr sz="1600"/>
          </a:p>
          <a:p>
            <a:pPr indent="0" lvl="0" marL="457200" rtl="0" algn="l">
              <a:spcBef>
                <a:spcPts val="0"/>
              </a:spcBef>
              <a:spcAft>
                <a:spcPts val="0"/>
              </a:spcAft>
              <a:buNone/>
            </a:pPr>
            <a:r>
              <a:rPr lang="en" sz="1600"/>
              <a:t>Expand passenger handling infrastructure</a:t>
            </a:r>
            <a:endParaRPr sz="1600"/>
          </a:p>
          <a:p>
            <a:pPr indent="-330200" lvl="0" marL="457200" rtl="0" algn="l">
              <a:spcBef>
                <a:spcPts val="0"/>
              </a:spcBef>
              <a:spcAft>
                <a:spcPts val="0"/>
              </a:spcAft>
              <a:buSzPts val="1600"/>
              <a:buChar char="●"/>
            </a:pPr>
            <a:r>
              <a:rPr b="1" lang="en" sz="1600"/>
              <a:t>GA</a:t>
            </a:r>
            <a:endParaRPr sz="1600"/>
          </a:p>
          <a:p>
            <a:pPr indent="0" lvl="0" marL="457200" rtl="0" algn="l">
              <a:spcBef>
                <a:spcPts val="0"/>
              </a:spcBef>
              <a:spcAft>
                <a:spcPts val="0"/>
              </a:spcAft>
              <a:buNone/>
            </a:pPr>
            <a:r>
              <a:rPr lang="en" sz="1600"/>
              <a:t>Optimize unused cargo space </a:t>
            </a:r>
            <a:endParaRPr sz="1600"/>
          </a:p>
          <a:p>
            <a:pPr indent="-330200" lvl="0" marL="457200" rtl="0" algn="l">
              <a:spcBef>
                <a:spcPts val="0"/>
              </a:spcBef>
              <a:spcAft>
                <a:spcPts val="0"/>
              </a:spcAft>
              <a:buSzPts val="1600"/>
              <a:buChar char="●"/>
            </a:pPr>
            <a:r>
              <a:rPr b="1" lang="en" sz="1600"/>
              <a:t>AK</a:t>
            </a:r>
            <a:endParaRPr sz="1600"/>
          </a:p>
          <a:p>
            <a:pPr indent="0" lvl="0" marL="457200" rtl="0" algn="l">
              <a:spcBef>
                <a:spcPts val="0"/>
              </a:spcBef>
              <a:spcAft>
                <a:spcPts val="0"/>
              </a:spcAft>
              <a:buNone/>
            </a:pPr>
            <a:r>
              <a:rPr lang="en" sz="1600"/>
              <a:t>Invest in freight facilities</a:t>
            </a:r>
            <a:endParaRPr sz="1600"/>
          </a:p>
        </p:txBody>
      </p:sp>
      <p:sp>
        <p:nvSpPr>
          <p:cNvPr id="439" name="Google Shape;439;p45"/>
          <p:cNvSpPr txBox="1"/>
          <p:nvPr>
            <p:ph idx="4" type="subTitle"/>
          </p:nvPr>
        </p:nvSpPr>
        <p:spPr>
          <a:xfrm>
            <a:off x="5858550" y="2997750"/>
            <a:ext cx="2770200" cy="176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IL &amp; MA</a:t>
            </a:r>
            <a:endParaRPr sz="1600"/>
          </a:p>
          <a:p>
            <a:pPr indent="0" lvl="0" marL="457200" rtl="0" algn="l">
              <a:spcBef>
                <a:spcPts val="0"/>
              </a:spcBef>
              <a:spcAft>
                <a:spcPts val="0"/>
              </a:spcAft>
              <a:buNone/>
            </a:pPr>
            <a:r>
              <a:rPr lang="en" sz="1600"/>
              <a:t>Explore freight markets, target specific industries</a:t>
            </a:r>
            <a:endParaRPr sz="1600"/>
          </a:p>
          <a:p>
            <a:pPr indent="-330200" lvl="0" marL="457200" rtl="0" algn="l">
              <a:spcBef>
                <a:spcPts val="0"/>
              </a:spcBef>
              <a:spcAft>
                <a:spcPts val="0"/>
              </a:spcAft>
              <a:buSzPts val="1600"/>
              <a:buChar char="●"/>
            </a:pPr>
            <a:r>
              <a:rPr b="1" lang="en" sz="1600"/>
              <a:t>ALL</a:t>
            </a:r>
            <a:endParaRPr sz="1600"/>
          </a:p>
          <a:p>
            <a:pPr indent="0" lvl="0" marL="457200" rtl="0" algn="l">
              <a:spcBef>
                <a:spcPts val="0"/>
              </a:spcBef>
              <a:spcAft>
                <a:spcPts val="0"/>
              </a:spcAft>
              <a:buNone/>
            </a:pPr>
            <a:r>
              <a:rPr lang="en" sz="1600"/>
              <a:t>Focus on sustainability to meet evolving needs</a:t>
            </a:r>
            <a:endParaRPr sz="1600"/>
          </a:p>
        </p:txBody>
      </p:sp>
      <p:sp>
        <p:nvSpPr>
          <p:cNvPr id="440" name="Google Shape;440;p45"/>
          <p:cNvSpPr/>
          <p:nvPr/>
        </p:nvSpPr>
        <p:spPr>
          <a:xfrm>
            <a:off x="3438882" y="2026358"/>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a:off x="4734757" y="3187883"/>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45"/>
          <p:cNvGrpSpPr/>
          <p:nvPr/>
        </p:nvGrpSpPr>
        <p:grpSpPr>
          <a:xfrm>
            <a:off x="4957483" y="3439164"/>
            <a:ext cx="525933" cy="468814"/>
            <a:chOff x="4698742" y="2109666"/>
            <a:chExt cx="429544" cy="382893"/>
          </a:xfrm>
        </p:grpSpPr>
        <p:sp>
          <p:nvSpPr>
            <p:cNvPr id="443" name="Google Shape;443;p45"/>
            <p:cNvSpPr/>
            <p:nvPr/>
          </p:nvSpPr>
          <p:spPr>
            <a:xfrm>
              <a:off x="4723270" y="2335430"/>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a:off x="4762569" y="2335430"/>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a:off x="4723270" y="2361607"/>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a:off x="4762569" y="2361607"/>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a:off x="4723270" y="2388608"/>
              <a:ext cx="27860" cy="12333"/>
            </a:xfrm>
            <a:custGeom>
              <a:rect b="b" l="l" r="r" t="t"/>
              <a:pathLst>
                <a:path extrusionOk="0" h="359" w="811">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a:off x="4762569" y="2388608"/>
              <a:ext cx="58915" cy="12333"/>
            </a:xfrm>
            <a:custGeom>
              <a:rect b="b" l="l" r="r" t="t"/>
              <a:pathLst>
                <a:path extrusionOk="0" h="359" w="1715">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4723270" y="2414785"/>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4762569" y="2414785"/>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4723270" y="2440961"/>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4762569" y="2440961"/>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4864012" y="2335430"/>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4903277" y="2335430"/>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4864012" y="2361607"/>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4903277" y="2361607"/>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a:off x="4864012" y="2388608"/>
              <a:ext cx="27826" cy="12333"/>
            </a:xfrm>
            <a:custGeom>
              <a:rect b="b" l="l" r="r" t="t"/>
              <a:pathLst>
                <a:path extrusionOk="0" h="359" w="81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4903277" y="2388608"/>
              <a:ext cx="58915" cy="12333"/>
            </a:xfrm>
            <a:custGeom>
              <a:rect b="b" l="l" r="r" t="t"/>
              <a:pathLst>
                <a:path extrusionOk="0" h="359" w="1715">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4864012" y="2414785"/>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a:off x="4903277" y="2414785"/>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a:off x="4864012" y="2440961"/>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a:off x="4903277" y="2440961"/>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5005510" y="2335430"/>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5044809" y="2335430"/>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a:off x="5005510" y="2361607"/>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a:off x="5044809" y="2361607"/>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a:off x="5005510" y="2388608"/>
              <a:ext cx="27035" cy="12333"/>
            </a:xfrm>
            <a:custGeom>
              <a:rect b="b" l="l" r="r" t="t"/>
              <a:pathLst>
                <a:path extrusionOk="0" h="359" w="787">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a:off x="5044809" y="2388608"/>
              <a:ext cx="58090" cy="12333"/>
            </a:xfrm>
            <a:custGeom>
              <a:rect b="b" l="l" r="r" t="t"/>
              <a:pathLst>
                <a:path extrusionOk="0" h="359" w="1691">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a:off x="5005510" y="2414785"/>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p:nvPr/>
          </p:nvSpPr>
          <p:spPr>
            <a:xfrm>
              <a:off x="5044809" y="2414785"/>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
            <p:cNvSpPr/>
            <p:nvPr/>
          </p:nvSpPr>
          <p:spPr>
            <a:xfrm>
              <a:off x="5005510" y="2440961"/>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5"/>
            <p:cNvSpPr/>
            <p:nvPr/>
          </p:nvSpPr>
          <p:spPr>
            <a:xfrm>
              <a:off x="5044809" y="2440961"/>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
            <p:cNvSpPr/>
            <p:nvPr/>
          </p:nvSpPr>
          <p:spPr>
            <a:xfrm>
              <a:off x="4832923" y="2323991"/>
              <a:ext cx="12298" cy="144006"/>
            </a:xfrm>
            <a:custGeom>
              <a:rect b="b" l="l" r="r" t="t"/>
              <a:pathLst>
                <a:path extrusionOk="0" h="4192" w="358">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a:off x="4980982" y="2323991"/>
              <a:ext cx="13123" cy="144006"/>
            </a:xfrm>
            <a:custGeom>
              <a:rect b="b" l="l" r="r" t="t"/>
              <a:pathLst>
                <a:path extrusionOk="0" h="4192" w="382">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a:off x="4737183" y="2233335"/>
              <a:ext cx="77774" cy="55514"/>
            </a:xfrm>
            <a:custGeom>
              <a:rect b="b" l="l" r="r" t="t"/>
              <a:pathLst>
                <a:path extrusionOk="0" h="1616" w="2264">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p:nvPr/>
          </p:nvSpPr>
          <p:spPr>
            <a:xfrm>
              <a:off x="5021896" y="2242988"/>
              <a:ext cx="66300" cy="12333"/>
            </a:xfrm>
            <a:custGeom>
              <a:rect b="b" l="l" r="r" t="t"/>
              <a:pathLst>
                <a:path extrusionOk="0" h="359" w="193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p:nvPr/>
          </p:nvSpPr>
          <p:spPr>
            <a:xfrm>
              <a:off x="5021896" y="2266725"/>
              <a:ext cx="66300" cy="12298"/>
            </a:xfrm>
            <a:custGeom>
              <a:rect b="b" l="l" r="r" t="t"/>
              <a:pathLst>
                <a:path extrusionOk="0" h="358" w="193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p:nvPr/>
          </p:nvSpPr>
          <p:spPr>
            <a:xfrm>
              <a:off x="4831274" y="2237285"/>
              <a:ext cx="164480" cy="47475"/>
            </a:xfrm>
            <a:custGeom>
              <a:rect b="b" l="l" r="r" t="t"/>
              <a:pathLst>
                <a:path extrusionOk="0" h="1382" w="4788">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p:nvPr/>
          </p:nvSpPr>
          <p:spPr>
            <a:xfrm>
              <a:off x="4698742" y="2109666"/>
              <a:ext cx="429544" cy="382893"/>
            </a:xfrm>
            <a:custGeom>
              <a:rect b="b" l="l" r="r" t="t"/>
              <a:pathLst>
                <a:path extrusionOk="0" h="11146" w="12504">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45"/>
          <p:cNvGrpSpPr/>
          <p:nvPr/>
        </p:nvGrpSpPr>
        <p:grpSpPr>
          <a:xfrm>
            <a:off x="3659394" y="2250771"/>
            <a:ext cx="530369" cy="530358"/>
            <a:chOff x="1298772" y="3364597"/>
            <a:chExt cx="428719" cy="429509"/>
          </a:xfrm>
        </p:grpSpPr>
        <p:sp>
          <p:nvSpPr>
            <p:cNvPr id="481" name="Google Shape;481;p45"/>
            <p:cNvSpPr/>
            <p:nvPr/>
          </p:nvSpPr>
          <p:spPr>
            <a:xfrm>
              <a:off x="1416567" y="3475040"/>
              <a:ext cx="20508" cy="13123"/>
            </a:xfrm>
            <a:custGeom>
              <a:rect b="b" l="l" r="r" t="t"/>
              <a:pathLst>
                <a:path extrusionOk="0" h="382" w="597">
                  <a:moveTo>
                    <a:pt x="191" y="0"/>
                  </a:moveTo>
                  <a:cubicBezTo>
                    <a:pt x="96" y="0"/>
                    <a:pt x="1" y="96"/>
                    <a:pt x="1" y="191"/>
                  </a:cubicBezTo>
                  <a:cubicBezTo>
                    <a:pt x="1" y="286"/>
                    <a:pt x="96" y="381"/>
                    <a:pt x="191" y="381"/>
                  </a:cubicBezTo>
                  <a:lnTo>
                    <a:pt x="429" y="381"/>
                  </a:lnTo>
                  <a:cubicBezTo>
                    <a:pt x="525" y="381"/>
                    <a:pt x="596" y="286"/>
                    <a:pt x="596" y="191"/>
                  </a:cubicBezTo>
                  <a:cubicBezTo>
                    <a:pt x="596" y="96"/>
                    <a:pt x="525"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p:nvPr/>
          </p:nvSpPr>
          <p:spPr>
            <a:xfrm>
              <a:off x="1444393" y="3475040"/>
              <a:ext cx="45036" cy="13123"/>
            </a:xfrm>
            <a:custGeom>
              <a:rect b="b" l="l" r="r" t="t"/>
              <a:pathLst>
                <a:path extrusionOk="0" h="382" w="1311">
                  <a:moveTo>
                    <a:pt x="167" y="0"/>
                  </a:moveTo>
                  <a:cubicBezTo>
                    <a:pt x="72" y="0"/>
                    <a:pt x="1" y="96"/>
                    <a:pt x="1" y="191"/>
                  </a:cubicBezTo>
                  <a:cubicBezTo>
                    <a:pt x="1" y="286"/>
                    <a:pt x="72" y="381"/>
                    <a:pt x="167" y="381"/>
                  </a:cubicBezTo>
                  <a:lnTo>
                    <a:pt x="1120" y="381"/>
                  </a:lnTo>
                  <a:cubicBezTo>
                    <a:pt x="1239" y="381"/>
                    <a:pt x="1310" y="286"/>
                    <a:pt x="1310" y="191"/>
                  </a:cubicBezTo>
                  <a:cubicBezTo>
                    <a:pt x="1310" y="96"/>
                    <a:pt x="1239" y="0"/>
                    <a:pt x="1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5"/>
            <p:cNvSpPr/>
            <p:nvPr/>
          </p:nvSpPr>
          <p:spPr>
            <a:xfrm>
              <a:off x="1416567" y="3499568"/>
              <a:ext cx="20508" cy="12298"/>
            </a:xfrm>
            <a:custGeom>
              <a:rect b="b" l="l" r="r" t="t"/>
              <a:pathLst>
                <a:path extrusionOk="0" h="358" w="597">
                  <a:moveTo>
                    <a:pt x="191" y="1"/>
                  </a:moveTo>
                  <a:cubicBezTo>
                    <a:pt x="96" y="1"/>
                    <a:pt x="1" y="72"/>
                    <a:pt x="1" y="167"/>
                  </a:cubicBezTo>
                  <a:cubicBezTo>
                    <a:pt x="1" y="286"/>
                    <a:pt x="96" y="358"/>
                    <a:pt x="191" y="358"/>
                  </a:cubicBezTo>
                  <a:lnTo>
                    <a:pt x="429" y="358"/>
                  </a:lnTo>
                  <a:cubicBezTo>
                    <a:pt x="525" y="358"/>
                    <a:pt x="596" y="286"/>
                    <a:pt x="596" y="167"/>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a:off x="1444393" y="3499568"/>
              <a:ext cx="45036" cy="12298"/>
            </a:xfrm>
            <a:custGeom>
              <a:rect b="b" l="l" r="r" t="t"/>
              <a:pathLst>
                <a:path extrusionOk="0" h="358" w="1311">
                  <a:moveTo>
                    <a:pt x="167" y="1"/>
                  </a:moveTo>
                  <a:cubicBezTo>
                    <a:pt x="72" y="1"/>
                    <a:pt x="1" y="72"/>
                    <a:pt x="1" y="167"/>
                  </a:cubicBezTo>
                  <a:cubicBezTo>
                    <a:pt x="1" y="286"/>
                    <a:pt x="72" y="358"/>
                    <a:pt x="167" y="358"/>
                  </a:cubicBezTo>
                  <a:lnTo>
                    <a:pt x="1120" y="358"/>
                  </a:lnTo>
                  <a:cubicBezTo>
                    <a:pt x="1239" y="358"/>
                    <a:pt x="1310" y="286"/>
                    <a:pt x="1310" y="167"/>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a:off x="1416567" y="3451302"/>
              <a:ext cx="20508" cy="12298"/>
            </a:xfrm>
            <a:custGeom>
              <a:rect b="b" l="l" r="r" t="t"/>
              <a:pathLst>
                <a:path extrusionOk="0" h="358" w="597">
                  <a:moveTo>
                    <a:pt x="191" y="1"/>
                  </a:moveTo>
                  <a:cubicBezTo>
                    <a:pt x="96" y="1"/>
                    <a:pt x="1" y="72"/>
                    <a:pt x="1" y="191"/>
                  </a:cubicBezTo>
                  <a:cubicBezTo>
                    <a:pt x="1" y="286"/>
                    <a:pt x="96" y="358"/>
                    <a:pt x="191" y="358"/>
                  </a:cubicBezTo>
                  <a:lnTo>
                    <a:pt x="429" y="358"/>
                  </a:lnTo>
                  <a:cubicBezTo>
                    <a:pt x="525" y="358"/>
                    <a:pt x="596" y="286"/>
                    <a:pt x="596" y="191"/>
                  </a:cubicBezTo>
                  <a:cubicBezTo>
                    <a:pt x="596" y="72"/>
                    <a:pt x="525"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a:off x="1444393" y="3451302"/>
              <a:ext cx="45036" cy="12298"/>
            </a:xfrm>
            <a:custGeom>
              <a:rect b="b" l="l" r="r" t="t"/>
              <a:pathLst>
                <a:path extrusionOk="0" h="358" w="1311">
                  <a:moveTo>
                    <a:pt x="167" y="1"/>
                  </a:moveTo>
                  <a:cubicBezTo>
                    <a:pt x="72" y="1"/>
                    <a:pt x="1" y="72"/>
                    <a:pt x="1" y="191"/>
                  </a:cubicBezTo>
                  <a:cubicBezTo>
                    <a:pt x="1" y="286"/>
                    <a:pt x="72" y="358"/>
                    <a:pt x="167" y="358"/>
                  </a:cubicBezTo>
                  <a:lnTo>
                    <a:pt x="1120" y="358"/>
                  </a:lnTo>
                  <a:cubicBezTo>
                    <a:pt x="1239" y="358"/>
                    <a:pt x="1310" y="286"/>
                    <a:pt x="1310" y="191"/>
                  </a:cubicBezTo>
                  <a:cubicBezTo>
                    <a:pt x="1310" y="72"/>
                    <a:pt x="1239" y="1"/>
                    <a:pt x="1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
            <p:cNvSpPr/>
            <p:nvPr/>
          </p:nvSpPr>
          <p:spPr>
            <a:xfrm>
              <a:off x="1536835" y="3451302"/>
              <a:ext cx="20474" cy="12298"/>
            </a:xfrm>
            <a:custGeom>
              <a:rect b="b" l="l" r="r" t="t"/>
              <a:pathLst>
                <a:path extrusionOk="0" h="358" w="596">
                  <a:moveTo>
                    <a:pt x="191" y="1"/>
                  </a:moveTo>
                  <a:cubicBezTo>
                    <a:pt x="72" y="1"/>
                    <a:pt x="1" y="72"/>
                    <a:pt x="1" y="191"/>
                  </a:cubicBezTo>
                  <a:cubicBezTo>
                    <a:pt x="1" y="286"/>
                    <a:pt x="72" y="358"/>
                    <a:pt x="191" y="358"/>
                  </a:cubicBezTo>
                  <a:lnTo>
                    <a:pt x="405" y="358"/>
                  </a:lnTo>
                  <a:cubicBezTo>
                    <a:pt x="501" y="358"/>
                    <a:pt x="596" y="286"/>
                    <a:pt x="596" y="191"/>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5"/>
            <p:cNvSpPr/>
            <p:nvPr/>
          </p:nvSpPr>
          <p:spPr>
            <a:xfrm>
              <a:off x="1563836" y="3451302"/>
              <a:ext cx="45861" cy="12298"/>
            </a:xfrm>
            <a:custGeom>
              <a:rect b="b" l="l" r="r" t="t"/>
              <a:pathLst>
                <a:path extrusionOk="0" h="358" w="1335">
                  <a:moveTo>
                    <a:pt x="191" y="1"/>
                  </a:moveTo>
                  <a:cubicBezTo>
                    <a:pt x="72" y="1"/>
                    <a:pt x="0" y="72"/>
                    <a:pt x="0" y="191"/>
                  </a:cubicBezTo>
                  <a:cubicBezTo>
                    <a:pt x="0" y="286"/>
                    <a:pt x="72" y="358"/>
                    <a:pt x="191" y="358"/>
                  </a:cubicBezTo>
                  <a:lnTo>
                    <a:pt x="1144" y="358"/>
                  </a:lnTo>
                  <a:cubicBezTo>
                    <a:pt x="1239" y="358"/>
                    <a:pt x="1334" y="286"/>
                    <a:pt x="1334" y="191"/>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a:off x="1536835" y="3475040"/>
              <a:ext cx="20474" cy="13123"/>
            </a:xfrm>
            <a:custGeom>
              <a:rect b="b" l="l" r="r" t="t"/>
              <a:pathLst>
                <a:path extrusionOk="0" h="382" w="596">
                  <a:moveTo>
                    <a:pt x="191" y="0"/>
                  </a:moveTo>
                  <a:cubicBezTo>
                    <a:pt x="72" y="0"/>
                    <a:pt x="1" y="96"/>
                    <a:pt x="1" y="191"/>
                  </a:cubicBezTo>
                  <a:cubicBezTo>
                    <a:pt x="1" y="286"/>
                    <a:pt x="72" y="381"/>
                    <a:pt x="191" y="381"/>
                  </a:cubicBezTo>
                  <a:lnTo>
                    <a:pt x="405" y="381"/>
                  </a:lnTo>
                  <a:cubicBezTo>
                    <a:pt x="501" y="381"/>
                    <a:pt x="596" y="286"/>
                    <a:pt x="596" y="191"/>
                  </a:cubicBezTo>
                  <a:cubicBezTo>
                    <a:pt x="596" y="96"/>
                    <a:pt x="501" y="0"/>
                    <a:pt x="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a:off x="1563836" y="3475040"/>
              <a:ext cx="45861" cy="13123"/>
            </a:xfrm>
            <a:custGeom>
              <a:rect b="b" l="l" r="r" t="t"/>
              <a:pathLst>
                <a:path extrusionOk="0" h="382" w="1335">
                  <a:moveTo>
                    <a:pt x="191" y="0"/>
                  </a:moveTo>
                  <a:cubicBezTo>
                    <a:pt x="72" y="0"/>
                    <a:pt x="0" y="96"/>
                    <a:pt x="0" y="191"/>
                  </a:cubicBezTo>
                  <a:cubicBezTo>
                    <a:pt x="0" y="286"/>
                    <a:pt x="72" y="381"/>
                    <a:pt x="191" y="381"/>
                  </a:cubicBezTo>
                  <a:lnTo>
                    <a:pt x="1144" y="381"/>
                  </a:lnTo>
                  <a:cubicBezTo>
                    <a:pt x="1239" y="381"/>
                    <a:pt x="1334" y="286"/>
                    <a:pt x="1334" y="191"/>
                  </a:cubicBezTo>
                  <a:cubicBezTo>
                    <a:pt x="1334" y="96"/>
                    <a:pt x="1239"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1536835" y="3499568"/>
              <a:ext cx="20474" cy="12298"/>
            </a:xfrm>
            <a:custGeom>
              <a:rect b="b" l="l" r="r" t="t"/>
              <a:pathLst>
                <a:path extrusionOk="0" h="358" w="596">
                  <a:moveTo>
                    <a:pt x="191" y="1"/>
                  </a:moveTo>
                  <a:cubicBezTo>
                    <a:pt x="72" y="1"/>
                    <a:pt x="1" y="72"/>
                    <a:pt x="1" y="167"/>
                  </a:cubicBezTo>
                  <a:cubicBezTo>
                    <a:pt x="1" y="286"/>
                    <a:pt x="72" y="358"/>
                    <a:pt x="191" y="358"/>
                  </a:cubicBezTo>
                  <a:lnTo>
                    <a:pt x="405" y="358"/>
                  </a:lnTo>
                  <a:cubicBezTo>
                    <a:pt x="501" y="358"/>
                    <a:pt x="596" y="286"/>
                    <a:pt x="596" y="167"/>
                  </a:cubicBezTo>
                  <a:cubicBezTo>
                    <a:pt x="596" y="72"/>
                    <a:pt x="50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a:off x="1563836" y="3499568"/>
              <a:ext cx="45861" cy="12298"/>
            </a:xfrm>
            <a:custGeom>
              <a:rect b="b" l="l" r="r" t="t"/>
              <a:pathLst>
                <a:path extrusionOk="0" h="358" w="1335">
                  <a:moveTo>
                    <a:pt x="191" y="1"/>
                  </a:moveTo>
                  <a:cubicBezTo>
                    <a:pt x="72" y="1"/>
                    <a:pt x="0" y="72"/>
                    <a:pt x="0" y="167"/>
                  </a:cubicBezTo>
                  <a:cubicBezTo>
                    <a:pt x="0" y="286"/>
                    <a:pt x="72" y="358"/>
                    <a:pt x="191" y="358"/>
                  </a:cubicBezTo>
                  <a:lnTo>
                    <a:pt x="1144" y="358"/>
                  </a:lnTo>
                  <a:cubicBezTo>
                    <a:pt x="1239" y="358"/>
                    <a:pt x="1334" y="286"/>
                    <a:pt x="1334" y="167"/>
                  </a:cubicBezTo>
                  <a:cubicBezTo>
                    <a:pt x="1334" y="72"/>
                    <a:pt x="123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p:nvPr/>
          </p:nvSpPr>
          <p:spPr>
            <a:xfrm>
              <a:off x="1506571" y="3461952"/>
              <a:ext cx="13123" cy="39299"/>
            </a:xfrm>
            <a:custGeom>
              <a:rect b="b" l="l" r="r" t="t"/>
              <a:pathLst>
                <a:path extrusionOk="0" h="1144" w="382">
                  <a:moveTo>
                    <a:pt x="191" y="0"/>
                  </a:moveTo>
                  <a:cubicBezTo>
                    <a:pt x="96" y="0"/>
                    <a:pt x="0" y="72"/>
                    <a:pt x="0" y="191"/>
                  </a:cubicBezTo>
                  <a:lnTo>
                    <a:pt x="0" y="953"/>
                  </a:lnTo>
                  <a:cubicBezTo>
                    <a:pt x="0" y="1072"/>
                    <a:pt x="96" y="1143"/>
                    <a:pt x="191" y="1143"/>
                  </a:cubicBezTo>
                  <a:cubicBezTo>
                    <a:pt x="286" y="1143"/>
                    <a:pt x="381" y="1072"/>
                    <a:pt x="381" y="953"/>
                  </a:cubicBezTo>
                  <a:lnTo>
                    <a:pt x="381" y="191"/>
                  </a:lnTo>
                  <a:cubicBezTo>
                    <a:pt x="381"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p:nvPr/>
          </p:nvSpPr>
          <p:spPr>
            <a:xfrm>
              <a:off x="1298772" y="3565009"/>
              <a:ext cx="428719" cy="229097"/>
            </a:xfrm>
            <a:custGeom>
              <a:rect b="b" l="l" r="r" t="t"/>
              <a:pathLst>
                <a:path extrusionOk="0" h="6669" w="12480">
                  <a:moveTo>
                    <a:pt x="6573" y="358"/>
                  </a:moveTo>
                  <a:cubicBezTo>
                    <a:pt x="6859" y="358"/>
                    <a:pt x="7097" y="549"/>
                    <a:pt x="7169" y="811"/>
                  </a:cubicBezTo>
                  <a:cubicBezTo>
                    <a:pt x="7312" y="1358"/>
                    <a:pt x="7383" y="1930"/>
                    <a:pt x="7383" y="2501"/>
                  </a:cubicBezTo>
                  <a:lnTo>
                    <a:pt x="5097" y="2501"/>
                  </a:lnTo>
                  <a:cubicBezTo>
                    <a:pt x="5097" y="1930"/>
                    <a:pt x="5168" y="1358"/>
                    <a:pt x="5311" y="811"/>
                  </a:cubicBezTo>
                  <a:cubicBezTo>
                    <a:pt x="5383" y="549"/>
                    <a:pt x="5621" y="358"/>
                    <a:pt x="5907" y="358"/>
                  </a:cubicBezTo>
                  <a:close/>
                  <a:moveTo>
                    <a:pt x="10598" y="358"/>
                  </a:moveTo>
                  <a:cubicBezTo>
                    <a:pt x="10860" y="358"/>
                    <a:pt x="11098" y="549"/>
                    <a:pt x="11170" y="811"/>
                  </a:cubicBezTo>
                  <a:cubicBezTo>
                    <a:pt x="11312" y="1358"/>
                    <a:pt x="11408" y="1930"/>
                    <a:pt x="11408" y="2501"/>
                  </a:cubicBezTo>
                  <a:lnTo>
                    <a:pt x="9098" y="2501"/>
                  </a:lnTo>
                  <a:cubicBezTo>
                    <a:pt x="9098" y="1930"/>
                    <a:pt x="9193" y="1358"/>
                    <a:pt x="9336" y="811"/>
                  </a:cubicBezTo>
                  <a:cubicBezTo>
                    <a:pt x="9407" y="549"/>
                    <a:pt x="9645" y="358"/>
                    <a:pt x="9907" y="358"/>
                  </a:cubicBezTo>
                  <a:close/>
                  <a:moveTo>
                    <a:pt x="3716" y="2859"/>
                  </a:moveTo>
                  <a:lnTo>
                    <a:pt x="3716" y="3192"/>
                  </a:lnTo>
                  <a:lnTo>
                    <a:pt x="739" y="3192"/>
                  </a:lnTo>
                  <a:lnTo>
                    <a:pt x="739" y="2859"/>
                  </a:lnTo>
                  <a:close/>
                  <a:moveTo>
                    <a:pt x="7716" y="2859"/>
                  </a:moveTo>
                  <a:lnTo>
                    <a:pt x="7716" y="3192"/>
                  </a:lnTo>
                  <a:lnTo>
                    <a:pt x="4763" y="3192"/>
                  </a:lnTo>
                  <a:lnTo>
                    <a:pt x="4763" y="2859"/>
                  </a:lnTo>
                  <a:close/>
                  <a:moveTo>
                    <a:pt x="11741" y="2859"/>
                  </a:moveTo>
                  <a:lnTo>
                    <a:pt x="11741" y="3192"/>
                  </a:lnTo>
                  <a:lnTo>
                    <a:pt x="8764" y="3192"/>
                  </a:lnTo>
                  <a:lnTo>
                    <a:pt x="8764" y="2859"/>
                  </a:lnTo>
                  <a:close/>
                  <a:moveTo>
                    <a:pt x="1048" y="4621"/>
                  </a:moveTo>
                  <a:lnTo>
                    <a:pt x="1048" y="6312"/>
                  </a:lnTo>
                  <a:lnTo>
                    <a:pt x="739" y="6312"/>
                  </a:lnTo>
                  <a:lnTo>
                    <a:pt x="739" y="4621"/>
                  </a:lnTo>
                  <a:close/>
                  <a:moveTo>
                    <a:pt x="5716" y="4621"/>
                  </a:moveTo>
                  <a:lnTo>
                    <a:pt x="5716" y="6312"/>
                  </a:lnTo>
                  <a:lnTo>
                    <a:pt x="1429" y="6312"/>
                  </a:lnTo>
                  <a:lnTo>
                    <a:pt x="1429" y="4621"/>
                  </a:lnTo>
                  <a:close/>
                  <a:moveTo>
                    <a:pt x="6407" y="4621"/>
                  </a:moveTo>
                  <a:lnTo>
                    <a:pt x="6407" y="6312"/>
                  </a:lnTo>
                  <a:lnTo>
                    <a:pt x="6073" y="6312"/>
                  </a:lnTo>
                  <a:lnTo>
                    <a:pt x="6073" y="4621"/>
                  </a:lnTo>
                  <a:close/>
                  <a:moveTo>
                    <a:pt x="12122" y="3549"/>
                  </a:moveTo>
                  <a:lnTo>
                    <a:pt x="12122" y="4240"/>
                  </a:lnTo>
                  <a:lnTo>
                    <a:pt x="8955" y="4240"/>
                  </a:lnTo>
                  <a:cubicBezTo>
                    <a:pt x="8860" y="4240"/>
                    <a:pt x="8764" y="4335"/>
                    <a:pt x="8764" y="4430"/>
                  </a:cubicBezTo>
                  <a:cubicBezTo>
                    <a:pt x="8764" y="4526"/>
                    <a:pt x="8860" y="4621"/>
                    <a:pt x="8955" y="4621"/>
                  </a:cubicBezTo>
                  <a:lnTo>
                    <a:pt x="11050" y="4621"/>
                  </a:lnTo>
                  <a:lnTo>
                    <a:pt x="11050" y="6312"/>
                  </a:lnTo>
                  <a:lnTo>
                    <a:pt x="6764" y="6312"/>
                  </a:lnTo>
                  <a:lnTo>
                    <a:pt x="6764" y="4621"/>
                  </a:lnTo>
                  <a:lnTo>
                    <a:pt x="8217" y="4621"/>
                  </a:lnTo>
                  <a:cubicBezTo>
                    <a:pt x="8312" y="4621"/>
                    <a:pt x="8407" y="4526"/>
                    <a:pt x="8407" y="4430"/>
                  </a:cubicBezTo>
                  <a:cubicBezTo>
                    <a:pt x="8407" y="4335"/>
                    <a:pt x="8312" y="4240"/>
                    <a:pt x="8217" y="4240"/>
                  </a:cubicBezTo>
                  <a:lnTo>
                    <a:pt x="358" y="4240"/>
                  </a:lnTo>
                  <a:lnTo>
                    <a:pt x="358" y="3549"/>
                  </a:lnTo>
                  <a:close/>
                  <a:moveTo>
                    <a:pt x="11741" y="4621"/>
                  </a:moveTo>
                  <a:lnTo>
                    <a:pt x="11741" y="6312"/>
                  </a:lnTo>
                  <a:lnTo>
                    <a:pt x="11431" y="6312"/>
                  </a:lnTo>
                  <a:lnTo>
                    <a:pt x="11431" y="4621"/>
                  </a:lnTo>
                  <a:close/>
                  <a:moveTo>
                    <a:pt x="1882" y="1"/>
                  </a:moveTo>
                  <a:cubicBezTo>
                    <a:pt x="1453" y="1"/>
                    <a:pt x="1072" y="287"/>
                    <a:pt x="953" y="691"/>
                  </a:cubicBezTo>
                  <a:cubicBezTo>
                    <a:pt x="929" y="787"/>
                    <a:pt x="977" y="882"/>
                    <a:pt x="1096" y="906"/>
                  </a:cubicBezTo>
                  <a:cubicBezTo>
                    <a:pt x="1117" y="916"/>
                    <a:pt x="1138" y="921"/>
                    <a:pt x="1158" y="921"/>
                  </a:cubicBezTo>
                  <a:cubicBezTo>
                    <a:pt x="1230" y="921"/>
                    <a:pt x="1292" y="861"/>
                    <a:pt x="1310" y="787"/>
                  </a:cubicBezTo>
                  <a:cubicBezTo>
                    <a:pt x="1382" y="525"/>
                    <a:pt x="1620" y="358"/>
                    <a:pt x="1882" y="358"/>
                  </a:cubicBezTo>
                  <a:lnTo>
                    <a:pt x="2572" y="358"/>
                  </a:lnTo>
                  <a:cubicBezTo>
                    <a:pt x="2834" y="358"/>
                    <a:pt x="3073" y="549"/>
                    <a:pt x="3144" y="811"/>
                  </a:cubicBezTo>
                  <a:cubicBezTo>
                    <a:pt x="3287" y="1358"/>
                    <a:pt x="3382" y="1930"/>
                    <a:pt x="3382" y="2501"/>
                  </a:cubicBezTo>
                  <a:lnTo>
                    <a:pt x="1072" y="2501"/>
                  </a:lnTo>
                  <a:cubicBezTo>
                    <a:pt x="1072" y="2168"/>
                    <a:pt x="1120" y="1811"/>
                    <a:pt x="1167" y="1477"/>
                  </a:cubicBezTo>
                  <a:cubicBezTo>
                    <a:pt x="1167" y="1382"/>
                    <a:pt x="1120" y="1287"/>
                    <a:pt x="1001" y="1263"/>
                  </a:cubicBezTo>
                  <a:cubicBezTo>
                    <a:pt x="905" y="1263"/>
                    <a:pt x="810" y="1334"/>
                    <a:pt x="810" y="1430"/>
                  </a:cubicBezTo>
                  <a:cubicBezTo>
                    <a:pt x="739" y="1787"/>
                    <a:pt x="715" y="2144"/>
                    <a:pt x="715" y="2501"/>
                  </a:cubicBezTo>
                  <a:lnTo>
                    <a:pt x="691" y="2501"/>
                  </a:lnTo>
                  <a:cubicBezTo>
                    <a:pt x="524" y="2501"/>
                    <a:pt x="382" y="2620"/>
                    <a:pt x="382" y="2811"/>
                  </a:cubicBezTo>
                  <a:lnTo>
                    <a:pt x="382" y="3192"/>
                  </a:lnTo>
                  <a:lnTo>
                    <a:pt x="167" y="3192"/>
                  </a:lnTo>
                  <a:cubicBezTo>
                    <a:pt x="72" y="3192"/>
                    <a:pt x="1" y="3263"/>
                    <a:pt x="1" y="3359"/>
                  </a:cubicBezTo>
                  <a:lnTo>
                    <a:pt x="1" y="4430"/>
                  </a:lnTo>
                  <a:cubicBezTo>
                    <a:pt x="1" y="4526"/>
                    <a:pt x="72" y="4621"/>
                    <a:pt x="167" y="4621"/>
                  </a:cubicBezTo>
                  <a:lnTo>
                    <a:pt x="382" y="4621"/>
                  </a:lnTo>
                  <a:lnTo>
                    <a:pt x="382" y="6312"/>
                  </a:lnTo>
                  <a:lnTo>
                    <a:pt x="167" y="6312"/>
                  </a:lnTo>
                  <a:cubicBezTo>
                    <a:pt x="72" y="6312"/>
                    <a:pt x="1" y="6383"/>
                    <a:pt x="1" y="6478"/>
                  </a:cubicBezTo>
                  <a:cubicBezTo>
                    <a:pt x="1" y="6574"/>
                    <a:pt x="72" y="6669"/>
                    <a:pt x="167" y="6669"/>
                  </a:cubicBezTo>
                  <a:lnTo>
                    <a:pt x="12313" y="6669"/>
                  </a:lnTo>
                  <a:cubicBezTo>
                    <a:pt x="12408" y="6669"/>
                    <a:pt x="12479" y="6597"/>
                    <a:pt x="12479" y="6478"/>
                  </a:cubicBezTo>
                  <a:cubicBezTo>
                    <a:pt x="12479" y="6383"/>
                    <a:pt x="12408" y="6312"/>
                    <a:pt x="12313" y="6312"/>
                  </a:cubicBezTo>
                  <a:lnTo>
                    <a:pt x="12098" y="6312"/>
                  </a:lnTo>
                  <a:lnTo>
                    <a:pt x="12098" y="4621"/>
                  </a:lnTo>
                  <a:lnTo>
                    <a:pt x="12313" y="4621"/>
                  </a:lnTo>
                  <a:cubicBezTo>
                    <a:pt x="12408" y="4621"/>
                    <a:pt x="12479" y="4526"/>
                    <a:pt x="12479" y="4430"/>
                  </a:cubicBezTo>
                  <a:lnTo>
                    <a:pt x="12479" y="3359"/>
                  </a:lnTo>
                  <a:cubicBezTo>
                    <a:pt x="12479" y="3263"/>
                    <a:pt x="12408" y="3192"/>
                    <a:pt x="12313" y="3192"/>
                  </a:cubicBezTo>
                  <a:lnTo>
                    <a:pt x="12098" y="3192"/>
                  </a:lnTo>
                  <a:lnTo>
                    <a:pt x="12098" y="2811"/>
                  </a:lnTo>
                  <a:cubicBezTo>
                    <a:pt x="12098" y="2620"/>
                    <a:pt x="11955" y="2501"/>
                    <a:pt x="11789" y="2501"/>
                  </a:cubicBezTo>
                  <a:lnTo>
                    <a:pt x="11765" y="2501"/>
                  </a:lnTo>
                  <a:cubicBezTo>
                    <a:pt x="11765" y="1906"/>
                    <a:pt x="11693" y="1311"/>
                    <a:pt x="11527" y="715"/>
                  </a:cubicBezTo>
                  <a:cubicBezTo>
                    <a:pt x="11408" y="287"/>
                    <a:pt x="11027" y="1"/>
                    <a:pt x="10598" y="1"/>
                  </a:cubicBezTo>
                  <a:lnTo>
                    <a:pt x="9907" y="1"/>
                  </a:lnTo>
                  <a:cubicBezTo>
                    <a:pt x="9479" y="1"/>
                    <a:pt x="9098" y="287"/>
                    <a:pt x="8979" y="715"/>
                  </a:cubicBezTo>
                  <a:cubicBezTo>
                    <a:pt x="8812" y="1311"/>
                    <a:pt x="8740" y="1906"/>
                    <a:pt x="8740" y="2501"/>
                  </a:cubicBezTo>
                  <a:lnTo>
                    <a:pt x="8717" y="2501"/>
                  </a:lnTo>
                  <a:cubicBezTo>
                    <a:pt x="8550" y="2501"/>
                    <a:pt x="8407" y="2620"/>
                    <a:pt x="8407" y="2811"/>
                  </a:cubicBezTo>
                  <a:lnTo>
                    <a:pt x="8407" y="3192"/>
                  </a:lnTo>
                  <a:lnTo>
                    <a:pt x="8097" y="3192"/>
                  </a:lnTo>
                  <a:lnTo>
                    <a:pt x="8097" y="2811"/>
                  </a:lnTo>
                  <a:cubicBezTo>
                    <a:pt x="8097" y="2620"/>
                    <a:pt x="7955" y="2501"/>
                    <a:pt x="7788" y="2501"/>
                  </a:cubicBezTo>
                  <a:lnTo>
                    <a:pt x="7764" y="2501"/>
                  </a:lnTo>
                  <a:cubicBezTo>
                    <a:pt x="7764" y="1906"/>
                    <a:pt x="7669" y="1311"/>
                    <a:pt x="7526" y="715"/>
                  </a:cubicBezTo>
                  <a:cubicBezTo>
                    <a:pt x="7407" y="287"/>
                    <a:pt x="7026" y="1"/>
                    <a:pt x="6573" y="1"/>
                  </a:cubicBezTo>
                  <a:lnTo>
                    <a:pt x="5907" y="1"/>
                  </a:lnTo>
                  <a:cubicBezTo>
                    <a:pt x="5454" y="1"/>
                    <a:pt x="5073" y="287"/>
                    <a:pt x="4978" y="715"/>
                  </a:cubicBezTo>
                  <a:cubicBezTo>
                    <a:pt x="4811" y="1311"/>
                    <a:pt x="4740" y="1906"/>
                    <a:pt x="4716" y="2501"/>
                  </a:cubicBezTo>
                  <a:lnTo>
                    <a:pt x="4692" y="2501"/>
                  </a:lnTo>
                  <a:cubicBezTo>
                    <a:pt x="4525" y="2501"/>
                    <a:pt x="4382" y="2620"/>
                    <a:pt x="4382" y="2811"/>
                  </a:cubicBezTo>
                  <a:lnTo>
                    <a:pt x="4382" y="3192"/>
                  </a:lnTo>
                  <a:lnTo>
                    <a:pt x="4073" y="3192"/>
                  </a:lnTo>
                  <a:lnTo>
                    <a:pt x="4073" y="2811"/>
                  </a:lnTo>
                  <a:cubicBezTo>
                    <a:pt x="4073" y="2620"/>
                    <a:pt x="3930" y="2501"/>
                    <a:pt x="3763" y="2501"/>
                  </a:cubicBezTo>
                  <a:lnTo>
                    <a:pt x="3739" y="2501"/>
                  </a:lnTo>
                  <a:cubicBezTo>
                    <a:pt x="3739" y="1906"/>
                    <a:pt x="3668" y="1311"/>
                    <a:pt x="3501" y="715"/>
                  </a:cubicBezTo>
                  <a:cubicBezTo>
                    <a:pt x="3382" y="287"/>
                    <a:pt x="3001" y="1"/>
                    <a:pt x="2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a:off x="1391215" y="3364597"/>
              <a:ext cx="243834" cy="167743"/>
            </a:xfrm>
            <a:custGeom>
              <a:rect b="b" l="l" r="r" t="t"/>
              <a:pathLst>
                <a:path extrusionOk="0" h="4883" w="7098">
                  <a:moveTo>
                    <a:pt x="6740" y="1286"/>
                  </a:moveTo>
                  <a:lnTo>
                    <a:pt x="6740" y="1929"/>
                  </a:lnTo>
                  <a:lnTo>
                    <a:pt x="358" y="1929"/>
                  </a:lnTo>
                  <a:lnTo>
                    <a:pt x="358" y="1286"/>
                  </a:lnTo>
                  <a:close/>
                  <a:moveTo>
                    <a:pt x="1715" y="0"/>
                  </a:moveTo>
                  <a:cubicBezTo>
                    <a:pt x="1620" y="0"/>
                    <a:pt x="1525" y="72"/>
                    <a:pt x="1525" y="191"/>
                  </a:cubicBezTo>
                  <a:lnTo>
                    <a:pt x="1525" y="929"/>
                  </a:lnTo>
                  <a:lnTo>
                    <a:pt x="167" y="929"/>
                  </a:lnTo>
                  <a:cubicBezTo>
                    <a:pt x="72" y="929"/>
                    <a:pt x="1" y="1001"/>
                    <a:pt x="1" y="1120"/>
                  </a:cubicBezTo>
                  <a:lnTo>
                    <a:pt x="1" y="4692"/>
                  </a:lnTo>
                  <a:cubicBezTo>
                    <a:pt x="1" y="4787"/>
                    <a:pt x="72" y="4882"/>
                    <a:pt x="167" y="4882"/>
                  </a:cubicBezTo>
                  <a:lnTo>
                    <a:pt x="6931" y="4882"/>
                  </a:lnTo>
                  <a:cubicBezTo>
                    <a:pt x="7026" y="4882"/>
                    <a:pt x="7097" y="4787"/>
                    <a:pt x="7097" y="4692"/>
                  </a:cubicBezTo>
                  <a:lnTo>
                    <a:pt x="7097" y="3525"/>
                  </a:lnTo>
                  <a:cubicBezTo>
                    <a:pt x="7097" y="3406"/>
                    <a:pt x="7026" y="3334"/>
                    <a:pt x="6931" y="3334"/>
                  </a:cubicBezTo>
                  <a:cubicBezTo>
                    <a:pt x="6812" y="3334"/>
                    <a:pt x="6740" y="3406"/>
                    <a:pt x="6740" y="3525"/>
                  </a:cubicBezTo>
                  <a:lnTo>
                    <a:pt x="6740" y="4501"/>
                  </a:lnTo>
                  <a:lnTo>
                    <a:pt x="358" y="4501"/>
                  </a:lnTo>
                  <a:lnTo>
                    <a:pt x="358" y="2310"/>
                  </a:lnTo>
                  <a:lnTo>
                    <a:pt x="6740" y="2310"/>
                  </a:lnTo>
                  <a:lnTo>
                    <a:pt x="6740" y="2787"/>
                  </a:lnTo>
                  <a:cubicBezTo>
                    <a:pt x="6740" y="2882"/>
                    <a:pt x="6812" y="2953"/>
                    <a:pt x="6931" y="2953"/>
                  </a:cubicBezTo>
                  <a:cubicBezTo>
                    <a:pt x="7026" y="2953"/>
                    <a:pt x="7097" y="2882"/>
                    <a:pt x="7097" y="2787"/>
                  </a:cubicBezTo>
                  <a:lnTo>
                    <a:pt x="7097" y="1120"/>
                  </a:lnTo>
                  <a:cubicBezTo>
                    <a:pt x="7097" y="1001"/>
                    <a:pt x="7026" y="929"/>
                    <a:pt x="6931" y="929"/>
                  </a:cubicBezTo>
                  <a:lnTo>
                    <a:pt x="5573" y="929"/>
                  </a:lnTo>
                  <a:lnTo>
                    <a:pt x="5573" y="191"/>
                  </a:lnTo>
                  <a:cubicBezTo>
                    <a:pt x="5573" y="72"/>
                    <a:pt x="5478" y="0"/>
                    <a:pt x="5383" y="0"/>
                  </a:cubicBezTo>
                  <a:cubicBezTo>
                    <a:pt x="5287" y="0"/>
                    <a:pt x="5192" y="72"/>
                    <a:pt x="5192" y="191"/>
                  </a:cubicBezTo>
                  <a:lnTo>
                    <a:pt x="5192" y="929"/>
                  </a:lnTo>
                  <a:lnTo>
                    <a:pt x="1906" y="929"/>
                  </a:lnTo>
                  <a:lnTo>
                    <a:pt x="1906" y="191"/>
                  </a:lnTo>
                  <a:cubicBezTo>
                    <a:pt x="1906" y="72"/>
                    <a:pt x="1810" y="0"/>
                    <a:pt x="17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6" name="Google Shape;496;p45"/>
          <p:cNvPicPr preferRelativeResize="0"/>
          <p:nvPr/>
        </p:nvPicPr>
        <p:blipFill rotWithShape="1">
          <a:blip r:embed="rId3">
            <a:alphaModFix/>
          </a:blip>
          <a:srcRect b="18215" l="3174" r="2056" t="16283"/>
          <a:stretch/>
        </p:blipFill>
        <p:spPr>
          <a:xfrm rot="647233">
            <a:off x="4817367" y="928805"/>
            <a:ext cx="4748444" cy="1736642"/>
          </a:xfrm>
          <a:prstGeom prst="rect">
            <a:avLst/>
          </a:prstGeom>
          <a:noFill/>
          <a:ln>
            <a:noFill/>
          </a:ln>
        </p:spPr>
      </p:pic>
      <p:sp>
        <p:nvSpPr>
          <p:cNvPr id="497" name="Google Shape;497;p45"/>
          <p:cNvSpPr txBox="1"/>
          <p:nvPr/>
        </p:nvSpPr>
        <p:spPr>
          <a:xfrm>
            <a:off x="440375" y="1152600"/>
            <a:ext cx="39699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Source Sans Pro"/>
                <a:ea typeface="Source Sans Pro"/>
                <a:cs typeface="Source Sans Pro"/>
                <a:sym typeface="Source Sans Pro"/>
              </a:rPr>
              <a:t>Five U.S. States</a:t>
            </a:r>
            <a:endParaRPr b="1" sz="2000">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1021170" y="950575"/>
            <a:ext cx="7101900" cy="11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Thank you! Questions?</a:t>
            </a:r>
            <a:endParaRPr sz="5100"/>
          </a:p>
        </p:txBody>
      </p:sp>
      <p:pic>
        <p:nvPicPr>
          <p:cNvPr id="503" name="Google Shape;503;p46"/>
          <p:cNvPicPr preferRelativeResize="0"/>
          <p:nvPr/>
        </p:nvPicPr>
        <p:blipFill rotWithShape="1">
          <a:blip r:embed="rId3">
            <a:alphaModFix/>
          </a:blip>
          <a:srcRect b="14449" l="0" r="0" t="0"/>
          <a:stretch/>
        </p:blipFill>
        <p:spPr>
          <a:xfrm>
            <a:off x="861822" y="2439663"/>
            <a:ext cx="7421477" cy="1785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Motivation</a:t>
            </a:r>
            <a:endParaRPr/>
          </a:p>
        </p:txBody>
      </p:sp>
      <p:sp>
        <p:nvSpPr>
          <p:cNvPr id="183" name="Google Shape;183;p35"/>
          <p:cNvSpPr txBox="1"/>
          <p:nvPr>
            <p:ph idx="1" type="body"/>
          </p:nvPr>
        </p:nvSpPr>
        <p:spPr>
          <a:xfrm>
            <a:off x="713100" y="1160444"/>
            <a:ext cx="7717800" cy="25047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Manrope SemiBold"/>
              <a:buChar char="●"/>
            </a:pPr>
            <a:r>
              <a:rPr lang="en" sz="1800">
                <a:latin typeface="Manrope SemiBold"/>
                <a:ea typeface="Manrope SemiBold"/>
                <a:cs typeface="Manrope SemiBold"/>
                <a:sym typeface="Manrope SemiBold"/>
              </a:rPr>
              <a:t>U</a:t>
            </a:r>
            <a:r>
              <a:rPr lang="en" sz="1800">
                <a:latin typeface="Manrope SemiBold"/>
                <a:ea typeface="Manrope SemiBold"/>
                <a:cs typeface="Manrope SemiBold"/>
                <a:sym typeface="Manrope SemiBold"/>
              </a:rPr>
              <a:t>ncover trends in passenger and freight traffic</a:t>
            </a:r>
            <a:endParaRPr sz="1800">
              <a:latin typeface="Manrope SemiBold"/>
              <a:ea typeface="Manrope SemiBold"/>
              <a:cs typeface="Manrope SemiBold"/>
              <a:sym typeface="Manrope SemiBold"/>
            </a:endParaRPr>
          </a:p>
          <a:p>
            <a:pPr indent="-387350" lvl="0" marL="457200" rtl="0" algn="l">
              <a:lnSpc>
                <a:spcPct val="115000"/>
              </a:lnSpc>
              <a:spcBef>
                <a:spcPts val="0"/>
              </a:spcBef>
              <a:spcAft>
                <a:spcPts val="0"/>
              </a:spcAft>
              <a:buSzPts val="2500"/>
              <a:buFont typeface="Manrope SemiBold"/>
              <a:buChar char="●"/>
            </a:pPr>
            <a:r>
              <a:rPr lang="en" sz="1800">
                <a:latin typeface="Manrope SemiBold"/>
                <a:ea typeface="Manrope SemiBold"/>
                <a:cs typeface="Manrope SemiBold"/>
                <a:sym typeface="Manrope SemiBold"/>
              </a:rPr>
              <a:t>Understand seasonal variations</a:t>
            </a:r>
            <a:endParaRPr sz="1800">
              <a:latin typeface="Manrope SemiBold"/>
              <a:ea typeface="Manrope SemiBold"/>
              <a:cs typeface="Manrope SemiBold"/>
              <a:sym typeface="Manrope SemiBold"/>
            </a:endParaRPr>
          </a:p>
          <a:p>
            <a:pPr indent="-387350" lvl="0" marL="457200" rtl="0" algn="l">
              <a:lnSpc>
                <a:spcPct val="115000"/>
              </a:lnSpc>
              <a:spcBef>
                <a:spcPts val="0"/>
              </a:spcBef>
              <a:spcAft>
                <a:spcPts val="0"/>
              </a:spcAft>
              <a:buSzPts val="2500"/>
              <a:buFont typeface="Manrope SemiBold"/>
              <a:buChar char="●"/>
            </a:pPr>
            <a:r>
              <a:rPr lang="en" sz="1800">
                <a:latin typeface="Manrope SemiBold"/>
                <a:ea typeface="Manrope SemiBold"/>
                <a:cs typeface="Manrope SemiBold"/>
                <a:sym typeface="Manrope SemiBold"/>
              </a:rPr>
              <a:t>Evaluate market share among carriers</a:t>
            </a:r>
            <a:endParaRPr sz="1800">
              <a:latin typeface="Manrope SemiBold"/>
              <a:ea typeface="Manrope SemiBold"/>
              <a:cs typeface="Manrope SemiBold"/>
              <a:sym typeface="Manrope SemiBold"/>
            </a:endParaRPr>
          </a:p>
        </p:txBody>
      </p:sp>
      <p:grpSp>
        <p:nvGrpSpPr>
          <p:cNvPr id="184" name="Google Shape;184;p35"/>
          <p:cNvGrpSpPr/>
          <p:nvPr/>
        </p:nvGrpSpPr>
        <p:grpSpPr>
          <a:xfrm>
            <a:off x="7546488" y="3805686"/>
            <a:ext cx="971400" cy="971400"/>
            <a:chOff x="5823363" y="1753661"/>
            <a:chExt cx="971400" cy="971400"/>
          </a:xfrm>
        </p:grpSpPr>
        <p:sp>
          <p:nvSpPr>
            <p:cNvPr id="185" name="Google Shape;185;p35"/>
            <p:cNvSpPr/>
            <p:nvPr/>
          </p:nvSpPr>
          <p:spPr>
            <a:xfrm>
              <a:off x="5823363" y="175366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5"/>
            <p:cNvGrpSpPr/>
            <p:nvPr/>
          </p:nvGrpSpPr>
          <p:grpSpPr>
            <a:xfrm>
              <a:off x="6039781" y="2053233"/>
              <a:ext cx="538546" cy="380029"/>
              <a:chOff x="4702225" y="1907600"/>
              <a:chExt cx="2678000" cy="1889750"/>
            </a:xfrm>
          </p:grpSpPr>
          <p:sp>
            <p:nvSpPr>
              <p:cNvPr id="187" name="Google Shape;187;p35"/>
              <p:cNvSpPr/>
              <p:nvPr/>
            </p:nvSpPr>
            <p:spPr>
              <a:xfrm>
                <a:off x="4702225" y="1907600"/>
                <a:ext cx="2678000" cy="1889750"/>
              </a:xfrm>
              <a:custGeom>
                <a:rect b="b" l="l" r="r" t="t"/>
                <a:pathLst>
                  <a:path extrusionOk="0" h="75590" w="10712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5"/>
              <p:cNvSpPr/>
              <p:nvPr/>
            </p:nvSpPr>
            <p:spPr>
              <a:xfrm>
                <a:off x="5968325" y="2755125"/>
                <a:ext cx="997100" cy="761950"/>
              </a:xfrm>
              <a:custGeom>
                <a:rect b="b" l="l" r="r" t="t"/>
                <a:pathLst>
                  <a:path extrusionOk="0" h="30478" w="39884">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5"/>
              <p:cNvSpPr/>
              <p:nvPr/>
            </p:nvSpPr>
            <p:spPr>
              <a:xfrm>
                <a:off x="5127875" y="2552650"/>
                <a:ext cx="593600" cy="340775"/>
              </a:xfrm>
              <a:custGeom>
                <a:rect b="b" l="l" r="r" t="t"/>
                <a:pathLst>
                  <a:path extrusionOk="0" h="13631" w="23744">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 name="Google Shape;190;p35"/>
          <p:cNvGrpSpPr/>
          <p:nvPr/>
        </p:nvGrpSpPr>
        <p:grpSpPr>
          <a:xfrm>
            <a:off x="6220288" y="3805686"/>
            <a:ext cx="971400" cy="971400"/>
            <a:chOff x="2349238" y="1753661"/>
            <a:chExt cx="971400" cy="971400"/>
          </a:xfrm>
        </p:grpSpPr>
        <p:sp>
          <p:nvSpPr>
            <p:cNvPr id="191" name="Google Shape;191;p35"/>
            <p:cNvSpPr/>
            <p:nvPr/>
          </p:nvSpPr>
          <p:spPr>
            <a:xfrm>
              <a:off x="2349238" y="175366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35"/>
            <p:cNvGrpSpPr/>
            <p:nvPr/>
          </p:nvGrpSpPr>
          <p:grpSpPr>
            <a:xfrm>
              <a:off x="2566126" y="2046436"/>
              <a:ext cx="537621" cy="393638"/>
              <a:chOff x="899775" y="1856225"/>
              <a:chExt cx="2673400" cy="1957425"/>
            </a:xfrm>
          </p:grpSpPr>
          <p:sp>
            <p:nvSpPr>
              <p:cNvPr id="193" name="Google Shape;193;p35"/>
              <p:cNvSpPr/>
              <p:nvPr/>
            </p:nvSpPr>
            <p:spPr>
              <a:xfrm>
                <a:off x="1290750" y="2936850"/>
                <a:ext cx="339200" cy="78550"/>
              </a:xfrm>
              <a:custGeom>
                <a:rect b="b" l="l" r="r" t="t"/>
                <a:pathLst>
                  <a:path extrusionOk="0" h="3142" w="13568">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p:nvPr/>
            </p:nvSpPr>
            <p:spPr>
              <a:xfrm>
                <a:off x="1290750" y="3090150"/>
                <a:ext cx="339200" cy="78125"/>
              </a:xfrm>
              <a:custGeom>
                <a:rect b="b" l="l" r="r" t="t"/>
                <a:pathLst>
                  <a:path extrusionOk="0" h="3125" w="13568">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5"/>
              <p:cNvSpPr/>
              <p:nvPr/>
            </p:nvSpPr>
            <p:spPr>
              <a:xfrm>
                <a:off x="1290750" y="3243450"/>
                <a:ext cx="339200" cy="78125"/>
              </a:xfrm>
              <a:custGeom>
                <a:rect b="b" l="l" r="r" t="t"/>
                <a:pathLst>
                  <a:path extrusionOk="0" h="3125" w="13568">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5"/>
              <p:cNvSpPr/>
              <p:nvPr/>
            </p:nvSpPr>
            <p:spPr>
              <a:xfrm>
                <a:off x="1290750" y="33963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5"/>
              <p:cNvSpPr/>
              <p:nvPr/>
            </p:nvSpPr>
            <p:spPr>
              <a:xfrm>
                <a:off x="1290750" y="35496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p:nvPr/>
            </p:nvSpPr>
            <p:spPr>
              <a:xfrm>
                <a:off x="2115325" y="3214575"/>
                <a:ext cx="241875" cy="96975"/>
              </a:xfrm>
              <a:custGeom>
                <a:rect b="b" l="l" r="r" t="t"/>
                <a:pathLst>
                  <a:path extrusionOk="0" h="3879" w="9675">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5"/>
              <p:cNvSpPr/>
              <p:nvPr/>
            </p:nvSpPr>
            <p:spPr>
              <a:xfrm>
                <a:off x="2101125" y="2380875"/>
                <a:ext cx="270275" cy="78550"/>
              </a:xfrm>
              <a:custGeom>
                <a:rect b="b" l="l" r="r" t="t"/>
                <a:pathLst>
                  <a:path extrusionOk="0" h="3142" w="10811">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5"/>
              <p:cNvSpPr/>
              <p:nvPr/>
            </p:nvSpPr>
            <p:spPr>
              <a:xfrm>
                <a:off x="2101125" y="2250950"/>
                <a:ext cx="270275" cy="78150"/>
              </a:xfrm>
              <a:custGeom>
                <a:rect b="b" l="l" r="r" t="t"/>
                <a:pathLst>
                  <a:path extrusionOk="0" h="3126" w="10811">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2101125" y="2120625"/>
                <a:ext cx="270275" cy="78550"/>
              </a:xfrm>
              <a:custGeom>
                <a:rect b="b" l="l" r="r" t="t"/>
                <a:pathLst>
                  <a:path extrusionOk="0" h="3142" w="10811">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p:nvPr/>
            </p:nvSpPr>
            <p:spPr>
              <a:xfrm>
                <a:off x="2842550" y="2936850"/>
                <a:ext cx="339225" cy="78550"/>
              </a:xfrm>
              <a:custGeom>
                <a:rect b="b" l="l" r="r" t="t"/>
                <a:pathLst>
                  <a:path extrusionOk="0" h="3142" w="13569">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p:nvPr/>
            </p:nvSpPr>
            <p:spPr>
              <a:xfrm>
                <a:off x="2842550" y="3090150"/>
                <a:ext cx="339225" cy="78125"/>
              </a:xfrm>
              <a:custGeom>
                <a:rect b="b" l="l" r="r" t="t"/>
                <a:pathLst>
                  <a:path extrusionOk="0" h="3125" w="13569">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p:nvPr/>
            </p:nvSpPr>
            <p:spPr>
              <a:xfrm>
                <a:off x="2842550" y="3243450"/>
                <a:ext cx="339225" cy="78125"/>
              </a:xfrm>
              <a:custGeom>
                <a:rect b="b" l="l" r="r" t="t"/>
                <a:pathLst>
                  <a:path extrusionOk="0" h="3125" w="13569">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p:nvPr/>
            </p:nvSpPr>
            <p:spPr>
              <a:xfrm>
                <a:off x="2842550" y="33963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p:nvPr/>
            </p:nvSpPr>
            <p:spPr>
              <a:xfrm>
                <a:off x="2842550" y="35496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p:nvPr/>
            </p:nvSpPr>
            <p:spPr>
              <a:xfrm>
                <a:off x="899775" y="1856225"/>
                <a:ext cx="2673400" cy="1957425"/>
              </a:xfrm>
              <a:custGeom>
                <a:rect b="b" l="l" r="r" t="t"/>
                <a:pathLst>
                  <a:path extrusionOk="0" h="78297" w="106936">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pic>
        <p:nvPicPr>
          <p:cNvPr id="213" name="Google Shape;213;p36"/>
          <p:cNvPicPr preferRelativeResize="0"/>
          <p:nvPr/>
        </p:nvPicPr>
        <p:blipFill rotWithShape="1">
          <a:blip r:embed="rId3">
            <a:alphaModFix/>
          </a:blip>
          <a:srcRect b="6512" l="5315" r="3201" t="11257"/>
          <a:stretch/>
        </p:blipFill>
        <p:spPr>
          <a:xfrm rot="7">
            <a:off x="6587768" y="40246"/>
            <a:ext cx="2477763" cy="1163658"/>
          </a:xfrm>
          <a:prstGeom prst="rect">
            <a:avLst/>
          </a:prstGeom>
          <a:noFill/>
          <a:ln>
            <a:noFill/>
          </a:ln>
        </p:spPr>
      </p:pic>
      <p:sp>
        <p:nvSpPr>
          <p:cNvPr id="214" name="Google Shape;214;p36"/>
          <p:cNvSpPr/>
          <p:nvPr/>
        </p:nvSpPr>
        <p:spPr>
          <a:xfrm>
            <a:off x="4037850" y="1118388"/>
            <a:ext cx="2926200" cy="2906700"/>
          </a:xfrm>
          <a:prstGeom prst="ellipse">
            <a:avLst/>
          </a:prstGeom>
          <a:solidFill>
            <a:srgbClr val="F4CCCC"/>
          </a:solidFill>
          <a:ln cap="flat" cmpd="sng" w="28575">
            <a:solidFill>
              <a:schemeClr val="lt1"/>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uFill>
                  <a:noFill/>
                </a:uFill>
                <a:latin typeface="Manrope"/>
                <a:ea typeface="Manrope"/>
                <a:cs typeface="Manrope"/>
                <a:sym typeface="Manrope"/>
                <a:hlinkClick r:id="rId4">
                  <a:extLst>
                    <a:ext uri="{A12FA001-AC4F-418D-AE19-62706E023703}">
                      <ahyp:hlinkClr val="tx"/>
                    </a:ext>
                  </a:extLst>
                </a:hlinkClick>
              </a:rPr>
              <a:t>International Passenger</a:t>
            </a:r>
            <a:endParaRPr b="1">
              <a:solidFill>
                <a:schemeClr val="dk1"/>
              </a:solidFill>
            </a:endParaRPr>
          </a:p>
          <a:p>
            <a:pPr indent="0" lvl="0" marL="0" rtl="0" algn="ctr">
              <a:spcBef>
                <a:spcPts val="0"/>
              </a:spcBef>
              <a:spcAft>
                <a:spcPts val="0"/>
              </a:spcAft>
              <a:buNone/>
            </a:pPr>
            <a:r>
              <a:rPr b="1" lang="en" sz="1800">
                <a:solidFill>
                  <a:schemeClr val="dk1"/>
                </a:solidFill>
                <a:uFill>
                  <a:noFill/>
                </a:uFill>
                <a:latin typeface="Manrope"/>
                <a:ea typeface="Manrope"/>
                <a:cs typeface="Manrope"/>
                <a:sym typeface="Manrope"/>
                <a:hlinkClick r:id="rId5">
                  <a:extLst>
                    <a:ext uri="{A12FA001-AC4F-418D-AE19-62706E023703}">
                      <ahyp:hlinkClr val="tx"/>
                    </a:ext>
                  </a:extLst>
                </a:hlinkClick>
              </a:rPr>
              <a:t>Report</a:t>
            </a:r>
            <a:endParaRPr b="1">
              <a:solidFill>
                <a:schemeClr val="dk1"/>
              </a:solidFill>
              <a:latin typeface="Source Sans Pro"/>
              <a:ea typeface="Source Sans Pro"/>
              <a:cs typeface="Source Sans Pro"/>
              <a:sym typeface="Source Sans Pro"/>
            </a:endParaRPr>
          </a:p>
        </p:txBody>
      </p:sp>
      <p:sp>
        <p:nvSpPr>
          <p:cNvPr id="215" name="Google Shape;215;p36"/>
          <p:cNvSpPr/>
          <p:nvPr/>
        </p:nvSpPr>
        <p:spPr>
          <a:xfrm>
            <a:off x="2413663" y="1569188"/>
            <a:ext cx="2011800" cy="20016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uFill>
                  <a:noFill/>
                </a:uFill>
                <a:latin typeface="Manrope"/>
                <a:ea typeface="Manrope"/>
                <a:cs typeface="Manrope"/>
                <a:sym typeface="Manrope"/>
                <a:hlinkClick r:id="rId6">
                  <a:extLst>
                    <a:ext uri="{A12FA001-AC4F-418D-AE19-62706E023703}">
                      <ahyp:hlinkClr val="tx"/>
                    </a:ext>
                  </a:extLst>
                </a:hlinkClick>
              </a:rPr>
              <a:t>U.S. Airline Traffic by Airport</a:t>
            </a:r>
            <a:endParaRPr b="1">
              <a:solidFill>
                <a:schemeClr val="dk1"/>
              </a:solidFill>
              <a:latin typeface="Source Sans Pro"/>
              <a:ea typeface="Source Sans Pro"/>
              <a:cs typeface="Source Sans Pro"/>
              <a:sym typeface="Source Sans Pro"/>
            </a:endParaRPr>
          </a:p>
        </p:txBody>
      </p:sp>
      <p:sp>
        <p:nvSpPr>
          <p:cNvPr id="216" name="Google Shape;216;p36"/>
          <p:cNvSpPr txBox="1"/>
          <p:nvPr/>
        </p:nvSpPr>
        <p:spPr>
          <a:xfrm>
            <a:off x="808825" y="4592325"/>
            <a:ext cx="8521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Manrope"/>
                <a:ea typeface="Manrope"/>
                <a:cs typeface="Manrope"/>
                <a:sym typeface="Manrope"/>
              </a:rPr>
              <a:t>Bureau of Transportation Statistics, U.S. Department of Transportation</a:t>
            </a:r>
            <a:endParaRPr b="1" sz="1600">
              <a:solidFill>
                <a:schemeClr val="dk1"/>
              </a:solidFill>
              <a:latin typeface="Manrope"/>
              <a:ea typeface="Manrope"/>
              <a:cs typeface="Manrope"/>
              <a:sym typeface="Manrope"/>
            </a:endParaRPr>
          </a:p>
        </p:txBody>
      </p:sp>
      <p:sp>
        <p:nvSpPr>
          <p:cNvPr id="217" name="Google Shape;217;p36"/>
          <p:cNvSpPr txBox="1"/>
          <p:nvPr/>
        </p:nvSpPr>
        <p:spPr>
          <a:xfrm>
            <a:off x="2755350" y="4027888"/>
            <a:ext cx="13905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ource Sans Pro"/>
                <a:ea typeface="Source Sans Pro"/>
                <a:cs typeface="Source Sans Pro"/>
                <a:sym typeface="Source Sans Pro"/>
              </a:rPr>
              <a:t>7,440 Rows</a:t>
            </a:r>
            <a:endParaRPr sz="1800">
              <a:solidFill>
                <a:schemeClr val="dk1"/>
              </a:solidFill>
              <a:latin typeface="Source Sans Pro"/>
              <a:ea typeface="Source Sans Pro"/>
              <a:cs typeface="Source Sans Pro"/>
              <a:sym typeface="Source Sans Pro"/>
            </a:endParaRPr>
          </a:p>
        </p:txBody>
      </p:sp>
      <p:sp>
        <p:nvSpPr>
          <p:cNvPr id="218" name="Google Shape;218;p36"/>
          <p:cNvSpPr txBox="1"/>
          <p:nvPr/>
        </p:nvSpPr>
        <p:spPr>
          <a:xfrm>
            <a:off x="4785825" y="4031400"/>
            <a:ext cx="16578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ource Sans Pro"/>
                <a:ea typeface="Source Sans Pro"/>
                <a:cs typeface="Source Sans Pro"/>
                <a:sym typeface="Source Sans Pro"/>
              </a:rPr>
              <a:t>791,623 </a:t>
            </a:r>
            <a:r>
              <a:rPr lang="en" sz="1800">
                <a:solidFill>
                  <a:schemeClr val="dk1"/>
                </a:solidFill>
                <a:latin typeface="Source Sans Pro"/>
                <a:ea typeface="Source Sans Pro"/>
                <a:cs typeface="Source Sans Pro"/>
                <a:sym typeface="Source Sans Pro"/>
              </a:rPr>
              <a:t>Rows</a:t>
            </a:r>
            <a:endParaRPr sz="1800">
              <a:solidFill>
                <a:schemeClr val="dk1"/>
              </a:solidFill>
              <a:latin typeface="Source Sans Pro"/>
              <a:ea typeface="Source Sans Pro"/>
              <a:cs typeface="Source Sans Pro"/>
              <a:sym typeface="Source Sans Pro"/>
            </a:endParaRPr>
          </a:p>
        </p:txBody>
      </p:sp>
      <p:sp>
        <p:nvSpPr>
          <p:cNvPr id="219" name="Google Shape;219;p36"/>
          <p:cNvSpPr/>
          <p:nvPr/>
        </p:nvSpPr>
        <p:spPr>
          <a:xfrm>
            <a:off x="1263622" y="1689795"/>
            <a:ext cx="666300" cy="6672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anrope"/>
                <a:ea typeface="Manrope"/>
                <a:cs typeface="Manrope"/>
                <a:sym typeface="Manrope"/>
              </a:rPr>
              <a:t>MA</a:t>
            </a:r>
            <a:endParaRPr b="1" sz="1000">
              <a:solidFill>
                <a:schemeClr val="dk1"/>
              </a:solidFill>
              <a:latin typeface="Source Sans Pro"/>
              <a:ea typeface="Source Sans Pro"/>
              <a:cs typeface="Source Sans Pro"/>
              <a:sym typeface="Source Sans Pro"/>
            </a:endParaRPr>
          </a:p>
        </p:txBody>
      </p:sp>
      <p:sp>
        <p:nvSpPr>
          <p:cNvPr id="220" name="Google Shape;220;p36"/>
          <p:cNvSpPr/>
          <p:nvPr/>
        </p:nvSpPr>
        <p:spPr>
          <a:xfrm>
            <a:off x="1929913" y="2926380"/>
            <a:ext cx="666300" cy="6672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anrope"/>
                <a:ea typeface="Manrope"/>
                <a:cs typeface="Manrope"/>
                <a:sym typeface="Manrope"/>
              </a:rPr>
              <a:t>C</a:t>
            </a:r>
            <a:r>
              <a:rPr b="1" lang="en">
                <a:solidFill>
                  <a:schemeClr val="dk1"/>
                </a:solidFill>
                <a:latin typeface="Manrope"/>
                <a:ea typeface="Manrope"/>
                <a:cs typeface="Manrope"/>
                <a:sym typeface="Manrope"/>
              </a:rPr>
              <a:t>A</a:t>
            </a:r>
            <a:r>
              <a:rPr b="1" lang="en" sz="1800">
                <a:solidFill>
                  <a:schemeClr val="dk1"/>
                </a:solidFill>
                <a:latin typeface="Manrope"/>
                <a:ea typeface="Manrope"/>
                <a:cs typeface="Manrope"/>
                <a:sym typeface="Manrope"/>
              </a:rPr>
              <a:t> </a:t>
            </a:r>
            <a:endParaRPr b="1">
              <a:solidFill>
                <a:schemeClr val="dk1"/>
              </a:solidFill>
              <a:latin typeface="Source Sans Pro"/>
              <a:ea typeface="Source Sans Pro"/>
              <a:cs typeface="Source Sans Pro"/>
              <a:sym typeface="Source Sans Pro"/>
            </a:endParaRPr>
          </a:p>
        </p:txBody>
      </p:sp>
      <p:sp>
        <p:nvSpPr>
          <p:cNvPr id="221" name="Google Shape;221;p36"/>
          <p:cNvSpPr/>
          <p:nvPr/>
        </p:nvSpPr>
        <p:spPr>
          <a:xfrm>
            <a:off x="1691637" y="2216433"/>
            <a:ext cx="666300" cy="6672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anrope"/>
                <a:ea typeface="Manrope"/>
                <a:cs typeface="Manrope"/>
                <a:sym typeface="Manrope"/>
              </a:rPr>
              <a:t>IL</a:t>
            </a:r>
            <a:endParaRPr b="1">
              <a:solidFill>
                <a:schemeClr val="dk1"/>
              </a:solidFill>
              <a:latin typeface="Source Sans Pro"/>
              <a:ea typeface="Source Sans Pro"/>
              <a:cs typeface="Source Sans Pro"/>
              <a:sym typeface="Source Sans Pro"/>
            </a:endParaRPr>
          </a:p>
        </p:txBody>
      </p:sp>
      <p:sp>
        <p:nvSpPr>
          <p:cNvPr id="222" name="Google Shape;222;p36"/>
          <p:cNvSpPr/>
          <p:nvPr/>
        </p:nvSpPr>
        <p:spPr>
          <a:xfrm>
            <a:off x="1929933" y="1506463"/>
            <a:ext cx="666300" cy="6672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anrope"/>
                <a:ea typeface="Manrope"/>
                <a:cs typeface="Manrope"/>
                <a:sym typeface="Manrope"/>
              </a:rPr>
              <a:t>AK</a:t>
            </a:r>
            <a:endParaRPr b="1" sz="1000">
              <a:solidFill>
                <a:schemeClr val="dk1"/>
              </a:solidFill>
              <a:latin typeface="Source Sans Pro"/>
              <a:ea typeface="Source Sans Pro"/>
              <a:cs typeface="Source Sans Pro"/>
              <a:sym typeface="Source Sans Pro"/>
            </a:endParaRPr>
          </a:p>
        </p:txBody>
      </p:sp>
      <p:sp>
        <p:nvSpPr>
          <p:cNvPr id="223" name="Google Shape;223;p36"/>
          <p:cNvSpPr/>
          <p:nvPr/>
        </p:nvSpPr>
        <p:spPr>
          <a:xfrm>
            <a:off x="1263617" y="2765065"/>
            <a:ext cx="666300" cy="667200"/>
          </a:xfrm>
          <a:prstGeom prst="ellipse">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anrope"/>
                <a:ea typeface="Manrope"/>
                <a:cs typeface="Manrope"/>
                <a:sym typeface="Manrope"/>
              </a:rPr>
              <a:t>G</a:t>
            </a:r>
            <a:r>
              <a:rPr b="1" lang="en">
                <a:solidFill>
                  <a:schemeClr val="dk1"/>
                </a:solidFill>
                <a:latin typeface="Manrope"/>
                <a:ea typeface="Manrope"/>
                <a:cs typeface="Manrope"/>
                <a:sym typeface="Manrope"/>
              </a:rPr>
              <a:t>A</a:t>
            </a:r>
            <a:endParaRPr b="1">
              <a:solidFill>
                <a:schemeClr val="dk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grpSp>
        <p:nvGrpSpPr>
          <p:cNvPr id="229" name="Google Shape;229;p37"/>
          <p:cNvGrpSpPr/>
          <p:nvPr/>
        </p:nvGrpSpPr>
        <p:grpSpPr>
          <a:xfrm>
            <a:off x="1958687" y="1406850"/>
            <a:ext cx="5226628" cy="3542492"/>
            <a:chOff x="1138525" y="68570"/>
            <a:chExt cx="6133100" cy="5006349"/>
          </a:xfrm>
        </p:grpSpPr>
        <p:grpSp>
          <p:nvGrpSpPr>
            <p:cNvPr id="230" name="Google Shape;230;p37"/>
            <p:cNvGrpSpPr/>
            <p:nvPr/>
          </p:nvGrpSpPr>
          <p:grpSpPr>
            <a:xfrm>
              <a:off x="1138525" y="1269925"/>
              <a:ext cx="2194560" cy="2628890"/>
              <a:chOff x="1047075" y="1017875"/>
              <a:chExt cx="2286000" cy="2628890"/>
            </a:xfrm>
          </p:grpSpPr>
          <p:grpSp>
            <p:nvGrpSpPr>
              <p:cNvPr id="231" name="Google Shape;231;p37"/>
              <p:cNvGrpSpPr/>
              <p:nvPr/>
            </p:nvGrpSpPr>
            <p:grpSpPr>
              <a:xfrm>
                <a:off x="1047075" y="1017875"/>
                <a:ext cx="2286000" cy="2628890"/>
                <a:chOff x="1047075" y="1017875"/>
                <a:chExt cx="2286000" cy="2628890"/>
              </a:xfrm>
            </p:grpSpPr>
            <p:pic>
              <p:nvPicPr>
                <p:cNvPr id="232" name="Google Shape;232;p37"/>
                <p:cNvPicPr preferRelativeResize="0"/>
                <p:nvPr/>
              </p:nvPicPr>
              <p:blipFill>
                <a:blip r:embed="rId3">
                  <a:alphaModFix/>
                </a:blip>
                <a:stretch>
                  <a:fillRect/>
                </a:stretch>
              </p:blipFill>
              <p:spPr>
                <a:xfrm>
                  <a:off x="1047075" y="1017875"/>
                  <a:ext cx="1755648" cy="365760"/>
                </a:xfrm>
                <a:prstGeom prst="rect">
                  <a:avLst/>
                </a:prstGeom>
                <a:noFill/>
                <a:ln cap="flat" cmpd="sng" w="19050">
                  <a:solidFill>
                    <a:srgbClr val="595959"/>
                  </a:solidFill>
                  <a:prstDash val="solid"/>
                  <a:round/>
                  <a:headEnd len="sm" w="sm" type="none"/>
                  <a:tailEnd len="sm" w="sm" type="none"/>
                </a:ln>
              </p:spPr>
            </p:pic>
            <p:pic>
              <p:nvPicPr>
                <p:cNvPr id="233" name="Google Shape;233;p37"/>
                <p:cNvPicPr preferRelativeResize="0"/>
                <p:nvPr/>
              </p:nvPicPr>
              <p:blipFill>
                <a:blip r:embed="rId4">
                  <a:alphaModFix/>
                </a:blip>
                <a:stretch>
                  <a:fillRect/>
                </a:stretch>
              </p:blipFill>
              <p:spPr>
                <a:xfrm>
                  <a:off x="1047075" y="1383625"/>
                  <a:ext cx="2286000" cy="2263140"/>
                </a:xfrm>
                <a:prstGeom prst="rect">
                  <a:avLst/>
                </a:prstGeom>
                <a:noFill/>
                <a:ln cap="flat" cmpd="sng" w="19050">
                  <a:solidFill>
                    <a:srgbClr val="595959"/>
                  </a:solidFill>
                  <a:prstDash val="solid"/>
                  <a:round/>
                  <a:headEnd len="sm" w="sm" type="none"/>
                  <a:tailEnd len="sm" w="sm" type="none"/>
                </a:ln>
              </p:spPr>
            </p:pic>
          </p:grpSp>
          <p:sp>
            <p:nvSpPr>
              <p:cNvPr id="234" name="Google Shape;234;p37"/>
              <p:cNvSpPr txBox="1"/>
              <p:nvPr/>
            </p:nvSpPr>
            <p:spPr>
              <a:xfrm>
                <a:off x="1843963" y="2462339"/>
                <a:ext cx="5676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rPr>
                  <a:t>&lt;PK&gt;</a:t>
                </a:r>
                <a:endParaRPr b="1" sz="700">
                  <a:solidFill>
                    <a:srgbClr val="000000"/>
                  </a:solidFill>
                </a:endParaRPr>
              </a:p>
            </p:txBody>
          </p:sp>
        </p:grpSp>
        <p:grpSp>
          <p:nvGrpSpPr>
            <p:cNvPr id="235" name="Google Shape;235;p37"/>
            <p:cNvGrpSpPr/>
            <p:nvPr/>
          </p:nvGrpSpPr>
          <p:grpSpPr>
            <a:xfrm>
              <a:off x="4985625" y="68570"/>
              <a:ext cx="2286001" cy="5006349"/>
              <a:chOff x="4994725" y="81195"/>
              <a:chExt cx="2286001" cy="5006349"/>
            </a:xfrm>
          </p:grpSpPr>
          <p:grpSp>
            <p:nvGrpSpPr>
              <p:cNvPr id="236" name="Google Shape;236;p37"/>
              <p:cNvGrpSpPr/>
              <p:nvPr/>
            </p:nvGrpSpPr>
            <p:grpSpPr>
              <a:xfrm>
                <a:off x="4994725" y="81195"/>
                <a:ext cx="2286001" cy="5006349"/>
                <a:chOff x="4994725" y="81195"/>
                <a:chExt cx="2286001" cy="5006349"/>
              </a:xfrm>
            </p:grpSpPr>
            <p:pic>
              <p:nvPicPr>
                <p:cNvPr id="237" name="Google Shape;237;p37"/>
                <p:cNvPicPr preferRelativeResize="0"/>
                <p:nvPr/>
              </p:nvPicPr>
              <p:blipFill>
                <a:blip r:embed="rId5">
                  <a:alphaModFix/>
                </a:blip>
                <a:stretch>
                  <a:fillRect/>
                </a:stretch>
              </p:blipFill>
              <p:spPr>
                <a:xfrm>
                  <a:off x="4994725" y="81195"/>
                  <a:ext cx="1719851" cy="365760"/>
                </a:xfrm>
                <a:prstGeom prst="rect">
                  <a:avLst/>
                </a:prstGeom>
                <a:noFill/>
                <a:ln cap="flat" cmpd="sng" w="19050">
                  <a:solidFill>
                    <a:srgbClr val="595959"/>
                  </a:solidFill>
                  <a:prstDash val="solid"/>
                  <a:round/>
                  <a:headEnd len="sm" w="sm" type="none"/>
                  <a:tailEnd len="sm" w="sm" type="none"/>
                </a:ln>
              </p:spPr>
            </p:pic>
            <p:pic>
              <p:nvPicPr>
                <p:cNvPr id="238" name="Google Shape;238;p37"/>
                <p:cNvPicPr preferRelativeResize="0"/>
                <p:nvPr/>
              </p:nvPicPr>
              <p:blipFill>
                <a:blip r:embed="rId6">
                  <a:alphaModFix/>
                </a:blip>
                <a:stretch>
                  <a:fillRect/>
                </a:stretch>
              </p:blipFill>
              <p:spPr>
                <a:xfrm>
                  <a:off x="4994726" y="446962"/>
                  <a:ext cx="2286000" cy="4640581"/>
                </a:xfrm>
                <a:prstGeom prst="rect">
                  <a:avLst/>
                </a:prstGeom>
                <a:noFill/>
                <a:ln cap="flat" cmpd="sng" w="19050">
                  <a:solidFill>
                    <a:srgbClr val="595959"/>
                  </a:solidFill>
                  <a:prstDash val="solid"/>
                  <a:round/>
                  <a:headEnd len="sm" w="sm" type="none"/>
                  <a:tailEnd len="sm" w="sm" type="none"/>
                </a:ln>
              </p:spPr>
            </p:pic>
          </p:grpSp>
          <p:sp>
            <p:nvSpPr>
              <p:cNvPr id="239" name="Google Shape;239;p37"/>
              <p:cNvSpPr txBox="1"/>
              <p:nvPr/>
            </p:nvSpPr>
            <p:spPr>
              <a:xfrm>
                <a:off x="6027625" y="1761174"/>
                <a:ext cx="5676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rPr>
                  <a:t>&lt;FK&gt;</a:t>
                </a:r>
                <a:endParaRPr b="1" sz="700">
                  <a:solidFill>
                    <a:srgbClr val="000000"/>
                  </a:solidFill>
                </a:endParaRPr>
              </a:p>
            </p:txBody>
          </p:sp>
        </p:grpSp>
        <p:cxnSp>
          <p:nvCxnSpPr>
            <p:cNvPr id="240" name="Google Shape;240;p37"/>
            <p:cNvCxnSpPr/>
            <p:nvPr/>
          </p:nvCxnSpPr>
          <p:spPr>
            <a:xfrm>
              <a:off x="3333075" y="2515195"/>
              <a:ext cx="1642200" cy="8700"/>
            </a:xfrm>
            <a:prstGeom prst="straightConnector1">
              <a:avLst/>
            </a:prstGeom>
            <a:noFill/>
            <a:ln cap="flat" cmpd="sng" w="19050">
              <a:solidFill>
                <a:srgbClr val="595959"/>
              </a:solidFill>
              <a:prstDash val="solid"/>
              <a:round/>
              <a:headEnd len="med" w="med" type="none"/>
              <a:tailEnd len="med" w="med" type="none"/>
            </a:ln>
          </p:spPr>
        </p:cxnSp>
        <p:sp>
          <p:nvSpPr>
            <p:cNvPr id="241" name="Google Shape;241;p37"/>
            <p:cNvSpPr/>
            <p:nvPr/>
          </p:nvSpPr>
          <p:spPr>
            <a:xfrm>
              <a:off x="3498675" y="2428050"/>
              <a:ext cx="183000" cy="183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2" name="Google Shape;242;p37"/>
            <p:cNvCxnSpPr/>
            <p:nvPr/>
          </p:nvCxnSpPr>
          <p:spPr>
            <a:xfrm>
              <a:off x="3333075" y="2370300"/>
              <a:ext cx="165600" cy="144900"/>
            </a:xfrm>
            <a:prstGeom prst="straightConnector1">
              <a:avLst/>
            </a:prstGeom>
            <a:noFill/>
            <a:ln cap="flat" cmpd="sng" w="19050">
              <a:solidFill>
                <a:srgbClr val="595959"/>
              </a:solidFill>
              <a:prstDash val="solid"/>
              <a:round/>
              <a:headEnd len="med" w="med" type="none"/>
              <a:tailEnd len="med" w="med" type="none"/>
            </a:ln>
          </p:spPr>
        </p:cxnSp>
        <p:cxnSp>
          <p:nvCxnSpPr>
            <p:cNvPr id="243" name="Google Shape;243;p37"/>
            <p:cNvCxnSpPr/>
            <p:nvPr/>
          </p:nvCxnSpPr>
          <p:spPr>
            <a:xfrm rot="-5400000">
              <a:off x="3333075" y="2511925"/>
              <a:ext cx="165600" cy="144900"/>
            </a:xfrm>
            <a:prstGeom prst="straightConnector1">
              <a:avLst/>
            </a:prstGeom>
            <a:noFill/>
            <a:ln cap="flat" cmpd="sng" w="19050">
              <a:solidFill>
                <a:srgbClr val="595959"/>
              </a:solidFill>
              <a:prstDash val="solid"/>
              <a:round/>
              <a:headEnd len="med" w="med" type="none"/>
              <a:tailEnd len="med" w="med" type="none"/>
            </a:ln>
          </p:spPr>
        </p:cxnSp>
        <p:cxnSp>
          <p:nvCxnSpPr>
            <p:cNvPr id="244" name="Google Shape;244;p37"/>
            <p:cNvCxnSpPr/>
            <p:nvPr/>
          </p:nvCxnSpPr>
          <p:spPr>
            <a:xfrm rot="-5400000">
              <a:off x="4820025" y="2370300"/>
              <a:ext cx="165600" cy="144900"/>
            </a:xfrm>
            <a:prstGeom prst="straightConnector1">
              <a:avLst/>
            </a:prstGeom>
            <a:noFill/>
            <a:ln cap="flat" cmpd="sng" w="19050">
              <a:solidFill>
                <a:srgbClr val="595959"/>
              </a:solidFill>
              <a:prstDash val="solid"/>
              <a:round/>
              <a:headEnd len="med" w="med" type="none"/>
              <a:tailEnd len="med" w="med" type="none"/>
            </a:ln>
          </p:spPr>
        </p:cxnSp>
        <p:cxnSp>
          <p:nvCxnSpPr>
            <p:cNvPr id="245" name="Google Shape;245;p37"/>
            <p:cNvCxnSpPr/>
            <p:nvPr/>
          </p:nvCxnSpPr>
          <p:spPr>
            <a:xfrm>
              <a:off x="4820025" y="2511925"/>
              <a:ext cx="165600" cy="144900"/>
            </a:xfrm>
            <a:prstGeom prst="straightConnector1">
              <a:avLst/>
            </a:prstGeom>
            <a:noFill/>
            <a:ln cap="flat" cmpd="sng" w="19050">
              <a:solidFill>
                <a:srgbClr val="595959"/>
              </a:solidFill>
              <a:prstDash val="solid"/>
              <a:round/>
              <a:headEnd len="med" w="med" type="none"/>
              <a:tailEnd len="med" w="med" type="none"/>
            </a:ln>
          </p:spPr>
        </p:cxnSp>
        <p:sp>
          <p:nvSpPr>
            <p:cNvPr id="246" name="Google Shape;246;p37"/>
            <p:cNvSpPr/>
            <p:nvPr/>
          </p:nvSpPr>
          <p:spPr>
            <a:xfrm>
              <a:off x="4647375" y="2428050"/>
              <a:ext cx="183000" cy="1830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7" name="Google Shape;247;p37"/>
          <p:cNvSpPr/>
          <p:nvPr/>
        </p:nvSpPr>
        <p:spPr>
          <a:xfrm>
            <a:off x="2378750" y="3321275"/>
            <a:ext cx="673200" cy="197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248" name="Google Shape;248;p37"/>
          <p:cNvSpPr/>
          <p:nvPr/>
        </p:nvSpPr>
        <p:spPr>
          <a:xfrm>
            <a:off x="5690850" y="2629875"/>
            <a:ext cx="826200" cy="197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grpSp>
        <p:nvGrpSpPr>
          <p:cNvPr id="254" name="Google Shape;254;p38"/>
          <p:cNvGrpSpPr/>
          <p:nvPr/>
        </p:nvGrpSpPr>
        <p:grpSpPr>
          <a:xfrm>
            <a:off x="1928968" y="1489006"/>
            <a:ext cx="5286052" cy="3220837"/>
            <a:chOff x="5697138" y="1039706"/>
            <a:chExt cx="2723225" cy="1897959"/>
          </a:xfrm>
        </p:grpSpPr>
        <p:grpSp>
          <p:nvGrpSpPr>
            <p:cNvPr id="255" name="Google Shape;255;p38"/>
            <p:cNvGrpSpPr/>
            <p:nvPr/>
          </p:nvGrpSpPr>
          <p:grpSpPr>
            <a:xfrm>
              <a:off x="6251933" y="2389121"/>
              <a:ext cx="1613668" cy="548545"/>
              <a:chOff x="6251933" y="2349541"/>
              <a:chExt cx="1613668" cy="548545"/>
            </a:xfrm>
          </p:grpSpPr>
          <p:sp>
            <p:nvSpPr>
              <p:cNvPr id="256" name="Google Shape;256;p38"/>
              <p:cNvSpPr/>
              <p:nvPr/>
            </p:nvSpPr>
            <p:spPr>
              <a:xfrm>
                <a:off x="6260466" y="2354669"/>
                <a:ext cx="1597751" cy="543416"/>
              </a:xfrm>
              <a:custGeom>
                <a:rect b="b" l="l" r="r" t="t"/>
                <a:pathLst>
                  <a:path extrusionOk="0" h="12291" w="36138">
                    <a:moveTo>
                      <a:pt x="36137" y="1223"/>
                    </a:moveTo>
                    <a:cubicBezTo>
                      <a:pt x="36137" y="1223"/>
                      <a:pt x="36137" y="1210"/>
                      <a:pt x="36137" y="1210"/>
                    </a:cubicBezTo>
                    <a:cubicBezTo>
                      <a:pt x="36137" y="1197"/>
                      <a:pt x="36124" y="1184"/>
                      <a:pt x="36124" y="1184"/>
                    </a:cubicBezTo>
                    <a:cubicBezTo>
                      <a:pt x="36124" y="1172"/>
                      <a:pt x="36124" y="1172"/>
                      <a:pt x="36124" y="1172"/>
                    </a:cubicBezTo>
                    <a:cubicBezTo>
                      <a:pt x="36111" y="1159"/>
                      <a:pt x="36111" y="1146"/>
                      <a:pt x="36099" y="1146"/>
                    </a:cubicBezTo>
                    <a:lnTo>
                      <a:pt x="36086" y="1133"/>
                    </a:lnTo>
                    <a:cubicBezTo>
                      <a:pt x="36073" y="1120"/>
                      <a:pt x="36060" y="1107"/>
                      <a:pt x="36047" y="1094"/>
                    </a:cubicBezTo>
                    <a:lnTo>
                      <a:pt x="36047" y="1094"/>
                    </a:lnTo>
                    <a:lnTo>
                      <a:pt x="35983" y="1056"/>
                    </a:lnTo>
                    <a:lnTo>
                      <a:pt x="35957" y="1043"/>
                    </a:lnTo>
                    <a:lnTo>
                      <a:pt x="35906" y="1017"/>
                    </a:lnTo>
                    <a:lnTo>
                      <a:pt x="35867" y="1004"/>
                    </a:lnTo>
                    <a:lnTo>
                      <a:pt x="35803" y="978"/>
                    </a:lnTo>
                    <a:lnTo>
                      <a:pt x="35777" y="966"/>
                    </a:lnTo>
                    <a:cubicBezTo>
                      <a:pt x="35738" y="953"/>
                      <a:pt x="35700" y="940"/>
                      <a:pt x="35661" y="927"/>
                    </a:cubicBezTo>
                    <a:lnTo>
                      <a:pt x="35635" y="927"/>
                    </a:lnTo>
                    <a:lnTo>
                      <a:pt x="35532" y="888"/>
                    </a:lnTo>
                    <a:lnTo>
                      <a:pt x="35481" y="876"/>
                    </a:lnTo>
                    <a:lnTo>
                      <a:pt x="35391" y="863"/>
                    </a:lnTo>
                    <a:lnTo>
                      <a:pt x="35339" y="850"/>
                    </a:lnTo>
                    <a:lnTo>
                      <a:pt x="35223" y="824"/>
                    </a:lnTo>
                    <a:lnTo>
                      <a:pt x="35172" y="811"/>
                    </a:lnTo>
                    <a:lnTo>
                      <a:pt x="35018" y="773"/>
                    </a:lnTo>
                    <a:lnTo>
                      <a:pt x="34966" y="760"/>
                    </a:lnTo>
                    <a:lnTo>
                      <a:pt x="34837" y="734"/>
                    </a:lnTo>
                    <a:lnTo>
                      <a:pt x="34760" y="721"/>
                    </a:lnTo>
                    <a:lnTo>
                      <a:pt x="34631" y="708"/>
                    </a:lnTo>
                    <a:lnTo>
                      <a:pt x="34554" y="695"/>
                    </a:lnTo>
                    <a:lnTo>
                      <a:pt x="34400" y="670"/>
                    </a:lnTo>
                    <a:lnTo>
                      <a:pt x="34335" y="657"/>
                    </a:lnTo>
                    <a:lnTo>
                      <a:pt x="34117" y="618"/>
                    </a:lnTo>
                    <a:lnTo>
                      <a:pt x="34104" y="618"/>
                    </a:lnTo>
                    <a:lnTo>
                      <a:pt x="34014" y="605"/>
                    </a:lnTo>
                    <a:lnTo>
                      <a:pt x="33911" y="592"/>
                    </a:lnTo>
                    <a:lnTo>
                      <a:pt x="33795" y="580"/>
                    </a:lnTo>
                    <a:lnTo>
                      <a:pt x="33692" y="567"/>
                    </a:lnTo>
                    <a:lnTo>
                      <a:pt x="33563" y="554"/>
                    </a:lnTo>
                    <a:lnTo>
                      <a:pt x="33460" y="541"/>
                    </a:lnTo>
                    <a:lnTo>
                      <a:pt x="33332" y="528"/>
                    </a:lnTo>
                    <a:lnTo>
                      <a:pt x="33203" y="515"/>
                    </a:lnTo>
                    <a:lnTo>
                      <a:pt x="33151" y="515"/>
                    </a:lnTo>
                    <a:lnTo>
                      <a:pt x="33113" y="515"/>
                    </a:lnTo>
                    <a:lnTo>
                      <a:pt x="32791" y="477"/>
                    </a:lnTo>
                    <a:lnTo>
                      <a:pt x="32753" y="477"/>
                    </a:lnTo>
                    <a:lnTo>
                      <a:pt x="32379" y="438"/>
                    </a:lnTo>
                    <a:lnTo>
                      <a:pt x="32328" y="438"/>
                    </a:lnTo>
                    <a:lnTo>
                      <a:pt x="32289" y="438"/>
                    </a:lnTo>
                    <a:lnTo>
                      <a:pt x="31980" y="412"/>
                    </a:lnTo>
                    <a:lnTo>
                      <a:pt x="31942" y="412"/>
                    </a:lnTo>
                    <a:lnTo>
                      <a:pt x="31594" y="348"/>
                    </a:lnTo>
                    <a:lnTo>
                      <a:pt x="31543" y="348"/>
                    </a:lnTo>
                    <a:lnTo>
                      <a:pt x="31466" y="348"/>
                    </a:lnTo>
                    <a:lnTo>
                      <a:pt x="31260" y="335"/>
                    </a:lnTo>
                    <a:lnTo>
                      <a:pt x="31118" y="322"/>
                    </a:lnTo>
                    <a:lnTo>
                      <a:pt x="30899" y="309"/>
                    </a:lnTo>
                    <a:lnTo>
                      <a:pt x="30796" y="309"/>
                    </a:lnTo>
                    <a:lnTo>
                      <a:pt x="30784" y="309"/>
                    </a:lnTo>
                    <a:lnTo>
                      <a:pt x="30436" y="284"/>
                    </a:lnTo>
                    <a:lnTo>
                      <a:pt x="30385" y="284"/>
                    </a:lnTo>
                    <a:lnTo>
                      <a:pt x="30089" y="258"/>
                    </a:lnTo>
                    <a:lnTo>
                      <a:pt x="30063" y="258"/>
                    </a:lnTo>
                    <a:lnTo>
                      <a:pt x="29934" y="258"/>
                    </a:lnTo>
                    <a:lnTo>
                      <a:pt x="29754" y="245"/>
                    </a:lnTo>
                    <a:lnTo>
                      <a:pt x="29587" y="232"/>
                    </a:lnTo>
                    <a:lnTo>
                      <a:pt x="29419" y="232"/>
                    </a:lnTo>
                    <a:lnTo>
                      <a:pt x="29355" y="232"/>
                    </a:lnTo>
                    <a:lnTo>
                      <a:pt x="29239" y="219"/>
                    </a:lnTo>
                    <a:lnTo>
                      <a:pt x="29059" y="206"/>
                    </a:lnTo>
                    <a:lnTo>
                      <a:pt x="28905" y="193"/>
                    </a:lnTo>
                    <a:lnTo>
                      <a:pt x="28724" y="193"/>
                    </a:lnTo>
                    <a:lnTo>
                      <a:pt x="28647" y="193"/>
                    </a:lnTo>
                    <a:lnTo>
                      <a:pt x="28596" y="193"/>
                    </a:lnTo>
                    <a:lnTo>
                      <a:pt x="27965" y="155"/>
                    </a:lnTo>
                    <a:lnTo>
                      <a:pt x="27888" y="155"/>
                    </a:lnTo>
                    <a:cubicBezTo>
                      <a:pt x="27682" y="142"/>
                      <a:pt x="27463" y="142"/>
                      <a:pt x="27244" y="129"/>
                    </a:cubicBezTo>
                    <a:lnTo>
                      <a:pt x="27180" y="129"/>
                    </a:lnTo>
                    <a:lnTo>
                      <a:pt x="26524" y="103"/>
                    </a:lnTo>
                    <a:lnTo>
                      <a:pt x="26485" y="103"/>
                    </a:lnTo>
                    <a:lnTo>
                      <a:pt x="25842" y="78"/>
                    </a:lnTo>
                    <a:lnTo>
                      <a:pt x="25790" y="78"/>
                    </a:lnTo>
                    <a:lnTo>
                      <a:pt x="25173" y="52"/>
                    </a:lnTo>
                    <a:lnTo>
                      <a:pt x="25082" y="52"/>
                    </a:lnTo>
                    <a:lnTo>
                      <a:pt x="24490" y="39"/>
                    </a:lnTo>
                    <a:lnTo>
                      <a:pt x="24452" y="39"/>
                    </a:lnTo>
                    <a:lnTo>
                      <a:pt x="24362" y="39"/>
                    </a:lnTo>
                    <a:lnTo>
                      <a:pt x="23860" y="26"/>
                    </a:lnTo>
                    <a:lnTo>
                      <a:pt x="23783" y="26"/>
                    </a:lnTo>
                    <a:lnTo>
                      <a:pt x="23242" y="13"/>
                    </a:lnTo>
                    <a:lnTo>
                      <a:pt x="23152" y="13"/>
                    </a:lnTo>
                    <a:lnTo>
                      <a:pt x="22727" y="0"/>
                    </a:lnTo>
                    <a:lnTo>
                      <a:pt x="22534" y="0"/>
                    </a:lnTo>
                    <a:lnTo>
                      <a:pt x="22303" y="0"/>
                    </a:lnTo>
                    <a:lnTo>
                      <a:pt x="22097" y="0"/>
                    </a:lnTo>
                    <a:lnTo>
                      <a:pt x="21865" y="0"/>
                    </a:lnTo>
                    <a:lnTo>
                      <a:pt x="21646" y="0"/>
                    </a:lnTo>
                    <a:lnTo>
                      <a:pt x="21402" y="0"/>
                    </a:lnTo>
                    <a:lnTo>
                      <a:pt x="20552" y="0"/>
                    </a:lnTo>
                    <a:lnTo>
                      <a:pt x="20231" y="0"/>
                    </a:lnTo>
                    <a:lnTo>
                      <a:pt x="20179" y="0"/>
                    </a:lnTo>
                    <a:lnTo>
                      <a:pt x="19832" y="0"/>
                    </a:lnTo>
                    <a:lnTo>
                      <a:pt x="16396" y="0"/>
                    </a:lnTo>
                    <a:lnTo>
                      <a:pt x="16074" y="0"/>
                    </a:lnTo>
                    <a:lnTo>
                      <a:pt x="16061" y="0"/>
                    </a:lnTo>
                    <a:lnTo>
                      <a:pt x="15752" y="0"/>
                    </a:lnTo>
                    <a:lnTo>
                      <a:pt x="15340" y="0"/>
                    </a:lnTo>
                    <a:lnTo>
                      <a:pt x="14838" y="0"/>
                    </a:lnTo>
                    <a:lnTo>
                      <a:pt x="14736" y="0"/>
                    </a:lnTo>
                    <a:lnTo>
                      <a:pt x="14156" y="0"/>
                    </a:lnTo>
                    <a:lnTo>
                      <a:pt x="14092" y="0"/>
                    </a:lnTo>
                    <a:lnTo>
                      <a:pt x="13835" y="0"/>
                    </a:lnTo>
                    <a:lnTo>
                      <a:pt x="13783" y="0"/>
                    </a:lnTo>
                    <a:lnTo>
                      <a:pt x="13243" y="13"/>
                    </a:lnTo>
                    <a:lnTo>
                      <a:pt x="13101" y="13"/>
                    </a:lnTo>
                    <a:lnTo>
                      <a:pt x="12535" y="26"/>
                    </a:lnTo>
                    <a:lnTo>
                      <a:pt x="12509" y="26"/>
                    </a:lnTo>
                    <a:lnTo>
                      <a:pt x="12316" y="26"/>
                    </a:lnTo>
                    <a:lnTo>
                      <a:pt x="12110" y="26"/>
                    </a:lnTo>
                    <a:lnTo>
                      <a:pt x="12072" y="26"/>
                    </a:lnTo>
                    <a:lnTo>
                      <a:pt x="11866" y="26"/>
                    </a:lnTo>
                    <a:lnTo>
                      <a:pt x="11698" y="26"/>
                    </a:lnTo>
                    <a:lnTo>
                      <a:pt x="11634" y="26"/>
                    </a:lnTo>
                    <a:lnTo>
                      <a:pt x="11441" y="26"/>
                    </a:lnTo>
                    <a:lnTo>
                      <a:pt x="11261" y="26"/>
                    </a:lnTo>
                    <a:lnTo>
                      <a:pt x="11222" y="26"/>
                    </a:lnTo>
                    <a:lnTo>
                      <a:pt x="10900" y="39"/>
                    </a:lnTo>
                    <a:lnTo>
                      <a:pt x="10579" y="39"/>
                    </a:lnTo>
                    <a:lnTo>
                      <a:pt x="10527" y="39"/>
                    </a:lnTo>
                    <a:lnTo>
                      <a:pt x="10450" y="39"/>
                    </a:lnTo>
                    <a:lnTo>
                      <a:pt x="10270" y="39"/>
                    </a:lnTo>
                    <a:lnTo>
                      <a:pt x="10270" y="39"/>
                    </a:lnTo>
                    <a:lnTo>
                      <a:pt x="10193" y="39"/>
                    </a:lnTo>
                    <a:lnTo>
                      <a:pt x="10025" y="39"/>
                    </a:lnTo>
                    <a:lnTo>
                      <a:pt x="9948" y="39"/>
                    </a:lnTo>
                    <a:lnTo>
                      <a:pt x="9832" y="39"/>
                    </a:lnTo>
                    <a:lnTo>
                      <a:pt x="9665" y="39"/>
                    </a:lnTo>
                    <a:lnTo>
                      <a:pt x="9614" y="39"/>
                    </a:lnTo>
                    <a:lnTo>
                      <a:pt x="9420" y="39"/>
                    </a:lnTo>
                    <a:lnTo>
                      <a:pt x="9318" y="39"/>
                    </a:lnTo>
                    <a:lnTo>
                      <a:pt x="9279" y="39"/>
                    </a:lnTo>
                    <a:lnTo>
                      <a:pt x="8957" y="52"/>
                    </a:lnTo>
                    <a:lnTo>
                      <a:pt x="8584" y="78"/>
                    </a:lnTo>
                    <a:lnTo>
                      <a:pt x="8533" y="78"/>
                    </a:lnTo>
                    <a:lnTo>
                      <a:pt x="8198" y="90"/>
                    </a:lnTo>
                    <a:lnTo>
                      <a:pt x="8172" y="90"/>
                    </a:lnTo>
                    <a:lnTo>
                      <a:pt x="8069" y="90"/>
                    </a:lnTo>
                    <a:lnTo>
                      <a:pt x="7812" y="103"/>
                    </a:lnTo>
                    <a:lnTo>
                      <a:pt x="7773" y="103"/>
                    </a:lnTo>
                    <a:lnTo>
                      <a:pt x="7709" y="103"/>
                    </a:lnTo>
                    <a:lnTo>
                      <a:pt x="7323" y="129"/>
                    </a:lnTo>
                    <a:lnTo>
                      <a:pt x="7258" y="129"/>
                    </a:lnTo>
                    <a:lnTo>
                      <a:pt x="7233" y="129"/>
                    </a:lnTo>
                    <a:lnTo>
                      <a:pt x="6744" y="155"/>
                    </a:lnTo>
                    <a:lnTo>
                      <a:pt x="6705" y="155"/>
                    </a:lnTo>
                    <a:lnTo>
                      <a:pt x="6654" y="155"/>
                    </a:lnTo>
                    <a:lnTo>
                      <a:pt x="6062" y="193"/>
                    </a:lnTo>
                    <a:lnTo>
                      <a:pt x="6049" y="193"/>
                    </a:lnTo>
                    <a:lnTo>
                      <a:pt x="5959" y="193"/>
                    </a:lnTo>
                    <a:lnTo>
                      <a:pt x="5740" y="206"/>
                    </a:lnTo>
                    <a:lnTo>
                      <a:pt x="5611" y="219"/>
                    </a:lnTo>
                    <a:lnTo>
                      <a:pt x="5405" y="232"/>
                    </a:lnTo>
                    <a:lnTo>
                      <a:pt x="5341" y="232"/>
                    </a:lnTo>
                    <a:lnTo>
                      <a:pt x="5277" y="232"/>
                    </a:lnTo>
                    <a:lnTo>
                      <a:pt x="5032" y="245"/>
                    </a:lnTo>
                    <a:lnTo>
                      <a:pt x="4929" y="245"/>
                    </a:lnTo>
                    <a:cubicBezTo>
                      <a:pt x="4697" y="258"/>
                      <a:pt x="4479" y="284"/>
                      <a:pt x="4273" y="296"/>
                    </a:cubicBezTo>
                    <a:lnTo>
                      <a:pt x="4183" y="296"/>
                    </a:lnTo>
                    <a:lnTo>
                      <a:pt x="3951" y="322"/>
                    </a:lnTo>
                    <a:lnTo>
                      <a:pt x="3912" y="322"/>
                    </a:lnTo>
                    <a:lnTo>
                      <a:pt x="3848" y="322"/>
                    </a:lnTo>
                    <a:lnTo>
                      <a:pt x="3655" y="335"/>
                    </a:lnTo>
                    <a:lnTo>
                      <a:pt x="3552" y="348"/>
                    </a:lnTo>
                    <a:lnTo>
                      <a:pt x="3385" y="374"/>
                    </a:lnTo>
                    <a:lnTo>
                      <a:pt x="3295" y="374"/>
                    </a:lnTo>
                    <a:lnTo>
                      <a:pt x="3295" y="374"/>
                    </a:lnTo>
                    <a:lnTo>
                      <a:pt x="3269" y="374"/>
                    </a:lnTo>
                    <a:lnTo>
                      <a:pt x="3115" y="386"/>
                    </a:lnTo>
                    <a:lnTo>
                      <a:pt x="3012" y="399"/>
                    </a:lnTo>
                    <a:lnTo>
                      <a:pt x="2844" y="412"/>
                    </a:lnTo>
                    <a:lnTo>
                      <a:pt x="2754" y="425"/>
                    </a:lnTo>
                    <a:lnTo>
                      <a:pt x="2741" y="425"/>
                    </a:lnTo>
                    <a:lnTo>
                      <a:pt x="2703" y="425"/>
                    </a:lnTo>
                    <a:lnTo>
                      <a:pt x="2368" y="464"/>
                    </a:lnTo>
                    <a:lnTo>
                      <a:pt x="2291" y="477"/>
                    </a:lnTo>
                    <a:lnTo>
                      <a:pt x="2291" y="477"/>
                    </a:lnTo>
                    <a:lnTo>
                      <a:pt x="2162" y="489"/>
                    </a:lnTo>
                    <a:lnTo>
                      <a:pt x="2085" y="502"/>
                    </a:lnTo>
                    <a:lnTo>
                      <a:pt x="2021" y="515"/>
                    </a:lnTo>
                    <a:lnTo>
                      <a:pt x="1879" y="528"/>
                    </a:lnTo>
                    <a:lnTo>
                      <a:pt x="1699" y="567"/>
                    </a:lnTo>
                    <a:lnTo>
                      <a:pt x="1660" y="567"/>
                    </a:lnTo>
                    <a:lnTo>
                      <a:pt x="1519" y="580"/>
                    </a:lnTo>
                    <a:lnTo>
                      <a:pt x="1519" y="580"/>
                    </a:lnTo>
                    <a:lnTo>
                      <a:pt x="1493" y="580"/>
                    </a:lnTo>
                    <a:lnTo>
                      <a:pt x="1351" y="605"/>
                    </a:lnTo>
                    <a:lnTo>
                      <a:pt x="1300" y="618"/>
                    </a:lnTo>
                    <a:lnTo>
                      <a:pt x="1210" y="631"/>
                    </a:lnTo>
                    <a:lnTo>
                      <a:pt x="1197" y="631"/>
                    </a:lnTo>
                    <a:lnTo>
                      <a:pt x="1133" y="644"/>
                    </a:lnTo>
                    <a:lnTo>
                      <a:pt x="1043" y="657"/>
                    </a:lnTo>
                    <a:lnTo>
                      <a:pt x="991" y="670"/>
                    </a:lnTo>
                    <a:lnTo>
                      <a:pt x="940" y="682"/>
                    </a:lnTo>
                    <a:lnTo>
                      <a:pt x="901" y="682"/>
                    </a:lnTo>
                    <a:lnTo>
                      <a:pt x="850" y="695"/>
                    </a:lnTo>
                    <a:lnTo>
                      <a:pt x="772" y="721"/>
                    </a:lnTo>
                    <a:lnTo>
                      <a:pt x="721" y="734"/>
                    </a:lnTo>
                    <a:lnTo>
                      <a:pt x="695" y="734"/>
                    </a:lnTo>
                    <a:lnTo>
                      <a:pt x="656" y="747"/>
                    </a:lnTo>
                    <a:lnTo>
                      <a:pt x="605" y="760"/>
                    </a:lnTo>
                    <a:lnTo>
                      <a:pt x="541" y="773"/>
                    </a:lnTo>
                    <a:lnTo>
                      <a:pt x="502" y="785"/>
                    </a:lnTo>
                    <a:lnTo>
                      <a:pt x="489" y="785"/>
                    </a:lnTo>
                    <a:lnTo>
                      <a:pt x="489" y="785"/>
                    </a:lnTo>
                    <a:lnTo>
                      <a:pt x="425" y="811"/>
                    </a:lnTo>
                    <a:lnTo>
                      <a:pt x="399" y="811"/>
                    </a:lnTo>
                    <a:cubicBezTo>
                      <a:pt x="373" y="824"/>
                      <a:pt x="348" y="837"/>
                      <a:pt x="322" y="850"/>
                    </a:cubicBezTo>
                    <a:lnTo>
                      <a:pt x="322" y="850"/>
                    </a:lnTo>
                    <a:lnTo>
                      <a:pt x="245" y="876"/>
                    </a:lnTo>
                    <a:lnTo>
                      <a:pt x="219" y="888"/>
                    </a:lnTo>
                    <a:lnTo>
                      <a:pt x="180" y="901"/>
                    </a:lnTo>
                    <a:lnTo>
                      <a:pt x="180" y="901"/>
                    </a:lnTo>
                    <a:lnTo>
                      <a:pt x="155" y="914"/>
                    </a:lnTo>
                    <a:lnTo>
                      <a:pt x="116" y="940"/>
                    </a:lnTo>
                    <a:lnTo>
                      <a:pt x="103" y="953"/>
                    </a:lnTo>
                    <a:lnTo>
                      <a:pt x="77" y="966"/>
                    </a:lnTo>
                    <a:lnTo>
                      <a:pt x="77" y="966"/>
                    </a:lnTo>
                    <a:lnTo>
                      <a:pt x="65" y="978"/>
                    </a:lnTo>
                    <a:cubicBezTo>
                      <a:pt x="52" y="978"/>
                      <a:pt x="52" y="991"/>
                      <a:pt x="39" y="991"/>
                    </a:cubicBezTo>
                    <a:lnTo>
                      <a:pt x="26" y="1017"/>
                    </a:lnTo>
                    <a:lnTo>
                      <a:pt x="26" y="1017"/>
                    </a:lnTo>
                    <a:lnTo>
                      <a:pt x="26" y="1017"/>
                    </a:lnTo>
                    <a:cubicBezTo>
                      <a:pt x="13" y="1030"/>
                      <a:pt x="0" y="1056"/>
                      <a:pt x="0" y="1069"/>
                    </a:cubicBezTo>
                    <a:cubicBezTo>
                      <a:pt x="0" y="1069"/>
                      <a:pt x="0" y="1081"/>
                      <a:pt x="0" y="1081"/>
                    </a:cubicBezTo>
                    <a:cubicBezTo>
                      <a:pt x="0" y="1094"/>
                      <a:pt x="0" y="1094"/>
                      <a:pt x="0" y="1094"/>
                    </a:cubicBezTo>
                    <a:lnTo>
                      <a:pt x="0" y="1107"/>
                    </a:lnTo>
                    <a:cubicBezTo>
                      <a:pt x="0" y="1120"/>
                      <a:pt x="0" y="1133"/>
                      <a:pt x="13" y="1146"/>
                    </a:cubicBezTo>
                    <a:lnTo>
                      <a:pt x="5676" y="11892"/>
                    </a:lnTo>
                    <a:lnTo>
                      <a:pt x="5676" y="11892"/>
                    </a:lnTo>
                    <a:lnTo>
                      <a:pt x="5688" y="11904"/>
                    </a:lnTo>
                    <a:lnTo>
                      <a:pt x="5688" y="11904"/>
                    </a:lnTo>
                    <a:lnTo>
                      <a:pt x="5688" y="11904"/>
                    </a:lnTo>
                    <a:lnTo>
                      <a:pt x="5688" y="11904"/>
                    </a:lnTo>
                    <a:lnTo>
                      <a:pt x="5701" y="11917"/>
                    </a:lnTo>
                    <a:lnTo>
                      <a:pt x="5701" y="11917"/>
                    </a:lnTo>
                    <a:lnTo>
                      <a:pt x="5701" y="11930"/>
                    </a:lnTo>
                    <a:lnTo>
                      <a:pt x="5714" y="11943"/>
                    </a:lnTo>
                    <a:lnTo>
                      <a:pt x="5727" y="11943"/>
                    </a:lnTo>
                    <a:lnTo>
                      <a:pt x="5740" y="11943"/>
                    </a:lnTo>
                    <a:lnTo>
                      <a:pt x="5753" y="11943"/>
                    </a:lnTo>
                    <a:lnTo>
                      <a:pt x="5778" y="11956"/>
                    </a:lnTo>
                    <a:lnTo>
                      <a:pt x="5791" y="11969"/>
                    </a:lnTo>
                    <a:lnTo>
                      <a:pt x="5804" y="11969"/>
                    </a:lnTo>
                    <a:lnTo>
                      <a:pt x="5830" y="11969"/>
                    </a:lnTo>
                    <a:lnTo>
                      <a:pt x="5843" y="11982"/>
                    </a:lnTo>
                    <a:lnTo>
                      <a:pt x="5843" y="11982"/>
                    </a:lnTo>
                    <a:lnTo>
                      <a:pt x="5881" y="11995"/>
                    </a:lnTo>
                    <a:lnTo>
                      <a:pt x="5907" y="12007"/>
                    </a:lnTo>
                    <a:lnTo>
                      <a:pt x="5907" y="12007"/>
                    </a:lnTo>
                    <a:lnTo>
                      <a:pt x="5920" y="12007"/>
                    </a:lnTo>
                    <a:lnTo>
                      <a:pt x="5946" y="12007"/>
                    </a:lnTo>
                    <a:lnTo>
                      <a:pt x="5972" y="12007"/>
                    </a:lnTo>
                    <a:lnTo>
                      <a:pt x="5972" y="12007"/>
                    </a:lnTo>
                    <a:lnTo>
                      <a:pt x="5997" y="12020"/>
                    </a:lnTo>
                    <a:lnTo>
                      <a:pt x="6036" y="12033"/>
                    </a:lnTo>
                    <a:lnTo>
                      <a:pt x="6036" y="12033"/>
                    </a:lnTo>
                    <a:lnTo>
                      <a:pt x="6062" y="12033"/>
                    </a:lnTo>
                    <a:lnTo>
                      <a:pt x="6074" y="12033"/>
                    </a:lnTo>
                    <a:lnTo>
                      <a:pt x="6113" y="12046"/>
                    </a:lnTo>
                    <a:lnTo>
                      <a:pt x="6126" y="12046"/>
                    </a:lnTo>
                    <a:lnTo>
                      <a:pt x="6165" y="12059"/>
                    </a:lnTo>
                    <a:lnTo>
                      <a:pt x="6203" y="12059"/>
                    </a:lnTo>
                    <a:lnTo>
                      <a:pt x="6216" y="12059"/>
                    </a:lnTo>
                    <a:lnTo>
                      <a:pt x="6255" y="12072"/>
                    </a:lnTo>
                    <a:lnTo>
                      <a:pt x="6293" y="12072"/>
                    </a:lnTo>
                    <a:lnTo>
                      <a:pt x="6319" y="12072"/>
                    </a:lnTo>
                    <a:lnTo>
                      <a:pt x="6358" y="12085"/>
                    </a:lnTo>
                    <a:lnTo>
                      <a:pt x="6396" y="12085"/>
                    </a:lnTo>
                    <a:lnTo>
                      <a:pt x="6435" y="12085"/>
                    </a:lnTo>
                    <a:lnTo>
                      <a:pt x="6473" y="12085"/>
                    </a:lnTo>
                    <a:lnTo>
                      <a:pt x="6499" y="12085"/>
                    </a:lnTo>
                    <a:lnTo>
                      <a:pt x="6551" y="12098"/>
                    </a:lnTo>
                    <a:lnTo>
                      <a:pt x="6589" y="12110"/>
                    </a:lnTo>
                    <a:lnTo>
                      <a:pt x="6615" y="12110"/>
                    </a:lnTo>
                    <a:lnTo>
                      <a:pt x="6666" y="12110"/>
                    </a:lnTo>
                    <a:lnTo>
                      <a:pt x="6718" y="12110"/>
                    </a:lnTo>
                    <a:lnTo>
                      <a:pt x="6744" y="12110"/>
                    </a:lnTo>
                    <a:lnTo>
                      <a:pt x="6795" y="12123"/>
                    </a:lnTo>
                    <a:lnTo>
                      <a:pt x="6847" y="12136"/>
                    </a:lnTo>
                    <a:lnTo>
                      <a:pt x="6872" y="12136"/>
                    </a:lnTo>
                    <a:lnTo>
                      <a:pt x="6924" y="12136"/>
                    </a:lnTo>
                    <a:lnTo>
                      <a:pt x="6975" y="12136"/>
                    </a:lnTo>
                    <a:lnTo>
                      <a:pt x="7014" y="12136"/>
                    </a:lnTo>
                    <a:lnTo>
                      <a:pt x="7065" y="12136"/>
                    </a:lnTo>
                    <a:lnTo>
                      <a:pt x="7130" y="12149"/>
                    </a:lnTo>
                    <a:lnTo>
                      <a:pt x="7155" y="12149"/>
                    </a:lnTo>
                    <a:lnTo>
                      <a:pt x="7207" y="12149"/>
                    </a:lnTo>
                    <a:lnTo>
                      <a:pt x="7284" y="12162"/>
                    </a:lnTo>
                    <a:lnTo>
                      <a:pt x="7349" y="12175"/>
                    </a:lnTo>
                    <a:lnTo>
                      <a:pt x="7426" y="12175"/>
                    </a:lnTo>
                    <a:lnTo>
                      <a:pt x="7477" y="12175"/>
                    </a:lnTo>
                    <a:lnTo>
                      <a:pt x="7516" y="12175"/>
                    </a:lnTo>
                    <a:lnTo>
                      <a:pt x="7593" y="12188"/>
                    </a:lnTo>
                    <a:lnTo>
                      <a:pt x="7645" y="12188"/>
                    </a:lnTo>
                    <a:lnTo>
                      <a:pt x="7683" y="12188"/>
                    </a:lnTo>
                    <a:lnTo>
                      <a:pt x="7747" y="12188"/>
                    </a:lnTo>
                    <a:lnTo>
                      <a:pt x="7812" y="12200"/>
                    </a:lnTo>
                    <a:lnTo>
                      <a:pt x="7850" y="12200"/>
                    </a:lnTo>
                    <a:lnTo>
                      <a:pt x="7915" y="12200"/>
                    </a:lnTo>
                    <a:lnTo>
                      <a:pt x="7992" y="12200"/>
                    </a:lnTo>
                    <a:lnTo>
                      <a:pt x="8031" y="12200"/>
                    </a:lnTo>
                    <a:lnTo>
                      <a:pt x="8095" y="12200"/>
                    </a:lnTo>
                    <a:lnTo>
                      <a:pt x="8172" y="12200"/>
                    </a:lnTo>
                    <a:lnTo>
                      <a:pt x="8211" y="12200"/>
                    </a:lnTo>
                    <a:lnTo>
                      <a:pt x="8288" y="12200"/>
                    </a:lnTo>
                    <a:lnTo>
                      <a:pt x="8352" y="12200"/>
                    </a:lnTo>
                    <a:lnTo>
                      <a:pt x="8404" y="12200"/>
                    </a:lnTo>
                    <a:lnTo>
                      <a:pt x="8481" y="12200"/>
                    </a:lnTo>
                    <a:lnTo>
                      <a:pt x="8533" y="12200"/>
                    </a:lnTo>
                    <a:lnTo>
                      <a:pt x="8610" y="12200"/>
                    </a:lnTo>
                    <a:lnTo>
                      <a:pt x="8674" y="12200"/>
                    </a:lnTo>
                    <a:lnTo>
                      <a:pt x="8726" y="12200"/>
                    </a:lnTo>
                    <a:lnTo>
                      <a:pt x="8816" y="12200"/>
                    </a:lnTo>
                    <a:lnTo>
                      <a:pt x="8893" y="12200"/>
                    </a:lnTo>
                    <a:lnTo>
                      <a:pt x="8919" y="12200"/>
                    </a:lnTo>
                    <a:lnTo>
                      <a:pt x="9022" y="12200"/>
                    </a:lnTo>
                    <a:lnTo>
                      <a:pt x="9099" y="12200"/>
                    </a:lnTo>
                    <a:lnTo>
                      <a:pt x="9124" y="12200"/>
                    </a:lnTo>
                    <a:lnTo>
                      <a:pt x="9253" y="12213"/>
                    </a:lnTo>
                    <a:lnTo>
                      <a:pt x="9330" y="12213"/>
                    </a:lnTo>
                    <a:lnTo>
                      <a:pt x="9485" y="12226"/>
                    </a:lnTo>
                    <a:lnTo>
                      <a:pt x="9536" y="12226"/>
                    </a:lnTo>
                    <a:lnTo>
                      <a:pt x="9562" y="12226"/>
                    </a:lnTo>
                    <a:lnTo>
                      <a:pt x="9716" y="12239"/>
                    </a:lnTo>
                    <a:lnTo>
                      <a:pt x="9755" y="12239"/>
                    </a:lnTo>
                    <a:lnTo>
                      <a:pt x="9781" y="12239"/>
                    </a:lnTo>
                    <a:lnTo>
                      <a:pt x="9845" y="12239"/>
                    </a:lnTo>
                    <a:lnTo>
                      <a:pt x="10025" y="12252"/>
                    </a:lnTo>
                    <a:lnTo>
                      <a:pt x="10090" y="12252"/>
                    </a:lnTo>
                    <a:lnTo>
                      <a:pt x="10206" y="12252"/>
                    </a:lnTo>
                    <a:lnTo>
                      <a:pt x="10257" y="12252"/>
                    </a:lnTo>
                    <a:lnTo>
                      <a:pt x="10296" y="12252"/>
                    </a:lnTo>
                    <a:lnTo>
                      <a:pt x="10308" y="12252"/>
                    </a:lnTo>
                    <a:lnTo>
                      <a:pt x="10437" y="12252"/>
                    </a:lnTo>
                    <a:lnTo>
                      <a:pt x="10489" y="12252"/>
                    </a:lnTo>
                    <a:lnTo>
                      <a:pt x="10669" y="12265"/>
                    </a:lnTo>
                    <a:lnTo>
                      <a:pt x="10733" y="12265"/>
                    </a:lnTo>
                    <a:lnTo>
                      <a:pt x="10900" y="12278"/>
                    </a:lnTo>
                    <a:lnTo>
                      <a:pt x="10991" y="12278"/>
                    </a:lnTo>
                    <a:lnTo>
                      <a:pt x="11145" y="12278"/>
                    </a:lnTo>
                    <a:lnTo>
                      <a:pt x="11248" y="12278"/>
                    </a:lnTo>
                    <a:lnTo>
                      <a:pt x="11389" y="12291"/>
                    </a:lnTo>
                    <a:lnTo>
                      <a:pt x="11505" y="12291"/>
                    </a:lnTo>
                    <a:lnTo>
                      <a:pt x="11647" y="12291"/>
                    </a:lnTo>
                    <a:lnTo>
                      <a:pt x="11750" y="12291"/>
                    </a:lnTo>
                    <a:lnTo>
                      <a:pt x="11904" y="12291"/>
                    </a:lnTo>
                    <a:lnTo>
                      <a:pt x="12007" y="12291"/>
                    </a:lnTo>
                    <a:lnTo>
                      <a:pt x="12175" y="12291"/>
                    </a:lnTo>
                    <a:lnTo>
                      <a:pt x="12265" y="12291"/>
                    </a:lnTo>
                    <a:lnTo>
                      <a:pt x="12432" y="12291"/>
                    </a:lnTo>
                    <a:lnTo>
                      <a:pt x="12548" y="12291"/>
                    </a:lnTo>
                    <a:lnTo>
                      <a:pt x="12702" y="12291"/>
                    </a:lnTo>
                    <a:lnTo>
                      <a:pt x="12818" y="12291"/>
                    </a:lnTo>
                    <a:lnTo>
                      <a:pt x="12947" y="12291"/>
                    </a:lnTo>
                    <a:lnTo>
                      <a:pt x="12972" y="12291"/>
                    </a:lnTo>
                    <a:lnTo>
                      <a:pt x="13088" y="12291"/>
                    </a:lnTo>
                    <a:lnTo>
                      <a:pt x="13256" y="12291"/>
                    </a:lnTo>
                    <a:lnTo>
                      <a:pt x="13371" y="12291"/>
                    </a:lnTo>
                    <a:lnTo>
                      <a:pt x="13526" y="12291"/>
                    </a:lnTo>
                    <a:lnTo>
                      <a:pt x="13654" y="12291"/>
                    </a:lnTo>
                    <a:lnTo>
                      <a:pt x="13809" y="12291"/>
                    </a:lnTo>
                    <a:lnTo>
                      <a:pt x="13899" y="12291"/>
                    </a:lnTo>
                    <a:lnTo>
                      <a:pt x="13938" y="12291"/>
                    </a:lnTo>
                    <a:lnTo>
                      <a:pt x="14105" y="12291"/>
                    </a:lnTo>
                    <a:lnTo>
                      <a:pt x="14234" y="12291"/>
                    </a:lnTo>
                    <a:lnTo>
                      <a:pt x="14362" y="12291"/>
                    </a:lnTo>
                    <a:lnTo>
                      <a:pt x="14414" y="12291"/>
                    </a:lnTo>
                    <a:lnTo>
                      <a:pt x="14517" y="12291"/>
                    </a:lnTo>
                    <a:lnTo>
                      <a:pt x="14671" y="12291"/>
                    </a:lnTo>
                    <a:lnTo>
                      <a:pt x="14800" y="12291"/>
                    </a:lnTo>
                    <a:lnTo>
                      <a:pt x="14967" y="12291"/>
                    </a:lnTo>
                    <a:lnTo>
                      <a:pt x="15096" y="12291"/>
                    </a:lnTo>
                    <a:lnTo>
                      <a:pt x="15263" y="12291"/>
                    </a:lnTo>
                    <a:lnTo>
                      <a:pt x="15392" y="12291"/>
                    </a:lnTo>
                    <a:lnTo>
                      <a:pt x="15572" y="12291"/>
                    </a:lnTo>
                    <a:lnTo>
                      <a:pt x="20745" y="12291"/>
                    </a:lnTo>
                    <a:lnTo>
                      <a:pt x="20951" y="12291"/>
                    </a:lnTo>
                    <a:lnTo>
                      <a:pt x="21080" y="12291"/>
                    </a:lnTo>
                    <a:lnTo>
                      <a:pt x="21235" y="12291"/>
                    </a:lnTo>
                    <a:lnTo>
                      <a:pt x="21350" y="12291"/>
                    </a:lnTo>
                    <a:lnTo>
                      <a:pt x="21530" y="12291"/>
                    </a:lnTo>
                    <a:lnTo>
                      <a:pt x="21646" y="12291"/>
                    </a:lnTo>
                    <a:lnTo>
                      <a:pt x="21826" y="12291"/>
                    </a:lnTo>
                    <a:lnTo>
                      <a:pt x="21929" y="12291"/>
                    </a:lnTo>
                    <a:lnTo>
                      <a:pt x="22110" y="12291"/>
                    </a:lnTo>
                    <a:lnTo>
                      <a:pt x="22213" y="12291"/>
                    </a:lnTo>
                    <a:lnTo>
                      <a:pt x="22393" y="12291"/>
                    </a:lnTo>
                    <a:lnTo>
                      <a:pt x="22509" y="12291"/>
                    </a:lnTo>
                    <a:lnTo>
                      <a:pt x="22676" y="12291"/>
                    </a:lnTo>
                    <a:lnTo>
                      <a:pt x="22779" y="12291"/>
                    </a:lnTo>
                    <a:lnTo>
                      <a:pt x="22805" y="12291"/>
                    </a:lnTo>
                    <a:lnTo>
                      <a:pt x="22959" y="12291"/>
                    </a:lnTo>
                    <a:lnTo>
                      <a:pt x="23062" y="12291"/>
                    </a:lnTo>
                    <a:lnTo>
                      <a:pt x="23229" y="12291"/>
                    </a:lnTo>
                    <a:lnTo>
                      <a:pt x="23332" y="12291"/>
                    </a:lnTo>
                    <a:lnTo>
                      <a:pt x="23409" y="12291"/>
                    </a:lnTo>
                    <a:lnTo>
                      <a:pt x="23422" y="12291"/>
                    </a:lnTo>
                    <a:lnTo>
                      <a:pt x="23500" y="12291"/>
                    </a:lnTo>
                    <a:lnTo>
                      <a:pt x="23602" y="12291"/>
                    </a:lnTo>
                    <a:lnTo>
                      <a:pt x="23770" y="12291"/>
                    </a:lnTo>
                    <a:lnTo>
                      <a:pt x="23873" y="12291"/>
                    </a:lnTo>
                    <a:lnTo>
                      <a:pt x="24027" y="12278"/>
                    </a:lnTo>
                    <a:lnTo>
                      <a:pt x="24130" y="12278"/>
                    </a:lnTo>
                    <a:lnTo>
                      <a:pt x="24285" y="12278"/>
                    </a:lnTo>
                    <a:lnTo>
                      <a:pt x="24387" y="12278"/>
                    </a:lnTo>
                    <a:lnTo>
                      <a:pt x="24542" y="12278"/>
                    </a:lnTo>
                    <a:lnTo>
                      <a:pt x="24632" y="12278"/>
                    </a:lnTo>
                    <a:lnTo>
                      <a:pt x="24799" y="12278"/>
                    </a:lnTo>
                    <a:lnTo>
                      <a:pt x="24889" y="12278"/>
                    </a:lnTo>
                    <a:lnTo>
                      <a:pt x="25044" y="12278"/>
                    </a:lnTo>
                    <a:lnTo>
                      <a:pt x="25134" y="12278"/>
                    </a:lnTo>
                    <a:lnTo>
                      <a:pt x="25275" y="12278"/>
                    </a:lnTo>
                    <a:lnTo>
                      <a:pt x="25378" y="12278"/>
                    </a:lnTo>
                    <a:lnTo>
                      <a:pt x="25520" y="12265"/>
                    </a:lnTo>
                    <a:lnTo>
                      <a:pt x="25546" y="12265"/>
                    </a:lnTo>
                    <a:lnTo>
                      <a:pt x="25610" y="12265"/>
                    </a:lnTo>
                    <a:lnTo>
                      <a:pt x="25764" y="12252"/>
                    </a:lnTo>
                    <a:lnTo>
                      <a:pt x="25842" y="12252"/>
                    </a:lnTo>
                    <a:lnTo>
                      <a:pt x="25970" y="12252"/>
                    </a:lnTo>
                    <a:lnTo>
                      <a:pt x="25996" y="12252"/>
                    </a:lnTo>
                    <a:lnTo>
                      <a:pt x="26073" y="12252"/>
                    </a:lnTo>
                    <a:lnTo>
                      <a:pt x="26215" y="12252"/>
                    </a:lnTo>
                    <a:lnTo>
                      <a:pt x="26292" y="12252"/>
                    </a:lnTo>
                    <a:lnTo>
                      <a:pt x="26408" y="12239"/>
                    </a:lnTo>
                    <a:lnTo>
                      <a:pt x="26447" y="12239"/>
                    </a:lnTo>
                    <a:lnTo>
                      <a:pt x="26524" y="12239"/>
                    </a:lnTo>
                    <a:lnTo>
                      <a:pt x="26652" y="12226"/>
                    </a:lnTo>
                    <a:lnTo>
                      <a:pt x="26678" y="12226"/>
                    </a:lnTo>
                    <a:lnTo>
                      <a:pt x="26730" y="12226"/>
                    </a:lnTo>
                    <a:lnTo>
                      <a:pt x="26871" y="12226"/>
                    </a:lnTo>
                    <a:lnTo>
                      <a:pt x="26923" y="12226"/>
                    </a:lnTo>
                    <a:lnTo>
                      <a:pt x="26961" y="12226"/>
                    </a:lnTo>
                    <a:lnTo>
                      <a:pt x="27077" y="12226"/>
                    </a:lnTo>
                    <a:lnTo>
                      <a:pt x="27142" y="12226"/>
                    </a:lnTo>
                    <a:lnTo>
                      <a:pt x="27193" y="12226"/>
                    </a:lnTo>
                    <a:lnTo>
                      <a:pt x="27270" y="12226"/>
                    </a:lnTo>
                    <a:lnTo>
                      <a:pt x="27347" y="12226"/>
                    </a:lnTo>
                    <a:lnTo>
                      <a:pt x="27412" y="12226"/>
                    </a:lnTo>
                    <a:lnTo>
                      <a:pt x="27425" y="12226"/>
                    </a:lnTo>
                    <a:lnTo>
                      <a:pt x="27476" y="12226"/>
                    </a:lnTo>
                    <a:lnTo>
                      <a:pt x="27540" y="12226"/>
                    </a:lnTo>
                    <a:lnTo>
                      <a:pt x="27656" y="12213"/>
                    </a:lnTo>
                    <a:lnTo>
                      <a:pt x="27734" y="12213"/>
                    </a:lnTo>
                    <a:lnTo>
                      <a:pt x="27785" y="12213"/>
                    </a:lnTo>
                    <a:lnTo>
                      <a:pt x="27785" y="12213"/>
                    </a:lnTo>
                    <a:lnTo>
                      <a:pt x="27836" y="12213"/>
                    </a:lnTo>
                    <a:lnTo>
                      <a:pt x="27914" y="12213"/>
                    </a:lnTo>
                    <a:lnTo>
                      <a:pt x="28029" y="12200"/>
                    </a:lnTo>
                    <a:lnTo>
                      <a:pt x="28081" y="12200"/>
                    </a:lnTo>
                    <a:lnTo>
                      <a:pt x="28132" y="12200"/>
                    </a:lnTo>
                    <a:lnTo>
                      <a:pt x="28132" y="12200"/>
                    </a:lnTo>
                    <a:lnTo>
                      <a:pt x="28197" y="12200"/>
                    </a:lnTo>
                    <a:lnTo>
                      <a:pt x="28248" y="12200"/>
                    </a:lnTo>
                    <a:lnTo>
                      <a:pt x="28364" y="12188"/>
                    </a:lnTo>
                    <a:lnTo>
                      <a:pt x="28416" y="12188"/>
                    </a:lnTo>
                    <a:lnTo>
                      <a:pt x="28441" y="12188"/>
                    </a:lnTo>
                    <a:lnTo>
                      <a:pt x="28531" y="12175"/>
                    </a:lnTo>
                    <a:lnTo>
                      <a:pt x="28583" y="12175"/>
                    </a:lnTo>
                    <a:lnTo>
                      <a:pt x="28686" y="12162"/>
                    </a:lnTo>
                    <a:lnTo>
                      <a:pt x="28712" y="12162"/>
                    </a:lnTo>
                    <a:lnTo>
                      <a:pt x="28737" y="12162"/>
                    </a:lnTo>
                    <a:lnTo>
                      <a:pt x="28737" y="12162"/>
                    </a:lnTo>
                    <a:lnTo>
                      <a:pt x="28827" y="12149"/>
                    </a:lnTo>
                    <a:lnTo>
                      <a:pt x="28892" y="12149"/>
                    </a:lnTo>
                    <a:lnTo>
                      <a:pt x="28943" y="12149"/>
                    </a:lnTo>
                    <a:lnTo>
                      <a:pt x="28982" y="12149"/>
                    </a:lnTo>
                    <a:lnTo>
                      <a:pt x="29033" y="12149"/>
                    </a:lnTo>
                    <a:lnTo>
                      <a:pt x="29123" y="12136"/>
                    </a:lnTo>
                    <a:lnTo>
                      <a:pt x="29162" y="12136"/>
                    </a:lnTo>
                    <a:lnTo>
                      <a:pt x="29188" y="12136"/>
                    </a:lnTo>
                    <a:lnTo>
                      <a:pt x="29252" y="12136"/>
                    </a:lnTo>
                    <a:lnTo>
                      <a:pt x="29304" y="12123"/>
                    </a:lnTo>
                    <a:lnTo>
                      <a:pt x="29381" y="12110"/>
                    </a:lnTo>
                    <a:lnTo>
                      <a:pt x="29381" y="12110"/>
                    </a:lnTo>
                    <a:lnTo>
                      <a:pt x="29407" y="12110"/>
                    </a:lnTo>
                    <a:lnTo>
                      <a:pt x="29419" y="12110"/>
                    </a:lnTo>
                    <a:lnTo>
                      <a:pt x="29497" y="12098"/>
                    </a:lnTo>
                    <a:lnTo>
                      <a:pt x="29535" y="12098"/>
                    </a:lnTo>
                    <a:lnTo>
                      <a:pt x="29574" y="12098"/>
                    </a:lnTo>
                    <a:lnTo>
                      <a:pt x="29574" y="12098"/>
                    </a:lnTo>
                    <a:lnTo>
                      <a:pt x="29587" y="12098"/>
                    </a:lnTo>
                    <a:lnTo>
                      <a:pt x="29600" y="12098"/>
                    </a:lnTo>
                    <a:lnTo>
                      <a:pt x="29651" y="12098"/>
                    </a:lnTo>
                    <a:lnTo>
                      <a:pt x="29715" y="12085"/>
                    </a:lnTo>
                    <a:lnTo>
                      <a:pt x="29741" y="12072"/>
                    </a:lnTo>
                    <a:lnTo>
                      <a:pt x="29754" y="12072"/>
                    </a:lnTo>
                    <a:lnTo>
                      <a:pt x="29818" y="12059"/>
                    </a:lnTo>
                    <a:lnTo>
                      <a:pt x="29844" y="12059"/>
                    </a:lnTo>
                    <a:lnTo>
                      <a:pt x="29896" y="12046"/>
                    </a:lnTo>
                    <a:lnTo>
                      <a:pt x="29908" y="12046"/>
                    </a:lnTo>
                    <a:lnTo>
                      <a:pt x="29921" y="12046"/>
                    </a:lnTo>
                    <a:lnTo>
                      <a:pt x="29934" y="12046"/>
                    </a:lnTo>
                    <a:lnTo>
                      <a:pt x="29998" y="12033"/>
                    </a:lnTo>
                    <a:lnTo>
                      <a:pt x="30024" y="12033"/>
                    </a:lnTo>
                    <a:lnTo>
                      <a:pt x="30050" y="12020"/>
                    </a:lnTo>
                    <a:lnTo>
                      <a:pt x="30063" y="12020"/>
                    </a:lnTo>
                    <a:lnTo>
                      <a:pt x="30076" y="12020"/>
                    </a:lnTo>
                    <a:lnTo>
                      <a:pt x="30101" y="12020"/>
                    </a:lnTo>
                    <a:lnTo>
                      <a:pt x="30140" y="12007"/>
                    </a:lnTo>
                    <a:lnTo>
                      <a:pt x="30166" y="11995"/>
                    </a:lnTo>
                    <a:lnTo>
                      <a:pt x="30179" y="11995"/>
                    </a:lnTo>
                    <a:lnTo>
                      <a:pt x="30204" y="11982"/>
                    </a:lnTo>
                    <a:lnTo>
                      <a:pt x="30230" y="11982"/>
                    </a:lnTo>
                    <a:lnTo>
                      <a:pt x="30269" y="11969"/>
                    </a:lnTo>
                    <a:lnTo>
                      <a:pt x="30282" y="11969"/>
                    </a:lnTo>
                    <a:lnTo>
                      <a:pt x="30282" y="11969"/>
                    </a:lnTo>
                    <a:lnTo>
                      <a:pt x="30320" y="11943"/>
                    </a:lnTo>
                    <a:lnTo>
                      <a:pt x="30333" y="11943"/>
                    </a:lnTo>
                    <a:lnTo>
                      <a:pt x="30359" y="11930"/>
                    </a:lnTo>
                    <a:lnTo>
                      <a:pt x="30359" y="11930"/>
                    </a:lnTo>
                    <a:lnTo>
                      <a:pt x="30359" y="11930"/>
                    </a:lnTo>
                    <a:lnTo>
                      <a:pt x="30359" y="11930"/>
                    </a:lnTo>
                    <a:lnTo>
                      <a:pt x="30359" y="11930"/>
                    </a:lnTo>
                    <a:lnTo>
                      <a:pt x="30372" y="11917"/>
                    </a:lnTo>
                    <a:lnTo>
                      <a:pt x="30385" y="11904"/>
                    </a:lnTo>
                    <a:cubicBezTo>
                      <a:pt x="30385" y="11904"/>
                      <a:pt x="30385" y="11904"/>
                      <a:pt x="30385" y="11904"/>
                    </a:cubicBezTo>
                    <a:lnTo>
                      <a:pt x="30385" y="11904"/>
                    </a:lnTo>
                    <a:lnTo>
                      <a:pt x="30385" y="11904"/>
                    </a:lnTo>
                    <a:lnTo>
                      <a:pt x="30385" y="11892"/>
                    </a:lnTo>
                    <a:lnTo>
                      <a:pt x="30397" y="11879"/>
                    </a:lnTo>
                    <a:lnTo>
                      <a:pt x="30397" y="11866"/>
                    </a:lnTo>
                    <a:lnTo>
                      <a:pt x="30397" y="11866"/>
                    </a:lnTo>
                    <a:lnTo>
                      <a:pt x="34142" y="4762"/>
                    </a:lnTo>
                    <a:lnTo>
                      <a:pt x="34245" y="4582"/>
                    </a:lnTo>
                    <a:lnTo>
                      <a:pt x="34490" y="4119"/>
                    </a:lnTo>
                    <a:lnTo>
                      <a:pt x="35120" y="2922"/>
                    </a:lnTo>
                    <a:lnTo>
                      <a:pt x="35301" y="2587"/>
                    </a:lnTo>
                    <a:lnTo>
                      <a:pt x="35867" y="1493"/>
                    </a:lnTo>
                    <a:lnTo>
                      <a:pt x="36060" y="1133"/>
                    </a:lnTo>
                    <a:cubicBezTo>
                      <a:pt x="36073" y="1120"/>
                      <a:pt x="36073" y="1107"/>
                      <a:pt x="36073" y="1094"/>
                    </a:cubicBezTo>
                    <a:cubicBezTo>
                      <a:pt x="36060" y="1146"/>
                      <a:pt x="36086" y="1197"/>
                      <a:pt x="36137" y="1223"/>
                    </a:cubicBezTo>
                    <a:close/>
                  </a:path>
                </a:pathLst>
              </a:custGeom>
              <a:solidFill>
                <a:srgbClr val="697B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a:ea typeface="Fira Sans"/>
                    <a:cs typeface="Fira Sans"/>
                    <a:sym typeface="Fira Sans"/>
                  </a:rPr>
                  <a:t>Adjusted </a:t>
                </a:r>
                <a:r>
                  <a:rPr b="1" lang="en" sz="1800">
                    <a:solidFill>
                      <a:schemeClr val="lt1"/>
                    </a:solidFill>
                    <a:latin typeface="Fira Sans"/>
                    <a:ea typeface="Fira Sans"/>
                    <a:cs typeface="Fira Sans"/>
                    <a:sym typeface="Fira Sans"/>
                  </a:rPr>
                  <a:t>Data Types</a:t>
                </a:r>
                <a:endParaRPr b="1" sz="1800">
                  <a:solidFill>
                    <a:schemeClr val="lt1"/>
                  </a:solidFill>
                  <a:latin typeface="Fira Sans"/>
                  <a:ea typeface="Fira Sans"/>
                  <a:cs typeface="Fira Sans"/>
                  <a:sym typeface="Fira Sans"/>
                </a:endParaRPr>
              </a:p>
            </p:txBody>
          </p:sp>
          <p:sp>
            <p:nvSpPr>
              <p:cNvPr id="257" name="Google Shape;257;p38"/>
              <p:cNvSpPr/>
              <p:nvPr/>
            </p:nvSpPr>
            <p:spPr>
              <a:xfrm>
                <a:off x="6251933" y="2349541"/>
                <a:ext cx="1613668" cy="119551"/>
              </a:xfrm>
              <a:custGeom>
                <a:rect b="b" l="l" r="r" t="t"/>
                <a:pathLst>
                  <a:path extrusionOk="0" h="2704" w="36498">
                    <a:moveTo>
                      <a:pt x="36330" y="1378"/>
                    </a:moveTo>
                    <a:cubicBezTo>
                      <a:pt x="36150" y="2124"/>
                      <a:pt x="27914" y="2703"/>
                      <a:pt x="17940" y="2690"/>
                    </a:cubicBezTo>
                    <a:cubicBezTo>
                      <a:pt x="7953" y="2677"/>
                      <a:pt x="0" y="2073"/>
                      <a:pt x="167" y="1326"/>
                    </a:cubicBezTo>
                    <a:cubicBezTo>
                      <a:pt x="348" y="593"/>
                      <a:pt x="8584" y="1"/>
                      <a:pt x="18571" y="13"/>
                    </a:cubicBezTo>
                    <a:cubicBezTo>
                      <a:pt x="28544" y="26"/>
                      <a:pt x="36497" y="631"/>
                      <a:pt x="36330" y="1378"/>
                    </a:cubicBezTo>
                    <a:close/>
                  </a:path>
                </a:pathLst>
              </a:custGeom>
              <a:gradFill>
                <a:gsLst>
                  <a:gs pos="0">
                    <a:srgbClr val="93A0C2"/>
                  </a:gs>
                  <a:gs pos="100000">
                    <a:srgbClr val="535F7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8"/>
            <p:cNvGrpSpPr/>
            <p:nvPr/>
          </p:nvGrpSpPr>
          <p:grpSpPr>
            <a:xfrm>
              <a:off x="5697138" y="1039706"/>
              <a:ext cx="2723225" cy="636749"/>
              <a:chOff x="5697138" y="1039706"/>
              <a:chExt cx="2723225" cy="636749"/>
            </a:xfrm>
          </p:grpSpPr>
          <p:sp>
            <p:nvSpPr>
              <p:cNvPr id="259" name="Google Shape;259;p38"/>
              <p:cNvSpPr/>
              <p:nvPr/>
            </p:nvSpPr>
            <p:spPr>
              <a:xfrm>
                <a:off x="5710225" y="1050539"/>
                <a:ext cx="2697581" cy="625916"/>
              </a:xfrm>
              <a:custGeom>
                <a:rect b="b" l="l" r="r" t="t"/>
                <a:pathLst>
                  <a:path extrusionOk="0" h="14157" w="61014">
                    <a:moveTo>
                      <a:pt x="61001" y="2021"/>
                    </a:moveTo>
                    <a:lnTo>
                      <a:pt x="61001" y="2021"/>
                    </a:lnTo>
                    <a:cubicBezTo>
                      <a:pt x="61001" y="1995"/>
                      <a:pt x="61001" y="1982"/>
                      <a:pt x="60988" y="1969"/>
                    </a:cubicBezTo>
                    <a:lnTo>
                      <a:pt x="60988" y="1969"/>
                    </a:lnTo>
                    <a:cubicBezTo>
                      <a:pt x="60988" y="1943"/>
                      <a:pt x="60975" y="1930"/>
                      <a:pt x="60962" y="1918"/>
                    </a:cubicBezTo>
                    <a:cubicBezTo>
                      <a:pt x="60962" y="1918"/>
                      <a:pt x="60962" y="1905"/>
                      <a:pt x="60962" y="1905"/>
                    </a:cubicBezTo>
                    <a:lnTo>
                      <a:pt x="60911" y="1853"/>
                    </a:lnTo>
                    <a:lnTo>
                      <a:pt x="60898" y="1853"/>
                    </a:lnTo>
                    <a:cubicBezTo>
                      <a:pt x="60885" y="1828"/>
                      <a:pt x="60859" y="1815"/>
                      <a:pt x="60847" y="1802"/>
                    </a:cubicBezTo>
                    <a:lnTo>
                      <a:pt x="60847" y="1802"/>
                    </a:lnTo>
                    <a:cubicBezTo>
                      <a:pt x="60821" y="1776"/>
                      <a:pt x="60782" y="1763"/>
                      <a:pt x="60757" y="1750"/>
                    </a:cubicBezTo>
                    <a:lnTo>
                      <a:pt x="60744" y="1737"/>
                    </a:lnTo>
                    <a:cubicBezTo>
                      <a:pt x="60705" y="1725"/>
                      <a:pt x="60679" y="1712"/>
                      <a:pt x="60641" y="1686"/>
                    </a:cubicBezTo>
                    <a:lnTo>
                      <a:pt x="60628" y="1686"/>
                    </a:lnTo>
                    <a:lnTo>
                      <a:pt x="60525" y="1647"/>
                    </a:lnTo>
                    <a:lnTo>
                      <a:pt x="60499" y="1634"/>
                    </a:lnTo>
                    <a:cubicBezTo>
                      <a:pt x="60461" y="1622"/>
                      <a:pt x="60422" y="1609"/>
                      <a:pt x="60370" y="1583"/>
                    </a:cubicBezTo>
                    <a:lnTo>
                      <a:pt x="60345" y="1583"/>
                    </a:lnTo>
                    <a:lnTo>
                      <a:pt x="60203" y="1532"/>
                    </a:lnTo>
                    <a:lnTo>
                      <a:pt x="60190" y="1532"/>
                    </a:lnTo>
                    <a:lnTo>
                      <a:pt x="60023" y="1493"/>
                    </a:lnTo>
                    <a:lnTo>
                      <a:pt x="59984" y="1480"/>
                    </a:lnTo>
                    <a:lnTo>
                      <a:pt x="59817" y="1429"/>
                    </a:lnTo>
                    <a:lnTo>
                      <a:pt x="59791" y="1429"/>
                    </a:lnTo>
                    <a:lnTo>
                      <a:pt x="59611" y="1390"/>
                    </a:lnTo>
                    <a:lnTo>
                      <a:pt x="59573" y="1377"/>
                    </a:lnTo>
                    <a:lnTo>
                      <a:pt x="59367" y="1326"/>
                    </a:lnTo>
                    <a:lnTo>
                      <a:pt x="59328" y="1326"/>
                    </a:lnTo>
                    <a:lnTo>
                      <a:pt x="59122" y="1274"/>
                    </a:lnTo>
                    <a:lnTo>
                      <a:pt x="59096" y="1274"/>
                    </a:lnTo>
                    <a:lnTo>
                      <a:pt x="58852" y="1236"/>
                    </a:lnTo>
                    <a:lnTo>
                      <a:pt x="58800" y="1223"/>
                    </a:lnTo>
                    <a:lnTo>
                      <a:pt x="58543" y="1184"/>
                    </a:lnTo>
                    <a:lnTo>
                      <a:pt x="58543" y="1184"/>
                    </a:lnTo>
                    <a:lnTo>
                      <a:pt x="58286" y="1133"/>
                    </a:lnTo>
                    <a:lnTo>
                      <a:pt x="58221" y="1120"/>
                    </a:lnTo>
                    <a:lnTo>
                      <a:pt x="57951" y="1081"/>
                    </a:lnTo>
                    <a:lnTo>
                      <a:pt x="57900" y="1081"/>
                    </a:lnTo>
                    <a:lnTo>
                      <a:pt x="57642" y="1042"/>
                    </a:lnTo>
                    <a:lnTo>
                      <a:pt x="57578" y="1042"/>
                    </a:lnTo>
                    <a:lnTo>
                      <a:pt x="57552" y="1042"/>
                    </a:lnTo>
                    <a:lnTo>
                      <a:pt x="57423" y="1017"/>
                    </a:lnTo>
                    <a:lnTo>
                      <a:pt x="57217" y="991"/>
                    </a:lnTo>
                    <a:lnTo>
                      <a:pt x="57050" y="965"/>
                    </a:lnTo>
                    <a:lnTo>
                      <a:pt x="56844" y="940"/>
                    </a:lnTo>
                    <a:lnTo>
                      <a:pt x="56664" y="927"/>
                    </a:lnTo>
                    <a:lnTo>
                      <a:pt x="56458" y="901"/>
                    </a:lnTo>
                    <a:lnTo>
                      <a:pt x="56278" y="875"/>
                    </a:lnTo>
                    <a:lnTo>
                      <a:pt x="56046" y="849"/>
                    </a:lnTo>
                    <a:lnTo>
                      <a:pt x="55995" y="849"/>
                    </a:lnTo>
                    <a:lnTo>
                      <a:pt x="55789" y="824"/>
                    </a:lnTo>
                    <a:lnTo>
                      <a:pt x="55686" y="811"/>
                    </a:lnTo>
                    <a:lnTo>
                      <a:pt x="55300" y="772"/>
                    </a:lnTo>
                    <a:lnTo>
                      <a:pt x="55223" y="772"/>
                    </a:lnTo>
                    <a:lnTo>
                      <a:pt x="54901" y="734"/>
                    </a:lnTo>
                    <a:lnTo>
                      <a:pt x="54759" y="721"/>
                    </a:lnTo>
                    <a:lnTo>
                      <a:pt x="54605" y="708"/>
                    </a:lnTo>
                    <a:lnTo>
                      <a:pt x="54541" y="708"/>
                    </a:lnTo>
                    <a:lnTo>
                      <a:pt x="54013" y="656"/>
                    </a:lnTo>
                    <a:lnTo>
                      <a:pt x="53962" y="656"/>
                    </a:lnTo>
                    <a:lnTo>
                      <a:pt x="53357" y="605"/>
                    </a:lnTo>
                    <a:lnTo>
                      <a:pt x="53305" y="605"/>
                    </a:lnTo>
                    <a:lnTo>
                      <a:pt x="53189" y="605"/>
                    </a:lnTo>
                    <a:lnTo>
                      <a:pt x="52790" y="566"/>
                    </a:lnTo>
                    <a:lnTo>
                      <a:pt x="52597" y="553"/>
                    </a:lnTo>
                    <a:lnTo>
                      <a:pt x="52147" y="515"/>
                    </a:lnTo>
                    <a:lnTo>
                      <a:pt x="52031" y="515"/>
                    </a:lnTo>
                    <a:lnTo>
                      <a:pt x="52005" y="515"/>
                    </a:lnTo>
                    <a:lnTo>
                      <a:pt x="51426" y="476"/>
                    </a:lnTo>
                    <a:lnTo>
                      <a:pt x="51349" y="476"/>
                    </a:lnTo>
                    <a:lnTo>
                      <a:pt x="50834" y="438"/>
                    </a:lnTo>
                    <a:lnTo>
                      <a:pt x="50796" y="438"/>
                    </a:lnTo>
                    <a:lnTo>
                      <a:pt x="50616" y="425"/>
                    </a:lnTo>
                    <a:lnTo>
                      <a:pt x="50268" y="412"/>
                    </a:lnTo>
                    <a:lnTo>
                      <a:pt x="50024" y="399"/>
                    </a:lnTo>
                    <a:lnTo>
                      <a:pt x="49676" y="373"/>
                    </a:lnTo>
                    <a:lnTo>
                      <a:pt x="49599" y="373"/>
                    </a:lnTo>
                    <a:lnTo>
                      <a:pt x="49432" y="360"/>
                    </a:lnTo>
                    <a:lnTo>
                      <a:pt x="49097" y="348"/>
                    </a:lnTo>
                    <a:lnTo>
                      <a:pt x="48840" y="335"/>
                    </a:lnTo>
                    <a:lnTo>
                      <a:pt x="48479" y="309"/>
                    </a:lnTo>
                    <a:lnTo>
                      <a:pt x="48389" y="309"/>
                    </a:lnTo>
                    <a:lnTo>
                      <a:pt x="48235" y="309"/>
                    </a:lnTo>
                    <a:lnTo>
                      <a:pt x="47887" y="296"/>
                    </a:lnTo>
                    <a:lnTo>
                      <a:pt x="47604" y="283"/>
                    </a:lnTo>
                    <a:lnTo>
                      <a:pt x="47295" y="257"/>
                    </a:lnTo>
                    <a:lnTo>
                      <a:pt x="47179" y="257"/>
                    </a:lnTo>
                    <a:lnTo>
                      <a:pt x="46973" y="257"/>
                    </a:lnTo>
                    <a:lnTo>
                      <a:pt x="46690" y="245"/>
                    </a:lnTo>
                    <a:lnTo>
                      <a:pt x="46394" y="232"/>
                    </a:lnTo>
                    <a:lnTo>
                      <a:pt x="46073" y="206"/>
                    </a:lnTo>
                    <a:lnTo>
                      <a:pt x="45995" y="206"/>
                    </a:lnTo>
                    <a:lnTo>
                      <a:pt x="45764" y="206"/>
                    </a:lnTo>
                    <a:lnTo>
                      <a:pt x="45455" y="193"/>
                    </a:lnTo>
                    <a:lnTo>
                      <a:pt x="45133" y="180"/>
                    </a:lnTo>
                    <a:lnTo>
                      <a:pt x="44824" y="167"/>
                    </a:lnTo>
                    <a:lnTo>
                      <a:pt x="44799" y="167"/>
                    </a:lnTo>
                    <a:lnTo>
                      <a:pt x="44425" y="155"/>
                    </a:lnTo>
                    <a:lnTo>
                      <a:pt x="44091" y="142"/>
                    </a:lnTo>
                    <a:lnTo>
                      <a:pt x="43615" y="116"/>
                    </a:lnTo>
                    <a:lnTo>
                      <a:pt x="43589" y="116"/>
                    </a:lnTo>
                    <a:lnTo>
                      <a:pt x="42559" y="90"/>
                    </a:lnTo>
                    <a:lnTo>
                      <a:pt x="42443" y="90"/>
                    </a:lnTo>
                    <a:lnTo>
                      <a:pt x="42353" y="90"/>
                    </a:lnTo>
                    <a:lnTo>
                      <a:pt x="41362" y="52"/>
                    </a:lnTo>
                    <a:lnTo>
                      <a:pt x="41298" y="52"/>
                    </a:lnTo>
                    <a:lnTo>
                      <a:pt x="41195" y="52"/>
                    </a:lnTo>
                    <a:lnTo>
                      <a:pt x="40320" y="39"/>
                    </a:lnTo>
                    <a:lnTo>
                      <a:pt x="40217" y="39"/>
                    </a:lnTo>
                    <a:lnTo>
                      <a:pt x="40179" y="39"/>
                    </a:lnTo>
                    <a:lnTo>
                      <a:pt x="39265" y="13"/>
                    </a:lnTo>
                    <a:lnTo>
                      <a:pt x="39226" y="13"/>
                    </a:lnTo>
                    <a:lnTo>
                      <a:pt x="39123" y="13"/>
                    </a:lnTo>
                    <a:lnTo>
                      <a:pt x="38377" y="0"/>
                    </a:lnTo>
                    <a:lnTo>
                      <a:pt x="38248" y="0"/>
                    </a:lnTo>
                    <a:lnTo>
                      <a:pt x="38094" y="0"/>
                    </a:lnTo>
                    <a:lnTo>
                      <a:pt x="37643" y="0"/>
                    </a:lnTo>
                    <a:lnTo>
                      <a:pt x="37463" y="0"/>
                    </a:lnTo>
                    <a:lnTo>
                      <a:pt x="37334" y="0"/>
                    </a:lnTo>
                    <a:lnTo>
                      <a:pt x="36871" y="0"/>
                    </a:lnTo>
                    <a:lnTo>
                      <a:pt x="36665" y="0"/>
                    </a:lnTo>
                    <a:lnTo>
                      <a:pt x="36549" y="0"/>
                    </a:lnTo>
                    <a:lnTo>
                      <a:pt x="36086" y="0"/>
                    </a:lnTo>
                    <a:lnTo>
                      <a:pt x="35893" y="0"/>
                    </a:lnTo>
                    <a:lnTo>
                      <a:pt x="35790" y="0"/>
                    </a:lnTo>
                    <a:lnTo>
                      <a:pt x="35481" y="0"/>
                    </a:lnTo>
                    <a:lnTo>
                      <a:pt x="35288" y="0"/>
                    </a:lnTo>
                    <a:lnTo>
                      <a:pt x="35082" y="0"/>
                    </a:lnTo>
                    <a:lnTo>
                      <a:pt x="34773" y="0"/>
                    </a:lnTo>
                    <a:lnTo>
                      <a:pt x="34709" y="0"/>
                    </a:lnTo>
                    <a:lnTo>
                      <a:pt x="34362" y="0"/>
                    </a:lnTo>
                    <a:lnTo>
                      <a:pt x="34104" y="0"/>
                    </a:lnTo>
                    <a:lnTo>
                      <a:pt x="33499" y="0"/>
                    </a:lnTo>
                    <a:lnTo>
                      <a:pt x="27708" y="0"/>
                    </a:lnTo>
                    <a:lnTo>
                      <a:pt x="27155" y="0"/>
                    </a:lnTo>
                    <a:lnTo>
                      <a:pt x="27078" y="0"/>
                    </a:lnTo>
                    <a:lnTo>
                      <a:pt x="26614" y="0"/>
                    </a:lnTo>
                    <a:lnTo>
                      <a:pt x="26498" y="0"/>
                    </a:lnTo>
                    <a:lnTo>
                      <a:pt x="26254" y="0"/>
                    </a:lnTo>
                    <a:lnTo>
                      <a:pt x="25945" y="0"/>
                    </a:lnTo>
                    <a:lnTo>
                      <a:pt x="24993" y="13"/>
                    </a:lnTo>
                    <a:lnTo>
                      <a:pt x="24916" y="13"/>
                    </a:lnTo>
                    <a:lnTo>
                      <a:pt x="23912" y="26"/>
                    </a:lnTo>
                    <a:lnTo>
                      <a:pt x="23809" y="26"/>
                    </a:lnTo>
                    <a:lnTo>
                      <a:pt x="23474" y="26"/>
                    </a:lnTo>
                    <a:lnTo>
                      <a:pt x="22367" y="39"/>
                    </a:lnTo>
                    <a:lnTo>
                      <a:pt x="22161" y="39"/>
                    </a:lnTo>
                    <a:lnTo>
                      <a:pt x="21158" y="64"/>
                    </a:lnTo>
                    <a:lnTo>
                      <a:pt x="21145" y="64"/>
                    </a:lnTo>
                    <a:lnTo>
                      <a:pt x="20978" y="64"/>
                    </a:lnTo>
                    <a:lnTo>
                      <a:pt x="20450" y="77"/>
                    </a:lnTo>
                    <a:lnTo>
                      <a:pt x="20398" y="77"/>
                    </a:lnTo>
                    <a:lnTo>
                      <a:pt x="20167" y="77"/>
                    </a:lnTo>
                    <a:lnTo>
                      <a:pt x="19716" y="90"/>
                    </a:lnTo>
                    <a:lnTo>
                      <a:pt x="19652" y="90"/>
                    </a:lnTo>
                    <a:lnTo>
                      <a:pt x="19433" y="90"/>
                    </a:lnTo>
                    <a:lnTo>
                      <a:pt x="19034" y="103"/>
                    </a:lnTo>
                    <a:lnTo>
                      <a:pt x="18970" y="103"/>
                    </a:lnTo>
                    <a:lnTo>
                      <a:pt x="18507" y="116"/>
                    </a:lnTo>
                    <a:lnTo>
                      <a:pt x="18391" y="116"/>
                    </a:lnTo>
                    <a:lnTo>
                      <a:pt x="17889" y="129"/>
                    </a:lnTo>
                    <a:lnTo>
                      <a:pt x="17812" y="129"/>
                    </a:lnTo>
                    <a:lnTo>
                      <a:pt x="17606" y="129"/>
                    </a:lnTo>
                    <a:lnTo>
                      <a:pt x="17348" y="142"/>
                    </a:lnTo>
                    <a:lnTo>
                      <a:pt x="17207" y="142"/>
                    </a:lnTo>
                    <a:lnTo>
                      <a:pt x="16962" y="155"/>
                    </a:lnTo>
                    <a:lnTo>
                      <a:pt x="16808" y="155"/>
                    </a:lnTo>
                    <a:lnTo>
                      <a:pt x="16589" y="155"/>
                    </a:lnTo>
                    <a:lnTo>
                      <a:pt x="16332" y="167"/>
                    </a:lnTo>
                    <a:lnTo>
                      <a:pt x="16242" y="167"/>
                    </a:lnTo>
                    <a:lnTo>
                      <a:pt x="15933" y="180"/>
                    </a:lnTo>
                    <a:lnTo>
                      <a:pt x="15727" y="193"/>
                    </a:lnTo>
                    <a:lnTo>
                      <a:pt x="15675" y="193"/>
                    </a:lnTo>
                    <a:lnTo>
                      <a:pt x="15199" y="206"/>
                    </a:lnTo>
                    <a:cubicBezTo>
                      <a:pt x="14736" y="232"/>
                      <a:pt x="14273" y="257"/>
                      <a:pt x="13835" y="270"/>
                    </a:cubicBezTo>
                    <a:lnTo>
                      <a:pt x="13809" y="270"/>
                    </a:lnTo>
                    <a:lnTo>
                      <a:pt x="13693" y="270"/>
                    </a:lnTo>
                    <a:lnTo>
                      <a:pt x="13179" y="296"/>
                    </a:lnTo>
                    <a:lnTo>
                      <a:pt x="13127" y="296"/>
                    </a:lnTo>
                    <a:lnTo>
                      <a:pt x="13024" y="296"/>
                    </a:lnTo>
                    <a:lnTo>
                      <a:pt x="12381" y="335"/>
                    </a:lnTo>
                    <a:lnTo>
                      <a:pt x="12265" y="335"/>
                    </a:lnTo>
                    <a:lnTo>
                      <a:pt x="12149" y="335"/>
                    </a:lnTo>
                    <a:lnTo>
                      <a:pt x="11969" y="348"/>
                    </a:lnTo>
                    <a:lnTo>
                      <a:pt x="11609" y="360"/>
                    </a:lnTo>
                    <a:lnTo>
                      <a:pt x="11441" y="373"/>
                    </a:lnTo>
                    <a:lnTo>
                      <a:pt x="11351" y="373"/>
                    </a:lnTo>
                    <a:lnTo>
                      <a:pt x="11351" y="373"/>
                    </a:lnTo>
                    <a:lnTo>
                      <a:pt x="11120" y="386"/>
                    </a:lnTo>
                    <a:lnTo>
                      <a:pt x="10875" y="399"/>
                    </a:lnTo>
                    <a:lnTo>
                      <a:pt x="10579" y="425"/>
                    </a:lnTo>
                    <a:lnTo>
                      <a:pt x="10309" y="438"/>
                    </a:lnTo>
                    <a:lnTo>
                      <a:pt x="10245" y="438"/>
                    </a:lnTo>
                    <a:lnTo>
                      <a:pt x="10077" y="451"/>
                    </a:lnTo>
                    <a:lnTo>
                      <a:pt x="9743" y="476"/>
                    </a:lnTo>
                    <a:lnTo>
                      <a:pt x="9511" y="489"/>
                    </a:lnTo>
                    <a:lnTo>
                      <a:pt x="9163" y="515"/>
                    </a:lnTo>
                    <a:lnTo>
                      <a:pt x="9061" y="515"/>
                    </a:lnTo>
                    <a:lnTo>
                      <a:pt x="8958" y="515"/>
                    </a:lnTo>
                    <a:lnTo>
                      <a:pt x="8546" y="541"/>
                    </a:lnTo>
                    <a:lnTo>
                      <a:pt x="8366" y="553"/>
                    </a:lnTo>
                    <a:lnTo>
                      <a:pt x="7838" y="605"/>
                    </a:lnTo>
                    <a:lnTo>
                      <a:pt x="7799" y="605"/>
                    </a:lnTo>
                    <a:lnTo>
                      <a:pt x="7799" y="605"/>
                    </a:lnTo>
                    <a:lnTo>
                      <a:pt x="7259" y="644"/>
                    </a:lnTo>
                    <a:lnTo>
                      <a:pt x="7104" y="656"/>
                    </a:lnTo>
                    <a:lnTo>
                      <a:pt x="6731" y="695"/>
                    </a:lnTo>
                    <a:lnTo>
                      <a:pt x="6654" y="695"/>
                    </a:lnTo>
                    <a:lnTo>
                      <a:pt x="6551" y="708"/>
                    </a:lnTo>
                    <a:cubicBezTo>
                      <a:pt x="6448" y="721"/>
                      <a:pt x="6345" y="721"/>
                      <a:pt x="6242" y="734"/>
                    </a:cubicBezTo>
                    <a:lnTo>
                      <a:pt x="6049" y="759"/>
                    </a:lnTo>
                    <a:lnTo>
                      <a:pt x="5753" y="785"/>
                    </a:lnTo>
                    <a:lnTo>
                      <a:pt x="5624" y="798"/>
                    </a:lnTo>
                    <a:lnTo>
                      <a:pt x="5573" y="798"/>
                    </a:lnTo>
                    <a:lnTo>
                      <a:pt x="5303" y="824"/>
                    </a:lnTo>
                    <a:lnTo>
                      <a:pt x="5135" y="849"/>
                    </a:lnTo>
                    <a:lnTo>
                      <a:pt x="4814" y="875"/>
                    </a:lnTo>
                    <a:lnTo>
                      <a:pt x="4711" y="888"/>
                    </a:lnTo>
                    <a:lnTo>
                      <a:pt x="4711" y="888"/>
                    </a:lnTo>
                    <a:lnTo>
                      <a:pt x="4415" y="927"/>
                    </a:lnTo>
                    <a:lnTo>
                      <a:pt x="4299" y="940"/>
                    </a:lnTo>
                    <a:lnTo>
                      <a:pt x="3939" y="991"/>
                    </a:lnTo>
                    <a:lnTo>
                      <a:pt x="3939" y="991"/>
                    </a:lnTo>
                    <a:lnTo>
                      <a:pt x="3720" y="1017"/>
                    </a:lnTo>
                    <a:lnTo>
                      <a:pt x="3591" y="1030"/>
                    </a:lnTo>
                    <a:lnTo>
                      <a:pt x="3424" y="1055"/>
                    </a:lnTo>
                    <a:lnTo>
                      <a:pt x="3244" y="1081"/>
                    </a:lnTo>
                    <a:lnTo>
                      <a:pt x="3244" y="1081"/>
                    </a:lnTo>
                    <a:cubicBezTo>
                      <a:pt x="3141" y="1094"/>
                      <a:pt x="3038" y="1107"/>
                      <a:pt x="2922" y="1133"/>
                    </a:cubicBezTo>
                    <a:lnTo>
                      <a:pt x="2832" y="1145"/>
                    </a:lnTo>
                    <a:lnTo>
                      <a:pt x="2626" y="1171"/>
                    </a:lnTo>
                    <a:lnTo>
                      <a:pt x="2613" y="1171"/>
                    </a:lnTo>
                    <a:lnTo>
                      <a:pt x="2549" y="1184"/>
                    </a:lnTo>
                    <a:lnTo>
                      <a:pt x="2330" y="1223"/>
                    </a:lnTo>
                    <a:lnTo>
                      <a:pt x="2240" y="1248"/>
                    </a:lnTo>
                    <a:lnTo>
                      <a:pt x="2098" y="1274"/>
                    </a:lnTo>
                    <a:lnTo>
                      <a:pt x="2060" y="1274"/>
                    </a:lnTo>
                    <a:lnTo>
                      <a:pt x="1970" y="1287"/>
                    </a:lnTo>
                    <a:lnTo>
                      <a:pt x="1802" y="1313"/>
                    </a:lnTo>
                    <a:lnTo>
                      <a:pt x="1712" y="1338"/>
                    </a:lnTo>
                    <a:lnTo>
                      <a:pt x="1622" y="1364"/>
                    </a:lnTo>
                    <a:lnTo>
                      <a:pt x="1571" y="1364"/>
                    </a:lnTo>
                    <a:lnTo>
                      <a:pt x="1481" y="1390"/>
                    </a:lnTo>
                    <a:lnTo>
                      <a:pt x="1352" y="1416"/>
                    </a:lnTo>
                    <a:lnTo>
                      <a:pt x="1262" y="1441"/>
                    </a:lnTo>
                    <a:lnTo>
                      <a:pt x="1210" y="1454"/>
                    </a:lnTo>
                    <a:lnTo>
                      <a:pt x="1146" y="1467"/>
                    </a:lnTo>
                    <a:lnTo>
                      <a:pt x="1069" y="1493"/>
                    </a:lnTo>
                    <a:lnTo>
                      <a:pt x="953" y="1519"/>
                    </a:lnTo>
                    <a:lnTo>
                      <a:pt x="889" y="1544"/>
                    </a:lnTo>
                    <a:lnTo>
                      <a:pt x="863" y="1544"/>
                    </a:lnTo>
                    <a:lnTo>
                      <a:pt x="773" y="1570"/>
                    </a:lnTo>
                    <a:lnTo>
                      <a:pt x="721" y="1596"/>
                    </a:lnTo>
                    <a:lnTo>
                      <a:pt x="567" y="1647"/>
                    </a:lnTo>
                    <a:lnTo>
                      <a:pt x="567" y="1647"/>
                    </a:lnTo>
                    <a:lnTo>
                      <a:pt x="438" y="1699"/>
                    </a:lnTo>
                    <a:lnTo>
                      <a:pt x="399" y="1712"/>
                    </a:lnTo>
                    <a:lnTo>
                      <a:pt x="335" y="1750"/>
                    </a:lnTo>
                    <a:lnTo>
                      <a:pt x="322" y="1750"/>
                    </a:lnTo>
                    <a:lnTo>
                      <a:pt x="284" y="1763"/>
                    </a:lnTo>
                    <a:lnTo>
                      <a:pt x="232" y="1802"/>
                    </a:lnTo>
                    <a:lnTo>
                      <a:pt x="194" y="1815"/>
                    </a:lnTo>
                    <a:cubicBezTo>
                      <a:pt x="181" y="1828"/>
                      <a:pt x="168" y="1840"/>
                      <a:pt x="155" y="1840"/>
                    </a:cubicBezTo>
                    <a:lnTo>
                      <a:pt x="142" y="1853"/>
                    </a:lnTo>
                    <a:lnTo>
                      <a:pt x="116" y="1879"/>
                    </a:lnTo>
                    <a:cubicBezTo>
                      <a:pt x="103" y="1892"/>
                      <a:pt x="91" y="1905"/>
                      <a:pt x="78" y="1905"/>
                    </a:cubicBezTo>
                    <a:lnTo>
                      <a:pt x="52" y="1930"/>
                    </a:lnTo>
                    <a:lnTo>
                      <a:pt x="39" y="1956"/>
                    </a:lnTo>
                    <a:cubicBezTo>
                      <a:pt x="39" y="1956"/>
                      <a:pt x="39" y="1969"/>
                      <a:pt x="26" y="1969"/>
                    </a:cubicBezTo>
                    <a:cubicBezTo>
                      <a:pt x="26" y="1969"/>
                      <a:pt x="26" y="1982"/>
                      <a:pt x="26" y="1982"/>
                    </a:cubicBezTo>
                    <a:cubicBezTo>
                      <a:pt x="13" y="2008"/>
                      <a:pt x="1" y="2021"/>
                      <a:pt x="1" y="2033"/>
                    </a:cubicBezTo>
                    <a:cubicBezTo>
                      <a:pt x="1" y="2046"/>
                      <a:pt x="1" y="2059"/>
                      <a:pt x="1" y="2059"/>
                    </a:cubicBezTo>
                    <a:cubicBezTo>
                      <a:pt x="1" y="2072"/>
                      <a:pt x="1" y="2085"/>
                      <a:pt x="1" y="2085"/>
                    </a:cubicBezTo>
                    <a:cubicBezTo>
                      <a:pt x="1" y="2098"/>
                      <a:pt x="1" y="2098"/>
                      <a:pt x="1" y="2111"/>
                    </a:cubicBezTo>
                    <a:cubicBezTo>
                      <a:pt x="1" y="2124"/>
                      <a:pt x="13" y="2149"/>
                      <a:pt x="26" y="2162"/>
                    </a:cubicBezTo>
                    <a:lnTo>
                      <a:pt x="528" y="3127"/>
                    </a:lnTo>
                    <a:lnTo>
                      <a:pt x="760" y="3552"/>
                    </a:lnTo>
                    <a:lnTo>
                      <a:pt x="1133" y="4286"/>
                    </a:lnTo>
                    <a:lnTo>
                      <a:pt x="1635" y="5225"/>
                    </a:lnTo>
                    <a:lnTo>
                      <a:pt x="2201" y="6293"/>
                    </a:lnTo>
                    <a:lnTo>
                      <a:pt x="2729" y="7297"/>
                    </a:lnTo>
                    <a:lnTo>
                      <a:pt x="3256" y="8314"/>
                    </a:lnTo>
                    <a:lnTo>
                      <a:pt x="4711" y="11042"/>
                    </a:lnTo>
                    <a:cubicBezTo>
                      <a:pt x="4788" y="11183"/>
                      <a:pt x="4852" y="11325"/>
                      <a:pt x="4929" y="11467"/>
                    </a:cubicBezTo>
                    <a:lnTo>
                      <a:pt x="5444" y="12432"/>
                    </a:lnTo>
                    <a:cubicBezTo>
                      <a:pt x="5444" y="12445"/>
                      <a:pt x="5457" y="12470"/>
                      <a:pt x="5470" y="12483"/>
                    </a:cubicBezTo>
                    <a:lnTo>
                      <a:pt x="5496" y="12496"/>
                    </a:lnTo>
                    <a:cubicBezTo>
                      <a:pt x="5509" y="12509"/>
                      <a:pt x="5521" y="12522"/>
                      <a:pt x="5534" y="12522"/>
                    </a:cubicBezTo>
                    <a:lnTo>
                      <a:pt x="5560" y="12548"/>
                    </a:lnTo>
                    <a:lnTo>
                      <a:pt x="5599" y="12573"/>
                    </a:lnTo>
                    <a:lnTo>
                      <a:pt x="5624" y="12599"/>
                    </a:lnTo>
                    <a:lnTo>
                      <a:pt x="5689" y="12625"/>
                    </a:lnTo>
                    <a:lnTo>
                      <a:pt x="5727" y="12651"/>
                    </a:lnTo>
                    <a:lnTo>
                      <a:pt x="5792" y="12676"/>
                    </a:lnTo>
                    <a:cubicBezTo>
                      <a:pt x="5805" y="12676"/>
                      <a:pt x="5817" y="12689"/>
                      <a:pt x="5830" y="12689"/>
                    </a:cubicBezTo>
                    <a:lnTo>
                      <a:pt x="5908" y="12728"/>
                    </a:lnTo>
                    <a:lnTo>
                      <a:pt x="5959" y="12741"/>
                    </a:lnTo>
                    <a:lnTo>
                      <a:pt x="6075" y="12779"/>
                    </a:lnTo>
                    <a:lnTo>
                      <a:pt x="6101" y="12779"/>
                    </a:lnTo>
                    <a:lnTo>
                      <a:pt x="6255" y="12831"/>
                    </a:lnTo>
                    <a:lnTo>
                      <a:pt x="6306" y="12844"/>
                    </a:lnTo>
                    <a:lnTo>
                      <a:pt x="6422" y="12869"/>
                    </a:lnTo>
                    <a:lnTo>
                      <a:pt x="6500" y="12882"/>
                    </a:lnTo>
                    <a:lnTo>
                      <a:pt x="6615" y="12921"/>
                    </a:lnTo>
                    <a:lnTo>
                      <a:pt x="6693" y="12934"/>
                    </a:lnTo>
                    <a:lnTo>
                      <a:pt x="6821" y="12959"/>
                    </a:lnTo>
                    <a:lnTo>
                      <a:pt x="6911" y="12985"/>
                    </a:lnTo>
                    <a:lnTo>
                      <a:pt x="7040" y="13011"/>
                    </a:lnTo>
                    <a:lnTo>
                      <a:pt x="7130" y="13024"/>
                    </a:lnTo>
                    <a:lnTo>
                      <a:pt x="7297" y="13050"/>
                    </a:lnTo>
                    <a:lnTo>
                      <a:pt x="7375" y="13062"/>
                    </a:lnTo>
                    <a:lnTo>
                      <a:pt x="7568" y="13101"/>
                    </a:lnTo>
                    <a:lnTo>
                      <a:pt x="7632" y="13114"/>
                    </a:lnTo>
                    <a:lnTo>
                      <a:pt x="7889" y="13152"/>
                    </a:lnTo>
                    <a:lnTo>
                      <a:pt x="7954" y="13165"/>
                    </a:lnTo>
                    <a:lnTo>
                      <a:pt x="8173" y="13191"/>
                    </a:lnTo>
                    <a:lnTo>
                      <a:pt x="8275" y="13217"/>
                    </a:lnTo>
                    <a:lnTo>
                      <a:pt x="8469" y="13243"/>
                    </a:lnTo>
                    <a:lnTo>
                      <a:pt x="8584" y="13255"/>
                    </a:lnTo>
                    <a:lnTo>
                      <a:pt x="8777" y="13281"/>
                    </a:lnTo>
                    <a:lnTo>
                      <a:pt x="8906" y="13294"/>
                    </a:lnTo>
                    <a:lnTo>
                      <a:pt x="9112" y="13320"/>
                    </a:lnTo>
                    <a:lnTo>
                      <a:pt x="9241" y="13333"/>
                    </a:lnTo>
                    <a:lnTo>
                      <a:pt x="9447" y="13358"/>
                    </a:lnTo>
                    <a:lnTo>
                      <a:pt x="9575" y="13371"/>
                    </a:lnTo>
                    <a:lnTo>
                      <a:pt x="9833" y="13397"/>
                    </a:lnTo>
                    <a:lnTo>
                      <a:pt x="9923" y="13410"/>
                    </a:lnTo>
                    <a:lnTo>
                      <a:pt x="10296" y="13448"/>
                    </a:lnTo>
                    <a:lnTo>
                      <a:pt x="10347" y="13448"/>
                    </a:lnTo>
                    <a:lnTo>
                      <a:pt x="10669" y="13487"/>
                    </a:lnTo>
                    <a:lnTo>
                      <a:pt x="10798" y="13500"/>
                    </a:lnTo>
                    <a:lnTo>
                      <a:pt x="11055" y="13513"/>
                    </a:lnTo>
                    <a:lnTo>
                      <a:pt x="11210" y="13539"/>
                    </a:lnTo>
                    <a:lnTo>
                      <a:pt x="11467" y="13551"/>
                    </a:lnTo>
                    <a:lnTo>
                      <a:pt x="11622" y="13564"/>
                    </a:lnTo>
                    <a:lnTo>
                      <a:pt x="11879" y="13590"/>
                    </a:lnTo>
                    <a:lnTo>
                      <a:pt x="12046" y="13603"/>
                    </a:lnTo>
                    <a:lnTo>
                      <a:pt x="12316" y="13629"/>
                    </a:lnTo>
                    <a:lnTo>
                      <a:pt x="12471" y="13641"/>
                    </a:lnTo>
                    <a:lnTo>
                      <a:pt x="12793" y="13654"/>
                    </a:lnTo>
                    <a:lnTo>
                      <a:pt x="12908" y="13667"/>
                    </a:lnTo>
                    <a:lnTo>
                      <a:pt x="13835" y="13732"/>
                    </a:lnTo>
                    <a:lnTo>
                      <a:pt x="13964" y="13732"/>
                    </a:lnTo>
                    <a:lnTo>
                      <a:pt x="14298" y="13757"/>
                    </a:lnTo>
                    <a:lnTo>
                      <a:pt x="14479" y="13770"/>
                    </a:lnTo>
                    <a:lnTo>
                      <a:pt x="14800" y="13783"/>
                    </a:lnTo>
                    <a:lnTo>
                      <a:pt x="14877" y="13783"/>
                    </a:lnTo>
                    <a:lnTo>
                      <a:pt x="14968" y="13783"/>
                    </a:lnTo>
                    <a:lnTo>
                      <a:pt x="15354" y="13809"/>
                    </a:lnTo>
                    <a:lnTo>
                      <a:pt x="15508" y="13822"/>
                    </a:lnTo>
                    <a:lnTo>
                      <a:pt x="15971" y="13835"/>
                    </a:lnTo>
                    <a:lnTo>
                      <a:pt x="16049" y="13835"/>
                    </a:lnTo>
                    <a:lnTo>
                      <a:pt x="16602" y="13873"/>
                    </a:lnTo>
                    <a:lnTo>
                      <a:pt x="16744" y="13873"/>
                    </a:lnTo>
                    <a:lnTo>
                      <a:pt x="17168" y="13886"/>
                    </a:lnTo>
                    <a:lnTo>
                      <a:pt x="17245" y="13886"/>
                    </a:lnTo>
                    <a:lnTo>
                      <a:pt x="17400" y="13899"/>
                    </a:lnTo>
                    <a:lnTo>
                      <a:pt x="17644" y="13912"/>
                    </a:lnTo>
                    <a:lnTo>
                      <a:pt x="17902" y="13925"/>
                    </a:lnTo>
                    <a:lnTo>
                      <a:pt x="18146" y="13925"/>
                    </a:lnTo>
                    <a:lnTo>
                      <a:pt x="18417" y="13937"/>
                    </a:lnTo>
                    <a:lnTo>
                      <a:pt x="18648" y="13950"/>
                    </a:lnTo>
                    <a:lnTo>
                      <a:pt x="18931" y="13963"/>
                    </a:lnTo>
                    <a:lnTo>
                      <a:pt x="19163" y="13976"/>
                    </a:lnTo>
                    <a:lnTo>
                      <a:pt x="19279" y="13976"/>
                    </a:lnTo>
                    <a:lnTo>
                      <a:pt x="19369" y="13976"/>
                    </a:lnTo>
                    <a:cubicBezTo>
                      <a:pt x="19639" y="13976"/>
                      <a:pt x="19909" y="13989"/>
                      <a:pt x="20192" y="14002"/>
                    </a:cubicBezTo>
                    <a:lnTo>
                      <a:pt x="20295" y="14002"/>
                    </a:lnTo>
                    <a:lnTo>
                      <a:pt x="21171" y="14028"/>
                    </a:lnTo>
                    <a:lnTo>
                      <a:pt x="21209" y="14028"/>
                    </a:lnTo>
                    <a:lnTo>
                      <a:pt x="21994" y="14079"/>
                    </a:lnTo>
                    <a:lnTo>
                      <a:pt x="22174" y="14079"/>
                    </a:lnTo>
                    <a:lnTo>
                      <a:pt x="22985" y="14105"/>
                    </a:lnTo>
                    <a:lnTo>
                      <a:pt x="23049" y="14105"/>
                    </a:lnTo>
                    <a:lnTo>
                      <a:pt x="23165" y="14105"/>
                    </a:lnTo>
                    <a:lnTo>
                      <a:pt x="23963" y="14118"/>
                    </a:lnTo>
                    <a:lnTo>
                      <a:pt x="24015" y="14118"/>
                    </a:lnTo>
                    <a:lnTo>
                      <a:pt x="24851" y="14131"/>
                    </a:lnTo>
                    <a:lnTo>
                      <a:pt x="24954" y="14131"/>
                    </a:lnTo>
                    <a:lnTo>
                      <a:pt x="25044" y="14131"/>
                    </a:lnTo>
                    <a:lnTo>
                      <a:pt x="25881" y="14143"/>
                    </a:lnTo>
                    <a:lnTo>
                      <a:pt x="26048" y="14143"/>
                    </a:lnTo>
                    <a:lnTo>
                      <a:pt x="26897" y="14156"/>
                    </a:lnTo>
                    <a:lnTo>
                      <a:pt x="26949" y="14156"/>
                    </a:lnTo>
                    <a:lnTo>
                      <a:pt x="27901" y="14156"/>
                    </a:lnTo>
                    <a:lnTo>
                      <a:pt x="28068" y="14156"/>
                    </a:lnTo>
                    <a:lnTo>
                      <a:pt x="28982" y="14156"/>
                    </a:lnTo>
                    <a:lnTo>
                      <a:pt x="29201" y="14156"/>
                    </a:lnTo>
                    <a:lnTo>
                      <a:pt x="30063" y="14156"/>
                    </a:lnTo>
                    <a:lnTo>
                      <a:pt x="31517" y="14156"/>
                    </a:lnTo>
                    <a:lnTo>
                      <a:pt x="32792" y="14156"/>
                    </a:lnTo>
                    <a:lnTo>
                      <a:pt x="32946" y="14156"/>
                    </a:lnTo>
                    <a:cubicBezTo>
                      <a:pt x="33358" y="14156"/>
                      <a:pt x="33770" y="14156"/>
                      <a:pt x="34181" y="14156"/>
                    </a:cubicBezTo>
                    <a:lnTo>
                      <a:pt x="34310" y="14156"/>
                    </a:lnTo>
                    <a:cubicBezTo>
                      <a:pt x="34658" y="14156"/>
                      <a:pt x="34992" y="14156"/>
                      <a:pt x="35327" y="14143"/>
                    </a:cubicBezTo>
                    <a:lnTo>
                      <a:pt x="35481" y="14143"/>
                    </a:lnTo>
                    <a:lnTo>
                      <a:pt x="36485" y="14118"/>
                    </a:lnTo>
                    <a:lnTo>
                      <a:pt x="36639" y="14118"/>
                    </a:lnTo>
                    <a:lnTo>
                      <a:pt x="37618" y="14105"/>
                    </a:lnTo>
                    <a:lnTo>
                      <a:pt x="37759" y="14105"/>
                    </a:lnTo>
                    <a:cubicBezTo>
                      <a:pt x="38081" y="14092"/>
                      <a:pt x="38403" y="14092"/>
                      <a:pt x="38724" y="14079"/>
                    </a:cubicBezTo>
                    <a:lnTo>
                      <a:pt x="38776" y="14079"/>
                    </a:lnTo>
                    <a:lnTo>
                      <a:pt x="38943" y="14079"/>
                    </a:lnTo>
                    <a:lnTo>
                      <a:pt x="39316" y="14066"/>
                    </a:lnTo>
                    <a:lnTo>
                      <a:pt x="39561" y="14066"/>
                    </a:lnTo>
                    <a:lnTo>
                      <a:pt x="39921" y="14053"/>
                    </a:lnTo>
                    <a:lnTo>
                      <a:pt x="40166" y="14053"/>
                    </a:lnTo>
                    <a:lnTo>
                      <a:pt x="40526" y="14040"/>
                    </a:lnTo>
                    <a:lnTo>
                      <a:pt x="40758" y="14028"/>
                    </a:lnTo>
                    <a:lnTo>
                      <a:pt x="41131" y="14015"/>
                    </a:lnTo>
                    <a:lnTo>
                      <a:pt x="41350" y="14015"/>
                    </a:lnTo>
                    <a:lnTo>
                      <a:pt x="41800" y="14002"/>
                    </a:lnTo>
                    <a:lnTo>
                      <a:pt x="41929" y="14002"/>
                    </a:lnTo>
                    <a:lnTo>
                      <a:pt x="42495" y="13976"/>
                    </a:lnTo>
                    <a:lnTo>
                      <a:pt x="42637" y="13976"/>
                    </a:lnTo>
                    <a:lnTo>
                      <a:pt x="43048" y="13963"/>
                    </a:lnTo>
                    <a:lnTo>
                      <a:pt x="43254" y="13950"/>
                    </a:lnTo>
                    <a:lnTo>
                      <a:pt x="43602" y="13937"/>
                    </a:lnTo>
                    <a:lnTo>
                      <a:pt x="43679" y="13937"/>
                    </a:lnTo>
                    <a:lnTo>
                      <a:pt x="43846" y="13937"/>
                    </a:lnTo>
                    <a:lnTo>
                      <a:pt x="44104" y="13925"/>
                    </a:lnTo>
                    <a:lnTo>
                      <a:pt x="44335" y="13912"/>
                    </a:lnTo>
                    <a:lnTo>
                      <a:pt x="44593" y="13899"/>
                    </a:lnTo>
                    <a:lnTo>
                      <a:pt x="44824" y="13886"/>
                    </a:lnTo>
                    <a:lnTo>
                      <a:pt x="45082" y="13873"/>
                    </a:lnTo>
                    <a:lnTo>
                      <a:pt x="45300" y="13860"/>
                    </a:lnTo>
                    <a:lnTo>
                      <a:pt x="45545" y="13847"/>
                    </a:lnTo>
                    <a:lnTo>
                      <a:pt x="45777" y="13835"/>
                    </a:lnTo>
                    <a:lnTo>
                      <a:pt x="46008" y="13822"/>
                    </a:lnTo>
                    <a:lnTo>
                      <a:pt x="46240" y="13809"/>
                    </a:lnTo>
                    <a:lnTo>
                      <a:pt x="46472" y="13796"/>
                    </a:lnTo>
                    <a:lnTo>
                      <a:pt x="46690" y="13783"/>
                    </a:lnTo>
                    <a:lnTo>
                      <a:pt x="46922" y="13770"/>
                    </a:lnTo>
                    <a:lnTo>
                      <a:pt x="47128" y="13757"/>
                    </a:lnTo>
                    <a:lnTo>
                      <a:pt x="47360" y="13744"/>
                    </a:lnTo>
                    <a:lnTo>
                      <a:pt x="47398" y="13744"/>
                    </a:lnTo>
                    <a:lnTo>
                      <a:pt x="47488" y="13744"/>
                    </a:lnTo>
                    <a:lnTo>
                      <a:pt x="47861" y="13719"/>
                    </a:lnTo>
                    <a:lnTo>
                      <a:pt x="48016" y="13706"/>
                    </a:lnTo>
                    <a:lnTo>
                      <a:pt x="48338" y="13680"/>
                    </a:lnTo>
                    <a:lnTo>
                      <a:pt x="48505" y="13667"/>
                    </a:lnTo>
                    <a:lnTo>
                      <a:pt x="48840" y="13641"/>
                    </a:lnTo>
                    <a:lnTo>
                      <a:pt x="48968" y="13629"/>
                    </a:lnTo>
                    <a:lnTo>
                      <a:pt x="49419" y="13590"/>
                    </a:lnTo>
                    <a:lnTo>
                      <a:pt x="49419" y="13590"/>
                    </a:lnTo>
                    <a:lnTo>
                      <a:pt x="49573" y="13577"/>
                    </a:lnTo>
                    <a:lnTo>
                      <a:pt x="49779" y="13564"/>
                    </a:lnTo>
                    <a:cubicBezTo>
                      <a:pt x="50165" y="13526"/>
                      <a:pt x="50525" y="13487"/>
                      <a:pt x="50873" y="13461"/>
                    </a:cubicBezTo>
                    <a:lnTo>
                      <a:pt x="51195" y="13423"/>
                    </a:lnTo>
                    <a:lnTo>
                      <a:pt x="51285" y="13410"/>
                    </a:lnTo>
                    <a:lnTo>
                      <a:pt x="51503" y="13384"/>
                    </a:lnTo>
                    <a:lnTo>
                      <a:pt x="51619" y="13371"/>
                    </a:lnTo>
                    <a:lnTo>
                      <a:pt x="51812" y="13345"/>
                    </a:lnTo>
                    <a:lnTo>
                      <a:pt x="51928" y="13333"/>
                    </a:lnTo>
                    <a:lnTo>
                      <a:pt x="52031" y="13320"/>
                    </a:lnTo>
                    <a:lnTo>
                      <a:pt x="52121" y="13307"/>
                    </a:lnTo>
                    <a:lnTo>
                      <a:pt x="52211" y="13307"/>
                    </a:lnTo>
                    <a:lnTo>
                      <a:pt x="52404" y="13281"/>
                    </a:lnTo>
                    <a:lnTo>
                      <a:pt x="52494" y="13268"/>
                    </a:lnTo>
                    <a:lnTo>
                      <a:pt x="52700" y="13230"/>
                    </a:lnTo>
                    <a:lnTo>
                      <a:pt x="52752" y="13230"/>
                    </a:lnTo>
                    <a:lnTo>
                      <a:pt x="52996" y="13191"/>
                    </a:lnTo>
                    <a:lnTo>
                      <a:pt x="53009" y="13191"/>
                    </a:lnTo>
                    <a:lnTo>
                      <a:pt x="53061" y="13191"/>
                    </a:lnTo>
                    <a:lnTo>
                      <a:pt x="53241" y="13165"/>
                    </a:lnTo>
                    <a:lnTo>
                      <a:pt x="53331" y="13152"/>
                    </a:lnTo>
                    <a:lnTo>
                      <a:pt x="53472" y="13127"/>
                    </a:lnTo>
                    <a:lnTo>
                      <a:pt x="53563" y="13114"/>
                    </a:lnTo>
                    <a:lnTo>
                      <a:pt x="53704" y="13088"/>
                    </a:lnTo>
                    <a:lnTo>
                      <a:pt x="53781" y="13075"/>
                    </a:lnTo>
                    <a:lnTo>
                      <a:pt x="53794" y="13075"/>
                    </a:lnTo>
                    <a:lnTo>
                      <a:pt x="53974" y="13037"/>
                    </a:lnTo>
                    <a:lnTo>
                      <a:pt x="53974" y="13037"/>
                    </a:lnTo>
                    <a:lnTo>
                      <a:pt x="54167" y="12998"/>
                    </a:lnTo>
                    <a:lnTo>
                      <a:pt x="54219" y="12985"/>
                    </a:lnTo>
                    <a:lnTo>
                      <a:pt x="54348" y="12959"/>
                    </a:lnTo>
                    <a:lnTo>
                      <a:pt x="54412" y="12947"/>
                    </a:lnTo>
                    <a:lnTo>
                      <a:pt x="54463" y="12934"/>
                    </a:lnTo>
                    <a:lnTo>
                      <a:pt x="54515" y="12921"/>
                    </a:lnTo>
                    <a:lnTo>
                      <a:pt x="54579" y="12908"/>
                    </a:lnTo>
                    <a:lnTo>
                      <a:pt x="54682" y="12882"/>
                    </a:lnTo>
                    <a:lnTo>
                      <a:pt x="54734" y="12869"/>
                    </a:lnTo>
                    <a:lnTo>
                      <a:pt x="54837" y="12831"/>
                    </a:lnTo>
                    <a:lnTo>
                      <a:pt x="54875" y="12818"/>
                    </a:lnTo>
                    <a:lnTo>
                      <a:pt x="54991" y="12779"/>
                    </a:lnTo>
                    <a:lnTo>
                      <a:pt x="54991" y="12779"/>
                    </a:lnTo>
                    <a:lnTo>
                      <a:pt x="55043" y="12766"/>
                    </a:lnTo>
                    <a:lnTo>
                      <a:pt x="55120" y="12741"/>
                    </a:lnTo>
                    <a:lnTo>
                      <a:pt x="55158" y="12715"/>
                    </a:lnTo>
                    <a:lnTo>
                      <a:pt x="55223" y="12689"/>
                    </a:lnTo>
                    <a:lnTo>
                      <a:pt x="55261" y="12676"/>
                    </a:lnTo>
                    <a:lnTo>
                      <a:pt x="55313" y="12651"/>
                    </a:lnTo>
                    <a:lnTo>
                      <a:pt x="55351" y="12625"/>
                    </a:lnTo>
                    <a:lnTo>
                      <a:pt x="55390" y="12612"/>
                    </a:lnTo>
                    <a:lnTo>
                      <a:pt x="55390" y="12599"/>
                    </a:lnTo>
                    <a:lnTo>
                      <a:pt x="55416" y="12586"/>
                    </a:lnTo>
                    <a:lnTo>
                      <a:pt x="55454" y="12560"/>
                    </a:lnTo>
                    <a:lnTo>
                      <a:pt x="55480" y="12548"/>
                    </a:lnTo>
                    <a:cubicBezTo>
                      <a:pt x="55493" y="12535"/>
                      <a:pt x="55506" y="12522"/>
                      <a:pt x="55506" y="12509"/>
                    </a:cubicBezTo>
                    <a:cubicBezTo>
                      <a:pt x="55519" y="12509"/>
                      <a:pt x="55519" y="12509"/>
                      <a:pt x="55519" y="12496"/>
                    </a:cubicBezTo>
                    <a:cubicBezTo>
                      <a:pt x="55532" y="12483"/>
                      <a:pt x="55544" y="12470"/>
                      <a:pt x="55557" y="12458"/>
                    </a:cubicBezTo>
                    <a:lnTo>
                      <a:pt x="60962" y="2188"/>
                    </a:lnTo>
                    <a:cubicBezTo>
                      <a:pt x="60975" y="2175"/>
                      <a:pt x="60988" y="2162"/>
                      <a:pt x="60988" y="2136"/>
                    </a:cubicBezTo>
                    <a:cubicBezTo>
                      <a:pt x="61014" y="2111"/>
                      <a:pt x="61014" y="2059"/>
                      <a:pt x="61001" y="2021"/>
                    </a:cubicBezTo>
                    <a:close/>
                  </a:path>
                </a:pathLst>
              </a:custGeom>
              <a:solidFill>
                <a:srgbClr val="FFB3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5697138" y="1039706"/>
                <a:ext cx="2723225" cy="202051"/>
              </a:xfrm>
              <a:custGeom>
                <a:rect b="b" l="l" r="r" t="t"/>
                <a:pathLst>
                  <a:path extrusionOk="0" h="4570" w="61594">
                    <a:moveTo>
                      <a:pt x="61297" y="2317"/>
                    </a:moveTo>
                    <a:cubicBezTo>
                      <a:pt x="61001" y="3565"/>
                      <a:pt x="47115" y="4569"/>
                      <a:pt x="30269" y="4543"/>
                    </a:cubicBezTo>
                    <a:cubicBezTo>
                      <a:pt x="13423" y="4518"/>
                      <a:pt x="1" y="3488"/>
                      <a:pt x="297" y="2240"/>
                    </a:cubicBezTo>
                    <a:cubicBezTo>
                      <a:pt x="593" y="991"/>
                      <a:pt x="14479" y="1"/>
                      <a:pt x="31324" y="13"/>
                    </a:cubicBezTo>
                    <a:cubicBezTo>
                      <a:pt x="48170" y="39"/>
                      <a:pt x="61593" y="1069"/>
                      <a:pt x="61297" y="2317"/>
                    </a:cubicBezTo>
                    <a:close/>
                  </a:path>
                </a:pathLst>
              </a:custGeom>
              <a:gradFill>
                <a:gsLst>
                  <a:gs pos="0">
                    <a:srgbClr val="FFDABF"/>
                  </a:gs>
                  <a:gs pos="100000">
                    <a:srgbClr val="FA8E4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38"/>
            <p:cNvGrpSpPr/>
            <p:nvPr/>
          </p:nvGrpSpPr>
          <p:grpSpPr>
            <a:xfrm>
              <a:off x="5968567" y="1725798"/>
              <a:ext cx="2179809" cy="613979"/>
              <a:chOff x="5968567" y="1719135"/>
              <a:chExt cx="2179809" cy="613979"/>
            </a:xfrm>
          </p:grpSpPr>
          <p:sp>
            <p:nvSpPr>
              <p:cNvPr id="262" name="Google Shape;262;p38"/>
              <p:cNvSpPr/>
              <p:nvPr/>
            </p:nvSpPr>
            <p:spPr>
              <a:xfrm>
                <a:off x="5981079" y="1728818"/>
                <a:ext cx="2157614" cy="604296"/>
              </a:xfrm>
              <a:custGeom>
                <a:rect b="b" l="l" r="r" t="t"/>
                <a:pathLst>
                  <a:path extrusionOk="0" h="13668" w="48801">
                    <a:moveTo>
                      <a:pt x="48788" y="1596"/>
                    </a:moveTo>
                    <a:lnTo>
                      <a:pt x="48788" y="1583"/>
                    </a:lnTo>
                    <a:cubicBezTo>
                      <a:pt x="48788" y="1570"/>
                      <a:pt x="48788" y="1558"/>
                      <a:pt x="48775" y="1545"/>
                    </a:cubicBezTo>
                    <a:cubicBezTo>
                      <a:pt x="48775" y="1532"/>
                      <a:pt x="48775" y="1532"/>
                      <a:pt x="48762" y="1519"/>
                    </a:cubicBezTo>
                    <a:cubicBezTo>
                      <a:pt x="48762" y="1506"/>
                      <a:pt x="48749" y="1493"/>
                      <a:pt x="48736" y="1480"/>
                    </a:cubicBezTo>
                    <a:lnTo>
                      <a:pt x="48724" y="1467"/>
                    </a:lnTo>
                    <a:cubicBezTo>
                      <a:pt x="48698" y="1455"/>
                      <a:pt x="48672" y="1429"/>
                      <a:pt x="48659" y="1416"/>
                    </a:cubicBezTo>
                    <a:lnTo>
                      <a:pt x="48646" y="1416"/>
                    </a:lnTo>
                    <a:cubicBezTo>
                      <a:pt x="48621" y="1403"/>
                      <a:pt x="48595" y="1390"/>
                      <a:pt x="48569" y="1365"/>
                    </a:cubicBezTo>
                    <a:lnTo>
                      <a:pt x="48530" y="1352"/>
                    </a:lnTo>
                    <a:lnTo>
                      <a:pt x="48453" y="1313"/>
                    </a:lnTo>
                    <a:lnTo>
                      <a:pt x="48415" y="1300"/>
                    </a:lnTo>
                    <a:lnTo>
                      <a:pt x="48325" y="1262"/>
                    </a:lnTo>
                    <a:lnTo>
                      <a:pt x="48286" y="1249"/>
                    </a:lnTo>
                    <a:lnTo>
                      <a:pt x="48132" y="1197"/>
                    </a:lnTo>
                    <a:lnTo>
                      <a:pt x="48106" y="1197"/>
                    </a:lnTo>
                    <a:lnTo>
                      <a:pt x="47951" y="1159"/>
                    </a:lnTo>
                    <a:lnTo>
                      <a:pt x="47900" y="1146"/>
                    </a:lnTo>
                    <a:lnTo>
                      <a:pt x="47758" y="1107"/>
                    </a:lnTo>
                    <a:lnTo>
                      <a:pt x="47694" y="1094"/>
                    </a:lnTo>
                    <a:lnTo>
                      <a:pt x="47527" y="1056"/>
                    </a:lnTo>
                    <a:lnTo>
                      <a:pt x="47475" y="1043"/>
                    </a:lnTo>
                    <a:cubicBezTo>
                      <a:pt x="47398" y="1030"/>
                      <a:pt x="47321" y="1004"/>
                      <a:pt x="47244" y="991"/>
                    </a:cubicBezTo>
                    <a:lnTo>
                      <a:pt x="47179" y="978"/>
                    </a:lnTo>
                    <a:lnTo>
                      <a:pt x="46986" y="940"/>
                    </a:lnTo>
                    <a:lnTo>
                      <a:pt x="46896" y="927"/>
                    </a:lnTo>
                    <a:lnTo>
                      <a:pt x="46716" y="901"/>
                    </a:lnTo>
                    <a:lnTo>
                      <a:pt x="46626" y="875"/>
                    </a:lnTo>
                    <a:lnTo>
                      <a:pt x="46407" y="850"/>
                    </a:lnTo>
                    <a:lnTo>
                      <a:pt x="46330" y="837"/>
                    </a:lnTo>
                    <a:lnTo>
                      <a:pt x="46034" y="785"/>
                    </a:lnTo>
                    <a:lnTo>
                      <a:pt x="46008" y="785"/>
                    </a:lnTo>
                    <a:lnTo>
                      <a:pt x="45892" y="773"/>
                    </a:lnTo>
                    <a:lnTo>
                      <a:pt x="45751" y="760"/>
                    </a:lnTo>
                    <a:lnTo>
                      <a:pt x="45596" y="734"/>
                    </a:lnTo>
                    <a:lnTo>
                      <a:pt x="45442" y="721"/>
                    </a:lnTo>
                    <a:lnTo>
                      <a:pt x="45287" y="695"/>
                    </a:lnTo>
                    <a:lnTo>
                      <a:pt x="45133" y="682"/>
                    </a:lnTo>
                    <a:lnTo>
                      <a:pt x="44979" y="657"/>
                    </a:lnTo>
                    <a:lnTo>
                      <a:pt x="44811" y="644"/>
                    </a:lnTo>
                    <a:lnTo>
                      <a:pt x="44760" y="644"/>
                    </a:lnTo>
                    <a:lnTo>
                      <a:pt x="44760" y="644"/>
                    </a:lnTo>
                    <a:lnTo>
                      <a:pt x="44580" y="618"/>
                    </a:lnTo>
                    <a:lnTo>
                      <a:pt x="44515" y="618"/>
                    </a:lnTo>
                    <a:lnTo>
                      <a:pt x="44194" y="592"/>
                    </a:lnTo>
                    <a:lnTo>
                      <a:pt x="44129" y="592"/>
                    </a:lnTo>
                    <a:lnTo>
                      <a:pt x="43872" y="567"/>
                    </a:lnTo>
                    <a:lnTo>
                      <a:pt x="43769" y="554"/>
                    </a:lnTo>
                    <a:lnTo>
                      <a:pt x="43640" y="541"/>
                    </a:lnTo>
                    <a:lnTo>
                      <a:pt x="43576" y="541"/>
                    </a:lnTo>
                    <a:lnTo>
                      <a:pt x="43164" y="502"/>
                    </a:lnTo>
                    <a:lnTo>
                      <a:pt x="43125" y="502"/>
                    </a:lnTo>
                    <a:lnTo>
                      <a:pt x="42636" y="464"/>
                    </a:lnTo>
                    <a:lnTo>
                      <a:pt x="42585" y="464"/>
                    </a:lnTo>
                    <a:lnTo>
                      <a:pt x="42495" y="451"/>
                    </a:lnTo>
                    <a:lnTo>
                      <a:pt x="42173" y="425"/>
                    </a:lnTo>
                    <a:lnTo>
                      <a:pt x="42019" y="412"/>
                    </a:lnTo>
                    <a:lnTo>
                      <a:pt x="41671" y="386"/>
                    </a:lnTo>
                    <a:lnTo>
                      <a:pt x="41568" y="386"/>
                    </a:lnTo>
                    <a:lnTo>
                      <a:pt x="41542" y="386"/>
                    </a:lnTo>
                    <a:lnTo>
                      <a:pt x="41092" y="361"/>
                    </a:lnTo>
                    <a:lnTo>
                      <a:pt x="40989" y="361"/>
                    </a:lnTo>
                    <a:lnTo>
                      <a:pt x="40616" y="335"/>
                    </a:lnTo>
                    <a:lnTo>
                      <a:pt x="40577" y="335"/>
                    </a:lnTo>
                    <a:lnTo>
                      <a:pt x="40397" y="322"/>
                    </a:lnTo>
                    <a:lnTo>
                      <a:pt x="40165" y="296"/>
                    </a:lnTo>
                    <a:lnTo>
                      <a:pt x="39947" y="283"/>
                    </a:lnTo>
                    <a:lnTo>
                      <a:pt x="39689" y="271"/>
                    </a:lnTo>
                    <a:lnTo>
                      <a:pt x="39625" y="271"/>
                    </a:lnTo>
                    <a:lnTo>
                      <a:pt x="39458" y="271"/>
                    </a:lnTo>
                    <a:lnTo>
                      <a:pt x="39226" y="258"/>
                    </a:lnTo>
                    <a:lnTo>
                      <a:pt x="38981" y="245"/>
                    </a:lnTo>
                    <a:lnTo>
                      <a:pt x="38750" y="232"/>
                    </a:lnTo>
                    <a:lnTo>
                      <a:pt x="38660" y="232"/>
                    </a:lnTo>
                    <a:lnTo>
                      <a:pt x="38492" y="232"/>
                    </a:lnTo>
                    <a:lnTo>
                      <a:pt x="38261" y="219"/>
                    </a:lnTo>
                    <a:lnTo>
                      <a:pt x="38003" y="206"/>
                    </a:lnTo>
                    <a:lnTo>
                      <a:pt x="37797" y="193"/>
                    </a:lnTo>
                    <a:lnTo>
                      <a:pt x="37682" y="193"/>
                    </a:lnTo>
                    <a:lnTo>
                      <a:pt x="37489" y="193"/>
                    </a:lnTo>
                    <a:lnTo>
                      <a:pt x="37308" y="181"/>
                    </a:lnTo>
                    <a:lnTo>
                      <a:pt x="37025" y="168"/>
                    </a:lnTo>
                    <a:lnTo>
                      <a:pt x="36807" y="155"/>
                    </a:lnTo>
                    <a:lnTo>
                      <a:pt x="36742" y="155"/>
                    </a:lnTo>
                    <a:lnTo>
                      <a:pt x="36665" y="155"/>
                    </a:lnTo>
                    <a:lnTo>
                      <a:pt x="35803" y="116"/>
                    </a:lnTo>
                    <a:lnTo>
                      <a:pt x="35713" y="116"/>
                    </a:lnTo>
                    <a:lnTo>
                      <a:pt x="34902" y="90"/>
                    </a:lnTo>
                    <a:lnTo>
                      <a:pt x="34838" y="90"/>
                    </a:lnTo>
                    <a:lnTo>
                      <a:pt x="34812" y="90"/>
                    </a:lnTo>
                    <a:lnTo>
                      <a:pt x="34001" y="65"/>
                    </a:lnTo>
                    <a:lnTo>
                      <a:pt x="33898" y="65"/>
                    </a:lnTo>
                    <a:lnTo>
                      <a:pt x="33821" y="65"/>
                    </a:lnTo>
                    <a:lnTo>
                      <a:pt x="33049" y="39"/>
                    </a:lnTo>
                    <a:lnTo>
                      <a:pt x="32997" y="39"/>
                    </a:lnTo>
                    <a:lnTo>
                      <a:pt x="32894" y="39"/>
                    </a:lnTo>
                    <a:lnTo>
                      <a:pt x="32251" y="26"/>
                    </a:lnTo>
                    <a:lnTo>
                      <a:pt x="32135" y="26"/>
                    </a:lnTo>
                    <a:lnTo>
                      <a:pt x="32122" y="26"/>
                    </a:lnTo>
                    <a:lnTo>
                      <a:pt x="31414" y="13"/>
                    </a:lnTo>
                    <a:lnTo>
                      <a:pt x="31260" y="13"/>
                    </a:lnTo>
                    <a:lnTo>
                      <a:pt x="30706" y="0"/>
                    </a:lnTo>
                    <a:lnTo>
                      <a:pt x="30591" y="0"/>
                    </a:lnTo>
                    <a:lnTo>
                      <a:pt x="30449" y="0"/>
                    </a:lnTo>
                    <a:lnTo>
                      <a:pt x="30153" y="0"/>
                    </a:lnTo>
                    <a:lnTo>
                      <a:pt x="29960" y="0"/>
                    </a:lnTo>
                    <a:lnTo>
                      <a:pt x="29831" y="0"/>
                    </a:lnTo>
                    <a:lnTo>
                      <a:pt x="29510" y="0"/>
                    </a:lnTo>
                    <a:lnTo>
                      <a:pt x="29317" y="0"/>
                    </a:lnTo>
                    <a:lnTo>
                      <a:pt x="29227" y="0"/>
                    </a:lnTo>
                    <a:lnTo>
                      <a:pt x="28918" y="0"/>
                    </a:lnTo>
                    <a:lnTo>
                      <a:pt x="28699" y="0"/>
                    </a:lnTo>
                    <a:lnTo>
                      <a:pt x="28416" y="0"/>
                    </a:lnTo>
                    <a:lnTo>
                      <a:pt x="28223" y="0"/>
                    </a:lnTo>
                    <a:lnTo>
                      <a:pt x="27747" y="0"/>
                    </a:lnTo>
                    <a:lnTo>
                      <a:pt x="27258" y="0"/>
                    </a:lnTo>
                    <a:lnTo>
                      <a:pt x="26781" y="0"/>
                    </a:lnTo>
                    <a:lnTo>
                      <a:pt x="22148" y="0"/>
                    </a:lnTo>
                    <a:lnTo>
                      <a:pt x="21711" y="0"/>
                    </a:lnTo>
                    <a:lnTo>
                      <a:pt x="21273" y="0"/>
                    </a:lnTo>
                    <a:lnTo>
                      <a:pt x="20707" y="0"/>
                    </a:lnTo>
                    <a:lnTo>
                      <a:pt x="20038" y="0"/>
                    </a:lnTo>
                    <a:lnTo>
                      <a:pt x="19883" y="0"/>
                    </a:lnTo>
                    <a:lnTo>
                      <a:pt x="19111" y="13"/>
                    </a:lnTo>
                    <a:lnTo>
                      <a:pt x="19021" y="13"/>
                    </a:lnTo>
                    <a:lnTo>
                      <a:pt x="18674" y="13"/>
                    </a:lnTo>
                    <a:lnTo>
                      <a:pt x="18622" y="13"/>
                    </a:lnTo>
                    <a:cubicBezTo>
                      <a:pt x="18378" y="13"/>
                      <a:pt x="18133" y="26"/>
                      <a:pt x="17889" y="26"/>
                    </a:cubicBezTo>
                    <a:lnTo>
                      <a:pt x="17683" y="26"/>
                    </a:lnTo>
                    <a:lnTo>
                      <a:pt x="16923" y="52"/>
                    </a:lnTo>
                    <a:lnTo>
                      <a:pt x="16885" y="52"/>
                    </a:lnTo>
                    <a:lnTo>
                      <a:pt x="16602" y="52"/>
                    </a:lnTo>
                    <a:lnTo>
                      <a:pt x="16331" y="52"/>
                    </a:lnTo>
                    <a:lnTo>
                      <a:pt x="16293" y="52"/>
                    </a:lnTo>
                    <a:lnTo>
                      <a:pt x="16087" y="52"/>
                    </a:lnTo>
                    <a:lnTo>
                      <a:pt x="15752" y="65"/>
                    </a:lnTo>
                    <a:lnTo>
                      <a:pt x="15701" y="65"/>
                    </a:lnTo>
                    <a:lnTo>
                      <a:pt x="15431" y="65"/>
                    </a:lnTo>
                    <a:lnTo>
                      <a:pt x="15238" y="65"/>
                    </a:lnTo>
                    <a:lnTo>
                      <a:pt x="15147" y="65"/>
                    </a:lnTo>
                    <a:lnTo>
                      <a:pt x="14710" y="78"/>
                    </a:lnTo>
                    <a:lnTo>
                      <a:pt x="14285" y="90"/>
                    </a:lnTo>
                    <a:lnTo>
                      <a:pt x="14208" y="90"/>
                    </a:lnTo>
                    <a:lnTo>
                      <a:pt x="14105" y="90"/>
                    </a:lnTo>
                    <a:lnTo>
                      <a:pt x="13848" y="103"/>
                    </a:lnTo>
                    <a:lnTo>
                      <a:pt x="13693" y="103"/>
                    </a:lnTo>
                    <a:lnTo>
                      <a:pt x="13565" y="103"/>
                    </a:lnTo>
                    <a:lnTo>
                      <a:pt x="13410" y="103"/>
                    </a:lnTo>
                    <a:lnTo>
                      <a:pt x="13191" y="103"/>
                    </a:lnTo>
                    <a:lnTo>
                      <a:pt x="13063" y="103"/>
                    </a:lnTo>
                    <a:lnTo>
                      <a:pt x="12960" y="103"/>
                    </a:lnTo>
                    <a:lnTo>
                      <a:pt x="12625" y="116"/>
                    </a:lnTo>
                    <a:lnTo>
                      <a:pt x="12574" y="116"/>
                    </a:lnTo>
                    <a:lnTo>
                      <a:pt x="12509" y="116"/>
                    </a:lnTo>
                    <a:lnTo>
                      <a:pt x="12072" y="129"/>
                    </a:lnTo>
                    <a:lnTo>
                      <a:pt x="11608" y="155"/>
                    </a:lnTo>
                    <a:lnTo>
                      <a:pt x="11544" y="155"/>
                    </a:lnTo>
                    <a:lnTo>
                      <a:pt x="11029" y="168"/>
                    </a:lnTo>
                    <a:lnTo>
                      <a:pt x="11004" y="168"/>
                    </a:lnTo>
                    <a:lnTo>
                      <a:pt x="10888" y="168"/>
                    </a:lnTo>
                    <a:lnTo>
                      <a:pt x="10515" y="193"/>
                    </a:lnTo>
                    <a:lnTo>
                      <a:pt x="10463" y="193"/>
                    </a:lnTo>
                    <a:lnTo>
                      <a:pt x="10373" y="193"/>
                    </a:lnTo>
                    <a:lnTo>
                      <a:pt x="9884" y="219"/>
                    </a:lnTo>
                    <a:lnTo>
                      <a:pt x="9781" y="219"/>
                    </a:lnTo>
                    <a:lnTo>
                      <a:pt x="9730" y="219"/>
                    </a:lnTo>
                    <a:lnTo>
                      <a:pt x="9099" y="258"/>
                    </a:lnTo>
                    <a:lnTo>
                      <a:pt x="9047" y="258"/>
                    </a:lnTo>
                    <a:lnTo>
                      <a:pt x="8842" y="271"/>
                    </a:lnTo>
                    <a:lnTo>
                      <a:pt x="8674" y="283"/>
                    </a:lnTo>
                    <a:lnTo>
                      <a:pt x="8430" y="296"/>
                    </a:lnTo>
                    <a:lnTo>
                      <a:pt x="8211" y="309"/>
                    </a:lnTo>
                    <a:lnTo>
                      <a:pt x="8159" y="309"/>
                    </a:lnTo>
                    <a:lnTo>
                      <a:pt x="8044" y="309"/>
                    </a:lnTo>
                    <a:lnTo>
                      <a:pt x="7748" y="335"/>
                    </a:lnTo>
                    <a:lnTo>
                      <a:pt x="7567" y="348"/>
                    </a:lnTo>
                    <a:lnTo>
                      <a:pt x="7310" y="361"/>
                    </a:lnTo>
                    <a:lnTo>
                      <a:pt x="7207" y="374"/>
                    </a:lnTo>
                    <a:lnTo>
                      <a:pt x="7117" y="374"/>
                    </a:lnTo>
                    <a:lnTo>
                      <a:pt x="6808" y="399"/>
                    </a:lnTo>
                    <a:lnTo>
                      <a:pt x="6654" y="412"/>
                    </a:lnTo>
                    <a:lnTo>
                      <a:pt x="6281" y="438"/>
                    </a:lnTo>
                    <a:lnTo>
                      <a:pt x="6203" y="438"/>
                    </a:lnTo>
                    <a:lnTo>
                      <a:pt x="6203" y="438"/>
                    </a:lnTo>
                    <a:lnTo>
                      <a:pt x="5766" y="477"/>
                    </a:lnTo>
                    <a:lnTo>
                      <a:pt x="5637" y="489"/>
                    </a:lnTo>
                    <a:lnTo>
                      <a:pt x="5341" y="515"/>
                    </a:lnTo>
                    <a:lnTo>
                      <a:pt x="5277" y="515"/>
                    </a:lnTo>
                    <a:lnTo>
                      <a:pt x="5200" y="528"/>
                    </a:lnTo>
                    <a:lnTo>
                      <a:pt x="4955" y="541"/>
                    </a:lnTo>
                    <a:lnTo>
                      <a:pt x="4788" y="554"/>
                    </a:lnTo>
                    <a:lnTo>
                      <a:pt x="4543" y="579"/>
                    </a:lnTo>
                    <a:lnTo>
                      <a:pt x="4453" y="592"/>
                    </a:lnTo>
                    <a:lnTo>
                      <a:pt x="4414" y="592"/>
                    </a:lnTo>
                    <a:lnTo>
                      <a:pt x="4183" y="618"/>
                    </a:lnTo>
                    <a:lnTo>
                      <a:pt x="4054" y="631"/>
                    </a:lnTo>
                    <a:lnTo>
                      <a:pt x="3810" y="631"/>
                    </a:lnTo>
                    <a:lnTo>
                      <a:pt x="3732" y="631"/>
                    </a:lnTo>
                    <a:lnTo>
                      <a:pt x="3732" y="631"/>
                    </a:lnTo>
                    <a:lnTo>
                      <a:pt x="3527" y="657"/>
                    </a:lnTo>
                    <a:lnTo>
                      <a:pt x="3372" y="670"/>
                    </a:lnTo>
                    <a:lnTo>
                      <a:pt x="3115" y="708"/>
                    </a:lnTo>
                    <a:lnTo>
                      <a:pt x="3115" y="708"/>
                    </a:lnTo>
                    <a:lnTo>
                      <a:pt x="3012" y="721"/>
                    </a:lnTo>
                    <a:lnTo>
                      <a:pt x="2832" y="747"/>
                    </a:lnTo>
                    <a:lnTo>
                      <a:pt x="2677" y="773"/>
                    </a:lnTo>
                    <a:lnTo>
                      <a:pt x="2574" y="785"/>
                    </a:lnTo>
                    <a:lnTo>
                      <a:pt x="2574" y="785"/>
                    </a:lnTo>
                    <a:lnTo>
                      <a:pt x="2317" y="824"/>
                    </a:lnTo>
                    <a:lnTo>
                      <a:pt x="2227" y="837"/>
                    </a:lnTo>
                    <a:lnTo>
                      <a:pt x="2072" y="863"/>
                    </a:lnTo>
                    <a:lnTo>
                      <a:pt x="2072" y="863"/>
                    </a:lnTo>
                    <a:lnTo>
                      <a:pt x="2008" y="875"/>
                    </a:lnTo>
                    <a:lnTo>
                      <a:pt x="1841" y="901"/>
                    </a:lnTo>
                    <a:lnTo>
                      <a:pt x="1763" y="914"/>
                    </a:lnTo>
                    <a:lnTo>
                      <a:pt x="1660" y="940"/>
                    </a:lnTo>
                    <a:lnTo>
                      <a:pt x="1660" y="940"/>
                    </a:lnTo>
                    <a:lnTo>
                      <a:pt x="1635" y="940"/>
                    </a:lnTo>
                    <a:lnTo>
                      <a:pt x="1545" y="953"/>
                    </a:lnTo>
                    <a:lnTo>
                      <a:pt x="1429" y="978"/>
                    </a:lnTo>
                    <a:lnTo>
                      <a:pt x="1352" y="991"/>
                    </a:lnTo>
                    <a:lnTo>
                      <a:pt x="1274" y="1017"/>
                    </a:lnTo>
                    <a:lnTo>
                      <a:pt x="1236" y="1017"/>
                    </a:lnTo>
                    <a:lnTo>
                      <a:pt x="1159" y="1043"/>
                    </a:lnTo>
                    <a:lnTo>
                      <a:pt x="1068" y="1056"/>
                    </a:lnTo>
                    <a:lnTo>
                      <a:pt x="991" y="1081"/>
                    </a:lnTo>
                    <a:lnTo>
                      <a:pt x="953" y="1081"/>
                    </a:lnTo>
                    <a:lnTo>
                      <a:pt x="901" y="1107"/>
                    </a:lnTo>
                    <a:lnTo>
                      <a:pt x="837" y="1120"/>
                    </a:lnTo>
                    <a:lnTo>
                      <a:pt x="747" y="1146"/>
                    </a:lnTo>
                    <a:lnTo>
                      <a:pt x="695" y="1159"/>
                    </a:lnTo>
                    <a:lnTo>
                      <a:pt x="670" y="1159"/>
                    </a:lnTo>
                    <a:lnTo>
                      <a:pt x="605" y="1184"/>
                    </a:lnTo>
                    <a:lnTo>
                      <a:pt x="554" y="1197"/>
                    </a:lnTo>
                    <a:cubicBezTo>
                      <a:pt x="515" y="1210"/>
                      <a:pt x="489" y="1223"/>
                      <a:pt x="451" y="1236"/>
                    </a:cubicBezTo>
                    <a:lnTo>
                      <a:pt x="438" y="1236"/>
                    </a:lnTo>
                    <a:lnTo>
                      <a:pt x="335" y="1274"/>
                    </a:lnTo>
                    <a:lnTo>
                      <a:pt x="296" y="1287"/>
                    </a:lnTo>
                    <a:lnTo>
                      <a:pt x="245" y="1313"/>
                    </a:lnTo>
                    <a:lnTo>
                      <a:pt x="245" y="1313"/>
                    </a:lnTo>
                    <a:lnTo>
                      <a:pt x="219" y="1326"/>
                    </a:lnTo>
                    <a:lnTo>
                      <a:pt x="168" y="1352"/>
                    </a:lnTo>
                    <a:lnTo>
                      <a:pt x="142" y="1377"/>
                    </a:lnTo>
                    <a:lnTo>
                      <a:pt x="116" y="1390"/>
                    </a:lnTo>
                    <a:lnTo>
                      <a:pt x="103" y="1403"/>
                    </a:lnTo>
                    <a:lnTo>
                      <a:pt x="78" y="1416"/>
                    </a:lnTo>
                    <a:lnTo>
                      <a:pt x="52" y="1442"/>
                    </a:lnTo>
                    <a:lnTo>
                      <a:pt x="39" y="1467"/>
                    </a:lnTo>
                    <a:lnTo>
                      <a:pt x="26" y="1480"/>
                    </a:lnTo>
                    <a:lnTo>
                      <a:pt x="26" y="1493"/>
                    </a:lnTo>
                    <a:lnTo>
                      <a:pt x="26" y="1506"/>
                    </a:lnTo>
                    <a:cubicBezTo>
                      <a:pt x="13" y="1519"/>
                      <a:pt x="13" y="1532"/>
                      <a:pt x="0" y="1545"/>
                    </a:cubicBezTo>
                    <a:cubicBezTo>
                      <a:pt x="0" y="1558"/>
                      <a:pt x="0" y="1558"/>
                      <a:pt x="0" y="1570"/>
                    </a:cubicBezTo>
                    <a:cubicBezTo>
                      <a:pt x="0" y="1570"/>
                      <a:pt x="0" y="1583"/>
                      <a:pt x="0" y="1596"/>
                    </a:cubicBezTo>
                    <a:lnTo>
                      <a:pt x="0" y="1609"/>
                    </a:lnTo>
                    <a:cubicBezTo>
                      <a:pt x="13" y="1622"/>
                      <a:pt x="13" y="1635"/>
                      <a:pt x="26" y="1648"/>
                    </a:cubicBezTo>
                    <a:cubicBezTo>
                      <a:pt x="1905" y="5238"/>
                      <a:pt x="3797" y="8816"/>
                      <a:pt x="5689" y="12393"/>
                    </a:cubicBezTo>
                    <a:cubicBezTo>
                      <a:pt x="5701" y="12406"/>
                      <a:pt x="5701" y="12419"/>
                      <a:pt x="5714" y="12432"/>
                    </a:cubicBezTo>
                    <a:lnTo>
                      <a:pt x="5727" y="12445"/>
                    </a:lnTo>
                    <a:cubicBezTo>
                      <a:pt x="5740" y="12458"/>
                      <a:pt x="5740" y="12458"/>
                      <a:pt x="5753" y="12471"/>
                    </a:cubicBezTo>
                    <a:lnTo>
                      <a:pt x="5766" y="12484"/>
                    </a:lnTo>
                    <a:lnTo>
                      <a:pt x="5804" y="12509"/>
                    </a:lnTo>
                    <a:lnTo>
                      <a:pt x="5830" y="12522"/>
                    </a:lnTo>
                    <a:lnTo>
                      <a:pt x="5869" y="12535"/>
                    </a:lnTo>
                    <a:lnTo>
                      <a:pt x="5894" y="12561"/>
                    </a:lnTo>
                    <a:lnTo>
                      <a:pt x="5946" y="12574"/>
                    </a:lnTo>
                    <a:lnTo>
                      <a:pt x="5985" y="12587"/>
                    </a:lnTo>
                    <a:lnTo>
                      <a:pt x="6036" y="12612"/>
                    </a:lnTo>
                    <a:cubicBezTo>
                      <a:pt x="6049" y="12612"/>
                      <a:pt x="6062" y="12625"/>
                      <a:pt x="6075" y="12625"/>
                    </a:cubicBezTo>
                    <a:lnTo>
                      <a:pt x="6165" y="12651"/>
                    </a:lnTo>
                    <a:lnTo>
                      <a:pt x="6178" y="12651"/>
                    </a:lnTo>
                    <a:lnTo>
                      <a:pt x="6293" y="12689"/>
                    </a:lnTo>
                    <a:lnTo>
                      <a:pt x="6332" y="12702"/>
                    </a:lnTo>
                    <a:lnTo>
                      <a:pt x="6422" y="12728"/>
                    </a:lnTo>
                    <a:lnTo>
                      <a:pt x="6474" y="12741"/>
                    </a:lnTo>
                    <a:lnTo>
                      <a:pt x="6564" y="12754"/>
                    </a:lnTo>
                    <a:lnTo>
                      <a:pt x="6628" y="12767"/>
                    </a:lnTo>
                    <a:lnTo>
                      <a:pt x="6718" y="12792"/>
                    </a:lnTo>
                    <a:lnTo>
                      <a:pt x="6782" y="12805"/>
                    </a:lnTo>
                    <a:lnTo>
                      <a:pt x="6885" y="12818"/>
                    </a:lnTo>
                    <a:lnTo>
                      <a:pt x="6950" y="12844"/>
                    </a:lnTo>
                    <a:lnTo>
                      <a:pt x="7053" y="12857"/>
                    </a:lnTo>
                    <a:lnTo>
                      <a:pt x="7130" y="12870"/>
                    </a:lnTo>
                    <a:lnTo>
                      <a:pt x="7259" y="12895"/>
                    </a:lnTo>
                    <a:lnTo>
                      <a:pt x="7323" y="12908"/>
                    </a:lnTo>
                    <a:lnTo>
                      <a:pt x="7516" y="12934"/>
                    </a:lnTo>
                    <a:lnTo>
                      <a:pt x="7580" y="12947"/>
                    </a:lnTo>
                    <a:lnTo>
                      <a:pt x="7722" y="12960"/>
                    </a:lnTo>
                    <a:lnTo>
                      <a:pt x="7812" y="12973"/>
                    </a:lnTo>
                    <a:lnTo>
                      <a:pt x="7941" y="12998"/>
                    </a:lnTo>
                    <a:lnTo>
                      <a:pt x="8044" y="13011"/>
                    </a:lnTo>
                    <a:lnTo>
                      <a:pt x="8172" y="13024"/>
                    </a:lnTo>
                    <a:lnTo>
                      <a:pt x="8275" y="13037"/>
                    </a:lnTo>
                    <a:lnTo>
                      <a:pt x="8417" y="13063"/>
                    </a:lnTo>
                    <a:lnTo>
                      <a:pt x="8520" y="13076"/>
                    </a:lnTo>
                    <a:lnTo>
                      <a:pt x="8661" y="13088"/>
                    </a:lnTo>
                    <a:lnTo>
                      <a:pt x="8777" y="13101"/>
                    </a:lnTo>
                    <a:lnTo>
                      <a:pt x="8932" y="13114"/>
                    </a:lnTo>
                    <a:lnTo>
                      <a:pt x="9035" y="13127"/>
                    </a:lnTo>
                    <a:lnTo>
                      <a:pt x="9305" y="13153"/>
                    </a:lnTo>
                    <a:lnTo>
                      <a:pt x="9395" y="13166"/>
                    </a:lnTo>
                    <a:lnTo>
                      <a:pt x="9588" y="13178"/>
                    </a:lnTo>
                    <a:lnTo>
                      <a:pt x="9717" y="13191"/>
                    </a:lnTo>
                    <a:lnTo>
                      <a:pt x="9871" y="13204"/>
                    </a:lnTo>
                    <a:lnTo>
                      <a:pt x="10013" y="13217"/>
                    </a:lnTo>
                    <a:lnTo>
                      <a:pt x="10167" y="13243"/>
                    </a:lnTo>
                    <a:lnTo>
                      <a:pt x="10322" y="13243"/>
                    </a:lnTo>
                    <a:lnTo>
                      <a:pt x="10476" y="13269"/>
                    </a:lnTo>
                    <a:lnTo>
                      <a:pt x="10618" y="13269"/>
                    </a:lnTo>
                    <a:lnTo>
                      <a:pt x="10798" y="13294"/>
                    </a:lnTo>
                    <a:lnTo>
                      <a:pt x="10939" y="13294"/>
                    </a:lnTo>
                    <a:lnTo>
                      <a:pt x="11132" y="13307"/>
                    </a:lnTo>
                    <a:lnTo>
                      <a:pt x="11274" y="13320"/>
                    </a:lnTo>
                    <a:lnTo>
                      <a:pt x="11518" y="13346"/>
                    </a:lnTo>
                    <a:lnTo>
                      <a:pt x="11711" y="13359"/>
                    </a:lnTo>
                    <a:lnTo>
                      <a:pt x="11943" y="13372"/>
                    </a:lnTo>
                    <a:lnTo>
                      <a:pt x="12097" y="13384"/>
                    </a:lnTo>
                    <a:lnTo>
                      <a:pt x="12291" y="13397"/>
                    </a:lnTo>
                    <a:lnTo>
                      <a:pt x="12458" y="13410"/>
                    </a:lnTo>
                    <a:lnTo>
                      <a:pt x="12638" y="13410"/>
                    </a:lnTo>
                    <a:lnTo>
                      <a:pt x="12715" y="13410"/>
                    </a:lnTo>
                    <a:lnTo>
                      <a:pt x="12805" y="13410"/>
                    </a:lnTo>
                    <a:lnTo>
                      <a:pt x="13050" y="13436"/>
                    </a:lnTo>
                    <a:lnTo>
                      <a:pt x="13204" y="13436"/>
                    </a:lnTo>
                    <a:lnTo>
                      <a:pt x="13500" y="13449"/>
                    </a:lnTo>
                    <a:lnTo>
                      <a:pt x="13603" y="13449"/>
                    </a:lnTo>
                    <a:lnTo>
                      <a:pt x="14002" y="13474"/>
                    </a:lnTo>
                    <a:lnTo>
                      <a:pt x="14131" y="13474"/>
                    </a:lnTo>
                    <a:lnTo>
                      <a:pt x="14414" y="13487"/>
                    </a:lnTo>
                    <a:lnTo>
                      <a:pt x="14478" y="13487"/>
                    </a:lnTo>
                    <a:lnTo>
                      <a:pt x="14543" y="13487"/>
                    </a:lnTo>
                    <a:lnTo>
                      <a:pt x="15186" y="13513"/>
                    </a:lnTo>
                    <a:lnTo>
                      <a:pt x="15302" y="13513"/>
                    </a:lnTo>
                    <a:lnTo>
                      <a:pt x="15958" y="13539"/>
                    </a:lnTo>
                    <a:lnTo>
                      <a:pt x="16035" y="13539"/>
                    </a:lnTo>
                    <a:lnTo>
                      <a:pt x="16640" y="13565"/>
                    </a:lnTo>
                    <a:lnTo>
                      <a:pt x="16743" y="13565"/>
                    </a:lnTo>
                    <a:lnTo>
                      <a:pt x="17348" y="13590"/>
                    </a:lnTo>
                    <a:lnTo>
                      <a:pt x="17412" y="13590"/>
                    </a:lnTo>
                    <a:lnTo>
                      <a:pt x="18017" y="13603"/>
                    </a:lnTo>
                    <a:lnTo>
                      <a:pt x="18159" y="13603"/>
                    </a:lnTo>
                    <a:lnTo>
                      <a:pt x="18751" y="13616"/>
                    </a:lnTo>
                    <a:lnTo>
                      <a:pt x="18892" y="13616"/>
                    </a:lnTo>
                    <a:lnTo>
                      <a:pt x="19497" y="13629"/>
                    </a:lnTo>
                    <a:lnTo>
                      <a:pt x="19523" y="13629"/>
                    </a:lnTo>
                    <a:lnTo>
                      <a:pt x="20154" y="13642"/>
                    </a:lnTo>
                    <a:lnTo>
                      <a:pt x="20295" y="13642"/>
                    </a:lnTo>
                    <a:lnTo>
                      <a:pt x="20939" y="13655"/>
                    </a:lnTo>
                    <a:lnTo>
                      <a:pt x="21055" y="13655"/>
                    </a:lnTo>
                    <a:lnTo>
                      <a:pt x="21698" y="13668"/>
                    </a:lnTo>
                    <a:lnTo>
                      <a:pt x="21737" y="13668"/>
                    </a:lnTo>
                    <a:lnTo>
                      <a:pt x="22457" y="13668"/>
                    </a:lnTo>
                    <a:lnTo>
                      <a:pt x="22560" y="13668"/>
                    </a:lnTo>
                    <a:lnTo>
                      <a:pt x="23281" y="13668"/>
                    </a:lnTo>
                    <a:lnTo>
                      <a:pt x="25134" y="13668"/>
                    </a:lnTo>
                    <a:lnTo>
                      <a:pt x="26112" y="13668"/>
                    </a:lnTo>
                    <a:lnTo>
                      <a:pt x="26202" y="13668"/>
                    </a:lnTo>
                    <a:lnTo>
                      <a:pt x="27142" y="13668"/>
                    </a:lnTo>
                    <a:lnTo>
                      <a:pt x="27232" y="13668"/>
                    </a:lnTo>
                    <a:lnTo>
                      <a:pt x="27991" y="13655"/>
                    </a:lnTo>
                    <a:lnTo>
                      <a:pt x="28107" y="13655"/>
                    </a:lnTo>
                    <a:lnTo>
                      <a:pt x="28853" y="13642"/>
                    </a:lnTo>
                    <a:lnTo>
                      <a:pt x="28969" y="13642"/>
                    </a:lnTo>
                    <a:cubicBezTo>
                      <a:pt x="29214" y="13642"/>
                      <a:pt x="29458" y="13642"/>
                      <a:pt x="29703" y="13629"/>
                    </a:cubicBezTo>
                    <a:lnTo>
                      <a:pt x="29806" y="13629"/>
                    </a:lnTo>
                    <a:lnTo>
                      <a:pt x="30539" y="13603"/>
                    </a:lnTo>
                    <a:lnTo>
                      <a:pt x="30578" y="13603"/>
                    </a:lnTo>
                    <a:lnTo>
                      <a:pt x="30706" y="13603"/>
                    </a:lnTo>
                    <a:lnTo>
                      <a:pt x="30964" y="13603"/>
                    </a:lnTo>
                    <a:lnTo>
                      <a:pt x="31170" y="13603"/>
                    </a:lnTo>
                    <a:lnTo>
                      <a:pt x="31414" y="13603"/>
                    </a:lnTo>
                    <a:lnTo>
                      <a:pt x="31620" y="13603"/>
                    </a:lnTo>
                    <a:lnTo>
                      <a:pt x="31852" y="13603"/>
                    </a:lnTo>
                    <a:lnTo>
                      <a:pt x="32071" y="13603"/>
                    </a:lnTo>
                    <a:lnTo>
                      <a:pt x="32289" y="13603"/>
                    </a:lnTo>
                    <a:lnTo>
                      <a:pt x="32495" y="13603"/>
                    </a:lnTo>
                    <a:lnTo>
                      <a:pt x="32740" y="13590"/>
                    </a:lnTo>
                    <a:lnTo>
                      <a:pt x="32959" y="13577"/>
                    </a:lnTo>
                    <a:lnTo>
                      <a:pt x="33332" y="13565"/>
                    </a:lnTo>
                    <a:lnTo>
                      <a:pt x="33551" y="13565"/>
                    </a:lnTo>
                    <a:lnTo>
                      <a:pt x="33744" y="13565"/>
                    </a:lnTo>
                    <a:lnTo>
                      <a:pt x="33975" y="13552"/>
                    </a:lnTo>
                    <a:lnTo>
                      <a:pt x="34155" y="13539"/>
                    </a:lnTo>
                    <a:lnTo>
                      <a:pt x="34233" y="13539"/>
                    </a:lnTo>
                    <a:lnTo>
                      <a:pt x="34297" y="13539"/>
                    </a:lnTo>
                    <a:lnTo>
                      <a:pt x="34915" y="13513"/>
                    </a:lnTo>
                    <a:lnTo>
                      <a:pt x="35031" y="13513"/>
                    </a:lnTo>
                    <a:lnTo>
                      <a:pt x="35635" y="13474"/>
                    </a:lnTo>
                    <a:lnTo>
                      <a:pt x="35726" y="13474"/>
                    </a:lnTo>
                    <a:lnTo>
                      <a:pt x="36317" y="13449"/>
                    </a:lnTo>
                    <a:lnTo>
                      <a:pt x="36395" y="13449"/>
                    </a:lnTo>
                    <a:lnTo>
                      <a:pt x="36987" y="13410"/>
                    </a:lnTo>
                    <a:lnTo>
                      <a:pt x="37000" y="13410"/>
                    </a:lnTo>
                    <a:lnTo>
                      <a:pt x="37115" y="13397"/>
                    </a:lnTo>
                    <a:lnTo>
                      <a:pt x="37334" y="13384"/>
                    </a:lnTo>
                    <a:lnTo>
                      <a:pt x="37501" y="13372"/>
                    </a:lnTo>
                    <a:lnTo>
                      <a:pt x="37707" y="13359"/>
                    </a:lnTo>
                    <a:lnTo>
                      <a:pt x="37849" y="13346"/>
                    </a:lnTo>
                    <a:lnTo>
                      <a:pt x="38068" y="13333"/>
                    </a:lnTo>
                    <a:lnTo>
                      <a:pt x="38184" y="13333"/>
                    </a:lnTo>
                    <a:lnTo>
                      <a:pt x="38518" y="13294"/>
                    </a:lnTo>
                    <a:lnTo>
                      <a:pt x="38518" y="13294"/>
                    </a:lnTo>
                    <a:lnTo>
                      <a:pt x="38763" y="13281"/>
                    </a:lnTo>
                    <a:lnTo>
                      <a:pt x="38801" y="13281"/>
                    </a:lnTo>
                    <a:cubicBezTo>
                      <a:pt x="39084" y="13256"/>
                      <a:pt x="39355" y="13230"/>
                      <a:pt x="39599" y="13204"/>
                    </a:cubicBezTo>
                    <a:lnTo>
                      <a:pt x="39599" y="13204"/>
                    </a:lnTo>
                    <a:lnTo>
                      <a:pt x="40011" y="13153"/>
                    </a:lnTo>
                    <a:lnTo>
                      <a:pt x="40062" y="13153"/>
                    </a:lnTo>
                    <a:lnTo>
                      <a:pt x="40436" y="13114"/>
                    </a:lnTo>
                    <a:lnTo>
                      <a:pt x="40474" y="13114"/>
                    </a:lnTo>
                    <a:lnTo>
                      <a:pt x="40500" y="13114"/>
                    </a:lnTo>
                    <a:lnTo>
                      <a:pt x="40822" y="13076"/>
                    </a:lnTo>
                    <a:lnTo>
                      <a:pt x="40886" y="13063"/>
                    </a:lnTo>
                    <a:lnTo>
                      <a:pt x="41169" y="13024"/>
                    </a:lnTo>
                    <a:lnTo>
                      <a:pt x="41195" y="13024"/>
                    </a:lnTo>
                    <a:lnTo>
                      <a:pt x="41195" y="13024"/>
                    </a:lnTo>
                    <a:lnTo>
                      <a:pt x="41465" y="12973"/>
                    </a:lnTo>
                    <a:lnTo>
                      <a:pt x="41530" y="12973"/>
                    </a:lnTo>
                    <a:lnTo>
                      <a:pt x="41774" y="12921"/>
                    </a:lnTo>
                    <a:lnTo>
                      <a:pt x="41787" y="12921"/>
                    </a:lnTo>
                    <a:lnTo>
                      <a:pt x="41813" y="12921"/>
                    </a:lnTo>
                    <a:lnTo>
                      <a:pt x="42031" y="12882"/>
                    </a:lnTo>
                    <a:lnTo>
                      <a:pt x="42057" y="12882"/>
                    </a:lnTo>
                    <a:lnTo>
                      <a:pt x="42263" y="12844"/>
                    </a:lnTo>
                    <a:lnTo>
                      <a:pt x="42289" y="12844"/>
                    </a:lnTo>
                    <a:lnTo>
                      <a:pt x="42327" y="12831"/>
                    </a:lnTo>
                    <a:lnTo>
                      <a:pt x="42379" y="12818"/>
                    </a:lnTo>
                    <a:lnTo>
                      <a:pt x="42443" y="12792"/>
                    </a:lnTo>
                    <a:lnTo>
                      <a:pt x="42495" y="12780"/>
                    </a:lnTo>
                    <a:lnTo>
                      <a:pt x="42572" y="12767"/>
                    </a:lnTo>
                    <a:lnTo>
                      <a:pt x="42598" y="12754"/>
                    </a:lnTo>
                    <a:lnTo>
                      <a:pt x="42688" y="12728"/>
                    </a:lnTo>
                    <a:lnTo>
                      <a:pt x="42688" y="12728"/>
                    </a:lnTo>
                    <a:lnTo>
                      <a:pt x="42726" y="12715"/>
                    </a:lnTo>
                    <a:lnTo>
                      <a:pt x="42778" y="12689"/>
                    </a:lnTo>
                    <a:lnTo>
                      <a:pt x="42816" y="12677"/>
                    </a:lnTo>
                    <a:lnTo>
                      <a:pt x="42855" y="12664"/>
                    </a:lnTo>
                    <a:lnTo>
                      <a:pt x="42894" y="12638"/>
                    </a:lnTo>
                    <a:lnTo>
                      <a:pt x="42932" y="12625"/>
                    </a:lnTo>
                    <a:lnTo>
                      <a:pt x="42958" y="12612"/>
                    </a:lnTo>
                    <a:lnTo>
                      <a:pt x="42984" y="12599"/>
                    </a:lnTo>
                    <a:lnTo>
                      <a:pt x="42984" y="12599"/>
                    </a:lnTo>
                    <a:lnTo>
                      <a:pt x="43010" y="12587"/>
                    </a:lnTo>
                    <a:lnTo>
                      <a:pt x="43035" y="12561"/>
                    </a:lnTo>
                    <a:lnTo>
                      <a:pt x="43048" y="12548"/>
                    </a:lnTo>
                    <a:lnTo>
                      <a:pt x="43074" y="12535"/>
                    </a:lnTo>
                    <a:lnTo>
                      <a:pt x="43087" y="12522"/>
                    </a:lnTo>
                    <a:cubicBezTo>
                      <a:pt x="43087" y="12509"/>
                      <a:pt x="43100" y="12496"/>
                      <a:pt x="43100" y="12484"/>
                    </a:cubicBezTo>
                    <a:cubicBezTo>
                      <a:pt x="44991" y="8906"/>
                      <a:pt x="46883" y="5328"/>
                      <a:pt x="48775" y="1751"/>
                    </a:cubicBezTo>
                    <a:cubicBezTo>
                      <a:pt x="48775" y="1738"/>
                      <a:pt x="48775" y="1712"/>
                      <a:pt x="48788" y="1699"/>
                    </a:cubicBezTo>
                    <a:cubicBezTo>
                      <a:pt x="48801" y="1673"/>
                      <a:pt x="48801" y="1635"/>
                      <a:pt x="48788" y="1596"/>
                    </a:cubicBezTo>
                    <a:close/>
                  </a:path>
                </a:pathLst>
              </a:custGeom>
              <a:solidFill>
                <a:srgbClr val="F16A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5968567" y="1719135"/>
                <a:ext cx="2179809" cy="161641"/>
              </a:xfrm>
              <a:custGeom>
                <a:rect b="b" l="l" r="r" t="t"/>
                <a:pathLst>
                  <a:path extrusionOk="0" h="3656" w="49303">
                    <a:moveTo>
                      <a:pt x="49071" y="1867"/>
                    </a:moveTo>
                    <a:cubicBezTo>
                      <a:pt x="48839" y="2858"/>
                      <a:pt x="37720" y="3655"/>
                      <a:pt x="24233" y="3643"/>
                    </a:cubicBezTo>
                    <a:cubicBezTo>
                      <a:pt x="10746" y="3617"/>
                      <a:pt x="0" y="2793"/>
                      <a:pt x="245" y="1802"/>
                    </a:cubicBezTo>
                    <a:cubicBezTo>
                      <a:pt x="476" y="798"/>
                      <a:pt x="11595" y="1"/>
                      <a:pt x="25082" y="13"/>
                    </a:cubicBezTo>
                    <a:cubicBezTo>
                      <a:pt x="38570" y="39"/>
                      <a:pt x="49303" y="863"/>
                      <a:pt x="49071" y="1867"/>
                    </a:cubicBezTo>
                    <a:close/>
                  </a:path>
                </a:pathLst>
              </a:custGeom>
              <a:gradFill>
                <a:gsLst>
                  <a:gs pos="0">
                    <a:srgbClr val="F38088"/>
                  </a:gs>
                  <a:gs pos="100000">
                    <a:srgbClr val="D21D2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38"/>
          <p:cNvSpPr txBox="1"/>
          <p:nvPr/>
        </p:nvSpPr>
        <p:spPr>
          <a:xfrm>
            <a:off x="3072000" y="30469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2"/>
                </a:solidFill>
                <a:latin typeface="Fira Sans"/>
                <a:ea typeface="Fira Sans"/>
                <a:cs typeface="Fira Sans"/>
                <a:sym typeface="Fira Sans"/>
              </a:rPr>
              <a:t>Eliminated</a:t>
            </a:r>
            <a:r>
              <a:rPr b="1" lang="en" sz="1800">
                <a:solidFill>
                  <a:schemeClr val="lt2"/>
                </a:solidFill>
                <a:latin typeface="Fira Sans"/>
                <a:ea typeface="Fira Sans"/>
                <a:cs typeface="Fira Sans"/>
                <a:sym typeface="Fira Sans"/>
              </a:rPr>
              <a:t> Missing Data</a:t>
            </a:r>
            <a:endParaRPr/>
          </a:p>
        </p:txBody>
      </p:sp>
      <p:sp>
        <p:nvSpPr>
          <p:cNvPr id="265" name="Google Shape;265;p38"/>
          <p:cNvSpPr txBox="1"/>
          <p:nvPr/>
        </p:nvSpPr>
        <p:spPr>
          <a:xfrm>
            <a:off x="2983675" y="1907925"/>
            <a:ext cx="323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2"/>
                </a:solidFill>
                <a:latin typeface="Fira Sans"/>
                <a:ea typeface="Fira Sans"/>
                <a:cs typeface="Fira Sans"/>
                <a:sym typeface="Fira Sans"/>
              </a:rPr>
              <a:t>Merged Five State Datasets</a:t>
            </a:r>
            <a:r>
              <a:rPr b="1" lang="en" sz="1800">
                <a:solidFill>
                  <a:schemeClr val="lt2"/>
                </a:solidFill>
                <a:latin typeface="Fira Sans"/>
                <a:ea typeface="Fira Sans"/>
                <a:cs typeface="Fira Sans"/>
                <a:sym typeface="Fira Sans"/>
              </a:rPr>
              <a:t> </a:t>
            </a:r>
            <a:endParaRPr>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Passenger Volumes by Airport</a:t>
            </a:r>
            <a:endParaRPr/>
          </a:p>
        </p:txBody>
      </p:sp>
      <p:pic>
        <p:nvPicPr>
          <p:cNvPr id="271" name="Google Shape;271;p39"/>
          <p:cNvPicPr preferRelativeResize="0"/>
          <p:nvPr/>
        </p:nvPicPr>
        <p:blipFill>
          <a:blip r:embed="rId3">
            <a:alphaModFix/>
          </a:blip>
          <a:stretch>
            <a:fillRect/>
          </a:stretch>
        </p:blipFill>
        <p:spPr>
          <a:xfrm>
            <a:off x="944350" y="1221925"/>
            <a:ext cx="3894450" cy="3726600"/>
          </a:xfrm>
          <a:prstGeom prst="rect">
            <a:avLst/>
          </a:prstGeom>
          <a:noFill/>
          <a:ln>
            <a:noFill/>
          </a:ln>
        </p:spPr>
      </p:pic>
      <p:sp>
        <p:nvSpPr>
          <p:cNvPr id="272" name="Google Shape;272;p39"/>
          <p:cNvSpPr txBox="1"/>
          <p:nvPr/>
        </p:nvSpPr>
        <p:spPr>
          <a:xfrm>
            <a:off x="5569575" y="1426225"/>
            <a:ext cx="2997900" cy="29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6"/>
                </a:solidFill>
                <a:highlight>
                  <a:srgbClr val="CC4125"/>
                </a:highlight>
                <a:latin typeface="Source Sans Pro"/>
                <a:ea typeface="Source Sans Pro"/>
                <a:cs typeface="Source Sans Pro"/>
                <a:sym typeface="Source Sans Pro"/>
              </a:rPr>
              <a:t>Summer Peaks:</a:t>
            </a:r>
            <a:endParaRPr sz="1800">
              <a:solidFill>
                <a:schemeClr val="accent6"/>
              </a:solidFill>
              <a:highlight>
                <a:srgbClr val="CC4125"/>
              </a:highlight>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ATL</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LAX</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accent6"/>
                </a:solidFill>
                <a:highlight>
                  <a:srgbClr val="8E7CC3"/>
                </a:highlight>
                <a:latin typeface="Source Sans Pro"/>
                <a:ea typeface="Source Sans Pro"/>
                <a:cs typeface="Source Sans Pro"/>
                <a:sym typeface="Source Sans Pro"/>
              </a:rPr>
              <a:t>Win</a:t>
            </a:r>
            <a:r>
              <a:rPr lang="en" sz="1800">
                <a:solidFill>
                  <a:schemeClr val="accent6"/>
                </a:solidFill>
                <a:highlight>
                  <a:srgbClr val="8E7CC3"/>
                </a:highlight>
                <a:latin typeface="Source Sans Pro"/>
                <a:ea typeface="Source Sans Pro"/>
                <a:cs typeface="Source Sans Pro"/>
                <a:sym typeface="Source Sans Pro"/>
              </a:rPr>
              <a:t>ter Peaks:</a:t>
            </a:r>
            <a:endParaRPr sz="1800">
              <a:solidFill>
                <a:schemeClr val="accent6"/>
              </a:solidFill>
              <a:highlight>
                <a:srgbClr val="8E7CC3"/>
              </a:highlight>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BOS</a:t>
            </a:r>
            <a:endParaRPr sz="1800">
              <a:solidFill>
                <a:schemeClr val="accent6"/>
              </a:solidFill>
              <a:highlight>
                <a:srgbClr val="B4A7D6"/>
              </a:highlight>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ORD</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Balanced:</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SFO</a:t>
            </a:r>
            <a:endParaRPr sz="1800">
              <a:solidFill>
                <a:schemeClr val="dk1"/>
              </a:solidFill>
              <a:latin typeface="Source Sans Pro"/>
              <a:ea typeface="Source Sans Pro"/>
              <a:cs typeface="Source Sans Pro"/>
              <a:sym typeface="Source Sans Pro"/>
            </a:endParaRPr>
          </a:p>
        </p:txBody>
      </p:sp>
      <p:sp>
        <p:nvSpPr>
          <p:cNvPr id="273" name="Google Shape;273;p39"/>
          <p:cNvSpPr txBox="1"/>
          <p:nvPr/>
        </p:nvSpPr>
        <p:spPr>
          <a:xfrm>
            <a:off x="944275" y="4783275"/>
            <a:ext cx="3894600" cy="659700"/>
          </a:xfrm>
          <a:prstGeom prst="rect">
            <a:avLst/>
          </a:prstGeom>
          <a:solidFill>
            <a:srgbClr val="F6F6F6"/>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ATL	 BOS	     LAX	      ORD          SFO</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225450" y="175975"/>
            <a:ext cx="869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Airport Connectivity to Top International Destinations</a:t>
            </a:r>
            <a:endParaRPr/>
          </a:p>
        </p:txBody>
      </p:sp>
      <p:pic>
        <p:nvPicPr>
          <p:cNvPr id="279" name="Google Shape;279;p40"/>
          <p:cNvPicPr preferRelativeResize="0"/>
          <p:nvPr/>
        </p:nvPicPr>
        <p:blipFill rotWithShape="1">
          <a:blip r:embed="rId3">
            <a:alphaModFix/>
          </a:blip>
          <a:srcRect b="0" l="0" r="11769" t="3456"/>
          <a:stretch/>
        </p:blipFill>
        <p:spPr>
          <a:xfrm>
            <a:off x="3782025" y="879775"/>
            <a:ext cx="5028803" cy="4175551"/>
          </a:xfrm>
          <a:prstGeom prst="rect">
            <a:avLst/>
          </a:prstGeom>
          <a:noFill/>
          <a:ln>
            <a:noFill/>
          </a:ln>
        </p:spPr>
      </p:pic>
      <p:sp>
        <p:nvSpPr>
          <p:cNvPr id="280" name="Google Shape;280;p40"/>
          <p:cNvSpPr txBox="1"/>
          <p:nvPr/>
        </p:nvSpPr>
        <p:spPr>
          <a:xfrm>
            <a:off x="393875" y="1733450"/>
            <a:ext cx="31116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International Flight Volume</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 sz="1800">
                <a:solidFill>
                  <a:schemeClr val="dk1"/>
                </a:solidFill>
                <a:latin typeface="Source Sans Pro"/>
                <a:ea typeface="Source Sans Pro"/>
                <a:cs typeface="Source Sans Pro"/>
                <a:sym typeface="Source Sans Pro"/>
              </a:rPr>
              <a:t>Geographical Factors:</a:t>
            </a:r>
            <a:endParaRPr b="1"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West Coast Airports</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	</a:t>
            </a:r>
            <a:r>
              <a:rPr lang="en" sz="1800">
                <a:solidFill>
                  <a:schemeClr val="dk1"/>
                </a:solidFill>
                <a:latin typeface="Source Sans Pro"/>
                <a:ea typeface="Source Sans Pro"/>
                <a:cs typeface="Source Sans Pro"/>
                <a:sym typeface="Source Sans Pro"/>
              </a:rPr>
              <a:t>Tokyo</a:t>
            </a:r>
            <a:r>
              <a:rPr lang="en" sz="1800">
                <a:solidFill>
                  <a:schemeClr val="dk1"/>
                </a:solidFill>
                <a:latin typeface="Source Sans Pro"/>
                <a:ea typeface="Source Sans Pro"/>
                <a:cs typeface="Source Sans Pro"/>
                <a:sym typeface="Source Sans Pro"/>
              </a:rPr>
              <a:t> &amp; Vancouver</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East Coast Airports </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	Toronto &amp; Cancun</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pic>
        <p:nvPicPr>
          <p:cNvPr id="281" name="Google Shape;281;p40"/>
          <p:cNvPicPr preferRelativeResize="0"/>
          <p:nvPr/>
        </p:nvPicPr>
        <p:blipFill rotWithShape="1">
          <a:blip r:embed="rId3">
            <a:alphaModFix/>
          </a:blip>
          <a:srcRect b="88632" l="88022" r="2213" t="3456"/>
          <a:stretch/>
        </p:blipFill>
        <p:spPr>
          <a:xfrm>
            <a:off x="7271375" y="1078700"/>
            <a:ext cx="1065001" cy="654751"/>
          </a:xfrm>
          <a:prstGeom prst="rect">
            <a:avLst/>
          </a:prstGeom>
          <a:noFill/>
          <a:ln>
            <a:noFill/>
          </a:ln>
        </p:spPr>
      </p:pic>
      <p:sp>
        <p:nvSpPr>
          <p:cNvPr id="282" name="Google Shape;282;p40"/>
          <p:cNvSpPr txBox="1"/>
          <p:nvPr/>
        </p:nvSpPr>
        <p:spPr>
          <a:xfrm>
            <a:off x="4021675" y="879775"/>
            <a:ext cx="666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YYZ</a:t>
            </a:r>
            <a:endParaRPr b="1" sz="1300">
              <a:solidFill>
                <a:schemeClr val="dk1"/>
              </a:solidFill>
              <a:latin typeface="Source Sans Pro"/>
              <a:ea typeface="Source Sans Pro"/>
              <a:cs typeface="Source Sans Pro"/>
              <a:sym typeface="Source Sans Pro"/>
            </a:endParaRPr>
          </a:p>
        </p:txBody>
      </p:sp>
      <p:sp>
        <p:nvSpPr>
          <p:cNvPr id="283" name="Google Shape;283;p40"/>
          <p:cNvSpPr txBox="1"/>
          <p:nvPr/>
        </p:nvSpPr>
        <p:spPr>
          <a:xfrm>
            <a:off x="4238550" y="1194425"/>
            <a:ext cx="666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LHR</a:t>
            </a:r>
            <a:endParaRPr b="1" sz="1300">
              <a:solidFill>
                <a:schemeClr val="dk1"/>
              </a:solidFill>
              <a:latin typeface="Source Sans Pro"/>
              <a:ea typeface="Source Sans Pro"/>
              <a:cs typeface="Source Sans Pro"/>
              <a:sym typeface="Source Sans Pro"/>
            </a:endParaRPr>
          </a:p>
        </p:txBody>
      </p:sp>
      <p:sp>
        <p:nvSpPr>
          <p:cNvPr id="284" name="Google Shape;284;p40"/>
          <p:cNvSpPr txBox="1"/>
          <p:nvPr/>
        </p:nvSpPr>
        <p:spPr>
          <a:xfrm>
            <a:off x="4545175" y="1663075"/>
            <a:ext cx="5076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CUN</a:t>
            </a:r>
            <a:endParaRPr b="1" sz="1300">
              <a:solidFill>
                <a:schemeClr val="dk1"/>
              </a:solidFill>
              <a:latin typeface="Source Sans Pro"/>
              <a:ea typeface="Source Sans Pro"/>
              <a:cs typeface="Source Sans Pro"/>
              <a:sym typeface="Source Sans Pro"/>
            </a:endParaRPr>
          </a:p>
        </p:txBody>
      </p:sp>
      <p:sp>
        <p:nvSpPr>
          <p:cNvPr id="285" name="Google Shape;285;p40"/>
          <p:cNvSpPr txBox="1"/>
          <p:nvPr/>
        </p:nvSpPr>
        <p:spPr>
          <a:xfrm>
            <a:off x="5098125" y="1906200"/>
            <a:ext cx="5076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NRT</a:t>
            </a:r>
            <a:endParaRPr b="1" sz="1300">
              <a:solidFill>
                <a:schemeClr val="dk1"/>
              </a:solidFill>
              <a:latin typeface="Source Sans Pro"/>
              <a:ea typeface="Source Sans Pro"/>
              <a:cs typeface="Source Sans Pro"/>
              <a:sym typeface="Source Sans Pro"/>
            </a:endParaRPr>
          </a:p>
        </p:txBody>
      </p:sp>
      <p:sp>
        <p:nvSpPr>
          <p:cNvPr id="286" name="Google Shape;286;p40"/>
          <p:cNvSpPr txBox="1"/>
          <p:nvPr/>
        </p:nvSpPr>
        <p:spPr>
          <a:xfrm>
            <a:off x="5362400" y="3000675"/>
            <a:ext cx="666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ource Sans Pro"/>
                <a:ea typeface="Source Sans Pro"/>
                <a:cs typeface="Source Sans Pro"/>
                <a:sym typeface="Source Sans Pro"/>
              </a:rPr>
              <a:t>YVZ</a:t>
            </a:r>
            <a:endParaRPr b="1" sz="13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439200" y="93975"/>
            <a:ext cx="82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Comparison of Passenger and Freight Load by State</a:t>
            </a:r>
            <a:endParaRPr sz="2600"/>
          </a:p>
        </p:txBody>
      </p:sp>
      <p:sp>
        <p:nvSpPr>
          <p:cNvPr id="292" name="Google Shape;292;p41"/>
          <p:cNvSpPr txBox="1"/>
          <p:nvPr/>
        </p:nvSpPr>
        <p:spPr>
          <a:xfrm>
            <a:off x="5595775" y="730450"/>
            <a:ext cx="2832600" cy="3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highlight>
                  <a:schemeClr val="dk2"/>
                </a:highlight>
                <a:latin typeface="Source Sans Pro"/>
                <a:ea typeface="Source Sans Pro"/>
                <a:cs typeface="Source Sans Pro"/>
                <a:sym typeface="Source Sans Pro"/>
              </a:rPr>
              <a:t>Passenger Load</a:t>
            </a:r>
            <a:endParaRPr sz="2000">
              <a:solidFill>
                <a:schemeClr val="lt1"/>
              </a:solidFill>
              <a:highlight>
                <a:schemeClr val="dk2"/>
              </a:highlight>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California	- 887M</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Georgia		- 491M</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Illinois		- 437M</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2000">
                <a:solidFill>
                  <a:schemeClr val="lt1"/>
                </a:solidFill>
                <a:highlight>
                  <a:srgbClr val="E24A33"/>
                </a:highlight>
                <a:latin typeface="Source Sans Pro"/>
                <a:ea typeface="Source Sans Pro"/>
                <a:cs typeface="Source Sans Pro"/>
                <a:sym typeface="Source Sans Pro"/>
              </a:rPr>
              <a:t>Freight Load (Tons)</a:t>
            </a:r>
            <a:endParaRPr sz="2000">
              <a:solidFill>
                <a:schemeClr val="lt1"/>
              </a:solidFill>
              <a:highlight>
                <a:srgbClr val="E24A33"/>
              </a:highlight>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California	- 17M </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Alaska		- 12M</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Illinois		  - 4M</a:t>
            </a:r>
            <a:endParaRPr sz="1800">
              <a:solidFill>
                <a:schemeClr val="dk1"/>
              </a:solidFill>
              <a:latin typeface="Source Sans Pro"/>
              <a:ea typeface="Source Sans Pro"/>
              <a:cs typeface="Source Sans Pro"/>
              <a:sym typeface="Source Sans Pro"/>
            </a:endParaRPr>
          </a:p>
        </p:txBody>
      </p:sp>
      <p:pic>
        <p:nvPicPr>
          <p:cNvPr id="293" name="Google Shape;293;p41"/>
          <p:cNvPicPr preferRelativeResize="0"/>
          <p:nvPr/>
        </p:nvPicPr>
        <p:blipFill rotWithShape="1">
          <a:blip r:embed="rId3">
            <a:alphaModFix/>
          </a:blip>
          <a:srcRect b="11175" l="0" r="13882" t="3185"/>
          <a:stretch/>
        </p:blipFill>
        <p:spPr>
          <a:xfrm>
            <a:off x="164450" y="817887"/>
            <a:ext cx="4926974" cy="4145775"/>
          </a:xfrm>
          <a:prstGeom prst="rect">
            <a:avLst/>
          </a:prstGeom>
          <a:noFill/>
          <a:ln>
            <a:noFill/>
          </a:ln>
        </p:spPr>
      </p:pic>
      <p:sp>
        <p:nvSpPr>
          <p:cNvPr id="294" name="Google Shape;294;p41"/>
          <p:cNvSpPr txBox="1"/>
          <p:nvPr/>
        </p:nvSpPr>
        <p:spPr>
          <a:xfrm>
            <a:off x="6067050" y="2443875"/>
            <a:ext cx="3111600" cy="9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5" name="Google Shape;295;p41"/>
          <p:cNvSpPr txBox="1"/>
          <p:nvPr/>
        </p:nvSpPr>
        <p:spPr>
          <a:xfrm>
            <a:off x="1004825" y="730450"/>
            <a:ext cx="4317600" cy="298500"/>
          </a:xfrm>
          <a:prstGeom prst="rect">
            <a:avLst/>
          </a:prstGeom>
          <a:solidFill>
            <a:srgbClr val="F6F6F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ource Sans Pro"/>
                <a:ea typeface="Source Sans Pro"/>
                <a:cs typeface="Source Sans Pro"/>
                <a:sym typeface="Source Sans Pro"/>
              </a:rPr>
              <a:t>AK	         CA	        GA	       IL		    MA</a:t>
            </a:r>
            <a:endParaRPr sz="1600">
              <a:solidFill>
                <a:schemeClr val="dk1"/>
              </a:solidFill>
              <a:latin typeface="Source Sans Pro"/>
              <a:ea typeface="Source Sans Pro"/>
              <a:cs typeface="Source Sans Pro"/>
              <a:sym typeface="Source Sans Pro"/>
            </a:endParaRPr>
          </a:p>
        </p:txBody>
      </p:sp>
      <p:sp>
        <p:nvSpPr>
          <p:cNvPr id="296" name="Google Shape;296;p41"/>
          <p:cNvSpPr txBox="1"/>
          <p:nvPr/>
        </p:nvSpPr>
        <p:spPr>
          <a:xfrm>
            <a:off x="-46425" y="967800"/>
            <a:ext cx="777900" cy="1575000"/>
          </a:xfrm>
          <a:prstGeom prst="rect">
            <a:avLst/>
          </a:prstGeom>
          <a:solidFill>
            <a:srgbClr val="F6F6F6"/>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Source Sans Pro"/>
                <a:ea typeface="Source Sans Pro"/>
                <a:cs typeface="Source Sans Pro"/>
                <a:sym typeface="Source Sans Pro"/>
              </a:rPr>
              <a:t>1,000M</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rPr lang="en" sz="1300">
                <a:solidFill>
                  <a:schemeClr val="dk1"/>
                </a:solidFill>
                <a:latin typeface="Source Sans Pro"/>
                <a:ea typeface="Source Sans Pro"/>
                <a:cs typeface="Source Sans Pro"/>
                <a:sym typeface="Source Sans Pro"/>
              </a:rPr>
              <a:t>100</a:t>
            </a:r>
            <a:r>
              <a:rPr lang="en" sz="1300">
                <a:solidFill>
                  <a:schemeClr val="dk1"/>
                </a:solidFill>
                <a:latin typeface="Source Sans Pro"/>
                <a:ea typeface="Source Sans Pro"/>
                <a:cs typeface="Source Sans Pro"/>
                <a:sym typeface="Source Sans Pro"/>
              </a:rPr>
              <a:t>M</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rPr lang="en" sz="1300">
                <a:solidFill>
                  <a:schemeClr val="dk1"/>
                </a:solidFill>
                <a:latin typeface="Source Sans Pro"/>
                <a:ea typeface="Source Sans Pro"/>
                <a:cs typeface="Source Sans Pro"/>
                <a:sym typeface="Source Sans Pro"/>
              </a:rPr>
              <a:t>10M</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t/>
            </a:r>
            <a:endParaRPr sz="1300">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rPr lang="en" sz="1300">
                <a:solidFill>
                  <a:schemeClr val="dk1"/>
                </a:solidFill>
                <a:latin typeface="Source Sans Pro"/>
                <a:ea typeface="Source Sans Pro"/>
                <a:cs typeface="Source Sans Pro"/>
                <a:sym typeface="Source Sans Pro"/>
              </a:rPr>
              <a:t>1M</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idx="1" type="body"/>
          </p:nvPr>
        </p:nvSpPr>
        <p:spPr>
          <a:xfrm>
            <a:off x="3328975" y="1614500"/>
            <a:ext cx="2330100" cy="51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pic>
        <p:nvPicPr>
          <p:cNvPr id="302" name="Google Shape;302;p42"/>
          <p:cNvPicPr preferRelativeResize="0"/>
          <p:nvPr/>
        </p:nvPicPr>
        <p:blipFill>
          <a:blip r:embed="rId3">
            <a:alphaModFix/>
          </a:blip>
          <a:stretch>
            <a:fillRect/>
          </a:stretch>
        </p:blipFill>
        <p:spPr>
          <a:xfrm>
            <a:off x="637900" y="68738"/>
            <a:ext cx="7868201" cy="500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