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Roboto"/>
      <p:regular r:id="rId25"/>
      <p:bold r:id="rId26"/>
      <p:italic r:id="rId27"/>
      <p:boldItalic r:id="rId28"/>
    </p:embeddedFont>
    <p:embeddedFont>
      <p:font typeface="Roboto Mono"/>
      <p:regular r:id="rId29"/>
      <p:bold r:id="rId30"/>
      <p:italic r:id="rId31"/>
      <p:boldItalic r:id="rId32"/>
    </p:embeddedFont>
    <p:embeddedFont>
      <p:font typeface="Fira Sans Extra Condensed"/>
      <p:regular r:id="rId33"/>
      <p:bold r:id="rId34"/>
      <p:italic r:id="rId35"/>
      <p:boldItalic r:id="rId36"/>
    </p:embeddedFont>
    <p:embeddedFont>
      <p:font typeface="Fira Sans Extra Condensed SemiBold"/>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FiraSansExtraCondensedSemiBold-bold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Mon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Mono-italic.fntdata"/><Relationship Id="rId30" Type="http://schemas.openxmlformats.org/officeDocument/2006/relationships/font" Target="fonts/RobotoMono-bold.fntdata"/><Relationship Id="rId11" Type="http://schemas.openxmlformats.org/officeDocument/2006/relationships/slide" Target="slides/slide6.xml"/><Relationship Id="rId33" Type="http://schemas.openxmlformats.org/officeDocument/2006/relationships/font" Target="fonts/FiraSansExtraCondensed-regular.fntdata"/><Relationship Id="rId10" Type="http://schemas.openxmlformats.org/officeDocument/2006/relationships/slide" Target="slides/slide5.xml"/><Relationship Id="rId32" Type="http://schemas.openxmlformats.org/officeDocument/2006/relationships/font" Target="fonts/RobotoMono-boldItalic.fntdata"/><Relationship Id="rId13" Type="http://schemas.openxmlformats.org/officeDocument/2006/relationships/slide" Target="slides/slide8.xml"/><Relationship Id="rId35" Type="http://schemas.openxmlformats.org/officeDocument/2006/relationships/font" Target="fonts/FiraSansExtraCondensed-italic.fntdata"/><Relationship Id="rId12" Type="http://schemas.openxmlformats.org/officeDocument/2006/relationships/slide" Target="slides/slide7.xml"/><Relationship Id="rId34" Type="http://schemas.openxmlformats.org/officeDocument/2006/relationships/font" Target="fonts/FiraSansExtraCondensed-bold.fntdata"/><Relationship Id="rId15" Type="http://schemas.openxmlformats.org/officeDocument/2006/relationships/slide" Target="slides/slide10.xml"/><Relationship Id="rId37" Type="http://schemas.openxmlformats.org/officeDocument/2006/relationships/font" Target="fonts/FiraSansExtraCondensedSemiBold-regular.fntdata"/><Relationship Id="rId14" Type="http://schemas.openxmlformats.org/officeDocument/2006/relationships/slide" Target="slides/slide9.xml"/><Relationship Id="rId36" Type="http://schemas.openxmlformats.org/officeDocument/2006/relationships/font" Target="fonts/FiraSansExtraCondensed-boldItalic.fntdata"/><Relationship Id="rId17" Type="http://schemas.openxmlformats.org/officeDocument/2006/relationships/slide" Target="slides/slide12.xml"/><Relationship Id="rId39" Type="http://schemas.openxmlformats.org/officeDocument/2006/relationships/font" Target="fonts/FiraSansExtraCondensedSemiBold-italic.fntdata"/><Relationship Id="rId16" Type="http://schemas.openxmlformats.org/officeDocument/2006/relationships/slide" Target="slides/slide11.xml"/><Relationship Id="rId38" Type="http://schemas.openxmlformats.org/officeDocument/2006/relationships/font" Target="fonts/FiraSansExtraCondensedSemiBold-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 name="Shape 38"/>
        <p:cNvGrpSpPr/>
        <p:nvPr/>
      </p:nvGrpSpPr>
      <p:grpSpPr>
        <a:xfrm>
          <a:off x="0" y="0"/>
          <a:ext cx="0" cy="0"/>
          <a:chOff x="0" y="0"/>
          <a:chExt cx="0" cy="0"/>
        </a:xfrm>
      </p:grpSpPr>
      <p:sp>
        <p:nvSpPr>
          <p:cNvPr id="39" name="Google Shape;39;gdcb566e1d5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 name="Google Shape;40;gdcb566e1d5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ec1d423937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ec1d423937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30be8f965fb_5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30be8f965fb_5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30be8f965fb_5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30be8f965fb_5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30be8f965fb_5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30be8f965fb_5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30be8f965fb_5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30be8f965fb_5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30be8f965fb_5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30be8f965fb_5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30be8f965fb_5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30be8f965fb_5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30be8f965fb_5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30be8f965fb_5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30be8f965fb_5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30be8f965fb_5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30be8f965fb_5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30be8f965fb_5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 name="Shape 46"/>
        <p:cNvGrpSpPr/>
        <p:nvPr/>
      </p:nvGrpSpPr>
      <p:grpSpPr>
        <a:xfrm>
          <a:off x="0" y="0"/>
          <a:ext cx="0" cy="0"/>
          <a:chOff x="0" y="0"/>
          <a:chExt cx="0" cy="0"/>
        </a:xfrm>
      </p:grpSpPr>
      <p:sp>
        <p:nvSpPr>
          <p:cNvPr id="47" name="Google Shape;47;g30be8f965fb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 name="Google Shape;48;g30be8f965fb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30be8f965fb_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30be8f965fb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30be8f965fb_7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30be8f965fb_7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062bbc0e88_0_3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062bbc0e88_0_3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30be8f965fb_5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30be8f965fb_5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30be8f965fb_5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30be8f965fb_5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06cd67cd44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06cd67cd44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solidFill>
                  <a:schemeClr val="dk1"/>
                </a:solidFill>
              </a:rPr>
              <a:t>Customer Lifetime Value, or CLV measures the total revenue expected from a customer over their entire relationship with the company. It is crucial for identifying the most valuable customers and understanding where to focus resources for maximum profitability. </a:t>
            </a:r>
            <a:endParaRPr>
              <a:solidFill>
                <a:schemeClr val="dk1"/>
              </a:solidFill>
            </a:endParaRPr>
          </a:p>
          <a:p>
            <a:pPr indent="0" lvl="0" marL="0" rtl="0" algn="l">
              <a:lnSpc>
                <a:spcPct val="115000"/>
              </a:lnSpc>
              <a:spcBef>
                <a:spcPts val="1200"/>
              </a:spcBef>
              <a:spcAft>
                <a:spcPts val="0"/>
              </a:spcAft>
              <a:buNone/>
            </a:pPr>
            <a:r>
              <a:rPr lang="en">
                <a:solidFill>
                  <a:schemeClr val="dk1"/>
                </a:solidFill>
              </a:rPr>
              <a:t>pandas methods like </a:t>
            </a:r>
            <a:r>
              <a:rPr lang="en">
                <a:solidFill>
                  <a:srgbClr val="188038"/>
                </a:solidFill>
                <a:latin typeface="Roboto Mono"/>
                <a:ea typeface="Roboto Mono"/>
                <a:cs typeface="Roboto Mono"/>
                <a:sym typeface="Roboto Mono"/>
              </a:rPr>
              <a:t>groupby</a:t>
            </a:r>
            <a:r>
              <a:rPr lang="en">
                <a:solidFill>
                  <a:schemeClr val="dk1"/>
                </a:solidFill>
              </a:rPr>
              <a:t> and </a:t>
            </a:r>
            <a:r>
              <a:rPr lang="en">
                <a:solidFill>
                  <a:srgbClr val="188038"/>
                </a:solidFill>
                <a:latin typeface="Roboto Mono"/>
                <a:ea typeface="Roboto Mono"/>
                <a:cs typeface="Roboto Mono"/>
                <a:sym typeface="Roboto Mono"/>
              </a:rPr>
              <a:t>merge</a:t>
            </a:r>
            <a:r>
              <a:rPr lang="en">
                <a:solidFill>
                  <a:schemeClr val="dk1"/>
                </a:solidFill>
              </a:rPr>
              <a:t> were applied to calculate the following metrics </a:t>
            </a:r>
            <a:br>
              <a:rPr lang="en">
                <a:solidFill>
                  <a:schemeClr val="dk1"/>
                </a:solidFill>
              </a:rPr>
            </a:br>
            <a:br>
              <a:rPr lang="en">
                <a:solidFill>
                  <a:schemeClr val="dk1"/>
                </a:solidFill>
              </a:rPr>
            </a:br>
            <a:r>
              <a:rPr lang="en">
                <a:solidFill>
                  <a:schemeClr val="dk1"/>
                </a:solidFill>
              </a:rPr>
              <a:t>To visualize the results, a choropleth map was created using a contrasting gradient to clearly show the variation in CLV across regions. And this variation was classified into high Value, growth potential and low value regions as follows:</a:t>
            </a:r>
            <a:endParaRPr>
              <a:solidFill>
                <a:schemeClr val="dk1"/>
              </a:solidFill>
            </a:endParaRPr>
          </a:p>
          <a:p>
            <a:pPr indent="0" lvl="0" marL="0" rtl="0" algn="l">
              <a:lnSpc>
                <a:spcPct val="115000"/>
              </a:lnSpc>
              <a:spcBef>
                <a:spcPts val="1200"/>
              </a:spcBef>
              <a:spcAft>
                <a:spcPts val="0"/>
              </a:spcAft>
              <a:buNone/>
            </a:pPr>
            <a:r>
              <a:rPr lang="en">
                <a:solidFill>
                  <a:schemeClr val="dk1"/>
                </a:solidFill>
              </a:rPr>
              <a:t>This map provided insights into the proportion of returning customers and shows that there is a large customer base that the company has to to tap into with tailored promotional strategies. For Low Value regions like AP and MS the company needs to focus on understanding and tailoring their products as per the customer needs and for those regions with High Value customers the company needs to leverage various loyalty programs. For the growth potential </a:t>
            </a:r>
            <a:r>
              <a:rPr lang="en">
                <a:solidFill>
                  <a:schemeClr val="dk1"/>
                </a:solidFill>
              </a:rPr>
              <a:t>regions</a:t>
            </a:r>
            <a:r>
              <a:rPr lang="en">
                <a:solidFill>
                  <a:schemeClr val="dk1"/>
                </a:solidFill>
              </a:rPr>
              <a:t> the strategy is to promote installment options and voucher payments to optimize and avoid cart abandonment which is preventing from these states being high value</a:t>
            </a:r>
            <a:endParaRPr>
              <a:solidFill>
                <a:schemeClr val="dk1"/>
              </a:solidFill>
            </a:endParaRPr>
          </a:p>
          <a:p>
            <a:pPr indent="0" lvl="0" marL="0" rtl="0" algn="l">
              <a:lnSpc>
                <a:spcPct val="115000"/>
              </a:lnSpc>
              <a:spcBef>
                <a:spcPts val="1200"/>
              </a:spcBef>
              <a:spcAft>
                <a:spcPts val="0"/>
              </a:spcAft>
              <a:buNone/>
            </a:pPr>
            <a:r>
              <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a:solidFill>
                <a:schemeClr val="dk1"/>
              </a:solidFill>
            </a:endParaRPr>
          </a:p>
          <a:p>
            <a:pPr indent="0" lvl="0" marL="0" rtl="0" algn="l">
              <a:spcBef>
                <a:spcPts val="120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fc7149aaed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fc7149aaed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4594875" y="1360738"/>
            <a:ext cx="3815700" cy="2294100"/>
          </a:xfrm>
          <a:prstGeom prst="rect">
            <a:avLst/>
          </a:prstGeom>
        </p:spPr>
        <p:txBody>
          <a:bodyPr anchorCtr="0" anchor="t" bIns="91425" lIns="91425" spcFirstLastPara="1" rIns="91425" wrap="square" tIns="91425">
            <a:normAutofit/>
          </a:bodyPr>
          <a:lstStyle>
            <a:lvl1pPr lvl="0">
              <a:spcBef>
                <a:spcPts val="0"/>
              </a:spcBef>
              <a:spcAft>
                <a:spcPts val="0"/>
              </a:spcAft>
              <a:buSzPts val="5200"/>
              <a:buNone/>
              <a:defRPr b="0" sz="4600">
                <a:latin typeface="Fira Sans Extra Condensed SemiBold"/>
                <a:ea typeface="Fira Sans Extra Condensed SemiBold"/>
                <a:cs typeface="Fira Sans Extra Condensed SemiBold"/>
                <a:sym typeface="Fira Sans Extra Condensed SemiBold"/>
              </a:defRPr>
            </a:lvl1pPr>
            <a:lvl2pPr lvl="1">
              <a:spcBef>
                <a:spcPts val="0"/>
              </a:spcBef>
              <a:spcAft>
                <a:spcPts val="0"/>
              </a:spcAft>
              <a:buSzPts val="5200"/>
              <a:buNone/>
              <a:defRPr sz="5200"/>
            </a:lvl2pPr>
            <a:lvl3pPr lvl="2">
              <a:spcBef>
                <a:spcPts val="0"/>
              </a:spcBef>
              <a:spcAft>
                <a:spcPts val="0"/>
              </a:spcAft>
              <a:buSzPts val="5200"/>
              <a:buNone/>
              <a:defRPr sz="5200"/>
            </a:lvl3pPr>
            <a:lvl4pPr lvl="3">
              <a:spcBef>
                <a:spcPts val="0"/>
              </a:spcBef>
              <a:spcAft>
                <a:spcPts val="0"/>
              </a:spcAft>
              <a:buSzPts val="5200"/>
              <a:buNone/>
              <a:defRPr sz="5200"/>
            </a:lvl4pPr>
            <a:lvl5pPr lvl="4">
              <a:spcBef>
                <a:spcPts val="0"/>
              </a:spcBef>
              <a:spcAft>
                <a:spcPts val="0"/>
              </a:spcAft>
              <a:buSzPts val="5200"/>
              <a:buNone/>
              <a:defRPr sz="5200"/>
            </a:lvl5pPr>
            <a:lvl6pPr lvl="5">
              <a:spcBef>
                <a:spcPts val="0"/>
              </a:spcBef>
              <a:spcAft>
                <a:spcPts val="0"/>
              </a:spcAft>
              <a:buSzPts val="5200"/>
              <a:buNone/>
              <a:defRPr sz="5200"/>
            </a:lvl6pPr>
            <a:lvl7pPr lvl="6">
              <a:spcBef>
                <a:spcPts val="0"/>
              </a:spcBef>
              <a:spcAft>
                <a:spcPts val="0"/>
              </a:spcAft>
              <a:buSzPts val="5200"/>
              <a:buNone/>
              <a:defRPr sz="5200"/>
            </a:lvl7pPr>
            <a:lvl8pPr lvl="7">
              <a:spcBef>
                <a:spcPts val="0"/>
              </a:spcBef>
              <a:spcAft>
                <a:spcPts val="0"/>
              </a:spcAft>
              <a:buSzPts val="5200"/>
              <a:buNone/>
              <a:defRPr sz="5200"/>
            </a:lvl8pPr>
            <a:lvl9pPr lvl="8">
              <a:spcBef>
                <a:spcPts val="0"/>
              </a:spcBef>
              <a:spcAft>
                <a:spcPts val="0"/>
              </a:spcAft>
              <a:buSzPts val="5200"/>
              <a:buNone/>
              <a:defRPr sz="5200"/>
            </a:lvl9pPr>
          </a:lstStyle>
          <a:p/>
        </p:txBody>
      </p:sp>
      <p:sp>
        <p:nvSpPr>
          <p:cNvPr id="10" name="Google Shape;10;p2"/>
          <p:cNvSpPr txBox="1"/>
          <p:nvPr>
            <p:ph idx="1" type="subTitle"/>
          </p:nvPr>
        </p:nvSpPr>
        <p:spPr>
          <a:xfrm>
            <a:off x="4594875" y="3654388"/>
            <a:ext cx="3815700" cy="351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2800"/>
              <a:buNone/>
              <a:defRPr sz="1600"/>
            </a:lvl1pPr>
            <a:lvl2pPr lvl="1">
              <a:lnSpc>
                <a:spcPct val="100000"/>
              </a:lnSpc>
              <a:spcBef>
                <a:spcPts val="0"/>
              </a:spcBef>
              <a:spcAft>
                <a:spcPts val="0"/>
              </a:spcAft>
              <a:buSzPts val="2800"/>
              <a:buNone/>
              <a:defRPr sz="2800"/>
            </a:lvl2pPr>
            <a:lvl3pPr lvl="2">
              <a:lnSpc>
                <a:spcPct val="100000"/>
              </a:lnSpc>
              <a:spcBef>
                <a:spcPts val="0"/>
              </a:spcBef>
              <a:spcAft>
                <a:spcPts val="0"/>
              </a:spcAft>
              <a:buSzPts val="2800"/>
              <a:buNone/>
              <a:defRPr sz="2800"/>
            </a:lvl3pPr>
            <a:lvl4pPr lvl="3">
              <a:lnSpc>
                <a:spcPct val="100000"/>
              </a:lnSpc>
              <a:spcBef>
                <a:spcPts val="0"/>
              </a:spcBef>
              <a:spcAft>
                <a:spcPts val="0"/>
              </a:spcAft>
              <a:buSzPts val="2800"/>
              <a:buNone/>
              <a:defRPr sz="2800"/>
            </a:lvl4pPr>
            <a:lvl5pPr lvl="4">
              <a:lnSpc>
                <a:spcPct val="100000"/>
              </a:lnSpc>
              <a:spcBef>
                <a:spcPts val="0"/>
              </a:spcBef>
              <a:spcAft>
                <a:spcPts val="0"/>
              </a:spcAft>
              <a:buSzPts val="2800"/>
              <a:buNone/>
              <a:defRPr sz="2800"/>
            </a:lvl5pPr>
            <a:lvl6pPr lvl="5">
              <a:lnSpc>
                <a:spcPct val="100000"/>
              </a:lnSpc>
              <a:spcBef>
                <a:spcPts val="0"/>
              </a:spcBef>
              <a:spcAft>
                <a:spcPts val="0"/>
              </a:spcAft>
              <a:buSzPts val="2800"/>
              <a:buNone/>
              <a:defRPr sz="2800"/>
            </a:lvl6pPr>
            <a:lvl7pPr lvl="6">
              <a:lnSpc>
                <a:spcPct val="100000"/>
              </a:lnSpc>
              <a:spcBef>
                <a:spcPts val="0"/>
              </a:spcBef>
              <a:spcAft>
                <a:spcPts val="0"/>
              </a:spcAft>
              <a:buSzPts val="2800"/>
              <a:buNone/>
              <a:defRPr sz="2800"/>
            </a:lvl7pPr>
            <a:lvl8pPr lvl="7">
              <a:lnSpc>
                <a:spcPct val="100000"/>
              </a:lnSpc>
              <a:spcBef>
                <a:spcPts val="0"/>
              </a:spcBef>
              <a:spcAft>
                <a:spcPts val="0"/>
              </a:spcAft>
              <a:buSzPts val="2800"/>
              <a:buNone/>
              <a:defRPr sz="2800"/>
            </a:lvl8pPr>
            <a:lvl9pPr lvl="8">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4" name="Shape 34"/>
        <p:cNvGrpSpPr/>
        <p:nvPr/>
      </p:nvGrpSpPr>
      <p:grpSpPr>
        <a:xfrm>
          <a:off x="0" y="0"/>
          <a:ext cx="0" cy="0"/>
          <a:chOff x="0" y="0"/>
          <a:chExt cx="0" cy="0"/>
        </a:xfrm>
      </p:grpSpPr>
      <p:sp>
        <p:nvSpPr>
          <p:cNvPr id="35" name="Google Shape;3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36" name="Google Shape;3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17500" lvl="0" marL="457200" algn="ctr">
              <a:spcBef>
                <a:spcPts val="0"/>
              </a:spcBef>
              <a:spcAft>
                <a:spcPts val="0"/>
              </a:spcAft>
              <a:buSzPts val="14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7" name="Shape 37"/>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 name="Shape 11"/>
        <p:cNvGrpSpPr/>
        <p:nvPr/>
      </p:nvGrpSpPr>
      <p:grpSpPr>
        <a:xfrm>
          <a:off x="0" y="0"/>
          <a:ext cx="0" cy="0"/>
          <a:chOff x="0" y="0"/>
          <a:chExt cx="0" cy="0"/>
        </a:xfrm>
      </p:grpSpPr>
      <p:sp>
        <p:nvSpPr>
          <p:cNvPr id="12" name="Google Shape;12;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4"/>
          <p:cNvSpPr txBox="1"/>
          <p:nvPr>
            <p:ph type="title"/>
          </p:nvPr>
        </p:nvSpPr>
        <p:spPr>
          <a:xfrm>
            <a:off x="457200" y="411475"/>
            <a:ext cx="8229600" cy="3714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2800"/>
              <a:buNone/>
              <a:defRPr b="1"/>
            </a:lvl1pPr>
            <a:lvl2pPr lvl="1">
              <a:spcBef>
                <a:spcPts val="0"/>
              </a:spcBef>
              <a:spcAft>
                <a:spcPts val="0"/>
              </a:spcAft>
              <a:buSzPts val="2800"/>
              <a:buNone/>
              <a:defRPr b="1"/>
            </a:lvl2pPr>
            <a:lvl3pPr lvl="2">
              <a:spcBef>
                <a:spcPts val="0"/>
              </a:spcBef>
              <a:spcAft>
                <a:spcPts val="0"/>
              </a:spcAft>
              <a:buSzPts val="2800"/>
              <a:buNone/>
              <a:defRPr b="1"/>
            </a:lvl3pPr>
            <a:lvl4pPr lvl="3">
              <a:spcBef>
                <a:spcPts val="0"/>
              </a:spcBef>
              <a:spcAft>
                <a:spcPts val="0"/>
              </a:spcAft>
              <a:buSzPts val="2800"/>
              <a:buNone/>
              <a:defRPr b="1"/>
            </a:lvl4pPr>
            <a:lvl5pPr lvl="4">
              <a:spcBef>
                <a:spcPts val="0"/>
              </a:spcBef>
              <a:spcAft>
                <a:spcPts val="0"/>
              </a:spcAft>
              <a:buSzPts val="2800"/>
              <a:buNone/>
              <a:defRPr b="1"/>
            </a:lvl5pPr>
            <a:lvl6pPr lvl="5">
              <a:spcBef>
                <a:spcPts val="0"/>
              </a:spcBef>
              <a:spcAft>
                <a:spcPts val="0"/>
              </a:spcAft>
              <a:buSzPts val="2800"/>
              <a:buNone/>
              <a:defRPr b="1"/>
            </a:lvl6pPr>
            <a:lvl7pPr lvl="6">
              <a:spcBef>
                <a:spcPts val="0"/>
              </a:spcBef>
              <a:spcAft>
                <a:spcPts val="0"/>
              </a:spcAft>
              <a:buSzPts val="2800"/>
              <a:buNone/>
              <a:defRPr b="1"/>
            </a:lvl7pPr>
            <a:lvl8pPr lvl="7">
              <a:spcBef>
                <a:spcPts val="0"/>
              </a:spcBef>
              <a:spcAft>
                <a:spcPts val="0"/>
              </a:spcAft>
              <a:buSzPts val="2800"/>
              <a:buNone/>
              <a:defRPr b="1"/>
            </a:lvl8pPr>
            <a:lvl9pPr lvl="8">
              <a:spcBef>
                <a:spcPts val="0"/>
              </a:spcBef>
              <a:spcAft>
                <a:spcPts val="0"/>
              </a:spcAft>
              <a:buSzPts val="2800"/>
              <a:buNone/>
              <a:defRPr b="1"/>
            </a:lvl9pPr>
          </a:lstStyle>
          <a:p/>
        </p:txBody>
      </p:sp>
      <p:sp>
        <p:nvSpPr>
          <p:cNvPr id="15" name="Google Shape;15;p4"/>
          <p:cNvSpPr txBox="1"/>
          <p:nvPr>
            <p:ph idx="1" type="body"/>
          </p:nvPr>
        </p:nvSpPr>
        <p:spPr>
          <a:xfrm>
            <a:off x="457200" y="1247950"/>
            <a:ext cx="8229600" cy="30291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6" name="Shape 16"/>
        <p:cNvGrpSpPr/>
        <p:nvPr/>
      </p:nvGrpSpPr>
      <p:grpSpPr>
        <a:xfrm>
          <a:off x="0" y="0"/>
          <a:ext cx="0" cy="0"/>
          <a:chOff x="0" y="0"/>
          <a:chExt cx="0" cy="0"/>
        </a:xfrm>
      </p:grpSpPr>
      <p:sp>
        <p:nvSpPr>
          <p:cNvPr id="17" name="Google Shape;17;p5"/>
          <p:cNvSpPr txBox="1"/>
          <p:nvPr>
            <p:ph type="title"/>
          </p:nvPr>
        </p:nvSpPr>
        <p:spPr>
          <a:xfrm>
            <a:off x="457200" y="411475"/>
            <a:ext cx="8229600" cy="3714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9" name="Google Shape;19;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0" name="Shape 20"/>
        <p:cNvGrpSpPr/>
        <p:nvPr/>
      </p:nvGrpSpPr>
      <p:grpSpPr>
        <a:xfrm>
          <a:off x="0" y="0"/>
          <a:ext cx="0" cy="0"/>
          <a:chOff x="0" y="0"/>
          <a:chExt cx="0" cy="0"/>
        </a:xfrm>
      </p:grpSpPr>
      <p:sp>
        <p:nvSpPr>
          <p:cNvPr id="21" name="Google Shape;21;p6"/>
          <p:cNvSpPr txBox="1"/>
          <p:nvPr>
            <p:ph type="title"/>
          </p:nvPr>
        </p:nvSpPr>
        <p:spPr>
          <a:xfrm>
            <a:off x="457200" y="411475"/>
            <a:ext cx="8229600" cy="3714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2" name="Shape 22"/>
        <p:cNvGrpSpPr/>
        <p:nvPr/>
      </p:nvGrpSpPr>
      <p:grpSpPr>
        <a:xfrm>
          <a:off x="0" y="0"/>
          <a:ext cx="0" cy="0"/>
          <a:chOff x="0" y="0"/>
          <a:chExt cx="0" cy="0"/>
        </a:xfrm>
      </p:grpSpPr>
      <p:sp>
        <p:nvSpPr>
          <p:cNvPr id="23" name="Google Shape;2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24" name="Google Shape;2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5" name="Shape 25"/>
        <p:cNvGrpSpPr/>
        <p:nvPr/>
      </p:nvGrpSpPr>
      <p:grpSpPr>
        <a:xfrm>
          <a:off x="0" y="0"/>
          <a:ext cx="0" cy="0"/>
          <a:chOff x="0" y="0"/>
          <a:chExt cx="0" cy="0"/>
        </a:xfrm>
      </p:grpSpPr>
      <p:sp>
        <p:nvSpPr>
          <p:cNvPr id="26" name="Google Shape;26;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7" name="Shape 27"/>
        <p:cNvGrpSpPr/>
        <p:nvPr/>
      </p:nvGrpSpPr>
      <p:grpSpPr>
        <a:xfrm>
          <a:off x="0" y="0"/>
          <a:ext cx="0" cy="0"/>
          <a:chOff x="0" y="0"/>
          <a:chExt cx="0" cy="0"/>
        </a:xfrm>
      </p:grpSpPr>
      <p:sp>
        <p:nvSpPr>
          <p:cNvPr id="28" name="Google Shape;28;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0" name="Google Shape;30;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1" name="Google Shape;31;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2" name="Shape 32"/>
        <p:cNvGrpSpPr/>
        <p:nvPr/>
      </p:nvGrpSpPr>
      <p:grpSpPr>
        <a:xfrm>
          <a:off x="0" y="0"/>
          <a:ext cx="0" cy="0"/>
          <a:chOff x="0" y="0"/>
          <a:chExt cx="0" cy="0"/>
        </a:xfrm>
      </p:grpSpPr>
      <p:sp>
        <p:nvSpPr>
          <p:cNvPr id="33" name="Google Shape;33;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400"/>
              <a:buNone/>
              <a:defRPr/>
            </a:lvl1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411475"/>
            <a:ext cx="8229600" cy="371400"/>
          </a:xfrm>
          <a:prstGeom prst="rect">
            <a:avLst/>
          </a:prstGeom>
          <a:noFill/>
          <a:ln>
            <a:noFill/>
          </a:ln>
        </p:spPr>
        <p:txBody>
          <a:bodyPr anchorCtr="0" anchor="ctr" bIns="91425" lIns="91425" spcFirstLastPara="1" rIns="91425" wrap="square" tIns="91425">
            <a:normAutofit/>
          </a:bodyPr>
          <a:lstStyle>
            <a:lvl1pPr lvl="0" rtl="0">
              <a:spcBef>
                <a:spcPts val="0"/>
              </a:spcBef>
              <a:spcAft>
                <a:spcPts val="0"/>
              </a:spcAft>
              <a:buClr>
                <a:schemeClr val="dk1"/>
              </a:buClr>
              <a:buSzPts val="2800"/>
              <a:buFont typeface="Fira Sans Extra Condensed"/>
              <a:buNone/>
              <a:defRPr b="1" sz="2800">
                <a:solidFill>
                  <a:schemeClr val="dk1"/>
                </a:solidFill>
                <a:latin typeface="Fira Sans Extra Condensed"/>
                <a:ea typeface="Fira Sans Extra Condensed"/>
                <a:cs typeface="Fira Sans Extra Condensed"/>
                <a:sym typeface="Fira Sans Extra Condensed"/>
              </a:defRPr>
            </a:lvl1pPr>
            <a:lvl2pPr lvl="1" rtl="0">
              <a:spcBef>
                <a:spcPts val="0"/>
              </a:spcBef>
              <a:spcAft>
                <a:spcPts val="0"/>
              </a:spcAft>
              <a:buClr>
                <a:schemeClr val="dk1"/>
              </a:buClr>
              <a:buSzPts val="2800"/>
              <a:buFont typeface="Fira Sans Extra Condensed"/>
              <a:buNone/>
              <a:defRPr b="1" sz="2800">
                <a:solidFill>
                  <a:schemeClr val="dk1"/>
                </a:solidFill>
                <a:latin typeface="Fira Sans Extra Condensed"/>
                <a:ea typeface="Fira Sans Extra Condensed"/>
                <a:cs typeface="Fira Sans Extra Condensed"/>
                <a:sym typeface="Fira Sans Extra Condensed"/>
              </a:defRPr>
            </a:lvl2pPr>
            <a:lvl3pPr lvl="2" rtl="0">
              <a:spcBef>
                <a:spcPts val="0"/>
              </a:spcBef>
              <a:spcAft>
                <a:spcPts val="0"/>
              </a:spcAft>
              <a:buClr>
                <a:schemeClr val="dk1"/>
              </a:buClr>
              <a:buSzPts val="2800"/>
              <a:buFont typeface="Fira Sans Extra Condensed"/>
              <a:buNone/>
              <a:defRPr b="1" sz="2800">
                <a:solidFill>
                  <a:schemeClr val="dk1"/>
                </a:solidFill>
                <a:latin typeface="Fira Sans Extra Condensed"/>
                <a:ea typeface="Fira Sans Extra Condensed"/>
                <a:cs typeface="Fira Sans Extra Condensed"/>
                <a:sym typeface="Fira Sans Extra Condensed"/>
              </a:defRPr>
            </a:lvl3pPr>
            <a:lvl4pPr lvl="3" rtl="0">
              <a:spcBef>
                <a:spcPts val="0"/>
              </a:spcBef>
              <a:spcAft>
                <a:spcPts val="0"/>
              </a:spcAft>
              <a:buClr>
                <a:schemeClr val="dk1"/>
              </a:buClr>
              <a:buSzPts val="2800"/>
              <a:buFont typeface="Fira Sans Extra Condensed"/>
              <a:buNone/>
              <a:defRPr b="1" sz="2800">
                <a:solidFill>
                  <a:schemeClr val="dk1"/>
                </a:solidFill>
                <a:latin typeface="Fira Sans Extra Condensed"/>
                <a:ea typeface="Fira Sans Extra Condensed"/>
                <a:cs typeface="Fira Sans Extra Condensed"/>
                <a:sym typeface="Fira Sans Extra Condensed"/>
              </a:defRPr>
            </a:lvl4pPr>
            <a:lvl5pPr lvl="4" rtl="0">
              <a:spcBef>
                <a:spcPts val="0"/>
              </a:spcBef>
              <a:spcAft>
                <a:spcPts val="0"/>
              </a:spcAft>
              <a:buClr>
                <a:schemeClr val="dk1"/>
              </a:buClr>
              <a:buSzPts val="2800"/>
              <a:buFont typeface="Fira Sans Extra Condensed"/>
              <a:buNone/>
              <a:defRPr b="1" sz="2800">
                <a:solidFill>
                  <a:schemeClr val="dk1"/>
                </a:solidFill>
                <a:latin typeface="Fira Sans Extra Condensed"/>
                <a:ea typeface="Fira Sans Extra Condensed"/>
                <a:cs typeface="Fira Sans Extra Condensed"/>
                <a:sym typeface="Fira Sans Extra Condensed"/>
              </a:defRPr>
            </a:lvl5pPr>
            <a:lvl6pPr lvl="5" rtl="0">
              <a:spcBef>
                <a:spcPts val="0"/>
              </a:spcBef>
              <a:spcAft>
                <a:spcPts val="0"/>
              </a:spcAft>
              <a:buClr>
                <a:schemeClr val="dk1"/>
              </a:buClr>
              <a:buSzPts val="2800"/>
              <a:buFont typeface="Fira Sans Extra Condensed"/>
              <a:buNone/>
              <a:defRPr b="1" sz="2800">
                <a:solidFill>
                  <a:schemeClr val="dk1"/>
                </a:solidFill>
                <a:latin typeface="Fira Sans Extra Condensed"/>
                <a:ea typeface="Fira Sans Extra Condensed"/>
                <a:cs typeface="Fira Sans Extra Condensed"/>
                <a:sym typeface="Fira Sans Extra Condensed"/>
              </a:defRPr>
            </a:lvl6pPr>
            <a:lvl7pPr lvl="6" rtl="0">
              <a:spcBef>
                <a:spcPts val="0"/>
              </a:spcBef>
              <a:spcAft>
                <a:spcPts val="0"/>
              </a:spcAft>
              <a:buClr>
                <a:schemeClr val="dk1"/>
              </a:buClr>
              <a:buSzPts val="2800"/>
              <a:buFont typeface="Fira Sans Extra Condensed"/>
              <a:buNone/>
              <a:defRPr b="1" sz="2800">
                <a:solidFill>
                  <a:schemeClr val="dk1"/>
                </a:solidFill>
                <a:latin typeface="Fira Sans Extra Condensed"/>
                <a:ea typeface="Fira Sans Extra Condensed"/>
                <a:cs typeface="Fira Sans Extra Condensed"/>
                <a:sym typeface="Fira Sans Extra Condensed"/>
              </a:defRPr>
            </a:lvl7pPr>
            <a:lvl8pPr lvl="7" rtl="0">
              <a:spcBef>
                <a:spcPts val="0"/>
              </a:spcBef>
              <a:spcAft>
                <a:spcPts val="0"/>
              </a:spcAft>
              <a:buClr>
                <a:schemeClr val="dk1"/>
              </a:buClr>
              <a:buSzPts val="2800"/>
              <a:buFont typeface="Fira Sans Extra Condensed"/>
              <a:buNone/>
              <a:defRPr b="1" sz="2800">
                <a:solidFill>
                  <a:schemeClr val="dk1"/>
                </a:solidFill>
                <a:latin typeface="Fira Sans Extra Condensed"/>
                <a:ea typeface="Fira Sans Extra Condensed"/>
                <a:cs typeface="Fira Sans Extra Condensed"/>
                <a:sym typeface="Fira Sans Extra Condensed"/>
              </a:defRPr>
            </a:lvl8pPr>
            <a:lvl9pPr lvl="8" rtl="0">
              <a:spcBef>
                <a:spcPts val="0"/>
              </a:spcBef>
              <a:spcAft>
                <a:spcPts val="0"/>
              </a:spcAft>
              <a:buClr>
                <a:schemeClr val="dk1"/>
              </a:buClr>
              <a:buSzPts val="2800"/>
              <a:buFont typeface="Fira Sans Extra Condensed"/>
              <a:buNone/>
              <a:defRPr b="1" sz="2800">
                <a:solidFill>
                  <a:schemeClr val="dk1"/>
                </a:solidFill>
                <a:latin typeface="Fira Sans Extra Condensed"/>
                <a:ea typeface="Fira Sans Extra Condensed"/>
                <a:cs typeface="Fira Sans Extra Condensed"/>
                <a:sym typeface="Fira Sans Extra Condensed"/>
              </a:defRPr>
            </a:lvl9pPr>
          </a:lstStyle>
          <a:p/>
        </p:txBody>
      </p:sp>
      <p:sp>
        <p:nvSpPr>
          <p:cNvPr id="7" name="Google Shape;7;p1"/>
          <p:cNvSpPr txBox="1"/>
          <p:nvPr>
            <p:ph idx="1" type="body"/>
          </p:nvPr>
        </p:nvSpPr>
        <p:spPr>
          <a:xfrm>
            <a:off x="457200" y="1152475"/>
            <a:ext cx="8229600" cy="3579600"/>
          </a:xfrm>
          <a:prstGeom prst="rect">
            <a:avLst/>
          </a:prstGeom>
          <a:noFill/>
          <a:ln>
            <a:noFill/>
          </a:ln>
        </p:spPr>
        <p:txBody>
          <a:bodyPr anchorCtr="0" anchor="t" bIns="91425" lIns="91425" spcFirstLastPara="1" rIns="91425" wrap="square" tIns="91425">
            <a:normAutofit/>
          </a:bodyPr>
          <a:lstStyle>
            <a:lvl1pPr indent="-317500" lvl="0" marL="4572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indent="-317500" lvl="1" marL="9144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 name="Shape 41"/>
        <p:cNvGrpSpPr/>
        <p:nvPr/>
      </p:nvGrpSpPr>
      <p:grpSpPr>
        <a:xfrm>
          <a:off x="0" y="0"/>
          <a:ext cx="0" cy="0"/>
          <a:chOff x="0" y="0"/>
          <a:chExt cx="0" cy="0"/>
        </a:xfrm>
      </p:grpSpPr>
      <p:sp>
        <p:nvSpPr>
          <p:cNvPr id="42" name="Google Shape;42;p13"/>
          <p:cNvSpPr txBox="1"/>
          <p:nvPr>
            <p:ph type="ctrTitle"/>
          </p:nvPr>
        </p:nvSpPr>
        <p:spPr>
          <a:xfrm>
            <a:off x="4349150" y="504925"/>
            <a:ext cx="4734600" cy="229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4300">
                <a:latin typeface="Fira Sans Extra Condensed"/>
                <a:ea typeface="Fira Sans Extra Condensed"/>
                <a:cs typeface="Fira Sans Extra Condensed"/>
                <a:sym typeface="Fira Sans Extra Condensed"/>
              </a:rPr>
              <a:t>Optimization of Sales and Customer Payment Analysis in Brazilian E-Commerce</a:t>
            </a:r>
            <a:endParaRPr b="1" sz="4300">
              <a:latin typeface="Fira Sans Extra Condensed"/>
              <a:ea typeface="Fira Sans Extra Condensed"/>
              <a:cs typeface="Fira Sans Extra Condensed"/>
              <a:sym typeface="Fira Sans Extra Condensed"/>
            </a:endParaRPr>
          </a:p>
        </p:txBody>
      </p:sp>
      <p:sp>
        <p:nvSpPr>
          <p:cNvPr id="43" name="Google Shape;43;p13"/>
          <p:cNvSpPr txBox="1"/>
          <p:nvPr>
            <p:ph idx="1" type="subTitle"/>
          </p:nvPr>
        </p:nvSpPr>
        <p:spPr>
          <a:xfrm>
            <a:off x="4349150" y="3654388"/>
            <a:ext cx="3815700" cy="35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Team Members : </a:t>
            </a:r>
            <a:r>
              <a:rPr lang="en"/>
              <a:t>Achinthya Sreedhar, Bilvika Basetty, Kaushiki Tiwary, Saketh Bollina, Crystal Leatvanich</a:t>
            </a:r>
            <a:endParaRPr/>
          </a:p>
          <a:p>
            <a:pPr indent="0" lvl="0" marL="0" rtl="0" algn="l">
              <a:spcBef>
                <a:spcPts val="0"/>
              </a:spcBef>
              <a:spcAft>
                <a:spcPts val="0"/>
              </a:spcAft>
              <a:buNone/>
            </a:pPr>
            <a:r>
              <a:t/>
            </a:r>
            <a:endParaRPr/>
          </a:p>
        </p:txBody>
      </p:sp>
      <p:pic>
        <p:nvPicPr>
          <p:cNvPr id="44" name="Google Shape;44;p13"/>
          <p:cNvPicPr preferRelativeResize="0"/>
          <p:nvPr/>
        </p:nvPicPr>
        <p:blipFill>
          <a:blip r:embed="rId3">
            <a:alphaModFix/>
          </a:blip>
          <a:stretch>
            <a:fillRect/>
          </a:stretch>
        </p:blipFill>
        <p:spPr>
          <a:xfrm>
            <a:off x="186300" y="1177725"/>
            <a:ext cx="4044350" cy="2652303"/>
          </a:xfrm>
          <a:prstGeom prst="rect">
            <a:avLst/>
          </a:prstGeom>
          <a:noFill/>
          <a:ln>
            <a:noFill/>
          </a:ln>
        </p:spPr>
      </p:pic>
      <p:sp>
        <p:nvSpPr>
          <p:cNvPr id="45" name="Google Shape;45;p13"/>
          <p:cNvSpPr txBox="1"/>
          <p:nvPr/>
        </p:nvSpPr>
        <p:spPr>
          <a:xfrm>
            <a:off x="0" y="4812900"/>
            <a:ext cx="2559000" cy="26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solidFill>
                  <a:schemeClr val="dk1"/>
                </a:solidFill>
                <a:latin typeface="Roboto"/>
                <a:ea typeface="Roboto"/>
                <a:cs typeface="Roboto"/>
                <a:sym typeface="Roboto"/>
              </a:rPr>
              <a:t>https://www.linkedin.com/pulse/optimizing-e-commerce-strategies-insights-from-olists-pradeep-kumar-vpc2c</a:t>
            </a:r>
            <a:endParaRPr sz="700">
              <a:solidFill>
                <a:schemeClr val="dk1"/>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2"/>
          <p:cNvSpPr txBox="1"/>
          <p:nvPr>
            <p:ph type="title"/>
          </p:nvPr>
        </p:nvSpPr>
        <p:spPr>
          <a:xfrm>
            <a:off x="457200" y="1369000"/>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Questions?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3"/>
          <p:cNvSpPr txBox="1"/>
          <p:nvPr>
            <p:ph type="title"/>
          </p:nvPr>
        </p:nvSpPr>
        <p:spPr>
          <a:xfrm>
            <a:off x="457200" y="1369000"/>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Appendix</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4"/>
          <p:cNvSpPr txBox="1"/>
          <p:nvPr>
            <p:ph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#2. How do the total orders and canceled orders fluctuate over time?</a:t>
            </a:r>
            <a:endParaRPr/>
          </a:p>
        </p:txBody>
      </p:sp>
      <p:pic>
        <p:nvPicPr>
          <p:cNvPr id="239" name="Google Shape;239;p24"/>
          <p:cNvPicPr preferRelativeResize="0"/>
          <p:nvPr/>
        </p:nvPicPr>
        <p:blipFill>
          <a:blip r:embed="rId3">
            <a:alphaModFix/>
          </a:blip>
          <a:stretch>
            <a:fillRect/>
          </a:stretch>
        </p:blipFill>
        <p:spPr>
          <a:xfrm>
            <a:off x="485238" y="986125"/>
            <a:ext cx="8173516" cy="405582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25"/>
          <p:cNvSpPr txBox="1"/>
          <p:nvPr>
            <p:ph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#3. What are the Differences Between Product Categories Driven by the Most Order Volume and Revenue?</a:t>
            </a:r>
            <a:endParaRPr/>
          </a:p>
        </p:txBody>
      </p:sp>
      <p:pic>
        <p:nvPicPr>
          <p:cNvPr id="245" name="Google Shape;245;p25"/>
          <p:cNvPicPr preferRelativeResize="0"/>
          <p:nvPr/>
        </p:nvPicPr>
        <p:blipFill>
          <a:blip r:embed="rId3">
            <a:alphaModFix/>
          </a:blip>
          <a:stretch>
            <a:fillRect/>
          </a:stretch>
        </p:blipFill>
        <p:spPr>
          <a:xfrm>
            <a:off x="485238" y="1020000"/>
            <a:ext cx="8173516" cy="405582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26"/>
          <p:cNvSpPr txBox="1"/>
          <p:nvPr>
            <p:ph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#4. How does order volume vary across the year for top product categories?</a:t>
            </a:r>
            <a:endParaRPr/>
          </a:p>
        </p:txBody>
      </p:sp>
      <p:pic>
        <p:nvPicPr>
          <p:cNvPr id="251" name="Google Shape;251;p26"/>
          <p:cNvPicPr preferRelativeResize="0"/>
          <p:nvPr/>
        </p:nvPicPr>
        <p:blipFill>
          <a:blip r:embed="rId3">
            <a:alphaModFix/>
          </a:blip>
          <a:stretch>
            <a:fillRect/>
          </a:stretch>
        </p:blipFill>
        <p:spPr>
          <a:xfrm>
            <a:off x="498988" y="1028500"/>
            <a:ext cx="8146022" cy="40558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27"/>
          <p:cNvSpPr txBox="1"/>
          <p:nvPr>
            <p:ph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#5. How do product characteristics, delivery time, and price influence customer review scores?</a:t>
            </a:r>
            <a:endParaRPr/>
          </a:p>
        </p:txBody>
      </p:sp>
      <p:pic>
        <p:nvPicPr>
          <p:cNvPr id="257" name="Google Shape;257;p27"/>
          <p:cNvPicPr preferRelativeResize="0"/>
          <p:nvPr/>
        </p:nvPicPr>
        <p:blipFill>
          <a:blip r:embed="rId3">
            <a:alphaModFix/>
          </a:blip>
          <a:stretch>
            <a:fillRect/>
          </a:stretch>
        </p:blipFill>
        <p:spPr>
          <a:xfrm>
            <a:off x="2209813" y="1011550"/>
            <a:ext cx="4724367" cy="40558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28"/>
          <p:cNvSpPr txBox="1"/>
          <p:nvPr>
            <p:ph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#8. How much revenue is flowing through each payment type?</a:t>
            </a:r>
            <a:endParaRPr/>
          </a:p>
        </p:txBody>
      </p:sp>
      <p:pic>
        <p:nvPicPr>
          <p:cNvPr id="263" name="Google Shape;263;p28"/>
          <p:cNvPicPr preferRelativeResize="0"/>
          <p:nvPr/>
        </p:nvPicPr>
        <p:blipFill>
          <a:blip r:embed="rId3">
            <a:alphaModFix/>
          </a:blip>
          <a:stretch>
            <a:fillRect/>
          </a:stretch>
        </p:blipFill>
        <p:spPr>
          <a:xfrm>
            <a:off x="1166900" y="1028500"/>
            <a:ext cx="6810205" cy="40558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29"/>
          <p:cNvSpPr txBox="1"/>
          <p:nvPr>
            <p:ph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#9. What are the payment preferences across different states?</a:t>
            </a:r>
            <a:endParaRPr/>
          </a:p>
        </p:txBody>
      </p:sp>
      <p:pic>
        <p:nvPicPr>
          <p:cNvPr id="269" name="Google Shape;269;p29"/>
          <p:cNvPicPr preferRelativeResize="0"/>
          <p:nvPr/>
        </p:nvPicPr>
        <p:blipFill>
          <a:blip r:embed="rId3">
            <a:alphaModFix/>
          </a:blip>
          <a:stretch>
            <a:fillRect/>
          </a:stretch>
        </p:blipFill>
        <p:spPr>
          <a:xfrm>
            <a:off x="152400" y="1070825"/>
            <a:ext cx="8839204" cy="356071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0"/>
          <p:cNvSpPr txBox="1"/>
          <p:nvPr>
            <p:ph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#10. What is the average approval time for different payment types?</a:t>
            </a:r>
            <a:endParaRPr/>
          </a:p>
        </p:txBody>
      </p:sp>
      <p:pic>
        <p:nvPicPr>
          <p:cNvPr id="275" name="Google Shape;275;p30"/>
          <p:cNvPicPr preferRelativeResize="0"/>
          <p:nvPr/>
        </p:nvPicPr>
        <p:blipFill>
          <a:blip r:embed="rId3">
            <a:alphaModFix/>
          </a:blip>
          <a:stretch>
            <a:fillRect/>
          </a:stretch>
        </p:blipFill>
        <p:spPr>
          <a:xfrm>
            <a:off x="1734938" y="1028500"/>
            <a:ext cx="5674126" cy="40558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1"/>
          <p:cNvSpPr txBox="1"/>
          <p:nvPr>
            <p:ph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#12. How effective are vouchers as a marketing tactic in encouraging customers to make repeat purchases?</a:t>
            </a:r>
            <a:endParaRPr/>
          </a:p>
        </p:txBody>
      </p:sp>
      <p:pic>
        <p:nvPicPr>
          <p:cNvPr id="281" name="Google Shape;281;p31"/>
          <p:cNvPicPr preferRelativeResize="0"/>
          <p:nvPr/>
        </p:nvPicPr>
        <p:blipFill>
          <a:blip r:embed="rId3">
            <a:alphaModFix/>
          </a:blip>
          <a:stretch>
            <a:fillRect/>
          </a:stretch>
        </p:blipFill>
        <p:spPr>
          <a:xfrm>
            <a:off x="1611475" y="1003075"/>
            <a:ext cx="5921028" cy="40558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 name="Shape 49"/>
        <p:cNvGrpSpPr/>
        <p:nvPr/>
      </p:nvGrpSpPr>
      <p:grpSpPr>
        <a:xfrm>
          <a:off x="0" y="0"/>
          <a:ext cx="0" cy="0"/>
          <a:chOff x="0" y="0"/>
          <a:chExt cx="0" cy="0"/>
        </a:xfrm>
      </p:grpSpPr>
      <p:grpSp>
        <p:nvGrpSpPr>
          <p:cNvPr id="50" name="Google Shape;50;p14"/>
          <p:cNvGrpSpPr/>
          <p:nvPr/>
        </p:nvGrpSpPr>
        <p:grpSpPr>
          <a:xfrm>
            <a:off x="457200" y="4315738"/>
            <a:ext cx="8229600" cy="654900"/>
            <a:chOff x="457200" y="3660338"/>
            <a:chExt cx="8229600" cy="654900"/>
          </a:xfrm>
        </p:grpSpPr>
        <p:sp>
          <p:nvSpPr>
            <p:cNvPr id="51" name="Google Shape;51;p14"/>
            <p:cNvSpPr txBox="1"/>
            <p:nvPr/>
          </p:nvSpPr>
          <p:spPr>
            <a:xfrm>
              <a:off x="457200" y="3883788"/>
              <a:ext cx="2743200" cy="4314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3000">
                <a:solidFill>
                  <a:schemeClr val="lt1"/>
                </a:solidFill>
                <a:latin typeface="Fira Sans Extra Condensed"/>
                <a:ea typeface="Fira Sans Extra Condensed"/>
                <a:cs typeface="Fira Sans Extra Condensed"/>
                <a:sym typeface="Fira Sans Extra Condensed"/>
              </a:endParaRPr>
            </a:p>
          </p:txBody>
        </p:sp>
        <p:grpSp>
          <p:nvGrpSpPr>
            <p:cNvPr id="52" name="Google Shape;52;p14"/>
            <p:cNvGrpSpPr/>
            <p:nvPr/>
          </p:nvGrpSpPr>
          <p:grpSpPr>
            <a:xfrm>
              <a:off x="457200" y="3660338"/>
              <a:ext cx="2743200" cy="654900"/>
              <a:chOff x="457200" y="938488"/>
              <a:chExt cx="2743200" cy="654900"/>
            </a:xfrm>
          </p:grpSpPr>
          <p:sp>
            <p:nvSpPr>
              <p:cNvPr id="53" name="Google Shape;53;p14"/>
              <p:cNvSpPr txBox="1"/>
              <p:nvPr/>
            </p:nvSpPr>
            <p:spPr>
              <a:xfrm>
                <a:off x="457200" y="938488"/>
                <a:ext cx="2743200" cy="223500"/>
              </a:xfrm>
              <a:prstGeom prst="rect">
                <a:avLst/>
              </a:prstGeom>
              <a:solidFill>
                <a:srgbClr val="434343">
                  <a:alpha val="1254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Roboto"/>
                    <a:ea typeface="Roboto"/>
                    <a:cs typeface="Roboto"/>
                    <a:sym typeface="Roboto"/>
                  </a:rPr>
                  <a:t>Total Customers Gained</a:t>
                </a:r>
                <a:endParaRPr>
                  <a:solidFill>
                    <a:schemeClr val="dk1"/>
                  </a:solidFill>
                  <a:latin typeface="Roboto"/>
                  <a:ea typeface="Roboto"/>
                  <a:cs typeface="Roboto"/>
                  <a:sym typeface="Roboto"/>
                </a:endParaRPr>
              </a:p>
            </p:txBody>
          </p:sp>
          <p:sp>
            <p:nvSpPr>
              <p:cNvPr id="54" name="Google Shape;54;p14"/>
              <p:cNvSpPr txBox="1"/>
              <p:nvPr/>
            </p:nvSpPr>
            <p:spPr>
              <a:xfrm>
                <a:off x="700964" y="1161988"/>
                <a:ext cx="2255700" cy="431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000">
                    <a:solidFill>
                      <a:schemeClr val="lt1"/>
                    </a:solidFill>
                    <a:latin typeface="Fira Sans Extra Condensed"/>
                    <a:ea typeface="Fira Sans Extra Condensed"/>
                    <a:cs typeface="Fira Sans Extra Condensed"/>
                    <a:sym typeface="Fira Sans Extra Condensed"/>
                  </a:rPr>
                  <a:t>96,096</a:t>
                </a:r>
                <a:endParaRPr b="1" sz="3000">
                  <a:solidFill>
                    <a:schemeClr val="lt1"/>
                  </a:solidFill>
                  <a:latin typeface="Fira Sans Extra Condensed"/>
                  <a:ea typeface="Fira Sans Extra Condensed"/>
                  <a:cs typeface="Fira Sans Extra Condensed"/>
                  <a:sym typeface="Fira Sans Extra Condensed"/>
                </a:endParaRPr>
              </a:p>
            </p:txBody>
          </p:sp>
        </p:grpSp>
        <p:sp>
          <p:nvSpPr>
            <p:cNvPr id="55" name="Google Shape;55;p14"/>
            <p:cNvSpPr txBox="1"/>
            <p:nvPr/>
          </p:nvSpPr>
          <p:spPr>
            <a:xfrm>
              <a:off x="3200400" y="3883788"/>
              <a:ext cx="2743200" cy="4314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3000">
                <a:solidFill>
                  <a:schemeClr val="lt1"/>
                </a:solidFill>
                <a:latin typeface="Fira Sans Extra Condensed"/>
                <a:ea typeface="Fira Sans Extra Condensed"/>
                <a:cs typeface="Fira Sans Extra Condensed"/>
                <a:sym typeface="Fira Sans Extra Condensed"/>
              </a:endParaRPr>
            </a:p>
          </p:txBody>
        </p:sp>
        <p:grpSp>
          <p:nvGrpSpPr>
            <p:cNvPr id="56" name="Google Shape;56;p14"/>
            <p:cNvGrpSpPr/>
            <p:nvPr/>
          </p:nvGrpSpPr>
          <p:grpSpPr>
            <a:xfrm>
              <a:off x="3200400" y="3660338"/>
              <a:ext cx="2743200" cy="654900"/>
              <a:chOff x="3200400" y="938488"/>
              <a:chExt cx="2743200" cy="654900"/>
            </a:xfrm>
          </p:grpSpPr>
          <p:sp>
            <p:nvSpPr>
              <p:cNvPr id="57" name="Google Shape;57;p14"/>
              <p:cNvSpPr txBox="1"/>
              <p:nvPr/>
            </p:nvSpPr>
            <p:spPr>
              <a:xfrm>
                <a:off x="3200400" y="938488"/>
                <a:ext cx="2743200" cy="223500"/>
              </a:xfrm>
              <a:prstGeom prst="rect">
                <a:avLst/>
              </a:prstGeom>
              <a:solidFill>
                <a:srgbClr val="888888">
                  <a:alpha val="1254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Roboto"/>
                    <a:ea typeface="Roboto"/>
                    <a:cs typeface="Roboto"/>
                    <a:sym typeface="Roboto"/>
                  </a:rPr>
                  <a:t>Total Revenue</a:t>
                </a:r>
                <a:endParaRPr>
                  <a:solidFill>
                    <a:schemeClr val="dk1"/>
                  </a:solidFill>
                  <a:latin typeface="Roboto"/>
                  <a:ea typeface="Roboto"/>
                  <a:cs typeface="Roboto"/>
                  <a:sym typeface="Roboto"/>
                </a:endParaRPr>
              </a:p>
            </p:txBody>
          </p:sp>
          <p:sp>
            <p:nvSpPr>
              <p:cNvPr id="58" name="Google Shape;58;p14"/>
              <p:cNvSpPr txBox="1"/>
              <p:nvPr/>
            </p:nvSpPr>
            <p:spPr>
              <a:xfrm>
                <a:off x="3444164" y="1161988"/>
                <a:ext cx="2255700" cy="431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000">
                    <a:solidFill>
                      <a:schemeClr val="lt1"/>
                    </a:solidFill>
                    <a:latin typeface="Fira Sans Extra Condensed"/>
                    <a:ea typeface="Fira Sans Extra Condensed"/>
                    <a:cs typeface="Fira Sans Extra Condensed"/>
                    <a:sym typeface="Fira Sans Extra Condensed"/>
                  </a:rPr>
                  <a:t>16,008,872 R$</a:t>
                </a:r>
                <a:endParaRPr b="1" sz="3000">
                  <a:solidFill>
                    <a:schemeClr val="lt1"/>
                  </a:solidFill>
                  <a:latin typeface="Fira Sans Extra Condensed"/>
                  <a:ea typeface="Fira Sans Extra Condensed"/>
                  <a:cs typeface="Fira Sans Extra Condensed"/>
                  <a:sym typeface="Fira Sans Extra Condensed"/>
                </a:endParaRPr>
              </a:p>
            </p:txBody>
          </p:sp>
        </p:grpSp>
        <p:sp>
          <p:nvSpPr>
            <p:cNvPr id="59" name="Google Shape;59;p14"/>
            <p:cNvSpPr txBox="1"/>
            <p:nvPr/>
          </p:nvSpPr>
          <p:spPr>
            <a:xfrm>
              <a:off x="5943600" y="3883788"/>
              <a:ext cx="2743200" cy="4314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3000">
                <a:solidFill>
                  <a:schemeClr val="lt1"/>
                </a:solidFill>
                <a:latin typeface="Fira Sans Extra Condensed"/>
                <a:ea typeface="Fira Sans Extra Condensed"/>
                <a:cs typeface="Fira Sans Extra Condensed"/>
                <a:sym typeface="Fira Sans Extra Condensed"/>
              </a:endParaRPr>
            </a:p>
          </p:txBody>
        </p:sp>
        <p:grpSp>
          <p:nvGrpSpPr>
            <p:cNvPr id="60" name="Google Shape;60;p14"/>
            <p:cNvGrpSpPr/>
            <p:nvPr/>
          </p:nvGrpSpPr>
          <p:grpSpPr>
            <a:xfrm>
              <a:off x="5943600" y="3660338"/>
              <a:ext cx="2743200" cy="654900"/>
              <a:chOff x="5943600" y="938488"/>
              <a:chExt cx="2743200" cy="654900"/>
            </a:xfrm>
          </p:grpSpPr>
          <p:sp>
            <p:nvSpPr>
              <p:cNvPr id="61" name="Google Shape;61;p14"/>
              <p:cNvSpPr txBox="1"/>
              <p:nvPr/>
            </p:nvSpPr>
            <p:spPr>
              <a:xfrm>
                <a:off x="5943600" y="938488"/>
                <a:ext cx="2743200" cy="223500"/>
              </a:xfrm>
              <a:prstGeom prst="rect">
                <a:avLst/>
              </a:prstGeom>
              <a:solidFill>
                <a:srgbClr val="CCCCCC">
                  <a:alpha val="1254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Roboto"/>
                    <a:ea typeface="Roboto"/>
                    <a:cs typeface="Roboto"/>
                    <a:sym typeface="Roboto"/>
                  </a:rPr>
                  <a:t>AOV Range</a:t>
                </a:r>
                <a:endParaRPr>
                  <a:solidFill>
                    <a:schemeClr val="dk1"/>
                  </a:solidFill>
                  <a:latin typeface="Roboto"/>
                  <a:ea typeface="Roboto"/>
                  <a:cs typeface="Roboto"/>
                  <a:sym typeface="Roboto"/>
                </a:endParaRPr>
              </a:p>
            </p:txBody>
          </p:sp>
          <p:sp>
            <p:nvSpPr>
              <p:cNvPr id="62" name="Google Shape;62;p14"/>
              <p:cNvSpPr txBox="1"/>
              <p:nvPr/>
            </p:nvSpPr>
            <p:spPr>
              <a:xfrm>
                <a:off x="6187364" y="1161988"/>
                <a:ext cx="2255700" cy="431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000">
                    <a:solidFill>
                      <a:schemeClr val="lt1"/>
                    </a:solidFill>
                    <a:latin typeface="Fira Sans Extra Condensed"/>
                    <a:ea typeface="Fira Sans Extra Condensed"/>
                    <a:cs typeface="Fira Sans Extra Condensed"/>
                    <a:sym typeface="Fira Sans Extra Condensed"/>
                  </a:rPr>
                  <a:t>140 - 180 </a:t>
                </a:r>
                <a:r>
                  <a:rPr b="1" lang="en" sz="3000">
                    <a:solidFill>
                      <a:schemeClr val="lt1"/>
                    </a:solidFill>
                    <a:latin typeface="Fira Sans Extra Condensed"/>
                    <a:ea typeface="Fira Sans Extra Condensed"/>
                    <a:cs typeface="Fira Sans Extra Condensed"/>
                    <a:sym typeface="Fira Sans Extra Condensed"/>
                  </a:rPr>
                  <a:t>R$</a:t>
                </a:r>
                <a:endParaRPr b="1" sz="3000">
                  <a:solidFill>
                    <a:schemeClr val="lt1"/>
                  </a:solidFill>
                  <a:latin typeface="Fira Sans Extra Condensed"/>
                  <a:ea typeface="Fira Sans Extra Condensed"/>
                  <a:cs typeface="Fira Sans Extra Condensed"/>
                  <a:sym typeface="Fira Sans Extra Condensed"/>
                </a:endParaRPr>
              </a:p>
            </p:txBody>
          </p:sp>
        </p:grpSp>
      </p:grpSp>
      <p:sp>
        <p:nvSpPr>
          <p:cNvPr id="63" name="Google Shape;63;p14"/>
          <p:cNvSpPr txBox="1"/>
          <p:nvPr>
            <p:ph type="title"/>
          </p:nvPr>
        </p:nvSpPr>
        <p:spPr>
          <a:xfrm>
            <a:off x="457200" y="2832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An Overview of Olist’s Growth (2017-18)</a:t>
            </a:r>
            <a:endParaRPr/>
          </a:p>
        </p:txBody>
      </p:sp>
      <p:grpSp>
        <p:nvGrpSpPr>
          <p:cNvPr id="64" name="Google Shape;64;p14"/>
          <p:cNvGrpSpPr/>
          <p:nvPr/>
        </p:nvGrpSpPr>
        <p:grpSpPr>
          <a:xfrm>
            <a:off x="457200" y="2451880"/>
            <a:ext cx="2061000" cy="993129"/>
            <a:chOff x="6625800" y="2034175"/>
            <a:chExt cx="2061000" cy="993129"/>
          </a:xfrm>
        </p:grpSpPr>
        <p:sp>
          <p:nvSpPr>
            <p:cNvPr id="65" name="Google Shape;65;p14"/>
            <p:cNvSpPr txBox="1"/>
            <p:nvPr/>
          </p:nvSpPr>
          <p:spPr>
            <a:xfrm>
              <a:off x="6625800" y="2034175"/>
              <a:ext cx="2061000" cy="27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Fira Sans Extra Condensed"/>
                  <a:ea typeface="Fira Sans Extra Condensed"/>
                  <a:cs typeface="Fira Sans Extra Condensed"/>
                  <a:sym typeface="Fira Sans Extra Condensed"/>
                </a:rPr>
                <a:t>Average Order Value</a:t>
              </a:r>
              <a:endParaRPr b="1" sz="1800">
                <a:solidFill>
                  <a:schemeClr val="dk1"/>
                </a:solidFill>
                <a:latin typeface="Fira Sans Extra Condensed"/>
                <a:ea typeface="Fira Sans Extra Condensed"/>
                <a:cs typeface="Fira Sans Extra Condensed"/>
                <a:sym typeface="Fira Sans Extra Condensed"/>
              </a:endParaRPr>
            </a:p>
          </p:txBody>
        </p:sp>
        <p:sp>
          <p:nvSpPr>
            <p:cNvPr id="66" name="Google Shape;66;p14"/>
            <p:cNvSpPr txBox="1"/>
            <p:nvPr/>
          </p:nvSpPr>
          <p:spPr>
            <a:xfrm>
              <a:off x="6625800" y="2623804"/>
              <a:ext cx="2061000" cy="40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Roboto"/>
                  <a:ea typeface="Roboto"/>
                  <a:cs typeface="Roboto"/>
                  <a:sym typeface="Roboto"/>
                </a:rPr>
                <a:t>Stable, indicating increase in customers but not the average spending per order</a:t>
              </a:r>
              <a:endParaRPr>
                <a:solidFill>
                  <a:schemeClr val="dk1"/>
                </a:solidFill>
                <a:latin typeface="Roboto"/>
                <a:ea typeface="Roboto"/>
                <a:cs typeface="Roboto"/>
                <a:sym typeface="Roboto"/>
              </a:endParaRPr>
            </a:p>
          </p:txBody>
        </p:sp>
      </p:grpSp>
      <p:grpSp>
        <p:nvGrpSpPr>
          <p:cNvPr id="67" name="Google Shape;67;p14"/>
          <p:cNvGrpSpPr/>
          <p:nvPr/>
        </p:nvGrpSpPr>
        <p:grpSpPr>
          <a:xfrm>
            <a:off x="457200" y="1047700"/>
            <a:ext cx="2061000" cy="773764"/>
            <a:chOff x="6625800" y="1073600"/>
            <a:chExt cx="2061000" cy="773764"/>
          </a:xfrm>
        </p:grpSpPr>
        <p:sp>
          <p:nvSpPr>
            <p:cNvPr id="68" name="Google Shape;68;p14"/>
            <p:cNvSpPr txBox="1"/>
            <p:nvPr/>
          </p:nvSpPr>
          <p:spPr>
            <a:xfrm>
              <a:off x="6625800" y="1073600"/>
              <a:ext cx="2061000" cy="273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Fira Sans Extra Condensed"/>
                  <a:ea typeface="Fira Sans Extra Condensed"/>
                  <a:cs typeface="Fira Sans Extra Condensed"/>
                  <a:sym typeface="Fira Sans Extra Condensed"/>
                </a:rPr>
                <a:t>Number of Orders</a:t>
              </a:r>
              <a:endParaRPr b="1" sz="1800">
                <a:solidFill>
                  <a:schemeClr val="dk1"/>
                </a:solidFill>
                <a:latin typeface="Fira Sans Extra Condensed"/>
                <a:ea typeface="Fira Sans Extra Condensed"/>
                <a:cs typeface="Fira Sans Extra Condensed"/>
                <a:sym typeface="Fira Sans Extra Condensed"/>
              </a:endParaRPr>
            </a:p>
          </p:txBody>
        </p:sp>
        <p:sp>
          <p:nvSpPr>
            <p:cNvPr id="69" name="Google Shape;69;p14"/>
            <p:cNvSpPr txBox="1"/>
            <p:nvPr/>
          </p:nvSpPr>
          <p:spPr>
            <a:xfrm>
              <a:off x="6625800" y="1448664"/>
              <a:ext cx="2061000" cy="39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Roboto"/>
                  <a:ea typeface="Roboto"/>
                  <a:cs typeface="Roboto"/>
                  <a:sym typeface="Roboto"/>
                </a:rPr>
                <a:t>Significant increase since inception in 2015</a:t>
              </a:r>
              <a:endParaRPr>
                <a:solidFill>
                  <a:schemeClr val="dk1"/>
                </a:solidFill>
                <a:latin typeface="Roboto"/>
                <a:ea typeface="Roboto"/>
                <a:cs typeface="Roboto"/>
                <a:sym typeface="Roboto"/>
              </a:endParaRPr>
            </a:p>
          </p:txBody>
        </p:sp>
      </p:grpSp>
      <p:grpSp>
        <p:nvGrpSpPr>
          <p:cNvPr id="70" name="Google Shape;70;p14"/>
          <p:cNvGrpSpPr/>
          <p:nvPr/>
        </p:nvGrpSpPr>
        <p:grpSpPr>
          <a:xfrm>
            <a:off x="2834763" y="3005876"/>
            <a:ext cx="326573" cy="365860"/>
            <a:chOff x="850813" y="2867647"/>
            <a:chExt cx="326573" cy="365860"/>
          </a:xfrm>
        </p:grpSpPr>
        <p:sp>
          <p:nvSpPr>
            <p:cNvPr id="71" name="Google Shape;71;p14"/>
            <p:cNvSpPr/>
            <p:nvPr/>
          </p:nvSpPr>
          <p:spPr>
            <a:xfrm>
              <a:off x="977051" y="2867647"/>
              <a:ext cx="152293" cy="249434"/>
            </a:xfrm>
            <a:custGeom>
              <a:rect b="b" l="l" r="r" t="t"/>
              <a:pathLst>
                <a:path extrusionOk="0" h="7295" w="4454">
                  <a:moveTo>
                    <a:pt x="379" y="1"/>
                  </a:moveTo>
                  <a:cubicBezTo>
                    <a:pt x="307" y="1"/>
                    <a:pt x="249" y="40"/>
                    <a:pt x="191" y="79"/>
                  </a:cubicBezTo>
                  <a:cubicBezTo>
                    <a:pt x="119" y="150"/>
                    <a:pt x="95" y="245"/>
                    <a:pt x="95" y="317"/>
                  </a:cubicBezTo>
                  <a:cubicBezTo>
                    <a:pt x="95" y="793"/>
                    <a:pt x="286" y="1246"/>
                    <a:pt x="596" y="1603"/>
                  </a:cubicBezTo>
                  <a:cubicBezTo>
                    <a:pt x="905" y="1889"/>
                    <a:pt x="1334" y="2055"/>
                    <a:pt x="1786" y="2079"/>
                  </a:cubicBezTo>
                  <a:lnTo>
                    <a:pt x="1786" y="3079"/>
                  </a:lnTo>
                  <a:lnTo>
                    <a:pt x="1715" y="3008"/>
                  </a:lnTo>
                  <a:cubicBezTo>
                    <a:pt x="1358" y="2698"/>
                    <a:pt x="905" y="2508"/>
                    <a:pt x="429" y="2508"/>
                  </a:cubicBezTo>
                  <a:cubicBezTo>
                    <a:pt x="357" y="2508"/>
                    <a:pt x="262" y="2532"/>
                    <a:pt x="191" y="2603"/>
                  </a:cubicBezTo>
                  <a:cubicBezTo>
                    <a:pt x="143" y="2651"/>
                    <a:pt x="95" y="2746"/>
                    <a:pt x="95" y="2841"/>
                  </a:cubicBezTo>
                  <a:cubicBezTo>
                    <a:pt x="119" y="3317"/>
                    <a:pt x="286" y="3746"/>
                    <a:pt x="596" y="4103"/>
                  </a:cubicBezTo>
                  <a:cubicBezTo>
                    <a:pt x="929" y="4389"/>
                    <a:pt x="1334" y="4580"/>
                    <a:pt x="1786" y="4580"/>
                  </a:cubicBezTo>
                  <a:lnTo>
                    <a:pt x="1786" y="5389"/>
                  </a:lnTo>
                  <a:cubicBezTo>
                    <a:pt x="1119" y="5461"/>
                    <a:pt x="500" y="5699"/>
                    <a:pt x="0" y="6128"/>
                  </a:cubicBezTo>
                  <a:lnTo>
                    <a:pt x="1500" y="6128"/>
                  </a:lnTo>
                  <a:cubicBezTo>
                    <a:pt x="2167" y="6128"/>
                    <a:pt x="2763" y="6628"/>
                    <a:pt x="2882" y="7294"/>
                  </a:cubicBezTo>
                  <a:lnTo>
                    <a:pt x="4215" y="6532"/>
                  </a:lnTo>
                  <a:cubicBezTo>
                    <a:pt x="4287" y="6485"/>
                    <a:pt x="4382" y="6437"/>
                    <a:pt x="4453" y="6413"/>
                  </a:cubicBezTo>
                  <a:cubicBezTo>
                    <a:pt x="3906" y="5842"/>
                    <a:pt x="3167" y="5461"/>
                    <a:pt x="2382" y="5389"/>
                  </a:cubicBezTo>
                  <a:lnTo>
                    <a:pt x="2382" y="4580"/>
                  </a:lnTo>
                  <a:cubicBezTo>
                    <a:pt x="2810" y="4580"/>
                    <a:pt x="3239" y="4389"/>
                    <a:pt x="3572" y="4103"/>
                  </a:cubicBezTo>
                  <a:cubicBezTo>
                    <a:pt x="3882" y="3746"/>
                    <a:pt x="4049" y="3317"/>
                    <a:pt x="4049" y="2841"/>
                  </a:cubicBezTo>
                  <a:cubicBezTo>
                    <a:pt x="4072" y="2746"/>
                    <a:pt x="4025" y="2651"/>
                    <a:pt x="3977" y="2603"/>
                  </a:cubicBezTo>
                  <a:cubicBezTo>
                    <a:pt x="3906" y="2532"/>
                    <a:pt x="3810" y="2508"/>
                    <a:pt x="3739" y="2508"/>
                  </a:cubicBezTo>
                  <a:cubicBezTo>
                    <a:pt x="3263" y="2508"/>
                    <a:pt x="2810" y="2698"/>
                    <a:pt x="2453" y="3008"/>
                  </a:cubicBezTo>
                  <a:lnTo>
                    <a:pt x="2382" y="3079"/>
                  </a:lnTo>
                  <a:lnTo>
                    <a:pt x="2382" y="2079"/>
                  </a:lnTo>
                  <a:cubicBezTo>
                    <a:pt x="2834" y="2055"/>
                    <a:pt x="3239" y="1889"/>
                    <a:pt x="3572" y="1603"/>
                  </a:cubicBezTo>
                  <a:cubicBezTo>
                    <a:pt x="3882" y="1246"/>
                    <a:pt x="4049" y="793"/>
                    <a:pt x="4072" y="341"/>
                  </a:cubicBezTo>
                  <a:cubicBezTo>
                    <a:pt x="4072" y="245"/>
                    <a:pt x="4049" y="150"/>
                    <a:pt x="3977" y="103"/>
                  </a:cubicBezTo>
                  <a:cubicBezTo>
                    <a:pt x="3918" y="44"/>
                    <a:pt x="3860" y="1"/>
                    <a:pt x="3788" y="1"/>
                  </a:cubicBezTo>
                  <a:cubicBezTo>
                    <a:pt x="3772" y="1"/>
                    <a:pt x="3756" y="3"/>
                    <a:pt x="3739" y="7"/>
                  </a:cubicBezTo>
                  <a:cubicBezTo>
                    <a:pt x="3263" y="7"/>
                    <a:pt x="2810" y="174"/>
                    <a:pt x="2477" y="484"/>
                  </a:cubicBezTo>
                  <a:cubicBezTo>
                    <a:pt x="2286" y="674"/>
                    <a:pt x="2143" y="912"/>
                    <a:pt x="2072" y="1150"/>
                  </a:cubicBezTo>
                  <a:cubicBezTo>
                    <a:pt x="2001" y="912"/>
                    <a:pt x="1881" y="674"/>
                    <a:pt x="1691" y="484"/>
                  </a:cubicBezTo>
                  <a:cubicBezTo>
                    <a:pt x="1358" y="174"/>
                    <a:pt x="905" y="7"/>
                    <a:pt x="429" y="7"/>
                  </a:cubicBezTo>
                  <a:cubicBezTo>
                    <a:pt x="411" y="3"/>
                    <a:pt x="395" y="1"/>
                    <a:pt x="37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4"/>
            <p:cNvSpPr/>
            <p:nvPr/>
          </p:nvSpPr>
          <p:spPr>
            <a:xfrm>
              <a:off x="850813" y="3099062"/>
              <a:ext cx="326573" cy="134445"/>
            </a:xfrm>
            <a:custGeom>
              <a:rect b="b" l="l" r="r" t="t"/>
              <a:pathLst>
                <a:path extrusionOk="0" h="3932" w="9551">
                  <a:moveTo>
                    <a:pt x="5261" y="0"/>
                  </a:moveTo>
                  <a:cubicBezTo>
                    <a:pt x="5238" y="0"/>
                    <a:pt x="5216" y="1"/>
                    <a:pt x="5192" y="3"/>
                  </a:cubicBezTo>
                  <a:lnTo>
                    <a:pt x="3097" y="3"/>
                  </a:lnTo>
                  <a:cubicBezTo>
                    <a:pt x="2573" y="3"/>
                    <a:pt x="2073" y="217"/>
                    <a:pt x="1692" y="598"/>
                  </a:cubicBezTo>
                  <a:lnTo>
                    <a:pt x="96" y="2170"/>
                  </a:lnTo>
                  <a:cubicBezTo>
                    <a:pt x="25" y="2217"/>
                    <a:pt x="1" y="2336"/>
                    <a:pt x="1" y="2432"/>
                  </a:cubicBezTo>
                  <a:cubicBezTo>
                    <a:pt x="25" y="2527"/>
                    <a:pt x="72" y="2622"/>
                    <a:pt x="168" y="2646"/>
                  </a:cubicBezTo>
                  <a:lnTo>
                    <a:pt x="2478" y="3884"/>
                  </a:lnTo>
                  <a:cubicBezTo>
                    <a:pt x="2525" y="3908"/>
                    <a:pt x="2573" y="3932"/>
                    <a:pt x="2644" y="3932"/>
                  </a:cubicBezTo>
                  <a:cubicBezTo>
                    <a:pt x="2716" y="3932"/>
                    <a:pt x="2787" y="3908"/>
                    <a:pt x="2859" y="3837"/>
                  </a:cubicBezTo>
                  <a:lnTo>
                    <a:pt x="3430" y="3265"/>
                  </a:lnTo>
                  <a:cubicBezTo>
                    <a:pt x="3525" y="3170"/>
                    <a:pt x="3668" y="3122"/>
                    <a:pt x="3787" y="3122"/>
                  </a:cubicBezTo>
                  <a:lnTo>
                    <a:pt x="6121" y="3122"/>
                  </a:lnTo>
                  <a:cubicBezTo>
                    <a:pt x="6407" y="3122"/>
                    <a:pt x="6669" y="3051"/>
                    <a:pt x="6907" y="2908"/>
                  </a:cubicBezTo>
                  <a:lnTo>
                    <a:pt x="9027" y="1693"/>
                  </a:lnTo>
                  <a:cubicBezTo>
                    <a:pt x="9431" y="1431"/>
                    <a:pt x="9551" y="884"/>
                    <a:pt x="9241" y="503"/>
                  </a:cubicBezTo>
                  <a:cubicBezTo>
                    <a:pt x="9090" y="307"/>
                    <a:pt x="8853" y="197"/>
                    <a:pt x="8615" y="197"/>
                  </a:cubicBezTo>
                  <a:cubicBezTo>
                    <a:pt x="8478" y="197"/>
                    <a:pt x="8339" y="233"/>
                    <a:pt x="8217" y="312"/>
                  </a:cubicBezTo>
                  <a:lnTo>
                    <a:pt x="6502" y="1289"/>
                  </a:lnTo>
                  <a:cubicBezTo>
                    <a:pt x="6288" y="1836"/>
                    <a:pt x="5764" y="2193"/>
                    <a:pt x="5192" y="2193"/>
                  </a:cubicBezTo>
                  <a:lnTo>
                    <a:pt x="3978" y="2193"/>
                  </a:lnTo>
                  <a:cubicBezTo>
                    <a:pt x="3963" y="2195"/>
                    <a:pt x="3949" y="2196"/>
                    <a:pt x="3935" y="2196"/>
                  </a:cubicBezTo>
                  <a:cubicBezTo>
                    <a:pt x="3516" y="2196"/>
                    <a:pt x="3516" y="1548"/>
                    <a:pt x="3935" y="1548"/>
                  </a:cubicBezTo>
                  <a:cubicBezTo>
                    <a:pt x="3949" y="1548"/>
                    <a:pt x="3963" y="1549"/>
                    <a:pt x="3978" y="1550"/>
                  </a:cubicBezTo>
                  <a:lnTo>
                    <a:pt x="5192" y="1550"/>
                  </a:lnTo>
                  <a:cubicBezTo>
                    <a:pt x="5216" y="1552"/>
                    <a:pt x="5238" y="1553"/>
                    <a:pt x="5261" y="1553"/>
                  </a:cubicBezTo>
                  <a:cubicBezTo>
                    <a:pt x="6289" y="1553"/>
                    <a:pt x="6289" y="0"/>
                    <a:pt x="526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3" name="Google Shape;73;p14"/>
          <p:cNvSpPr/>
          <p:nvPr/>
        </p:nvSpPr>
        <p:spPr>
          <a:xfrm>
            <a:off x="2877296" y="1100250"/>
            <a:ext cx="241524" cy="367261"/>
          </a:xfrm>
          <a:custGeom>
            <a:rect b="b" l="l" r="r" t="t"/>
            <a:pathLst>
              <a:path extrusionOk="0" h="12697" w="8350">
                <a:moveTo>
                  <a:pt x="4222" y="1166"/>
                </a:moveTo>
                <a:cubicBezTo>
                  <a:pt x="4443" y="1166"/>
                  <a:pt x="4600" y="1386"/>
                  <a:pt x="4600" y="1607"/>
                </a:cubicBezTo>
                <a:lnTo>
                  <a:pt x="4600" y="1890"/>
                </a:lnTo>
                <a:cubicBezTo>
                  <a:pt x="5073" y="2048"/>
                  <a:pt x="5451" y="2520"/>
                  <a:pt x="5451" y="3088"/>
                </a:cubicBezTo>
                <a:cubicBezTo>
                  <a:pt x="5451" y="3308"/>
                  <a:pt x="5231" y="3497"/>
                  <a:pt x="5010" y="3497"/>
                </a:cubicBezTo>
                <a:cubicBezTo>
                  <a:pt x="4758" y="3497"/>
                  <a:pt x="4600" y="3308"/>
                  <a:pt x="4600" y="3088"/>
                </a:cubicBezTo>
                <a:cubicBezTo>
                  <a:pt x="4600" y="2835"/>
                  <a:pt x="4411" y="2678"/>
                  <a:pt x="4222" y="2678"/>
                </a:cubicBezTo>
                <a:cubicBezTo>
                  <a:pt x="3970" y="2678"/>
                  <a:pt x="3781" y="2867"/>
                  <a:pt x="3781" y="3088"/>
                </a:cubicBezTo>
                <a:cubicBezTo>
                  <a:pt x="3781" y="3308"/>
                  <a:pt x="4096" y="3529"/>
                  <a:pt x="4443" y="3781"/>
                </a:cubicBezTo>
                <a:cubicBezTo>
                  <a:pt x="4884" y="4096"/>
                  <a:pt x="5451" y="4505"/>
                  <a:pt x="5451" y="5167"/>
                </a:cubicBezTo>
                <a:cubicBezTo>
                  <a:pt x="5451" y="5702"/>
                  <a:pt x="5073" y="6143"/>
                  <a:pt x="4600" y="6333"/>
                </a:cubicBezTo>
                <a:lnTo>
                  <a:pt x="4600" y="6616"/>
                </a:lnTo>
                <a:cubicBezTo>
                  <a:pt x="4600" y="6868"/>
                  <a:pt x="4411" y="7026"/>
                  <a:pt x="4222" y="7026"/>
                </a:cubicBezTo>
                <a:cubicBezTo>
                  <a:pt x="3970" y="7026"/>
                  <a:pt x="3781" y="6805"/>
                  <a:pt x="3781" y="6616"/>
                </a:cubicBezTo>
                <a:lnTo>
                  <a:pt x="3781" y="6333"/>
                </a:lnTo>
                <a:cubicBezTo>
                  <a:pt x="3309" y="6143"/>
                  <a:pt x="2962" y="5702"/>
                  <a:pt x="2962" y="5167"/>
                </a:cubicBezTo>
                <a:cubicBezTo>
                  <a:pt x="2962" y="4915"/>
                  <a:pt x="3151" y="4757"/>
                  <a:pt x="3372" y="4757"/>
                </a:cubicBezTo>
                <a:cubicBezTo>
                  <a:pt x="3624" y="4757"/>
                  <a:pt x="3781" y="4978"/>
                  <a:pt x="3781" y="5167"/>
                </a:cubicBezTo>
                <a:cubicBezTo>
                  <a:pt x="3781" y="5387"/>
                  <a:pt x="3970" y="5608"/>
                  <a:pt x="4222" y="5608"/>
                </a:cubicBezTo>
                <a:cubicBezTo>
                  <a:pt x="4443" y="5608"/>
                  <a:pt x="4600" y="5387"/>
                  <a:pt x="4600" y="5167"/>
                </a:cubicBezTo>
                <a:cubicBezTo>
                  <a:pt x="4600" y="4915"/>
                  <a:pt x="4285" y="4694"/>
                  <a:pt x="3939" y="4442"/>
                </a:cubicBezTo>
                <a:cubicBezTo>
                  <a:pt x="3498" y="4127"/>
                  <a:pt x="2962" y="3749"/>
                  <a:pt x="2962" y="3088"/>
                </a:cubicBezTo>
                <a:cubicBezTo>
                  <a:pt x="2962" y="2520"/>
                  <a:pt x="3309" y="2079"/>
                  <a:pt x="3781" y="1890"/>
                </a:cubicBezTo>
                <a:lnTo>
                  <a:pt x="3781" y="1607"/>
                </a:lnTo>
                <a:cubicBezTo>
                  <a:pt x="3781" y="1386"/>
                  <a:pt x="3970" y="1166"/>
                  <a:pt x="4222" y="1166"/>
                </a:cubicBezTo>
                <a:close/>
                <a:moveTo>
                  <a:pt x="4222" y="0"/>
                </a:moveTo>
                <a:cubicBezTo>
                  <a:pt x="1923" y="0"/>
                  <a:pt x="64" y="1859"/>
                  <a:pt x="64" y="4127"/>
                </a:cubicBezTo>
                <a:cubicBezTo>
                  <a:pt x="64" y="6270"/>
                  <a:pt x="1733" y="8034"/>
                  <a:pt x="3781" y="8223"/>
                </a:cubicBezTo>
                <a:lnTo>
                  <a:pt x="3781" y="9767"/>
                </a:lnTo>
                <a:cubicBezTo>
                  <a:pt x="3655" y="9609"/>
                  <a:pt x="3529" y="9483"/>
                  <a:pt x="3372" y="9325"/>
                </a:cubicBezTo>
                <a:cubicBezTo>
                  <a:pt x="2647" y="8601"/>
                  <a:pt x="1576" y="8128"/>
                  <a:pt x="442" y="8128"/>
                </a:cubicBezTo>
                <a:cubicBezTo>
                  <a:pt x="190" y="8128"/>
                  <a:pt x="32" y="8317"/>
                  <a:pt x="32" y="8506"/>
                </a:cubicBezTo>
                <a:cubicBezTo>
                  <a:pt x="1" y="9609"/>
                  <a:pt x="442" y="10617"/>
                  <a:pt x="1261" y="11468"/>
                </a:cubicBezTo>
                <a:cubicBezTo>
                  <a:pt x="2049" y="12255"/>
                  <a:pt x="3057" y="12696"/>
                  <a:pt x="4096" y="12696"/>
                </a:cubicBezTo>
                <a:lnTo>
                  <a:pt x="4159" y="12696"/>
                </a:lnTo>
                <a:cubicBezTo>
                  <a:pt x="5231" y="12696"/>
                  <a:pt x="6302" y="12287"/>
                  <a:pt x="7089" y="11468"/>
                </a:cubicBezTo>
                <a:cubicBezTo>
                  <a:pt x="7877" y="10680"/>
                  <a:pt x="8318" y="9641"/>
                  <a:pt x="8318" y="8506"/>
                </a:cubicBezTo>
                <a:cubicBezTo>
                  <a:pt x="8350" y="8317"/>
                  <a:pt x="8160" y="8128"/>
                  <a:pt x="7940" y="8128"/>
                </a:cubicBezTo>
                <a:cubicBezTo>
                  <a:pt x="7871" y="8124"/>
                  <a:pt x="7801" y="8122"/>
                  <a:pt x="7733" y="8122"/>
                </a:cubicBezTo>
                <a:cubicBezTo>
                  <a:pt x="6711" y="8122"/>
                  <a:pt x="5778" y="8558"/>
                  <a:pt x="5010" y="9325"/>
                </a:cubicBezTo>
                <a:cubicBezTo>
                  <a:pt x="4852" y="9483"/>
                  <a:pt x="4726" y="9609"/>
                  <a:pt x="4600" y="9767"/>
                </a:cubicBezTo>
                <a:lnTo>
                  <a:pt x="4600" y="8223"/>
                </a:lnTo>
                <a:cubicBezTo>
                  <a:pt x="6680" y="8034"/>
                  <a:pt x="8350" y="6270"/>
                  <a:pt x="8350" y="4127"/>
                </a:cubicBezTo>
                <a:cubicBezTo>
                  <a:pt x="8350" y="1859"/>
                  <a:pt x="6491" y="0"/>
                  <a:pt x="42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4" name="Google Shape;74;p14"/>
          <p:cNvPicPr preferRelativeResize="0"/>
          <p:nvPr/>
        </p:nvPicPr>
        <p:blipFill>
          <a:blip r:embed="rId3">
            <a:alphaModFix/>
          </a:blip>
          <a:stretch>
            <a:fillRect/>
          </a:stretch>
        </p:blipFill>
        <p:spPr>
          <a:xfrm>
            <a:off x="2614325" y="863000"/>
            <a:ext cx="6432101" cy="319170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p:nvPr/>
        </p:nvSpPr>
        <p:spPr>
          <a:xfrm>
            <a:off x="6233950" y="1045600"/>
            <a:ext cx="2762400" cy="2966100"/>
          </a:xfrm>
          <a:prstGeom prst="roundRect">
            <a:avLst>
              <a:gd fmla="val 0" name="adj"/>
            </a:avLst>
          </a:prstGeom>
          <a:solidFill>
            <a:srgbClr val="2A8BFD">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5"/>
          <p:cNvSpPr txBox="1"/>
          <p:nvPr>
            <p:ph type="ctrTitle"/>
          </p:nvPr>
        </p:nvSpPr>
        <p:spPr>
          <a:xfrm>
            <a:off x="-50400" y="0"/>
            <a:ext cx="8810700" cy="849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SzPts val="990"/>
              <a:buNone/>
            </a:pPr>
            <a:r>
              <a:rPr lang="en" sz="2840"/>
              <a:t>  </a:t>
            </a:r>
            <a:r>
              <a:rPr lang="en" sz="2840"/>
              <a:t>Total Orders Vs Canceled Orders</a:t>
            </a:r>
            <a:endParaRPr sz="2840"/>
          </a:p>
        </p:txBody>
      </p:sp>
      <p:pic>
        <p:nvPicPr>
          <p:cNvPr id="81" name="Google Shape;81;p15"/>
          <p:cNvPicPr preferRelativeResize="0"/>
          <p:nvPr/>
        </p:nvPicPr>
        <p:blipFill>
          <a:blip r:embed="rId3">
            <a:alphaModFix/>
          </a:blip>
          <a:stretch>
            <a:fillRect/>
          </a:stretch>
        </p:blipFill>
        <p:spPr>
          <a:xfrm>
            <a:off x="0" y="648438"/>
            <a:ext cx="6030501" cy="3760425"/>
          </a:xfrm>
          <a:prstGeom prst="rect">
            <a:avLst/>
          </a:prstGeom>
          <a:noFill/>
          <a:ln>
            <a:noFill/>
          </a:ln>
        </p:spPr>
      </p:pic>
      <p:sp>
        <p:nvSpPr>
          <p:cNvPr id="82" name="Google Shape;82;p15"/>
          <p:cNvSpPr txBox="1"/>
          <p:nvPr/>
        </p:nvSpPr>
        <p:spPr>
          <a:xfrm>
            <a:off x="6233950" y="1045625"/>
            <a:ext cx="2762400" cy="2966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800">
                <a:solidFill>
                  <a:srgbClr val="0E0E0E"/>
                </a:solidFill>
                <a:latin typeface="Roboto"/>
                <a:ea typeface="Roboto"/>
                <a:cs typeface="Roboto"/>
                <a:sym typeface="Roboto"/>
              </a:rPr>
              <a:t>Key Insights</a:t>
            </a:r>
            <a:br>
              <a:rPr lang="en" sz="1800">
                <a:solidFill>
                  <a:srgbClr val="0E0E0E"/>
                </a:solidFill>
                <a:latin typeface="Roboto"/>
                <a:ea typeface="Roboto"/>
                <a:cs typeface="Roboto"/>
                <a:sym typeface="Roboto"/>
              </a:rPr>
            </a:br>
            <a:endParaRPr sz="1800">
              <a:solidFill>
                <a:srgbClr val="0E0E0E"/>
              </a:solidFill>
              <a:latin typeface="Roboto"/>
              <a:ea typeface="Roboto"/>
              <a:cs typeface="Roboto"/>
              <a:sym typeface="Roboto"/>
            </a:endParaRPr>
          </a:p>
          <a:p>
            <a:pPr indent="0" lvl="0" marL="0" rtl="0" algn="l">
              <a:lnSpc>
                <a:spcPct val="115000"/>
              </a:lnSpc>
              <a:spcBef>
                <a:spcPts val="0"/>
              </a:spcBef>
              <a:spcAft>
                <a:spcPts val="0"/>
              </a:spcAft>
              <a:buNone/>
            </a:pPr>
            <a:r>
              <a:rPr lang="en">
                <a:solidFill>
                  <a:srgbClr val="0E0E0E"/>
                </a:solidFill>
                <a:latin typeface="Roboto"/>
                <a:ea typeface="Roboto"/>
                <a:cs typeface="Roboto"/>
                <a:sym typeface="Roboto"/>
              </a:rPr>
              <a:t>Canceled orders are much lower, </a:t>
            </a:r>
            <a:r>
              <a:rPr b="1" lang="en">
                <a:solidFill>
                  <a:schemeClr val="accent1"/>
                </a:solidFill>
                <a:latin typeface="Roboto"/>
                <a:ea typeface="Roboto"/>
                <a:cs typeface="Roboto"/>
                <a:sym typeface="Roboto"/>
              </a:rPr>
              <a:t>averaging 28.95</a:t>
            </a:r>
            <a:r>
              <a:rPr lang="en">
                <a:solidFill>
                  <a:srgbClr val="0E0E0E"/>
                </a:solidFill>
                <a:latin typeface="Roboto"/>
                <a:ea typeface="Roboto"/>
                <a:cs typeface="Roboto"/>
                <a:sym typeface="Roboto"/>
              </a:rPr>
              <a:t>, compared to 4954.55 for total orders</a:t>
            </a:r>
            <a:endParaRPr>
              <a:solidFill>
                <a:srgbClr val="0E0E0E"/>
              </a:solidFill>
              <a:latin typeface="Roboto"/>
              <a:ea typeface="Roboto"/>
              <a:cs typeface="Roboto"/>
              <a:sym typeface="Roboto"/>
            </a:endParaRPr>
          </a:p>
          <a:p>
            <a:pPr indent="0" lvl="0" marL="0" rtl="0" algn="l">
              <a:lnSpc>
                <a:spcPct val="115000"/>
              </a:lnSpc>
              <a:spcBef>
                <a:spcPts val="0"/>
              </a:spcBef>
              <a:spcAft>
                <a:spcPts val="0"/>
              </a:spcAft>
              <a:buNone/>
            </a:pPr>
            <a:r>
              <a:t/>
            </a:r>
            <a:endParaRPr>
              <a:solidFill>
                <a:srgbClr val="0E0E0E"/>
              </a:solidFill>
              <a:latin typeface="Roboto"/>
              <a:ea typeface="Roboto"/>
              <a:cs typeface="Roboto"/>
              <a:sym typeface="Roboto"/>
            </a:endParaRPr>
          </a:p>
          <a:p>
            <a:pPr indent="0" lvl="0" marL="0" rtl="0" algn="l">
              <a:lnSpc>
                <a:spcPct val="115000"/>
              </a:lnSpc>
              <a:spcBef>
                <a:spcPts val="0"/>
              </a:spcBef>
              <a:spcAft>
                <a:spcPts val="0"/>
              </a:spcAft>
              <a:buNone/>
            </a:pPr>
            <a:r>
              <a:rPr lang="en">
                <a:solidFill>
                  <a:srgbClr val="0E0E0E"/>
                </a:solidFill>
                <a:latin typeface="Roboto"/>
                <a:ea typeface="Roboto"/>
                <a:cs typeface="Roboto"/>
                <a:sym typeface="Roboto"/>
              </a:rPr>
              <a:t>There are a </a:t>
            </a:r>
            <a:r>
              <a:rPr b="1" lang="en">
                <a:solidFill>
                  <a:schemeClr val="accent1"/>
                </a:solidFill>
                <a:latin typeface="Roboto"/>
                <a:ea typeface="Roboto"/>
                <a:cs typeface="Roboto"/>
                <a:sym typeface="Roboto"/>
              </a:rPr>
              <a:t>few sharp spikes in cancellations</a:t>
            </a:r>
            <a:r>
              <a:rPr lang="en">
                <a:solidFill>
                  <a:srgbClr val="0E0E0E"/>
                </a:solidFill>
                <a:latin typeface="Roboto"/>
                <a:ea typeface="Roboto"/>
                <a:cs typeface="Roboto"/>
                <a:sym typeface="Roboto"/>
              </a:rPr>
              <a:t>: early 2017, late 2017, and mid-2018</a:t>
            </a:r>
            <a:endParaRPr>
              <a:solidFill>
                <a:srgbClr val="0E0E0E"/>
              </a:solidFill>
              <a:latin typeface="Roboto"/>
              <a:ea typeface="Roboto"/>
              <a:cs typeface="Roboto"/>
              <a:sym typeface="Roboto"/>
            </a:endParaRPr>
          </a:p>
          <a:p>
            <a:pPr indent="0" lvl="0" marL="457200" rtl="0" algn="l">
              <a:lnSpc>
                <a:spcPct val="115000"/>
              </a:lnSpc>
              <a:spcBef>
                <a:spcPts val="0"/>
              </a:spcBef>
              <a:spcAft>
                <a:spcPts val="0"/>
              </a:spcAft>
              <a:buNone/>
            </a:pPr>
            <a:r>
              <a:t/>
            </a:r>
            <a:endParaRPr sz="1000">
              <a:solidFill>
                <a:srgbClr val="0E0E0E"/>
              </a:solidFill>
              <a:latin typeface="Roboto"/>
              <a:ea typeface="Roboto"/>
              <a:cs typeface="Roboto"/>
              <a:sym typeface="Roboto"/>
            </a:endParaRPr>
          </a:p>
          <a:p>
            <a:pPr indent="0" lvl="0" marL="457200" rtl="0" algn="l">
              <a:lnSpc>
                <a:spcPct val="115000"/>
              </a:lnSpc>
              <a:spcBef>
                <a:spcPts val="0"/>
              </a:spcBef>
              <a:spcAft>
                <a:spcPts val="0"/>
              </a:spcAft>
              <a:buNone/>
            </a:pPr>
            <a:r>
              <a:t/>
            </a:r>
            <a:endParaRPr>
              <a:solidFill>
                <a:srgbClr val="0E0E0E"/>
              </a:solidFill>
            </a:endParaRPr>
          </a:p>
          <a:p>
            <a:pPr indent="0" lvl="0" marL="457200" rtl="0" algn="l">
              <a:lnSpc>
                <a:spcPct val="115000"/>
              </a:lnSpc>
              <a:spcBef>
                <a:spcPts val="0"/>
              </a:spcBef>
              <a:spcAft>
                <a:spcPts val="0"/>
              </a:spcAft>
              <a:buNone/>
            </a:pPr>
            <a:r>
              <a:t/>
            </a:r>
            <a:endParaRPr>
              <a:solidFill>
                <a:srgbClr val="0E0E0E"/>
              </a:solidFill>
            </a:endParaRPr>
          </a:p>
        </p:txBody>
      </p:sp>
      <p:grpSp>
        <p:nvGrpSpPr>
          <p:cNvPr id="83" name="Google Shape;83;p15"/>
          <p:cNvGrpSpPr/>
          <p:nvPr/>
        </p:nvGrpSpPr>
        <p:grpSpPr>
          <a:xfrm>
            <a:off x="341350" y="4408863"/>
            <a:ext cx="5486400" cy="654900"/>
            <a:chOff x="457200" y="3660338"/>
            <a:chExt cx="5486400" cy="654900"/>
          </a:xfrm>
        </p:grpSpPr>
        <p:sp>
          <p:nvSpPr>
            <p:cNvPr id="84" name="Google Shape;84;p15"/>
            <p:cNvSpPr txBox="1"/>
            <p:nvPr/>
          </p:nvSpPr>
          <p:spPr>
            <a:xfrm>
              <a:off x="457200" y="3883788"/>
              <a:ext cx="2743200" cy="4314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3000">
                <a:solidFill>
                  <a:schemeClr val="lt1"/>
                </a:solidFill>
                <a:latin typeface="Fira Sans Extra Condensed"/>
                <a:ea typeface="Fira Sans Extra Condensed"/>
                <a:cs typeface="Fira Sans Extra Condensed"/>
                <a:sym typeface="Fira Sans Extra Condensed"/>
              </a:endParaRPr>
            </a:p>
          </p:txBody>
        </p:sp>
        <p:grpSp>
          <p:nvGrpSpPr>
            <p:cNvPr id="85" name="Google Shape;85;p15"/>
            <p:cNvGrpSpPr/>
            <p:nvPr/>
          </p:nvGrpSpPr>
          <p:grpSpPr>
            <a:xfrm>
              <a:off x="457200" y="3660338"/>
              <a:ext cx="2743200" cy="654900"/>
              <a:chOff x="457200" y="938488"/>
              <a:chExt cx="2743200" cy="654900"/>
            </a:xfrm>
          </p:grpSpPr>
          <p:sp>
            <p:nvSpPr>
              <p:cNvPr id="86" name="Google Shape;86;p15"/>
              <p:cNvSpPr txBox="1"/>
              <p:nvPr/>
            </p:nvSpPr>
            <p:spPr>
              <a:xfrm>
                <a:off x="457200" y="938488"/>
                <a:ext cx="2743200" cy="223500"/>
              </a:xfrm>
              <a:prstGeom prst="rect">
                <a:avLst/>
              </a:prstGeom>
              <a:solidFill>
                <a:srgbClr val="434343">
                  <a:alpha val="1254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latin typeface="Roboto"/>
                    <a:ea typeface="Roboto"/>
                    <a:cs typeface="Roboto"/>
                    <a:sym typeface="Roboto"/>
                  </a:rPr>
                  <a:t>Total Orders</a:t>
                </a:r>
                <a:endParaRPr b="1">
                  <a:solidFill>
                    <a:schemeClr val="dk1"/>
                  </a:solidFill>
                  <a:latin typeface="Roboto"/>
                  <a:ea typeface="Roboto"/>
                  <a:cs typeface="Roboto"/>
                  <a:sym typeface="Roboto"/>
                </a:endParaRPr>
              </a:p>
            </p:txBody>
          </p:sp>
          <p:sp>
            <p:nvSpPr>
              <p:cNvPr id="87" name="Google Shape;87;p15"/>
              <p:cNvSpPr txBox="1"/>
              <p:nvPr/>
            </p:nvSpPr>
            <p:spPr>
              <a:xfrm>
                <a:off x="700964" y="1161988"/>
                <a:ext cx="2255700" cy="431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000">
                    <a:solidFill>
                      <a:schemeClr val="lt1"/>
                    </a:solidFill>
                    <a:latin typeface="Fira Sans Extra Condensed"/>
                    <a:ea typeface="Fira Sans Extra Condensed"/>
                    <a:cs typeface="Fira Sans Extra Condensed"/>
                    <a:sym typeface="Fira Sans Extra Condensed"/>
                  </a:rPr>
                  <a:t>99,091</a:t>
                </a:r>
                <a:endParaRPr b="1" sz="3000">
                  <a:solidFill>
                    <a:schemeClr val="lt1"/>
                  </a:solidFill>
                  <a:latin typeface="Fira Sans Extra Condensed"/>
                  <a:ea typeface="Fira Sans Extra Condensed"/>
                  <a:cs typeface="Fira Sans Extra Condensed"/>
                  <a:sym typeface="Fira Sans Extra Condensed"/>
                </a:endParaRPr>
              </a:p>
            </p:txBody>
          </p:sp>
        </p:grpSp>
        <p:sp>
          <p:nvSpPr>
            <p:cNvPr id="88" name="Google Shape;88;p15"/>
            <p:cNvSpPr txBox="1"/>
            <p:nvPr/>
          </p:nvSpPr>
          <p:spPr>
            <a:xfrm>
              <a:off x="3200400" y="3883788"/>
              <a:ext cx="2743200" cy="4314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3000">
                <a:solidFill>
                  <a:schemeClr val="lt1"/>
                </a:solidFill>
                <a:latin typeface="Fira Sans Extra Condensed"/>
                <a:ea typeface="Fira Sans Extra Condensed"/>
                <a:cs typeface="Fira Sans Extra Condensed"/>
                <a:sym typeface="Fira Sans Extra Condensed"/>
              </a:endParaRPr>
            </a:p>
          </p:txBody>
        </p:sp>
        <p:grpSp>
          <p:nvGrpSpPr>
            <p:cNvPr id="89" name="Google Shape;89;p15"/>
            <p:cNvGrpSpPr/>
            <p:nvPr/>
          </p:nvGrpSpPr>
          <p:grpSpPr>
            <a:xfrm>
              <a:off x="3200400" y="3660338"/>
              <a:ext cx="2743200" cy="654900"/>
              <a:chOff x="3200400" y="938488"/>
              <a:chExt cx="2743200" cy="654900"/>
            </a:xfrm>
          </p:grpSpPr>
          <p:sp>
            <p:nvSpPr>
              <p:cNvPr id="90" name="Google Shape;90;p15"/>
              <p:cNvSpPr txBox="1"/>
              <p:nvPr/>
            </p:nvSpPr>
            <p:spPr>
              <a:xfrm>
                <a:off x="3200400" y="938488"/>
                <a:ext cx="2743200" cy="223500"/>
              </a:xfrm>
              <a:prstGeom prst="rect">
                <a:avLst/>
              </a:prstGeom>
              <a:solidFill>
                <a:srgbClr val="888888">
                  <a:alpha val="1254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latin typeface="Roboto"/>
                    <a:ea typeface="Roboto"/>
                    <a:cs typeface="Roboto"/>
                    <a:sym typeface="Roboto"/>
                  </a:rPr>
                  <a:t>Canceled Orders</a:t>
                </a:r>
                <a:endParaRPr b="1">
                  <a:solidFill>
                    <a:schemeClr val="dk1"/>
                  </a:solidFill>
                  <a:latin typeface="Roboto"/>
                  <a:ea typeface="Roboto"/>
                  <a:cs typeface="Roboto"/>
                  <a:sym typeface="Roboto"/>
                </a:endParaRPr>
              </a:p>
            </p:txBody>
          </p:sp>
          <p:sp>
            <p:nvSpPr>
              <p:cNvPr id="91" name="Google Shape;91;p15"/>
              <p:cNvSpPr txBox="1"/>
              <p:nvPr/>
            </p:nvSpPr>
            <p:spPr>
              <a:xfrm>
                <a:off x="3444164" y="1161988"/>
                <a:ext cx="2255700" cy="431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000">
                    <a:solidFill>
                      <a:schemeClr val="lt1"/>
                    </a:solidFill>
                    <a:latin typeface="Fira Sans Extra Condensed"/>
                    <a:ea typeface="Fira Sans Extra Condensed"/>
                    <a:cs typeface="Fira Sans Extra Condensed"/>
                    <a:sym typeface="Fira Sans Extra Condensed"/>
                  </a:rPr>
                  <a:t>579</a:t>
                </a:r>
                <a:endParaRPr b="1" sz="3000">
                  <a:solidFill>
                    <a:schemeClr val="lt1"/>
                  </a:solidFill>
                  <a:latin typeface="Fira Sans Extra Condensed"/>
                  <a:ea typeface="Fira Sans Extra Condensed"/>
                  <a:cs typeface="Fira Sans Extra Condensed"/>
                  <a:sym typeface="Fira Sans Extra Condensed"/>
                </a:endParaRPr>
              </a:p>
            </p:txBody>
          </p:sp>
        </p:gr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6"/>
          <p:cNvSpPr/>
          <p:nvPr/>
        </p:nvSpPr>
        <p:spPr>
          <a:xfrm>
            <a:off x="6203550" y="873950"/>
            <a:ext cx="2880900" cy="3789600"/>
          </a:xfrm>
          <a:prstGeom prst="roundRect">
            <a:avLst>
              <a:gd fmla="val 0" name="adj"/>
            </a:avLst>
          </a:prstGeom>
          <a:solidFill>
            <a:srgbClr val="2A8BFD">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6"/>
          <p:cNvSpPr txBox="1"/>
          <p:nvPr>
            <p:ph type="ctrTitle"/>
          </p:nvPr>
        </p:nvSpPr>
        <p:spPr>
          <a:xfrm>
            <a:off x="162000" y="65350"/>
            <a:ext cx="8878500" cy="60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800"/>
              <a:t>                              Estimated Vs. Actual </a:t>
            </a:r>
            <a:r>
              <a:rPr lang="en" sz="2800"/>
              <a:t>Delivery Timeline </a:t>
            </a:r>
            <a:endParaRPr sz="2800"/>
          </a:p>
        </p:txBody>
      </p:sp>
      <p:pic>
        <p:nvPicPr>
          <p:cNvPr id="98" name="Google Shape;98;p16"/>
          <p:cNvPicPr preferRelativeResize="0"/>
          <p:nvPr/>
        </p:nvPicPr>
        <p:blipFill>
          <a:blip r:embed="rId3">
            <a:alphaModFix/>
          </a:blip>
          <a:stretch>
            <a:fillRect/>
          </a:stretch>
        </p:blipFill>
        <p:spPr>
          <a:xfrm>
            <a:off x="0" y="789350"/>
            <a:ext cx="6159526" cy="4186200"/>
          </a:xfrm>
          <a:prstGeom prst="rect">
            <a:avLst/>
          </a:prstGeom>
          <a:noFill/>
          <a:ln>
            <a:noFill/>
          </a:ln>
        </p:spPr>
      </p:pic>
      <p:sp>
        <p:nvSpPr>
          <p:cNvPr id="99" name="Google Shape;99;p16"/>
          <p:cNvSpPr txBox="1"/>
          <p:nvPr/>
        </p:nvSpPr>
        <p:spPr>
          <a:xfrm>
            <a:off x="6247500" y="873950"/>
            <a:ext cx="2793000" cy="362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Roboto"/>
                <a:ea typeface="Roboto"/>
                <a:cs typeface="Roboto"/>
                <a:sym typeface="Roboto"/>
              </a:rPr>
              <a:t>Key Insights  </a:t>
            </a:r>
            <a:br>
              <a:rPr lang="en">
                <a:solidFill>
                  <a:schemeClr val="dk1"/>
                </a:solidFill>
                <a:latin typeface="Roboto"/>
                <a:ea typeface="Roboto"/>
                <a:cs typeface="Roboto"/>
                <a:sym typeface="Roboto"/>
              </a:rPr>
            </a:br>
            <a:br>
              <a:rPr lang="en">
                <a:solidFill>
                  <a:schemeClr val="dk1"/>
                </a:solidFill>
                <a:latin typeface="Roboto"/>
                <a:ea typeface="Roboto"/>
                <a:cs typeface="Roboto"/>
                <a:sym typeface="Roboto"/>
              </a:rPr>
            </a:br>
            <a:r>
              <a:rPr lang="en">
                <a:solidFill>
                  <a:schemeClr val="dk1"/>
                </a:solidFill>
                <a:latin typeface="Roboto"/>
                <a:ea typeface="Roboto"/>
                <a:cs typeface="Roboto"/>
                <a:sym typeface="Roboto"/>
              </a:rPr>
              <a:t>From </a:t>
            </a:r>
            <a:r>
              <a:rPr b="1" lang="en">
                <a:solidFill>
                  <a:schemeClr val="accent1"/>
                </a:solidFill>
                <a:latin typeface="Roboto"/>
                <a:ea typeface="Roboto"/>
                <a:cs typeface="Roboto"/>
                <a:sym typeface="Roboto"/>
              </a:rPr>
              <a:t>October 2016 to July 2018</a:t>
            </a:r>
            <a:r>
              <a:rPr lang="en">
                <a:solidFill>
                  <a:schemeClr val="dk1"/>
                </a:solidFill>
                <a:latin typeface="Roboto"/>
                <a:ea typeface="Roboto"/>
                <a:cs typeface="Roboto"/>
                <a:sym typeface="Roboto"/>
              </a:rPr>
              <a:t>, the company significantly improved its ability to deliver packages </a:t>
            </a:r>
            <a:r>
              <a:rPr b="1" lang="en">
                <a:solidFill>
                  <a:schemeClr val="accent1"/>
                </a:solidFill>
                <a:latin typeface="Roboto"/>
                <a:ea typeface="Roboto"/>
                <a:cs typeface="Roboto"/>
                <a:sym typeface="Roboto"/>
              </a:rPr>
              <a:t>earlier than expected</a:t>
            </a:r>
            <a:endParaRPr b="1">
              <a:solidFill>
                <a:schemeClr val="accent1"/>
              </a:solidFill>
              <a:latin typeface="Roboto"/>
              <a:ea typeface="Roboto"/>
              <a:cs typeface="Roboto"/>
              <a:sym typeface="Roboto"/>
            </a:endParaRPr>
          </a:p>
          <a:p>
            <a:pPr indent="0" lvl="0" marL="457200" rtl="0" algn="l">
              <a:spcBef>
                <a:spcPts val="0"/>
              </a:spcBef>
              <a:spcAft>
                <a:spcPts val="0"/>
              </a:spcAft>
              <a:buNone/>
            </a:pPr>
            <a:r>
              <a:t/>
            </a:r>
            <a:endParaRPr sz="1000">
              <a:solidFill>
                <a:schemeClr val="dk1"/>
              </a:solidFill>
              <a:latin typeface="Roboto"/>
              <a:ea typeface="Roboto"/>
              <a:cs typeface="Roboto"/>
              <a:sym typeface="Roboto"/>
            </a:endParaRPr>
          </a:p>
          <a:p>
            <a:pPr indent="0" lvl="0" marL="0" rtl="0" algn="l">
              <a:spcBef>
                <a:spcPts val="0"/>
              </a:spcBef>
              <a:spcAft>
                <a:spcPts val="0"/>
              </a:spcAft>
              <a:buNone/>
            </a:pPr>
            <a:r>
              <a:rPr lang="en">
                <a:solidFill>
                  <a:schemeClr val="dk1"/>
                </a:solidFill>
                <a:latin typeface="Roboto"/>
                <a:ea typeface="Roboto"/>
                <a:cs typeface="Roboto"/>
                <a:sym typeface="Roboto"/>
              </a:rPr>
              <a:t>The </a:t>
            </a:r>
            <a:r>
              <a:rPr b="1" lang="en">
                <a:solidFill>
                  <a:schemeClr val="accent1"/>
                </a:solidFill>
                <a:latin typeface="Roboto"/>
                <a:ea typeface="Roboto"/>
                <a:cs typeface="Roboto"/>
                <a:sym typeface="Roboto"/>
              </a:rPr>
              <a:t>majority </a:t>
            </a:r>
            <a:r>
              <a:rPr lang="en">
                <a:solidFill>
                  <a:schemeClr val="dk1"/>
                </a:solidFill>
                <a:latin typeface="Roboto"/>
                <a:ea typeface="Roboto"/>
                <a:cs typeface="Roboto"/>
                <a:sym typeface="Roboto"/>
              </a:rPr>
              <a:t>of orders are arriving </a:t>
            </a:r>
            <a:r>
              <a:rPr b="1" lang="en">
                <a:solidFill>
                  <a:schemeClr val="accent1"/>
                </a:solidFill>
                <a:latin typeface="Roboto"/>
                <a:ea typeface="Roboto"/>
                <a:cs typeface="Roboto"/>
                <a:sym typeface="Roboto"/>
              </a:rPr>
              <a:t>10 or more days ahead</a:t>
            </a:r>
            <a:r>
              <a:rPr lang="en">
                <a:solidFill>
                  <a:schemeClr val="dk1"/>
                </a:solidFill>
                <a:latin typeface="Roboto"/>
                <a:ea typeface="Roboto"/>
                <a:cs typeface="Roboto"/>
                <a:sym typeface="Roboto"/>
              </a:rPr>
              <a:t> of the estimated schedule provided to customers</a:t>
            </a:r>
            <a:endParaRPr>
              <a:solidFill>
                <a:schemeClr val="dk1"/>
              </a:solidFill>
              <a:latin typeface="Roboto"/>
              <a:ea typeface="Roboto"/>
              <a:cs typeface="Roboto"/>
              <a:sym typeface="Roboto"/>
            </a:endParaRPr>
          </a:p>
          <a:p>
            <a:pPr indent="0" lvl="0" marL="0" rtl="0" algn="l">
              <a:spcBef>
                <a:spcPts val="0"/>
              </a:spcBef>
              <a:spcAft>
                <a:spcPts val="0"/>
              </a:spcAft>
              <a:buNone/>
            </a:pPr>
            <a:r>
              <a:t/>
            </a:r>
            <a:endParaRPr>
              <a:solidFill>
                <a:schemeClr val="dk1"/>
              </a:solidFill>
              <a:latin typeface="Roboto"/>
              <a:ea typeface="Roboto"/>
              <a:cs typeface="Roboto"/>
              <a:sym typeface="Roboto"/>
            </a:endParaRPr>
          </a:p>
          <a:p>
            <a:pPr indent="0" lvl="0" marL="0" rtl="0" algn="l">
              <a:spcBef>
                <a:spcPts val="0"/>
              </a:spcBef>
              <a:spcAft>
                <a:spcPts val="0"/>
              </a:spcAft>
              <a:buNone/>
            </a:pPr>
            <a:r>
              <a:rPr lang="en">
                <a:solidFill>
                  <a:schemeClr val="dk1"/>
                </a:solidFill>
                <a:latin typeface="Roboto"/>
                <a:ea typeface="Roboto"/>
                <a:cs typeface="Roboto"/>
                <a:sym typeface="Roboto"/>
              </a:rPr>
              <a:t>Setting delivery </a:t>
            </a:r>
            <a:r>
              <a:rPr b="1" lang="en">
                <a:solidFill>
                  <a:schemeClr val="accent1"/>
                </a:solidFill>
                <a:latin typeface="Roboto"/>
                <a:ea typeface="Roboto"/>
                <a:cs typeface="Roboto"/>
                <a:sym typeface="Roboto"/>
              </a:rPr>
              <a:t>estimates too far </a:t>
            </a:r>
            <a:r>
              <a:rPr lang="en">
                <a:solidFill>
                  <a:schemeClr val="dk1"/>
                </a:solidFill>
                <a:latin typeface="Roboto"/>
                <a:ea typeface="Roboto"/>
                <a:cs typeface="Roboto"/>
                <a:sym typeface="Roboto"/>
              </a:rPr>
              <a:t>in the future may </a:t>
            </a:r>
            <a:r>
              <a:rPr b="1" lang="en">
                <a:solidFill>
                  <a:schemeClr val="accent1"/>
                </a:solidFill>
                <a:latin typeface="Roboto"/>
                <a:ea typeface="Roboto"/>
                <a:cs typeface="Roboto"/>
                <a:sym typeface="Roboto"/>
              </a:rPr>
              <a:t>discourage </a:t>
            </a:r>
            <a:r>
              <a:rPr lang="en">
                <a:solidFill>
                  <a:schemeClr val="dk1"/>
                </a:solidFill>
                <a:latin typeface="Roboto"/>
                <a:ea typeface="Roboto"/>
                <a:cs typeface="Roboto"/>
                <a:sym typeface="Roboto"/>
              </a:rPr>
              <a:t>customers from placing orders, </a:t>
            </a:r>
            <a:r>
              <a:rPr b="1" lang="en">
                <a:solidFill>
                  <a:schemeClr val="accent1"/>
                </a:solidFill>
                <a:latin typeface="Roboto"/>
                <a:ea typeface="Roboto"/>
                <a:cs typeface="Roboto"/>
                <a:sym typeface="Roboto"/>
              </a:rPr>
              <a:t>impacting potential sales</a:t>
            </a:r>
            <a:endParaRPr b="1">
              <a:solidFill>
                <a:schemeClr val="accent1"/>
              </a:solidFill>
              <a:latin typeface="Roboto"/>
              <a:ea typeface="Roboto"/>
              <a:cs typeface="Roboto"/>
              <a:sym typeface="Roboto"/>
            </a:endParaRPr>
          </a:p>
          <a:p>
            <a:pPr indent="0" lvl="0" marL="0" rtl="0" algn="l">
              <a:spcBef>
                <a:spcPts val="0"/>
              </a:spcBef>
              <a:spcAft>
                <a:spcPts val="0"/>
              </a:spcAft>
              <a:buNone/>
            </a:pPr>
            <a:r>
              <a:t/>
            </a:r>
            <a:endParaRPr sz="1000">
              <a:solidFill>
                <a:schemeClr val="dk1"/>
              </a:solidFill>
              <a:latin typeface="Roboto"/>
              <a:ea typeface="Roboto"/>
              <a:cs typeface="Roboto"/>
              <a:sym typeface="Roboto"/>
            </a:endParaRPr>
          </a:p>
          <a:p>
            <a:pPr indent="0" lvl="0" marL="0" rtl="0" algn="l">
              <a:spcBef>
                <a:spcPts val="0"/>
              </a:spcBef>
              <a:spcAft>
                <a:spcPts val="0"/>
              </a:spcAft>
              <a:buNone/>
            </a:pPr>
            <a:r>
              <a:t/>
            </a:r>
            <a:endParaRPr>
              <a:solidFill>
                <a:schemeClr val="dk1"/>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7"/>
          <p:cNvSpPr/>
          <p:nvPr/>
        </p:nvSpPr>
        <p:spPr>
          <a:xfrm>
            <a:off x="5502050" y="1005900"/>
            <a:ext cx="3270600" cy="3694800"/>
          </a:xfrm>
          <a:prstGeom prst="roundRect">
            <a:avLst>
              <a:gd fmla="val 0" name="adj"/>
            </a:avLst>
          </a:prstGeom>
          <a:solidFill>
            <a:srgbClr val="1642C5">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5" name="Google Shape;105;p17"/>
          <p:cNvPicPr preferRelativeResize="0"/>
          <p:nvPr/>
        </p:nvPicPr>
        <p:blipFill>
          <a:blip r:embed="rId3">
            <a:alphaModFix/>
          </a:blip>
          <a:stretch>
            <a:fillRect/>
          </a:stretch>
        </p:blipFill>
        <p:spPr>
          <a:xfrm>
            <a:off x="135850" y="1263100"/>
            <a:ext cx="5165075" cy="3081275"/>
          </a:xfrm>
          <a:prstGeom prst="rect">
            <a:avLst/>
          </a:prstGeom>
          <a:noFill/>
          <a:ln>
            <a:noFill/>
          </a:ln>
        </p:spPr>
      </p:pic>
      <p:sp>
        <p:nvSpPr>
          <p:cNvPr id="106" name="Google Shape;106;p17"/>
          <p:cNvSpPr txBox="1"/>
          <p:nvPr/>
        </p:nvSpPr>
        <p:spPr>
          <a:xfrm>
            <a:off x="5663225" y="421150"/>
            <a:ext cx="3064500" cy="35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Roboto"/>
              <a:ea typeface="Roboto"/>
              <a:cs typeface="Roboto"/>
              <a:sym typeface="Roboto"/>
            </a:endParaRPr>
          </a:p>
        </p:txBody>
      </p:sp>
      <p:sp>
        <p:nvSpPr>
          <p:cNvPr id="107" name="Google Shape;107;p17"/>
          <p:cNvSpPr txBox="1"/>
          <p:nvPr/>
        </p:nvSpPr>
        <p:spPr>
          <a:xfrm>
            <a:off x="389800" y="176400"/>
            <a:ext cx="8499000" cy="358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800">
                <a:solidFill>
                  <a:schemeClr val="dk1"/>
                </a:solidFill>
                <a:latin typeface="Fira Sans Extra Condensed"/>
                <a:ea typeface="Fira Sans Extra Condensed"/>
                <a:cs typeface="Fira Sans Extra Condensed"/>
                <a:sym typeface="Fira Sans Extra Condensed"/>
              </a:rPr>
              <a:t>Demand S</a:t>
            </a:r>
            <a:r>
              <a:rPr b="1" lang="en" sz="2800">
                <a:solidFill>
                  <a:schemeClr val="dk1"/>
                </a:solidFill>
                <a:latin typeface="Fira Sans Extra Condensed"/>
                <a:ea typeface="Fira Sans Extra Condensed"/>
                <a:cs typeface="Fira Sans Extra Condensed"/>
                <a:sym typeface="Fira Sans Extra Condensed"/>
              </a:rPr>
              <a:t>ensitivity</a:t>
            </a:r>
            <a:r>
              <a:rPr b="1" lang="en" sz="2800">
                <a:solidFill>
                  <a:schemeClr val="dk1"/>
                </a:solidFill>
                <a:latin typeface="Fira Sans Extra Condensed"/>
                <a:ea typeface="Fira Sans Extra Condensed"/>
                <a:cs typeface="Fira Sans Extra Condensed"/>
                <a:sym typeface="Fira Sans Extra Condensed"/>
              </a:rPr>
              <a:t> to the Change in Price of Heavier Products</a:t>
            </a:r>
            <a:endParaRPr b="1" sz="2800">
              <a:solidFill>
                <a:schemeClr val="dk1"/>
              </a:solidFill>
              <a:latin typeface="Fira Sans Extra Condensed"/>
              <a:ea typeface="Fira Sans Extra Condensed"/>
              <a:cs typeface="Fira Sans Extra Condensed"/>
              <a:sym typeface="Fira Sans Extra Condensed"/>
            </a:endParaRPr>
          </a:p>
        </p:txBody>
      </p:sp>
      <p:sp>
        <p:nvSpPr>
          <p:cNvPr id="108" name="Google Shape;108;p17"/>
          <p:cNvSpPr txBox="1"/>
          <p:nvPr/>
        </p:nvSpPr>
        <p:spPr>
          <a:xfrm>
            <a:off x="5502050" y="942004"/>
            <a:ext cx="3270600" cy="365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Roboto"/>
                <a:ea typeface="Roboto"/>
                <a:cs typeface="Roboto"/>
                <a:sym typeface="Roboto"/>
              </a:rPr>
              <a:t>Key Insights</a:t>
            </a:r>
            <a:endParaRPr b="1" sz="1800">
              <a:solidFill>
                <a:schemeClr val="dk1"/>
              </a:solidFill>
              <a:latin typeface="Roboto"/>
              <a:ea typeface="Roboto"/>
              <a:cs typeface="Roboto"/>
              <a:sym typeface="Roboto"/>
            </a:endParaRPr>
          </a:p>
          <a:p>
            <a:pPr indent="0" lvl="0" marL="0" rtl="0" algn="l">
              <a:spcBef>
                <a:spcPts val="0"/>
              </a:spcBef>
              <a:spcAft>
                <a:spcPts val="0"/>
              </a:spcAft>
              <a:buNone/>
            </a:pPr>
            <a:r>
              <a:t/>
            </a:r>
            <a:endParaRPr>
              <a:solidFill>
                <a:schemeClr val="dk1"/>
              </a:solidFill>
              <a:latin typeface="Roboto"/>
              <a:ea typeface="Roboto"/>
              <a:cs typeface="Roboto"/>
              <a:sym typeface="Roboto"/>
            </a:endParaRPr>
          </a:p>
          <a:p>
            <a:pPr indent="0" lvl="0" marL="0" rtl="0" algn="l">
              <a:spcBef>
                <a:spcPts val="0"/>
              </a:spcBef>
              <a:spcAft>
                <a:spcPts val="0"/>
              </a:spcAft>
              <a:buNone/>
            </a:pPr>
            <a:r>
              <a:rPr lang="en">
                <a:solidFill>
                  <a:schemeClr val="dk1"/>
                </a:solidFill>
                <a:latin typeface="Roboto"/>
                <a:ea typeface="Roboto"/>
                <a:cs typeface="Roboto"/>
                <a:sym typeface="Roboto"/>
              </a:rPr>
              <a:t>Significant peaks in mid - 2017 and mid - 2018, indicates high sensitivity to price changes</a:t>
            </a:r>
            <a:endParaRPr>
              <a:solidFill>
                <a:schemeClr val="dk1"/>
              </a:solidFill>
              <a:latin typeface="Roboto"/>
              <a:ea typeface="Roboto"/>
              <a:cs typeface="Roboto"/>
              <a:sym typeface="Roboto"/>
            </a:endParaRPr>
          </a:p>
          <a:p>
            <a:pPr indent="0" lvl="0" marL="457200" rtl="0" algn="l">
              <a:spcBef>
                <a:spcPts val="0"/>
              </a:spcBef>
              <a:spcAft>
                <a:spcPts val="0"/>
              </a:spcAft>
              <a:buNone/>
            </a:pPr>
            <a:r>
              <a:t/>
            </a:r>
            <a:endParaRPr>
              <a:solidFill>
                <a:schemeClr val="dk1"/>
              </a:solidFill>
              <a:latin typeface="Roboto"/>
              <a:ea typeface="Roboto"/>
              <a:cs typeface="Roboto"/>
              <a:sym typeface="Roboto"/>
            </a:endParaRPr>
          </a:p>
          <a:p>
            <a:pPr indent="0" lvl="0" marL="0" rtl="0" algn="l">
              <a:spcBef>
                <a:spcPts val="0"/>
              </a:spcBef>
              <a:spcAft>
                <a:spcPts val="0"/>
              </a:spcAft>
              <a:buNone/>
            </a:pPr>
            <a:r>
              <a:rPr lang="en">
                <a:solidFill>
                  <a:schemeClr val="dk1"/>
                </a:solidFill>
                <a:latin typeface="Roboto"/>
                <a:ea typeface="Roboto"/>
                <a:cs typeface="Roboto"/>
                <a:sym typeface="Roboto"/>
              </a:rPr>
              <a:t>Causal</a:t>
            </a:r>
            <a:r>
              <a:rPr lang="en">
                <a:solidFill>
                  <a:schemeClr val="dk1"/>
                </a:solidFill>
                <a:latin typeface="Roboto"/>
                <a:ea typeface="Roboto"/>
                <a:cs typeface="Roboto"/>
                <a:sym typeface="Roboto"/>
              </a:rPr>
              <a:t> factors - could be influenced by promotional events and seasonal demand shifts</a:t>
            </a:r>
            <a:endParaRPr>
              <a:solidFill>
                <a:schemeClr val="dk1"/>
              </a:solidFill>
              <a:latin typeface="Roboto"/>
              <a:ea typeface="Roboto"/>
              <a:cs typeface="Roboto"/>
              <a:sym typeface="Roboto"/>
            </a:endParaRPr>
          </a:p>
          <a:p>
            <a:pPr indent="0" lvl="0" marL="0" rtl="0" algn="l">
              <a:spcBef>
                <a:spcPts val="0"/>
              </a:spcBef>
              <a:spcAft>
                <a:spcPts val="0"/>
              </a:spcAft>
              <a:buNone/>
            </a:pPr>
            <a:r>
              <a:t/>
            </a:r>
            <a:endParaRPr>
              <a:solidFill>
                <a:schemeClr val="dk1"/>
              </a:solidFill>
              <a:latin typeface="Roboto"/>
              <a:ea typeface="Roboto"/>
              <a:cs typeface="Roboto"/>
              <a:sym typeface="Roboto"/>
            </a:endParaRPr>
          </a:p>
          <a:p>
            <a:pPr indent="0" lvl="0" marL="0" rtl="0" algn="l">
              <a:spcBef>
                <a:spcPts val="0"/>
              </a:spcBef>
              <a:spcAft>
                <a:spcPts val="0"/>
              </a:spcAft>
              <a:buNone/>
            </a:pPr>
            <a:r>
              <a:rPr lang="en">
                <a:solidFill>
                  <a:schemeClr val="dk1"/>
                </a:solidFill>
                <a:latin typeface="Roboto"/>
                <a:ea typeface="Roboto"/>
                <a:cs typeface="Roboto"/>
                <a:sym typeface="Roboto"/>
              </a:rPr>
              <a:t>Stable demand outside of peak times</a:t>
            </a:r>
            <a:endParaRPr>
              <a:solidFill>
                <a:schemeClr val="dk1"/>
              </a:solidFill>
              <a:latin typeface="Roboto"/>
              <a:ea typeface="Roboto"/>
              <a:cs typeface="Roboto"/>
              <a:sym typeface="Roboto"/>
            </a:endParaRPr>
          </a:p>
          <a:p>
            <a:pPr indent="0" lvl="0" marL="457200" rtl="0" algn="l">
              <a:spcBef>
                <a:spcPts val="0"/>
              </a:spcBef>
              <a:spcAft>
                <a:spcPts val="0"/>
              </a:spcAft>
              <a:buNone/>
            </a:pPr>
            <a:r>
              <a:t/>
            </a:r>
            <a:endParaRPr>
              <a:solidFill>
                <a:schemeClr val="dk1"/>
              </a:solidFill>
              <a:latin typeface="Roboto"/>
              <a:ea typeface="Roboto"/>
              <a:cs typeface="Roboto"/>
              <a:sym typeface="Roboto"/>
            </a:endParaRPr>
          </a:p>
          <a:p>
            <a:pPr indent="0" lvl="0" marL="0" rtl="0" algn="l">
              <a:spcBef>
                <a:spcPts val="0"/>
              </a:spcBef>
              <a:spcAft>
                <a:spcPts val="0"/>
              </a:spcAft>
              <a:buNone/>
            </a:pPr>
            <a:r>
              <a:rPr lang="en">
                <a:solidFill>
                  <a:schemeClr val="dk1"/>
                </a:solidFill>
                <a:latin typeface="Roboto"/>
                <a:ea typeface="Roboto"/>
                <a:cs typeface="Roboto"/>
                <a:sym typeface="Roboto"/>
              </a:rPr>
              <a:t>Negative elasticity - periods where price increases did not reduce demand, possibly due to strong consumer need or lack of substitutes</a:t>
            </a:r>
            <a:endParaRPr>
              <a:solidFill>
                <a:schemeClr val="dk1"/>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8"/>
          <p:cNvSpPr/>
          <p:nvPr/>
        </p:nvSpPr>
        <p:spPr>
          <a:xfrm>
            <a:off x="6329800" y="1864550"/>
            <a:ext cx="2592600" cy="1591800"/>
          </a:xfrm>
          <a:prstGeom prst="roundRect">
            <a:avLst>
              <a:gd fmla="val 0" name="adj"/>
            </a:avLst>
          </a:prstGeom>
          <a:solidFill>
            <a:srgbClr val="2A8BFD">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8"/>
          <p:cNvSpPr txBox="1"/>
          <p:nvPr>
            <p:ph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Orders by Payment Type</a:t>
            </a:r>
            <a:endParaRPr/>
          </a:p>
        </p:txBody>
      </p:sp>
      <p:grpSp>
        <p:nvGrpSpPr>
          <p:cNvPr id="115" name="Google Shape;115;p18"/>
          <p:cNvGrpSpPr/>
          <p:nvPr/>
        </p:nvGrpSpPr>
        <p:grpSpPr>
          <a:xfrm>
            <a:off x="5629070" y="4170431"/>
            <a:ext cx="248904" cy="366633"/>
            <a:chOff x="2407985" y="4633402"/>
            <a:chExt cx="376557" cy="366633"/>
          </a:xfrm>
        </p:grpSpPr>
        <p:sp>
          <p:nvSpPr>
            <p:cNvPr id="116" name="Google Shape;116;p18"/>
            <p:cNvSpPr/>
            <p:nvPr/>
          </p:nvSpPr>
          <p:spPr>
            <a:xfrm>
              <a:off x="2407985" y="4633402"/>
              <a:ext cx="68508" cy="58585"/>
            </a:xfrm>
            <a:custGeom>
              <a:rect b="b" l="l" r="r" t="t"/>
              <a:pathLst>
                <a:path extrusionOk="0" h="1712" w="2002">
                  <a:moveTo>
                    <a:pt x="1137" y="0"/>
                  </a:moveTo>
                  <a:cubicBezTo>
                    <a:pt x="923" y="0"/>
                    <a:pt x="704" y="80"/>
                    <a:pt x="525" y="259"/>
                  </a:cubicBezTo>
                  <a:cubicBezTo>
                    <a:pt x="1" y="783"/>
                    <a:pt x="382" y="1712"/>
                    <a:pt x="1144" y="1712"/>
                  </a:cubicBezTo>
                  <a:cubicBezTo>
                    <a:pt x="1620" y="1712"/>
                    <a:pt x="2001" y="1331"/>
                    <a:pt x="2001" y="854"/>
                  </a:cubicBezTo>
                  <a:cubicBezTo>
                    <a:pt x="2001" y="341"/>
                    <a:pt x="1580" y="0"/>
                    <a:pt x="11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8"/>
            <p:cNvSpPr/>
            <p:nvPr/>
          </p:nvSpPr>
          <p:spPr>
            <a:xfrm>
              <a:off x="2715246" y="4633402"/>
              <a:ext cx="69296" cy="58585"/>
            </a:xfrm>
            <a:custGeom>
              <a:rect b="b" l="l" r="r" t="t"/>
              <a:pathLst>
                <a:path extrusionOk="0" h="1712" w="2025">
                  <a:moveTo>
                    <a:pt x="1160" y="0"/>
                  </a:moveTo>
                  <a:cubicBezTo>
                    <a:pt x="946" y="0"/>
                    <a:pt x="726" y="80"/>
                    <a:pt x="548" y="259"/>
                  </a:cubicBezTo>
                  <a:cubicBezTo>
                    <a:pt x="0" y="783"/>
                    <a:pt x="381" y="1712"/>
                    <a:pt x="1167" y="1712"/>
                  </a:cubicBezTo>
                  <a:cubicBezTo>
                    <a:pt x="1643" y="1712"/>
                    <a:pt x="2024" y="1331"/>
                    <a:pt x="2024" y="854"/>
                  </a:cubicBezTo>
                  <a:cubicBezTo>
                    <a:pt x="2024" y="341"/>
                    <a:pt x="1603" y="0"/>
                    <a:pt x="11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8"/>
            <p:cNvSpPr/>
            <p:nvPr/>
          </p:nvSpPr>
          <p:spPr>
            <a:xfrm>
              <a:off x="2561222" y="4633402"/>
              <a:ext cx="69296" cy="58585"/>
            </a:xfrm>
            <a:custGeom>
              <a:rect b="b" l="l" r="r" t="t"/>
              <a:pathLst>
                <a:path extrusionOk="0" h="1712" w="2025">
                  <a:moveTo>
                    <a:pt x="1160" y="0"/>
                  </a:moveTo>
                  <a:cubicBezTo>
                    <a:pt x="946" y="0"/>
                    <a:pt x="727" y="80"/>
                    <a:pt x="548" y="259"/>
                  </a:cubicBezTo>
                  <a:cubicBezTo>
                    <a:pt x="0" y="783"/>
                    <a:pt x="405" y="1712"/>
                    <a:pt x="1167" y="1712"/>
                  </a:cubicBezTo>
                  <a:cubicBezTo>
                    <a:pt x="1643" y="1712"/>
                    <a:pt x="2024" y="1331"/>
                    <a:pt x="2024" y="854"/>
                  </a:cubicBezTo>
                  <a:cubicBezTo>
                    <a:pt x="2024" y="341"/>
                    <a:pt x="1603" y="0"/>
                    <a:pt x="11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8"/>
            <p:cNvSpPr/>
            <p:nvPr/>
          </p:nvSpPr>
          <p:spPr>
            <a:xfrm>
              <a:off x="2438167" y="4978819"/>
              <a:ext cx="325193" cy="21216"/>
            </a:xfrm>
            <a:custGeom>
              <a:rect b="b" l="l" r="r" t="t"/>
              <a:pathLst>
                <a:path extrusionOk="0" h="620" w="9503">
                  <a:moveTo>
                    <a:pt x="381" y="0"/>
                  </a:moveTo>
                  <a:cubicBezTo>
                    <a:pt x="0" y="24"/>
                    <a:pt x="0" y="572"/>
                    <a:pt x="381" y="619"/>
                  </a:cubicBezTo>
                  <a:lnTo>
                    <a:pt x="9145" y="619"/>
                  </a:lnTo>
                  <a:cubicBezTo>
                    <a:pt x="9502" y="572"/>
                    <a:pt x="9502" y="24"/>
                    <a:pt x="91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8"/>
            <p:cNvSpPr/>
            <p:nvPr/>
          </p:nvSpPr>
          <p:spPr>
            <a:xfrm>
              <a:off x="2440597" y="4713546"/>
              <a:ext cx="321120" cy="243304"/>
            </a:xfrm>
            <a:custGeom>
              <a:rect b="b" l="l" r="r" t="t"/>
              <a:pathLst>
                <a:path extrusionOk="0" h="7110" w="9384">
                  <a:moveTo>
                    <a:pt x="4692" y="2114"/>
                  </a:moveTo>
                  <a:cubicBezTo>
                    <a:pt x="4847" y="2114"/>
                    <a:pt x="5002" y="2215"/>
                    <a:pt x="5002" y="2418"/>
                  </a:cubicBezTo>
                  <a:lnTo>
                    <a:pt x="5002" y="2775"/>
                  </a:lnTo>
                  <a:lnTo>
                    <a:pt x="5454" y="2775"/>
                  </a:lnTo>
                  <a:cubicBezTo>
                    <a:pt x="5859" y="2775"/>
                    <a:pt x="5859" y="3394"/>
                    <a:pt x="5454" y="3394"/>
                  </a:cubicBezTo>
                  <a:lnTo>
                    <a:pt x="4192" y="3394"/>
                  </a:lnTo>
                  <a:cubicBezTo>
                    <a:pt x="3930" y="3394"/>
                    <a:pt x="3930" y="3775"/>
                    <a:pt x="4192" y="3775"/>
                  </a:cubicBezTo>
                  <a:lnTo>
                    <a:pt x="5192" y="3775"/>
                  </a:lnTo>
                  <a:cubicBezTo>
                    <a:pt x="6288" y="3775"/>
                    <a:pt x="6288" y="5418"/>
                    <a:pt x="5192" y="5418"/>
                  </a:cubicBezTo>
                  <a:lnTo>
                    <a:pt x="5192" y="5442"/>
                  </a:lnTo>
                  <a:lnTo>
                    <a:pt x="5002" y="5442"/>
                  </a:lnTo>
                  <a:lnTo>
                    <a:pt x="5002" y="5799"/>
                  </a:lnTo>
                  <a:cubicBezTo>
                    <a:pt x="5002" y="6002"/>
                    <a:pt x="4847" y="6103"/>
                    <a:pt x="4692" y="6103"/>
                  </a:cubicBezTo>
                  <a:cubicBezTo>
                    <a:pt x="4537" y="6103"/>
                    <a:pt x="4382" y="6002"/>
                    <a:pt x="4382" y="5799"/>
                  </a:cubicBezTo>
                  <a:lnTo>
                    <a:pt x="4382" y="5442"/>
                  </a:lnTo>
                  <a:lnTo>
                    <a:pt x="3930" y="5442"/>
                  </a:lnTo>
                  <a:cubicBezTo>
                    <a:pt x="3916" y="5444"/>
                    <a:pt x="3902" y="5444"/>
                    <a:pt x="3889" y="5444"/>
                  </a:cubicBezTo>
                  <a:cubicBezTo>
                    <a:pt x="3491" y="5444"/>
                    <a:pt x="3491" y="4797"/>
                    <a:pt x="3889" y="4797"/>
                  </a:cubicBezTo>
                  <a:cubicBezTo>
                    <a:pt x="3902" y="4797"/>
                    <a:pt x="3916" y="4798"/>
                    <a:pt x="3930" y="4799"/>
                  </a:cubicBezTo>
                  <a:lnTo>
                    <a:pt x="5192" y="4799"/>
                  </a:lnTo>
                  <a:cubicBezTo>
                    <a:pt x="5454" y="4799"/>
                    <a:pt x="5454" y="4418"/>
                    <a:pt x="5192" y="4418"/>
                  </a:cubicBezTo>
                  <a:lnTo>
                    <a:pt x="4192" y="4418"/>
                  </a:lnTo>
                  <a:cubicBezTo>
                    <a:pt x="4169" y="4420"/>
                    <a:pt x="4146" y="4420"/>
                    <a:pt x="4124" y="4420"/>
                  </a:cubicBezTo>
                  <a:cubicBezTo>
                    <a:pt x="3048" y="4420"/>
                    <a:pt x="3048" y="2797"/>
                    <a:pt x="4124" y="2797"/>
                  </a:cubicBezTo>
                  <a:cubicBezTo>
                    <a:pt x="4146" y="2797"/>
                    <a:pt x="4169" y="2797"/>
                    <a:pt x="4192" y="2799"/>
                  </a:cubicBezTo>
                  <a:lnTo>
                    <a:pt x="4382" y="2799"/>
                  </a:lnTo>
                  <a:lnTo>
                    <a:pt x="4382" y="2418"/>
                  </a:lnTo>
                  <a:cubicBezTo>
                    <a:pt x="4382" y="2215"/>
                    <a:pt x="4537" y="2114"/>
                    <a:pt x="4692" y="2114"/>
                  </a:cubicBezTo>
                  <a:close/>
                  <a:moveTo>
                    <a:pt x="4692" y="1"/>
                  </a:moveTo>
                  <a:cubicBezTo>
                    <a:pt x="4615" y="1"/>
                    <a:pt x="4537" y="36"/>
                    <a:pt x="4478" y="108"/>
                  </a:cubicBezTo>
                  <a:lnTo>
                    <a:pt x="2668" y="1918"/>
                  </a:lnTo>
                  <a:lnTo>
                    <a:pt x="524" y="84"/>
                  </a:lnTo>
                  <a:cubicBezTo>
                    <a:pt x="463" y="38"/>
                    <a:pt x="382" y="12"/>
                    <a:pt x="306" y="12"/>
                  </a:cubicBezTo>
                  <a:cubicBezTo>
                    <a:pt x="265" y="12"/>
                    <a:pt x="225" y="19"/>
                    <a:pt x="191" y="36"/>
                  </a:cubicBezTo>
                  <a:cubicBezTo>
                    <a:pt x="72" y="84"/>
                    <a:pt x="1" y="203"/>
                    <a:pt x="1" y="346"/>
                  </a:cubicBezTo>
                  <a:lnTo>
                    <a:pt x="1" y="6823"/>
                  </a:lnTo>
                  <a:cubicBezTo>
                    <a:pt x="1" y="6990"/>
                    <a:pt x="143" y="7109"/>
                    <a:pt x="310" y="7109"/>
                  </a:cubicBezTo>
                  <a:lnTo>
                    <a:pt x="9074" y="7109"/>
                  </a:lnTo>
                  <a:cubicBezTo>
                    <a:pt x="9241" y="7109"/>
                    <a:pt x="9383" y="6990"/>
                    <a:pt x="9383" y="6823"/>
                  </a:cubicBezTo>
                  <a:lnTo>
                    <a:pt x="9383" y="346"/>
                  </a:lnTo>
                  <a:cubicBezTo>
                    <a:pt x="9383" y="203"/>
                    <a:pt x="9312" y="84"/>
                    <a:pt x="9193" y="36"/>
                  </a:cubicBezTo>
                  <a:cubicBezTo>
                    <a:pt x="9151" y="19"/>
                    <a:pt x="9109" y="12"/>
                    <a:pt x="9067" y="12"/>
                  </a:cubicBezTo>
                  <a:cubicBezTo>
                    <a:pt x="8992" y="12"/>
                    <a:pt x="8921" y="38"/>
                    <a:pt x="8860" y="84"/>
                  </a:cubicBezTo>
                  <a:lnTo>
                    <a:pt x="6716" y="1918"/>
                  </a:lnTo>
                  <a:lnTo>
                    <a:pt x="4906" y="108"/>
                  </a:lnTo>
                  <a:cubicBezTo>
                    <a:pt x="4847" y="36"/>
                    <a:pt x="4769" y="1"/>
                    <a:pt x="469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21" name="Google Shape;121;p18"/>
          <p:cNvPicPr preferRelativeResize="0"/>
          <p:nvPr/>
        </p:nvPicPr>
        <p:blipFill rotWithShape="1">
          <a:blip r:embed="rId3">
            <a:alphaModFix/>
          </a:blip>
          <a:srcRect b="0" l="0" r="0" t="0"/>
          <a:stretch/>
        </p:blipFill>
        <p:spPr>
          <a:xfrm>
            <a:off x="190538" y="1235763"/>
            <a:ext cx="5739625" cy="2671975"/>
          </a:xfrm>
          <a:prstGeom prst="rect">
            <a:avLst/>
          </a:prstGeom>
          <a:noFill/>
          <a:ln>
            <a:noFill/>
          </a:ln>
        </p:spPr>
      </p:pic>
      <p:sp>
        <p:nvSpPr>
          <p:cNvPr id="122" name="Google Shape;122;p18"/>
          <p:cNvSpPr txBox="1"/>
          <p:nvPr/>
        </p:nvSpPr>
        <p:spPr>
          <a:xfrm>
            <a:off x="6329800" y="2134530"/>
            <a:ext cx="2592600" cy="1042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Roboto"/>
                <a:ea typeface="Roboto"/>
                <a:cs typeface="Roboto"/>
                <a:sym typeface="Roboto"/>
              </a:rPr>
              <a:t>Voucher usage between </a:t>
            </a:r>
            <a:endParaRPr>
              <a:solidFill>
                <a:schemeClr val="dk1"/>
              </a:solidFill>
              <a:latin typeface="Roboto"/>
              <a:ea typeface="Roboto"/>
              <a:cs typeface="Roboto"/>
              <a:sym typeface="Roboto"/>
            </a:endParaRPr>
          </a:p>
          <a:p>
            <a:pPr indent="0" lvl="0" marL="0" rtl="0" algn="l">
              <a:spcBef>
                <a:spcPts val="0"/>
              </a:spcBef>
              <a:spcAft>
                <a:spcPts val="0"/>
              </a:spcAft>
              <a:buNone/>
            </a:pPr>
            <a:r>
              <a:rPr lang="en">
                <a:solidFill>
                  <a:schemeClr val="dk1"/>
                </a:solidFill>
                <a:latin typeface="Roboto"/>
                <a:ea typeface="Roboto"/>
                <a:cs typeface="Roboto"/>
                <a:sym typeface="Roboto"/>
              </a:rPr>
              <a:t>new and returning customers</a:t>
            </a:r>
            <a:endParaRPr>
              <a:solidFill>
                <a:schemeClr val="dk1"/>
              </a:solidFill>
              <a:latin typeface="Roboto"/>
              <a:ea typeface="Roboto"/>
              <a:cs typeface="Roboto"/>
              <a:sym typeface="Roboto"/>
            </a:endParaRPr>
          </a:p>
          <a:p>
            <a:pPr indent="0" lvl="0" marL="0" rtl="0" algn="l">
              <a:spcBef>
                <a:spcPts val="0"/>
              </a:spcBef>
              <a:spcAft>
                <a:spcPts val="0"/>
              </a:spcAft>
              <a:buNone/>
            </a:pPr>
            <a:r>
              <a:t/>
            </a:r>
            <a:endParaRPr>
              <a:solidFill>
                <a:schemeClr val="dk1"/>
              </a:solidFill>
              <a:latin typeface="Roboto"/>
              <a:ea typeface="Roboto"/>
              <a:cs typeface="Roboto"/>
              <a:sym typeface="Roboto"/>
            </a:endParaRPr>
          </a:p>
          <a:p>
            <a:pPr indent="0" lvl="0" marL="0" rtl="0" algn="l">
              <a:spcBef>
                <a:spcPts val="0"/>
              </a:spcBef>
              <a:spcAft>
                <a:spcPts val="0"/>
              </a:spcAft>
              <a:buNone/>
            </a:pPr>
            <a:r>
              <a:rPr lang="en">
                <a:solidFill>
                  <a:schemeClr val="dk1"/>
                </a:solidFill>
                <a:latin typeface="Roboto"/>
                <a:ea typeface="Roboto"/>
                <a:cs typeface="Roboto"/>
                <a:sym typeface="Roboto"/>
              </a:rPr>
              <a:t>Possible marketing or retention tool</a:t>
            </a:r>
            <a:endParaRPr>
              <a:solidFill>
                <a:schemeClr val="dk1"/>
              </a:solidFill>
              <a:latin typeface="Roboto"/>
              <a:ea typeface="Roboto"/>
              <a:cs typeface="Roboto"/>
              <a:sym typeface="Roboto"/>
            </a:endParaRPr>
          </a:p>
        </p:txBody>
      </p:sp>
      <p:grpSp>
        <p:nvGrpSpPr>
          <p:cNvPr id="123" name="Google Shape;123;p18"/>
          <p:cNvGrpSpPr/>
          <p:nvPr/>
        </p:nvGrpSpPr>
        <p:grpSpPr>
          <a:xfrm>
            <a:off x="359500" y="4170413"/>
            <a:ext cx="5486400" cy="654900"/>
            <a:chOff x="3200400" y="3660338"/>
            <a:chExt cx="5486400" cy="654900"/>
          </a:xfrm>
        </p:grpSpPr>
        <p:sp>
          <p:nvSpPr>
            <p:cNvPr id="124" name="Google Shape;124;p18"/>
            <p:cNvSpPr txBox="1"/>
            <p:nvPr/>
          </p:nvSpPr>
          <p:spPr>
            <a:xfrm>
              <a:off x="3200400" y="3883788"/>
              <a:ext cx="2743200" cy="4314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3000">
                <a:solidFill>
                  <a:schemeClr val="lt1"/>
                </a:solidFill>
                <a:latin typeface="Fira Sans Extra Condensed"/>
                <a:ea typeface="Fira Sans Extra Condensed"/>
                <a:cs typeface="Fira Sans Extra Condensed"/>
                <a:sym typeface="Fira Sans Extra Condensed"/>
              </a:endParaRPr>
            </a:p>
          </p:txBody>
        </p:sp>
        <p:grpSp>
          <p:nvGrpSpPr>
            <p:cNvPr id="125" name="Google Shape;125;p18"/>
            <p:cNvGrpSpPr/>
            <p:nvPr/>
          </p:nvGrpSpPr>
          <p:grpSpPr>
            <a:xfrm>
              <a:off x="3200400" y="3660338"/>
              <a:ext cx="2743200" cy="654900"/>
              <a:chOff x="3200400" y="938488"/>
              <a:chExt cx="2743200" cy="654900"/>
            </a:xfrm>
          </p:grpSpPr>
          <p:sp>
            <p:nvSpPr>
              <p:cNvPr id="126" name="Google Shape;126;p18"/>
              <p:cNvSpPr txBox="1"/>
              <p:nvPr/>
            </p:nvSpPr>
            <p:spPr>
              <a:xfrm>
                <a:off x="3200400" y="938488"/>
                <a:ext cx="2743200" cy="223500"/>
              </a:xfrm>
              <a:prstGeom prst="rect">
                <a:avLst/>
              </a:prstGeom>
              <a:solidFill>
                <a:srgbClr val="888888">
                  <a:alpha val="1254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Roboto"/>
                    <a:ea typeface="Roboto"/>
                    <a:cs typeface="Roboto"/>
                    <a:sym typeface="Roboto"/>
                  </a:rPr>
                  <a:t>Voucher: New Customers</a:t>
                </a:r>
                <a:endParaRPr>
                  <a:solidFill>
                    <a:schemeClr val="dk1"/>
                  </a:solidFill>
                  <a:latin typeface="Roboto"/>
                  <a:ea typeface="Roboto"/>
                  <a:cs typeface="Roboto"/>
                  <a:sym typeface="Roboto"/>
                </a:endParaRPr>
              </a:p>
            </p:txBody>
          </p:sp>
          <p:sp>
            <p:nvSpPr>
              <p:cNvPr id="127" name="Google Shape;127;p18"/>
              <p:cNvSpPr txBox="1"/>
              <p:nvPr/>
            </p:nvSpPr>
            <p:spPr>
              <a:xfrm>
                <a:off x="3444164" y="1161988"/>
                <a:ext cx="2255700" cy="431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000">
                    <a:solidFill>
                      <a:schemeClr val="lt1"/>
                    </a:solidFill>
                    <a:latin typeface="Fira Sans Extra Condensed"/>
                    <a:ea typeface="Fira Sans Extra Condensed"/>
                    <a:cs typeface="Fira Sans Extra Condensed"/>
                    <a:sym typeface="Fira Sans Extra Condensed"/>
                  </a:rPr>
                  <a:t>3.7% / 3,634</a:t>
                </a:r>
                <a:endParaRPr b="1" sz="3000">
                  <a:solidFill>
                    <a:schemeClr val="lt1"/>
                  </a:solidFill>
                  <a:latin typeface="Fira Sans Extra Condensed"/>
                  <a:ea typeface="Fira Sans Extra Condensed"/>
                  <a:cs typeface="Fira Sans Extra Condensed"/>
                  <a:sym typeface="Fira Sans Extra Condensed"/>
                </a:endParaRPr>
              </a:p>
            </p:txBody>
          </p:sp>
        </p:grpSp>
        <p:sp>
          <p:nvSpPr>
            <p:cNvPr id="128" name="Google Shape;128;p18"/>
            <p:cNvSpPr txBox="1"/>
            <p:nvPr/>
          </p:nvSpPr>
          <p:spPr>
            <a:xfrm>
              <a:off x="5943600" y="3883788"/>
              <a:ext cx="2743200" cy="4314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3000">
                <a:solidFill>
                  <a:schemeClr val="lt1"/>
                </a:solidFill>
                <a:latin typeface="Fira Sans Extra Condensed"/>
                <a:ea typeface="Fira Sans Extra Condensed"/>
                <a:cs typeface="Fira Sans Extra Condensed"/>
                <a:sym typeface="Fira Sans Extra Condensed"/>
              </a:endParaRPr>
            </a:p>
          </p:txBody>
        </p:sp>
        <p:grpSp>
          <p:nvGrpSpPr>
            <p:cNvPr id="129" name="Google Shape;129;p18"/>
            <p:cNvGrpSpPr/>
            <p:nvPr/>
          </p:nvGrpSpPr>
          <p:grpSpPr>
            <a:xfrm>
              <a:off x="5943600" y="3660338"/>
              <a:ext cx="2743200" cy="654900"/>
              <a:chOff x="5943600" y="938488"/>
              <a:chExt cx="2743200" cy="654900"/>
            </a:xfrm>
          </p:grpSpPr>
          <p:sp>
            <p:nvSpPr>
              <p:cNvPr id="130" name="Google Shape;130;p18"/>
              <p:cNvSpPr txBox="1"/>
              <p:nvPr/>
            </p:nvSpPr>
            <p:spPr>
              <a:xfrm>
                <a:off x="5943600" y="938488"/>
                <a:ext cx="2743200" cy="223500"/>
              </a:xfrm>
              <a:prstGeom prst="rect">
                <a:avLst/>
              </a:prstGeom>
              <a:solidFill>
                <a:srgbClr val="CCCCCC">
                  <a:alpha val="1254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Roboto"/>
                    <a:ea typeface="Roboto"/>
                    <a:cs typeface="Roboto"/>
                    <a:sym typeface="Roboto"/>
                  </a:rPr>
                  <a:t>Voucher: Returning Customers</a:t>
                </a:r>
                <a:endParaRPr>
                  <a:solidFill>
                    <a:schemeClr val="dk1"/>
                  </a:solidFill>
                  <a:latin typeface="Roboto"/>
                  <a:ea typeface="Roboto"/>
                  <a:cs typeface="Roboto"/>
                  <a:sym typeface="Roboto"/>
                </a:endParaRPr>
              </a:p>
            </p:txBody>
          </p:sp>
          <p:sp>
            <p:nvSpPr>
              <p:cNvPr id="131" name="Google Shape;131;p18"/>
              <p:cNvSpPr txBox="1"/>
              <p:nvPr/>
            </p:nvSpPr>
            <p:spPr>
              <a:xfrm>
                <a:off x="6187364" y="1161988"/>
                <a:ext cx="2255700" cy="431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000">
                    <a:solidFill>
                      <a:schemeClr val="lt1"/>
                    </a:solidFill>
                    <a:latin typeface="Fira Sans Extra Condensed"/>
                    <a:ea typeface="Fira Sans Extra Condensed"/>
                    <a:cs typeface="Fira Sans Extra Condensed"/>
                    <a:sym typeface="Fira Sans Extra Condensed"/>
                  </a:rPr>
                  <a:t>7.3% / 232</a:t>
                </a:r>
                <a:endParaRPr b="1" sz="3000">
                  <a:solidFill>
                    <a:schemeClr val="lt1"/>
                  </a:solidFill>
                  <a:latin typeface="Fira Sans Extra Condensed"/>
                  <a:ea typeface="Fira Sans Extra Condensed"/>
                  <a:cs typeface="Fira Sans Extra Condensed"/>
                  <a:sym typeface="Fira Sans Extra Condensed"/>
                </a:endParaRPr>
              </a:p>
            </p:txBody>
          </p:sp>
        </p:gr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9"/>
          <p:cNvSpPr/>
          <p:nvPr/>
        </p:nvSpPr>
        <p:spPr>
          <a:xfrm>
            <a:off x="5219750" y="1875750"/>
            <a:ext cx="3168000" cy="1572900"/>
          </a:xfrm>
          <a:prstGeom prst="roundRect">
            <a:avLst>
              <a:gd fmla="val 0" name="adj"/>
            </a:avLst>
          </a:prstGeom>
          <a:solidFill>
            <a:srgbClr val="2A8BFD">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9"/>
          <p:cNvSpPr txBox="1"/>
          <p:nvPr>
            <p:ph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Repeat Purchases by Customer Type</a:t>
            </a:r>
            <a:endParaRPr/>
          </a:p>
        </p:txBody>
      </p:sp>
      <p:pic>
        <p:nvPicPr>
          <p:cNvPr id="138" name="Google Shape;138;p19"/>
          <p:cNvPicPr preferRelativeResize="0"/>
          <p:nvPr/>
        </p:nvPicPr>
        <p:blipFill>
          <a:blip r:embed="rId3">
            <a:alphaModFix/>
          </a:blip>
          <a:stretch>
            <a:fillRect/>
          </a:stretch>
        </p:blipFill>
        <p:spPr>
          <a:xfrm>
            <a:off x="457202" y="1264075"/>
            <a:ext cx="4292075" cy="3236651"/>
          </a:xfrm>
          <a:prstGeom prst="rect">
            <a:avLst/>
          </a:prstGeom>
          <a:noFill/>
          <a:ln>
            <a:noFill/>
          </a:ln>
        </p:spPr>
      </p:pic>
      <p:sp>
        <p:nvSpPr>
          <p:cNvPr id="139" name="Google Shape;139;p19"/>
          <p:cNvSpPr txBox="1"/>
          <p:nvPr/>
        </p:nvSpPr>
        <p:spPr>
          <a:xfrm>
            <a:off x="5296000" y="2336538"/>
            <a:ext cx="3168000" cy="651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Roboto"/>
                <a:ea typeface="Roboto"/>
                <a:cs typeface="Roboto"/>
                <a:sym typeface="Roboto"/>
              </a:rPr>
              <a:t>Vouchers drive customer retention</a:t>
            </a:r>
            <a:endParaRPr>
              <a:solidFill>
                <a:schemeClr val="dk1"/>
              </a:solidFill>
              <a:latin typeface="Roboto"/>
              <a:ea typeface="Roboto"/>
              <a:cs typeface="Roboto"/>
              <a:sym typeface="Roboto"/>
            </a:endParaRPr>
          </a:p>
          <a:p>
            <a:pPr indent="0" lvl="0" marL="0" rtl="0" algn="l">
              <a:spcBef>
                <a:spcPts val="0"/>
              </a:spcBef>
              <a:spcAft>
                <a:spcPts val="0"/>
              </a:spcAft>
              <a:buNone/>
            </a:pPr>
            <a:r>
              <a:t/>
            </a:r>
            <a:endParaRPr>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a:solidFill>
                  <a:schemeClr val="dk1"/>
                </a:solidFill>
                <a:latin typeface="Roboto"/>
                <a:ea typeface="Roboto"/>
                <a:cs typeface="Roboto"/>
                <a:sym typeface="Roboto"/>
              </a:rPr>
              <a:t>Expand v</a:t>
            </a:r>
            <a:r>
              <a:rPr lang="en">
                <a:solidFill>
                  <a:schemeClr val="dk1"/>
                </a:solidFill>
                <a:latin typeface="Roboto"/>
                <a:ea typeface="Roboto"/>
                <a:cs typeface="Roboto"/>
                <a:sym typeface="Roboto"/>
              </a:rPr>
              <a:t>oucher usage as a marketing and customer retention tool</a:t>
            </a:r>
            <a:endParaRPr>
              <a:solidFill>
                <a:schemeClr val="dk1"/>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0"/>
          <p:cNvSpPr/>
          <p:nvPr/>
        </p:nvSpPr>
        <p:spPr>
          <a:xfrm>
            <a:off x="7086550" y="1379863"/>
            <a:ext cx="1426200" cy="1426200"/>
          </a:xfrm>
          <a:prstGeom prst="ellipse">
            <a:avLst/>
          </a:prstGeom>
          <a:solidFill>
            <a:srgbClr val="155FE5">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0"/>
          <p:cNvSpPr/>
          <p:nvPr/>
        </p:nvSpPr>
        <p:spPr>
          <a:xfrm>
            <a:off x="6912600" y="3064153"/>
            <a:ext cx="1774200" cy="1774200"/>
          </a:xfrm>
          <a:prstGeom prst="ellipse">
            <a:avLst/>
          </a:prstGeom>
          <a:solidFill>
            <a:srgbClr val="434343">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6" name="Google Shape;146;p20"/>
          <p:cNvGrpSpPr/>
          <p:nvPr/>
        </p:nvGrpSpPr>
        <p:grpSpPr>
          <a:xfrm>
            <a:off x="4851600" y="1094300"/>
            <a:ext cx="3497500" cy="1338994"/>
            <a:chOff x="4851600" y="987900"/>
            <a:chExt cx="3497500" cy="1338994"/>
          </a:xfrm>
        </p:grpSpPr>
        <p:grpSp>
          <p:nvGrpSpPr>
            <p:cNvPr id="147" name="Google Shape;147;p20"/>
            <p:cNvGrpSpPr/>
            <p:nvPr/>
          </p:nvGrpSpPr>
          <p:grpSpPr>
            <a:xfrm>
              <a:off x="7250050" y="1679868"/>
              <a:ext cx="1099050" cy="642275"/>
              <a:chOff x="794650" y="1679875"/>
              <a:chExt cx="1099050" cy="642275"/>
            </a:xfrm>
          </p:grpSpPr>
          <p:sp>
            <p:nvSpPr>
              <p:cNvPr id="148" name="Google Shape;148;p20"/>
              <p:cNvSpPr/>
              <p:nvPr/>
            </p:nvSpPr>
            <p:spPr>
              <a:xfrm>
                <a:off x="794800" y="1679875"/>
                <a:ext cx="1098900" cy="442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000">
                    <a:solidFill>
                      <a:schemeClr val="accent2"/>
                    </a:solidFill>
                    <a:latin typeface="Fira Sans Extra Condensed"/>
                    <a:ea typeface="Fira Sans Extra Condensed"/>
                    <a:cs typeface="Fira Sans Extra Condensed"/>
                    <a:sym typeface="Fira Sans Extra Condensed"/>
                  </a:rPr>
                  <a:t>$6.9M</a:t>
                </a:r>
                <a:endParaRPr b="1" sz="3000">
                  <a:solidFill>
                    <a:schemeClr val="accent2"/>
                  </a:solidFill>
                  <a:latin typeface="Fira Sans Extra Condensed"/>
                  <a:ea typeface="Fira Sans Extra Condensed"/>
                  <a:cs typeface="Fira Sans Extra Condensed"/>
                  <a:sym typeface="Fira Sans Extra Condensed"/>
                </a:endParaRPr>
              </a:p>
            </p:txBody>
          </p:sp>
          <p:sp>
            <p:nvSpPr>
              <p:cNvPr id="149" name="Google Shape;149;p20"/>
              <p:cNvSpPr/>
              <p:nvPr/>
            </p:nvSpPr>
            <p:spPr>
              <a:xfrm>
                <a:off x="794650" y="2122050"/>
                <a:ext cx="1098900" cy="200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Roboto"/>
                    <a:ea typeface="Roboto"/>
                    <a:cs typeface="Roboto"/>
                    <a:sym typeface="Roboto"/>
                  </a:rPr>
                  <a:t>Staff costs</a:t>
                </a:r>
                <a:endParaRPr>
                  <a:solidFill>
                    <a:schemeClr val="dk1"/>
                  </a:solidFill>
                  <a:latin typeface="Roboto"/>
                  <a:ea typeface="Roboto"/>
                  <a:cs typeface="Roboto"/>
                  <a:sym typeface="Roboto"/>
                </a:endParaRPr>
              </a:p>
            </p:txBody>
          </p:sp>
        </p:grpSp>
        <p:sp>
          <p:nvSpPr>
            <p:cNvPr id="150" name="Google Shape;150;p20"/>
            <p:cNvSpPr txBox="1"/>
            <p:nvPr/>
          </p:nvSpPr>
          <p:spPr>
            <a:xfrm>
              <a:off x="4851600" y="1646231"/>
              <a:ext cx="2061000" cy="273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Fira Sans Extra Condensed"/>
                  <a:ea typeface="Fira Sans Extra Condensed"/>
                  <a:cs typeface="Fira Sans Extra Condensed"/>
                  <a:sym typeface="Fira Sans Extra Condensed"/>
                </a:rPr>
                <a:t>Jupiter</a:t>
              </a:r>
              <a:endParaRPr b="1" sz="1800">
                <a:solidFill>
                  <a:schemeClr val="dk1"/>
                </a:solidFill>
                <a:latin typeface="Fira Sans Extra Condensed"/>
                <a:ea typeface="Fira Sans Extra Condensed"/>
                <a:cs typeface="Fira Sans Extra Condensed"/>
                <a:sym typeface="Fira Sans Extra Condensed"/>
              </a:endParaRPr>
            </a:p>
          </p:txBody>
        </p:sp>
        <p:sp>
          <p:nvSpPr>
            <p:cNvPr id="151" name="Google Shape;151;p20"/>
            <p:cNvSpPr txBox="1"/>
            <p:nvPr/>
          </p:nvSpPr>
          <p:spPr>
            <a:xfrm>
              <a:off x="4851600" y="1928194"/>
              <a:ext cx="2061000" cy="39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Roboto"/>
                  <a:ea typeface="Roboto"/>
                  <a:cs typeface="Roboto"/>
                  <a:sym typeface="Roboto"/>
                </a:rPr>
                <a:t>Jupiter is a gas giant and the biggest planet</a:t>
              </a:r>
              <a:endParaRPr>
                <a:solidFill>
                  <a:schemeClr val="dk1"/>
                </a:solidFill>
                <a:latin typeface="Roboto"/>
                <a:ea typeface="Roboto"/>
                <a:cs typeface="Roboto"/>
                <a:sym typeface="Roboto"/>
              </a:endParaRPr>
            </a:p>
          </p:txBody>
        </p:sp>
        <p:sp>
          <p:nvSpPr>
            <p:cNvPr id="152" name="Google Shape;152;p20"/>
            <p:cNvSpPr/>
            <p:nvPr/>
          </p:nvSpPr>
          <p:spPr>
            <a:xfrm>
              <a:off x="4969250" y="987900"/>
              <a:ext cx="584400" cy="5844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Fira Sans Extra Condensed"/>
                  <a:ea typeface="Fira Sans Extra Condensed"/>
                  <a:cs typeface="Fira Sans Extra Condensed"/>
                  <a:sym typeface="Fira Sans Extra Condensed"/>
                </a:rPr>
                <a:t>02</a:t>
              </a:r>
              <a:endParaRPr b="1" sz="1800">
                <a:solidFill>
                  <a:srgbClr val="FFFFFF"/>
                </a:solidFill>
                <a:latin typeface="Fira Sans Extra Condensed"/>
                <a:ea typeface="Fira Sans Extra Condensed"/>
                <a:cs typeface="Fira Sans Extra Condensed"/>
                <a:sym typeface="Fira Sans Extra Condensed"/>
              </a:endParaRPr>
            </a:p>
          </p:txBody>
        </p:sp>
      </p:grpSp>
      <p:grpSp>
        <p:nvGrpSpPr>
          <p:cNvPr id="153" name="Google Shape;153;p20"/>
          <p:cNvGrpSpPr/>
          <p:nvPr/>
        </p:nvGrpSpPr>
        <p:grpSpPr>
          <a:xfrm>
            <a:off x="4851600" y="2945825"/>
            <a:ext cx="3604150" cy="1345767"/>
            <a:chOff x="4851600" y="2839425"/>
            <a:chExt cx="3604150" cy="1345767"/>
          </a:xfrm>
        </p:grpSpPr>
        <p:grpSp>
          <p:nvGrpSpPr>
            <p:cNvPr id="154" name="Google Shape;154;p20"/>
            <p:cNvGrpSpPr/>
            <p:nvPr/>
          </p:nvGrpSpPr>
          <p:grpSpPr>
            <a:xfrm>
              <a:off x="7143550" y="3523713"/>
              <a:ext cx="1312200" cy="642288"/>
              <a:chOff x="688150" y="3523713"/>
              <a:chExt cx="1312200" cy="642288"/>
            </a:xfrm>
          </p:grpSpPr>
          <p:sp>
            <p:nvSpPr>
              <p:cNvPr id="155" name="Google Shape;155;p20"/>
              <p:cNvSpPr/>
              <p:nvPr/>
            </p:nvSpPr>
            <p:spPr>
              <a:xfrm>
                <a:off x="794925" y="3523713"/>
                <a:ext cx="1098900" cy="442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000">
                    <a:solidFill>
                      <a:schemeClr val="accent4"/>
                    </a:solidFill>
                    <a:latin typeface="Fira Sans Extra Condensed"/>
                    <a:ea typeface="Fira Sans Extra Condensed"/>
                    <a:cs typeface="Fira Sans Extra Condensed"/>
                    <a:sym typeface="Fira Sans Extra Condensed"/>
                  </a:rPr>
                  <a:t>$8.9M</a:t>
                </a:r>
                <a:endParaRPr b="1" sz="3000">
                  <a:solidFill>
                    <a:schemeClr val="accent4"/>
                  </a:solidFill>
                  <a:latin typeface="Fira Sans Extra Condensed"/>
                  <a:ea typeface="Fira Sans Extra Condensed"/>
                  <a:cs typeface="Fira Sans Extra Condensed"/>
                  <a:sym typeface="Fira Sans Extra Condensed"/>
                </a:endParaRPr>
              </a:p>
            </p:txBody>
          </p:sp>
          <p:sp>
            <p:nvSpPr>
              <p:cNvPr id="156" name="Google Shape;156;p20"/>
              <p:cNvSpPr/>
              <p:nvPr/>
            </p:nvSpPr>
            <p:spPr>
              <a:xfrm>
                <a:off x="688150" y="3965900"/>
                <a:ext cx="1312200" cy="200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Roboto"/>
                    <a:ea typeface="Roboto"/>
                    <a:cs typeface="Roboto"/>
                    <a:sym typeface="Roboto"/>
                  </a:rPr>
                  <a:t>Rent costs</a:t>
                </a:r>
                <a:endParaRPr>
                  <a:solidFill>
                    <a:schemeClr val="dk1"/>
                  </a:solidFill>
                  <a:latin typeface="Roboto"/>
                  <a:ea typeface="Roboto"/>
                  <a:cs typeface="Roboto"/>
                  <a:sym typeface="Roboto"/>
                </a:endParaRPr>
              </a:p>
            </p:txBody>
          </p:sp>
        </p:grpSp>
        <p:sp>
          <p:nvSpPr>
            <p:cNvPr id="157" name="Google Shape;157;p20"/>
            <p:cNvSpPr txBox="1"/>
            <p:nvPr/>
          </p:nvSpPr>
          <p:spPr>
            <a:xfrm>
              <a:off x="4851600" y="3504513"/>
              <a:ext cx="2061000" cy="27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Fira Sans Extra Condensed"/>
                  <a:ea typeface="Fira Sans Extra Condensed"/>
                  <a:cs typeface="Fira Sans Extra Condensed"/>
                  <a:sym typeface="Fira Sans Extra Condensed"/>
                </a:rPr>
                <a:t>Mercury</a:t>
              </a:r>
              <a:endParaRPr b="1" sz="1800">
                <a:solidFill>
                  <a:schemeClr val="dk1"/>
                </a:solidFill>
                <a:latin typeface="Fira Sans Extra Condensed"/>
                <a:ea typeface="Fira Sans Extra Condensed"/>
                <a:cs typeface="Fira Sans Extra Condensed"/>
                <a:sym typeface="Fira Sans Extra Condensed"/>
              </a:endParaRPr>
            </a:p>
          </p:txBody>
        </p:sp>
        <p:sp>
          <p:nvSpPr>
            <p:cNvPr id="158" name="Google Shape;158;p20"/>
            <p:cNvSpPr txBox="1"/>
            <p:nvPr/>
          </p:nvSpPr>
          <p:spPr>
            <a:xfrm>
              <a:off x="4851600" y="3781692"/>
              <a:ext cx="2061000" cy="40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Roboto"/>
                  <a:ea typeface="Roboto"/>
                  <a:cs typeface="Roboto"/>
                  <a:sym typeface="Roboto"/>
                </a:rPr>
                <a:t>Mercury is the closest planet to the Sun</a:t>
              </a:r>
              <a:endParaRPr>
                <a:solidFill>
                  <a:schemeClr val="dk1"/>
                </a:solidFill>
                <a:latin typeface="Roboto"/>
                <a:ea typeface="Roboto"/>
                <a:cs typeface="Roboto"/>
                <a:sym typeface="Roboto"/>
              </a:endParaRPr>
            </a:p>
          </p:txBody>
        </p:sp>
        <p:sp>
          <p:nvSpPr>
            <p:cNvPr id="159" name="Google Shape;159;p20"/>
            <p:cNvSpPr/>
            <p:nvPr/>
          </p:nvSpPr>
          <p:spPr>
            <a:xfrm>
              <a:off x="4969250" y="2839425"/>
              <a:ext cx="584400" cy="5844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Fira Sans Extra Condensed"/>
                  <a:ea typeface="Fira Sans Extra Condensed"/>
                  <a:cs typeface="Fira Sans Extra Condensed"/>
                  <a:sym typeface="Fira Sans Extra Condensed"/>
                </a:rPr>
                <a:t>04</a:t>
              </a:r>
              <a:endParaRPr b="1" sz="1800">
                <a:solidFill>
                  <a:srgbClr val="FFFFFF"/>
                </a:solidFill>
                <a:latin typeface="Fira Sans Extra Condensed"/>
                <a:ea typeface="Fira Sans Extra Condensed"/>
                <a:cs typeface="Fira Sans Extra Condensed"/>
                <a:sym typeface="Fira Sans Extra Condensed"/>
              </a:endParaRPr>
            </a:p>
          </p:txBody>
        </p:sp>
      </p:grpSp>
      <p:pic>
        <p:nvPicPr>
          <p:cNvPr id="160" name="Google Shape;160;p20"/>
          <p:cNvPicPr preferRelativeResize="0"/>
          <p:nvPr/>
        </p:nvPicPr>
        <p:blipFill rotWithShape="1">
          <a:blip r:embed="rId3">
            <a:alphaModFix/>
          </a:blip>
          <a:srcRect b="0" l="37095" r="0" t="6217"/>
          <a:stretch/>
        </p:blipFill>
        <p:spPr>
          <a:xfrm>
            <a:off x="4614400" y="426800"/>
            <a:ext cx="4529599" cy="4823100"/>
          </a:xfrm>
          <a:prstGeom prst="rect">
            <a:avLst/>
          </a:prstGeom>
          <a:noFill/>
          <a:ln>
            <a:noFill/>
          </a:ln>
        </p:spPr>
      </p:pic>
      <p:pic>
        <p:nvPicPr>
          <p:cNvPr id="161" name="Google Shape;161;p20"/>
          <p:cNvPicPr preferRelativeResize="0"/>
          <p:nvPr/>
        </p:nvPicPr>
        <p:blipFill rotWithShape="1">
          <a:blip r:embed="rId3">
            <a:alphaModFix/>
          </a:blip>
          <a:srcRect b="22383" l="37096" r="17904" t="21065"/>
          <a:stretch/>
        </p:blipFill>
        <p:spPr>
          <a:xfrm>
            <a:off x="4801200" y="933125"/>
            <a:ext cx="4008575" cy="3546425"/>
          </a:xfrm>
          <a:prstGeom prst="rect">
            <a:avLst/>
          </a:prstGeom>
          <a:noFill/>
          <a:ln>
            <a:noFill/>
          </a:ln>
        </p:spPr>
      </p:pic>
      <p:sp>
        <p:nvSpPr>
          <p:cNvPr id="162" name="Google Shape;162;p20"/>
          <p:cNvSpPr txBox="1"/>
          <p:nvPr/>
        </p:nvSpPr>
        <p:spPr>
          <a:xfrm>
            <a:off x="5088100" y="4513150"/>
            <a:ext cx="3497400" cy="325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300">
                <a:latin typeface="Fira Sans Extra Condensed"/>
                <a:ea typeface="Fira Sans Extra Condensed"/>
                <a:cs typeface="Fira Sans Extra Condensed"/>
                <a:sym typeface="Fira Sans Extra Condensed"/>
              </a:rPr>
              <a:t>Choropleth Map of Brazil: CLV across different states</a:t>
            </a:r>
            <a:endParaRPr b="1" sz="1300">
              <a:solidFill>
                <a:srgbClr val="000000"/>
              </a:solidFill>
              <a:latin typeface="Fira Sans Extra Condensed"/>
              <a:ea typeface="Fira Sans Extra Condensed"/>
              <a:cs typeface="Fira Sans Extra Condensed"/>
              <a:sym typeface="Fira Sans Extra Condensed"/>
            </a:endParaRPr>
          </a:p>
        </p:txBody>
      </p:sp>
      <p:sp>
        <p:nvSpPr>
          <p:cNvPr id="163" name="Google Shape;163;p20"/>
          <p:cNvSpPr/>
          <p:nvPr/>
        </p:nvSpPr>
        <p:spPr>
          <a:xfrm>
            <a:off x="2558675" y="650700"/>
            <a:ext cx="2445900" cy="1846800"/>
          </a:xfrm>
          <a:prstGeom prst="roundRect">
            <a:avLst>
              <a:gd fmla="val 0" name="adj"/>
            </a:avLst>
          </a:prstGeom>
          <a:solidFill>
            <a:srgbClr val="1642C5">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0"/>
          <p:cNvSpPr/>
          <p:nvPr/>
        </p:nvSpPr>
        <p:spPr>
          <a:xfrm>
            <a:off x="2558675" y="2542875"/>
            <a:ext cx="2445900" cy="2282100"/>
          </a:xfrm>
          <a:prstGeom prst="roundRect">
            <a:avLst>
              <a:gd fmla="val 0" name="adj"/>
            </a:avLst>
          </a:prstGeom>
          <a:solidFill>
            <a:srgbClr val="434343">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0"/>
          <p:cNvSpPr txBox="1"/>
          <p:nvPr/>
        </p:nvSpPr>
        <p:spPr>
          <a:xfrm>
            <a:off x="2607675" y="878026"/>
            <a:ext cx="2629500" cy="729900"/>
          </a:xfrm>
          <a:prstGeom prst="rect">
            <a:avLst/>
          </a:prstGeom>
          <a:noFill/>
          <a:ln>
            <a:noFill/>
          </a:ln>
        </p:spPr>
        <p:txBody>
          <a:bodyPr anchorCtr="0" anchor="t" bIns="91425" lIns="91425" spcFirstLastPara="1" rIns="91425" wrap="square" tIns="91425">
            <a:noAutofit/>
          </a:bodyPr>
          <a:lstStyle/>
          <a:p>
            <a:pPr indent="-109220" lvl="0" marL="91440" rtl="0" algn="l">
              <a:spcBef>
                <a:spcPts val="0"/>
              </a:spcBef>
              <a:spcAft>
                <a:spcPts val="0"/>
              </a:spcAft>
              <a:buClr>
                <a:schemeClr val="dk1"/>
              </a:buClr>
              <a:buSzPts val="1000"/>
              <a:buFont typeface="Roboto"/>
              <a:buChar char="●"/>
            </a:pPr>
            <a:r>
              <a:rPr lang="en" sz="1000">
                <a:solidFill>
                  <a:schemeClr val="dk1"/>
                </a:solidFill>
                <a:latin typeface="Roboto"/>
                <a:ea typeface="Roboto"/>
                <a:cs typeface="Roboto"/>
                <a:sym typeface="Roboto"/>
              </a:rPr>
              <a:t>High-CLV: 70-90k</a:t>
            </a:r>
            <a:endParaRPr sz="1100">
              <a:solidFill>
                <a:schemeClr val="dk1"/>
              </a:solidFill>
              <a:latin typeface="Roboto"/>
              <a:ea typeface="Roboto"/>
              <a:cs typeface="Roboto"/>
              <a:sym typeface="Roboto"/>
            </a:endParaRPr>
          </a:p>
          <a:p>
            <a:pPr indent="-109220" lvl="0" marL="91440" rtl="0" algn="l">
              <a:spcBef>
                <a:spcPts val="0"/>
              </a:spcBef>
              <a:spcAft>
                <a:spcPts val="0"/>
              </a:spcAft>
              <a:buClr>
                <a:schemeClr val="dk1"/>
              </a:buClr>
              <a:buSzPts val="1000"/>
              <a:buFont typeface="Roboto"/>
              <a:buChar char="●"/>
            </a:pPr>
            <a:r>
              <a:rPr lang="en" sz="1000">
                <a:solidFill>
                  <a:schemeClr val="dk1"/>
                </a:solidFill>
                <a:latin typeface="Roboto"/>
                <a:ea typeface="Roboto"/>
                <a:cs typeface="Roboto"/>
                <a:sym typeface="Roboto"/>
              </a:rPr>
              <a:t>Growth potential-CLV: 50-70k</a:t>
            </a:r>
            <a:endParaRPr sz="1000">
              <a:solidFill>
                <a:schemeClr val="dk1"/>
              </a:solidFill>
              <a:latin typeface="Roboto"/>
              <a:ea typeface="Roboto"/>
              <a:cs typeface="Roboto"/>
              <a:sym typeface="Roboto"/>
            </a:endParaRPr>
          </a:p>
          <a:p>
            <a:pPr indent="-109220" lvl="0" marL="91440" rtl="0" algn="l">
              <a:spcBef>
                <a:spcPts val="0"/>
              </a:spcBef>
              <a:spcAft>
                <a:spcPts val="0"/>
              </a:spcAft>
              <a:buClr>
                <a:schemeClr val="dk1"/>
              </a:buClr>
              <a:buSzPts val="1000"/>
              <a:buFont typeface="Roboto"/>
              <a:buChar char="●"/>
            </a:pPr>
            <a:r>
              <a:rPr lang="en" sz="1000">
                <a:solidFill>
                  <a:schemeClr val="dk1"/>
                </a:solidFill>
                <a:latin typeface="Roboto"/>
                <a:ea typeface="Roboto"/>
                <a:cs typeface="Roboto"/>
                <a:sym typeface="Roboto"/>
              </a:rPr>
              <a:t>Low-CLV: &lt;50k</a:t>
            </a:r>
            <a:endParaRPr sz="1000">
              <a:solidFill>
                <a:schemeClr val="dk1"/>
              </a:solidFill>
              <a:latin typeface="Roboto"/>
              <a:ea typeface="Roboto"/>
              <a:cs typeface="Roboto"/>
              <a:sym typeface="Roboto"/>
            </a:endParaRPr>
          </a:p>
        </p:txBody>
      </p:sp>
      <p:sp>
        <p:nvSpPr>
          <p:cNvPr id="166" name="Google Shape;166;p20"/>
          <p:cNvSpPr txBox="1"/>
          <p:nvPr/>
        </p:nvSpPr>
        <p:spPr>
          <a:xfrm>
            <a:off x="2558675" y="2649325"/>
            <a:ext cx="2315400" cy="271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600">
                <a:solidFill>
                  <a:schemeClr val="dk1"/>
                </a:solidFill>
                <a:latin typeface="Fira Sans Extra Condensed"/>
                <a:ea typeface="Fira Sans Extra Condensed"/>
                <a:cs typeface="Fira Sans Extra Condensed"/>
                <a:sym typeface="Fira Sans Extra Condensed"/>
              </a:rPr>
              <a:t>Insights &amp; Propositions</a:t>
            </a:r>
            <a:endParaRPr b="1" sz="1600">
              <a:solidFill>
                <a:schemeClr val="dk1"/>
              </a:solidFill>
              <a:latin typeface="Fira Sans Extra Condensed"/>
              <a:ea typeface="Fira Sans Extra Condensed"/>
              <a:cs typeface="Fira Sans Extra Condensed"/>
              <a:sym typeface="Fira Sans Extra Condensed"/>
            </a:endParaRPr>
          </a:p>
        </p:txBody>
      </p:sp>
      <p:sp>
        <p:nvSpPr>
          <p:cNvPr id="167" name="Google Shape;167;p20"/>
          <p:cNvSpPr/>
          <p:nvPr/>
        </p:nvSpPr>
        <p:spPr>
          <a:xfrm>
            <a:off x="59850" y="638850"/>
            <a:ext cx="2445900" cy="2525700"/>
          </a:xfrm>
          <a:prstGeom prst="roundRect">
            <a:avLst>
              <a:gd fmla="val 0" name="adj"/>
            </a:avLst>
          </a:prstGeom>
          <a:solidFill>
            <a:srgbClr val="2A8BFD">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0"/>
          <p:cNvSpPr txBox="1"/>
          <p:nvPr/>
        </p:nvSpPr>
        <p:spPr>
          <a:xfrm>
            <a:off x="59849" y="1709950"/>
            <a:ext cx="2379900" cy="268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500">
                <a:solidFill>
                  <a:schemeClr val="dk1"/>
                </a:solidFill>
                <a:latin typeface="Fira Sans Extra Condensed"/>
                <a:ea typeface="Fira Sans Extra Condensed"/>
                <a:cs typeface="Fira Sans Extra Condensed"/>
                <a:sym typeface="Fira Sans Extra Condensed"/>
              </a:rPr>
              <a:t>Metrics</a:t>
            </a:r>
            <a:endParaRPr b="1" sz="1500">
              <a:solidFill>
                <a:schemeClr val="dk1"/>
              </a:solidFill>
              <a:latin typeface="Fira Sans Extra Condensed"/>
              <a:ea typeface="Fira Sans Extra Condensed"/>
              <a:cs typeface="Fira Sans Extra Condensed"/>
              <a:sym typeface="Fira Sans Extra Condensed"/>
            </a:endParaRPr>
          </a:p>
        </p:txBody>
      </p:sp>
      <p:sp>
        <p:nvSpPr>
          <p:cNvPr id="169" name="Google Shape;169;p20"/>
          <p:cNvSpPr txBox="1"/>
          <p:nvPr/>
        </p:nvSpPr>
        <p:spPr>
          <a:xfrm>
            <a:off x="2561112" y="657700"/>
            <a:ext cx="2130300" cy="271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600">
                <a:solidFill>
                  <a:schemeClr val="dk1"/>
                </a:solidFill>
                <a:latin typeface="Fira Sans Extra Condensed"/>
                <a:ea typeface="Fira Sans Extra Condensed"/>
                <a:cs typeface="Fira Sans Extra Condensed"/>
                <a:sym typeface="Fira Sans Extra Condensed"/>
              </a:rPr>
              <a:t>CLV Classification</a:t>
            </a:r>
            <a:endParaRPr b="1" sz="1600">
              <a:solidFill>
                <a:schemeClr val="dk1"/>
              </a:solidFill>
              <a:latin typeface="Fira Sans Extra Condensed"/>
              <a:ea typeface="Fira Sans Extra Condensed"/>
              <a:cs typeface="Fira Sans Extra Condensed"/>
              <a:sym typeface="Fira Sans Extra Condensed"/>
            </a:endParaRPr>
          </a:p>
        </p:txBody>
      </p:sp>
      <p:sp>
        <p:nvSpPr>
          <p:cNvPr id="170" name="Google Shape;170;p20"/>
          <p:cNvSpPr txBox="1"/>
          <p:nvPr>
            <p:ph idx="4294967295" type="ctrTitle"/>
          </p:nvPr>
        </p:nvSpPr>
        <p:spPr>
          <a:xfrm>
            <a:off x="570775" y="102750"/>
            <a:ext cx="8115900" cy="475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891"/>
              <a:buNone/>
            </a:pPr>
            <a:r>
              <a:rPr lang="en" sz="2606"/>
              <a:t>Customer Lifetime Value Across Different States in Brazil</a:t>
            </a:r>
            <a:endParaRPr sz="2606"/>
          </a:p>
        </p:txBody>
      </p:sp>
      <p:sp>
        <p:nvSpPr>
          <p:cNvPr id="171" name="Google Shape;171;p20"/>
          <p:cNvSpPr txBox="1"/>
          <p:nvPr/>
        </p:nvSpPr>
        <p:spPr>
          <a:xfrm>
            <a:off x="5525800" y="1628050"/>
            <a:ext cx="659700" cy="27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dk1"/>
                </a:solidFill>
                <a:latin typeface="Roboto"/>
                <a:ea typeface="Roboto"/>
                <a:cs typeface="Roboto"/>
                <a:sym typeface="Roboto"/>
              </a:rPr>
              <a:t>Amazonas (AM)</a:t>
            </a:r>
            <a:endParaRPr sz="700">
              <a:solidFill>
                <a:schemeClr val="dk1"/>
              </a:solidFill>
              <a:latin typeface="Roboto"/>
              <a:ea typeface="Roboto"/>
              <a:cs typeface="Roboto"/>
              <a:sym typeface="Roboto"/>
            </a:endParaRPr>
          </a:p>
        </p:txBody>
      </p:sp>
      <p:sp>
        <p:nvSpPr>
          <p:cNvPr id="172" name="Google Shape;172;p20"/>
          <p:cNvSpPr txBox="1"/>
          <p:nvPr/>
        </p:nvSpPr>
        <p:spPr>
          <a:xfrm>
            <a:off x="7304200" y="1736850"/>
            <a:ext cx="567000" cy="198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600">
                <a:solidFill>
                  <a:schemeClr val="dk1"/>
                </a:solidFill>
                <a:latin typeface="Roboto"/>
                <a:ea typeface="Roboto"/>
                <a:cs typeface="Roboto"/>
                <a:sym typeface="Roboto"/>
              </a:rPr>
              <a:t>Maranhão</a:t>
            </a:r>
            <a:endParaRPr sz="600">
              <a:solidFill>
                <a:schemeClr val="dk1"/>
              </a:solidFill>
              <a:latin typeface="Roboto"/>
              <a:ea typeface="Roboto"/>
              <a:cs typeface="Roboto"/>
              <a:sym typeface="Roboto"/>
            </a:endParaRPr>
          </a:p>
        </p:txBody>
      </p:sp>
      <p:sp>
        <p:nvSpPr>
          <p:cNvPr id="173" name="Google Shape;173;p20"/>
          <p:cNvSpPr txBox="1"/>
          <p:nvPr/>
        </p:nvSpPr>
        <p:spPr>
          <a:xfrm>
            <a:off x="7020700" y="2332925"/>
            <a:ext cx="567000" cy="130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600">
                <a:solidFill>
                  <a:schemeClr val="dk1"/>
                </a:solidFill>
                <a:latin typeface="Roboto"/>
                <a:ea typeface="Roboto"/>
                <a:cs typeface="Roboto"/>
                <a:sym typeface="Roboto"/>
              </a:rPr>
              <a:t>Tocantins </a:t>
            </a:r>
            <a:endParaRPr sz="600">
              <a:solidFill>
                <a:schemeClr val="dk1"/>
              </a:solidFill>
              <a:latin typeface="Roboto"/>
              <a:ea typeface="Roboto"/>
              <a:cs typeface="Roboto"/>
              <a:sym typeface="Roboto"/>
            </a:endParaRPr>
          </a:p>
        </p:txBody>
      </p:sp>
      <p:sp>
        <p:nvSpPr>
          <p:cNvPr id="174" name="Google Shape;174;p20"/>
          <p:cNvSpPr txBox="1"/>
          <p:nvPr/>
        </p:nvSpPr>
        <p:spPr>
          <a:xfrm>
            <a:off x="5802025" y="2332925"/>
            <a:ext cx="567000" cy="198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600">
                <a:solidFill>
                  <a:schemeClr val="dk1"/>
                </a:solidFill>
                <a:latin typeface="Roboto"/>
                <a:ea typeface="Roboto"/>
                <a:cs typeface="Roboto"/>
                <a:sym typeface="Roboto"/>
              </a:rPr>
              <a:t>Rondônia</a:t>
            </a:r>
            <a:endParaRPr sz="600">
              <a:solidFill>
                <a:schemeClr val="dk1"/>
              </a:solidFill>
              <a:latin typeface="Roboto"/>
              <a:ea typeface="Roboto"/>
              <a:cs typeface="Roboto"/>
              <a:sym typeface="Roboto"/>
            </a:endParaRPr>
          </a:p>
        </p:txBody>
      </p:sp>
      <p:sp>
        <p:nvSpPr>
          <p:cNvPr id="175" name="Google Shape;175;p20"/>
          <p:cNvSpPr txBox="1"/>
          <p:nvPr/>
        </p:nvSpPr>
        <p:spPr>
          <a:xfrm>
            <a:off x="8152075" y="2993175"/>
            <a:ext cx="726600" cy="198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700">
                <a:solidFill>
                  <a:schemeClr val="dk1"/>
                </a:solidFill>
                <a:latin typeface="Roboto"/>
                <a:ea typeface="Roboto"/>
                <a:cs typeface="Roboto"/>
                <a:sym typeface="Roboto"/>
              </a:rPr>
              <a:t>Pernambu</a:t>
            </a:r>
            <a:r>
              <a:rPr lang="en" sz="700">
                <a:solidFill>
                  <a:schemeClr val="dk1"/>
                </a:solidFill>
                <a:latin typeface="Roboto"/>
                <a:ea typeface="Roboto"/>
                <a:cs typeface="Roboto"/>
                <a:sym typeface="Roboto"/>
              </a:rPr>
              <a:t>co</a:t>
            </a:r>
            <a:r>
              <a:rPr lang="en" sz="1450">
                <a:solidFill>
                  <a:srgbClr val="EEF0FF"/>
                </a:solidFill>
                <a:highlight>
                  <a:srgbClr val="34457F"/>
                </a:highlight>
                <a:latin typeface="Roboto"/>
                <a:ea typeface="Roboto"/>
                <a:cs typeface="Roboto"/>
                <a:sym typeface="Roboto"/>
              </a:rPr>
              <a:t> </a:t>
            </a:r>
            <a:endParaRPr sz="700">
              <a:solidFill>
                <a:schemeClr val="dk1"/>
              </a:solidFill>
              <a:latin typeface="Roboto"/>
              <a:ea typeface="Roboto"/>
              <a:cs typeface="Roboto"/>
              <a:sym typeface="Roboto"/>
            </a:endParaRPr>
          </a:p>
        </p:txBody>
      </p:sp>
      <p:cxnSp>
        <p:nvCxnSpPr>
          <p:cNvPr id="176" name="Google Shape;176;p20"/>
          <p:cNvCxnSpPr/>
          <p:nvPr/>
        </p:nvCxnSpPr>
        <p:spPr>
          <a:xfrm flipH="1">
            <a:off x="8569100" y="2141850"/>
            <a:ext cx="1500" cy="923100"/>
          </a:xfrm>
          <a:prstGeom prst="straightConnector1">
            <a:avLst/>
          </a:prstGeom>
          <a:noFill/>
          <a:ln cap="flat" cmpd="sng" w="9525">
            <a:solidFill>
              <a:schemeClr val="dk2"/>
            </a:solidFill>
            <a:prstDash val="solid"/>
            <a:round/>
            <a:headEnd len="med" w="med" type="none"/>
            <a:tailEnd len="med" w="med" type="triangle"/>
          </a:ln>
        </p:spPr>
      </p:cxnSp>
      <p:cxnSp>
        <p:nvCxnSpPr>
          <p:cNvPr id="177" name="Google Shape;177;p20"/>
          <p:cNvCxnSpPr/>
          <p:nvPr/>
        </p:nvCxnSpPr>
        <p:spPr>
          <a:xfrm flipH="1">
            <a:off x="8407400" y="2141850"/>
            <a:ext cx="163200" cy="1800"/>
          </a:xfrm>
          <a:prstGeom prst="straightConnector1">
            <a:avLst/>
          </a:prstGeom>
          <a:noFill/>
          <a:ln cap="flat" cmpd="sng" w="9525">
            <a:solidFill>
              <a:schemeClr val="dk2"/>
            </a:solidFill>
            <a:prstDash val="solid"/>
            <a:round/>
            <a:headEnd len="med" w="med" type="none"/>
            <a:tailEnd len="med" w="med" type="none"/>
          </a:ln>
        </p:spPr>
      </p:cxnSp>
      <p:cxnSp>
        <p:nvCxnSpPr>
          <p:cNvPr id="178" name="Google Shape;178;p20"/>
          <p:cNvCxnSpPr/>
          <p:nvPr/>
        </p:nvCxnSpPr>
        <p:spPr>
          <a:xfrm>
            <a:off x="8301950" y="2386925"/>
            <a:ext cx="7200" cy="234900"/>
          </a:xfrm>
          <a:prstGeom prst="straightConnector1">
            <a:avLst/>
          </a:prstGeom>
          <a:noFill/>
          <a:ln cap="flat" cmpd="sng" w="9525">
            <a:solidFill>
              <a:schemeClr val="dk2"/>
            </a:solidFill>
            <a:prstDash val="solid"/>
            <a:round/>
            <a:headEnd len="med" w="med" type="none"/>
            <a:tailEnd len="med" w="med" type="triangle"/>
          </a:ln>
        </p:spPr>
      </p:cxnSp>
      <p:sp>
        <p:nvSpPr>
          <p:cNvPr id="179" name="Google Shape;179;p20"/>
          <p:cNvSpPr txBox="1"/>
          <p:nvPr/>
        </p:nvSpPr>
        <p:spPr>
          <a:xfrm>
            <a:off x="8150100" y="2535225"/>
            <a:ext cx="536700" cy="15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700">
                <a:solidFill>
                  <a:schemeClr val="dk1"/>
                </a:solidFill>
                <a:latin typeface="Roboto"/>
                <a:ea typeface="Roboto"/>
                <a:cs typeface="Roboto"/>
                <a:sym typeface="Roboto"/>
              </a:rPr>
              <a:t>Sergip</a:t>
            </a:r>
            <a:r>
              <a:rPr lang="en" sz="700">
                <a:solidFill>
                  <a:schemeClr val="dk1"/>
                </a:solidFill>
                <a:latin typeface="Roboto"/>
                <a:ea typeface="Roboto"/>
                <a:cs typeface="Roboto"/>
                <a:sym typeface="Roboto"/>
              </a:rPr>
              <a:t>e</a:t>
            </a:r>
            <a:r>
              <a:rPr lang="en" sz="1450">
                <a:solidFill>
                  <a:srgbClr val="EEF0FF"/>
                </a:solidFill>
                <a:highlight>
                  <a:srgbClr val="34457F"/>
                </a:highlight>
                <a:latin typeface="Roboto"/>
                <a:ea typeface="Roboto"/>
                <a:cs typeface="Roboto"/>
                <a:sym typeface="Roboto"/>
              </a:rPr>
              <a:t> </a:t>
            </a:r>
            <a:endParaRPr sz="700">
              <a:solidFill>
                <a:schemeClr val="dk1"/>
              </a:solidFill>
              <a:latin typeface="Roboto"/>
              <a:ea typeface="Roboto"/>
              <a:cs typeface="Roboto"/>
              <a:sym typeface="Roboto"/>
            </a:endParaRPr>
          </a:p>
        </p:txBody>
      </p:sp>
      <p:sp>
        <p:nvSpPr>
          <p:cNvPr id="180" name="Google Shape;180;p20"/>
          <p:cNvSpPr txBox="1"/>
          <p:nvPr/>
        </p:nvSpPr>
        <p:spPr>
          <a:xfrm>
            <a:off x="2525899" y="1558963"/>
            <a:ext cx="2379900" cy="271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600">
                <a:solidFill>
                  <a:schemeClr val="dk1"/>
                </a:solidFill>
                <a:latin typeface="Fira Sans Extra Condensed"/>
                <a:ea typeface="Fira Sans Extra Condensed"/>
                <a:cs typeface="Fira Sans Extra Condensed"/>
                <a:sym typeface="Fira Sans Extra Condensed"/>
              </a:rPr>
              <a:t>Geographic</a:t>
            </a:r>
            <a:r>
              <a:rPr b="1" lang="en" sz="1600">
                <a:solidFill>
                  <a:schemeClr val="dk1"/>
                </a:solidFill>
                <a:latin typeface="Fira Sans Extra Condensed"/>
                <a:ea typeface="Fira Sans Extra Condensed"/>
                <a:cs typeface="Fira Sans Extra Condensed"/>
                <a:sym typeface="Fira Sans Extra Condensed"/>
              </a:rPr>
              <a:t> Segmentation</a:t>
            </a:r>
            <a:endParaRPr b="1" sz="1600">
              <a:solidFill>
                <a:schemeClr val="dk1"/>
              </a:solidFill>
              <a:latin typeface="Fira Sans Extra Condensed"/>
              <a:ea typeface="Fira Sans Extra Condensed"/>
              <a:cs typeface="Fira Sans Extra Condensed"/>
              <a:sym typeface="Fira Sans Extra Condensed"/>
            </a:endParaRPr>
          </a:p>
        </p:txBody>
      </p:sp>
      <p:sp>
        <p:nvSpPr>
          <p:cNvPr id="181" name="Google Shape;181;p20"/>
          <p:cNvSpPr txBox="1"/>
          <p:nvPr/>
        </p:nvSpPr>
        <p:spPr>
          <a:xfrm>
            <a:off x="2607673" y="1824569"/>
            <a:ext cx="2629500" cy="597300"/>
          </a:xfrm>
          <a:prstGeom prst="rect">
            <a:avLst/>
          </a:prstGeom>
          <a:noFill/>
          <a:ln>
            <a:noFill/>
          </a:ln>
        </p:spPr>
        <p:txBody>
          <a:bodyPr anchorCtr="0" anchor="t" bIns="91425" lIns="91425" spcFirstLastPara="1" rIns="91425" wrap="square" tIns="91425">
            <a:noAutofit/>
          </a:bodyPr>
          <a:lstStyle/>
          <a:p>
            <a:pPr indent="-109220" lvl="0" marL="91440" rtl="0" algn="l">
              <a:spcBef>
                <a:spcPts val="0"/>
              </a:spcBef>
              <a:spcAft>
                <a:spcPts val="0"/>
              </a:spcAft>
              <a:buClr>
                <a:schemeClr val="dk1"/>
              </a:buClr>
              <a:buSzPts val="1000"/>
              <a:buFont typeface="Roboto"/>
              <a:buChar char="●"/>
            </a:pPr>
            <a:r>
              <a:rPr lang="en" sz="1000">
                <a:solidFill>
                  <a:schemeClr val="dk1"/>
                </a:solidFill>
                <a:latin typeface="Roboto"/>
                <a:ea typeface="Roboto"/>
                <a:cs typeface="Roboto"/>
                <a:sym typeface="Roboto"/>
              </a:rPr>
              <a:t>High-CLV: AM, SE, MA</a:t>
            </a:r>
            <a:endParaRPr sz="1000">
              <a:solidFill>
                <a:schemeClr val="dk1"/>
              </a:solidFill>
              <a:latin typeface="Roboto"/>
              <a:ea typeface="Roboto"/>
              <a:cs typeface="Roboto"/>
              <a:sym typeface="Roboto"/>
            </a:endParaRPr>
          </a:p>
          <a:p>
            <a:pPr indent="-109220" lvl="0" marL="91440" rtl="0" algn="l">
              <a:spcBef>
                <a:spcPts val="0"/>
              </a:spcBef>
              <a:spcAft>
                <a:spcPts val="0"/>
              </a:spcAft>
              <a:buClr>
                <a:schemeClr val="dk1"/>
              </a:buClr>
              <a:buSzPts val="1000"/>
              <a:buFont typeface="Roboto"/>
              <a:buChar char="●"/>
            </a:pPr>
            <a:r>
              <a:rPr lang="en" sz="1000">
                <a:solidFill>
                  <a:schemeClr val="dk1"/>
                </a:solidFill>
                <a:latin typeface="Roboto"/>
                <a:ea typeface="Roboto"/>
                <a:cs typeface="Roboto"/>
                <a:sym typeface="Roboto"/>
              </a:rPr>
              <a:t>Growth potential-CLV: TO, PE, RO, RN</a:t>
            </a:r>
            <a:endParaRPr sz="1000">
              <a:solidFill>
                <a:schemeClr val="dk1"/>
              </a:solidFill>
              <a:latin typeface="Roboto"/>
              <a:ea typeface="Roboto"/>
              <a:cs typeface="Roboto"/>
              <a:sym typeface="Roboto"/>
            </a:endParaRPr>
          </a:p>
          <a:p>
            <a:pPr indent="-109220" lvl="0" marL="91440" rtl="0" algn="l">
              <a:spcBef>
                <a:spcPts val="0"/>
              </a:spcBef>
              <a:spcAft>
                <a:spcPts val="0"/>
              </a:spcAft>
              <a:buClr>
                <a:schemeClr val="dk1"/>
              </a:buClr>
              <a:buSzPts val="1000"/>
              <a:buFont typeface="Roboto"/>
              <a:buChar char="●"/>
            </a:pPr>
            <a:r>
              <a:rPr lang="en" sz="1000">
                <a:solidFill>
                  <a:schemeClr val="dk1"/>
                </a:solidFill>
                <a:latin typeface="Roboto"/>
                <a:ea typeface="Roboto"/>
                <a:cs typeface="Roboto"/>
                <a:sym typeface="Roboto"/>
              </a:rPr>
              <a:t>Low-CLV: AP, MS, SP</a:t>
            </a:r>
            <a:endParaRPr sz="1000">
              <a:solidFill>
                <a:schemeClr val="dk1"/>
              </a:solidFill>
              <a:latin typeface="Roboto"/>
              <a:ea typeface="Roboto"/>
              <a:cs typeface="Roboto"/>
              <a:sym typeface="Roboto"/>
            </a:endParaRPr>
          </a:p>
        </p:txBody>
      </p:sp>
      <p:sp>
        <p:nvSpPr>
          <p:cNvPr id="182" name="Google Shape;182;p20"/>
          <p:cNvSpPr txBox="1"/>
          <p:nvPr/>
        </p:nvSpPr>
        <p:spPr>
          <a:xfrm>
            <a:off x="59900" y="1900776"/>
            <a:ext cx="2629500" cy="684300"/>
          </a:xfrm>
          <a:prstGeom prst="rect">
            <a:avLst/>
          </a:prstGeom>
          <a:noFill/>
          <a:ln>
            <a:noFill/>
          </a:ln>
        </p:spPr>
        <p:txBody>
          <a:bodyPr anchorCtr="0" anchor="t" bIns="91425" lIns="91425" spcFirstLastPara="1" rIns="91425" wrap="square" tIns="91425">
            <a:noAutofit/>
          </a:bodyPr>
          <a:lstStyle/>
          <a:p>
            <a:pPr indent="-109220" lvl="0" marL="91440" rtl="0" algn="l">
              <a:spcBef>
                <a:spcPts val="0"/>
              </a:spcBef>
              <a:spcAft>
                <a:spcPts val="0"/>
              </a:spcAft>
              <a:buClr>
                <a:schemeClr val="dk1"/>
              </a:buClr>
              <a:buSzPts val="1000"/>
              <a:buFont typeface="Roboto"/>
              <a:buChar char="●"/>
            </a:pPr>
            <a:r>
              <a:rPr lang="en" sz="1000">
                <a:solidFill>
                  <a:schemeClr val="dk1"/>
                </a:solidFill>
                <a:latin typeface="Roboto"/>
                <a:ea typeface="Roboto"/>
                <a:cs typeface="Roboto"/>
                <a:sym typeface="Roboto"/>
              </a:rPr>
              <a:t>Average Order Value (AOV)</a:t>
            </a:r>
            <a:endParaRPr sz="1000">
              <a:solidFill>
                <a:schemeClr val="dk1"/>
              </a:solidFill>
              <a:latin typeface="Roboto"/>
              <a:ea typeface="Roboto"/>
              <a:cs typeface="Roboto"/>
              <a:sym typeface="Roboto"/>
            </a:endParaRPr>
          </a:p>
          <a:p>
            <a:pPr indent="-109220" lvl="0" marL="91440" rtl="0" algn="l">
              <a:spcBef>
                <a:spcPts val="0"/>
              </a:spcBef>
              <a:spcAft>
                <a:spcPts val="0"/>
              </a:spcAft>
              <a:buClr>
                <a:schemeClr val="dk1"/>
              </a:buClr>
              <a:buSzPts val="1000"/>
              <a:buFont typeface="Roboto"/>
              <a:buChar char="●"/>
            </a:pPr>
            <a:r>
              <a:rPr lang="en" sz="1000">
                <a:solidFill>
                  <a:schemeClr val="dk1"/>
                </a:solidFill>
                <a:latin typeface="Roboto"/>
                <a:ea typeface="Roboto"/>
                <a:cs typeface="Roboto"/>
                <a:sym typeface="Roboto"/>
              </a:rPr>
              <a:t>Purchase Frequency (</a:t>
            </a:r>
            <a:r>
              <a:rPr i="1" lang="en" sz="1000">
                <a:solidFill>
                  <a:schemeClr val="dk1"/>
                </a:solidFill>
                <a:latin typeface="Roboto"/>
                <a:ea typeface="Roboto"/>
                <a:cs typeface="Roboto"/>
                <a:sym typeface="Roboto"/>
              </a:rPr>
              <a:t>f)</a:t>
            </a:r>
            <a:r>
              <a:rPr lang="en" sz="1000">
                <a:solidFill>
                  <a:schemeClr val="dk1"/>
                </a:solidFill>
                <a:latin typeface="Roboto"/>
                <a:ea typeface="Roboto"/>
                <a:cs typeface="Roboto"/>
                <a:sym typeface="Roboto"/>
              </a:rPr>
              <a:t> </a:t>
            </a:r>
            <a:endParaRPr sz="1000">
              <a:solidFill>
                <a:schemeClr val="dk1"/>
              </a:solidFill>
              <a:latin typeface="Roboto"/>
              <a:ea typeface="Roboto"/>
              <a:cs typeface="Roboto"/>
              <a:sym typeface="Roboto"/>
            </a:endParaRPr>
          </a:p>
          <a:p>
            <a:pPr indent="-109220" lvl="0" marL="91440" rtl="0" algn="l">
              <a:spcBef>
                <a:spcPts val="0"/>
              </a:spcBef>
              <a:spcAft>
                <a:spcPts val="0"/>
              </a:spcAft>
              <a:buClr>
                <a:schemeClr val="dk1"/>
              </a:buClr>
              <a:buSzPts val="1000"/>
              <a:buFont typeface="Roboto"/>
              <a:buChar char="●"/>
            </a:pPr>
            <a:r>
              <a:rPr lang="en" sz="1000">
                <a:solidFill>
                  <a:schemeClr val="dk1"/>
                </a:solidFill>
                <a:latin typeface="Roboto"/>
                <a:ea typeface="Roboto"/>
                <a:cs typeface="Roboto"/>
                <a:sym typeface="Roboto"/>
              </a:rPr>
              <a:t>Customer Life-Span* (T)</a:t>
            </a:r>
            <a:endParaRPr i="1" sz="800">
              <a:solidFill>
                <a:schemeClr val="dk1"/>
              </a:solidFill>
              <a:latin typeface="Roboto"/>
              <a:ea typeface="Roboto"/>
              <a:cs typeface="Roboto"/>
              <a:sym typeface="Roboto"/>
            </a:endParaRPr>
          </a:p>
        </p:txBody>
      </p:sp>
      <p:sp>
        <p:nvSpPr>
          <p:cNvPr id="183" name="Google Shape;183;p20"/>
          <p:cNvSpPr txBox="1"/>
          <p:nvPr/>
        </p:nvSpPr>
        <p:spPr>
          <a:xfrm>
            <a:off x="59849" y="2559300"/>
            <a:ext cx="2379900" cy="268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500">
                <a:solidFill>
                  <a:schemeClr val="dk1"/>
                </a:solidFill>
                <a:latin typeface="Fira Sans Extra Condensed"/>
                <a:ea typeface="Fira Sans Extra Condensed"/>
                <a:cs typeface="Fira Sans Extra Condensed"/>
                <a:sym typeface="Fira Sans Extra Condensed"/>
              </a:rPr>
              <a:t>CLV Calculation</a:t>
            </a:r>
            <a:endParaRPr b="1" sz="1500">
              <a:solidFill>
                <a:schemeClr val="dk1"/>
              </a:solidFill>
              <a:latin typeface="Fira Sans Extra Condensed"/>
              <a:ea typeface="Fira Sans Extra Condensed"/>
              <a:cs typeface="Fira Sans Extra Condensed"/>
              <a:sym typeface="Fira Sans Extra Condensed"/>
            </a:endParaRPr>
          </a:p>
        </p:txBody>
      </p:sp>
      <p:sp>
        <p:nvSpPr>
          <p:cNvPr id="184" name="Google Shape;184;p20"/>
          <p:cNvSpPr txBox="1"/>
          <p:nvPr/>
        </p:nvSpPr>
        <p:spPr>
          <a:xfrm>
            <a:off x="59900" y="2839413"/>
            <a:ext cx="1627500" cy="325200"/>
          </a:xfrm>
          <a:prstGeom prst="rect">
            <a:avLst/>
          </a:prstGeom>
          <a:noFill/>
          <a:ln>
            <a:noFill/>
          </a:ln>
        </p:spPr>
        <p:txBody>
          <a:bodyPr anchorCtr="0" anchor="t" bIns="91425" lIns="91425" spcFirstLastPara="1" rIns="91425" wrap="square" tIns="91425">
            <a:noAutofit/>
          </a:bodyPr>
          <a:lstStyle/>
          <a:p>
            <a:pPr indent="-109220" lvl="0" marL="91440" rtl="0" algn="l">
              <a:spcBef>
                <a:spcPts val="0"/>
              </a:spcBef>
              <a:spcAft>
                <a:spcPts val="0"/>
              </a:spcAft>
              <a:buClr>
                <a:schemeClr val="dk1"/>
              </a:buClr>
              <a:buSzPts val="1000"/>
              <a:buFont typeface="Roboto"/>
              <a:buChar char="●"/>
            </a:pPr>
            <a:r>
              <a:rPr b="1" lang="en" sz="1000">
                <a:solidFill>
                  <a:schemeClr val="dk1"/>
                </a:solidFill>
                <a:latin typeface="Roboto"/>
                <a:ea typeface="Roboto"/>
                <a:cs typeface="Roboto"/>
                <a:sym typeface="Roboto"/>
              </a:rPr>
              <a:t>CLV</a:t>
            </a:r>
            <a:r>
              <a:rPr lang="en" sz="1000">
                <a:solidFill>
                  <a:schemeClr val="dk1"/>
                </a:solidFill>
                <a:latin typeface="Roboto"/>
                <a:ea typeface="Roboto"/>
                <a:cs typeface="Roboto"/>
                <a:sym typeface="Roboto"/>
              </a:rPr>
              <a:t> = AOV x </a:t>
            </a:r>
            <a:r>
              <a:rPr i="1" lang="en" sz="1000">
                <a:solidFill>
                  <a:schemeClr val="dk1"/>
                </a:solidFill>
                <a:latin typeface="Roboto"/>
                <a:ea typeface="Roboto"/>
                <a:cs typeface="Roboto"/>
                <a:sym typeface="Roboto"/>
              </a:rPr>
              <a:t>f </a:t>
            </a:r>
            <a:r>
              <a:rPr lang="en" sz="1000">
                <a:solidFill>
                  <a:schemeClr val="dk1"/>
                </a:solidFill>
                <a:latin typeface="Roboto"/>
                <a:ea typeface="Roboto"/>
                <a:cs typeface="Roboto"/>
                <a:sym typeface="Roboto"/>
              </a:rPr>
              <a:t>x T </a:t>
            </a:r>
            <a:endParaRPr sz="1000">
              <a:solidFill>
                <a:schemeClr val="dk1"/>
              </a:solidFill>
              <a:latin typeface="Roboto"/>
              <a:ea typeface="Roboto"/>
              <a:cs typeface="Roboto"/>
              <a:sym typeface="Roboto"/>
            </a:endParaRPr>
          </a:p>
        </p:txBody>
      </p:sp>
      <p:sp>
        <p:nvSpPr>
          <p:cNvPr id="185" name="Google Shape;185;p20"/>
          <p:cNvSpPr txBox="1"/>
          <p:nvPr/>
        </p:nvSpPr>
        <p:spPr>
          <a:xfrm>
            <a:off x="57774" y="818625"/>
            <a:ext cx="2379900" cy="268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500">
                <a:solidFill>
                  <a:schemeClr val="dk1"/>
                </a:solidFill>
                <a:latin typeface="Fira Sans Extra Condensed"/>
                <a:ea typeface="Fira Sans Extra Condensed"/>
                <a:cs typeface="Fira Sans Extra Condensed"/>
                <a:sym typeface="Fira Sans Extra Condensed"/>
              </a:rPr>
              <a:t>Customer Lifetime Value (CLV)</a:t>
            </a:r>
            <a:endParaRPr b="1" sz="1500">
              <a:solidFill>
                <a:schemeClr val="dk1"/>
              </a:solidFill>
              <a:latin typeface="Fira Sans Extra Condensed"/>
              <a:ea typeface="Fira Sans Extra Condensed"/>
              <a:cs typeface="Fira Sans Extra Condensed"/>
              <a:sym typeface="Fira Sans Extra Condensed"/>
            </a:endParaRPr>
          </a:p>
        </p:txBody>
      </p:sp>
      <p:sp>
        <p:nvSpPr>
          <p:cNvPr id="186" name="Google Shape;186;p20"/>
          <p:cNvSpPr txBox="1"/>
          <p:nvPr/>
        </p:nvSpPr>
        <p:spPr>
          <a:xfrm>
            <a:off x="59900" y="1086825"/>
            <a:ext cx="2466000" cy="59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1"/>
                </a:solidFill>
                <a:latin typeface="Roboto"/>
                <a:ea typeface="Roboto"/>
                <a:cs typeface="Roboto"/>
                <a:sym typeface="Roboto"/>
              </a:rPr>
              <a:t>The total revenue expected from a customer over their relationship with the business.</a:t>
            </a:r>
            <a:endParaRPr i="1" sz="800">
              <a:solidFill>
                <a:schemeClr val="dk1"/>
              </a:solidFill>
              <a:latin typeface="Roboto"/>
              <a:ea typeface="Roboto"/>
              <a:cs typeface="Roboto"/>
              <a:sym typeface="Roboto"/>
            </a:endParaRPr>
          </a:p>
        </p:txBody>
      </p:sp>
      <p:grpSp>
        <p:nvGrpSpPr>
          <p:cNvPr id="187" name="Google Shape;187;p20"/>
          <p:cNvGrpSpPr/>
          <p:nvPr/>
        </p:nvGrpSpPr>
        <p:grpSpPr>
          <a:xfrm>
            <a:off x="59877" y="3418977"/>
            <a:ext cx="2445848" cy="923103"/>
            <a:chOff x="457209" y="3660343"/>
            <a:chExt cx="2743212" cy="763779"/>
          </a:xfrm>
        </p:grpSpPr>
        <p:sp>
          <p:nvSpPr>
            <p:cNvPr id="188" name="Google Shape;188;p20"/>
            <p:cNvSpPr txBox="1"/>
            <p:nvPr/>
          </p:nvSpPr>
          <p:spPr>
            <a:xfrm>
              <a:off x="457209" y="3944805"/>
              <a:ext cx="2743200" cy="426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3000">
                <a:solidFill>
                  <a:schemeClr val="lt1"/>
                </a:solidFill>
                <a:latin typeface="Fira Sans Extra Condensed"/>
                <a:ea typeface="Fira Sans Extra Condensed"/>
                <a:cs typeface="Fira Sans Extra Condensed"/>
                <a:sym typeface="Fira Sans Extra Condensed"/>
              </a:endParaRPr>
            </a:p>
          </p:txBody>
        </p:sp>
        <p:grpSp>
          <p:nvGrpSpPr>
            <p:cNvPr id="189" name="Google Shape;189;p20"/>
            <p:cNvGrpSpPr/>
            <p:nvPr/>
          </p:nvGrpSpPr>
          <p:grpSpPr>
            <a:xfrm>
              <a:off x="457220" y="3660343"/>
              <a:ext cx="2743200" cy="763779"/>
              <a:chOff x="457220" y="938493"/>
              <a:chExt cx="2743200" cy="763779"/>
            </a:xfrm>
          </p:grpSpPr>
          <p:sp>
            <p:nvSpPr>
              <p:cNvPr id="190" name="Google Shape;190;p20"/>
              <p:cNvSpPr txBox="1"/>
              <p:nvPr/>
            </p:nvSpPr>
            <p:spPr>
              <a:xfrm>
                <a:off x="457220" y="938493"/>
                <a:ext cx="2743200" cy="305700"/>
              </a:xfrm>
              <a:prstGeom prst="rect">
                <a:avLst/>
              </a:prstGeom>
              <a:solidFill>
                <a:srgbClr val="434343">
                  <a:alpha val="1254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latin typeface="Roboto"/>
                    <a:ea typeface="Roboto"/>
                    <a:cs typeface="Roboto"/>
                    <a:sym typeface="Roboto"/>
                  </a:rPr>
                  <a:t>Untapped Customers</a:t>
                </a:r>
                <a:endParaRPr b="1">
                  <a:solidFill>
                    <a:schemeClr val="dk1"/>
                  </a:solidFill>
                  <a:latin typeface="Roboto"/>
                  <a:ea typeface="Roboto"/>
                  <a:cs typeface="Roboto"/>
                  <a:sym typeface="Roboto"/>
                </a:endParaRPr>
              </a:p>
            </p:txBody>
          </p:sp>
          <p:sp>
            <p:nvSpPr>
              <p:cNvPr id="191" name="Google Shape;191;p20"/>
              <p:cNvSpPr txBox="1"/>
              <p:nvPr/>
            </p:nvSpPr>
            <p:spPr>
              <a:xfrm>
                <a:off x="700956" y="1161972"/>
                <a:ext cx="2255700" cy="540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000">
                    <a:solidFill>
                      <a:schemeClr val="lt1"/>
                    </a:solidFill>
                    <a:latin typeface="Fira Sans Extra Condensed"/>
                    <a:ea typeface="Fira Sans Extra Condensed"/>
                    <a:cs typeface="Fira Sans Extra Condensed"/>
                    <a:sym typeface="Fira Sans Extra Condensed"/>
                  </a:rPr>
                  <a:t>93,975</a:t>
                </a:r>
                <a:endParaRPr b="1" sz="3000">
                  <a:solidFill>
                    <a:schemeClr val="lt1"/>
                  </a:solidFill>
                  <a:latin typeface="Fira Sans Extra Condensed"/>
                  <a:ea typeface="Fira Sans Extra Condensed"/>
                  <a:cs typeface="Fira Sans Extra Condensed"/>
                  <a:sym typeface="Fira Sans Extra Condensed"/>
                </a:endParaRPr>
              </a:p>
            </p:txBody>
          </p:sp>
        </p:grpSp>
      </p:grpSp>
      <p:sp>
        <p:nvSpPr>
          <p:cNvPr id="192" name="Google Shape;192;p20"/>
          <p:cNvSpPr txBox="1"/>
          <p:nvPr/>
        </p:nvSpPr>
        <p:spPr>
          <a:xfrm>
            <a:off x="2554025" y="2887400"/>
            <a:ext cx="2526900" cy="1610100"/>
          </a:xfrm>
          <a:prstGeom prst="rect">
            <a:avLst/>
          </a:prstGeom>
          <a:noFill/>
          <a:ln>
            <a:noFill/>
          </a:ln>
        </p:spPr>
        <p:txBody>
          <a:bodyPr anchorCtr="0" anchor="t" bIns="91425" lIns="91425" spcFirstLastPara="1" rIns="91425" wrap="square" tIns="91425">
            <a:noAutofit/>
          </a:bodyPr>
          <a:lstStyle/>
          <a:p>
            <a:pPr indent="-115569" lvl="0" marL="182880" rtl="0" algn="l">
              <a:lnSpc>
                <a:spcPct val="115000"/>
              </a:lnSpc>
              <a:spcBef>
                <a:spcPts val="1200"/>
              </a:spcBef>
              <a:spcAft>
                <a:spcPts val="0"/>
              </a:spcAft>
              <a:buClr>
                <a:schemeClr val="dk1"/>
              </a:buClr>
              <a:buSzPts val="1100"/>
              <a:buChar char="●"/>
            </a:pPr>
            <a:r>
              <a:rPr lang="en" sz="1000">
                <a:solidFill>
                  <a:schemeClr val="dk1"/>
                </a:solidFill>
                <a:latin typeface="Roboto"/>
                <a:ea typeface="Roboto"/>
                <a:cs typeface="Roboto"/>
                <a:sym typeface="Roboto"/>
              </a:rPr>
              <a:t>% of returning customers: 2.4%</a:t>
            </a:r>
            <a:endParaRPr sz="1000">
              <a:solidFill>
                <a:schemeClr val="dk1"/>
              </a:solidFill>
              <a:latin typeface="Roboto"/>
              <a:ea typeface="Roboto"/>
              <a:cs typeface="Roboto"/>
              <a:sym typeface="Roboto"/>
            </a:endParaRPr>
          </a:p>
          <a:p>
            <a:pPr indent="-109219" lvl="0" marL="182880" rtl="0" algn="l">
              <a:lnSpc>
                <a:spcPct val="115000"/>
              </a:lnSpc>
              <a:spcBef>
                <a:spcPts val="0"/>
              </a:spcBef>
              <a:spcAft>
                <a:spcPts val="0"/>
              </a:spcAft>
              <a:buClr>
                <a:schemeClr val="dk1"/>
              </a:buClr>
              <a:buSzPts val="1000"/>
              <a:buFont typeface="Roboto"/>
              <a:buChar char="●"/>
            </a:pPr>
            <a:r>
              <a:rPr lang="en" sz="1000">
                <a:solidFill>
                  <a:schemeClr val="dk1"/>
                </a:solidFill>
                <a:latin typeface="Roboto"/>
                <a:ea typeface="Roboto"/>
                <a:cs typeface="Roboto"/>
                <a:sym typeface="Roboto"/>
              </a:rPr>
              <a:t>Low-frequency purchases in Sao Paulo</a:t>
            </a:r>
            <a:endParaRPr sz="1000">
              <a:solidFill>
                <a:schemeClr val="dk1"/>
              </a:solidFill>
              <a:latin typeface="Roboto"/>
              <a:ea typeface="Roboto"/>
              <a:cs typeface="Roboto"/>
              <a:sym typeface="Roboto"/>
            </a:endParaRPr>
          </a:p>
          <a:p>
            <a:pPr indent="-115569" lvl="0" marL="182880" rtl="0" algn="l">
              <a:lnSpc>
                <a:spcPct val="115000"/>
              </a:lnSpc>
              <a:spcBef>
                <a:spcPts val="0"/>
              </a:spcBef>
              <a:spcAft>
                <a:spcPts val="0"/>
              </a:spcAft>
              <a:buClr>
                <a:schemeClr val="dk1"/>
              </a:buClr>
              <a:buSzPts val="1100"/>
              <a:buChar char="●"/>
            </a:pPr>
            <a:r>
              <a:rPr lang="en" sz="1000">
                <a:solidFill>
                  <a:schemeClr val="dk1"/>
                </a:solidFill>
                <a:latin typeface="Roboto"/>
                <a:ea typeface="Roboto"/>
                <a:cs typeface="Roboto"/>
                <a:sym typeface="Roboto"/>
              </a:rPr>
              <a:t>High-CLV: Customers Retention [loyalty programs]</a:t>
            </a:r>
            <a:endParaRPr sz="1000">
              <a:solidFill>
                <a:schemeClr val="dk1"/>
              </a:solidFill>
              <a:latin typeface="Roboto"/>
              <a:ea typeface="Roboto"/>
              <a:cs typeface="Roboto"/>
              <a:sym typeface="Roboto"/>
            </a:endParaRPr>
          </a:p>
          <a:p>
            <a:pPr indent="-115569" lvl="0" marL="182880" rtl="0" algn="l">
              <a:lnSpc>
                <a:spcPct val="115000"/>
              </a:lnSpc>
              <a:spcBef>
                <a:spcPts val="0"/>
              </a:spcBef>
              <a:spcAft>
                <a:spcPts val="0"/>
              </a:spcAft>
              <a:buClr>
                <a:schemeClr val="dk1"/>
              </a:buClr>
              <a:buSzPts val="1100"/>
              <a:buChar char="●"/>
            </a:pPr>
            <a:r>
              <a:rPr lang="en" sz="1000">
                <a:solidFill>
                  <a:schemeClr val="dk1"/>
                </a:solidFill>
                <a:latin typeface="Roboto"/>
                <a:ea typeface="Roboto"/>
                <a:cs typeface="Roboto"/>
                <a:sym typeface="Roboto"/>
              </a:rPr>
              <a:t>Low-CLV: Improve offerings, affordability, and logistics </a:t>
            </a:r>
            <a:endParaRPr sz="1000">
              <a:solidFill>
                <a:schemeClr val="dk1"/>
              </a:solidFill>
              <a:latin typeface="Roboto"/>
              <a:ea typeface="Roboto"/>
              <a:cs typeface="Roboto"/>
              <a:sym typeface="Roboto"/>
            </a:endParaRPr>
          </a:p>
          <a:p>
            <a:pPr indent="-115569" lvl="0" marL="182880" rtl="0" algn="l">
              <a:lnSpc>
                <a:spcPct val="115000"/>
              </a:lnSpc>
              <a:spcBef>
                <a:spcPts val="0"/>
              </a:spcBef>
              <a:spcAft>
                <a:spcPts val="0"/>
              </a:spcAft>
              <a:buClr>
                <a:schemeClr val="dk1"/>
              </a:buClr>
              <a:buSzPts val="1100"/>
              <a:buChar char="●"/>
            </a:pPr>
            <a:r>
              <a:rPr lang="en" sz="1000">
                <a:solidFill>
                  <a:schemeClr val="dk1"/>
                </a:solidFill>
                <a:latin typeface="Roboto"/>
                <a:ea typeface="Roboto"/>
                <a:cs typeface="Roboto"/>
                <a:sym typeface="Roboto"/>
              </a:rPr>
              <a:t>Promote installment options and voucher payments </a:t>
            </a:r>
            <a:endParaRPr sz="1000">
              <a:solidFill>
                <a:schemeClr val="dk1"/>
              </a:solidFill>
              <a:latin typeface="Roboto"/>
              <a:ea typeface="Roboto"/>
              <a:cs typeface="Roboto"/>
              <a:sym typeface="Roboto"/>
            </a:endParaRPr>
          </a:p>
        </p:txBody>
      </p:sp>
      <p:sp>
        <p:nvSpPr>
          <p:cNvPr id="193" name="Google Shape;193;p20"/>
          <p:cNvSpPr txBox="1"/>
          <p:nvPr/>
        </p:nvSpPr>
        <p:spPr>
          <a:xfrm>
            <a:off x="7257850" y="3784375"/>
            <a:ext cx="659700" cy="271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700">
                <a:solidFill>
                  <a:schemeClr val="dk1"/>
                </a:solidFill>
                <a:latin typeface="Roboto"/>
                <a:ea typeface="Roboto"/>
                <a:cs typeface="Roboto"/>
                <a:sym typeface="Roboto"/>
              </a:rPr>
              <a:t>São Paulo</a:t>
            </a:r>
            <a:endParaRPr sz="700">
              <a:solidFill>
                <a:schemeClr val="dk1"/>
              </a:solidFill>
              <a:latin typeface="Roboto"/>
              <a:ea typeface="Roboto"/>
              <a:cs typeface="Roboto"/>
              <a:sym typeface="Roboto"/>
            </a:endParaRPr>
          </a:p>
        </p:txBody>
      </p:sp>
      <p:cxnSp>
        <p:nvCxnSpPr>
          <p:cNvPr id="194" name="Google Shape;194;p20"/>
          <p:cNvCxnSpPr/>
          <p:nvPr/>
        </p:nvCxnSpPr>
        <p:spPr>
          <a:xfrm flipH="1">
            <a:off x="7446275" y="3474813"/>
            <a:ext cx="900" cy="369600"/>
          </a:xfrm>
          <a:prstGeom prst="straightConnector1">
            <a:avLst/>
          </a:prstGeom>
          <a:noFill/>
          <a:ln cap="flat" cmpd="sng" w="9525">
            <a:solidFill>
              <a:schemeClr val="dk2"/>
            </a:solidFill>
            <a:prstDash val="solid"/>
            <a:round/>
            <a:headEnd len="med" w="med" type="none"/>
            <a:tailEnd len="med" w="med" type="triangle"/>
          </a:ln>
        </p:spPr>
      </p:cxnSp>
      <p:sp>
        <p:nvSpPr>
          <p:cNvPr id="195" name="Google Shape;195;p20"/>
          <p:cNvSpPr txBox="1"/>
          <p:nvPr/>
        </p:nvSpPr>
        <p:spPr>
          <a:xfrm>
            <a:off x="5993175" y="2404925"/>
            <a:ext cx="567000" cy="198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600">
                <a:solidFill>
                  <a:schemeClr val="dk1"/>
                </a:solidFill>
                <a:latin typeface="Roboto"/>
                <a:ea typeface="Roboto"/>
                <a:cs typeface="Roboto"/>
                <a:sym typeface="Roboto"/>
              </a:rPr>
              <a:t>(RO)</a:t>
            </a:r>
            <a:endParaRPr sz="600">
              <a:solidFill>
                <a:schemeClr val="dk1"/>
              </a:solidFill>
              <a:latin typeface="Roboto"/>
              <a:ea typeface="Roboto"/>
              <a:cs typeface="Roboto"/>
              <a:sym typeface="Roboto"/>
            </a:endParaRPr>
          </a:p>
        </p:txBody>
      </p:sp>
      <p:sp>
        <p:nvSpPr>
          <p:cNvPr id="196" name="Google Shape;196;p20"/>
          <p:cNvSpPr txBox="1"/>
          <p:nvPr/>
        </p:nvSpPr>
        <p:spPr>
          <a:xfrm>
            <a:off x="7185550" y="2386913"/>
            <a:ext cx="567000" cy="198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600">
                <a:solidFill>
                  <a:schemeClr val="dk1"/>
                </a:solidFill>
                <a:latin typeface="Roboto"/>
                <a:ea typeface="Roboto"/>
                <a:cs typeface="Roboto"/>
                <a:sym typeface="Roboto"/>
              </a:rPr>
              <a:t>(TO)</a:t>
            </a:r>
            <a:endParaRPr sz="600">
              <a:solidFill>
                <a:schemeClr val="dk1"/>
              </a:solidFill>
              <a:latin typeface="Roboto"/>
              <a:ea typeface="Roboto"/>
              <a:cs typeface="Roboto"/>
              <a:sym typeface="Roboto"/>
            </a:endParaRPr>
          </a:p>
        </p:txBody>
      </p:sp>
      <p:sp>
        <p:nvSpPr>
          <p:cNvPr id="197" name="Google Shape;197;p20"/>
          <p:cNvSpPr txBox="1"/>
          <p:nvPr/>
        </p:nvSpPr>
        <p:spPr>
          <a:xfrm>
            <a:off x="7394150" y="1828013"/>
            <a:ext cx="567000" cy="198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600">
                <a:solidFill>
                  <a:schemeClr val="dk1"/>
                </a:solidFill>
                <a:latin typeface="Roboto"/>
                <a:ea typeface="Roboto"/>
                <a:cs typeface="Roboto"/>
                <a:sym typeface="Roboto"/>
              </a:rPr>
              <a:t>(MA)</a:t>
            </a:r>
            <a:endParaRPr sz="600">
              <a:solidFill>
                <a:schemeClr val="dk1"/>
              </a:solidFill>
              <a:latin typeface="Roboto"/>
              <a:ea typeface="Roboto"/>
              <a:cs typeface="Roboto"/>
              <a:sym typeface="Roboto"/>
            </a:endParaRPr>
          </a:p>
        </p:txBody>
      </p:sp>
      <p:sp>
        <p:nvSpPr>
          <p:cNvPr id="198" name="Google Shape;198;p20"/>
          <p:cNvSpPr txBox="1"/>
          <p:nvPr/>
        </p:nvSpPr>
        <p:spPr>
          <a:xfrm>
            <a:off x="8231875" y="2649275"/>
            <a:ext cx="567000" cy="198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600">
                <a:solidFill>
                  <a:schemeClr val="dk1"/>
                </a:solidFill>
                <a:latin typeface="Roboto"/>
                <a:ea typeface="Roboto"/>
                <a:cs typeface="Roboto"/>
                <a:sym typeface="Roboto"/>
              </a:rPr>
              <a:t>(SE)</a:t>
            </a:r>
            <a:endParaRPr sz="600">
              <a:solidFill>
                <a:schemeClr val="dk1"/>
              </a:solidFill>
              <a:latin typeface="Roboto"/>
              <a:ea typeface="Roboto"/>
              <a:cs typeface="Roboto"/>
              <a:sym typeface="Roboto"/>
            </a:endParaRPr>
          </a:p>
        </p:txBody>
      </p:sp>
      <p:sp>
        <p:nvSpPr>
          <p:cNvPr id="199" name="Google Shape;199;p20"/>
          <p:cNvSpPr txBox="1"/>
          <p:nvPr/>
        </p:nvSpPr>
        <p:spPr>
          <a:xfrm>
            <a:off x="7373825" y="3935225"/>
            <a:ext cx="567000" cy="198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600">
                <a:solidFill>
                  <a:schemeClr val="dk1"/>
                </a:solidFill>
                <a:latin typeface="Roboto"/>
                <a:ea typeface="Roboto"/>
                <a:cs typeface="Roboto"/>
                <a:sym typeface="Roboto"/>
              </a:rPr>
              <a:t>(SP)</a:t>
            </a:r>
            <a:endParaRPr sz="600">
              <a:solidFill>
                <a:schemeClr val="dk1"/>
              </a:solidFill>
              <a:latin typeface="Roboto"/>
              <a:ea typeface="Roboto"/>
              <a:cs typeface="Roboto"/>
              <a:sym typeface="Roboto"/>
            </a:endParaRPr>
          </a:p>
        </p:txBody>
      </p:sp>
      <p:sp>
        <p:nvSpPr>
          <p:cNvPr id="200" name="Google Shape;200;p20"/>
          <p:cNvSpPr txBox="1"/>
          <p:nvPr/>
        </p:nvSpPr>
        <p:spPr>
          <a:xfrm>
            <a:off x="8329325" y="3121750"/>
            <a:ext cx="567000" cy="198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600">
                <a:solidFill>
                  <a:schemeClr val="dk1"/>
                </a:solidFill>
                <a:latin typeface="Roboto"/>
                <a:ea typeface="Roboto"/>
                <a:cs typeface="Roboto"/>
                <a:sym typeface="Roboto"/>
              </a:rPr>
              <a:t>(PE)</a:t>
            </a:r>
            <a:endParaRPr sz="600">
              <a:solidFill>
                <a:schemeClr val="dk1"/>
              </a:solidFill>
              <a:latin typeface="Roboto"/>
              <a:ea typeface="Roboto"/>
              <a:cs typeface="Roboto"/>
              <a:sym typeface="Roboto"/>
            </a:endParaRPr>
          </a:p>
        </p:txBody>
      </p:sp>
      <p:cxnSp>
        <p:nvCxnSpPr>
          <p:cNvPr id="201" name="Google Shape;201;p20"/>
          <p:cNvCxnSpPr/>
          <p:nvPr/>
        </p:nvCxnSpPr>
        <p:spPr>
          <a:xfrm flipH="1">
            <a:off x="6478775" y="3192063"/>
            <a:ext cx="900" cy="369600"/>
          </a:xfrm>
          <a:prstGeom prst="straightConnector1">
            <a:avLst/>
          </a:prstGeom>
          <a:noFill/>
          <a:ln cap="flat" cmpd="sng" w="9525">
            <a:solidFill>
              <a:schemeClr val="dk2"/>
            </a:solidFill>
            <a:prstDash val="solid"/>
            <a:round/>
            <a:headEnd len="med" w="med" type="none"/>
            <a:tailEnd len="med" w="med" type="triangle"/>
          </a:ln>
        </p:spPr>
      </p:cxnSp>
      <p:sp>
        <p:nvSpPr>
          <p:cNvPr id="202" name="Google Shape;202;p20"/>
          <p:cNvSpPr txBox="1"/>
          <p:nvPr/>
        </p:nvSpPr>
        <p:spPr>
          <a:xfrm>
            <a:off x="6115925" y="3572925"/>
            <a:ext cx="726600" cy="27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dk1"/>
                </a:solidFill>
                <a:latin typeface="Roboto"/>
                <a:ea typeface="Roboto"/>
                <a:cs typeface="Roboto"/>
                <a:sym typeface="Roboto"/>
              </a:rPr>
              <a:t>Mato Grosso do Sul</a:t>
            </a:r>
            <a:r>
              <a:rPr lang="en" sz="700">
                <a:solidFill>
                  <a:schemeClr val="dk1"/>
                </a:solidFill>
                <a:latin typeface="Roboto"/>
                <a:ea typeface="Roboto"/>
                <a:cs typeface="Roboto"/>
                <a:sym typeface="Roboto"/>
              </a:rPr>
              <a:t> </a:t>
            </a:r>
            <a:endParaRPr sz="700">
              <a:solidFill>
                <a:schemeClr val="dk1"/>
              </a:solidFill>
              <a:latin typeface="Roboto"/>
              <a:ea typeface="Roboto"/>
              <a:cs typeface="Roboto"/>
              <a:sym typeface="Roboto"/>
            </a:endParaRPr>
          </a:p>
          <a:p>
            <a:pPr indent="0" lvl="0" marL="0" rtl="0" algn="ctr">
              <a:spcBef>
                <a:spcPts val="0"/>
              </a:spcBef>
              <a:spcAft>
                <a:spcPts val="0"/>
              </a:spcAft>
              <a:buNone/>
            </a:pPr>
            <a:r>
              <a:rPr lang="en" sz="700">
                <a:solidFill>
                  <a:schemeClr val="dk1"/>
                </a:solidFill>
                <a:latin typeface="Roboto"/>
                <a:ea typeface="Roboto"/>
                <a:cs typeface="Roboto"/>
                <a:sym typeface="Roboto"/>
              </a:rPr>
              <a:t>(MS)</a:t>
            </a:r>
            <a:endParaRPr sz="700">
              <a:solidFill>
                <a:schemeClr val="dk1"/>
              </a:solidFill>
              <a:latin typeface="Roboto"/>
              <a:ea typeface="Roboto"/>
              <a:cs typeface="Roboto"/>
              <a:sym typeface="Roboto"/>
            </a:endParaRPr>
          </a:p>
        </p:txBody>
      </p:sp>
      <p:cxnSp>
        <p:nvCxnSpPr>
          <p:cNvPr id="203" name="Google Shape;203;p20"/>
          <p:cNvCxnSpPr/>
          <p:nvPr/>
        </p:nvCxnSpPr>
        <p:spPr>
          <a:xfrm>
            <a:off x="7045400" y="1209738"/>
            <a:ext cx="360900" cy="5100"/>
          </a:xfrm>
          <a:prstGeom prst="straightConnector1">
            <a:avLst/>
          </a:prstGeom>
          <a:noFill/>
          <a:ln cap="flat" cmpd="sng" w="9525">
            <a:solidFill>
              <a:schemeClr val="dk2"/>
            </a:solidFill>
            <a:prstDash val="solid"/>
            <a:round/>
            <a:headEnd len="med" w="med" type="none"/>
            <a:tailEnd len="med" w="med" type="triangle"/>
          </a:ln>
        </p:spPr>
      </p:cxnSp>
      <p:sp>
        <p:nvSpPr>
          <p:cNvPr id="204" name="Google Shape;204;p20"/>
          <p:cNvSpPr txBox="1"/>
          <p:nvPr/>
        </p:nvSpPr>
        <p:spPr>
          <a:xfrm>
            <a:off x="7257850" y="1082488"/>
            <a:ext cx="659700" cy="27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dk1"/>
                </a:solidFill>
                <a:latin typeface="Roboto"/>
                <a:ea typeface="Roboto"/>
                <a:cs typeface="Roboto"/>
                <a:sym typeface="Roboto"/>
              </a:rPr>
              <a:t>Amapá</a:t>
            </a:r>
            <a:endParaRPr sz="700">
              <a:solidFill>
                <a:schemeClr val="dk1"/>
              </a:solidFill>
              <a:latin typeface="Roboto"/>
              <a:ea typeface="Roboto"/>
              <a:cs typeface="Roboto"/>
              <a:sym typeface="Roboto"/>
            </a:endParaRPr>
          </a:p>
          <a:p>
            <a:pPr indent="0" lvl="0" marL="0" rtl="0" algn="ctr">
              <a:spcBef>
                <a:spcPts val="0"/>
              </a:spcBef>
              <a:spcAft>
                <a:spcPts val="0"/>
              </a:spcAft>
              <a:buNone/>
            </a:pPr>
            <a:r>
              <a:rPr lang="en" sz="700">
                <a:solidFill>
                  <a:schemeClr val="dk1"/>
                </a:solidFill>
                <a:latin typeface="Roboto"/>
                <a:ea typeface="Roboto"/>
                <a:cs typeface="Roboto"/>
                <a:sym typeface="Roboto"/>
              </a:rPr>
              <a:t>(AP)</a:t>
            </a:r>
            <a:endParaRPr sz="700">
              <a:solidFill>
                <a:schemeClr val="dk1"/>
              </a:solidFill>
              <a:latin typeface="Roboto"/>
              <a:ea typeface="Roboto"/>
              <a:cs typeface="Roboto"/>
              <a:sym typeface="Roboto"/>
            </a:endParaRPr>
          </a:p>
        </p:txBody>
      </p:sp>
      <p:sp>
        <p:nvSpPr>
          <p:cNvPr id="205" name="Google Shape;205;p20"/>
          <p:cNvSpPr txBox="1"/>
          <p:nvPr/>
        </p:nvSpPr>
        <p:spPr>
          <a:xfrm>
            <a:off x="7996300" y="1133375"/>
            <a:ext cx="726600" cy="27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dk1"/>
                </a:solidFill>
                <a:latin typeface="Roboto"/>
                <a:ea typeface="Roboto"/>
                <a:cs typeface="Roboto"/>
                <a:sym typeface="Roboto"/>
              </a:rPr>
              <a:t>Rio Grande do Norte</a:t>
            </a:r>
            <a:endParaRPr sz="700">
              <a:solidFill>
                <a:schemeClr val="dk1"/>
              </a:solidFill>
              <a:latin typeface="Roboto"/>
              <a:ea typeface="Roboto"/>
              <a:cs typeface="Roboto"/>
              <a:sym typeface="Roboto"/>
            </a:endParaRPr>
          </a:p>
          <a:p>
            <a:pPr indent="0" lvl="0" marL="0" rtl="0" algn="ctr">
              <a:spcBef>
                <a:spcPts val="0"/>
              </a:spcBef>
              <a:spcAft>
                <a:spcPts val="0"/>
              </a:spcAft>
              <a:buNone/>
            </a:pPr>
            <a:r>
              <a:rPr lang="en" sz="700">
                <a:solidFill>
                  <a:schemeClr val="dk1"/>
                </a:solidFill>
                <a:latin typeface="Roboto"/>
                <a:ea typeface="Roboto"/>
                <a:cs typeface="Roboto"/>
                <a:sym typeface="Roboto"/>
              </a:rPr>
              <a:t>(RN)</a:t>
            </a:r>
            <a:endParaRPr sz="700">
              <a:solidFill>
                <a:schemeClr val="dk1"/>
              </a:solidFill>
              <a:latin typeface="Roboto"/>
              <a:ea typeface="Roboto"/>
              <a:cs typeface="Roboto"/>
              <a:sym typeface="Roboto"/>
            </a:endParaRPr>
          </a:p>
        </p:txBody>
      </p:sp>
      <p:cxnSp>
        <p:nvCxnSpPr>
          <p:cNvPr id="206" name="Google Shape;206;p20"/>
          <p:cNvCxnSpPr/>
          <p:nvPr/>
        </p:nvCxnSpPr>
        <p:spPr>
          <a:xfrm flipH="1" rot="10800000">
            <a:off x="8340400" y="1493975"/>
            <a:ext cx="2400" cy="3654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1"/>
          <p:cNvSpPr txBox="1"/>
          <p:nvPr>
            <p:ph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Summary</a:t>
            </a:r>
            <a:endParaRPr/>
          </a:p>
        </p:txBody>
      </p:sp>
      <p:grpSp>
        <p:nvGrpSpPr>
          <p:cNvPr id="212" name="Google Shape;212;p21"/>
          <p:cNvGrpSpPr/>
          <p:nvPr/>
        </p:nvGrpSpPr>
        <p:grpSpPr>
          <a:xfrm>
            <a:off x="457216" y="1895207"/>
            <a:ext cx="7855581" cy="622500"/>
            <a:chOff x="457200" y="2201848"/>
            <a:chExt cx="3814500" cy="622500"/>
          </a:xfrm>
        </p:grpSpPr>
        <p:sp>
          <p:nvSpPr>
            <p:cNvPr id="213" name="Google Shape;213;p21"/>
            <p:cNvSpPr txBox="1"/>
            <p:nvPr/>
          </p:nvSpPr>
          <p:spPr>
            <a:xfrm>
              <a:off x="457200" y="2201848"/>
              <a:ext cx="1684800" cy="6225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Product and Sales Performance</a:t>
              </a:r>
              <a:endParaRPr b="1" sz="1800">
                <a:solidFill>
                  <a:schemeClr val="dk1"/>
                </a:solidFill>
                <a:highlight>
                  <a:schemeClr val="lt1"/>
                </a:highlight>
                <a:latin typeface="Fira Sans Extra Condensed"/>
                <a:ea typeface="Fira Sans Extra Condensed"/>
                <a:cs typeface="Fira Sans Extra Condensed"/>
                <a:sym typeface="Fira Sans Extra Condensed"/>
              </a:endParaRPr>
            </a:p>
          </p:txBody>
        </p:sp>
        <p:sp>
          <p:nvSpPr>
            <p:cNvPr id="214" name="Google Shape;214;p21"/>
            <p:cNvSpPr txBox="1"/>
            <p:nvPr/>
          </p:nvSpPr>
          <p:spPr>
            <a:xfrm>
              <a:off x="2142000" y="2201848"/>
              <a:ext cx="2129700" cy="622500"/>
            </a:xfrm>
            <a:prstGeom prst="rect">
              <a:avLst/>
            </a:prstGeom>
            <a:solidFill>
              <a:srgbClr val="155FE5">
                <a:alpha val="1254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Opportunities for optimizing inventory management, product recommendations, and promotional strategies</a:t>
              </a:r>
              <a:endParaRPr>
                <a:latin typeface="Roboto"/>
                <a:ea typeface="Roboto"/>
                <a:cs typeface="Roboto"/>
                <a:sym typeface="Roboto"/>
              </a:endParaRPr>
            </a:p>
          </p:txBody>
        </p:sp>
      </p:grpSp>
      <p:grpSp>
        <p:nvGrpSpPr>
          <p:cNvPr id="215" name="Google Shape;215;p21"/>
          <p:cNvGrpSpPr/>
          <p:nvPr/>
        </p:nvGrpSpPr>
        <p:grpSpPr>
          <a:xfrm>
            <a:off x="457216" y="2826532"/>
            <a:ext cx="7855581" cy="614700"/>
            <a:chOff x="457200" y="3161374"/>
            <a:chExt cx="3814500" cy="614700"/>
          </a:xfrm>
        </p:grpSpPr>
        <p:sp>
          <p:nvSpPr>
            <p:cNvPr id="216" name="Google Shape;216;p21"/>
            <p:cNvSpPr txBox="1"/>
            <p:nvPr/>
          </p:nvSpPr>
          <p:spPr>
            <a:xfrm>
              <a:off x="457200" y="3161374"/>
              <a:ext cx="1684800" cy="6147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Price Elasticity</a:t>
              </a:r>
              <a:endParaRPr b="1" sz="1800">
                <a:solidFill>
                  <a:schemeClr val="lt1"/>
                </a:solidFill>
                <a:latin typeface="Fira Sans Extra Condensed"/>
                <a:ea typeface="Fira Sans Extra Condensed"/>
                <a:cs typeface="Fira Sans Extra Condensed"/>
                <a:sym typeface="Fira Sans Extra Condensed"/>
              </a:endParaRPr>
            </a:p>
          </p:txBody>
        </p:sp>
        <p:sp>
          <p:nvSpPr>
            <p:cNvPr id="217" name="Google Shape;217;p21"/>
            <p:cNvSpPr txBox="1"/>
            <p:nvPr/>
          </p:nvSpPr>
          <p:spPr>
            <a:xfrm>
              <a:off x="2142000" y="3161374"/>
              <a:ext cx="2129700" cy="614700"/>
            </a:xfrm>
            <a:prstGeom prst="rect">
              <a:avLst/>
            </a:prstGeom>
            <a:solidFill>
              <a:srgbClr val="2A8BFD">
                <a:alpha val="1254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Suggest flexible pricing strategies during periods of high elasticity could increase revenue</a:t>
              </a:r>
              <a:endParaRPr>
                <a:solidFill>
                  <a:srgbClr val="000000"/>
                </a:solidFill>
                <a:latin typeface="Roboto"/>
                <a:ea typeface="Roboto"/>
                <a:cs typeface="Roboto"/>
                <a:sym typeface="Roboto"/>
              </a:endParaRPr>
            </a:p>
          </p:txBody>
        </p:sp>
      </p:grpSp>
      <p:grpSp>
        <p:nvGrpSpPr>
          <p:cNvPr id="218" name="Google Shape;218;p21"/>
          <p:cNvGrpSpPr/>
          <p:nvPr/>
        </p:nvGrpSpPr>
        <p:grpSpPr>
          <a:xfrm>
            <a:off x="457216" y="963883"/>
            <a:ext cx="7855581" cy="622500"/>
            <a:chOff x="457200" y="1243690"/>
            <a:chExt cx="3814500" cy="622500"/>
          </a:xfrm>
        </p:grpSpPr>
        <p:sp>
          <p:nvSpPr>
            <p:cNvPr id="219" name="Google Shape;219;p21"/>
            <p:cNvSpPr txBox="1"/>
            <p:nvPr/>
          </p:nvSpPr>
          <p:spPr>
            <a:xfrm>
              <a:off x="457200" y="1243690"/>
              <a:ext cx="1684800" cy="622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Customer Segmentation and Satisfaction</a:t>
              </a:r>
              <a:endParaRPr b="1" sz="1800">
                <a:solidFill>
                  <a:schemeClr val="lt1"/>
                </a:solidFill>
                <a:latin typeface="Fira Sans Extra Condensed"/>
                <a:ea typeface="Fira Sans Extra Condensed"/>
                <a:cs typeface="Fira Sans Extra Condensed"/>
                <a:sym typeface="Fira Sans Extra Condensed"/>
              </a:endParaRPr>
            </a:p>
          </p:txBody>
        </p:sp>
        <p:sp>
          <p:nvSpPr>
            <p:cNvPr id="220" name="Google Shape;220;p21"/>
            <p:cNvSpPr txBox="1"/>
            <p:nvPr/>
          </p:nvSpPr>
          <p:spPr>
            <a:xfrm>
              <a:off x="2142000" y="1243690"/>
              <a:ext cx="2129700" cy="622500"/>
            </a:xfrm>
            <a:prstGeom prst="rect">
              <a:avLst/>
            </a:prstGeom>
            <a:solidFill>
              <a:srgbClr val="1642C5">
                <a:alpha val="1254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Identify distinct customer groups and their purchasing  behaviors</a:t>
              </a:r>
              <a:r>
                <a:rPr lang="en" sz="1200">
                  <a:solidFill>
                    <a:srgbClr val="D5D5D5"/>
                  </a:solidFill>
                  <a:highlight>
                    <a:srgbClr val="383838"/>
                  </a:highlight>
                  <a:latin typeface="Roboto"/>
                  <a:ea typeface="Roboto"/>
                  <a:cs typeface="Roboto"/>
                  <a:sym typeface="Roboto"/>
                </a:rPr>
                <a:t> </a:t>
              </a:r>
              <a:endParaRPr>
                <a:solidFill>
                  <a:srgbClr val="000000"/>
                </a:solidFill>
                <a:latin typeface="Roboto"/>
                <a:ea typeface="Roboto"/>
                <a:cs typeface="Roboto"/>
                <a:sym typeface="Roboto"/>
              </a:endParaRPr>
            </a:p>
          </p:txBody>
        </p:sp>
      </p:grpSp>
      <p:grpSp>
        <p:nvGrpSpPr>
          <p:cNvPr id="221" name="Google Shape;221;p21"/>
          <p:cNvGrpSpPr/>
          <p:nvPr/>
        </p:nvGrpSpPr>
        <p:grpSpPr>
          <a:xfrm>
            <a:off x="457191" y="3716756"/>
            <a:ext cx="7855606" cy="648000"/>
            <a:chOff x="457188" y="4087500"/>
            <a:chExt cx="3814512" cy="648000"/>
          </a:xfrm>
        </p:grpSpPr>
        <p:sp>
          <p:nvSpPr>
            <p:cNvPr id="222" name="Google Shape;222;p21"/>
            <p:cNvSpPr txBox="1"/>
            <p:nvPr/>
          </p:nvSpPr>
          <p:spPr>
            <a:xfrm>
              <a:off x="457188" y="4087500"/>
              <a:ext cx="1684800" cy="6147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800">
                  <a:solidFill>
                    <a:schemeClr val="lt1"/>
                  </a:solidFill>
                  <a:latin typeface="Fira Sans Extra Condensed"/>
                  <a:ea typeface="Fira Sans Extra Condensed"/>
                  <a:cs typeface="Fira Sans Extra Condensed"/>
                  <a:sym typeface="Fira Sans Extra Condensed"/>
                </a:rPr>
                <a:t>Customer Payment Preferences</a:t>
              </a:r>
              <a:endParaRPr b="1" sz="1800">
                <a:solidFill>
                  <a:schemeClr val="lt1"/>
                </a:solidFill>
                <a:latin typeface="Fira Sans Extra Condensed"/>
                <a:ea typeface="Fira Sans Extra Condensed"/>
                <a:cs typeface="Fira Sans Extra Condensed"/>
                <a:sym typeface="Fira Sans Extra Condensed"/>
              </a:endParaRPr>
            </a:p>
          </p:txBody>
        </p:sp>
        <p:sp>
          <p:nvSpPr>
            <p:cNvPr id="223" name="Google Shape;223;p21"/>
            <p:cNvSpPr txBox="1"/>
            <p:nvPr/>
          </p:nvSpPr>
          <p:spPr>
            <a:xfrm>
              <a:off x="2142000" y="4120800"/>
              <a:ext cx="2129700" cy="614700"/>
            </a:xfrm>
            <a:prstGeom prst="rect">
              <a:avLst/>
            </a:prstGeom>
            <a:solidFill>
              <a:srgbClr val="434343">
                <a:alpha val="1254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Tailor promotions and streamline the payment process</a:t>
              </a:r>
              <a:endParaRPr>
                <a:latin typeface="Roboto"/>
                <a:ea typeface="Roboto"/>
                <a:cs typeface="Roboto"/>
                <a:sym typeface="Roboto"/>
              </a:endParaRPr>
            </a:p>
          </p:txBody>
        </p:sp>
      </p:gr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usiness 2023 Annual Report Infographics by Slidesgo">
  <a:themeElements>
    <a:clrScheme name="Simple Light">
      <a:dk1>
        <a:srgbClr val="000000"/>
      </a:dk1>
      <a:lt1>
        <a:srgbClr val="FFFFFF"/>
      </a:lt1>
      <a:dk2>
        <a:srgbClr val="666666"/>
      </a:dk2>
      <a:lt2>
        <a:srgbClr val="D9D9D9"/>
      </a:lt2>
      <a:accent1>
        <a:srgbClr val="1642C5"/>
      </a:accent1>
      <a:accent2>
        <a:srgbClr val="155FE5"/>
      </a:accent2>
      <a:accent3>
        <a:srgbClr val="2A8BFD"/>
      </a:accent3>
      <a:accent4>
        <a:srgbClr val="434343"/>
      </a:accent4>
      <a:accent5>
        <a:srgbClr val="888888"/>
      </a:accent5>
      <a:accent6>
        <a:srgbClr val="CCCCCC"/>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