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0" r:id="rId3"/>
    <p:sldId id="419" r:id="rId4"/>
    <p:sldId id="420" r:id="rId5"/>
    <p:sldId id="331" r:id="rId6"/>
    <p:sldId id="323" r:id="rId7"/>
    <p:sldId id="334" r:id="rId8"/>
    <p:sldId id="335" r:id="rId9"/>
    <p:sldId id="411" r:id="rId10"/>
    <p:sldId id="412" r:id="rId11"/>
    <p:sldId id="413" r:id="rId12"/>
    <p:sldId id="369" r:id="rId13"/>
    <p:sldId id="407" r:id="rId14"/>
    <p:sldId id="433" r:id="rId15"/>
    <p:sldId id="431" r:id="rId16"/>
    <p:sldId id="432" r:id="rId17"/>
    <p:sldId id="434" r:id="rId18"/>
    <p:sldId id="421" r:id="rId19"/>
    <p:sldId id="414" r:id="rId20"/>
    <p:sldId id="408" r:id="rId21"/>
    <p:sldId id="415" r:id="rId22"/>
    <p:sldId id="422" r:id="rId23"/>
    <p:sldId id="416" r:id="rId24"/>
    <p:sldId id="417" r:id="rId25"/>
    <p:sldId id="418" r:id="rId26"/>
    <p:sldId id="326" r:id="rId27"/>
    <p:sldId id="405" r:id="rId28"/>
    <p:sldId id="409" r:id="rId29"/>
    <p:sldId id="430" r:id="rId30"/>
    <p:sldId id="423" r:id="rId31"/>
    <p:sldId id="425" r:id="rId32"/>
    <p:sldId id="426" r:id="rId33"/>
    <p:sldId id="427" r:id="rId34"/>
    <p:sldId id="429" r:id="rId35"/>
    <p:sldId id="437" r:id="rId36"/>
    <p:sldId id="436" r:id="rId37"/>
    <p:sldId id="438" r:id="rId38"/>
    <p:sldId id="406" r:id="rId39"/>
    <p:sldId id="410" r:id="rId40"/>
    <p:sldId id="428" r:id="rId41"/>
    <p:sldId id="322" r:id="rId42"/>
    <p:sldId id="435" r:id="rId43"/>
    <p:sldId id="439" r:id="rId44"/>
    <p:sldId id="440" r:id="rId45"/>
    <p:sldId id="441" r:id="rId46"/>
    <p:sldId id="442" r:id="rId47"/>
    <p:sldId id="44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290"/>
            <p14:sldId id="419"/>
            <p14:sldId id="420"/>
            <p14:sldId id="331"/>
            <p14:sldId id="323"/>
            <p14:sldId id="334"/>
            <p14:sldId id="335"/>
            <p14:sldId id="411"/>
            <p14:sldId id="412"/>
            <p14:sldId id="413"/>
            <p14:sldId id="369"/>
            <p14:sldId id="407"/>
            <p14:sldId id="433"/>
            <p14:sldId id="431"/>
            <p14:sldId id="432"/>
            <p14:sldId id="434"/>
            <p14:sldId id="421"/>
            <p14:sldId id="414"/>
            <p14:sldId id="408"/>
            <p14:sldId id="415"/>
            <p14:sldId id="422"/>
            <p14:sldId id="416"/>
            <p14:sldId id="417"/>
            <p14:sldId id="418"/>
            <p14:sldId id="326"/>
            <p14:sldId id="405"/>
            <p14:sldId id="409"/>
            <p14:sldId id="430"/>
            <p14:sldId id="423"/>
            <p14:sldId id="425"/>
            <p14:sldId id="426"/>
            <p14:sldId id="427"/>
            <p14:sldId id="429"/>
            <p14:sldId id="437"/>
            <p14:sldId id="436"/>
            <p14:sldId id="438"/>
            <p14:sldId id="406"/>
            <p14:sldId id="410"/>
            <p14:sldId id="428"/>
            <p14:sldId id="322"/>
            <p14:sldId id="435"/>
            <p14:sldId id="439"/>
            <p14:sldId id="440"/>
            <p14:sldId id="441"/>
            <p14:sldId id="442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5F"/>
    <a:srgbClr val="2079B6"/>
    <a:srgbClr val="3498DB"/>
    <a:srgbClr val="2ECC71"/>
    <a:srgbClr val="22B453"/>
    <a:srgbClr val="34D86B"/>
    <a:srgbClr val="65E18E"/>
    <a:srgbClr val="25AD49"/>
    <a:srgbClr val="43CF6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19" autoAdjust="0"/>
  </p:normalViewPr>
  <p:slideViewPr>
    <p:cSldViewPr snapToGrid="0" snapToObjects="1">
      <p:cViewPr>
        <p:scale>
          <a:sx n="75" d="100"/>
          <a:sy n="75" d="100"/>
        </p:scale>
        <p:origin x="-2600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" y="-8005"/>
            <a:ext cx="9290138" cy="6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(happens briefly)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487" y="3204418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36161" y="3404473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5439" y="3228944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0113" y="3428999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478" y="476560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:visited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4552" y="5437630"/>
            <a:ext cx="2857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this Link</a:t>
            </a:r>
            <a:endParaRPr lang="en-US" sz="2000" b="1" u="sng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473021" y="5861031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432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6703" y="3204419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487" y="3204417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6703" y="3770503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1487" y="3770501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76703" y="4358843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1487" y="4358841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76703" y="4924927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1487" y="4924925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704769" y="55626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17495" y="3190844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92279" y="3190842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17495" y="3756928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92279" y="3756926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17495" y="4345268"/>
            <a:ext cx="1813927" cy="40011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2279" y="4345266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17495" y="4911352"/>
            <a:ext cx="1813927" cy="40011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92279" y="4911350"/>
            <a:ext cx="154721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088491" y="5111405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3509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4712" y="2588528"/>
            <a:ext cx="9158712" cy="1553943"/>
          </a:xfrm>
          <a:prstGeom prst="rect">
            <a:avLst/>
          </a:prstGeom>
          <a:solidFill>
            <a:srgbClr val="2079B6">
              <a:alpha val="4862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HTML5</a:t>
            </a:r>
            <a:endParaRPr lang="en-US" sz="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4190064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HTML5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 of CSS3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semantic tags: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&lt;header&gt;, &lt;footer&gt;, etc.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 tags: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&lt;video&gt;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&lt;audio&gt;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now draw graphics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&lt;canvas&gt;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478" y="4552823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with JS, you can also do: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and Drop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w3.org/html/logo/downloads/HTML5_s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174312"/>
            <a:ext cx="2860674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46916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20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Semantic Tags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Tags	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&lt;div&gt; tags, but with meaning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distinguish structure of a site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https://lh4.googleusercontent.com/AGcvVjy5z5L_8WdoUTS90KmuMonJmVMrNf17BLgKKbh16M9LfxQYts23AjDLgeXnhZCfsFAOAxbutR2uJpGT4NKS0AMOe9ipa7LNWNq1ncVW_y2FD6pR9nxnGQ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72" y="3678237"/>
            <a:ext cx="55435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9000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&lt;video&gt;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way to showcase videos you uploaded or video files on the web (non-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&lt;video width=“640” height=“480” controls&gt;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&lt;source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=“clip.mp4” type=“video/mp4”&gt;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Browser does not support this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&lt;/video&gt;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478" y="4552823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lines inside &lt;video&gt;: Source tag &amp; text, in case browser does not support HTML5 &lt;video&gt; (Chrome, Firefox, Opera, Safari, and IE9+ supports)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400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&lt;video&gt;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&lt;video width=“640” height=“480” controls&gt;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&lt;source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=“clip.mp4” type=“video/mp4”&gt;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Browser does not support this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&lt;/video&gt;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478" y="4044991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&lt;video&gt; tag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play, pause, etc. buttons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autoplay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muted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632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HTML5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HTML5 tags require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now, know semantic tags + &lt;video&gt;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Graphics on a Canvas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more with &lt;video&gt; and &lt;audio&gt;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w3.org/html/logo/downloads/HTML5_s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174312"/>
            <a:ext cx="2860674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154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4712" y="2588528"/>
            <a:ext cx="9158712" cy="1553943"/>
          </a:xfrm>
          <a:prstGeom prst="rect">
            <a:avLst/>
          </a:prstGeom>
          <a:solidFill>
            <a:srgbClr val="26AA5F">
              <a:alpha val="4745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CSS3</a:t>
            </a:r>
            <a:endParaRPr lang="en-US" sz="8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0812748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CSS3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version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 &amp;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Animations &amp; 2D/3D transformations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Gradients, text effects, etc.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030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472669"/>
            <a:ext cx="8348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learned about 3 types of positioning.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would you offset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box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10px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top &amp; right of the blue box?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5699" y="3911877"/>
            <a:ext cx="4049749" cy="238704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36122" y="4330622"/>
            <a:ext cx="2628901" cy="15495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36122" y="4330622"/>
            <a:ext cx="1314450" cy="774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08200" y="5359125"/>
            <a:ext cx="10279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479" y="5159069"/>
            <a:ext cx="17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static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68500" y="4361401"/>
            <a:ext cx="5139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3779" y="4161345"/>
            <a:ext cx="17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816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border-radius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now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your 90 degree corners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border-radius: 10px;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26" y="331151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use percentages (up to 50%)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border-radius: 50%;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element is a square, this turns it into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Why?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323860" y="4826000"/>
            <a:ext cx="3248140" cy="1549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702300" y="4737100"/>
            <a:ext cx="1676400" cy="167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96200" y="4762500"/>
            <a:ext cx="0" cy="812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23100" y="4762500"/>
            <a:ext cx="673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3100" y="5588000"/>
            <a:ext cx="673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85100" y="4984234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50%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828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box-shadow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shadow to your elements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(parentheses optional):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box-shadow: h v (blur) (spread) (color) (inset)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 0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26" y="3841597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subtle effects and modals (e.g. Facebook Photo Viewer)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45" y="4457699"/>
            <a:ext cx="7658100" cy="20446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15967" y="4902151"/>
            <a:ext cx="4193255" cy="11557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36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Opacity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transparency of elements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(parentheses optional):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opacity: 0.5;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from 0 (invisible) to 1 (fully visible)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326" y="3741533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same as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display:none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none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hides the element (takes no space on page)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opacity: 0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makes the element invisible (but still takes up space on the page)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6860" y="1174312"/>
            <a:ext cx="1103739" cy="10128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2999" y="1174312"/>
            <a:ext cx="1103739" cy="101285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81460" y="1174312"/>
            <a:ext cx="1103739" cy="1012855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675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42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Transitions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Move, scale, and change the color of elements (and lots more!)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Essentially changing from state 1 to state 2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transition: 0.2s;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is usually very short (&lt;1s)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561" y="1398318"/>
            <a:ext cx="629702" cy="5778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358" y="4446166"/>
            <a:ext cx="7556500" cy="18319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1358" y="4601787"/>
            <a:ext cx="2918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 {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width: 100px;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height: 100px;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 red;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transition: 0.2s;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601787"/>
            <a:ext cx="2918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box:hover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width: 200px;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height: 200px;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 blue;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5449" y="1166155"/>
            <a:ext cx="1155409" cy="106027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01432" y="1643576"/>
            <a:ext cx="341721" cy="25025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79132" y="1643576"/>
            <a:ext cx="341721" cy="250256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593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11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2D Transformations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Translate, scale, rotate, skew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translate(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xvalue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yvalue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transform: translate(10px, 80px);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892" y="2427389"/>
            <a:ext cx="577704" cy="53013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83596" y="2692457"/>
            <a:ext cx="679596" cy="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331" y="3678033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rotate(45deg);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310" y="4297019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xtimes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ytimes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transform: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scale(2, 4);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958" y="5228201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xdeg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ydeg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transform: skew(10deg, 40deg)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63192" y="2538284"/>
            <a:ext cx="577704" cy="53013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829865">
            <a:off x="7351735" y="3351245"/>
            <a:ext cx="577704" cy="53013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43408" y="4210309"/>
            <a:ext cx="983627" cy="90263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288835" y="5564582"/>
            <a:ext cx="774700" cy="546100"/>
          </a:xfrm>
          <a:custGeom>
            <a:avLst/>
            <a:gdLst>
              <a:gd name="connsiteX0" fmla="*/ 0 w 774700"/>
              <a:gd name="connsiteY0" fmla="*/ 0 h 546100"/>
              <a:gd name="connsiteX1" fmla="*/ 203200 w 774700"/>
              <a:gd name="connsiteY1" fmla="*/ 546100 h 546100"/>
              <a:gd name="connsiteX2" fmla="*/ 774700 w 774700"/>
              <a:gd name="connsiteY2" fmla="*/ 546100 h 546100"/>
              <a:gd name="connsiteX3" fmla="*/ 546100 w 774700"/>
              <a:gd name="connsiteY3" fmla="*/ 12700 h 546100"/>
              <a:gd name="connsiteX4" fmla="*/ 12700 w 774700"/>
              <a:gd name="connsiteY4" fmla="*/ 38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700" h="546100">
                <a:moveTo>
                  <a:pt x="0" y="0"/>
                </a:moveTo>
                <a:lnTo>
                  <a:pt x="203200" y="546100"/>
                </a:lnTo>
                <a:lnTo>
                  <a:pt x="774700" y="546100"/>
                </a:lnTo>
                <a:lnTo>
                  <a:pt x="546100" y="12700"/>
                </a:lnTo>
                <a:lnTo>
                  <a:pt x="12700" y="38100"/>
                </a:lnTo>
              </a:path>
            </a:pathLst>
          </a:cu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65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1" grpId="0" animBg="1"/>
      <p:bldP spid="22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11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 Transformations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Translate, scale, rotate… but wicked!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2D transforms… but with “3d”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3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translate3d(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rotate3d(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scale3d(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3590" y="1820643"/>
            <a:ext cx="1835004" cy="168390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671092" y="3680393"/>
            <a:ext cx="0" cy="67691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5326" y="4297335"/>
            <a:ext cx="57406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(3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1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specific):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rotateY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(45deg);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scaleZ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scale3d(1,1,2);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transform: rotate3d(0, 1, 0, 60deg);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48888" y="4496786"/>
            <a:ext cx="1892008" cy="1736217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36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3174580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080" name="Picture 8" descr="http://images.amazon.com/images/G/01/software/detail-page/B003B32A88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52" y="2252660"/>
            <a:ext cx="7689695" cy="36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573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 led to browsers rendering websites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differently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Cross-Browser Compatibility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Web Developers’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nightmare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83708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Big 5 Browsers: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Apple’s Safari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http://www.loanproposals.com/wp-content/uploads/2012/08/browser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64" y="3354703"/>
            <a:ext cx="4572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1144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472669"/>
            <a:ext cx="8348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learned about 3 types of positioning.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would you offset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box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10px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top &amp; right of the blue box?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5699" y="3911877"/>
            <a:ext cx="4049749" cy="238704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36122" y="4330622"/>
            <a:ext cx="2628901" cy="15495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3722" y="4496379"/>
            <a:ext cx="1314450" cy="774777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08200" y="5359125"/>
            <a:ext cx="102792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479" y="5159069"/>
            <a:ext cx="17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68500" y="4361401"/>
            <a:ext cx="513961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3779" y="4161345"/>
            <a:ext cx="17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68172" y="4739615"/>
            <a:ext cx="158192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0100" y="4539559"/>
            <a:ext cx="2073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971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6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browsers use their own CSS styles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2792804"/>
            <a:ext cx="8365338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Prefixes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them to the beginning of CSS3 styles (border-radius, transitions, transform, etc.)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Chrome, Safari, and Opera (recently converted from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-o-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-border-radius, 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-transition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-box-shadow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loanproposals.com/wp-content/uploads/2012/08/browser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904458"/>
            <a:ext cx="2777064" cy="11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3713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6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when using CSS3 styles (except opacity), use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trio of three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CSS3 styles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-border-radius: 3px;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-border-radius: 3px;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border-radius: 3px;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4357086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what about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Explorer?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loanproposals.com/wp-content/uploads/2012/08/browser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904458"/>
            <a:ext cx="2777064" cy="11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586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6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3"/>
            <a:ext cx="527077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Explorer is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dreadful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version is different from another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3050764"/>
            <a:ext cx="5181874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IE6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CSS3 Support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top, left, right, bottom for position: absolute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IE8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of display: inline-block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IE9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full support of CSS3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–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vendor prefix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3.googleusercontent.com/PCpJ1OiBTnbF0Icr4Ve2UFM_aYHTpAv2wf_G-_VeiVT4-_bSBwG5PVs_Gq7cZd1vqwY1AN14V17pnMXaGgt8nuPuY3tz0r1w1MO_Jxj3OpXSUqHrVSE8ldKZvj6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39" y="2418094"/>
            <a:ext cx="29813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5326" y="5862455"/>
            <a:ext cx="836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IE10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(most stable current release)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most part, no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need –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498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6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3"/>
            <a:ext cx="527077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IE with separate styles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2818203"/>
            <a:ext cx="5270774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[if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IE9]&gt;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&lt;link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=….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=“iestyles.css”&gt;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&lt;![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after normal &lt;link&gt; tag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3.googleusercontent.com/PCpJ1OiBTnbF0Icr4Ve2UFM_aYHTpAv2wf_G-_VeiVT4-_bSBwG5PVs_Gq7cZd1vqwY1AN14V17pnMXaGgt8nuPuY3tz0r1w1MO_Jxj3OpXSUqHrVSE8ldKZvj6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39" y="2418094"/>
            <a:ext cx="29813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326" y="442596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less than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greater than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less than</a:t>
            </a:r>
          </a:p>
        </p:txBody>
      </p:sp>
    </p:spTree>
    <p:extLst>
      <p:ext uri="{BB962C8B-B14F-4D97-AF65-F5344CB8AC3E}">
        <p14:creationId xmlns:p14="http://schemas.microsoft.com/office/powerpoint/2010/main" val="353806257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768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Browser Compatibility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10" name="Picture 2" descr="https://lh4.googleusercontent.com/eIDD0XoODZo8hppc7Q95uKeM3hg193S2peeEg3_aEfR58USrni4YuaSXsk1tZCkAvrmH9C5JaRRx8Mq1noQuIvCuJvb3E1strQ2t3GaCGcGKbqzHLNE2VLoVGt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98" y="2013254"/>
            <a:ext cx="6332803" cy="4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26921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Specificity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2046146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Specificity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which CSS rule is applied (based on precedence)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2 selectors apply to the same element, 1 has higher precedence</a:t>
            </a:r>
          </a:p>
          <a:p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326" y="3062676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(#) more precedence over Classes (.)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id=“box1” class=“box”&gt;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#box1 { … style is used over .box …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931" y="4078339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spaces to signify parent-child relationship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class=“panel”&gt;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class=“title”&gt;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.panel .title { … style is used over just .title … }</a:t>
            </a:r>
          </a:p>
        </p:txBody>
      </p:sp>
    </p:spTree>
    <p:extLst>
      <p:ext uri="{BB962C8B-B14F-4D97-AF65-F5344CB8AC3E}">
        <p14:creationId xmlns:p14="http://schemas.microsoft.com/office/powerpoint/2010/main" val="3622408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Specificity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321" y="2771352"/>
            <a:ext cx="3773637" cy="2590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622" y="3079336"/>
            <a:ext cx="375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id=“panel1” class=“panel”&gt;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class=“title”&gt;&lt;/div&gt;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class=“body”&gt;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&lt;div class=“author”&gt;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93164" y="2771352"/>
            <a:ext cx="4127500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Precedence: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#panel1 &gt; .panel</a:t>
            </a:r>
          </a:p>
          <a:p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3164" y="3791120"/>
            <a:ext cx="4127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.panel .title &gt; .title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3164" y="4198896"/>
            <a:ext cx="4127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#panel .title &gt; .panel .title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3164" y="4608951"/>
            <a:ext cx="4127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#panel .body .author &gt; .author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3164" y="5034458"/>
            <a:ext cx="41275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div.panel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.panel</a:t>
            </a:r>
          </a:p>
        </p:txBody>
      </p:sp>
    </p:spTree>
    <p:extLst>
      <p:ext uri="{BB962C8B-B14F-4D97-AF65-F5344CB8AC3E}">
        <p14:creationId xmlns:p14="http://schemas.microsoft.com/office/powerpoint/2010/main" val="385304188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Extras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89460817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Extras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0 auto;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margin: 0 auto 0 auto;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margin-top: 0, margin-left: auto, … etc…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 #ff8800;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background-color: #f80;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326" y="4357086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Multi-line comment */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Single line comment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This is a multi-line comment in HTML --&gt;</a:t>
            </a:r>
          </a:p>
        </p:txBody>
      </p:sp>
    </p:spTree>
    <p:extLst>
      <p:ext uri="{BB962C8B-B14F-4D97-AF65-F5344CB8AC3E}">
        <p14:creationId xmlns:p14="http://schemas.microsoft.com/office/powerpoint/2010/main" val="373062746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 CSS Positioning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200593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Extras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#box1, #box2 { color: red; height: 80px; }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	#box1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color: red; height: 80px;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#box2 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color: red; height: 80px; }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881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pseudo-classes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Tags &amp;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Border-radius &amp; Box-shadow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Transitions &amp;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Browser-Compatibility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for CSS3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use 3 CSS3 prefixes: -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webkit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-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(regular)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Specificity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883032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Specificity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Surprisingly, you can think of CSS specificity as a calculator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calculator weighs 4 categories with different point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Styles – 1000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&lt;p style=“color: blue;”&gt;&lt;/p&gt;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– 100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#box, #title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Classes, attributes, pseudo-classes – 10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.panel, :hover, :focus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&amp; pseudo-elements – 1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h1, :after, :before, :first-line</a:t>
            </a:r>
          </a:p>
        </p:txBody>
      </p:sp>
    </p:spTree>
    <p:extLst>
      <p:ext uri="{BB962C8B-B14F-4D97-AF65-F5344CB8AC3E}">
        <p14:creationId xmlns:p14="http://schemas.microsoft.com/office/powerpoint/2010/main" val="193848217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Specificity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#container .panel 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title:hover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+ 100 + 10 + 10 + 10 = 131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a.mysite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+ 1 + 10 = 12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note, that you can also attach class selectors to generic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a.mysite</a:t>
            </a: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“select the &lt;a&gt; element with the class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mysite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800100" lvl="1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1397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CSS3 Gradients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 are easy to do with CSS3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linear-gradient(red, blue);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add a color 1 and a color 2, and CSS will generate the transition from 1 to 2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linear-gradient(left, red, blue);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 optional direction if you like as the first argument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from left, and goes right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linear-gradient(top left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red, blue);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two directions (starts at top left)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linear-gradient(#f00, #0f0, #00f);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color stops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can use HEX colors or RGB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0300" y="1174312"/>
            <a:ext cx="2510364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731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HTML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are wrapping up HTML, you can hone in on “good structure” of a web page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looking into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to see how they structure their elements, or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960 Grid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 descr="https://zurb.com/expo/system/uploads/attachments/5/original/teaser.png?13751241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95" y="4195360"/>
            <a:ext cx="6096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808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Structure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for CSS, it’s time to hone in on your CSS structure!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selector, always add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0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0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prevents the browser from using a default margin/padding for &lt;body&gt;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your site to look the same across all browsers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your CSS clean, avoid repetitive code chunks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h1, h2 { … same styles…} vs h1 {…} and h2 {…}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 CSS across browsers (eventually we will cover mobile)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@font-face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use custom fonts, but always have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fall-backs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@font-face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important tags/dependencies at the top of your CSS file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using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LessCSS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(lesscss.org) if you know coding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 of variables (e.g. repetitive colors now 1 variable)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2404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Pseudo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Compatibility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Specificity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Learn the latest trends &amp;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wrap up HTML &amp; CSS</a:t>
            </a:r>
            <a:endParaRPr lang="en-US" sz="700" i="1" u="sng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effects to your selectors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selector:pseudo-class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…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 … }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a:visited { … }, #box1:hover { … }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478" y="3652633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pseudo-classes: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:visited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you’ve visited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when you click on them (happens in milliseconds)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=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mouse is over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When typing in the current &lt;input&gt; tag (we go over &lt;input&gt; tags later on)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478" y="5591625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Most likely you will use this the most ;)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98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pseudo-classes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7263" y="3415195"/>
            <a:ext cx="1504176" cy="1385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09261" y="48006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3584" y="3415195"/>
            <a:ext cx="1504176" cy="13854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86199" y="4394200"/>
            <a:ext cx="485861" cy="55681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123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13204</TotalTime>
  <Words>1914</Words>
  <Application>Microsoft Macintosh PowerPoint</Application>
  <PresentationFormat>On-screen Show (4:3)</PresentationFormat>
  <Paragraphs>315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329</cp:revision>
  <dcterms:created xsi:type="dcterms:W3CDTF">2013-07-04T17:32:20Z</dcterms:created>
  <dcterms:modified xsi:type="dcterms:W3CDTF">2014-03-06T10:01:39Z</dcterms:modified>
</cp:coreProperties>
</file>