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26" r:id="rId3"/>
    <p:sldId id="331" r:id="rId4"/>
    <p:sldId id="323" r:id="rId5"/>
    <p:sldId id="334" r:id="rId6"/>
    <p:sldId id="503" r:id="rId7"/>
    <p:sldId id="506" r:id="rId8"/>
    <p:sldId id="513" r:id="rId9"/>
    <p:sldId id="476" r:id="rId10"/>
    <p:sldId id="478" r:id="rId11"/>
    <p:sldId id="469" r:id="rId12"/>
    <p:sldId id="497" r:id="rId13"/>
    <p:sldId id="498" r:id="rId14"/>
    <p:sldId id="499" r:id="rId15"/>
    <p:sldId id="500" r:id="rId16"/>
    <p:sldId id="501" r:id="rId17"/>
    <p:sldId id="502" r:id="rId18"/>
    <p:sldId id="504" r:id="rId19"/>
    <p:sldId id="505" r:id="rId20"/>
    <p:sldId id="514" r:id="rId21"/>
    <p:sldId id="507" r:id="rId22"/>
    <p:sldId id="508" r:id="rId23"/>
    <p:sldId id="509" r:id="rId24"/>
    <p:sldId id="510" r:id="rId25"/>
    <p:sldId id="511" r:id="rId26"/>
    <p:sldId id="512" r:id="rId27"/>
    <p:sldId id="32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286"/>
            <p14:sldId id="326"/>
            <p14:sldId id="331"/>
            <p14:sldId id="323"/>
            <p14:sldId id="334"/>
            <p14:sldId id="503"/>
            <p14:sldId id="506"/>
            <p14:sldId id="513"/>
            <p14:sldId id="476"/>
            <p14:sldId id="478"/>
            <p14:sldId id="469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14"/>
            <p14:sldId id="507"/>
            <p14:sldId id="508"/>
            <p14:sldId id="509"/>
            <p14:sldId id="510"/>
            <p14:sldId id="511"/>
            <p14:sldId id="512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5F"/>
    <a:srgbClr val="2079B6"/>
    <a:srgbClr val="3498DB"/>
    <a:srgbClr val="2ECC71"/>
    <a:srgbClr val="22B453"/>
    <a:srgbClr val="34D86B"/>
    <a:srgbClr val="65E18E"/>
    <a:srgbClr val="25AD49"/>
    <a:srgbClr val="43CF6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9" autoAdjust="0"/>
  </p:normalViewPr>
  <p:slideViewPr>
    <p:cSldViewPr snapToGrid="0" snapToObjects="1">
      <p:cViewPr varScale="1">
        <p:scale>
          <a:sx n="120" d="100"/>
          <a:sy n="120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ing8_programming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25838034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28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5" y="2418094"/>
            <a:ext cx="865988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DOM?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Object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structure a document &amp; represent hierarchy of elements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E.x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id=“box”&gt;</a:t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&lt;div id=“title”&gt;Title&lt;/div&gt;</a:t>
            </a:r>
          </a:p>
          <a:p>
            <a:pPr lvl="2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&lt;/div&gt;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above,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#title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#box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(parent-child relationship)</a:t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4972639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DOM Traversal?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different elements in the DOM and utilizing their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heirarchy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5669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28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6425" y="2560751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45276" y="3322752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50601" y="4052554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47574" y="3314166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22949" y="4052554"/>
            <a:ext cx="975574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50923" y="4043969"/>
            <a:ext cx="975574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74606" y="4046116"/>
            <a:ext cx="975574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50923" y="4778067"/>
            <a:ext cx="975574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22949" y="5531478"/>
            <a:ext cx="975574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50923" y="5522893"/>
            <a:ext cx="975574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4606" y="5525040"/>
            <a:ext cx="975574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2936383" y="2837647"/>
            <a:ext cx="660042" cy="37992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47574" y="2840867"/>
            <a:ext cx="693312" cy="37992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0"/>
          </p:cNvCxnSpPr>
          <p:nvPr/>
        </p:nvCxnSpPr>
        <p:spPr>
          <a:xfrm>
            <a:off x="2626175" y="3876544"/>
            <a:ext cx="1" cy="1760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38710" y="3887278"/>
            <a:ext cx="1" cy="1760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35449" y="4629959"/>
            <a:ext cx="1" cy="1760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38711" y="5355468"/>
            <a:ext cx="1" cy="1760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0"/>
          </p:cNvCxnSpPr>
          <p:nvPr/>
        </p:nvCxnSpPr>
        <p:spPr>
          <a:xfrm flipH="1">
            <a:off x="5410736" y="3863668"/>
            <a:ext cx="146455" cy="18888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9" idx="0"/>
          </p:cNvCxnSpPr>
          <p:nvPr/>
        </p:nvCxnSpPr>
        <p:spPr>
          <a:xfrm>
            <a:off x="7498724" y="3887278"/>
            <a:ext cx="163669" cy="15883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867937" y="5331859"/>
            <a:ext cx="182986" cy="21679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26497" y="5359764"/>
            <a:ext cx="229943" cy="182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04286" y="2640812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58461" y="3413752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3136" y="4129395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5434" y="3391007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74465" y="4120810"/>
            <a:ext cx="8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04855" y="4129395"/>
            <a:ext cx="8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28536" y="4114805"/>
            <a:ext cx="8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4855" y="4854908"/>
            <a:ext cx="8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74465" y="5599734"/>
            <a:ext cx="8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&lt;li&gt;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04855" y="5608319"/>
            <a:ext cx="8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&lt;li&gt;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28536" y="5593729"/>
            <a:ext cx="86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&lt;li&gt;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24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28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4285" y="2560751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93494" y="5756856"/>
            <a:ext cx="19871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2146" y="2640812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#box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06373" y="3114543"/>
            <a:ext cx="0" cy="2642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7" idx="1"/>
          </p:cNvCxnSpPr>
          <p:nvPr/>
        </p:nvCxnSpPr>
        <p:spPr>
          <a:xfrm flipV="1">
            <a:off x="4306373" y="4811332"/>
            <a:ext cx="1974223" cy="32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5" idx="1"/>
          </p:cNvCxnSpPr>
          <p:nvPr/>
        </p:nvCxnSpPr>
        <p:spPr>
          <a:xfrm>
            <a:off x="4306373" y="3913031"/>
            <a:ext cx="197154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77913" y="3636135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385774" y="3716196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#title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80596" y="4534436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8457" y="4614497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#subtitle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77912" y="5430594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385773" y="5510655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#content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2797" y="3546919"/>
            <a:ext cx="16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firstChild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2797" y="5351747"/>
            <a:ext cx="16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lastChild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>
            <a:stCxn id="55" idx="2"/>
            <a:endCxn id="57" idx="0"/>
          </p:cNvCxnSpPr>
          <p:nvPr/>
        </p:nvCxnSpPr>
        <p:spPr>
          <a:xfrm>
            <a:off x="7253488" y="4189927"/>
            <a:ext cx="2683" cy="34450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0"/>
            <a:endCxn id="57" idx="2"/>
          </p:cNvCxnSpPr>
          <p:nvPr/>
        </p:nvCxnSpPr>
        <p:spPr>
          <a:xfrm flipV="1">
            <a:off x="7253487" y="5088228"/>
            <a:ext cx="2684" cy="3423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98739" y="4151757"/>
            <a:ext cx="16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nextSibling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85860" y="5061262"/>
            <a:ext cx="16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previousSibling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2981033" y="4152250"/>
            <a:ext cx="196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CHILDREN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5400000">
            <a:off x="7602404" y="4664294"/>
            <a:ext cx="196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SIBLINGS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5658117" y="3114543"/>
            <a:ext cx="1595369" cy="5215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098865">
            <a:off x="5825810" y="3020021"/>
            <a:ext cx="16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parentNode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6075" y="2363915"/>
            <a:ext cx="3025463" cy="38694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46816" y="2568066"/>
            <a:ext cx="2492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id=“box”&gt;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id=“title”&gt;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Title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&lt;div id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=“subtitle”&gt;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Subtitle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&lt;/div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&lt;div id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=“content”&gt;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&lt;/div&gt;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558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8" grpId="0"/>
      <p:bldP spid="59" grpId="0" animBg="1"/>
      <p:bldP spid="60" grpId="0"/>
      <p:bldP spid="13" grpId="0"/>
      <p:bldP spid="61" grpId="0"/>
      <p:bldP spid="64" grpId="0"/>
      <p:bldP spid="65" grpId="0"/>
      <p:bldP spid="66" grpId="0"/>
      <p:bldP spid="67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05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 - 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4285" y="2560751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93494" y="5756856"/>
            <a:ext cx="198710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2146" y="2640812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#box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06373" y="3114543"/>
            <a:ext cx="0" cy="2642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7" idx="1"/>
          </p:cNvCxnSpPr>
          <p:nvPr/>
        </p:nvCxnSpPr>
        <p:spPr>
          <a:xfrm flipV="1">
            <a:off x="4306373" y="4811332"/>
            <a:ext cx="1974223" cy="32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5" idx="1"/>
          </p:cNvCxnSpPr>
          <p:nvPr/>
        </p:nvCxnSpPr>
        <p:spPr>
          <a:xfrm>
            <a:off x="4306373" y="3913031"/>
            <a:ext cx="197154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77913" y="3636135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385774" y="3716196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#title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80596" y="4534436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8457" y="4614497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#subtitle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77912" y="5430594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385773" y="5510655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#content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2797" y="3546919"/>
            <a:ext cx="19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.children().first()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2797" y="5351747"/>
            <a:ext cx="192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.children().last()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>
            <a:stCxn id="55" idx="2"/>
            <a:endCxn id="57" idx="0"/>
          </p:cNvCxnSpPr>
          <p:nvPr/>
        </p:nvCxnSpPr>
        <p:spPr>
          <a:xfrm>
            <a:off x="7253488" y="4189927"/>
            <a:ext cx="2683" cy="34450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0"/>
            <a:endCxn id="57" idx="2"/>
          </p:cNvCxnSpPr>
          <p:nvPr/>
        </p:nvCxnSpPr>
        <p:spPr>
          <a:xfrm flipV="1">
            <a:off x="7253487" y="5088228"/>
            <a:ext cx="2684" cy="3423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98739" y="4151757"/>
            <a:ext cx="16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.next()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85860" y="5061262"/>
            <a:ext cx="16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2981033" y="4152250"/>
            <a:ext cx="196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.children()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5400000">
            <a:off x="7602404" y="4664294"/>
            <a:ext cx="196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.siblings()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5658117" y="3114543"/>
            <a:ext cx="1595369" cy="5215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098865">
            <a:off x="5825810" y="3020021"/>
            <a:ext cx="16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.parent()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6075" y="2363915"/>
            <a:ext cx="3025463" cy="38694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46816" y="2568066"/>
            <a:ext cx="2492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id=“box”&gt;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id=“title”&gt;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Title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&lt;div id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=“subtitle”&gt;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Subtitle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&lt;/div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&lt;div id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=“content”&gt;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&lt;/div&gt;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537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494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 - Example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075" y="2363915"/>
            <a:ext cx="8241407" cy="16929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6816" y="2452965"/>
            <a:ext cx="228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.children()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.children().first()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.children().last()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3352" y="2981205"/>
            <a:ext cx="2286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.siblings()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.next()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64215" y="2981205"/>
            <a:ext cx="22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.parent()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074" y="4345115"/>
            <a:ext cx="8241407" cy="21329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77914" y="4521001"/>
            <a:ext cx="2286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&lt;ul id=”menu”&gt;</a:t>
            </a:r>
          </a:p>
          <a:p>
            <a:pPr lvl="1"/>
            <a:r>
              <a:rPr lang="it-IT" dirty="0"/>
              <a:t>&lt;li&gt;Tacos&lt;/li&gt;</a:t>
            </a:r>
          </a:p>
          <a:p>
            <a:pPr lvl="1"/>
            <a:r>
              <a:rPr lang="it-IT" dirty="0"/>
              <a:t>&lt;li&gt;Pad Thai&lt;/li&gt;</a:t>
            </a:r>
          </a:p>
          <a:p>
            <a:pPr lvl="1"/>
            <a:r>
              <a:rPr lang="it-IT" dirty="0"/>
              <a:t>&lt;li&gt;Subway&lt;/li&gt;</a:t>
            </a:r>
          </a:p>
          <a:p>
            <a:pPr lvl="1"/>
            <a:r>
              <a:rPr lang="it-IT" dirty="0"/>
              <a:t>&lt;li&gt;Pizza&lt;/li&gt;</a:t>
            </a:r>
          </a:p>
          <a:p>
            <a:r>
              <a:rPr lang="it-IT" dirty="0"/>
              <a:t>&lt;/ul&gt;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9215" y="4511955"/>
            <a:ext cx="57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are given $(‘#menu’). How to select Pizza element?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9946" y="4879139"/>
            <a:ext cx="57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Answer: $(‘#menu’).children().last()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946" y="5400871"/>
            <a:ext cx="57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are given $(‘#menu’). How to select Pad Thai?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0677" y="5768055"/>
            <a:ext cx="57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Answer: $(‘#menu’).children().first().next()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19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77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 - Searching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325" y="2418094"/>
            <a:ext cx="865988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pages with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zillions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elements?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5231" y="3166057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83092" y="3246118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#box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75230" y="4258615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1097" y="4535511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75229" y="1787461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1096" y="2064357"/>
            <a:ext cx="1951149" cy="553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250804" y="2718176"/>
            <a:ext cx="100028" cy="10002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48656" y="2934971"/>
            <a:ext cx="100028" cy="10002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35777" y="3823622"/>
            <a:ext cx="100028" cy="10002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33629" y="4040417"/>
            <a:ext cx="100028" cy="10002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5326" y="2818204"/>
            <a:ext cx="5568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Parent, Grandparent,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.closest(‘#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parentelm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8956" y="2141198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parentelm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8419" y="4612352"/>
            <a:ext cx="173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childelm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326" y="3550729"/>
            <a:ext cx="5568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Child, Grandchild,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.find(‘#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childelm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71316006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494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 - Example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075" y="2363915"/>
            <a:ext cx="8241407" cy="35346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6816" y="2452965"/>
            <a:ext cx="4604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 id=”home-panel”&gt;</a:t>
            </a:r>
          </a:p>
          <a:p>
            <a:pPr lvl="1"/>
            <a:r>
              <a:rPr lang="en-US" dirty="0"/>
              <a:t>&lt;div class=”container”&gt;</a:t>
            </a:r>
          </a:p>
          <a:p>
            <a:pPr lvl="2"/>
            <a:r>
              <a:rPr lang="en-US" dirty="0"/>
              <a:t>&lt;div class=”row”&gt;</a:t>
            </a:r>
          </a:p>
          <a:p>
            <a:pPr lvl="3"/>
            <a:r>
              <a:rPr lang="en-US" dirty="0"/>
              <a:t>&lt;div class=”span12”&gt;</a:t>
            </a:r>
          </a:p>
          <a:p>
            <a:pPr lvl="4"/>
            <a:r>
              <a:rPr lang="en-US" dirty="0"/>
              <a:t>&lt;div class=”title”&gt;</a:t>
            </a:r>
          </a:p>
          <a:p>
            <a:pPr lvl="4"/>
            <a:r>
              <a:rPr lang="en-US" dirty="0" smtClean="0"/>
              <a:t>	My </a:t>
            </a:r>
            <a:r>
              <a:rPr lang="en-US" dirty="0"/>
              <a:t>Name</a:t>
            </a:r>
          </a:p>
          <a:p>
            <a:pPr lvl="4"/>
            <a:r>
              <a:rPr lang="en-US" dirty="0"/>
              <a:t>&lt;/div&gt;</a:t>
            </a:r>
          </a:p>
          <a:p>
            <a:pPr lvl="3"/>
            <a:r>
              <a:rPr lang="en-US" dirty="0"/>
              <a:t>&lt;/div&gt;</a:t>
            </a:r>
          </a:p>
          <a:p>
            <a:pPr lvl="2"/>
            <a:r>
              <a:rPr lang="en-US" dirty="0"/>
              <a:t>&lt;/div&gt;</a:t>
            </a:r>
          </a:p>
          <a:p>
            <a:pPr lvl="1"/>
            <a:r>
              <a:rPr lang="en-US" dirty="0"/>
              <a:t>&lt;/div&gt;</a:t>
            </a:r>
          </a:p>
          <a:p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6546" y="2510864"/>
            <a:ext cx="3825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is a sample Twitter Bootstrap structure. How to access “My Name” element using $(‘#home-panel’)?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6546" y="3539905"/>
            <a:ext cx="382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$(‘#home-panel’).find(‘.title’)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35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05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 – Use Cases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075" y="2363915"/>
            <a:ext cx="8241407" cy="4088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816" y="2452965"/>
            <a:ext cx="12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1: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321" y="2452964"/>
            <a:ext cx="5153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class=“modal”&gt;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class=“x-button”&gt;X&lt;/div&gt;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class=“content”&gt;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This is a Modal!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5152" y="4429771"/>
            <a:ext cx="515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$(‘.x-button’).click(function() {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});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3918" y="4826869"/>
            <a:ext cx="515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$(this).parent().</a:t>
            </a:r>
            <a:r>
              <a:rPr lang="en-US" b="1" dirty="0" err="1">
                <a:solidFill>
                  <a:schemeClr val="accent1"/>
                </a:solidFill>
              </a:rPr>
              <a:t>fadeOut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7888670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05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DOM Traversal – Use Cases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075" y="2363914"/>
            <a:ext cx="8241407" cy="41914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816" y="2452965"/>
            <a:ext cx="12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2: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321" y="2452964"/>
            <a:ext cx="42779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class=“panels”&gt;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id=“home” class=“panel”&gt; … &lt;/div&gt;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id=“about” class=“panel”&gt; … &lt;/div&gt;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=“#home”&gt;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class=“button”&gt;Home&lt;/div&gt;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&lt;/a&gt;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=“#about”&gt;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&lt;div class=“button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”&gt;About&lt;/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div&gt;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&lt;/a&gt;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5152" y="5116862"/>
            <a:ext cx="515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$(‘.button’).click(function() {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});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5434" y="5398690"/>
            <a:ext cx="515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 smtClean="0">
                <a:solidFill>
                  <a:schemeClr val="accent1"/>
                </a:solidFill>
              </a:rPr>
              <a:t> elm = $(this).parent().</a:t>
            </a:r>
            <a:r>
              <a:rPr lang="en-US" b="1" dirty="0" err="1" smtClean="0">
                <a:solidFill>
                  <a:schemeClr val="accent1"/>
                </a:solidFill>
              </a:rPr>
              <a:t>attr</a:t>
            </a:r>
            <a:r>
              <a:rPr lang="en-US" b="1" dirty="0" smtClean="0">
                <a:solidFill>
                  <a:schemeClr val="accent1"/>
                </a:solidFill>
              </a:rPr>
              <a:t>(‘</a:t>
            </a:r>
            <a:r>
              <a:rPr lang="en-US" b="1" dirty="0" err="1" smtClean="0">
                <a:solidFill>
                  <a:schemeClr val="accent1"/>
                </a:solidFill>
              </a:rPr>
              <a:t>href</a:t>
            </a:r>
            <a:r>
              <a:rPr lang="en-US" b="1" dirty="0" smtClean="0">
                <a:solidFill>
                  <a:schemeClr val="accent1"/>
                </a:solidFill>
              </a:rPr>
              <a:t>’);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8516" y="2452965"/>
            <a:ext cx="21389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CSS: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.panel {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display: none;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2555" y="54264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$(‘.panels’).find(elm).</a:t>
            </a:r>
            <a:r>
              <a:rPr lang="en-US" b="1" dirty="0" err="1">
                <a:solidFill>
                  <a:schemeClr val="accent1"/>
                </a:solidFill>
              </a:rPr>
              <a:t>fadeIn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0103976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 jQuery</a:t>
            </a:r>
          </a:p>
          <a:p>
            <a:pPr algn="ctr"/>
            <a:endParaRPr lang="en-US" i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(http://jsfiddle.net/suX84/3</a:t>
            </a:r>
            <a:r>
              <a:rPr lang="en-US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/)</a:t>
            </a:r>
            <a:endParaRPr lang="en-US" sz="3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376465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477" y="3136611"/>
            <a:ext cx="8487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</a:t>
            </a:r>
          </a:p>
          <a:p>
            <a:pPr algn="ctr"/>
            <a:endParaRPr lang="en-US" sz="3200" b="1" i="1" u="sng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Follow along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jsfiddle.net/6QS7J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</a:t>
            </a:r>
            <a:endParaRPr lang="en-US" sz="3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269827117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 Objects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60212031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 Objects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075" y="2363915"/>
            <a:ext cx="8241407" cy="16929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6816" y="2452965"/>
            <a:ext cx="5828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Event Objects?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$(‘.button’).click(function(</a:t>
            </a:r>
            <a:r>
              <a:rPr lang="en-US" b="1" dirty="0" smtClean="0">
                <a:solidFill>
                  <a:schemeClr val="accent1"/>
                </a:solidFill>
              </a:rPr>
              <a:t>event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….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074" y="4345115"/>
            <a:ext cx="8241407" cy="21329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99214" y="4511955"/>
            <a:ext cx="780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 give you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special functions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use. Such as getting the X and Y value of when you clicked ‘.button’!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216" y="5380671"/>
            <a:ext cx="582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$(‘.button’).click(function(event) {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alert(</a:t>
            </a:r>
            <a:r>
              <a:rPr lang="en-US" b="1" dirty="0" err="1" smtClean="0">
                <a:solidFill>
                  <a:schemeClr val="accent1"/>
                </a:solidFill>
              </a:rPr>
              <a:t>event.pageX</a:t>
            </a:r>
            <a:r>
              <a:rPr lang="en-US" b="1" dirty="0" smtClean="0">
                <a:solidFill>
                  <a:schemeClr val="accent1"/>
                </a:solidFill>
              </a:rPr>
              <a:t> + “ and “ + </a:t>
            </a:r>
            <a:r>
              <a:rPr lang="en-US" b="1" dirty="0" err="1" smtClean="0">
                <a:solidFill>
                  <a:schemeClr val="accent1"/>
                </a:solidFill>
              </a:rPr>
              <a:t>event.pageY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4918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 Objects –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preventDefault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075" y="2363915"/>
            <a:ext cx="8241407" cy="16929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6816" y="2452965"/>
            <a:ext cx="8236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go over 2 important special functions. First is </a:t>
            </a:r>
            <a:r>
              <a:rPr lang="en-US" b="1" dirty="0" err="1" smtClean="0">
                <a:solidFill>
                  <a:schemeClr val="accent1"/>
                </a:solidFill>
              </a:rPr>
              <a:t>preventDefault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&lt;a id=“button”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=“www.google.com”&gt;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&lt;/a&gt;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074" y="4345115"/>
            <a:ext cx="8241407" cy="21329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99214" y="4511955"/>
            <a:ext cx="7800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$(‘#button’).click(function(</a:t>
            </a:r>
            <a:r>
              <a:rPr lang="en-US" b="1" dirty="0" smtClean="0">
                <a:solidFill>
                  <a:schemeClr val="accent1"/>
                </a:solidFill>
              </a:rPr>
              <a:t>event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event.preventDefault</a:t>
            </a:r>
            <a:r>
              <a:rPr lang="en-US" b="1" dirty="0" smtClean="0">
                <a:solidFill>
                  <a:schemeClr val="accent1"/>
                </a:solidFill>
              </a:rPr>
              <a:t>();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Now when you click on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#button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the browser won’t take you to Google. It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prevents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default action of &lt;a&gt; tags, which takes you to a new page.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555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 Objects –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stopPropagation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075" y="2363915"/>
            <a:ext cx="8241407" cy="31525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6816" y="2452965"/>
            <a:ext cx="8236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second special function is </a:t>
            </a:r>
            <a:r>
              <a:rPr lang="en-US" b="1" dirty="0" err="1" smtClean="0">
                <a:solidFill>
                  <a:schemeClr val="accent1"/>
                </a:solidFill>
              </a:rPr>
              <a:t>stopPropagation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id=“box1”&gt;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id=“box2”&gt;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Click Here!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&lt;/div&gt;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6074" y="5640947"/>
            <a:ext cx="8241407" cy="8371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99214" y="5736344"/>
            <a:ext cx="780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doing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#box2’s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event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#box1’s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click event, we now only do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#box2’s.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stopPropagation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stops an event from calling parent’s events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4569" y="2986226"/>
            <a:ext cx="4839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$(‘#box1’).click(function() {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$(‘#box2’).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(‘background’, ‘red’);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$(‘#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box2’).click(function(</a:t>
            </a:r>
            <a:r>
              <a:rPr lang="en-US" b="1" dirty="0" smtClean="0">
                <a:solidFill>
                  <a:schemeClr val="accent1"/>
                </a:solidFill>
              </a:rPr>
              <a:t>event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event.stopPropagation</a:t>
            </a:r>
            <a:r>
              <a:rPr lang="en-US" b="1" dirty="0" smtClean="0">
                <a:solidFill>
                  <a:schemeClr val="accent1"/>
                </a:solidFill>
              </a:rPr>
              <a:t>();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$(‘#box2’).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(‘background’, ‘red’);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817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 Objects –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stopPropagation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()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075" y="2363915"/>
            <a:ext cx="8241407" cy="31525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6816" y="2452965"/>
            <a:ext cx="8236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Last week’s modal example using </a:t>
            </a:r>
            <a:r>
              <a:rPr lang="en-US" b="1" dirty="0" err="1" smtClean="0">
                <a:solidFill>
                  <a:schemeClr val="accent1"/>
                </a:solidFill>
              </a:rPr>
              <a:t>stopPropagation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id=“black”&gt;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id=“modal”&gt;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This is a Modal!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&lt;/div&gt;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6074" y="5640947"/>
            <a:ext cx="8241407" cy="8371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99214" y="5736344"/>
            <a:ext cx="780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#modal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inside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#black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by default when you click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#modal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it will trigger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#black’s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click event. To prevent this, we added 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stopPropagation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#modal.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4569" y="2986226"/>
            <a:ext cx="4839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$(‘#black’).click(function() {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$(this).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fadeOut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$(‘#modal’).click(function(</a:t>
            </a:r>
            <a:r>
              <a:rPr lang="en-US" b="1" dirty="0" smtClean="0">
                <a:solidFill>
                  <a:schemeClr val="accent1"/>
                </a:solidFill>
              </a:rPr>
              <a:t>event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event.stopPropagation</a:t>
            </a:r>
            <a:r>
              <a:rPr lang="en-US" b="1" dirty="0" smtClean="0">
                <a:solidFill>
                  <a:schemeClr val="accent1"/>
                </a:solidFill>
              </a:rPr>
              <a:t>();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662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Event Objects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075" y="2363915"/>
            <a:ext cx="8241407" cy="31525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6816" y="2452965"/>
            <a:ext cx="7953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Lastly, note </a:t>
            </a:r>
            <a:r>
              <a:rPr lang="en-US" b="1" dirty="0" smtClean="0">
                <a:solidFill>
                  <a:schemeClr val="accent1"/>
                </a:solidFill>
              </a:rPr>
              <a:t>event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could be whatever you want to take the variable. </a:t>
            </a:r>
            <a:r>
              <a:rPr lang="en-US" b="1" dirty="0" smtClean="0">
                <a:solidFill>
                  <a:schemeClr val="accent1"/>
                </a:solidFill>
              </a:rPr>
              <a:t>event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just </a:t>
            </a:r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usually the industry standard.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id=“black”&gt;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id=“modal”&gt;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This is a Modal!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&lt;/div&gt;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4569" y="3333955"/>
            <a:ext cx="4839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$(‘#black’).click(function() {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$(this).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fadeOut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$(‘#modal’).click(function(</a:t>
            </a:r>
            <a:r>
              <a:rPr lang="en-US" b="1" dirty="0" err="1" smtClean="0">
                <a:solidFill>
                  <a:schemeClr val="accent1"/>
                </a:solidFill>
              </a:rPr>
              <a:t>berkeley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berkeley.stopPropagation</a:t>
            </a:r>
            <a:r>
              <a:rPr lang="en-US" b="1" dirty="0" smtClean="0">
                <a:solidFill>
                  <a:schemeClr val="accent1"/>
                </a:solidFill>
              </a:rPr>
              <a:t>();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140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Traversal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.child(), .parent(),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.find() and .closest()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preventDefault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stopPropagation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5870906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lecture material, handouts, and homework can be found at: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http://www.thewebdesignworkshop.co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51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Today’s Outline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jQuery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Traversal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Objects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ejohn.org/apps/workshop/intro/jque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74" y="1267631"/>
            <a:ext cx="3272190" cy="12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913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90390"/>
            <a:ext cx="8487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Goal Today:</a:t>
            </a:r>
            <a:endParaRPr lang="en-US" sz="3200" i="1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Practice jQuery &amp; Learning the DOM</a:t>
            </a:r>
            <a:endParaRPr lang="en-US" sz="700" i="1" u="sng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629801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jQuery Functions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014656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jQuery Functions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5" y="2418094"/>
            <a:ext cx="8659885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&lt;div class=“title”&gt;Title&lt;/div&gt;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$(‘.title’).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superbold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class=“title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superbold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”&gt;Title&lt;/div&gt;</a:t>
            </a:r>
          </a:p>
          <a:p>
            <a:pPr marL="1257300" lvl="2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993" y="3878859"/>
            <a:ext cx="8659885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removeClass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hasClass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&lt;div class=“title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superbold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”&gt;Title&lt;/div&gt;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if($(‘.title’).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hasClass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superbold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 {</a:t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alert(‘Title is super bolded!!’);</a:t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45837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jQuery Functions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5" y="2418094"/>
            <a:ext cx="8659885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(‘…’)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&lt;a id=“link1”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=“http://www.google.com”&gt;Google&lt;/a&gt;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= $(‘#link1’).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’);</a:t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alert(sample);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993" y="3741533"/>
            <a:ext cx="865988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(‘…’) works for any attribute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Userful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(‘id’)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(‘class’)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(‘width’) // For &lt;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tags&gt;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9498881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jQuery Functions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5" y="2418094"/>
            <a:ext cx="865988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.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‘images/newimg.png’)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‘www.yahoo.com’)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2 arguments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attribute name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attribute value</a:t>
            </a:r>
          </a:p>
        </p:txBody>
      </p:sp>
    </p:spTree>
    <p:extLst>
      <p:ext uri="{BB962C8B-B14F-4D97-AF65-F5344CB8AC3E}">
        <p14:creationId xmlns:p14="http://schemas.microsoft.com/office/powerpoint/2010/main" val="23479507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477" y="3136611"/>
            <a:ext cx="8487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</a:t>
            </a:r>
          </a:p>
          <a:p>
            <a:pPr algn="ctr"/>
            <a:endParaRPr lang="en-US" sz="3200" b="1" i="1" u="sng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Follow along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jsfiddle.net/5pye4/1/</a:t>
            </a:r>
            <a:endParaRPr lang="en-US" sz="3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25607489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27887</TotalTime>
  <Words>1253</Words>
  <Application>Microsoft Macintosh PowerPoint</Application>
  <PresentationFormat>On-screen Show (4:3)</PresentationFormat>
  <Paragraphs>272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586</cp:revision>
  <dcterms:created xsi:type="dcterms:W3CDTF">2013-07-04T17:32:20Z</dcterms:created>
  <dcterms:modified xsi:type="dcterms:W3CDTF">2014-04-11T02:00:12Z</dcterms:modified>
</cp:coreProperties>
</file>