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81" r:id="rId2"/>
    <p:sldId id="270" r:id="rId3"/>
    <p:sldId id="271" r:id="rId4"/>
    <p:sldId id="272" r:id="rId5"/>
    <p:sldId id="285" r:id="rId6"/>
    <p:sldId id="274" r:id="rId7"/>
    <p:sldId id="275" r:id="rId8"/>
    <p:sldId id="276" r:id="rId9"/>
    <p:sldId id="273" r:id="rId10"/>
    <p:sldId id="280" r:id="rId11"/>
    <p:sldId id="282" r:id="rId12"/>
    <p:sldId id="283" r:id="rId13"/>
    <p:sldId id="286" r:id="rId14"/>
    <p:sldId id="288" r:id="rId15"/>
    <p:sldId id="290" r:id="rId16"/>
    <p:sldId id="284" r:id="rId17"/>
    <p:sldId id="262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6212" autoAdjust="0"/>
  </p:normalViewPr>
  <p:slideViewPr>
    <p:cSldViewPr snapToGrid="0">
      <p:cViewPr varScale="1">
        <p:scale>
          <a:sx n="79" d="100"/>
          <a:sy n="79" d="100"/>
        </p:scale>
        <p:origin x="10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7A57A-E798-4474-85A4-D03DE7A7F07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AED25-131D-4726-A2B0-8C4ECF15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i="1" dirty="0" smtClean="0"/>
              <a:t>1 Outline Slide</a:t>
            </a:r>
            <a:endParaRPr lang="en-US" sz="1000" dirty="0" smtClean="0"/>
          </a:p>
          <a:p>
            <a:pPr lvl="1"/>
            <a:r>
              <a:rPr lang="en-US" sz="1000" dirty="0" smtClean="0"/>
              <a:t>What is your project about?</a:t>
            </a:r>
          </a:p>
          <a:p>
            <a:pPr lvl="1"/>
            <a:r>
              <a:rPr lang="en-US" sz="1000" dirty="0" smtClean="0"/>
              <a:t>What is its history?</a:t>
            </a:r>
          </a:p>
          <a:p>
            <a:pPr lvl="1"/>
            <a:r>
              <a:rPr lang="en-US" sz="1000" dirty="0" smtClean="0"/>
              <a:t>What relevant information is required for a colleague to jump in to understand your project?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ED25-131D-4726-A2B0-8C4ECF1525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17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i="1" dirty="0" smtClean="0"/>
              <a:t>2-3 </a:t>
            </a:r>
            <a:r>
              <a:rPr lang="en-US" sz="1000" i="1" dirty="0" smtClean="0"/>
              <a:t>Results Slides</a:t>
            </a:r>
            <a:endParaRPr lang="en-US" sz="1000" dirty="0" smtClean="0"/>
          </a:p>
          <a:p>
            <a:pPr lvl="1"/>
            <a:r>
              <a:rPr lang="en-US" sz="1000" dirty="0" smtClean="0"/>
              <a:t>What worked? What didn't? Why</a:t>
            </a:r>
            <a:r>
              <a:rPr lang="en-US" sz="1000" dirty="0" smtClean="0"/>
              <a:t>?</a:t>
            </a:r>
          </a:p>
          <a:p>
            <a:r>
              <a:rPr lang="en-US" sz="1000" i="1" dirty="0" smtClean="0"/>
              <a:t>1-2 Conclusion Slides</a:t>
            </a:r>
            <a:endParaRPr lang="en-US" sz="1000" dirty="0" smtClean="0"/>
          </a:p>
          <a:p>
            <a:pPr lvl="1"/>
            <a:r>
              <a:rPr lang="en-US" sz="1000" dirty="0" smtClean="0"/>
              <a:t>What had the most impact on your work?</a:t>
            </a:r>
          </a:p>
          <a:p>
            <a:pPr lvl="1"/>
            <a:r>
              <a:rPr lang="en-US" sz="1000" dirty="0" smtClean="0"/>
              <a:t>What can you confirm? What can you suggest? What is still to be determined?</a:t>
            </a:r>
          </a:p>
          <a:p>
            <a:pPr lvl="1"/>
            <a:endParaRPr lang="en-US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ED25-131D-4726-A2B0-8C4ECF1525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03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i="1" dirty="0" smtClean="0"/>
              <a:t>2-3 </a:t>
            </a:r>
            <a:r>
              <a:rPr lang="en-US" sz="1000" i="1" dirty="0" smtClean="0"/>
              <a:t>Results Slides</a:t>
            </a:r>
            <a:endParaRPr lang="en-US" sz="1000" dirty="0" smtClean="0"/>
          </a:p>
          <a:p>
            <a:pPr lvl="1"/>
            <a:r>
              <a:rPr lang="en-US" sz="1000" dirty="0" smtClean="0"/>
              <a:t>What worked? What didn't? Why?</a:t>
            </a:r>
          </a:p>
          <a:p>
            <a:r>
              <a:rPr lang="en-US" sz="1000" i="1" dirty="0" smtClean="0"/>
              <a:t>1-2 Conclusion Slides</a:t>
            </a:r>
            <a:endParaRPr lang="en-US" sz="1000" dirty="0" smtClean="0"/>
          </a:p>
          <a:p>
            <a:pPr lvl="1"/>
            <a:r>
              <a:rPr lang="en-US" sz="1000" dirty="0" smtClean="0"/>
              <a:t>What had the most impact on your work?</a:t>
            </a:r>
          </a:p>
          <a:p>
            <a:pPr lvl="1"/>
            <a:r>
              <a:rPr lang="en-US" sz="1000" dirty="0" smtClean="0"/>
              <a:t>What can you confirm? What can you suggest? What is still to be determined?</a:t>
            </a:r>
          </a:p>
          <a:p>
            <a:pPr lvl="1"/>
            <a:endParaRPr lang="en-US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ED25-131D-4726-A2B0-8C4ECF1525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77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i="1" dirty="0" smtClean="0"/>
              <a:t>2-3 </a:t>
            </a:r>
            <a:r>
              <a:rPr lang="en-US" sz="1000" i="1" dirty="0" smtClean="0"/>
              <a:t>Results Slides</a:t>
            </a:r>
            <a:endParaRPr lang="en-US" sz="1000" dirty="0" smtClean="0"/>
          </a:p>
          <a:p>
            <a:pPr lvl="1"/>
            <a:r>
              <a:rPr lang="en-US" sz="1000" dirty="0" smtClean="0"/>
              <a:t>What worked? What didn't? Why?</a:t>
            </a:r>
          </a:p>
          <a:p>
            <a:r>
              <a:rPr lang="en-US" sz="1000" i="1" dirty="0" smtClean="0"/>
              <a:t>1-2 Conclusion Slides</a:t>
            </a:r>
            <a:endParaRPr lang="en-US" sz="1000" dirty="0" smtClean="0"/>
          </a:p>
          <a:p>
            <a:pPr lvl="1"/>
            <a:r>
              <a:rPr lang="en-US" sz="1000" dirty="0" smtClean="0"/>
              <a:t>What had the most impact on your work?</a:t>
            </a:r>
          </a:p>
          <a:p>
            <a:pPr lvl="1"/>
            <a:r>
              <a:rPr lang="en-US" sz="1000" dirty="0" smtClean="0"/>
              <a:t>What can you confirm? What can you suggest? What is still to be determined?</a:t>
            </a:r>
          </a:p>
          <a:p>
            <a:pPr lvl="1"/>
            <a:endParaRPr lang="en-US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ED25-131D-4726-A2B0-8C4ECF1525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91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i="1" dirty="0" smtClean="0"/>
              <a:t>2-3 Results Slides</a:t>
            </a:r>
            <a:endParaRPr lang="en-US" sz="1000" dirty="0" smtClean="0"/>
          </a:p>
          <a:p>
            <a:pPr lvl="1"/>
            <a:r>
              <a:rPr lang="en-US" sz="1000" dirty="0" smtClean="0"/>
              <a:t>What worked? What didn't? Why?</a:t>
            </a:r>
          </a:p>
          <a:p>
            <a:r>
              <a:rPr lang="en-US" sz="1000" i="1" dirty="0" smtClean="0"/>
              <a:t>1-2 Conclusion Slides</a:t>
            </a:r>
            <a:endParaRPr lang="en-US" sz="1000" dirty="0" smtClean="0"/>
          </a:p>
          <a:p>
            <a:pPr lvl="1"/>
            <a:r>
              <a:rPr lang="en-US" sz="1000" dirty="0" smtClean="0"/>
              <a:t>What had the most impact on your work?</a:t>
            </a:r>
          </a:p>
          <a:p>
            <a:pPr lvl="1"/>
            <a:r>
              <a:rPr lang="en-US" sz="1000" dirty="0" smtClean="0"/>
              <a:t>What can you confirm? What can you suggest? What is still to be determined?</a:t>
            </a:r>
          </a:p>
          <a:p>
            <a:r>
              <a:rPr lang="en-US" sz="1000" i="1" dirty="0" smtClean="0"/>
              <a:t>1-2 Next Steps Slides</a:t>
            </a:r>
            <a:endParaRPr lang="en-US" sz="1000" dirty="0" smtClean="0"/>
          </a:p>
          <a:p>
            <a:pPr lvl="1"/>
            <a:r>
              <a:rPr lang="en-US" sz="1000" dirty="0" smtClean="0"/>
              <a:t>What should this project do moving forward?</a:t>
            </a:r>
          </a:p>
          <a:p>
            <a:pPr lvl="1"/>
            <a:r>
              <a:rPr lang="en-US" sz="1000" dirty="0" smtClean="0"/>
              <a:t>What would be the next two or three things you want to try? What impact might they have?</a:t>
            </a:r>
          </a:p>
          <a:p>
            <a:pPr lvl="1"/>
            <a:r>
              <a:rPr lang="en-US" sz="1000" dirty="0" smtClean="0"/>
              <a:t>What might your conclusions enable others to do?</a:t>
            </a:r>
            <a:endParaRPr lang="en-US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ED25-131D-4726-A2B0-8C4ECF1525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66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F1C91-FEE1-4101-B2AF-C28F86391B1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762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ED25-131D-4726-A2B0-8C4ECF1525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16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i="1" dirty="0" smtClean="0"/>
              <a:t>2-3 Summary Slides</a:t>
            </a:r>
            <a:r>
              <a:rPr lang="en-US" sz="1000" dirty="0" smtClean="0"/>
              <a:t> (including data and problem statement)</a:t>
            </a:r>
          </a:p>
          <a:p>
            <a:pPr lvl="1"/>
            <a:r>
              <a:rPr lang="en-US" sz="1000" dirty="0" smtClean="0"/>
              <a:t>What were you trying to accomplish?</a:t>
            </a:r>
          </a:p>
          <a:p>
            <a:pPr lvl="1"/>
            <a:r>
              <a:rPr lang="en-US" sz="1000" dirty="0" smtClean="0"/>
              <a:t>What steps did your project take?</a:t>
            </a:r>
          </a:p>
          <a:p>
            <a:pPr lvl="1"/>
            <a:r>
              <a:rPr lang="en-US" sz="1000" dirty="0" smtClean="0"/>
              <a:t>Where did the data come from? What does a sample look like? Was there data you considered but decided to remove?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ED25-131D-4726-A2B0-8C4ECF1525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1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i="1" smtClean="0"/>
              <a:t>2-3 Summary Slides</a:t>
            </a:r>
            <a:r>
              <a:rPr lang="en-US" sz="1000" smtClean="0"/>
              <a:t> (including data and problem statement)</a:t>
            </a:r>
          </a:p>
          <a:p>
            <a:pPr lvl="1"/>
            <a:r>
              <a:rPr lang="en-US" sz="1000" smtClean="0"/>
              <a:t>What were you trying to accomplish?</a:t>
            </a:r>
          </a:p>
          <a:p>
            <a:pPr lvl="1"/>
            <a:r>
              <a:rPr lang="en-US" sz="1000" smtClean="0"/>
              <a:t>What steps did your project take?</a:t>
            </a:r>
          </a:p>
          <a:p>
            <a:pPr lvl="1"/>
            <a:r>
              <a:rPr lang="en-US" sz="1000" smtClean="0"/>
              <a:t>Where did the data come from? What does a sample look like? Was there data you considered but decided to remove?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ED25-131D-4726-A2B0-8C4ECF1525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6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i="1" dirty="0" smtClean="0"/>
              <a:t>3-4 Modeling Insight Slides</a:t>
            </a:r>
            <a:endParaRPr lang="en-US" sz="1000" dirty="0" smtClean="0"/>
          </a:p>
          <a:p>
            <a:pPr lvl="1"/>
            <a:r>
              <a:rPr lang="en-US" sz="1000" dirty="0" smtClean="0"/>
              <a:t>What is the visualization explaining?</a:t>
            </a:r>
          </a:p>
          <a:p>
            <a:pPr lvl="1"/>
            <a:r>
              <a:rPr lang="en-US" sz="1000" dirty="0" smtClean="0"/>
              <a:t>What do the x and y axes mean?</a:t>
            </a:r>
          </a:p>
          <a:p>
            <a:pPr lvl="1"/>
            <a:r>
              <a:rPr lang="en-US" sz="1000" dirty="0" smtClean="0"/>
              <a:t>How does the visualization help either prove or disprove your work?</a:t>
            </a:r>
          </a:p>
          <a:p>
            <a:pPr lvl="1"/>
            <a:r>
              <a:rPr lang="en-US" sz="1000" dirty="0" smtClean="0"/>
              <a:t>What caveats have to be explained to best understand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ED25-131D-4726-A2B0-8C4ECF1525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55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i="1" dirty="0" smtClean="0"/>
              <a:t>3-4 Modeling Insight Slides</a:t>
            </a:r>
            <a:endParaRPr lang="en-US" sz="1000" dirty="0" smtClean="0"/>
          </a:p>
          <a:p>
            <a:pPr lvl="1"/>
            <a:r>
              <a:rPr lang="en-US" sz="1000" dirty="0" smtClean="0"/>
              <a:t>What is the visualization explaining?</a:t>
            </a:r>
          </a:p>
          <a:p>
            <a:pPr lvl="1"/>
            <a:r>
              <a:rPr lang="en-US" sz="1000" dirty="0" smtClean="0"/>
              <a:t>What do the x and y axes mean?</a:t>
            </a:r>
          </a:p>
          <a:p>
            <a:pPr lvl="1"/>
            <a:r>
              <a:rPr lang="en-US" sz="1000" dirty="0" smtClean="0"/>
              <a:t>How does the visualization help either prove or disprove your work?</a:t>
            </a:r>
          </a:p>
          <a:p>
            <a:pPr lvl="1"/>
            <a:r>
              <a:rPr lang="en-US" sz="1000" dirty="0" smtClean="0"/>
              <a:t>What caveats have to be explained to best understand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ED25-131D-4726-A2B0-8C4ECF1525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89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i="1" dirty="0" smtClean="0"/>
              <a:t>3-4 Modeling Insight Slides</a:t>
            </a:r>
            <a:endParaRPr lang="en-US" sz="1000" dirty="0" smtClean="0"/>
          </a:p>
          <a:p>
            <a:pPr lvl="1"/>
            <a:r>
              <a:rPr lang="en-US" sz="1000" dirty="0" smtClean="0"/>
              <a:t>What is the visualization explaining?</a:t>
            </a:r>
          </a:p>
          <a:p>
            <a:pPr lvl="1"/>
            <a:r>
              <a:rPr lang="en-US" sz="1000" dirty="0" smtClean="0"/>
              <a:t>What do the x and y axes mean?</a:t>
            </a:r>
          </a:p>
          <a:p>
            <a:pPr lvl="1"/>
            <a:r>
              <a:rPr lang="en-US" sz="1000" dirty="0" smtClean="0"/>
              <a:t>How does the visualization help either prove or disprove your work?</a:t>
            </a:r>
          </a:p>
          <a:p>
            <a:pPr lvl="1"/>
            <a:r>
              <a:rPr lang="en-US" sz="1000" dirty="0" smtClean="0"/>
              <a:t>What caveats have to be explained to best understand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ED25-131D-4726-A2B0-8C4ECF1525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48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i="1" dirty="0" smtClean="0"/>
              <a:t>3-4 Modeling Insight Slides</a:t>
            </a:r>
            <a:endParaRPr lang="en-US" sz="1000" dirty="0" smtClean="0"/>
          </a:p>
          <a:p>
            <a:pPr lvl="1"/>
            <a:r>
              <a:rPr lang="en-US" sz="1000" dirty="0" smtClean="0"/>
              <a:t>What is the visualization explaining?</a:t>
            </a:r>
          </a:p>
          <a:p>
            <a:pPr lvl="1"/>
            <a:r>
              <a:rPr lang="en-US" sz="1000" dirty="0" smtClean="0"/>
              <a:t>What do the x and y axes mean?</a:t>
            </a:r>
          </a:p>
          <a:p>
            <a:pPr lvl="1"/>
            <a:r>
              <a:rPr lang="en-US" sz="1000" dirty="0" smtClean="0"/>
              <a:t>How does the visualization help either prove or disprove your work?</a:t>
            </a:r>
          </a:p>
          <a:p>
            <a:pPr lvl="1"/>
            <a:r>
              <a:rPr lang="en-US" sz="1000" dirty="0" smtClean="0"/>
              <a:t>What caveats have to be explained to best understand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ED25-131D-4726-A2B0-8C4ECF1525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1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i="1" dirty="0" smtClean="0"/>
              <a:t>2-3 Modeling Approach Slides</a:t>
            </a:r>
            <a:endParaRPr lang="en-US" sz="1000" dirty="0" smtClean="0"/>
          </a:p>
          <a:p>
            <a:pPr lvl="1"/>
            <a:r>
              <a:rPr lang="en-US" sz="1000" dirty="0" smtClean="0"/>
              <a:t>What was your model trying to optimize for? Why was it the right metric for optimization?</a:t>
            </a:r>
          </a:p>
          <a:p>
            <a:pPr lvl="1"/>
            <a:r>
              <a:rPr lang="en-US" sz="1000" dirty="0" smtClean="0"/>
              <a:t>What algorithm did you try? How does it work?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ED25-131D-4726-A2B0-8C4ECF1525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04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i="1" dirty="0" smtClean="0"/>
              <a:t>2-3 Modeling Approach Slides</a:t>
            </a:r>
            <a:endParaRPr lang="en-US" sz="1000" dirty="0" smtClean="0"/>
          </a:p>
          <a:p>
            <a:pPr lvl="1"/>
            <a:r>
              <a:rPr lang="en-US" sz="1000" dirty="0" smtClean="0"/>
              <a:t>What was your model trying to optimize for? Why was it the right metric for optimization?</a:t>
            </a:r>
          </a:p>
          <a:p>
            <a:pPr lvl="1"/>
            <a:r>
              <a:rPr lang="en-US" sz="1000" dirty="0" smtClean="0"/>
              <a:t>What algorithm did you try? How does it work</a:t>
            </a:r>
            <a:r>
              <a:rPr lang="en-US" sz="1000" dirty="0" smtClean="0"/>
              <a:t>?</a:t>
            </a:r>
            <a:endParaRPr lang="en-US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ED25-131D-4726-A2B0-8C4ECF1525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8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gi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7A89-BBAC-4CC7-8322-F09F4A77808E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D872-EBB3-4DD8-9405-4DDC4057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F5-E5D3-4091-8731-9BD8F9A4CB9B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D872-EBB3-4DD8-9405-4DDC4057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F99-6BFE-4206-940C-3B910A916F5C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D872-EBB3-4DD8-9405-4DDC4057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327394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09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14B781-8A0D-4461-BBC9-27D61A0667CF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/>
          <a:srcRect l="37092" r="37327"/>
          <a:stretch/>
        </p:blipFill>
        <p:spPr>
          <a:xfrm>
            <a:off x="11533911" y="5597678"/>
            <a:ext cx="435370" cy="122914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68762" y="6162243"/>
            <a:ext cx="30175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89D872-EBB3-4DD8-9405-4DDC40579B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34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F167-37D7-48F2-B6FE-5607F6B2CAED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D872-EBB3-4DD8-9405-4DDC4057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3309-5126-4A7D-96B1-94B8D69C34B7}" type="datetime1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D872-EBB3-4DD8-9405-4DDC4057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8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72E0-B436-4630-99EF-95E1BA218053}" type="datetime1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D872-EBB3-4DD8-9405-4DDC4057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6FD7-B261-417E-B341-F4086A83090E}" type="datetime1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D872-EBB3-4DD8-9405-4DDC4057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3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C9DD-5E92-48BD-9BFA-73599C0F1D1A}" type="datetime1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D872-EBB3-4DD8-9405-4DDC4057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1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791C-DE16-4EA7-AEFD-18C556799010}" type="datetime1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D872-EBB3-4DD8-9405-4DDC4057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7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86B5-B39A-4658-B7D7-1C94EFD12440}" type="datetime1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D872-EBB3-4DD8-9405-4DDC4057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2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41303892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BE5BB-2EB8-4D25-B7BB-8D7807F3C25F}" type="datetime1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9D872-EBB3-4DD8-9405-4DDC4057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5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08786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C:\Users\jgillet\Desktop\Documents\CWUS images\BARimagery1\RM_I-Block Vines_high.jpg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-12192" y="2387600"/>
            <a:ext cx="12192000" cy="4470400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 defTabSz="1306155"/>
            <a:r>
              <a:rPr lang="en-US" sz="4800" b="1" dirty="0">
                <a:gradFill flip="none" rotWithShape="1">
                  <a:gsLst>
                    <a:gs pos="95000">
                      <a:srgbClr val="D48A1D"/>
                    </a:gs>
                    <a:gs pos="51000">
                      <a:srgbClr val="FEC336"/>
                    </a:gs>
                    <a:gs pos="10000">
                      <a:srgbClr val="D48A1D"/>
                    </a:gs>
                  </a:gsLst>
                  <a:lin ang="0" scaled="1"/>
                  <a:tileRect/>
                </a:gradFill>
                <a:latin typeface="Georgia"/>
                <a:cs typeface="Georgia"/>
              </a:rPr>
              <a:t>Holiday Promotion Optimization</a:t>
            </a:r>
            <a:endParaRPr lang="en-US" sz="4800" b="1" dirty="0">
              <a:gradFill flip="none" rotWithShape="1">
                <a:gsLst>
                  <a:gs pos="95000">
                    <a:srgbClr val="D48A1D"/>
                  </a:gs>
                  <a:gs pos="51000">
                    <a:srgbClr val="FEC336"/>
                  </a:gs>
                  <a:gs pos="10000">
                    <a:srgbClr val="D48A1D"/>
                  </a:gs>
                </a:gsLst>
                <a:lin ang="0" scaled="1"/>
                <a:tileRect/>
              </a:gra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0240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93146" y="6162243"/>
            <a:ext cx="3017520" cy="365125"/>
          </a:xfrm>
        </p:spPr>
        <p:txBody>
          <a:bodyPr/>
          <a:lstStyle/>
          <a:p>
            <a:fld id="{C789D872-EBB3-4DD8-9405-4DDC40579B3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8354" y="1057275"/>
            <a:ext cx="10515600" cy="2478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Keep </a:t>
            </a:r>
            <a:r>
              <a:rPr lang="en-US" sz="1600" b="1" dirty="0" smtClean="0"/>
              <a:t>all data points to include high performers’ behavior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Create </a:t>
            </a:r>
            <a:r>
              <a:rPr lang="en-US" sz="1600" b="1" dirty="0"/>
              <a:t>exponentials of the </a:t>
            </a:r>
            <a:r>
              <a:rPr lang="en-US" sz="1600" b="1" dirty="0" smtClean="0"/>
              <a:t>promotion variable </a:t>
            </a:r>
            <a:r>
              <a:rPr lang="en-US" sz="1600" b="1" dirty="0"/>
              <a:t>to include in the </a:t>
            </a:r>
            <a:r>
              <a:rPr lang="en-US" sz="1600" b="1" dirty="0" smtClean="0"/>
              <a:t>regression to </a:t>
            </a:r>
            <a:r>
              <a:rPr lang="en-US" sz="1600" b="1" dirty="0"/>
              <a:t>see if the effect is </a:t>
            </a:r>
            <a:r>
              <a:rPr lang="en-US" sz="1600" b="1" dirty="0" smtClean="0"/>
              <a:t>linear</a:t>
            </a:r>
          </a:p>
          <a:p>
            <a:r>
              <a:rPr lang="en-US" sz="1600" b="1" dirty="0" smtClean="0"/>
              <a:t>     </a:t>
            </a:r>
            <a:r>
              <a:rPr lang="en-US" sz="1600" dirty="0" smtClean="0"/>
              <a:t>	promotional level ^ 2 </a:t>
            </a:r>
            <a:r>
              <a:rPr lang="en-US" sz="1600" i="1" dirty="0" smtClean="0"/>
              <a:t>up to </a:t>
            </a:r>
            <a:r>
              <a:rPr lang="en-US" sz="1600" dirty="0" smtClean="0"/>
              <a:t>promotional level ^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Create dummies for price </a:t>
            </a:r>
            <a:r>
              <a:rPr lang="en-US" sz="1600" b="1" dirty="0"/>
              <a:t>segment variable to understand the effect of </a:t>
            </a:r>
            <a:r>
              <a:rPr lang="en-US" sz="1600" b="1" dirty="0" smtClean="0"/>
              <a:t>price tiers on </a:t>
            </a:r>
            <a:r>
              <a:rPr lang="en-US" sz="1600" b="1" dirty="0"/>
              <a:t>dollar </a:t>
            </a:r>
            <a:r>
              <a:rPr lang="en-US" sz="1600" b="1" dirty="0" smtClean="0"/>
              <a:t>sales</a:t>
            </a:r>
          </a:p>
          <a:p>
            <a:r>
              <a:rPr lang="en-US" sz="1600" dirty="0" smtClean="0"/>
              <a:t>	Premium</a:t>
            </a:r>
            <a:r>
              <a:rPr lang="en-US" sz="1600" dirty="0"/>
              <a:t>: </a:t>
            </a:r>
            <a:r>
              <a:rPr lang="en-US" sz="1600" dirty="0" smtClean="0"/>
              <a:t>$8.00 </a:t>
            </a:r>
            <a:r>
              <a:rPr lang="en-US" sz="1600" dirty="0"/>
              <a:t>- 10.99 price </a:t>
            </a:r>
            <a:r>
              <a:rPr lang="en-US" sz="1600" dirty="0" smtClean="0"/>
              <a:t>range</a:t>
            </a:r>
          </a:p>
          <a:p>
            <a:r>
              <a:rPr lang="en-US" sz="1600" dirty="0" smtClean="0"/>
              <a:t>	Super</a:t>
            </a:r>
            <a:r>
              <a:rPr lang="en-US" sz="1600" dirty="0"/>
              <a:t>: $</a:t>
            </a:r>
            <a:r>
              <a:rPr lang="en-US" sz="1600" dirty="0" smtClean="0"/>
              <a:t>11.00 </a:t>
            </a:r>
            <a:r>
              <a:rPr lang="en-US" sz="1600" dirty="0"/>
              <a:t>- 14.99 price range</a:t>
            </a:r>
          </a:p>
          <a:p>
            <a:r>
              <a:rPr lang="en-US" sz="1600" dirty="0" smtClean="0"/>
              <a:t>	Ultra</a:t>
            </a:r>
            <a:r>
              <a:rPr lang="en-US" sz="1600" dirty="0"/>
              <a:t>: </a:t>
            </a:r>
            <a:r>
              <a:rPr lang="en-US" sz="1600" dirty="0" smtClean="0"/>
              <a:t>$15.00 </a:t>
            </a:r>
            <a:r>
              <a:rPr lang="en-US" sz="1600" dirty="0"/>
              <a:t>- 19.99 price </a:t>
            </a:r>
            <a:r>
              <a:rPr lang="en-US" sz="1600" dirty="0" smtClean="0"/>
              <a:t>range</a:t>
            </a:r>
            <a:endParaRPr lang="en-US" sz="1600" b="1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16973" y="3606399"/>
            <a:ext cx="0" cy="2924018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5068" r="21108"/>
          <a:stretch/>
        </p:blipFill>
        <p:spPr>
          <a:xfrm>
            <a:off x="2518207" y="3836900"/>
            <a:ext cx="7355136" cy="12287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458" y="5308168"/>
            <a:ext cx="7686675" cy="1219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6973" y="4335091"/>
            <a:ext cx="1801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 data set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03062" y="4848671"/>
            <a:ext cx="829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+ 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9036" y="5730924"/>
            <a:ext cx="2285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Newly created variables</a:t>
            </a:r>
          </a:p>
        </p:txBody>
      </p:sp>
      <p:sp>
        <p:nvSpPr>
          <p:cNvPr id="18" name="Plus 17"/>
          <p:cNvSpPr/>
          <p:nvPr/>
        </p:nvSpPr>
        <p:spPr>
          <a:xfrm>
            <a:off x="1333620" y="4895235"/>
            <a:ext cx="512064" cy="491646"/>
          </a:xfrm>
          <a:prstGeom prst="mathPlu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03010" y="1021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b="1" dirty="0" smtClean="0"/>
              <a:t>Modeling Approach </a:t>
            </a:r>
            <a:r>
              <a:rPr lang="en-US" sz="2400" b="1" dirty="0" smtClean="0"/>
              <a:t>| </a:t>
            </a:r>
            <a:r>
              <a:rPr lang="en-US" sz="2400" b="1" dirty="0" smtClean="0"/>
              <a:t>Tailoring </a:t>
            </a:r>
            <a:r>
              <a:rPr lang="en-US" sz="2400" b="1" dirty="0" smtClean="0"/>
              <a:t>the Analysis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6921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5338" y="6162243"/>
            <a:ext cx="3017520" cy="365125"/>
          </a:xfrm>
        </p:spPr>
        <p:txBody>
          <a:bodyPr/>
          <a:lstStyle/>
          <a:p>
            <a:fld id="{C789D872-EBB3-4DD8-9405-4DDC40579B35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16973" y="3523488"/>
            <a:ext cx="2355" cy="284833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9581" y="5709368"/>
            <a:ext cx="10515600" cy="448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coefficient </a:t>
            </a:r>
            <a:r>
              <a:rPr lang="en-US" sz="1600" dirty="0" smtClean="0"/>
              <a:t>= </a:t>
            </a:r>
            <a:r>
              <a:rPr lang="en-US" sz="1400" dirty="0"/>
              <a:t>7.0108e+5 * </a:t>
            </a:r>
            <a:r>
              <a:rPr lang="en-US" sz="1400" dirty="0" err="1"/>
              <a:t>cwd</a:t>
            </a:r>
            <a:r>
              <a:rPr lang="en-US" sz="1400" dirty="0"/>
              <a:t> - 1.719e+5 * (</a:t>
            </a:r>
            <a:r>
              <a:rPr lang="en-US" sz="1400" dirty="0" err="1"/>
              <a:t>cwd</a:t>
            </a:r>
            <a:r>
              <a:rPr lang="en-US" sz="1400" dirty="0"/>
              <a:t> ** 2) + 2.853e+4 * (</a:t>
            </a:r>
            <a:r>
              <a:rPr lang="en-US" sz="1400" dirty="0" err="1"/>
              <a:t>cwd</a:t>
            </a:r>
            <a:r>
              <a:rPr lang="en-US" sz="1400" dirty="0"/>
              <a:t> ** 3) - 1911.8322 * (</a:t>
            </a:r>
            <a:r>
              <a:rPr lang="en-US" sz="1400" dirty="0" err="1"/>
              <a:t>cwd</a:t>
            </a:r>
            <a:r>
              <a:rPr lang="en-US" sz="1400" dirty="0"/>
              <a:t> ** 4) + 55.4037 * (</a:t>
            </a:r>
            <a:r>
              <a:rPr lang="en-US" sz="1400" dirty="0" err="1"/>
              <a:t>cwd</a:t>
            </a:r>
            <a:r>
              <a:rPr lang="en-US" sz="1400" dirty="0"/>
              <a:t> ** 5) 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03010" y="1021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b="1" dirty="0" smtClean="0"/>
              <a:t>Modeling </a:t>
            </a:r>
            <a:r>
              <a:rPr lang="en-US" sz="2400" b="1" dirty="0" smtClean="0"/>
              <a:t>Approac</a:t>
            </a:r>
            <a:r>
              <a:rPr lang="en-US" sz="2400" b="1" dirty="0" smtClean="0"/>
              <a:t>h </a:t>
            </a:r>
            <a:r>
              <a:rPr lang="en-US" sz="2400" b="1" dirty="0" smtClean="0"/>
              <a:t>| </a:t>
            </a:r>
            <a:r>
              <a:rPr lang="en-US" sz="2400" b="1" dirty="0" smtClean="0"/>
              <a:t>Regression Model on Train Data Set</a:t>
            </a:r>
            <a:endParaRPr lang="en-US" sz="2400" b="1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88354" y="1057276"/>
            <a:ext cx="10515600" cy="2197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Split data </a:t>
            </a:r>
            <a:r>
              <a:rPr lang="en-US" sz="1600" b="1" dirty="0"/>
              <a:t>into train vs. test </a:t>
            </a:r>
            <a:r>
              <a:rPr lang="en-US" sz="1600" b="1" dirty="0" smtClean="0"/>
              <a:t>sets </a:t>
            </a:r>
            <a:r>
              <a:rPr lang="en-US" sz="1600" b="1" dirty="0"/>
              <a:t>to avoid overfitting and see how close our predictions </a:t>
            </a:r>
            <a:r>
              <a:rPr lang="en-US" sz="1600" b="1" dirty="0" smtClean="0"/>
              <a:t>are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Run </a:t>
            </a:r>
            <a:r>
              <a:rPr lang="en-US" sz="1600" b="1" dirty="0"/>
              <a:t>linear regression model on train data </a:t>
            </a:r>
            <a:r>
              <a:rPr lang="en-US" sz="1600" b="1" dirty="0" smtClean="0"/>
              <a:t>set</a:t>
            </a:r>
          </a:p>
          <a:p>
            <a:r>
              <a:rPr lang="en-US" sz="1600" dirty="0" smtClean="0"/>
              <a:t>     model = </a:t>
            </a:r>
            <a:r>
              <a:rPr lang="en-US" sz="1600" dirty="0" err="1" smtClean="0"/>
              <a:t>sm.OLS</a:t>
            </a:r>
            <a:r>
              <a:rPr lang="en-US" sz="1600" dirty="0" smtClean="0"/>
              <a:t>(y, X).fit()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Run </a:t>
            </a:r>
            <a:r>
              <a:rPr lang="en-US" sz="1600" b="1" dirty="0"/>
              <a:t>mean squared error to understand the errors of our prediction in the linear regression model </a:t>
            </a:r>
            <a:r>
              <a:rPr lang="en-US" sz="1600" dirty="0" smtClean="0"/>
              <a:t>prediction </a:t>
            </a:r>
            <a:r>
              <a:rPr lang="en-US" sz="1600" dirty="0"/>
              <a:t>vs. </a:t>
            </a:r>
            <a:r>
              <a:rPr lang="en-US" sz="1600" dirty="0" smtClean="0"/>
              <a:t>reality</a:t>
            </a:r>
            <a:endParaRPr lang="en-US" sz="1600" dirty="0"/>
          </a:p>
        </p:txBody>
      </p:sp>
      <p:sp>
        <p:nvSpPr>
          <p:cNvPr id="23" name="Content Placeholder 1"/>
          <p:cNvSpPr txBox="1">
            <a:spLocks/>
          </p:cNvSpPr>
          <p:nvPr/>
        </p:nvSpPr>
        <p:spPr>
          <a:xfrm>
            <a:off x="998069" y="4202681"/>
            <a:ext cx="3965448" cy="1104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R squared: 0.903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Trai</a:t>
            </a:r>
            <a:r>
              <a:rPr lang="en-US" sz="1600" dirty="0" smtClean="0"/>
              <a:t>n: </a:t>
            </a:r>
            <a:r>
              <a:rPr lang="en-US" sz="1600" dirty="0" smtClean="0"/>
              <a:t>$379,851 </a:t>
            </a:r>
            <a:r>
              <a:rPr lang="en-US" sz="1600" dirty="0" smtClean="0"/>
              <a:t>error vs. $212,947 mean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Test: $</a:t>
            </a:r>
            <a:r>
              <a:rPr lang="en-US" sz="1600" dirty="0" smtClean="0"/>
              <a:t>374,525 error vs. $226,679 </a:t>
            </a:r>
            <a:r>
              <a:rPr lang="en-US" sz="1600" dirty="0" smtClean="0"/>
              <a:t>mean</a:t>
            </a:r>
            <a:endParaRPr lang="en-US" sz="1600" dirty="0"/>
          </a:p>
        </p:txBody>
      </p:sp>
      <p:sp>
        <p:nvSpPr>
          <p:cNvPr id="24" name="Content Placeholder 1"/>
          <p:cNvSpPr txBox="1">
            <a:spLocks/>
          </p:cNvSpPr>
          <p:nvPr/>
        </p:nvSpPr>
        <p:spPr>
          <a:xfrm>
            <a:off x="6352517" y="4202681"/>
            <a:ext cx="3965448" cy="1007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R squared: 0.47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Train:</a:t>
            </a:r>
            <a:r>
              <a:rPr lang="en-US" sz="1600" dirty="0"/>
              <a:t> </a:t>
            </a:r>
            <a:r>
              <a:rPr lang="en-US" sz="1600" dirty="0" smtClean="0"/>
              <a:t>$</a:t>
            </a:r>
            <a:r>
              <a:rPr lang="en-US" sz="1600" dirty="0" smtClean="0"/>
              <a:t>52,724 error </a:t>
            </a:r>
            <a:r>
              <a:rPr lang="en-US" sz="1600" dirty="0" smtClean="0">
                <a:solidFill>
                  <a:schemeClr val="bg1"/>
                </a:solidFill>
              </a:rPr>
              <a:t>vs. $34,815 mean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Test:</a:t>
            </a:r>
            <a:r>
              <a:rPr lang="en-US" sz="1600" dirty="0"/>
              <a:t> </a:t>
            </a:r>
            <a:r>
              <a:rPr lang="en-US" sz="1600" dirty="0" smtClean="0"/>
              <a:t>$</a:t>
            </a:r>
            <a:r>
              <a:rPr lang="en-US" sz="1600" dirty="0" smtClean="0"/>
              <a:t>55,085 </a:t>
            </a:r>
            <a:r>
              <a:rPr lang="en-US" sz="1600" dirty="0" smtClean="0"/>
              <a:t>error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9581" y="3807450"/>
            <a:ext cx="1801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All data points:</a:t>
            </a:r>
            <a:endParaRPr lang="en-US" sz="14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52517" y="3807450"/>
            <a:ext cx="1801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Outliers removed:</a:t>
            </a:r>
            <a:endParaRPr lang="en-US" sz="14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67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5338" y="6162243"/>
            <a:ext cx="3017520" cy="365125"/>
          </a:xfrm>
        </p:spPr>
        <p:txBody>
          <a:bodyPr/>
          <a:lstStyle/>
          <a:p>
            <a:fld id="{C789D872-EBB3-4DD8-9405-4DDC40579B3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03010" y="1021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b="1" dirty="0" smtClean="0"/>
              <a:t>Results | High Breakthrough Point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136" y="3523488"/>
            <a:ext cx="4700819" cy="323181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397763" y="3569426"/>
            <a:ext cx="1937311" cy="64633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promotional level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dollar sales in 1e9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15463" y="3215711"/>
            <a:ext cx="2686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 to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40% promotional level 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312738" y="895284"/>
            <a:ext cx="11001438" cy="1880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Contradictory </a:t>
            </a:r>
            <a:r>
              <a:rPr lang="en-US" sz="1600" b="1" dirty="0"/>
              <a:t>to our hypothesis, </a:t>
            </a:r>
            <a:r>
              <a:rPr lang="en-US" sz="1600" b="1" dirty="0" smtClean="0"/>
              <a:t>promotion has an exponential effect on dollar sales once it reaches 25%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The optimal point with greatest dollar sales increase is ~30%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There is definitely a relationship between sales and promotional level</a:t>
            </a:r>
            <a:endParaRPr lang="en-US" sz="1600" b="1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716973" y="2930170"/>
            <a:ext cx="2355" cy="3791127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59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5338" y="6162243"/>
            <a:ext cx="3017520" cy="365125"/>
          </a:xfrm>
        </p:spPr>
        <p:txBody>
          <a:bodyPr/>
          <a:lstStyle/>
          <a:p>
            <a:fld id="{C789D872-EBB3-4DD8-9405-4DDC40579B3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03010" y="1021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b="1" dirty="0" smtClean="0"/>
              <a:t>Results | Low vs High Range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088" y="1412521"/>
            <a:ext cx="2903101" cy="1995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263" y="3991304"/>
            <a:ext cx="3905250" cy="2828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b="4252"/>
          <a:stretch/>
        </p:blipFill>
        <p:spPr>
          <a:xfrm>
            <a:off x="6128194" y="3991304"/>
            <a:ext cx="4038600" cy="2872792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5444160" y="1437985"/>
            <a:ext cx="16650" cy="19883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300443" y="4212669"/>
            <a:ext cx="1756064" cy="101566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promotional level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dollar sales</a:t>
            </a:r>
          </a:p>
          <a:p>
            <a:endParaRPr 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different scale</a:t>
            </a:r>
            <a:endParaRPr lang="en-US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1065" y="3745871"/>
            <a:ext cx="2686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 to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 promotional level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7483" y="3745870"/>
            <a:ext cx="2686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 to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40% promotional level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716973" y="2930170"/>
            <a:ext cx="2355" cy="3791127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608576" y="3426339"/>
            <a:ext cx="286005" cy="249957"/>
          </a:xfrm>
          <a:prstGeom prst="line">
            <a:avLst/>
          </a:prstGeom>
          <a:ln w="76200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6414336" y="3426339"/>
            <a:ext cx="311215" cy="249957"/>
          </a:xfrm>
          <a:prstGeom prst="line">
            <a:avLst/>
          </a:prstGeom>
          <a:ln w="76200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13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5338" y="6162243"/>
            <a:ext cx="3017520" cy="365125"/>
          </a:xfrm>
        </p:spPr>
        <p:txBody>
          <a:bodyPr/>
          <a:lstStyle/>
          <a:p>
            <a:fld id="{C789D872-EBB3-4DD8-9405-4DDC40579B3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03010" y="1021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b="1" dirty="0" smtClean="0"/>
              <a:t>Results | Diminishing Return?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828736" y="3391928"/>
            <a:ext cx="1937311" cy="64633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u="sng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promotional level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dollar sales in 1e11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52039" y="2545448"/>
            <a:ext cx="2686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0% to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promotional level 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312738" y="895284"/>
            <a:ext cx="11001438" cy="1573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b="1" dirty="0" smtClean="0"/>
              <a:t>Expanded range from 0 to 100</a:t>
            </a:r>
          </a:p>
          <a:p>
            <a:endParaRPr lang="en-US" sz="1600" b="1" dirty="0"/>
          </a:p>
          <a:p>
            <a:r>
              <a:rPr lang="en-US" sz="1600" b="1" dirty="0" smtClean="0"/>
              <a:t>Negative sales return once promotional level passes 67% … is this possible? </a:t>
            </a:r>
            <a:endParaRPr lang="en-US" sz="1600" b="1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716973" y="2930170"/>
            <a:ext cx="2355" cy="3791127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707" y="2930170"/>
            <a:ext cx="5179621" cy="367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5244" y="3588476"/>
            <a:ext cx="8471131" cy="304623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D872-EBB3-4DD8-9405-4DDC40579B3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03010" y="1021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b="1" dirty="0" smtClean="0"/>
              <a:t>Next Steps</a:t>
            </a:r>
            <a:endParaRPr lang="en-US" sz="2400" b="1" dirty="0"/>
          </a:p>
        </p:txBody>
      </p:sp>
      <p:sp>
        <p:nvSpPr>
          <p:cNvPr id="2" name="Oval 1"/>
          <p:cNvSpPr/>
          <p:nvPr/>
        </p:nvSpPr>
        <p:spPr>
          <a:xfrm>
            <a:off x="6489804" y="3292639"/>
            <a:ext cx="3017520" cy="2859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88354" y="1057275"/>
            <a:ext cx="10515600" cy="2137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Figure out previou</a:t>
            </a:r>
            <a:r>
              <a:rPr lang="en-US" sz="1600" b="1" dirty="0" smtClean="0"/>
              <a:t>s slide</a:t>
            </a: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Spline regression to look at the effects for the outliers and non-outliers 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Evaluate more measures (distribution, price)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One day … cross elasticity to see how changes on one item impact another item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1038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/>
          </p:nvPr>
        </p:nvSpPr>
        <p:spPr>
          <a:xfrm>
            <a:off x="2070424" y="48948"/>
            <a:ext cx="8275320" cy="1886044"/>
          </a:xfrm>
        </p:spPr>
        <p:txBody>
          <a:bodyPr>
            <a:noAutofit/>
          </a:bodyPr>
          <a:lstStyle/>
          <a:p>
            <a:pPr algn="ctr"/>
            <a:r>
              <a:rPr lang="en-US" sz="9600" i="1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Georgia" pitchFamily="18" charset="0"/>
              </a:rPr>
              <a:t>Thank You </a:t>
            </a:r>
            <a:endParaRPr lang="en-US" sz="9600" dirty="0"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925" y="2780684"/>
            <a:ext cx="3028950" cy="2171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347" y="2780684"/>
            <a:ext cx="3019425" cy="2143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t="9412" b="6550"/>
          <a:stretch/>
        </p:blipFill>
        <p:spPr>
          <a:xfrm>
            <a:off x="7976244" y="2780685"/>
            <a:ext cx="2581275" cy="2169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1477" t="68339" r="-1477" b="1"/>
          <a:stretch/>
        </p:blipFill>
        <p:spPr>
          <a:xfrm>
            <a:off x="2366512" y="5798076"/>
            <a:ext cx="973096" cy="10960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360" y="5832817"/>
            <a:ext cx="763107" cy="9326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/>
          <a:srcRect b="27682"/>
          <a:stretch/>
        </p:blipFill>
        <p:spPr>
          <a:xfrm>
            <a:off x="11151141" y="295085"/>
            <a:ext cx="767186" cy="46792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955" y="202589"/>
            <a:ext cx="727919" cy="56302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/>
          <a:srcRect l="23823" t="15703" r="12403" b="11684"/>
          <a:stretch/>
        </p:blipFill>
        <p:spPr>
          <a:xfrm>
            <a:off x="11266510" y="3231590"/>
            <a:ext cx="585216" cy="5974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51830" y="4595741"/>
            <a:ext cx="1118988" cy="2183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/>
          <a:srcRect b="68885"/>
          <a:stretch/>
        </p:blipFill>
        <p:spPr>
          <a:xfrm>
            <a:off x="1265027" y="5798076"/>
            <a:ext cx="901531" cy="9979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/>
          <a:srcRect l="-2954" t="35103" r="2954" b="33735"/>
          <a:stretch/>
        </p:blipFill>
        <p:spPr>
          <a:xfrm>
            <a:off x="3393192" y="5798076"/>
            <a:ext cx="1000752" cy="1109444"/>
          </a:xfrm>
          <a:prstGeom prst="rect">
            <a:avLst/>
          </a:prstGeom>
        </p:spPr>
      </p:pic>
      <p:pic>
        <p:nvPicPr>
          <p:cNvPr id="18" name="Picture 2" descr="C:\Users\jgillet\Desktop\Documents\CWUS images\BARimagery1\RM_I-Block Vines_high.jpg"/>
          <p:cNvPicPr>
            <a:picLocks noChangeAspect="1" noChangeArrowheads="1"/>
          </p:cNvPicPr>
          <p:nvPr/>
        </p:nvPicPr>
        <p:blipFill>
          <a:blip r:embed="rId12" cstate="email"/>
          <a:srcRect/>
          <a:stretch>
            <a:fillRect/>
          </a:stretch>
        </p:blipFill>
        <p:spPr bwMode="auto">
          <a:xfrm>
            <a:off x="8575850" y="5339293"/>
            <a:ext cx="3517753" cy="1289843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8"/>
          <a:srcRect l="1271" t="72579" r="-1271" b="16260"/>
          <a:stretch/>
        </p:blipFill>
        <p:spPr>
          <a:xfrm>
            <a:off x="4455440" y="5798076"/>
            <a:ext cx="959129" cy="90280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8"/>
          <a:srcRect t="85798" b="1697"/>
          <a:stretch/>
        </p:blipFill>
        <p:spPr>
          <a:xfrm>
            <a:off x="5474208" y="5798076"/>
            <a:ext cx="864409" cy="91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95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9504" y="166254"/>
            <a:ext cx="8464296" cy="6390409"/>
          </a:xfrm>
        </p:spPr>
        <p:txBody>
          <a:bodyPr>
            <a:noAutofit/>
          </a:bodyPr>
          <a:lstStyle/>
          <a:p>
            <a:r>
              <a:rPr lang="en-US" sz="1000" dirty="0"/>
              <a:t>A 10 to 20 slide deck consisting of:</a:t>
            </a:r>
          </a:p>
          <a:p>
            <a:r>
              <a:rPr lang="en-US" sz="1000" i="1" dirty="0"/>
              <a:t>1 Outline Slide</a:t>
            </a:r>
            <a:endParaRPr lang="en-US" sz="1000" dirty="0"/>
          </a:p>
          <a:p>
            <a:pPr lvl="1"/>
            <a:r>
              <a:rPr lang="en-US" sz="1000" dirty="0"/>
              <a:t>What is your project about?</a:t>
            </a:r>
          </a:p>
          <a:p>
            <a:pPr lvl="1"/>
            <a:r>
              <a:rPr lang="en-US" sz="1000" dirty="0"/>
              <a:t>What is its history?</a:t>
            </a:r>
          </a:p>
          <a:p>
            <a:pPr lvl="1"/>
            <a:r>
              <a:rPr lang="en-US" sz="1000" dirty="0"/>
              <a:t>What relevant information is required for a colleague to jump in to understand your project?</a:t>
            </a:r>
          </a:p>
          <a:p>
            <a:r>
              <a:rPr lang="en-US" sz="1000" i="1" dirty="0"/>
              <a:t>2-3 Summary Slides</a:t>
            </a:r>
            <a:r>
              <a:rPr lang="en-US" sz="1000" dirty="0"/>
              <a:t> (including data and problem statement)</a:t>
            </a:r>
          </a:p>
          <a:p>
            <a:pPr lvl="1"/>
            <a:r>
              <a:rPr lang="en-US" sz="1000" dirty="0"/>
              <a:t>What were you trying to accomplish?</a:t>
            </a:r>
          </a:p>
          <a:p>
            <a:pPr lvl="1"/>
            <a:r>
              <a:rPr lang="en-US" sz="1000" dirty="0"/>
              <a:t>What steps did your project take?</a:t>
            </a:r>
          </a:p>
          <a:p>
            <a:pPr lvl="1"/>
            <a:r>
              <a:rPr lang="en-US" sz="1000" dirty="0"/>
              <a:t>Where did the data come from? What does a sample look like? Was there data you considered but decided to remove?</a:t>
            </a:r>
          </a:p>
          <a:p>
            <a:r>
              <a:rPr lang="en-US" sz="1000" i="1" dirty="0"/>
              <a:t>3-4 Modeling Insight Slides</a:t>
            </a:r>
            <a:endParaRPr lang="en-US" sz="1000" dirty="0"/>
          </a:p>
          <a:p>
            <a:pPr lvl="1"/>
            <a:r>
              <a:rPr lang="en-US" sz="1000" dirty="0"/>
              <a:t>What is the visualization explaining?</a:t>
            </a:r>
          </a:p>
          <a:p>
            <a:pPr lvl="1"/>
            <a:r>
              <a:rPr lang="en-US" sz="1000" dirty="0"/>
              <a:t>What do the x and y axes mean?</a:t>
            </a:r>
          </a:p>
          <a:p>
            <a:pPr lvl="1"/>
            <a:r>
              <a:rPr lang="en-US" sz="1000" dirty="0"/>
              <a:t>How does the visualization help either prove or disprove your work?</a:t>
            </a:r>
          </a:p>
          <a:p>
            <a:pPr lvl="1"/>
            <a:r>
              <a:rPr lang="en-US" sz="1000" dirty="0"/>
              <a:t>What caveats have to be explained to best understand it?</a:t>
            </a:r>
          </a:p>
          <a:p>
            <a:r>
              <a:rPr lang="en-US" sz="1000" i="1" dirty="0"/>
              <a:t>2-3 Modeling Approach Slides</a:t>
            </a:r>
            <a:endParaRPr lang="en-US" sz="1000" dirty="0"/>
          </a:p>
          <a:p>
            <a:pPr lvl="1"/>
            <a:r>
              <a:rPr lang="en-US" sz="1000" dirty="0"/>
              <a:t>What was your model trying to optimize for? Why was it the right metric for optimization?</a:t>
            </a:r>
          </a:p>
          <a:p>
            <a:pPr lvl="1"/>
            <a:r>
              <a:rPr lang="en-US" sz="1000" dirty="0"/>
              <a:t>What algorithm did you try? How does it work?</a:t>
            </a:r>
          </a:p>
          <a:p>
            <a:r>
              <a:rPr lang="en-US" sz="1000" i="1" dirty="0"/>
              <a:t>2-3 Results Slides</a:t>
            </a:r>
            <a:endParaRPr lang="en-US" sz="1000" dirty="0"/>
          </a:p>
          <a:p>
            <a:pPr lvl="1"/>
            <a:r>
              <a:rPr lang="en-US" sz="1000" dirty="0"/>
              <a:t>What worked? What didn't? Why?</a:t>
            </a:r>
          </a:p>
          <a:p>
            <a:r>
              <a:rPr lang="en-US" sz="1000" i="1" dirty="0"/>
              <a:t>1-2 Conclusion Slides</a:t>
            </a:r>
            <a:endParaRPr lang="en-US" sz="1000" dirty="0"/>
          </a:p>
          <a:p>
            <a:pPr lvl="1"/>
            <a:r>
              <a:rPr lang="en-US" sz="1000" dirty="0"/>
              <a:t>What had the most impact on your work?</a:t>
            </a:r>
          </a:p>
          <a:p>
            <a:pPr lvl="1"/>
            <a:r>
              <a:rPr lang="en-US" sz="1000" dirty="0"/>
              <a:t>What can you confirm? What can you suggest? What is still to be determined?</a:t>
            </a:r>
          </a:p>
          <a:p>
            <a:r>
              <a:rPr lang="en-US" sz="1000" i="1" dirty="0"/>
              <a:t>1-2 Next Steps Slides</a:t>
            </a:r>
            <a:endParaRPr lang="en-US" sz="1000" dirty="0"/>
          </a:p>
          <a:p>
            <a:pPr lvl="1"/>
            <a:r>
              <a:rPr lang="en-US" sz="1000" dirty="0"/>
              <a:t>What should this project do moving forward?</a:t>
            </a:r>
          </a:p>
          <a:p>
            <a:pPr lvl="1"/>
            <a:r>
              <a:rPr lang="en-US" sz="1000" dirty="0"/>
              <a:t>What would be the next two or three things you want to try? What impact might they have?</a:t>
            </a:r>
          </a:p>
          <a:p>
            <a:pPr lvl="1"/>
            <a:r>
              <a:rPr lang="en-US" sz="1000" dirty="0"/>
              <a:t>What might your conclusions enable others to do?</a:t>
            </a:r>
          </a:p>
          <a:p>
            <a:r>
              <a:rPr lang="en-US" sz="1000" b="1" dirty="0"/>
              <a:t>Bonus:</a:t>
            </a:r>
            <a:endParaRPr lang="en-US" sz="1000" dirty="0"/>
          </a:p>
          <a:p>
            <a:r>
              <a:rPr lang="en-US" sz="1000" dirty="0"/>
              <a:t>An Acknowledgements Slide is always a good idea. :)</a:t>
            </a:r>
          </a:p>
          <a:p>
            <a:r>
              <a:rPr lang="en-US" sz="1000" dirty="0"/>
              <a:t>You might also include a Citations Slide, if </a:t>
            </a:r>
            <a:r>
              <a:rPr lang="en-US" sz="1000" dirty="0" smtClean="0"/>
              <a:t>necessary</a:t>
            </a:r>
            <a:r>
              <a:rPr lang="en-US" sz="1000" dirty="0"/>
              <a:t/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5338" y="6162243"/>
            <a:ext cx="3017520" cy="365125"/>
          </a:xfrm>
        </p:spPr>
        <p:txBody>
          <a:bodyPr/>
          <a:lstStyle/>
          <a:p>
            <a:fld id="{C789D872-EBB3-4DD8-9405-4DDC40579B35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9456" y="0"/>
            <a:ext cx="3488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b="1" dirty="0" smtClean="0"/>
              <a:t>Appendix </a:t>
            </a:r>
          </a:p>
          <a:p>
            <a:r>
              <a:rPr lang="en-US" sz="2400" b="1" dirty="0" smtClean="0"/>
              <a:t>Project Outline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023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427175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D872-EBB3-4DD8-9405-4DDC40579B3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/>
          <a:srcRect b="69832"/>
          <a:stretch/>
        </p:blipFill>
        <p:spPr>
          <a:xfrm>
            <a:off x="194836" y="1373866"/>
            <a:ext cx="11318292" cy="19571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/>
          <a:srcRect t="74756"/>
          <a:stretch/>
        </p:blipFill>
        <p:spPr>
          <a:xfrm>
            <a:off x="194836" y="3927763"/>
            <a:ext cx="11318292" cy="170494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03010" y="1021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b="1" dirty="0" smtClean="0"/>
              <a:t>Project Background &amp; Goal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65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D872-EBB3-4DD8-9405-4DDC40579B3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32165" r="12432"/>
          <a:stretch/>
        </p:blipFill>
        <p:spPr>
          <a:xfrm>
            <a:off x="328524" y="1141752"/>
            <a:ext cx="10729619" cy="502049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03010" y="1021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b="1" dirty="0" smtClean="0"/>
              <a:t>Project Steps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321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D872-EBB3-4DD8-9405-4DDC40579B3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30294"/>
          <a:stretch/>
        </p:blipFill>
        <p:spPr>
          <a:xfrm>
            <a:off x="1346498" y="4302847"/>
            <a:ext cx="9031024" cy="20419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89118" r="78811" b="-903"/>
          <a:stretch/>
        </p:blipFill>
        <p:spPr>
          <a:xfrm>
            <a:off x="1459776" y="6446408"/>
            <a:ext cx="1830196" cy="300505"/>
          </a:xfrm>
          <a:prstGeom prst="rect">
            <a:avLst/>
          </a:prstGeom>
        </p:spPr>
      </p:pic>
      <p:pic>
        <p:nvPicPr>
          <p:cNvPr id="8" name="Content Placeholder 15"/>
          <p:cNvPicPr>
            <a:picLocks noChangeAspect="1"/>
          </p:cNvPicPr>
          <p:nvPr/>
        </p:nvPicPr>
        <p:blipFill rotWithShape="1">
          <a:blip r:embed="rId5"/>
          <a:srcRect t="38057" r="17999"/>
          <a:stretch/>
        </p:blipFill>
        <p:spPr>
          <a:xfrm>
            <a:off x="642912" y="1158638"/>
            <a:ext cx="10262268" cy="303506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203010" y="1021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b="1" dirty="0" smtClean="0"/>
              <a:t>Project Data Description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8113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D872-EBB3-4DD8-9405-4DDC40579B3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839" y="2384680"/>
            <a:ext cx="3566252" cy="26473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6085" t="17480" r="35427" b="15269"/>
          <a:stretch/>
        </p:blipFill>
        <p:spPr>
          <a:xfrm>
            <a:off x="9918783" y="2384679"/>
            <a:ext cx="1993725" cy="26473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5438" y="1770706"/>
            <a:ext cx="3870970" cy="17393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1849" y="3634075"/>
            <a:ext cx="41195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brand portfolio example: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-chard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pinott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grigio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-sauvignon blanc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-cabernet sauvignon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-merlot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-pinot noir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-cabernet sauvignon reserve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-merlot reserve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zinfindal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reserve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03010" y="1021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b="1" dirty="0" smtClean="0"/>
              <a:t>Examples | Product | Promotion Vehicles</a:t>
            </a:r>
            <a:endParaRPr lang="en-US" sz="2400" b="1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716973" y="1787236"/>
            <a:ext cx="0" cy="4709161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599869" y="1818207"/>
            <a:ext cx="0" cy="4709161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14840" y="1976890"/>
            <a:ext cx="356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18783" y="2019016"/>
            <a:ext cx="196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8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0573"/>
          <a:stretch/>
        </p:blipFill>
        <p:spPr>
          <a:xfrm>
            <a:off x="1265303" y="4586408"/>
            <a:ext cx="7048500" cy="20384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D872-EBB3-4DD8-9405-4DDC40579B3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0546" y="10402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b="1" dirty="0" smtClean="0"/>
              <a:t>Constellation </a:t>
            </a:r>
            <a:r>
              <a:rPr lang="en-US" sz="1600" b="1" dirty="0"/>
              <a:t>and Gallo have similar dollar sales, but Constellation has </a:t>
            </a:r>
            <a:r>
              <a:rPr lang="en-US" sz="1600" b="1" dirty="0" smtClean="0"/>
              <a:t>~60 </a:t>
            </a:r>
            <a:r>
              <a:rPr lang="en-US" sz="1600" b="1" dirty="0"/>
              <a:t>more items than Gallo </a:t>
            </a:r>
            <a:endParaRPr lang="en-US" sz="1600" b="1" dirty="0"/>
          </a:p>
          <a:p>
            <a:endParaRPr lang="en-US" sz="1600" b="1" dirty="0" smtClean="0"/>
          </a:p>
          <a:p>
            <a:r>
              <a:rPr lang="en-US" sz="1600" b="1" dirty="0" smtClean="0"/>
              <a:t>This proves that holiday is immensely competitive during the holidays; we are at a disadvantage with higher item count</a:t>
            </a:r>
            <a:r>
              <a:rPr lang="en-US" sz="1600" b="1" dirty="0"/>
              <a:t> in terms of resource allocation and portfolio </a:t>
            </a:r>
            <a:r>
              <a:rPr lang="en-US" sz="1600" b="1" dirty="0" smtClean="0"/>
              <a:t>management</a:t>
            </a:r>
            <a:endParaRPr lang="en-US" sz="1600" b="1" dirty="0"/>
          </a:p>
          <a:p>
            <a:endParaRPr lang="en-US" sz="16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3010" y="1021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b="1" dirty="0" smtClean="0"/>
              <a:t>Data </a:t>
            </a:r>
            <a:r>
              <a:rPr lang="en-US" sz="2400" b="1" dirty="0" smtClean="0"/>
              <a:t>Visualization | </a:t>
            </a:r>
            <a:r>
              <a:rPr lang="en-US" sz="2400" b="1" dirty="0" smtClean="0"/>
              <a:t>Top 3 Suppliers</a:t>
            </a:r>
            <a:endParaRPr lang="en-US" sz="2400" b="1" dirty="0"/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3"/>
          <a:srcRect b="49559"/>
          <a:stretch/>
        </p:blipFill>
        <p:spPr>
          <a:xfrm>
            <a:off x="1265303" y="2183697"/>
            <a:ext cx="7048500" cy="208034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716973" y="2476298"/>
            <a:ext cx="0" cy="3891868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70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5261"/>
          <a:stretch/>
        </p:blipFill>
        <p:spPr>
          <a:xfrm>
            <a:off x="885941" y="2033176"/>
            <a:ext cx="8086725" cy="22315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D872-EBB3-4DD8-9405-4DDC40579B3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8354" y="915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b="1" dirty="0"/>
              <a:t>With the exception of </a:t>
            </a:r>
            <a:r>
              <a:rPr lang="en-US" sz="1600" b="1" dirty="0" err="1"/>
              <a:t>Apothic</a:t>
            </a:r>
            <a:r>
              <a:rPr lang="en-US" sz="1600" b="1" dirty="0"/>
              <a:t>, the top ten selling </a:t>
            </a:r>
            <a:r>
              <a:rPr lang="en-US" sz="1600" b="1" dirty="0" smtClean="0"/>
              <a:t>brands’ </a:t>
            </a:r>
            <a:r>
              <a:rPr lang="en-US" sz="1600" b="1" u="sng" dirty="0" smtClean="0"/>
              <a:t>average</a:t>
            </a:r>
            <a:r>
              <a:rPr lang="en-US" sz="1600" b="1" dirty="0" smtClean="0"/>
              <a:t> promotional </a:t>
            </a:r>
            <a:r>
              <a:rPr lang="en-US" sz="1600" b="1" dirty="0"/>
              <a:t>level </a:t>
            </a:r>
            <a:r>
              <a:rPr lang="en-US" sz="1600" b="1" dirty="0" smtClean="0"/>
              <a:t>of less </a:t>
            </a:r>
            <a:r>
              <a:rPr lang="en-US" sz="1600" b="1" dirty="0"/>
              <a:t>than 10</a:t>
            </a:r>
            <a:r>
              <a:rPr lang="en-US" sz="1600" b="1" dirty="0" smtClean="0"/>
              <a:t>%</a:t>
            </a:r>
          </a:p>
          <a:p>
            <a:endParaRPr lang="en-US" sz="1600" b="1" dirty="0"/>
          </a:p>
          <a:p>
            <a:r>
              <a:rPr lang="en-US" sz="1600" b="1" dirty="0" smtClean="0"/>
              <a:t>If 10% is all it takes, we don’t need this analysis! Lets drill down into the 10% to see why it’s so low…</a:t>
            </a:r>
            <a:endParaRPr lang="en-US" sz="1600" b="1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16973" y="2196361"/>
            <a:ext cx="0" cy="4281055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41" y="4730127"/>
            <a:ext cx="7753350" cy="1809750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203010" y="1021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b="1" dirty="0" smtClean="0"/>
              <a:t>Data </a:t>
            </a:r>
            <a:r>
              <a:rPr lang="en-US" sz="2400" b="1" dirty="0"/>
              <a:t>Visualization | </a:t>
            </a:r>
            <a:r>
              <a:rPr lang="en-US" sz="2400" b="1" dirty="0" smtClean="0"/>
              <a:t>Top 10 Brands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1172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D872-EBB3-4DD8-9405-4DDC40579B3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8354" y="817487"/>
            <a:ext cx="111111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b="1" dirty="0" smtClean="0"/>
              <a:t>The </a:t>
            </a:r>
            <a:r>
              <a:rPr lang="en-US" sz="1600" b="1" dirty="0" smtClean="0"/>
              <a:t>total brand’s average promotional level was </a:t>
            </a:r>
            <a:r>
              <a:rPr lang="en-US" sz="1600" b="1" dirty="0" smtClean="0"/>
              <a:t>pulled down by other items’ lower </a:t>
            </a:r>
            <a:r>
              <a:rPr lang="en-US" sz="1600" b="1" dirty="0" smtClean="0"/>
              <a:t>promotional </a:t>
            </a:r>
            <a:r>
              <a:rPr lang="en-US" sz="1600" b="1" dirty="0" smtClean="0"/>
              <a:t>level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Most brands have at least one item with high </a:t>
            </a:r>
            <a:r>
              <a:rPr lang="en-US" sz="1600" b="1" dirty="0"/>
              <a:t>promotional </a:t>
            </a:r>
            <a:r>
              <a:rPr lang="en-US" sz="1600" b="1" dirty="0" smtClean="0"/>
              <a:t>level</a:t>
            </a:r>
            <a:r>
              <a:rPr lang="en-US" sz="1600" b="1" dirty="0" smtClean="0"/>
              <a:t>	</a:t>
            </a:r>
            <a:endParaRPr lang="en-US" sz="1600" b="1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716973" y="2671370"/>
            <a:ext cx="0" cy="3891868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267561" y="3597931"/>
            <a:ext cx="175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Promotional Level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8317" y="6388868"/>
            <a:ext cx="175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4212" y="2037530"/>
            <a:ext cx="4343065" cy="4351338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203010" y="1021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b="1" dirty="0" smtClean="0"/>
              <a:t>Data </a:t>
            </a:r>
            <a:r>
              <a:rPr lang="en-US" sz="2400" b="1" dirty="0"/>
              <a:t>Visualization | </a:t>
            </a:r>
            <a:r>
              <a:rPr lang="en-US" sz="2400" b="1" dirty="0" smtClean="0"/>
              <a:t>Promotional Level by Item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5721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10581"/>
            <a:ext cx="10515600" cy="37814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D872-EBB3-4DD8-9405-4DDC40579B35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16973" y="1787236"/>
            <a:ext cx="0" cy="4709161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288354" y="8174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b="1" dirty="0" smtClean="0"/>
              <a:t>Different vs</a:t>
            </a:r>
            <a:r>
              <a:rPr lang="en-US" sz="1600" b="1" dirty="0" smtClean="0"/>
              <a:t>. expectation of a diminishing return curve:</a:t>
            </a:r>
          </a:p>
          <a:p>
            <a:endParaRPr lang="en-US" sz="16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5795058" y="1098820"/>
            <a:ext cx="601883" cy="729649"/>
            <a:chOff x="2226661" y="1082508"/>
            <a:chExt cx="870632" cy="917423"/>
          </a:xfrm>
        </p:grpSpPr>
        <p:sp>
          <p:nvSpPr>
            <p:cNvPr id="10" name="Arc 9"/>
            <p:cNvSpPr/>
            <p:nvPr/>
          </p:nvSpPr>
          <p:spPr>
            <a:xfrm rot="17654875">
              <a:off x="2327397" y="1230036"/>
              <a:ext cx="801067" cy="738724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226661" y="1082508"/>
              <a:ext cx="0" cy="548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2226661" y="1631148"/>
              <a:ext cx="8229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itle 1"/>
          <p:cNvSpPr txBox="1">
            <a:spLocks/>
          </p:cNvSpPr>
          <p:nvPr/>
        </p:nvSpPr>
        <p:spPr>
          <a:xfrm>
            <a:off x="203010" y="1021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b="1" dirty="0" smtClean="0"/>
              <a:t>Data </a:t>
            </a:r>
            <a:r>
              <a:rPr lang="en-US" sz="2400" b="1" dirty="0"/>
              <a:t>Visualization | </a:t>
            </a:r>
            <a:r>
              <a:rPr lang="en-US" sz="2400" b="1" dirty="0" smtClean="0"/>
              <a:t>Dollar Sales &amp; Promotional Level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549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</TotalTime>
  <Words>1131</Words>
  <Application>Microsoft Office PowerPoint</Application>
  <PresentationFormat>Widescreen</PresentationFormat>
  <Paragraphs>220</Paragraphs>
  <Slides>17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Georgia</vt:lpstr>
      <vt:lpstr>Wingdings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Crystal So</dc:creator>
  <cp:lastModifiedBy>Crystal So</cp:lastModifiedBy>
  <cp:revision>105</cp:revision>
  <dcterms:created xsi:type="dcterms:W3CDTF">2016-03-21T23:11:05Z</dcterms:created>
  <dcterms:modified xsi:type="dcterms:W3CDTF">2016-04-28T21:50:58Z</dcterms:modified>
</cp:coreProperties>
</file>