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Open Sans"/>
      <p:regular r:id="rId35"/>
      <p:bold r:id="rId36"/>
      <p:italic r:id="rId37"/>
      <p:boldItalic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c111495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c111495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c111495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ac111495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c111495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c111495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c111495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c111495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ac111495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ac111495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ac111495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ac111495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ac111495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ac111495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ac111495b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ac111495b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c111495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ac111495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ac111495b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ac111495b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ac111495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ac111495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c111495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c111495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c111495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c111495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c111495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c111495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c111495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ac111495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ac111495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ac111495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ac111495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ac111495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ac111495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ac111495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c111495b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ac111495b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5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5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5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25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2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8" name="Google Shape;128;p2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9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30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30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30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3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31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31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31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3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32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32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32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32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32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3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33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34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34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34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helancet.com/journals/laninf/article/PIIS1473-3099%2822%2900359-0/fulltext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analythical.com/blog/examples-of-awful-data-visualiz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Visualization Milestone 01</a:t>
            </a:r>
            <a:endParaRPr b="0">
              <a:solidFill>
                <a:schemeClr val="accent1"/>
              </a:solidFill>
            </a:endParaRPr>
          </a:p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P3-7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(1901851), Wendy (1901898), Fiona (1901878)</a:t>
            </a:r>
            <a:endParaRPr/>
          </a:p>
        </p:txBody>
      </p:sp>
      <p:cxnSp>
        <p:nvCxnSpPr>
          <p:cNvPr id="192" name="Google Shape;192;p37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30575"/>
            <a:ext cx="3735276" cy="37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Description, Data-Task-Idiom, Improvements, Implementation</a:t>
            </a:r>
            <a:endParaRPr/>
          </a:p>
        </p:txBody>
      </p:sp>
      <p:sp>
        <p:nvSpPr>
          <p:cNvPr id="282" name="Google Shape;282;p46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Visualization 02</a:t>
            </a:r>
            <a:endParaRPr sz="4300"/>
          </a:p>
        </p:txBody>
      </p:sp>
      <p:sp>
        <p:nvSpPr>
          <p:cNvPr id="283" name="Google Shape;283;p46"/>
          <p:cNvSpPr txBox="1"/>
          <p:nvPr>
            <p:ph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84" name="Google Shape;284;p46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17275"/>
            <a:ext cx="3812224" cy="249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151650" y="1496800"/>
            <a:ext cx="35814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1" name="Google Shape;291;p47"/>
          <p:cNvSpPr txBox="1"/>
          <p:nvPr>
            <p:ph idx="1" type="subTitle"/>
          </p:nvPr>
        </p:nvSpPr>
        <p:spPr>
          <a:xfrm>
            <a:off x="341225" y="2578100"/>
            <a:ext cx="33915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visualisation was created by the </a:t>
            </a:r>
            <a:r>
              <a:rPr lang="en"/>
              <a:t>Lancet Infectious Diseases</a:t>
            </a:r>
            <a:r>
              <a:rPr lang="en"/>
              <a:t> on the 2022 monkeypox outbreak.</a:t>
            </a:r>
            <a:endParaRPr/>
          </a:p>
        </p:txBody>
      </p:sp>
      <p:cxnSp>
        <p:nvCxnSpPr>
          <p:cNvPr id="292" name="Google Shape;292;p47"/>
          <p:cNvCxnSpPr/>
          <p:nvPr/>
        </p:nvCxnSpPr>
        <p:spPr>
          <a:xfrm>
            <a:off x="1756325" y="2407869"/>
            <a:ext cx="197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7"/>
          <p:cNvSpPr txBox="1"/>
          <p:nvPr/>
        </p:nvSpPr>
        <p:spPr>
          <a:xfrm>
            <a:off x="152400" y="152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4743675" y="3963150"/>
            <a:ext cx="372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https://www.thelancet.com/journals/laninf/article/PIIS1473-3099%2822%2900359-0/fulltext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250" y="620225"/>
            <a:ext cx="5106150" cy="334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(What)</a:t>
            </a:r>
            <a:endParaRPr/>
          </a:p>
        </p:txBody>
      </p:sp>
      <p:cxnSp>
        <p:nvCxnSpPr>
          <p:cNvPr id="301" name="Google Shape;301;p48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8"/>
          <p:cNvSpPr txBox="1"/>
          <p:nvPr>
            <p:ph idx="4294967295" type="subTitle"/>
          </p:nvPr>
        </p:nvSpPr>
        <p:spPr>
          <a:xfrm>
            <a:off x="4663300" y="1460850"/>
            <a:ext cx="41805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1800"/>
              <a:t>A </a:t>
            </a:r>
            <a:r>
              <a:rPr lang="en" sz="1800" u="sng"/>
              <a:t>line and bar graph</a:t>
            </a:r>
            <a:r>
              <a:rPr lang="en" sz="1800"/>
              <a:t> on the </a:t>
            </a:r>
            <a:r>
              <a:rPr lang="en" sz="1800"/>
              <a:t>trend of Monkeypox outbreak in the world</a:t>
            </a:r>
            <a:endParaRPr sz="18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1800"/>
              <a:t>X-axis represent the range of dates</a:t>
            </a:r>
            <a:endParaRPr sz="18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1800"/>
              <a:t>Y-axis represent the number of outbreak/ countries </a:t>
            </a:r>
            <a:endParaRPr sz="18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</a:pPr>
            <a:r>
              <a:rPr lang="en" sz="1800"/>
              <a:t>Target Audience: General Public</a:t>
            </a:r>
            <a:endParaRPr sz="1800"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5" y="1460850"/>
            <a:ext cx="4288275" cy="280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(Why)</a:t>
            </a:r>
            <a:endParaRPr/>
          </a:p>
        </p:txBody>
      </p:sp>
      <p:cxnSp>
        <p:nvCxnSpPr>
          <p:cNvPr id="309" name="Google Shape;309;p49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9"/>
          <p:cNvSpPr txBox="1"/>
          <p:nvPr>
            <p:ph idx="4294967295" type="subTitle"/>
          </p:nvPr>
        </p:nvSpPr>
        <p:spPr>
          <a:xfrm>
            <a:off x="509525" y="1201225"/>
            <a:ext cx="34809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Line graph used to visualise the number of countries which is effective in showing trend/changes over a period of time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/>
              <a:t>Bar chart </a:t>
            </a:r>
            <a:r>
              <a:rPr lang="en" sz="1800"/>
              <a:t>represents the number of cases which is efficient when comparing the data at a glance</a:t>
            </a:r>
            <a:endParaRPr sz="1800"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850" y="981163"/>
            <a:ext cx="4859101" cy="31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720000" y="3688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Idiom (How)</a:t>
            </a:r>
            <a:endParaRPr/>
          </a:p>
        </p:txBody>
      </p:sp>
      <p:cxnSp>
        <p:nvCxnSpPr>
          <p:cNvPr id="317" name="Google Shape;317;p50"/>
          <p:cNvCxnSpPr/>
          <p:nvPr/>
        </p:nvCxnSpPr>
        <p:spPr>
          <a:xfrm>
            <a:off x="802850" y="9695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50"/>
          <p:cNvSpPr txBox="1"/>
          <p:nvPr>
            <p:ph idx="4294967295" type="subTitle"/>
          </p:nvPr>
        </p:nvSpPr>
        <p:spPr>
          <a:xfrm>
            <a:off x="458800" y="997525"/>
            <a:ext cx="31020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The graph does not answer the following question: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Can the smallpox vaccine slow down the rate of infection/lower mortality rate ?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gender plays a role in the infection?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 representation of countries on a linear scale is misleading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250" y="900288"/>
            <a:ext cx="5106150" cy="334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</a:t>
            </a:r>
            <a:endParaRPr b="1"/>
          </a:p>
        </p:txBody>
      </p:sp>
      <p:sp>
        <p:nvSpPr>
          <p:cNvPr id="325" name="Google Shape;325;p51"/>
          <p:cNvSpPr txBox="1"/>
          <p:nvPr>
            <p:ph idx="4294967295" type="subTitle"/>
          </p:nvPr>
        </p:nvSpPr>
        <p:spPr>
          <a:xfrm>
            <a:off x="4827704" y="4084195"/>
            <a:ext cx="341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audience</a:t>
            </a:r>
            <a:r>
              <a:rPr lang="en"/>
              <a:t> to have an overview of the monkeypox cases across different countries</a:t>
            </a:r>
            <a:endParaRPr/>
          </a:p>
        </p:txBody>
      </p:sp>
      <p:sp>
        <p:nvSpPr>
          <p:cNvPr id="326" name="Google Shape;326;p51"/>
          <p:cNvSpPr txBox="1"/>
          <p:nvPr>
            <p:ph idx="4294967295" type="title"/>
          </p:nvPr>
        </p:nvSpPr>
        <p:spPr>
          <a:xfrm>
            <a:off x="4827702" y="99615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Add Comparison Data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7" name="Google Shape;327;p51"/>
          <p:cNvSpPr txBox="1"/>
          <p:nvPr>
            <p:ph idx="4294967295" type="subTitle"/>
          </p:nvPr>
        </p:nvSpPr>
        <p:spPr>
          <a:xfrm>
            <a:off x="4827700" y="1409450"/>
            <a:ext cx="3571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 can compare lots of data at once, would be good to add in different countries data for comparison</a:t>
            </a:r>
            <a:endParaRPr/>
          </a:p>
        </p:txBody>
      </p:sp>
      <p:sp>
        <p:nvSpPr>
          <p:cNvPr id="328" name="Google Shape;328;p51"/>
          <p:cNvSpPr txBox="1"/>
          <p:nvPr>
            <p:ph idx="4294967295" type="title"/>
          </p:nvPr>
        </p:nvSpPr>
        <p:spPr>
          <a:xfrm>
            <a:off x="4827700" y="367090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Choropleth</a:t>
            </a:r>
            <a:r>
              <a:rPr b="1" lang="en" sz="2400"/>
              <a:t> Map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9" name="Google Shape;329;p51"/>
          <p:cNvSpPr txBox="1"/>
          <p:nvPr>
            <p:ph idx="4294967295" type="title"/>
          </p:nvPr>
        </p:nvSpPr>
        <p:spPr>
          <a:xfrm>
            <a:off x="4827700" y="2277600"/>
            <a:ext cx="3715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Use Colors, Line Width and Line Dashes</a:t>
            </a:r>
            <a:endParaRPr sz="2400"/>
          </a:p>
        </p:txBody>
      </p:sp>
      <p:sp>
        <p:nvSpPr>
          <p:cNvPr id="330" name="Google Shape;330;p51"/>
          <p:cNvSpPr txBox="1"/>
          <p:nvPr>
            <p:ph idx="4294967295" type="subTitle"/>
          </p:nvPr>
        </p:nvSpPr>
        <p:spPr>
          <a:xfrm>
            <a:off x="4827702" y="2995700"/>
            <a:ext cx="37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meaningful when comparison of colour trends is over a specific of time</a:t>
            </a:r>
            <a:endParaRPr/>
          </a:p>
        </p:txBody>
      </p:sp>
      <p:cxnSp>
        <p:nvCxnSpPr>
          <p:cNvPr id="331" name="Google Shape;331;p51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61850"/>
            <a:ext cx="2691050" cy="2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Implementations</a:t>
            </a:r>
            <a:endParaRPr b="1"/>
          </a:p>
        </p:txBody>
      </p:sp>
      <p:cxnSp>
        <p:nvCxnSpPr>
          <p:cNvPr id="338" name="Google Shape;338;p52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9" name="Google Shape;339;p52"/>
          <p:cNvPicPr preferRelativeResize="0"/>
          <p:nvPr/>
        </p:nvPicPr>
        <p:blipFill rotWithShape="1">
          <a:blip r:embed="rId3">
            <a:alphaModFix/>
          </a:blip>
          <a:srcRect b="17625" l="0" r="0" t="5974"/>
          <a:stretch/>
        </p:blipFill>
        <p:spPr>
          <a:xfrm>
            <a:off x="638575" y="1352200"/>
            <a:ext cx="8057225" cy="32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Description, Data-Task-Idiom, Improvements, Implementation</a:t>
            </a:r>
            <a:endParaRPr/>
          </a:p>
        </p:txBody>
      </p:sp>
      <p:sp>
        <p:nvSpPr>
          <p:cNvPr id="345" name="Google Shape;345;p53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Next Milestone</a:t>
            </a:r>
            <a:endParaRPr sz="4300"/>
          </a:p>
        </p:txBody>
      </p:sp>
      <p:sp>
        <p:nvSpPr>
          <p:cNvPr id="346" name="Google Shape;346;p53"/>
          <p:cNvSpPr txBox="1"/>
          <p:nvPr>
            <p:ph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53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" y="779000"/>
            <a:ext cx="3585500" cy="35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3560575" y="1529150"/>
            <a:ext cx="44025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Focus on</a:t>
            </a:r>
            <a:endParaRPr b="1" sz="4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Visualization 02</a:t>
            </a:r>
            <a:endParaRPr sz="4700"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https://www.kaggle.com/code/deepcontractor/monkey-pox-dataset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54"/>
          <p:cNvCxnSpPr/>
          <p:nvPr/>
        </p:nvCxnSpPr>
        <p:spPr>
          <a:xfrm rot="10800000">
            <a:off x="3666900" y="3079060"/>
            <a:ext cx="41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6" name="Google Shape;3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103" y="3607975"/>
            <a:ext cx="2307636" cy="8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ctrTitle"/>
          </p:nvPr>
        </p:nvSpPr>
        <p:spPr>
          <a:xfrm>
            <a:off x="2430000" y="157395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:)</a:t>
            </a:r>
            <a:endParaRPr/>
          </a:p>
        </p:txBody>
      </p:sp>
      <p:sp>
        <p:nvSpPr>
          <p:cNvPr id="362" name="Google Shape;362;p55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Por favor, conserva esta diapositiva para atribuirnos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/>
          <p:nvPr/>
        </p:nvSpPr>
        <p:spPr>
          <a:xfrm>
            <a:off x="3580630" y="2896649"/>
            <a:ext cx="404644" cy="405091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55"/>
          <p:cNvGrpSpPr/>
          <p:nvPr/>
        </p:nvGrpSpPr>
        <p:grpSpPr>
          <a:xfrm>
            <a:off x="4106906" y="2896794"/>
            <a:ext cx="405093" cy="404646"/>
            <a:chOff x="3303268" y="3817349"/>
            <a:chExt cx="346056" cy="345674"/>
          </a:xfrm>
        </p:grpSpPr>
        <p:sp>
          <p:nvSpPr>
            <p:cNvPr id="365" name="Google Shape;365;p55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5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55"/>
          <p:cNvGrpSpPr/>
          <p:nvPr/>
        </p:nvGrpSpPr>
        <p:grpSpPr>
          <a:xfrm>
            <a:off x="4632611" y="2896794"/>
            <a:ext cx="405093" cy="404646"/>
            <a:chOff x="3752358" y="3817349"/>
            <a:chExt cx="346056" cy="345674"/>
          </a:xfrm>
        </p:grpSpPr>
        <p:sp>
          <p:nvSpPr>
            <p:cNvPr id="370" name="Google Shape;370;p55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5"/>
          <p:cNvGrpSpPr/>
          <p:nvPr/>
        </p:nvGrpSpPr>
        <p:grpSpPr>
          <a:xfrm>
            <a:off x="5158315" y="2896794"/>
            <a:ext cx="405056" cy="404646"/>
            <a:chOff x="4201447" y="3817349"/>
            <a:chExt cx="346024" cy="345674"/>
          </a:xfrm>
        </p:grpSpPr>
        <p:sp>
          <p:nvSpPr>
            <p:cNvPr id="375" name="Google Shape;375;p55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5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7" name="Google Shape;3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00" y="2851475"/>
            <a:ext cx="4293900" cy="199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5"/>
          <p:cNvSpPr txBox="1"/>
          <p:nvPr>
            <p:ph idx="1" type="subTitle"/>
          </p:nvPr>
        </p:nvSpPr>
        <p:spPr>
          <a:xfrm>
            <a:off x="3265350" y="285146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Question?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9" name="Google Shape;199;p38"/>
          <p:cNvSpPr txBox="1"/>
          <p:nvPr>
            <p:ph type="title"/>
          </p:nvPr>
        </p:nvSpPr>
        <p:spPr>
          <a:xfrm>
            <a:off x="5571350" y="1253318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1</a:t>
            </a:r>
            <a:endParaRPr/>
          </a:p>
        </p:txBody>
      </p:sp>
      <p:sp>
        <p:nvSpPr>
          <p:cNvPr id="200" name="Google Shape;200;p38"/>
          <p:cNvSpPr txBox="1"/>
          <p:nvPr>
            <p:ph idx="1" type="subTitle"/>
          </p:nvPr>
        </p:nvSpPr>
        <p:spPr>
          <a:xfrm>
            <a:off x="5571350" y="1703800"/>
            <a:ext cx="293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, Data-Task-Idiom, Improvements, Implementation</a:t>
            </a:r>
            <a:endParaRPr/>
          </a:p>
        </p:txBody>
      </p:sp>
      <p:sp>
        <p:nvSpPr>
          <p:cNvPr id="201" name="Google Shape;201;p38"/>
          <p:cNvSpPr txBox="1"/>
          <p:nvPr>
            <p:ph idx="2" type="title"/>
          </p:nvPr>
        </p:nvSpPr>
        <p:spPr>
          <a:xfrm>
            <a:off x="5571350" y="2328493"/>
            <a:ext cx="308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2</a:t>
            </a:r>
            <a:endParaRPr/>
          </a:p>
        </p:txBody>
      </p:sp>
      <p:sp>
        <p:nvSpPr>
          <p:cNvPr id="202" name="Google Shape;202;p38"/>
          <p:cNvSpPr txBox="1"/>
          <p:nvPr>
            <p:ph idx="3" type="subTitle"/>
          </p:nvPr>
        </p:nvSpPr>
        <p:spPr>
          <a:xfrm>
            <a:off x="5571350" y="2792850"/>
            <a:ext cx="293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, Data-Task-Idiom, Improvements, Implementation</a:t>
            </a:r>
            <a:endParaRPr/>
          </a:p>
        </p:txBody>
      </p:sp>
      <p:sp>
        <p:nvSpPr>
          <p:cNvPr id="203" name="Google Shape;203;p38"/>
          <p:cNvSpPr txBox="1"/>
          <p:nvPr>
            <p:ph idx="4" type="title"/>
          </p:nvPr>
        </p:nvSpPr>
        <p:spPr>
          <a:xfrm>
            <a:off x="5571350" y="3440718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Milestone</a:t>
            </a:r>
            <a:endParaRPr/>
          </a:p>
        </p:txBody>
      </p:sp>
      <p:sp>
        <p:nvSpPr>
          <p:cNvPr id="204" name="Google Shape;204;p38"/>
          <p:cNvSpPr txBox="1"/>
          <p:nvPr>
            <p:ph idx="5" type="subTitle"/>
          </p:nvPr>
        </p:nvSpPr>
        <p:spPr>
          <a:xfrm>
            <a:off x="5571350" y="3918975"/>
            <a:ext cx="293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graph will we focus on</a:t>
            </a:r>
            <a:endParaRPr/>
          </a:p>
        </p:txBody>
      </p:sp>
      <p:sp>
        <p:nvSpPr>
          <p:cNvPr id="205" name="Google Shape;205;p38"/>
          <p:cNvSpPr txBox="1"/>
          <p:nvPr>
            <p:ph idx="9" type="title"/>
          </p:nvPr>
        </p:nvSpPr>
        <p:spPr>
          <a:xfrm>
            <a:off x="4099525" y="11969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8"/>
          <p:cNvSpPr txBox="1"/>
          <p:nvPr>
            <p:ph idx="13" type="title"/>
          </p:nvPr>
        </p:nvSpPr>
        <p:spPr>
          <a:xfrm>
            <a:off x="4099525" y="33807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7" name="Google Shape;207;p38"/>
          <p:cNvSpPr txBox="1"/>
          <p:nvPr>
            <p:ph idx="14" type="title"/>
          </p:nvPr>
        </p:nvSpPr>
        <p:spPr>
          <a:xfrm>
            <a:off x="4099525" y="22888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8" name="Google Shape;208;p38"/>
          <p:cNvCxnSpPr/>
          <p:nvPr/>
        </p:nvCxnSpPr>
        <p:spPr>
          <a:xfrm>
            <a:off x="802850" y="1045726"/>
            <a:ext cx="168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8"/>
          <p:cNvCxnSpPr/>
          <p:nvPr/>
        </p:nvCxnSpPr>
        <p:spPr>
          <a:xfrm>
            <a:off x="4393850" y="215165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8"/>
          <p:cNvCxnSpPr/>
          <p:nvPr/>
        </p:nvCxnSpPr>
        <p:spPr>
          <a:xfrm>
            <a:off x="4393850" y="323925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8"/>
          <p:cNvCxnSpPr/>
          <p:nvPr/>
        </p:nvCxnSpPr>
        <p:spPr>
          <a:xfrm>
            <a:off x="4393850" y="436025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89075"/>
            <a:ext cx="3043150" cy="30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Description, Data-Task-Idiom, Improvements, Implementation</a:t>
            </a:r>
            <a:endParaRPr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Visualization 01</a:t>
            </a:r>
            <a:endParaRPr sz="4300"/>
          </a:p>
        </p:txBody>
      </p:sp>
      <p:sp>
        <p:nvSpPr>
          <p:cNvPr id="219" name="Google Shape;219;p39"/>
          <p:cNvSpPr txBox="1"/>
          <p:nvPr>
            <p:ph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0" name="Google Shape;220;p39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25" y="936263"/>
            <a:ext cx="3695400" cy="32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151650" y="1496800"/>
            <a:ext cx="35814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7" name="Google Shape;227;p40"/>
          <p:cNvSpPr txBox="1"/>
          <p:nvPr>
            <p:ph idx="1" type="subTitle"/>
          </p:nvPr>
        </p:nvSpPr>
        <p:spPr>
          <a:xfrm>
            <a:off x="341225" y="2578100"/>
            <a:ext cx="33915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visualisation was created by an agency called Blueberry Labs and shows the most common colours used by brands. </a:t>
            </a:r>
            <a:endParaRPr/>
          </a:p>
        </p:txBody>
      </p:sp>
      <p:cxnSp>
        <p:nvCxnSpPr>
          <p:cNvPr id="228" name="Google Shape;228;p40"/>
          <p:cNvCxnSpPr/>
          <p:nvPr/>
        </p:nvCxnSpPr>
        <p:spPr>
          <a:xfrm>
            <a:off x="1756325" y="2407869"/>
            <a:ext cx="197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25" y="936263"/>
            <a:ext cx="3695400" cy="32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152400" y="152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794225" y="4314600"/>
            <a:ext cx="37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607D8B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https://analythical.com/blog/examples-of-awful-data-visualization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(What)</a:t>
            </a:r>
            <a:endParaRPr/>
          </a:p>
        </p:txBody>
      </p:sp>
      <p:cxnSp>
        <p:nvCxnSpPr>
          <p:cNvPr id="237" name="Google Shape;237;p41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0" y="1470000"/>
            <a:ext cx="3537874" cy="288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>
            <p:ph idx="4294967295" type="subTitle"/>
          </p:nvPr>
        </p:nvSpPr>
        <p:spPr>
          <a:xfrm>
            <a:off x="3990625" y="1111400"/>
            <a:ext cx="49038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33% of the world’s top brand uses </a:t>
            </a:r>
            <a:r>
              <a:rPr lang="en" sz="1800">
                <a:solidFill>
                  <a:srgbClr val="000000"/>
                </a:solidFill>
                <a:highlight>
                  <a:srgbClr val="4A86E8"/>
                </a:highlight>
              </a:rPr>
              <a:t>blue</a:t>
            </a:r>
            <a:r>
              <a:rPr lang="en" sz="1800">
                <a:solidFill>
                  <a:srgbClr val="000000"/>
                </a:solidFill>
              </a:rPr>
              <a:t> color, 29% of the world’s top brand uses </a:t>
            </a:r>
            <a:r>
              <a:rPr lang="en" sz="1800">
                <a:solidFill>
                  <a:srgbClr val="000000"/>
                </a:solidFill>
                <a:highlight>
                  <a:srgbClr val="EA9999"/>
                </a:highlight>
              </a:rPr>
              <a:t>red</a:t>
            </a:r>
            <a:r>
              <a:rPr lang="en" sz="1800">
                <a:solidFill>
                  <a:srgbClr val="000000"/>
                </a:solidFill>
              </a:rPr>
              <a:t> color, 28% of the world’s top brand uses </a:t>
            </a:r>
            <a:r>
              <a:rPr lang="en" sz="1800">
                <a:solidFill>
                  <a:schemeClr val="dk2"/>
                </a:solidFill>
                <a:highlight>
                  <a:srgbClr val="000000"/>
                </a:highlight>
              </a:rPr>
              <a:t>black</a:t>
            </a:r>
            <a:r>
              <a:rPr lang="en" sz="1800">
                <a:solidFill>
                  <a:srgbClr val="000000"/>
                </a:solidFill>
              </a:rPr>
              <a:t> color and 13% of the world’s top brand uses </a:t>
            </a:r>
            <a:r>
              <a:rPr lang="en" sz="1800">
                <a:solidFill>
                  <a:srgbClr val="000000"/>
                </a:solidFill>
                <a:highlight>
                  <a:srgbClr val="DCE755"/>
                </a:highlight>
              </a:rPr>
              <a:t>yellow</a:t>
            </a:r>
            <a:r>
              <a:rPr lang="en" sz="1800">
                <a:solidFill>
                  <a:srgbClr val="000000"/>
                </a:solidFill>
              </a:rPr>
              <a:t> color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In general, 95% uses only 1 or 2 colors from </a:t>
            </a:r>
            <a:r>
              <a:rPr lang="en" sz="1800">
                <a:solidFill>
                  <a:srgbClr val="000000"/>
                </a:solidFill>
                <a:highlight>
                  <a:srgbClr val="4A86E8"/>
                </a:highlight>
              </a:rPr>
              <a:t>blue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EA9999"/>
                </a:highlight>
              </a:rPr>
              <a:t>red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highlight>
                  <a:srgbClr val="000000"/>
                </a:highlight>
              </a:rPr>
              <a:t>black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and </a:t>
            </a:r>
            <a:r>
              <a:rPr lang="en" sz="1800">
                <a:solidFill>
                  <a:srgbClr val="000000"/>
                </a:solidFill>
                <a:highlight>
                  <a:srgbClr val="DCE755"/>
                </a:highlight>
              </a:rPr>
              <a:t>yellow</a:t>
            </a:r>
            <a:r>
              <a:rPr lang="en" sz="1800">
                <a:solidFill>
                  <a:srgbClr val="000000"/>
                </a:solidFill>
              </a:rPr>
              <a:t>. 5% remaining uses more than 2 colors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Values on the left != Values on the right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Target Audience: Fashion Designers, Brand Designers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(Why)</a:t>
            </a:r>
            <a:endParaRPr/>
          </a:p>
        </p:txBody>
      </p:sp>
      <p:cxnSp>
        <p:nvCxnSpPr>
          <p:cNvPr id="245" name="Google Shape;245;p42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42"/>
          <p:cNvSpPr txBox="1"/>
          <p:nvPr>
            <p:ph idx="4294967295" type="subTitle"/>
          </p:nvPr>
        </p:nvSpPr>
        <p:spPr>
          <a:xfrm>
            <a:off x="509525" y="1201225"/>
            <a:ext cx="81852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Visualisation design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en" sz="1800"/>
              <a:t>Colour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en" sz="1800"/>
              <a:t>Size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The designer probably wanted to display the visualisation in a more visually appealing way, hence colours were used to represent the respective colours trends which is effective in highlighting the data to help  identify the colours easily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Different sizes of circles were used to represent each colour trend, however the size of the circle isn’t relative to the value which is misleading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Overlapping circles are misleading, shows an unintentional venn diagram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 rotWithShape="1">
          <a:blip r:embed="rId3">
            <a:alphaModFix/>
          </a:blip>
          <a:srcRect b="4493" l="0" r="0" t="19605"/>
          <a:stretch/>
        </p:blipFill>
        <p:spPr>
          <a:xfrm>
            <a:off x="5674275" y="315925"/>
            <a:ext cx="3020449" cy="18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720000" y="3688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Idiom (How)</a:t>
            </a:r>
            <a:endParaRPr/>
          </a:p>
        </p:txBody>
      </p:sp>
      <p:cxnSp>
        <p:nvCxnSpPr>
          <p:cNvPr id="253" name="Google Shape;253;p43"/>
          <p:cNvCxnSpPr/>
          <p:nvPr/>
        </p:nvCxnSpPr>
        <p:spPr>
          <a:xfrm>
            <a:off x="802850" y="9695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3"/>
          <p:cNvSpPr txBox="1"/>
          <p:nvPr>
            <p:ph idx="4294967295" type="subTitle"/>
          </p:nvPr>
        </p:nvSpPr>
        <p:spPr>
          <a:xfrm>
            <a:off x="484250" y="1087125"/>
            <a:ext cx="49572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</a:rPr>
              <a:t>Marks: Circles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</a:rPr>
              <a:t>Link marks: Attempts to create a connection between the values and its hypothesis by overlapping one another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Channels: Uses color channel to represent each data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</a:t>
            </a:r>
            <a:r>
              <a:rPr b="1" lang="en" sz="1800" u="sng">
                <a:solidFill>
                  <a:srgbClr val="000000"/>
                </a:solidFill>
              </a:rPr>
              <a:t>not expressive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as it fails to express the ranking of each individual colors.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</a:t>
            </a:r>
            <a:r>
              <a:rPr b="1" lang="en" sz="1800" u="sng">
                <a:solidFill>
                  <a:srgbClr val="000000"/>
                </a:solidFill>
              </a:rPr>
              <a:t>not effective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 as it not clear in answering the most  important question of "What is the most popular color for that year". </a:t>
            </a:r>
            <a:endParaRPr sz="1800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25" y="1498825"/>
            <a:ext cx="3156175" cy="25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</a:t>
            </a:r>
            <a:endParaRPr b="1"/>
          </a:p>
        </p:txBody>
      </p:sp>
      <p:sp>
        <p:nvSpPr>
          <p:cNvPr id="261" name="Google Shape;261;p44"/>
          <p:cNvSpPr txBox="1"/>
          <p:nvPr>
            <p:ph idx="4294967295" type="subTitle"/>
          </p:nvPr>
        </p:nvSpPr>
        <p:spPr>
          <a:xfrm>
            <a:off x="4827704" y="2822045"/>
            <a:ext cx="341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Avoid overlapping circles unless there is correlation</a:t>
            </a:r>
            <a:endParaRPr/>
          </a:p>
        </p:txBody>
      </p:sp>
      <p:sp>
        <p:nvSpPr>
          <p:cNvPr id="262" name="Google Shape;262;p44"/>
          <p:cNvSpPr txBox="1"/>
          <p:nvPr>
            <p:ph idx="4294967295" type="title"/>
          </p:nvPr>
        </p:nvSpPr>
        <p:spPr>
          <a:xfrm>
            <a:off x="4827702" y="114855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Size of Circle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3" name="Google Shape;263;p44"/>
          <p:cNvSpPr txBox="1"/>
          <p:nvPr>
            <p:ph idx="4294967295" type="subTitle"/>
          </p:nvPr>
        </p:nvSpPr>
        <p:spPr>
          <a:xfrm>
            <a:off x="4827704" y="1561842"/>
            <a:ext cx="341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circles should be relevant to the value</a:t>
            </a:r>
            <a:endParaRPr/>
          </a:p>
        </p:txBody>
      </p:sp>
      <p:sp>
        <p:nvSpPr>
          <p:cNvPr id="264" name="Google Shape;264;p44"/>
          <p:cNvSpPr txBox="1"/>
          <p:nvPr>
            <p:ph idx="4294967295" type="title"/>
          </p:nvPr>
        </p:nvSpPr>
        <p:spPr>
          <a:xfrm>
            <a:off x="4827700" y="240875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Avoid Overlapping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5" name="Google Shape;265;p44"/>
          <p:cNvSpPr txBox="1"/>
          <p:nvPr>
            <p:ph idx="4294967295" type="title"/>
          </p:nvPr>
        </p:nvSpPr>
        <p:spPr>
          <a:xfrm>
            <a:off x="4827701" y="3668950"/>
            <a:ext cx="3474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More Meaning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6" name="Google Shape;266;p44"/>
          <p:cNvSpPr txBox="1"/>
          <p:nvPr>
            <p:ph idx="4294967295" type="subTitle"/>
          </p:nvPr>
        </p:nvSpPr>
        <p:spPr>
          <a:xfrm>
            <a:off x="4827702" y="4082250"/>
            <a:ext cx="37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meaningful when comparison of colour trends is over a specific of time</a:t>
            </a:r>
            <a:endParaRPr/>
          </a:p>
        </p:txBody>
      </p:sp>
      <p:cxnSp>
        <p:nvCxnSpPr>
          <p:cNvPr id="267" name="Google Shape;267;p44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61850"/>
            <a:ext cx="2691050" cy="2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cxnSp>
        <p:nvCxnSpPr>
          <p:cNvPr id="274" name="Google Shape;274;p45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45"/>
          <p:cNvPicPr preferRelativeResize="0"/>
          <p:nvPr/>
        </p:nvPicPr>
        <p:blipFill rotWithShape="1">
          <a:blip r:embed="rId3">
            <a:alphaModFix/>
          </a:blip>
          <a:srcRect b="0" l="3799" r="0" t="0"/>
          <a:stretch/>
        </p:blipFill>
        <p:spPr>
          <a:xfrm>
            <a:off x="274875" y="1680775"/>
            <a:ext cx="4438951" cy="266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>
            <p:ph idx="4294967295" type="subTitle"/>
          </p:nvPr>
        </p:nvSpPr>
        <p:spPr>
          <a:xfrm>
            <a:off x="4777000" y="2522788"/>
            <a:ext cx="41805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X-Axis: Years over a period of time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</a:rPr>
              <a:t>Y-Axis: Percentage (%) or Value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