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8003" autoAdjust="0"/>
    <p:restoredTop sz="94660"/>
  </p:normalViewPr>
  <p:slideViewPr>
    <p:cSldViewPr snapToGrid="0">
      <p:cViewPr varScale="1">
        <p:scale>
          <a:sx n="98" d="100"/>
          <a:sy n="98" d="100"/>
        </p:scale>
        <p:origin x="48" y="144"/>
      </p:cViewPr>
      <p:guideLst/>
    </p:cSldViewPr>
  </p:slideViewPr>
  <p:notesTextViewPr>
    <p:cViewPr>
      <p:scale>
        <a:sx n="1" d="1"/>
        <a:sy n="1" d="1"/>
      </p:scale>
      <p:origin x="0" y="0"/>
    </p:cViewPr>
  </p:notesTextViewPr>
  <p:notesViewPr>
    <p:cSldViewPr snapToGrid="0">
      <p:cViewPr>
        <p:scale>
          <a:sx n="180" d="100"/>
          <a:sy n="180" d="100"/>
        </p:scale>
        <p:origin x="1842" y="-7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FB0AE-0D04-420A-8A83-0553828B342B}" type="datetimeFigureOut">
              <a:rPr lang="en-GB" smtClean="0"/>
              <a:t>13/04/2022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FF3B9-81E5-4AB5-988B-5DF0348DEC2D}" type="slidenum">
              <a:rPr lang="en-GB" smtClean="0"/>
              <a:t>‹#›</a:t>
            </a:fld>
            <a:endParaRPr lang="en-GB"/>
          </a:p>
        </p:txBody>
      </p:sp>
    </p:spTree>
    <p:extLst>
      <p:ext uri="{BB962C8B-B14F-4D97-AF65-F5344CB8AC3E}">
        <p14:creationId xmlns:p14="http://schemas.microsoft.com/office/powerpoint/2010/main" val="2736586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42FF3B9-81E5-4AB5-988B-5DF0348DEC2D}" type="slidenum">
              <a:rPr lang="en-GB" smtClean="0"/>
              <a:t>1</a:t>
            </a:fld>
            <a:endParaRPr lang="en-GB"/>
          </a:p>
        </p:txBody>
      </p:sp>
    </p:spTree>
    <p:extLst>
      <p:ext uri="{BB962C8B-B14F-4D97-AF65-F5344CB8AC3E}">
        <p14:creationId xmlns:p14="http://schemas.microsoft.com/office/powerpoint/2010/main" val="695319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IFLA Library Reference Model and RDA treats a persona or bibliographic identity of an agent as a </a:t>
            </a:r>
            <a:r>
              <a:rPr lang="en-US" dirty="0" err="1"/>
              <a:t>nomen</a:t>
            </a:r>
            <a:r>
              <a:rPr lang="en-US" dirty="0"/>
              <a:t> assigned to the agent in order to refer to the agent.</a:t>
            </a:r>
          </a:p>
          <a:p>
            <a:endParaRPr lang="en-US" dirty="0"/>
          </a:p>
          <a:p>
            <a:r>
              <a:rPr lang="en-US" dirty="0"/>
              <a:t>In the case of the author of the Harry Potter stories, there is only one instance of Person, and several personas recorded as instances of </a:t>
            </a:r>
            <a:r>
              <a:rPr lang="en-US" dirty="0" err="1"/>
              <a:t>Nomen</a:t>
            </a:r>
            <a:r>
              <a:rPr lang="en-US" dirty="0"/>
              <a:t>.</a:t>
            </a:r>
          </a:p>
          <a:p>
            <a:endParaRPr lang="en-US" dirty="0"/>
          </a:p>
          <a:p>
            <a:r>
              <a:rPr lang="en-US" dirty="0"/>
              <a:t>A description of the person may include their real date of birth, gender, etc. and relationships to the works that they have authored. These data are not associated with the personas, as happens in traditional authority files: the author of Harry Potter does not change gender by using the pseudonym ‘Robert Galbraith’. In fact, the author is deliberately playing on assumptions about the gender of names: ‘Robert’ carries the cultural baggage of being a ‘male’ name; ‘J.K. Rowling’ is also a pseudonym that was chosen to have no such cultural assumptions.</a:t>
            </a:r>
          </a:p>
          <a:p>
            <a:endParaRPr lang="en-US" dirty="0"/>
          </a:p>
          <a:p>
            <a:r>
              <a:rPr lang="en-US" dirty="0"/>
              <a:t>Recording a persona as a </a:t>
            </a:r>
            <a:r>
              <a:rPr lang="en-US" dirty="0" err="1"/>
              <a:t>nomen</a:t>
            </a:r>
            <a:r>
              <a:rPr lang="en-US" dirty="0"/>
              <a:t> allows further statements to be made about the persona.</a:t>
            </a:r>
          </a:p>
          <a:p>
            <a:endParaRPr lang="en-GB" dirty="0"/>
          </a:p>
        </p:txBody>
      </p:sp>
      <p:sp>
        <p:nvSpPr>
          <p:cNvPr id="4" name="Slide Number Placeholder 3"/>
          <p:cNvSpPr>
            <a:spLocks noGrp="1"/>
          </p:cNvSpPr>
          <p:nvPr>
            <p:ph type="sldNum" sz="quarter" idx="5"/>
          </p:nvPr>
        </p:nvSpPr>
        <p:spPr/>
        <p:txBody>
          <a:bodyPr/>
          <a:lstStyle/>
          <a:p>
            <a:fld id="{642FF3B9-81E5-4AB5-988B-5DF0348DEC2D}" type="slidenum">
              <a:rPr lang="en-GB" smtClean="0"/>
              <a:t>2</a:t>
            </a:fld>
            <a:endParaRPr lang="en-GB"/>
          </a:p>
        </p:txBody>
      </p:sp>
    </p:spTree>
    <p:extLst>
      <p:ext uri="{BB962C8B-B14F-4D97-AF65-F5344CB8AC3E}">
        <p14:creationId xmlns:p14="http://schemas.microsoft.com/office/powerpoint/2010/main" val="210900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IFLA LRM entity </a:t>
            </a:r>
            <a:r>
              <a:rPr lang="en-US" dirty="0" err="1"/>
              <a:t>Nomen</a:t>
            </a:r>
            <a:r>
              <a:rPr lang="en-US" dirty="0"/>
              <a:t> is a reification of a generic statement that links an appellation to its referent.</a:t>
            </a:r>
          </a:p>
          <a:p>
            <a:endParaRPr lang="en-US" dirty="0"/>
          </a:p>
          <a:p>
            <a:r>
              <a:rPr lang="en-US" dirty="0"/>
              <a:t>This has several implications:</a:t>
            </a:r>
          </a:p>
          <a:p>
            <a:endParaRPr lang="en-US" dirty="0"/>
          </a:p>
          <a:p>
            <a:pPr marL="171450" indent="-171450">
              <a:buFont typeface="Arial" panose="020B0604020202020204" pitchFamily="34" charset="0"/>
              <a:buChar char="•"/>
            </a:pPr>
            <a:r>
              <a:rPr lang="en-US" dirty="0"/>
              <a:t>A </a:t>
            </a:r>
            <a:r>
              <a:rPr lang="en-US" dirty="0" err="1"/>
              <a:t>nomen</a:t>
            </a:r>
            <a:r>
              <a:rPr lang="en-US" dirty="0"/>
              <a:t> is distinguished by both its </a:t>
            </a:r>
            <a:r>
              <a:rPr lang="en-US" dirty="0" err="1"/>
              <a:t>nomen</a:t>
            </a:r>
            <a:r>
              <a:rPr lang="en-US" dirty="0"/>
              <a:t> string AND its referent entity.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 difference in a </a:t>
            </a:r>
            <a:r>
              <a:rPr lang="en-US" dirty="0" err="1"/>
              <a:t>nomen</a:t>
            </a:r>
            <a:r>
              <a:rPr lang="en-US" dirty="0"/>
              <a:t> string OR its referent entity characterizes a new </a:t>
            </a:r>
            <a:r>
              <a:rPr lang="en-US" dirty="0" err="1"/>
              <a:t>nomen</a:t>
            </a:r>
            <a:r>
              <a:rPr lang="en-US" dirty="0"/>
              <a:t>. The same </a:t>
            </a:r>
            <a:r>
              <a:rPr lang="en-US" dirty="0" err="1"/>
              <a:t>nomen</a:t>
            </a:r>
            <a:r>
              <a:rPr lang="en-US" dirty="0"/>
              <a:t> string assigned to different entities results in different </a:t>
            </a:r>
            <a:r>
              <a:rPr lang="en-US" dirty="0" err="1"/>
              <a:t>nomens</a:t>
            </a:r>
            <a:r>
              <a:rPr lang="en-US" dirty="0"/>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 minimum description of a </a:t>
            </a:r>
            <a:r>
              <a:rPr lang="en-US" dirty="0" err="1"/>
              <a:t>nomen</a:t>
            </a:r>
            <a:r>
              <a:rPr lang="en-US" dirty="0"/>
              <a:t> in RDA must include a statement about its </a:t>
            </a:r>
            <a:r>
              <a:rPr lang="en-US" dirty="0" err="1"/>
              <a:t>nomen</a:t>
            </a:r>
            <a:r>
              <a:rPr lang="en-US" dirty="0"/>
              <a:t> string and a statement about its referent entity.</a:t>
            </a:r>
          </a:p>
          <a:p>
            <a:pPr marL="171450" indent="-171450">
              <a:buFont typeface="Arial" panose="020B0604020202020204" pitchFamily="34" charset="0"/>
              <a:buChar char="•"/>
            </a:pPr>
            <a:endParaRPr lang="en-US" dirty="0"/>
          </a:p>
          <a:p>
            <a:r>
              <a:rPr lang="en-US" dirty="0"/>
              <a:t>For most implementation scenarios and applications, a </a:t>
            </a:r>
            <a:r>
              <a:rPr lang="en-US" dirty="0" err="1"/>
              <a:t>nomen</a:t>
            </a:r>
            <a:r>
              <a:rPr lang="en-US" dirty="0"/>
              <a:t> (IRI) and its </a:t>
            </a:r>
            <a:r>
              <a:rPr lang="en-US" dirty="0" err="1"/>
              <a:t>nomen</a:t>
            </a:r>
            <a:r>
              <a:rPr lang="en-US" dirty="0"/>
              <a:t> string are interchangeable. This is the basis of the association of the unstructured description, structured description, and identifier recording methods for referencing an entity in RDA with the RDA categorization of </a:t>
            </a:r>
            <a:r>
              <a:rPr lang="en-US" dirty="0" err="1"/>
              <a:t>nomens</a:t>
            </a:r>
            <a:r>
              <a:rPr lang="en-US" dirty="0"/>
              <a:t> as name/title, access point, and identifier elements.</a:t>
            </a:r>
            <a:endParaRPr lang="en-GB" dirty="0"/>
          </a:p>
        </p:txBody>
      </p:sp>
      <p:sp>
        <p:nvSpPr>
          <p:cNvPr id="4" name="Slide Number Placeholder 3"/>
          <p:cNvSpPr>
            <a:spLocks noGrp="1"/>
          </p:cNvSpPr>
          <p:nvPr>
            <p:ph type="sldNum" sz="quarter" idx="5"/>
          </p:nvPr>
        </p:nvSpPr>
        <p:spPr/>
        <p:txBody>
          <a:bodyPr/>
          <a:lstStyle/>
          <a:p>
            <a:fld id="{642FF3B9-81E5-4AB5-988B-5DF0348DEC2D}" type="slidenum">
              <a:rPr lang="en-GB" smtClean="0"/>
              <a:t>3</a:t>
            </a:fld>
            <a:endParaRPr lang="en-GB"/>
          </a:p>
        </p:txBody>
      </p:sp>
    </p:spTree>
    <p:extLst>
      <p:ext uri="{BB962C8B-B14F-4D97-AF65-F5344CB8AC3E}">
        <p14:creationId xmlns:p14="http://schemas.microsoft.com/office/powerpoint/2010/main" val="2106490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IFLA LRM and RDA provide several attribute and relationship elements for the description of a </a:t>
            </a:r>
            <a:r>
              <a:rPr lang="en-US" dirty="0" err="1"/>
              <a:t>nomen</a:t>
            </a:r>
            <a:r>
              <a:rPr lang="en-US" dirty="0"/>
              <a:t>.</a:t>
            </a:r>
          </a:p>
          <a:p>
            <a:endParaRPr lang="en-US" dirty="0"/>
          </a:p>
          <a:p>
            <a:r>
              <a:rPr lang="en-US" dirty="0"/>
              <a:t>Some of these can be used to group a set of </a:t>
            </a:r>
            <a:r>
              <a:rPr lang="en-US" dirty="0" err="1"/>
              <a:t>nomens</a:t>
            </a:r>
            <a:r>
              <a:rPr lang="en-US" dirty="0"/>
              <a:t> into a cluster associated with a specific persona.</a:t>
            </a:r>
          </a:p>
          <a:p>
            <a:endParaRPr lang="en-US" dirty="0"/>
          </a:p>
          <a:p>
            <a:r>
              <a:rPr lang="en-US" dirty="0"/>
              <a:t>The identifier is taken from VIAF. VIAF has not yet resolved the confusion arising from the traditional treatment of personas. The VIAF identifier recorded in this example essentially clusters the </a:t>
            </a:r>
            <a:r>
              <a:rPr lang="en-US" dirty="0" err="1"/>
              <a:t>nomens</a:t>
            </a:r>
            <a:r>
              <a:rPr lang="en-US" dirty="0"/>
              <a:t> found in multiple authority files. There is a separate identifier for a cluster around ‘Robert Galbraith’, but the ‘J.K. Rowling’ cluster includes Galbraith </a:t>
            </a:r>
            <a:r>
              <a:rPr lang="en-US" dirty="0" err="1"/>
              <a:t>nomens</a:t>
            </a:r>
            <a:r>
              <a:rPr lang="en-US" dirty="0"/>
              <a:t>. Both identifiers refer to the same person, but it requires manual intervention to de-duplicate them.</a:t>
            </a:r>
          </a:p>
          <a:p>
            <a:endParaRPr lang="en-US" dirty="0"/>
          </a:p>
          <a:p>
            <a:r>
              <a:rPr lang="en-US" dirty="0"/>
              <a:t>The RDA approach is ‘weak’. A strong approach could declare a new entity for </a:t>
            </a:r>
            <a:r>
              <a:rPr lang="en-US" dirty="0" err="1"/>
              <a:t>Nomen</a:t>
            </a:r>
            <a:r>
              <a:rPr lang="en-US" dirty="0"/>
              <a:t> Cluster (or Persona) that is related to all the </a:t>
            </a:r>
            <a:r>
              <a:rPr lang="en-US" dirty="0" err="1"/>
              <a:t>nomens</a:t>
            </a:r>
            <a:r>
              <a:rPr lang="en-US" dirty="0"/>
              <a:t> in a cluster. This was discussed during the development of the LRM, and on RDA-L prior to the 3R Project, but the RSC decided to follow the decision in the LRM to leave such refinement to specific communities.</a:t>
            </a:r>
            <a:endParaRPr lang="en-GB" dirty="0"/>
          </a:p>
        </p:txBody>
      </p:sp>
      <p:sp>
        <p:nvSpPr>
          <p:cNvPr id="4" name="Slide Number Placeholder 3"/>
          <p:cNvSpPr>
            <a:spLocks noGrp="1"/>
          </p:cNvSpPr>
          <p:nvPr>
            <p:ph type="sldNum" sz="quarter" idx="5"/>
          </p:nvPr>
        </p:nvSpPr>
        <p:spPr/>
        <p:txBody>
          <a:bodyPr/>
          <a:lstStyle/>
          <a:p>
            <a:fld id="{642FF3B9-81E5-4AB5-988B-5DF0348DEC2D}" type="slidenum">
              <a:rPr lang="en-GB" smtClean="0"/>
              <a:t>4</a:t>
            </a:fld>
            <a:endParaRPr lang="en-GB"/>
          </a:p>
        </p:txBody>
      </p:sp>
    </p:spTree>
    <p:extLst>
      <p:ext uri="{BB962C8B-B14F-4D97-AF65-F5344CB8AC3E}">
        <p14:creationId xmlns:p14="http://schemas.microsoft.com/office/powerpoint/2010/main" val="1757248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significant practical issues with the LRM and RDA approach to personas is the difficulty of associating works by an author with a persona of the author. It is a common end-user requirement to retrieve all the works of ‘J.K. Rowling’ without mixing in the works of ‘Robert Galbraith’. As the apocryphal story goes, Queen Victoria of the UK was ‘not amused’ when she asked for all of the works of Lewis Carroll and received a set of mathematical texts as well as the Alice books, etc.</a:t>
            </a:r>
          </a:p>
          <a:p>
            <a:endParaRPr lang="en-US" dirty="0"/>
          </a:p>
          <a:p>
            <a:r>
              <a:rPr lang="en-GB" dirty="0"/>
              <a:t>This example gives one potential solution.</a:t>
            </a:r>
          </a:p>
          <a:p>
            <a:endParaRPr lang="en-GB" dirty="0"/>
          </a:p>
          <a:p>
            <a:r>
              <a:rPr lang="en-GB" dirty="0"/>
              <a:t>Notes:</a:t>
            </a:r>
          </a:p>
          <a:p>
            <a:endParaRPr lang="en-GB" dirty="0"/>
          </a:p>
          <a:p>
            <a:pPr marL="171450" indent="-171450">
              <a:buFont typeface="Arial" panose="020B0604020202020204" pitchFamily="34" charset="0"/>
              <a:buChar char="•"/>
            </a:pPr>
            <a:r>
              <a:rPr lang="en-GB" dirty="0"/>
              <a:t>The LRM review group is uneasy about the part </a:t>
            </a:r>
            <a:r>
              <a:rPr lang="en-GB" dirty="0" err="1"/>
              <a:t>nomen</a:t>
            </a:r>
            <a:r>
              <a:rPr lang="en-GB" dirty="0"/>
              <a:t> relationship. If it is removed in the future, a local extension can add a property/relationship for ‘is component of’.</a:t>
            </a:r>
          </a:p>
          <a:p>
            <a:pPr marL="171450" indent="-171450">
              <a:buFont typeface="Arial" panose="020B0604020202020204" pitchFamily="34" charset="0"/>
              <a:buChar char="•"/>
            </a:pPr>
            <a:r>
              <a:rPr lang="en-GB" dirty="0"/>
              <a:t>It is likely that other local extensions will be useful for ‘traditional’ approaches to authority control.</a:t>
            </a:r>
          </a:p>
          <a:p>
            <a:pPr marL="171450" indent="-171450">
              <a:buFont typeface="Arial" panose="020B0604020202020204" pitchFamily="34" charset="0"/>
              <a:buChar char="•"/>
            </a:pPr>
            <a:r>
              <a:rPr lang="en-GB" dirty="0"/>
              <a:t>This only works in a closed data environment because it depends on integrated authority control; it is not a solution for linked open data.</a:t>
            </a:r>
          </a:p>
          <a:p>
            <a:pPr marL="171450" indent="-171450">
              <a:buFont typeface="Arial" panose="020B0604020202020204" pitchFamily="34" charset="0"/>
              <a:buChar char="•"/>
            </a:pPr>
            <a:r>
              <a:rPr lang="en-GB" dirty="0"/>
              <a:t>There is a direct connection with the specification of string </a:t>
            </a:r>
            <a:r>
              <a:rPr lang="en-GB"/>
              <a:t>encoding schemes.</a:t>
            </a:r>
            <a:endParaRPr lang="en-GB" dirty="0"/>
          </a:p>
        </p:txBody>
      </p:sp>
      <p:sp>
        <p:nvSpPr>
          <p:cNvPr id="4" name="Slide Number Placeholder 3"/>
          <p:cNvSpPr>
            <a:spLocks noGrp="1"/>
          </p:cNvSpPr>
          <p:nvPr>
            <p:ph type="sldNum" sz="quarter" idx="5"/>
          </p:nvPr>
        </p:nvSpPr>
        <p:spPr/>
        <p:txBody>
          <a:bodyPr/>
          <a:lstStyle/>
          <a:p>
            <a:fld id="{642FF3B9-81E5-4AB5-988B-5DF0348DEC2D}" type="slidenum">
              <a:rPr lang="en-GB" smtClean="0"/>
              <a:t>5</a:t>
            </a:fld>
            <a:endParaRPr lang="en-GB"/>
          </a:p>
        </p:txBody>
      </p:sp>
    </p:spTree>
    <p:extLst>
      <p:ext uri="{BB962C8B-B14F-4D97-AF65-F5344CB8AC3E}">
        <p14:creationId xmlns:p14="http://schemas.microsoft.com/office/powerpoint/2010/main" val="4287345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A316B6-2907-4364-B3D9-9E610CBE409E}" type="datetimeFigureOut">
              <a:rPr lang="en-GB" smtClean="0"/>
              <a:t>13/04/2022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065F8C-02B1-4E7D-8246-98F45A4FE9D1}" type="slidenum">
              <a:rPr lang="en-GB" smtClean="0"/>
              <a:t>‹#›</a:t>
            </a:fld>
            <a:endParaRPr lang="en-GB"/>
          </a:p>
        </p:txBody>
      </p:sp>
    </p:spTree>
    <p:extLst>
      <p:ext uri="{BB962C8B-B14F-4D97-AF65-F5344CB8AC3E}">
        <p14:creationId xmlns:p14="http://schemas.microsoft.com/office/powerpoint/2010/main" val="222850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316B6-2907-4364-B3D9-9E610CBE409E}" type="datetimeFigureOut">
              <a:rPr lang="en-GB" smtClean="0"/>
              <a:t>13/04/2022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065F8C-02B1-4E7D-8246-98F45A4FE9D1}" type="slidenum">
              <a:rPr lang="en-GB" smtClean="0"/>
              <a:t>‹#›</a:t>
            </a:fld>
            <a:endParaRPr lang="en-GB"/>
          </a:p>
        </p:txBody>
      </p:sp>
    </p:spTree>
    <p:extLst>
      <p:ext uri="{BB962C8B-B14F-4D97-AF65-F5344CB8AC3E}">
        <p14:creationId xmlns:p14="http://schemas.microsoft.com/office/powerpoint/2010/main" val="2880523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316B6-2907-4364-B3D9-9E610CBE409E}" type="datetimeFigureOut">
              <a:rPr lang="en-GB" smtClean="0"/>
              <a:t>13/04/2022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065F8C-02B1-4E7D-8246-98F45A4FE9D1}" type="slidenum">
              <a:rPr lang="en-GB" smtClean="0"/>
              <a:t>‹#›</a:t>
            </a:fld>
            <a:endParaRPr lang="en-GB"/>
          </a:p>
        </p:txBody>
      </p:sp>
    </p:spTree>
    <p:extLst>
      <p:ext uri="{BB962C8B-B14F-4D97-AF65-F5344CB8AC3E}">
        <p14:creationId xmlns:p14="http://schemas.microsoft.com/office/powerpoint/2010/main" val="149257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316B6-2907-4364-B3D9-9E610CBE409E}" type="datetimeFigureOut">
              <a:rPr lang="en-GB" smtClean="0"/>
              <a:t>13/04/2022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065F8C-02B1-4E7D-8246-98F45A4FE9D1}" type="slidenum">
              <a:rPr lang="en-GB" smtClean="0"/>
              <a:t>‹#›</a:t>
            </a:fld>
            <a:endParaRPr lang="en-GB"/>
          </a:p>
        </p:txBody>
      </p:sp>
    </p:spTree>
    <p:extLst>
      <p:ext uri="{BB962C8B-B14F-4D97-AF65-F5344CB8AC3E}">
        <p14:creationId xmlns:p14="http://schemas.microsoft.com/office/powerpoint/2010/main" val="216086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316B6-2907-4364-B3D9-9E610CBE409E}" type="datetimeFigureOut">
              <a:rPr lang="en-GB" smtClean="0"/>
              <a:t>13/04/2022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A065F8C-02B1-4E7D-8246-98F45A4FE9D1}" type="slidenum">
              <a:rPr lang="en-GB" smtClean="0"/>
              <a:t>‹#›</a:t>
            </a:fld>
            <a:endParaRPr lang="en-GB"/>
          </a:p>
        </p:txBody>
      </p:sp>
    </p:spTree>
    <p:extLst>
      <p:ext uri="{BB962C8B-B14F-4D97-AF65-F5344CB8AC3E}">
        <p14:creationId xmlns:p14="http://schemas.microsoft.com/office/powerpoint/2010/main" val="370219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A316B6-2907-4364-B3D9-9E610CBE409E}" type="datetimeFigureOut">
              <a:rPr lang="en-GB" smtClean="0"/>
              <a:t>13/04/2022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065F8C-02B1-4E7D-8246-98F45A4FE9D1}" type="slidenum">
              <a:rPr lang="en-GB" smtClean="0"/>
              <a:t>‹#›</a:t>
            </a:fld>
            <a:endParaRPr lang="en-GB"/>
          </a:p>
        </p:txBody>
      </p:sp>
    </p:spTree>
    <p:extLst>
      <p:ext uri="{BB962C8B-B14F-4D97-AF65-F5344CB8AC3E}">
        <p14:creationId xmlns:p14="http://schemas.microsoft.com/office/powerpoint/2010/main" val="27865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A316B6-2907-4364-B3D9-9E610CBE409E}" type="datetimeFigureOut">
              <a:rPr lang="en-GB" smtClean="0"/>
              <a:t>13/04/2022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A065F8C-02B1-4E7D-8246-98F45A4FE9D1}" type="slidenum">
              <a:rPr lang="en-GB" smtClean="0"/>
              <a:t>‹#›</a:t>
            </a:fld>
            <a:endParaRPr lang="en-GB"/>
          </a:p>
        </p:txBody>
      </p:sp>
    </p:spTree>
    <p:extLst>
      <p:ext uri="{BB962C8B-B14F-4D97-AF65-F5344CB8AC3E}">
        <p14:creationId xmlns:p14="http://schemas.microsoft.com/office/powerpoint/2010/main" val="2523473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A316B6-2907-4364-B3D9-9E610CBE409E}" type="datetimeFigureOut">
              <a:rPr lang="en-GB" smtClean="0"/>
              <a:t>13/04/2022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A065F8C-02B1-4E7D-8246-98F45A4FE9D1}" type="slidenum">
              <a:rPr lang="en-GB" smtClean="0"/>
              <a:t>‹#›</a:t>
            </a:fld>
            <a:endParaRPr lang="en-GB"/>
          </a:p>
        </p:txBody>
      </p:sp>
    </p:spTree>
    <p:extLst>
      <p:ext uri="{BB962C8B-B14F-4D97-AF65-F5344CB8AC3E}">
        <p14:creationId xmlns:p14="http://schemas.microsoft.com/office/powerpoint/2010/main" val="215313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316B6-2907-4364-B3D9-9E610CBE409E}" type="datetimeFigureOut">
              <a:rPr lang="en-GB" smtClean="0"/>
              <a:t>13/04/2022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A065F8C-02B1-4E7D-8246-98F45A4FE9D1}" type="slidenum">
              <a:rPr lang="en-GB" smtClean="0"/>
              <a:t>‹#›</a:t>
            </a:fld>
            <a:endParaRPr lang="en-GB"/>
          </a:p>
        </p:txBody>
      </p:sp>
    </p:spTree>
    <p:extLst>
      <p:ext uri="{BB962C8B-B14F-4D97-AF65-F5344CB8AC3E}">
        <p14:creationId xmlns:p14="http://schemas.microsoft.com/office/powerpoint/2010/main" val="267480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A316B6-2907-4364-B3D9-9E610CBE409E}" type="datetimeFigureOut">
              <a:rPr lang="en-GB" smtClean="0"/>
              <a:t>13/04/2022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065F8C-02B1-4E7D-8246-98F45A4FE9D1}" type="slidenum">
              <a:rPr lang="en-GB" smtClean="0"/>
              <a:t>‹#›</a:t>
            </a:fld>
            <a:endParaRPr lang="en-GB"/>
          </a:p>
        </p:txBody>
      </p:sp>
    </p:spTree>
    <p:extLst>
      <p:ext uri="{BB962C8B-B14F-4D97-AF65-F5344CB8AC3E}">
        <p14:creationId xmlns:p14="http://schemas.microsoft.com/office/powerpoint/2010/main" val="173426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A316B6-2907-4364-B3D9-9E610CBE409E}" type="datetimeFigureOut">
              <a:rPr lang="en-GB" smtClean="0"/>
              <a:t>13/04/2022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A065F8C-02B1-4E7D-8246-98F45A4FE9D1}" type="slidenum">
              <a:rPr lang="en-GB" smtClean="0"/>
              <a:t>‹#›</a:t>
            </a:fld>
            <a:endParaRPr lang="en-GB"/>
          </a:p>
        </p:txBody>
      </p:sp>
    </p:spTree>
    <p:extLst>
      <p:ext uri="{BB962C8B-B14F-4D97-AF65-F5344CB8AC3E}">
        <p14:creationId xmlns:p14="http://schemas.microsoft.com/office/powerpoint/2010/main" val="1206602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316B6-2907-4364-B3D9-9E610CBE409E}" type="datetimeFigureOut">
              <a:rPr lang="en-GB" smtClean="0"/>
              <a:t>13/04/2022</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65F8C-02B1-4E7D-8246-98F45A4FE9D1}" type="slidenum">
              <a:rPr lang="en-GB" smtClean="0"/>
              <a:t>‹#›</a:t>
            </a:fld>
            <a:endParaRPr lang="en-GB"/>
          </a:p>
        </p:txBody>
      </p:sp>
    </p:spTree>
    <p:extLst>
      <p:ext uri="{BB962C8B-B14F-4D97-AF65-F5344CB8AC3E}">
        <p14:creationId xmlns:p14="http://schemas.microsoft.com/office/powerpoint/2010/main" val="2212418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3F78-1E46-49E9-8C2F-9BD77BB5BFAC}"/>
              </a:ext>
            </a:extLst>
          </p:cNvPr>
          <p:cNvSpPr>
            <a:spLocks noGrp="1"/>
          </p:cNvSpPr>
          <p:nvPr>
            <p:ph type="ctrTitle"/>
          </p:nvPr>
        </p:nvSpPr>
        <p:spPr/>
        <p:txBody>
          <a:bodyPr/>
          <a:lstStyle/>
          <a:p>
            <a:r>
              <a:rPr lang="en-US" dirty="0"/>
              <a:t>Person and personas or identities</a:t>
            </a:r>
            <a:endParaRPr lang="en-GB" dirty="0"/>
          </a:p>
        </p:txBody>
      </p:sp>
      <p:sp>
        <p:nvSpPr>
          <p:cNvPr id="3" name="Subtitle 2">
            <a:extLst>
              <a:ext uri="{FF2B5EF4-FFF2-40B4-BE49-F238E27FC236}">
                <a16:creationId xmlns:a16="http://schemas.microsoft.com/office/drawing/2014/main" id="{2822803C-0762-4576-A367-D9B623F2452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08766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C65288-CD0B-4930-9FBE-719E8AC24DCD}"/>
              </a:ext>
            </a:extLst>
          </p:cNvPr>
          <p:cNvSpPr txBox="1"/>
          <p:nvPr/>
        </p:nvSpPr>
        <p:spPr>
          <a:xfrm>
            <a:off x="461914" y="3501380"/>
            <a:ext cx="1158260" cy="519351"/>
          </a:xfrm>
          <a:prstGeom prst="ellipse">
            <a:avLst/>
          </a:prstGeom>
          <a:noFill/>
          <a:ln w="19050">
            <a:solidFill>
              <a:schemeClr val="tx2"/>
            </a:solidFill>
          </a:ln>
        </p:spPr>
        <p:txBody>
          <a:bodyPr wrap="none" rtlCol="0">
            <a:spAutoFit/>
          </a:bodyPr>
          <a:lstStyle/>
          <a:p>
            <a:pPr algn="ctr"/>
            <a:r>
              <a:rPr lang="en-US" dirty="0"/>
              <a:t>Person</a:t>
            </a:r>
            <a:endParaRPr lang="en-GB" dirty="0"/>
          </a:p>
        </p:txBody>
      </p:sp>
      <p:sp>
        <p:nvSpPr>
          <p:cNvPr id="3" name="TextBox 2">
            <a:extLst>
              <a:ext uri="{FF2B5EF4-FFF2-40B4-BE49-F238E27FC236}">
                <a16:creationId xmlns:a16="http://schemas.microsoft.com/office/drawing/2014/main" id="{D35DE608-2033-4C66-8B7E-6C1677C68119}"/>
              </a:ext>
            </a:extLst>
          </p:cNvPr>
          <p:cNvSpPr txBox="1"/>
          <p:nvPr/>
        </p:nvSpPr>
        <p:spPr>
          <a:xfrm>
            <a:off x="3725910" y="1011325"/>
            <a:ext cx="2142412" cy="908864"/>
          </a:xfrm>
          <a:prstGeom prst="ellipse">
            <a:avLst/>
          </a:prstGeom>
          <a:noFill/>
          <a:ln w="19050">
            <a:solidFill>
              <a:schemeClr val="tx2"/>
            </a:solidFill>
          </a:ln>
        </p:spPr>
        <p:txBody>
          <a:bodyPr wrap="none" rtlCol="0">
            <a:spAutoFit/>
          </a:bodyPr>
          <a:lstStyle/>
          <a:p>
            <a:pPr algn="ctr"/>
            <a:r>
              <a:rPr lang="en-US" dirty="0" err="1"/>
              <a:t>Nomen</a:t>
            </a:r>
            <a:endParaRPr lang="en-US" dirty="0"/>
          </a:p>
          <a:p>
            <a:pPr algn="ctr"/>
            <a:r>
              <a:rPr lang="en-US" dirty="0"/>
              <a:t>“Rowling, J.K.”</a:t>
            </a:r>
            <a:endParaRPr lang="en-GB" dirty="0"/>
          </a:p>
        </p:txBody>
      </p:sp>
      <p:sp>
        <p:nvSpPr>
          <p:cNvPr id="4" name="TextBox 3">
            <a:extLst>
              <a:ext uri="{FF2B5EF4-FFF2-40B4-BE49-F238E27FC236}">
                <a16:creationId xmlns:a16="http://schemas.microsoft.com/office/drawing/2014/main" id="{1D4B1F52-8638-403F-9132-B9CCADAED524}"/>
              </a:ext>
            </a:extLst>
          </p:cNvPr>
          <p:cNvSpPr txBox="1"/>
          <p:nvPr/>
        </p:nvSpPr>
        <p:spPr>
          <a:xfrm>
            <a:off x="3393066" y="2398742"/>
            <a:ext cx="2808100" cy="908864"/>
          </a:xfrm>
          <a:prstGeom prst="ellipse">
            <a:avLst/>
          </a:prstGeom>
          <a:noFill/>
          <a:ln w="19050">
            <a:solidFill>
              <a:schemeClr val="tx2"/>
            </a:solidFill>
          </a:ln>
        </p:spPr>
        <p:txBody>
          <a:bodyPr wrap="none" rtlCol="0">
            <a:spAutoFit/>
          </a:bodyPr>
          <a:lstStyle/>
          <a:p>
            <a:pPr algn="ctr"/>
            <a:r>
              <a:rPr lang="en-US" dirty="0" err="1"/>
              <a:t>Nomen</a:t>
            </a:r>
            <a:endParaRPr lang="en-US" dirty="0"/>
          </a:p>
          <a:p>
            <a:pPr algn="ctr"/>
            <a:r>
              <a:rPr lang="en-US" dirty="0"/>
              <a:t>“Galbraith, Robert”</a:t>
            </a:r>
            <a:endParaRPr lang="en-GB" dirty="0"/>
          </a:p>
        </p:txBody>
      </p:sp>
      <p:sp>
        <p:nvSpPr>
          <p:cNvPr id="7" name="TextBox 6">
            <a:extLst>
              <a:ext uri="{FF2B5EF4-FFF2-40B4-BE49-F238E27FC236}">
                <a16:creationId xmlns:a16="http://schemas.microsoft.com/office/drawing/2014/main" id="{E4EF9A6D-02E7-419E-9B5E-DF5D408FA3F4}"/>
              </a:ext>
            </a:extLst>
          </p:cNvPr>
          <p:cNvSpPr txBox="1"/>
          <p:nvPr/>
        </p:nvSpPr>
        <p:spPr>
          <a:xfrm>
            <a:off x="4446113" y="4180140"/>
            <a:ext cx="1537600" cy="369332"/>
          </a:xfrm>
          <a:prstGeom prst="rect">
            <a:avLst/>
          </a:prstGeom>
          <a:noFill/>
          <a:ln w="19050">
            <a:solidFill>
              <a:schemeClr val="tx2"/>
            </a:solidFill>
          </a:ln>
        </p:spPr>
        <p:txBody>
          <a:bodyPr wrap="none" rtlCol="0">
            <a:spAutoFit/>
          </a:bodyPr>
          <a:lstStyle/>
          <a:p>
            <a:r>
              <a:rPr lang="en-US" dirty="0"/>
              <a:t>“</a:t>
            </a:r>
            <a:r>
              <a:rPr lang="en-GB" dirty="0"/>
              <a:t>31 July 1965</a:t>
            </a:r>
            <a:r>
              <a:rPr lang="en-US" dirty="0"/>
              <a:t>”</a:t>
            </a:r>
            <a:endParaRPr lang="en-GB" dirty="0"/>
          </a:p>
        </p:txBody>
      </p:sp>
      <p:cxnSp>
        <p:nvCxnSpPr>
          <p:cNvPr id="9" name="Connector: Curved 8">
            <a:extLst>
              <a:ext uri="{FF2B5EF4-FFF2-40B4-BE49-F238E27FC236}">
                <a16:creationId xmlns:a16="http://schemas.microsoft.com/office/drawing/2014/main" id="{88736437-BEDC-4EC6-A3E0-37E4E32E5428}"/>
              </a:ext>
            </a:extLst>
          </p:cNvPr>
          <p:cNvCxnSpPr>
            <a:cxnSpLocks/>
            <a:stCxn id="2" idx="0"/>
            <a:endCxn id="4" idx="2"/>
          </p:cNvCxnSpPr>
          <p:nvPr/>
        </p:nvCxnSpPr>
        <p:spPr>
          <a:xfrm rot="5400000" flipH="1" flipV="1">
            <a:off x="1892952" y="2001266"/>
            <a:ext cx="648206" cy="2352022"/>
          </a:xfrm>
          <a:prstGeom prst="curved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0E6B003B-6C71-4F4C-A023-EBD81244EFB1}"/>
              </a:ext>
            </a:extLst>
          </p:cNvPr>
          <p:cNvCxnSpPr>
            <a:cxnSpLocks/>
            <a:stCxn id="2" idx="4"/>
            <a:endCxn id="7" idx="1"/>
          </p:cNvCxnSpPr>
          <p:nvPr/>
        </p:nvCxnSpPr>
        <p:spPr>
          <a:xfrm rot="16200000" flipH="1">
            <a:off x="2571541" y="2490233"/>
            <a:ext cx="344075" cy="3405069"/>
          </a:xfrm>
          <a:prstGeom prst="curved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3DAD805F-801C-4637-A59B-905E5560796C}"/>
              </a:ext>
            </a:extLst>
          </p:cNvPr>
          <p:cNvCxnSpPr>
            <a:cxnSpLocks/>
            <a:stCxn id="2" idx="0"/>
            <a:endCxn id="3" idx="2"/>
          </p:cNvCxnSpPr>
          <p:nvPr/>
        </p:nvCxnSpPr>
        <p:spPr>
          <a:xfrm rot="5400000" flipH="1" flipV="1">
            <a:off x="1365666" y="1141136"/>
            <a:ext cx="2035623" cy="2684866"/>
          </a:xfrm>
          <a:prstGeom prst="curved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79B7894-5796-4409-BB81-E125EC556289}"/>
              </a:ext>
            </a:extLst>
          </p:cNvPr>
          <p:cNvSpPr txBox="1"/>
          <p:nvPr/>
        </p:nvSpPr>
        <p:spPr>
          <a:xfrm>
            <a:off x="3096419" y="4376504"/>
            <a:ext cx="1388137" cy="307777"/>
          </a:xfrm>
          <a:prstGeom prst="rect">
            <a:avLst/>
          </a:prstGeom>
          <a:noFill/>
          <a:ln w="19050">
            <a:noFill/>
          </a:ln>
        </p:spPr>
        <p:txBody>
          <a:bodyPr wrap="none" rtlCol="0">
            <a:spAutoFit/>
          </a:bodyPr>
          <a:lstStyle/>
          <a:p>
            <a:r>
              <a:rPr lang="en-US" sz="1400" dirty="0"/>
              <a:t>has date of birth</a:t>
            </a:r>
            <a:endParaRPr lang="en-GB" sz="1400" dirty="0"/>
          </a:p>
        </p:txBody>
      </p:sp>
      <p:sp>
        <p:nvSpPr>
          <p:cNvPr id="40" name="TextBox 39">
            <a:extLst>
              <a:ext uri="{FF2B5EF4-FFF2-40B4-BE49-F238E27FC236}">
                <a16:creationId xmlns:a16="http://schemas.microsoft.com/office/drawing/2014/main" id="{95F61BAB-3D26-45DB-AD4D-29F47DE65A38}"/>
              </a:ext>
            </a:extLst>
          </p:cNvPr>
          <p:cNvSpPr txBox="1"/>
          <p:nvPr/>
        </p:nvSpPr>
        <p:spPr>
          <a:xfrm>
            <a:off x="1629831" y="1125416"/>
            <a:ext cx="2160656" cy="307777"/>
          </a:xfrm>
          <a:prstGeom prst="rect">
            <a:avLst/>
          </a:prstGeom>
          <a:noFill/>
          <a:ln w="19050">
            <a:noFill/>
          </a:ln>
        </p:spPr>
        <p:txBody>
          <a:bodyPr wrap="none" rtlCol="0">
            <a:spAutoFit/>
          </a:bodyPr>
          <a:lstStyle/>
          <a:p>
            <a:r>
              <a:rPr lang="en-US" sz="1400" dirty="0"/>
              <a:t>has access point for person</a:t>
            </a:r>
            <a:endParaRPr lang="en-GB" sz="1400" dirty="0"/>
          </a:p>
        </p:txBody>
      </p:sp>
      <p:sp>
        <p:nvSpPr>
          <p:cNvPr id="42" name="TextBox 41">
            <a:extLst>
              <a:ext uri="{FF2B5EF4-FFF2-40B4-BE49-F238E27FC236}">
                <a16:creationId xmlns:a16="http://schemas.microsoft.com/office/drawing/2014/main" id="{0AFE60A7-BAB9-4B23-A7E9-51495199AEFF}"/>
              </a:ext>
            </a:extLst>
          </p:cNvPr>
          <p:cNvSpPr txBox="1"/>
          <p:nvPr/>
        </p:nvSpPr>
        <p:spPr>
          <a:xfrm>
            <a:off x="4446113" y="5255529"/>
            <a:ext cx="2947602" cy="646331"/>
          </a:xfrm>
          <a:prstGeom prst="rect">
            <a:avLst/>
          </a:prstGeom>
          <a:noFill/>
          <a:ln w="19050">
            <a:solidFill>
              <a:schemeClr val="tx2"/>
            </a:solidFill>
          </a:ln>
        </p:spPr>
        <p:txBody>
          <a:bodyPr wrap="none" rtlCol="0">
            <a:spAutoFit/>
          </a:bodyPr>
          <a:lstStyle/>
          <a:p>
            <a:r>
              <a:rPr lang="en-US" dirty="0"/>
              <a:t>“Rowling, J. K. </a:t>
            </a:r>
            <a:r>
              <a:rPr lang="en-GB" dirty="0"/>
              <a:t>Harry Potter</a:t>
            </a:r>
          </a:p>
          <a:p>
            <a:r>
              <a:rPr lang="en-GB" dirty="0"/>
              <a:t>and the philosopher’s stone</a:t>
            </a:r>
            <a:r>
              <a:rPr lang="en-US" dirty="0"/>
              <a:t>”</a:t>
            </a:r>
            <a:endParaRPr lang="en-GB" dirty="0"/>
          </a:p>
        </p:txBody>
      </p:sp>
      <p:cxnSp>
        <p:nvCxnSpPr>
          <p:cNvPr id="43" name="Connector: Curved 42">
            <a:extLst>
              <a:ext uri="{FF2B5EF4-FFF2-40B4-BE49-F238E27FC236}">
                <a16:creationId xmlns:a16="http://schemas.microsoft.com/office/drawing/2014/main" id="{780547F3-4AC3-4EA4-B498-59CFEC3FE752}"/>
              </a:ext>
            </a:extLst>
          </p:cNvPr>
          <p:cNvCxnSpPr>
            <a:cxnSpLocks/>
            <a:stCxn id="2" idx="4"/>
            <a:endCxn id="42" idx="1"/>
          </p:cNvCxnSpPr>
          <p:nvPr/>
        </p:nvCxnSpPr>
        <p:spPr>
          <a:xfrm rot="16200000" flipH="1">
            <a:off x="1964596" y="3097178"/>
            <a:ext cx="1557964" cy="3405069"/>
          </a:xfrm>
          <a:prstGeom prst="curved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C4D389D-8305-44AF-9FE1-3BA6AC59DD6A}"/>
              </a:ext>
            </a:extLst>
          </p:cNvPr>
          <p:cNvSpPr txBox="1"/>
          <p:nvPr/>
        </p:nvSpPr>
        <p:spPr>
          <a:xfrm>
            <a:off x="2917973" y="6288292"/>
            <a:ext cx="1566583" cy="307777"/>
          </a:xfrm>
          <a:prstGeom prst="rect">
            <a:avLst/>
          </a:prstGeom>
          <a:noFill/>
          <a:ln w="19050">
            <a:noFill/>
          </a:ln>
        </p:spPr>
        <p:txBody>
          <a:bodyPr wrap="none" rtlCol="0">
            <a:spAutoFit/>
          </a:bodyPr>
          <a:lstStyle/>
          <a:p>
            <a:r>
              <a:rPr lang="en-US" sz="1400" dirty="0"/>
              <a:t>is author person of</a:t>
            </a:r>
            <a:endParaRPr lang="en-GB" sz="1400" dirty="0"/>
          </a:p>
        </p:txBody>
      </p:sp>
      <p:sp>
        <p:nvSpPr>
          <p:cNvPr id="48" name="TextBox 47">
            <a:extLst>
              <a:ext uri="{FF2B5EF4-FFF2-40B4-BE49-F238E27FC236}">
                <a16:creationId xmlns:a16="http://schemas.microsoft.com/office/drawing/2014/main" id="{F98330FE-06CF-46E0-9B7D-B2189329A2A0}"/>
              </a:ext>
            </a:extLst>
          </p:cNvPr>
          <p:cNvSpPr txBox="1"/>
          <p:nvPr/>
        </p:nvSpPr>
        <p:spPr>
          <a:xfrm>
            <a:off x="4446113" y="6057317"/>
            <a:ext cx="3574312" cy="369332"/>
          </a:xfrm>
          <a:prstGeom prst="rect">
            <a:avLst/>
          </a:prstGeom>
          <a:noFill/>
          <a:ln w="19050">
            <a:solidFill>
              <a:schemeClr val="tx2"/>
            </a:solidFill>
          </a:ln>
        </p:spPr>
        <p:txBody>
          <a:bodyPr wrap="none" rtlCol="0">
            <a:spAutoFit/>
          </a:bodyPr>
          <a:lstStyle/>
          <a:p>
            <a:r>
              <a:rPr lang="en-US" dirty="0"/>
              <a:t>“Galbraith, Robert. Cuckoo’s calling”</a:t>
            </a:r>
            <a:endParaRPr lang="en-GB" dirty="0"/>
          </a:p>
        </p:txBody>
      </p:sp>
      <p:sp>
        <p:nvSpPr>
          <p:cNvPr id="55" name="TextBox 54">
            <a:extLst>
              <a:ext uri="{FF2B5EF4-FFF2-40B4-BE49-F238E27FC236}">
                <a16:creationId xmlns:a16="http://schemas.microsoft.com/office/drawing/2014/main" id="{D4032FB2-6D9A-4D96-A9D4-58447C2ED240}"/>
              </a:ext>
            </a:extLst>
          </p:cNvPr>
          <p:cNvSpPr txBox="1"/>
          <p:nvPr/>
        </p:nvSpPr>
        <p:spPr>
          <a:xfrm>
            <a:off x="4446113" y="4731060"/>
            <a:ext cx="1020472" cy="369332"/>
          </a:xfrm>
          <a:prstGeom prst="rect">
            <a:avLst/>
          </a:prstGeom>
          <a:noFill/>
          <a:ln w="19050">
            <a:solidFill>
              <a:schemeClr val="tx2"/>
            </a:solidFill>
          </a:ln>
        </p:spPr>
        <p:txBody>
          <a:bodyPr wrap="none" rtlCol="0">
            <a:spAutoFit/>
          </a:bodyPr>
          <a:lstStyle/>
          <a:p>
            <a:r>
              <a:rPr lang="en-US" dirty="0"/>
              <a:t>“</a:t>
            </a:r>
            <a:r>
              <a:rPr lang="en-GB" dirty="0"/>
              <a:t>female</a:t>
            </a:r>
            <a:r>
              <a:rPr lang="en-US" dirty="0"/>
              <a:t>”</a:t>
            </a:r>
            <a:endParaRPr lang="en-GB" dirty="0"/>
          </a:p>
        </p:txBody>
      </p:sp>
      <p:cxnSp>
        <p:nvCxnSpPr>
          <p:cNvPr id="59" name="Connector: Curved 58">
            <a:extLst>
              <a:ext uri="{FF2B5EF4-FFF2-40B4-BE49-F238E27FC236}">
                <a16:creationId xmlns:a16="http://schemas.microsoft.com/office/drawing/2014/main" id="{FD868C3F-B7D2-4CDD-91B8-7229694C8DBA}"/>
              </a:ext>
            </a:extLst>
          </p:cNvPr>
          <p:cNvCxnSpPr>
            <a:cxnSpLocks/>
            <a:stCxn id="2" idx="4"/>
            <a:endCxn id="48" idx="1"/>
          </p:cNvCxnSpPr>
          <p:nvPr/>
        </p:nvCxnSpPr>
        <p:spPr>
          <a:xfrm rot="16200000" flipH="1">
            <a:off x="1632952" y="3428822"/>
            <a:ext cx="2221252" cy="3405069"/>
          </a:xfrm>
          <a:prstGeom prst="curved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Connector: Curved 74">
            <a:extLst>
              <a:ext uri="{FF2B5EF4-FFF2-40B4-BE49-F238E27FC236}">
                <a16:creationId xmlns:a16="http://schemas.microsoft.com/office/drawing/2014/main" id="{DC25B369-73FD-4D3C-827D-C0B16C23B101}"/>
              </a:ext>
            </a:extLst>
          </p:cNvPr>
          <p:cNvCxnSpPr>
            <a:cxnSpLocks/>
            <a:stCxn id="2" idx="4"/>
            <a:endCxn id="55" idx="1"/>
          </p:cNvCxnSpPr>
          <p:nvPr/>
        </p:nvCxnSpPr>
        <p:spPr>
          <a:xfrm rot="16200000" flipH="1">
            <a:off x="2296081" y="2765693"/>
            <a:ext cx="894995" cy="3405069"/>
          </a:xfrm>
          <a:prstGeom prst="curved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DF142FCB-017D-4C1C-9861-D8B1BBBABF42}"/>
              </a:ext>
            </a:extLst>
          </p:cNvPr>
          <p:cNvSpPr txBox="1"/>
          <p:nvPr/>
        </p:nvSpPr>
        <p:spPr>
          <a:xfrm>
            <a:off x="3493451" y="4968006"/>
            <a:ext cx="991105" cy="307777"/>
          </a:xfrm>
          <a:prstGeom prst="rect">
            <a:avLst/>
          </a:prstGeom>
          <a:noFill/>
          <a:ln w="19050">
            <a:noFill/>
          </a:ln>
        </p:spPr>
        <p:txBody>
          <a:bodyPr wrap="none" rtlCol="0">
            <a:spAutoFit/>
          </a:bodyPr>
          <a:lstStyle/>
          <a:p>
            <a:r>
              <a:rPr lang="en-US" sz="1400" dirty="0"/>
              <a:t>has gender</a:t>
            </a:r>
            <a:endParaRPr lang="en-GB" sz="1400" dirty="0"/>
          </a:p>
        </p:txBody>
      </p:sp>
      <p:sp>
        <p:nvSpPr>
          <p:cNvPr id="110" name="TextBox 109">
            <a:extLst>
              <a:ext uri="{FF2B5EF4-FFF2-40B4-BE49-F238E27FC236}">
                <a16:creationId xmlns:a16="http://schemas.microsoft.com/office/drawing/2014/main" id="{0C6CBC3E-5D3D-4528-8EC8-EBCD86B435A0}"/>
              </a:ext>
            </a:extLst>
          </p:cNvPr>
          <p:cNvSpPr txBox="1"/>
          <p:nvPr/>
        </p:nvSpPr>
        <p:spPr>
          <a:xfrm>
            <a:off x="2917973" y="5625239"/>
            <a:ext cx="1566583" cy="307777"/>
          </a:xfrm>
          <a:prstGeom prst="rect">
            <a:avLst/>
          </a:prstGeom>
          <a:noFill/>
          <a:ln w="19050">
            <a:noFill/>
          </a:ln>
        </p:spPr>
        <p:txBody>
          <a:bodyPr wrap="none" rtlCol="0">
            <a:spAutoFit/>
          </a:bodyPr>
          <a:lstStyle/>
          <a:p>
            <a:r>
              <a:rPr lang="en-US" sz="1400" dirty="0"/>
              <a:t>is author person of</a:t>
            </a:r>
            <a:endParaRPr lang="en-GB" sz="1400" dirty="0"/>
          </a:p>
        </p:txBody>
      </p:sp>
      <p:sp>
        <p:nvSpPr>
          <p:cNvPr id="122" name="TextBox 121">
            <a:extLst>
              <a:ext uri="{FF2B5EF4-FFF2-40B4-BE49-F238E27FC236}">
                <a16:creationId xmlns:a16="http://schemas.microsoft.com/office/drawing/2014/main" id="{21148DE2-A229-4248-84BA-EA8416AACF5D}"/>
              </a:ext>
            </a:extLst>
          </p:cNvPr>
          <p:cNvSpPr txBox="1"/>
          <p:nvPr/>
        </p:nvSpPr>
        <p:spPr>
          <a:xfrm>
            <a:off x="1289363" y="2522125"/>
            <a:ext cx="2160656" cy="307777"/>
          </a:xfrm>
          <a:prstGeom prst="rect">
            <a:avLst/>
          </a:prstGeom>
          <a:noFill/>
          <a:ln w="19050">
            <a:noFill/>
          </a:ln>
        </p:spPr>
        <p:txBody>
          <a:bodyPr wrap="none" rtlCol="0">
            <a:spAutoFit/>
          </a:bodyPr>
          <a:lstStyle/>
          <a:p>
            <a:r>
              <a:rPr lang="en-US" sz="1400" dirty="0"/>
              <a:t>has access point for person</a:t>
            </a:r>
            <a:endParaRPr lang="en-GB" sz="1400" dirty="0"/>
          </a:p>
        </p:txBody>
      </p:sp>
      <p:sp>
        <p:nvSpPr>
          <p:cNvPr id="146" name="TextBox 145">
            <a:extLst>
              <a:ext uri="{FF2B5EF4-FFF2-40B4-BE49-F238E27FC236}">
                <a16:creationId xmlns:a16="http://schemas.microsoft.com/office/drawing/2014/main" id="{C6CD9B68-2335-4B05-865F-99F193D4E3FC}"/>
              </a:ext>
            </a:extLst>
          </p:cNvPr>
          <p:cNvSpPr txBox="1"/>
          <p:nvPr/>
        </p:nvSpPr>
        <p:spPr>
          <a:xfrm>
            <a:off x="304174" y="351852"/>
            <a:ext cx="3090141" cy="584775"/>
          </a:xfrm>
          <a:prstGeom prst="rect">
            <a:avLst/>
          </a:prstGeom>
          <a:noFill/>
          <a:ln w="19050">
            <a:solidFill>
              <a:schemeClr val="tx2"/>
            </a:solidFill>
          </a:ln>
        </p:spPr>
        <p:txBody>
          <a:bodyPr wrap="none" rtlCol="0">
            <a:spAutoFit/>
          </a:bodyPr>
          <a:lstStyle/>
          <a:p>
            <a:r>
              <a:rPr lang="en-US" sz="3200" dirty="0"/>
              <a:t>Persona = </a:t>
            </a:r>
            <a:r>
              <a:rPr lang="en-US" sz="3200" dirty="0" err="1"/>
              <a:t>nomen</a:t>
            </a:r>
            <a:endParaRPr lang="en-GB" sz="3200" dirty="0"/>
          </a:p>
        </p:txBody>
      </p:sp>
    </p:spTree>
    <p:extLst>
      <p:ext uri="{BB962C8B-B14F-4D97-AF65-F5344CB8AC3E}">
        <p14:creationId xmlns:p14="http://schemas.microsoft.com/office/powerpoint/2010/main" val="386075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9AA56C3-8A78-4F6B-B688-9520A890706E}"/>
              </a:ext>
            </a:extLst>
          </p:cNvPr>
          <p:cNvSpPr txBox="1"/>
          <p:nvPr/>
        </p:nvSpPr>
        <p:spPr>
          <a:xfrm>
            <a:off x="3169762" y="3780837"/>
            <a:ext cx="1233458" cy="519351"/>
          </a:xfrm>
          <a:prstGeom prst="ellipse">
            <a:avLst/>
          </a:prstGeom>
          <a:noFill/>
          <a:ln w="19050">
            <a:solidFill>
              <a:schemeClr val="tx2"/>
            </a:solidFill>
          </a:ln>
        </p:spPr>
        <p:txBody>
          <a:bodyPr wrap="none" rtlCol="0">
            <a:spAutoFit/>
          </a:bodyPr>
          <a:lstStyle/>
          <a:p>
            <a:pPr algn="ctr"/>
            <a:r>
              <a:rPr lang="en-US" dirty="0" err="1"/>
              <a:t>Nomen</a:t>
            </a:r>
            <a:endParaRPr lang="en-US" dirty="0"/>
          </a:p>
        </p:txBody>
      </p:sp>
      <p:grpSp>
        <p:nvGrpSpPr>
          <p:cNvPr id="41" name="Group 40">
            <a:extLst>
              <a:ext uri="{FF2B5EF4-FFF2-40B4-BE49-F238E27FC236}">
                <a16:creationId xmlns:a16="http://schemas.microsoft.com/office/drawing/2014/main" id="{4B2A79DE-F3E0-4B48-BCC6-1B4D8C71B635}"/>
              </a:ext>
            </a:extLst>
          </p:cNvPr>
          <p:cNvGrpSpPr/>
          <p:nvPr/>
        </p:nvGrpSpPr>
        <p:grpSpPr>
          <a:xfrm>
            <a:off x="442608" y="1240051"/>
            <a:ext cx="6687766" cy="1524246"/>
            <a:chOff x="1021404" y="888214"/>
            <a:chExt cx="6687766" cy="1524246"/>
          </a:xfrm>
        </p:grpSpPr>
        <p:sp>
          <p:nvSpPr>
            <p:cNvPr id="2" name="TextBox 1">
              <a:extLst>
                <a:ext uri="{FF2B5EF4-FFF2-40B4-BE49-F238E27FC236}">
                  <a16:creationId xmlns:a16="http://schemas.microsoft.com/office/drawing/2014/main" id="{38D5734E-F8F0-4455-9EA0-0301BDFBB867}"/>
                </a:ext>
              </a:extLst>
            </p:cNvPr>
            <p:cNvSpPr txBox="1"/>
            <p:nvPr/>
          </p:nvSpPr>
          <p:spPr>
            <a:xfrm>
              <a:off x="1346198" y="1409933"/>
              <a:ext cx="1656242" cy="519351"/>
            </a:xfrm>
            <a:prstGeom prst="ellipse">
              <a:avLst/>
            </a:prstGeom>
            <a:noFill/>
            <a:ln w="19050">
              <a:solidFill>
                <a:schemeClr val="tx2"/>
              </a:solidFill>
            </a:ln>
          </p:spPr>
          <p:txBody>
            <a:bodyPr wrap="none" rtlCol="0">
              <a:spAutoFit/>
            </a:bodyPr>
            <a:lstStyle/>
            <a:p>
              <a:pPr algn="ctr"/>
              <a:r>
                <a:rPr lang="en-US" dirty="0"/>
                <a:t>RDA Entity</a:t>
              </a:r>
              <a:endParaRPr lang="en-GB" dirty="0"/>
            </a:p>
          </p:txBody>
        </p:sp>
        <p:sp>
          <p:nvSpPr>
            <p:cNvPr id="3" name="TextBox 2">
              <a:extLst>
                <a:ext uri="{FF2B5EF4-FFF2-40B4-BE49-F238E27FC236}">
                  <a16:creationId xmlns:a16="http://schemas.microsoft.com/office/drawing/2014/main" id="{DE3E3963-59D6-4721-AACF-DC11A6C16A4D}"/>
                </a:ext>
              </a:extLst>
            </p:cNvPr>
            <p:cNvSpPr txBox="1"/>
            <p:nvPr/>
          </p:nvSpPr>
          <p:spPr>
            <a:xfrm>
              <a:off x="5759348" y="1484942"/>
              <a:ext cx="1632563" cy="369332"/>
            </a:xfrm>
            <a:prstGeom prst="rect">
              <a:avLst/>
            </a:prstGeom>
            <a:noFill/>
            <a:ln w="19050">
              <a:solidFill>
                <a:schemeClr val="tx2"/>
              </a:solidFill>
            </a:ln>
          </p:spPr>
          <p:txBody>
            <a:bodyPr wrap="none" rtlCol="0">
              <a:spAutoFit/>
            </a:bodyPr>
            <a:lstStyle/>
            <a:p>
              <a:r>
                <a:rPr lang="en-US" dirty="0"/>
                <a:t>“</a:t>
              </a:r>
              <a:r>
                <a:rPr lang="en-GB" dirty="0" err="1"/>
                <a:t>nomen</a:t>
              </a:r>
              <a:r>
                <a:rPr lang="en-GB" dirty="0"/>
                <a:t> string</a:t>
              </a:r>
              <a:r>
                <a:rPr lang="en-US" dirty="0"/>
                <a:t>”</a:t>
              </a:r>
              <a:endParaRPr lang="en-GB" dirty="0"/>
            </a:p>
          </p:txBody>
        </p:sp>
        <p:cxnSp>
          <p:nvCxnSpPr>
            <p:cNvPr id="4" name="Connector: Curved 3">
              <a:extLst>
                <a:ext uri="{FF2B5EF4-FFF2-40B4-BE49-F238E27FC236}">
                  <a16:creationId xmlns:a16="http://schemas.microsoft.com/office/drawing/2014/main" id="{AAB9CB2B-4541-44D3-BC73-8AFDCD7EB644}"/>
                </a:ext>
              </a:extLst>
            </p:cNvPr>
            <p:cNvCxnSpPr>
              <a:cxnSpLocks/>
              <a:stCxn id="2" idx="6"/>
              <a:endCxn id="3" idx="1"/>
            </p:cNvCxnSpPr>
            <p:nvPr/>
          </p:nvCxnSpPr>
          <p:spPr>
            <a:xfrm flipV="1">
              <a:off x="3002440" y="1669608"/>
              <a:ext cx="2756908" cy="1"/>
            </a:xfrm>
            <a:prstGeom prst="curvedConnector3">
              <a:avLst>
                <a:gd name="adj1" fmla="val 50000"/>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8320CBC-A571-40FB-8B91-431CBE089AC9}"/>
                </a:ext>
              </a:extLst>
            </p:cNvPr>
            <p:cNvSpPr txBox="1"/>
            <p:nvPr/>
          </p:nvSpPr>
          <p:spPr>
            <a:xfrm>
              <a:off x="3396179" y="1300276"/>
              <a:ext cx="2309094" cy="307777"/>
            </a:xfrm>
            <a:prstGeom prst="rect">
              <a:avLst/>
            </a:prstGeom>
            <a:noFill/>
            <a:ln w="19050">
              <a:noFill/>
            </a:ln>
          </p:spPr>
          <p:txBody>
            <a:bodyPr wrap="none" rtlCol="0">
              <a:spAutoFit/>
            </a:bodyPr>
            <a:lstStyle/>
            <a:p>
              <a:r>
                <a:rPr lang="en-US" sz="1400" dirty="0"/>
                <a:t>has appellation of RDA entity</a:t>
              </a:r>
              <a:endParaRPr lang="en-GB" sz="1400" dirty="0"/>
            </a:p>
          </p:txBody>
        </p:sp>
        <p:sp>
          <p:nvSpPr>
            <p:cNvPr id="11" name="Oval 10">
              <a:extLst>
                <a:ext uri="{FF2B5EF4-FFF2-40B4-BE49-F238E27FC236}">
                  <a16:creationId xmlns:a16="http://schemas.microsoft.com/office/drawing/2014/main" id="{6470FCDF-B6CC-4E2C-AFF2-3690D9C94799}"/>
                </a:ext>
              </a:extLst>
            </p:cNvPr>
            <p:cNvSpPr/>
            <p:nvPr/>
          </p:nvSpPr>
          <p:spPr>
            <a:xfrm>
              <a:off x="1021404" y="888214"/>
              <a:ext cx="6687766" cy="1524246"/>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TextBox 12">
            <a:extLst>
              <a:ext uri="{FF2B5EF4-FFF2-40B4-BE49-F238E27FC236}">
                <a16:creationId xmlns:a16="http://schemas.microsoft.com/office/drawing/2014/main" id="{CDCEE2B3-3455-461A-B15C-2FD8C3FEA1DC}"/>
              </a:ext>
            </a:extLst>
          </p:cNvPr>
          <p:cNvSpPr txBox="1"/>
          <p:nvPr/>
        </p:nvSpPr>
        <p:spPr>
          <a:xfrm>
            <a:off x="3165270" y="5038373"/>
            <a:ext cx="1233458" cy="519351"/>
          </a:xfrm>
          <a:prstGeom prst="ellipse">
            <a:avLst/>
          </a:prstGeom>
          <a:noFill/>
          <a:ln w="19050">
            <a:solidFill>
              <a:schemeClr val="tx2"/>
            </a:solidFill>
          </a:ln>
        </p:spPr>
        <p:txBody>
          <a:bodyPr wrap="none" rtlCol="0">
            <a:spAutoFit/>
          </a:bodyPr>
          <a:lstStyle/>
          <a:p>
            <a:pPr algn="ctr"/>
            <a:r>
              <a:rPr lang="en-US" dirty="0" err="1"/>
              <a:t>Nomen</a:t>
            </a:r>
            <a:endParaRPr lang="en-US" dirty="0"/>
          </a:p>
        </p:txBody>
      </p:sp>
      <p:sp>
        <p:nvSpPr>
          <p:cNvPr id="14" name="TextBox 13">
            <a:extLst>
              <a:ext uri="{FF2B5EF4-FFF2-40B4-BE49-F238E27FC236}">
                <a16:creationId xmlns:a16="http://schemas.microsoft.com/office/drawing/2014/main" id="{54B44DAE-5FCD-4D92-BEAD-B735E2896AC2}"/>
              </a:ext>
            </a:extLst>
          </p:cNvPr>
          <p:cNvSpPr txBox="1"/>
          <p:nvPr/>
        </p:nvSpPr>
        <p:spPr>
          <a:xfrm>
            <a:off x="6478314" y="4563411"/>
            <a:ext cx="1632563" cy="369332"/>
          </a:xfrm>
          <a:prstGeom prst="rect">
            <a:avLst/>
          </a:prstGeom>
          <a:noFill/>
          <a:ln w="19050">
            <a:solidFill>
              <a:schemeClr val="tx2"/>
            </a:solidFill>
          </a:ln>
        </p:spPr>
        <p:txBody>
          <a:bodyPr wrap="square" rtlCol="0">
            <a:spAutoFit/>
          </a:bodyPr>
          <a:lstStyle/>
          <a:p>
            <a:r>
              <a:rPr lang="en-US" dirty="0"/>
              <a:t>“</a:t>
            </a:r>
            <a:r>
              <a:rPr lang="en-GB" dirty="0" err="1"/>
              <a:t>nomen</a:t>
            </a:r>
            <a:r>
              <a:rPr lang="en-GB" dirty="0"/>
              <a:t> string</a:t>
            </a:r>
            <a:r>
              <a:rPr lang="en-US" dirty="0"/>
              <a:t>”</a:t>
            </a:r>
            <a:endParaRPr lang="en-GB" dirty="0"/>
          </a:p>
        </p:txBody>
      </p:sp>
      <p:cxnSp>
        <p:nvCxnSpPr>
          <p:cNvPr id="15" name="Connector: Curved 14">
            <a:extLst>
              <a:ext uri="{FF2B5EF4-FFF2-40B4-BE49-F238E27FC236}">
                <a16:creationId xmlns:a16="http://schemas.microsoft.com/office/drawing/2014/main" id="{633B5A02-B9E9-4A45-BED0-5EF1A34226F0}"/>
              </a:ext>
            </a:extLst>
          </p:cNvPr>
          <p:cNvCxnSpPr>
            <a:cxnSpLocks/>
            <a:stCxn id="13" idx="6"/>
            <a:endCxn id="14" idx="1"/>
          </p:cNvCxnSpPr>
          <p:nvPr/>
        </p:nvCxnSpPr>
        <p:spPr>
          <a:xfrm flipV="1">
            <a:off x="4398728" y="4748077"/>
            <a:ext cx="2079586" cy="549972"/>
          </a:xfrm>
          <a:prstGeom prst="curvedConnector3">
            <a:avLst>
              <a:gd name="adj1" fmla="val 50000"/>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5BB2930-5603-4DE1-BA41-98840CBC12A5}"/>
              </a:ext>
            </a:extLst>
          </p:cNvPr>
          <p:cNvSpPr txBox="1"/>
          <p:nvPr/>
        </p:nvSpPr>
        <p:spPr>
          <a:xfrm>
            <a:off x="5032469" y="4424600"/>
            <a:ext cx="1445845" cy="307777"/>
          </a:xfrm>
          <a:prstGeom prst="rect">
            <a:avLst/>
          </a:prstGeom>
          <a:noFill/>
          <a:ln w="19050">
            <a:noFill/>
          </a:ln>
        </p:spPr>
        <p:txBody>
          <a:bodyPr wrap="none" rtlCol="0">
            <a:spAutoFit/>
          </a:bodyPr>
          <a:lstStyle/>
          <a:p>
            <a:r>
              <a:rPr lang="en-US" sz="1400" dirty="0"/>
              <a:t>has </a:t>
            </a:r>
            <a:r>
              <a:rPr lang="en-US" sz="1400" dirty="0" err="1"/>
              <a:t>nomen</a:t>
            </a:r>
            <a:r>
              <a:rPr lang="en-US" sz="1400" dirty="0"/>
              <a:t> string</a:t>
            </a:r>
            <a:endParaRPr lang="en-GB" sz="1400" dirty="0"/>
          </a:p>
        </p:txBody>
      </p:sp>
      <p:cxnSp>
        <p:nvCxnSpPr>
          <p:cNvPr id="20" name="Connector: Curved 19">
            <a:extLst>
              <a:ext uri="{FF2B5EF4-FFF2-40B4-BE49-F238E27FC236}">
                <a16:creationId xmlns:a16="http://schemas.microsoft.com/office/drawing/2014/main" id="{7CC81D72-E080-484E-9E8C-E6C46F525616}"/>
              </a:ext>
            </a:extLst>
          </p:cNvPr>
          <p:cNvCxnSpPr>
            <a:cxnSpLocks/>
            <a:stCxn id="13" idx="6"/>
            <a:endCxn id="23" idx="2"/>
          </p:cNvCxnSpPr>
          <p:nvPr/>
        </p:nvCxnSpPr>
        <p:spPr>
          <a:xfrm>
            <a:off x="4398728" y="5298049"/>
            <a:ext cx="2067746" cy="519351"/>
          </a:xfrm>
          <a:prstGeom prst="curvedConnector3">
            <a:avLst>
              <a:gd name="adj1" fmla="val 50000"/>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ECD9011-2C67-4FFD-832D-98C768C9E65D}"/>
              </a:ext>
            </a:extLst>
          </p:cNvPr>
          <p:cNvSpPr txBox="1"/>
          <p:nvPr/>
        </p:nvSpPr>
        <p:spPr>
          <a:xfrm>
            <a:off x="4183071" y="5861148"/>
            <a:ext cx="2358787" cy="307777"/>
          </a:xfrm>
          <a:prstGeom prst="rect">
            <a:avLst/>
          </a:prstGeom>
          <a:noFill/>
          <a:ln w="19050">
            <a:noFill/>
          </a:ln>
        </p:spPr>
        <p:txBody>
          <a:bodyPr wrap="none" rtlCol="0">
            <a:spAutoFit/>
          </a:bodyPr>
          <a:lstStyle/>
          <a:p>
            <a:r>
              <a:rPr lang="en-US" sz="1400" dirty="0"/>
              <a:t>is appellation of RDA entity of</a:t>
            </a:r>
            <a:endParaRPr lang="en-GB" sz="1400" dirty="0"/>
          </a:p>
        </p:txBody>
      </p:sp>
      <p:sp>
        <p:nvSpPr>
          <p:cNvPr id="23" name="TextBox 22">
            <a:extLst>
              <a:ext uri="{FF2B5EF4-FFF2-40B4-BE49-F238E27FC236}">
                <a16:creationId xmlns:a16="http://schemas.microsoft.com/office/drawing/2014/main" id="{EF128E03-337E-4C28-A924-1FD7662EE82C}"/>
              </a:ext>
            </a:extLst>
          </p:cNvPr>
          <p:cNvSpPr txBox="1"/>
          <p:nvPr/>
        </p:nvSpPr>
        <p:spPr>
          <a:xfrm>
            <a:off x="6466474" y="5557724"/>
            <a:ext cx="1656242" cy="519351"/>
          </a:xfrm>
          <a:prstGeom prst="ellipse">
            <a:avLst/>
          </a:prstGeom>
          <a:noFill/>
          <a:ln w="19050">
            <a:solidFill>
              <a:schemeClr val="tx2"/>
            </a:solidFill>
          </a:ln>
        </p:spPr>
        <p:txBody>
          <a:bodyPr wrap="none" rtlCol="0">
            <a:spAutoFit/>
          </a:bodyPr>
          <a:lstStyle/>
          <a:p>
            <a:pPr algn="ctr"/>
            <a:r>
              <a:rPr lang="en-US" dirty="0"/>
              <a:t>RDA Entity</a:t>
            </a:r>
          </a:p>
        </p:txBody>
      </p:sp>
      <p:sp>
        <p:nvSpPr>
          <p:cNvPr id="38" name="TextBox 37">
            <a:extLst>
              <a:ext uri="{FF2B5EF4-FFF2-40B4-BE49-F238E27FC236}">
                <a16:creationId xmlns:a16="http://schemas.microsoft.com/office/drawing/2014/main" id="{A924D052-7F69-4EA0-882B-81158D8A7EB3}"/>
              </a:ext>
            </a:extLst>
          </p:cNvPr>
          <p:cNvSpPr txBox="1"/>
          <p:nvPr/>
        </p:nvSpPr>
        <p:spPr>
          <a:xfrm>
            <a:off x="2662751" y="3067721"/>
            <a:ext cx="2247481" cy="490776"/>
          </a:xfrm>
          <a:prstGeom prst="downArrow">
            <a:avLst/>
          </a:prstGeom>
          <a:solidFill>
            <a:srgbClr val="FFC000"/>
          </a:solidFill>
          <a:ln w="19050">
            <a:solidFill>
              <a:schemeClr val="tx2"/>
            </a:solidFill>
          </a:ln>
        </p:spPr>
        <p:txBody>
          <a:bodyPr wrap="none" rtlCol="0">
            <a:spAutoFit/>
          </a:bodyPr>
          <a:lstStyle/>
          <a:p>
            <a:r>
              <a:rPr lang="en-US" dirty="0"/>
              <a:t>reification</a:t>
            </a:r>
            <a:endParaRPr lang="en-GB" dirty="0"/>
          </a:p>
        </p:txBody>
      </p:sp>
      <p:sp>
        <p:nvSpPr>
          <p:cNvPr id="39" name="TextBox 38">
            <a:extLst>
              <a:ext uri="{FF2B5EF4-FFF2-40B4-BE49-F238E27FC236}">
                <a16:creationId xmlns:a16="http://schemas.microsoft.com/office/drawing/2014/main" id="{7BBADB56-4316-475C-A34B-41BFB0964173}"/>
              </a:ext>
            </a:extLst>
          </p:cNvPr>
          <p:cNvSpPr txBox="1"/>
          <p:nvPr/>
        </p:nvSpPr>
        <p:spPr>
          <a:xfrm>
            <a:off x="935310" y="4656093"/>
            <a:ext cx="1547811" cy="1283910"/>
          </a:xfrm>
          <a:prstGeom prst="rightArrow">
            <a:avLst/>
          </a:prstGeom>
          <a:solidFill>
            <a:srgbClr val="FFC000"/>
          </a:solidFill>
          <a:ln w="19050">
            <a:solidFill>
              <a:schemeClr val="tx2"/>
            </a:solidFill>
          </a:ln>
        </p:spPr>
        <p:txBody>
          <a:bodyPr wrap="none" rtlCol="0">
            <a:spAutoFit/>
          </a:bodyPr>
          <a:lstStyle/>
          <a:p>
            <a:pPr algn="r"/>
            <a:r>
              <a:rPr lang="en-US" dirty="0"/>
              <a:t>minimum</a:t>
            </a:r>
          </a:p>
          <a:p>
            <a:pPr algn="r"/>
            <a:r>
              <a:rPr lang="en-US" dirty="0"/>
              <a:t>description</a:t>
            </a:r>
            <a:endParaRPr lang="en-GB" dirty="0"/>
          </a:p>
        </p:txBody>
      </p:sp>
      <p:sp>
        <p:nvSpPr>
          <p:cNvPr id="40" name="TextBox 39">
            <a:extLst>
              <a:ext uri="{FF2B5EF4-FFF2-40B4-BE49-F238E27FC236}">
                <a16:creationId xmlns:a16="http://schemas.microsoft.com/office/drawing/2014/main" id="{A4461532-6E73-4C93-ADAE-D352465C9AF7}"/>
              </a:ext>
            </a:extLst>
          </p:cNvPr>
          <p:cNvSpPr txBox="1"/>
          <p:nvPr/>
        </p:nvSpPr>
        <p:spPr>
          <a:xfrm>
            <a:off x="304174" y="351852"/>
            <a:ext cx="3878897" cy="584775"/>
          </a:xfrm>
          <a:prstGeom prst="rect">
            <a:avLst/>
          </a:prstGeom>
          <a:noFill/>
          <a:ln w="19050">
            <a:solidFill>
              <a:schemeClr val="tx2"/>
            </a:solidFill>
          </a:ln>
        </p:spPr>
        <p:txBody>
          <a:bodyPr wrap="none" rtlCol="0">
            <a:spAutoFit/>
          </a:bodyPr>
          <a:lstStyle/>
          <a:p>
            <a:r>
              <a:rPr lang="en-US" sz="3200" dirty="0" err="1"/>
              <a:t>Nomen</a:t>
            </a:r>
            <a:r>
              <a:rPr lang="en-US" sz="3200" dirty="0"/>
              <a:t> = reified triple</a:t>
            </a:r>
            <a:endParaRPr lang="en-GB" sz="3200" dirty="0"/>
          </a:p>
        </p:txBody>
      </p:sp>
    </p:spTree>
    <p:extLst>
      <p:ext uri="{BB962C8B-B14F-4D97-AF65-F5344CB8AC3E}">
        <p14:creationId xmlns:p14="http://schemas.microsoft.com/office/powerpoint/2010/main" val="283539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C65288-CD0B-4930-9FBE-719E8AC24DCD}"/>
              </a:ext>
            </a:extLst>
          </p:cNvPr>
          <p:cNvSpPr txBox="1"/>
          <p:nvPr/>
        </p:nvSpPr>
        <p:spPr>
          <a:xfrm>
            <a:off x="461914" y="3501380"/>
            <a:ext cx="1158260" cy="519351"/>
          </a:xfrm>
          <a:prstGeom prst="ellipse">
            <a:avLst/>
          </a:prstGeom>
          <a:noFill/>
          <a:ln w="19050">
            <a:solidFill>
              <a:schemeClr val="tx2"/>
            </a:solidFill>
          </a:ln>
        </p:spPr>
        <p:txBody>
          <a:bodyPr wrap="none" rtlCol="0">
            <a:spAutoFit/>
          </a:bodyPr>
          <a:lstStyle/>
          <a:p>
            <a:pPr algn="ctr"/>
            <a:r>
              <a:rPr lang="en-US" dirty="0"/>
              <a:t>Person</a:t>
            </a:r>
            <a:endParaRPr lang="en-GB" dirty="0"/>
          </a:p>
        </p:txBody>
      </p:sp>
      <p:sp>
        <p:nvSpPr>
          <p:cNvPr id="3" name="TextBox 2">
            <a:extLst>
              <a:ext uri="{FF2B5EF4-FFF2-40B4-BE49-F238E27FC236}">
                <a16:creationId xmlns:a16="http://schemas.microsoft.com/office/drawing/2014/main" id="{D35DE608-2033-4C66-8B7E-6C1677C68119}"/>
              </a:ext>
            </a:extLst>
          </p:cNvPr>
          <p:cNvSpPr txBox="1"/>
          <p:nvPr/>
        </p:nvSpPr>
        <p:spPr>
          <a:xfrm>
            <a:off x="3878324" y="3297890"/>
            <a:ext cx="2142412" cy="908864"/>
          </a:xfrm>
          <a:prstGeom prst="ellipse">
            <a:avLst/>
          </a:prstGeom>
          <a:noFill/>
          <a:ln w="19050">
            <a:solidFill>
              <a:schemeClr val="tx2"/>
            </a:solidFill>
          </a:ln>
        </p:spPr>
        <p:txBody>
          <a:bodyPr wrap="none" rtlCol="0">
            <a:spAutoFit/>
          </a:bodyPr>
          <a:lstStyle/>
          <a:p>
            <a:pPr algn="ctr"/>
            <a:r>
              <a:rPr lang="en-US" dirty="0" err="1"/>
              <a:t>Nomen</a:t>
            </a:r>
            <a:endParaRPr lang="en-US" dirty="0"/>
          </a:p>
          <a:p>
            <a:pPr algn="ctr"/>
            <a:r>
              <a:rPr lang="en-US" dirty="0"/>
              <a:t>“Rowling, J.K.”</a:t>
            </a:r>
            <a:endParaRPr lang="en-GB" dirty="0"/>
          </a:p>
        </p:txBody>
      </p:sp>
      <p:sp>
        <p:nvSpPr>
          <p:cNvPr id="4" name="TextBox 3">
            <a:extLst>
              <a:ext uri="{FF2B5EF4-FFF2-40B4-BE49-F238E27FC236}">
                <a16:creationId xmlns:a16="http://schemas.microsoft.com/office/drawing/2014/main" id="{1D4B1F52-8638-403F-9132-B9CCADAED524}"/>
              </a:ext>
            </a:extLst>
          </p:cNvPr>
          <p:cNvSpPr txBox="1"/>
          <p:nvPr/>
        </p:nvSpPr>
        <p:spPr>
          <a:xfrm>
            <a:off x="3657690" y="1670779"/>
            <a:ext cx="2583680" cy="908864"/>
          </a:xfrm>
          <a:prstGeom prst="ellipse">
            <a:avLst/>
          </a:prstGeom>
          <a:noFill/>
          <a:ln w="19050">
            <a:solidFill>
              <a:schemeClr val="tx2"/>
            </a:solidFill>
          </a:ln>
        </p:spPr>
        <p:txBody>
          <a:bodyPr wrap="none" rtlCol="0">
            <a:spAutoFit/>
          </a:bodyPr>
          <a:lstStyle/>
          <a:p>
            <a:pPr algn="ctr"/>
            <a:r>
              <a:rPr lang="en-US" dirty="0" err="1"/>
              <a:t>Nomen</a:t>
            </a:r>
            <a:endParaRPr lang="en-US" dirty="0"/>
          </a:p>
          <a:p>
            <a:pPr algn="ctr"/>
            <a:r>
              <a:rPr lang="en-US" dirty="0"/>
              <a:t>“Joanne Rowling”</a:t>
            </a:r>
            <a:endParaRPr lang="en-GB" dirty="0"/>
          </a:p>
        </p:txBody>
      </p:sp>
      <p:cxnSp>
        <p:nvCxnSpPr>
          <p:cNvPr id="9" name="Connector: Curved 8">
            <a:extLst>
              <a:ext uri="{FF2B5EF4-FFF2-40B4-BE49-F238E27FC236}">
                <a16:creationId xmlns:a16="http://schemas.microsoft.com/office/drawing/2014/main" id="{88736437-BEDC-4EC6-A3E0-37E4E32E5428}"/>
              </a:ext>
            </a:extLst>
          </p:cNvPr>
          <p:cNvCxnSpPr>
            <a:cxnSpLocks/>
            <a:stCxn id="2" idx="0"/>
            <a:endCxn id="4" idx="2"/>
          </p:cNvCxnSpPr>
          <p:nvPr/>
        </p:nvCxnSpPr>
        <p:spPr>
          <a:xfrm rot="5400000" flipH="1" flipV="1">
            <a:off x="1661283" y="1504973"/>
            <a:ext cx="1376169" cy="2616646"/>
          </a:xfrm>
          <a:prstGeom prst="curved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0E6B003B-6C71-4F4C-A023-EBD81244EFB1}"/>
              </a:ext>
            </a:extLst>
          </p:cNvPr>
          <p:cNvCxnSpPr>
            <a:cxnSpLocks/>
            <a:stCxn id="3" idx="6"/>
            <a:endCxn id="4" idx="5"/>
          </p:cNvCxnSpPr>
          <p:nvPr/>
        </p:nvCxnSpPr>
        <p:spPr>
          <a:xfrm flipH="1" flipV="1">
            <a:off x="5862999" y="2446543"/>
            <a:ext cx="157737" cy="1305779"/>
          </a:xfrm>
          <a:prstGeom prst="curvedConnector4">
            <a:avLst>
              <a:gd name="adj1" fmla="val -144925"/>
              <a:gd name="adj2" fmla="val 62304"/>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3DAD805F-801C-4637-A59B-905E5560796C}"/>
              </a:ext>
            </a:extLst>
          </p:cNvPr>
          <p:cNvCxnSpPr>
            <a:cxnSpLocks/>
            <a:stCxn id="2" idx="6"/>
            <a:endCxn id="3" idx="2"/>
          </p:cNvCxnSpPr>
          <p:nvPr/>
        </p:nvCxnSpPr>
        <p:spPr>
          <a:xfrm flipV="1">
            <a:off x="1620174" y="3752322"/>
            <a:ext cx="2258150" cy="8734"/>
          </a:xfrm>
          <a:prstGeom prst="curvedConnector3">
            <a:avLst>
              <a:gd name="adj1" fmla="val 50000"/>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79B7894-5796-4409-BB81-E125EC556289}"/>
              </a:ext>
            </a:extLst>
          </p:cNvPr>
          <p:cNvSpPr txBox="1"/>
          <p:nvPr/>
        </p:nvSpPr>
        <p:spPr>
          <a:xfrm>
            <a:off x="4717106" y="2805446"/>
            <a:ext cx="1270412" cy="307777"/>
          </a:xfrm>
          <a:prstGeom prst="rect">
            <a:avLst/>
          </a:prstGeom>
          <a:noFill/>
          <a:ln w="19050">
            <a:noFill/>
          </a:ln>
        </p:spPr>
        <p:txBody>
          <a:bodyPr wrap="none" rtlCol="0">
            <a:spAutoFit/>
          </a:bodyPr>
          <a:lstStyle/>
          <a:p>
            <a:r>
              <a:rPr lang="en-US" sz="1400" dirty="0"/>
              <a:t>is derivation of</a:t>
            </a:r>
            <a:endParaRPr lang="en-GB" sz="1400" dirty="0"/>
          </a:p>
        </p:txBody>
      </p:sp>
      <p:sp>
        <p:nvSpPr>
          <p:cNvPr id="40" name="TextBox 39">
            <a:extLst>
              <a:ext uri="{FF2B5EF4-FFF2-40B4-BE49-F238E27FC236}">
                <a16:creationId xmlns:a16="http://schemas.microsoft.com/office/drawing/2014/main" id="{95F61BAB-3D26-45DB-AD4D-29F47DE65A38}"/>
              </a:ext>
            </a:extLst>
          </p:cNvPr>
          <p:cNvSpPr txBox="1"/>
          <p:nvPr/>
        </p:nvSpPr>
        <p:spPr>
          <a:xfrm>
            <a:off x="1601930" y="3420821"/>
            <a:ext cx="2160656" cy="307777"/>
          </a:xfrm>
          <a:prstGeom prst="rect">
            <a:avLst/>
          </a:prstGeom>
          <a:noFill/>
          <a:ln w="19050">
            <a:noFill/>
          </a:ln>
        </p:spPr>
        <p:txBody>
          <a:bodyPr wrap="none" rtlCol="0">
            <a:spAutoFit/>
          </a:bodyPr>
          <a:lstStyle/>
          <a:p>
            <a:r>
              <a:rPr lang="en-US" sz="1400" dirty="0"/>
              <a:t>has access point for person</a:t>
            </a:r>
            <a:endParaRPr lang="en-GB" sz="1400" dirty="0"/>
          </a:p>
        </p:txBody>
      </p:sp>
      <p:cxnSp>
        <p:nvCxnSpPr>
          <p:cNvPr id="43" name="Connector: Curved 42">
            <a:extLst>
              <a:ext uri="{FF2B5EF4-FFF2-40B4-BE49-F238E27FC236}">
                <a16:creationId xmlns:a16="http://schemas.microsoft.com/office/drawing/2014/main" id="{780547F3-4AC3-4EA4-B498-59CFEC3FE752}"/>
              </a:ext>
            </a:extLst>
          </p:cNvPr>
          <p:cNvCxnSpPr>
            <a:cxnSpLocks/>
            <a:stCxn id="2" idx="4"/>
            <a:endCxn id="3" idx="3"/>
          </p:cNvCxnSpPr>
          <p:nvPr/>
        </p:nvCxnSpPr>
        <p:spPr>
          <a:xfrm rot="16200000" flipH="1">
            <a:off x="2590097" y="2471677"/>
            <a:ext cx="52923" cy="3151029"/>
          </a:xfrm>
          <a:prstGeom prst="curvedConnector3">
            <a:avLst>
              <a:gd name="adj1" fmla="val 783446"/>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C4D389D-8305-44AF-9FE1-3BA6AC59DD6A}"/>
              </a:ext>
            </a:extLst>
          </p:cNvPr>
          <p:cNvSpPr txBox="1"/>
          <p:nvPr/>
        </p:nvSpPr>
        <p:spPr>
          <a:xfrm>
            <a:off x="2478493" y="2533800"/>
            <a:ext cx="2086020" cy="307777"/>
          </a:xfrm>
          <a:prstGeom prst="rect">
            <a:avLst/>
          </a:prstGeom>
          <a:noFill/>
          <a:ln w="19050">
            <a:noFill/>
          </a:ln>
        </p:spPr>
        <p:txBody>
          <a:bodyPr wrap="none" rtlCol="0">
            <a:spAutoFit/>
          </a:bodyPr>
          <a:lstStyle/>
          <a:p>
            <a:r>
              <a:rPr lang="en-US" sz="1400" dirty="0"/>
              <a:t>has real identify of person</a:t>
            </a:r>
            <a:endParaRPr lang="en-GB" sz="1400" dirty="0"/>
          </a:p>
        </p:txBody>
      </p:sp>
      <p:cxnSp>
        <p:nvCxnSpPr>
          <p:cNvPr id="59" name="Connector: Curved 58">
            <a:extLst>
              <a:ext uri="{FF2B5EF4-FFF2-40B4-BE49-F238E27FC236}">
                <a16:creationId xmlns:a16="http://schemas.microsoft.com/office/drawing/2014/main" id="{FD868C3F-B7D2-4CDD-91B8-7229694C8DBA}"/>
              </a:ext>
            </a:extLst>
          </p:cNvPr>
          <p:cNvCxnSpPr>
            <a:cxnSpLocks/>
            <a:stCxn id="2" idx="0"/>
            <a:endCxn id="4" idx="4"/>
          </p:cNvCxnSpPr>
          <p:nvPr/>
        </p:nvCxnSpPr>
        <p:spPr>
          <a:xfrm rot="5400000" flipH="1" flipV="1">
            <a:off x="2534419" y="1086269"/>
            <a:ext cx="921737" cy="3908486"/>
          </a:xfrm>
          <a:prstGeom prst="curvedConnector3">
            <a:avLst>
              <a:gd name="adj1" fmla="val 50000"/>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Connector: Curved 74">
            <a:extLst>
              <a:ext uri="{FF2B5EF4-FFF2-40B4-BE49-F238E27FC236}">
                <a16:creationId xmlns:a16="http://schemas.microsoft.com/office/drawing/2014/main" id="{DC25B369-73FD-4D3C-827D-C0B16C23B101}"/>
              </a:ext>
            </a:extLst>
          </p:cNvPr>
          <p:cNvCxnSpPr>
            <a:cxnSpLocks/>
            <a:stCxn id="3" idx="4"/>
            <a:endCxn id="41" idx="1"/>
          </p:cNvCxnSpPr>
          <p:nvPr/>
        </p:nvCxnSpPr>
        <p:spPr>
          <a:xfrm rot="16200000" flipH="1">
            <a:off x="5360138" y="3796145"/>
            <a:ext cx="646519" cy="1467735"/>
          </a:xfrm>
          <a:prstGeom prst="curved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DF142FCB-017D-4C1C-9861-D8B1BBBABF42}"/>
              </a:ext>
            </a:extLst>
          </p:cNvPr>
          <p:cNvSpPr txBox="1"/>
          <p:nvPr/>
        </p:nvSpPr>
        <p:spPr>
          <a:xfrm>
            <a:off x="4697889" y="4879444"/>
            <a:ext cx="1507913" cy="307777"/>
          </a:xfrm>
          <a:prstGeom prst="rect">
            <a:avLst/>
          </a:prstGeom>
          <a:noFill/>
          <a:ln w="19050">
            <a:noFill/>
          </a:ln>
        </p:spPr>
        <p:txBody>
          <a:bodyPr wrap="none" rtlCol="0">
            <a:spAutoFit/>
          </a:bodyPr>
          <a:lstStyle/>
          <a:p>
            <a:r>
              <a:rPr lang="en-US" sz="1400" dirty="0"/>
              <a:t>has context of use</a:t>
            </a:r>
            <a:endParaRPr lang="en-GB" sz="1400" dirty="0"/>
          </a:p>
        </p:txBody>
      </p:sp>
      <p:sp>
        <p:nvSpPr>
          <p:cNvPr id="110" name="TextBox 109">
            <a:extLst>
              <a:ext uri="{FF2B5EF4-FFF2-40B4-BE49-F238E27FC236}">
                <a16:creationId xmlns:a16="http://schemas.microsoft.com/office/drawing/2014/main" id="{0C6CBC3E-5D3D-4528-8EC8-EBCD86B435A0}"/>
              </a:ext>
            </a:extLst>
          </p:cNvPr>
          <p:cNvSpPr txBox="1"/>
          <p:nvPr/>
        </p:nvSpPr>
        <p:spPr>
          <a:xfrm>
            <a:off x="1582565" y="3947401"/>
            <a:ext cx="2475614" cy="307777"/>
          </a:xfrm>
          <a:prstGeom prst="rect">
            <a:avLst/>
          </a:prstGeom>
          <a:noFill/>
          <a:ln w="19050">
            <a:noFill/>
          </a:ln>
        </p:spPr>
        <p:txBody>
          <a:bodyPr wrap="none" rtlCol="0">
            <a:spAutoFit/>
          </a:bodyPr>
          <a:lstStyle/>
          <a:p>
            <a:r>
              <a:rPr lang="en-US" sz="1400" dirty="0"/>
              <a:t>has alternate identify of person</a:t>
            </a:r>
            <a:endParaRPr lang="en-GB" sz="1400" dirty="0"/>
          </a:p>
        </p:txBody>
      </p:sp>
      <p:sp>
        <p:nvSpPr>
          <p:cNvPr id="122" name="TextBox 121">
            <a:extLst>
              <a:ext uri="{FF2B5EF4-FFF2-40B4-BE49-F238E27FC236}">
                <a16:creationId xmlns:a16="http://schemas.microsoft.com/office/drawing/2014/main" id="{21148DE2-A229-4248-84BA-EA8416AACF5D}"/>
              </a:ext>
            </a:extLst>
          </p:cNvPr>
          <p:cNvSpPr txBox="1"/>
          <p:nvPr/>
        </p:nvSpPr>
        <p:spPr>
          <a:xfrm>
            <a:off x="1939827" y="1744107"/>
            <a:ext cx="1622688" cy="307777"/>
          </a:xfrm>
          <a:prstGeom prst="rect">
            <a:avLst/>
          </a:prstGeom>
          <a:noFill/>
          <a:ln w="19050">
            <a:noFill/>
          </a:ln>
        </p:spPr>
        <p:txBody>
          <a:bodyPr wrap="none" rtlCol="0">
            <a:spAutoFit/>
          </a:bodyPr>
          <a:lstStyle/>
          <a:p>
            <a:r>
              <a:rPr lang="en-US" sz="1400" dirty="0"/>
              <a:t>has name of person</a:t>
            </a:r>
            <a:endParaRPr lang="en-GB" sz="1400" dirty="0"/>
          </a:p>
        </p:txBody>
      </p:sp>
      <p:sp>
        <p:nvSpPr>
          <p:cNvPr id="146" name="TextBox 145">
            <a:extLst>
              <a:ext uri="{FF2B5EF4-FFF2-40B4-BE49-F238E27FC236}">
                <a16:creationId xmlns:a16="http://schemas.microsoft.com/office/drawing/2014/main" id="{C6CD9B68-2335-4B05-865F-99F193D4E3FC}"/>
              </a:ext>
            </a:extLst>
          </p:cNvPr>
          <p:cNvSpPr txBox="1"/>
          <p:nvPr/>
        </p:nvSpPr>
        <p:spPr>
          <a:xfrm>
            <a:off x="304174" y="351852"/>
            <a:ext cx="2954848" cy="584775"/>
          </a:xfrm>
          <a:prstGeom prst="rect">
            <a:avLst/>
          </a:prstGeom>
          <a:noFill/>
          <a:ln w="19050">
            <a:solidFill>
              <a:schemeClr val="tx2"/>
            </a:solidFill>
          </a:ln>
        </p:spPr>
        <p:txBody>
          <a:bodyPr wrap="none" rtlCol="0">
            <a:spAutoFit/>
          </a:bodyPr>
          <a:lstStyle/>
          <a:p>
            <a:r>
              <a:rPr lang="en-US" sz="3200" dirty="0" err="1"/>
              <a:t>Nomen</a:t>
            </a:r>
            <a:r>
              <a:rPr lang="en-US" sz="3200" dirty="0"/>
              <a:t> ‘clusters’</a:t>
            </a:r>
            <a:endParaRPr lang="en-GB" sz="3200" dirty="0"/>
          </a:p>
        </p:txBody>
      </p:sp>
      <p:sp>
        <p:nvSpPr>
          <p:cNvPr id="41" name="TextBox 40">
            <a:extLst>
              <a:ext uri="{FF2B5EF4-FFF2-40B4-BE49-F238E27FC236}">
                <a16:creationId xmlns:a16="http://schemas.microsoft.com/office/drawing/2014/main" id="{21520633-FD88-4237-B9D1-8BA8855DC0D7}"/>
              </a:ext>
            </a:extLst>
          </p:cNvPr>
          <p:cNvSpPr txBox="1"/>
          <p:nvPr/>
        </p:nvSpPr>
        <p:spPr>
          <a:xfrm>
            <a:off x="6417265" y="4668607"/>
            <a:ext cx="2204834" cy="369332"/>
          </a:xfrm>
          <a:prstGeom prst="rect">
            <a:avLst/>
          </a:prstGeom>
          <a:noFill/>
          <a:ln w="19050">
            <a:solidFill>
              <a:schemeClr val="tx2"/>
            </a:solidFill>
          </a:ln>
        </p:spPr>
        <p:txBody>
          <a:bodyPr wrap="none" rtlCol="0">
            <a:spAutoFit/>
          </a:bodyPr>
          <a:lstStyle/>
          <a:p>
            <a:r>
              <a:rPr lang="en-US" dirty="0"/>
              <a:t>“Harry Potter stories”</a:t>
            </a:r>
            <a:endParaRPr lang="en-GB" dirty="0"/>
          </a:p>
        </p:txBody>
      </p:sp>
      <p:cxnSp>
        <p:nvCxnSpPr>
          <p:cNvPr id="88" name="Connector: Curved 87">
            <a:extLst>
              <a:ext uri="{FF2B5EF4-FFF2-40B4-BE49-F238E27FC236}">
                <a16:creationId xmlns:a16="http://schemas.microsoft.com/office/drawing/2014/main" id="{362090FD-B49D-4B23-9492-870B1BCB96DB}"/>
              </a:ext>
            </a:extLst>
          </p:cNvPr>
          <p:cNvCxnSpPr>
            <a:cxnSpLocks/>
            <a:stCxn id="3" idx="6"/>
            <a:endCxn id="4" idx="6"/>
          </p:cNvCxnSpPr>
          <p:nvPr/>
        </p:nvCxnSpPr>
        <p:spPr>
          <a:xfrm flipV="1">
            <a:off x="6020736" y="2125211"/>
            <a:ext cx="220634" cy="1627111"/>
          </a:xfrm>
          <a:prstGeom prst="curvedConnector3">
            <a:avLst>
              <a:gd name="adj1" fmla="val 20361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1CC29DA0-639F-4FD4-9950-049285941A8C}"/>
              </a:ext>
            </a:extLst>
          </p:cNvPr>
          <p:cNvSpPr txBox="1"/>
          <p:nvPr/>
        </p:nvSpPr>
        <p:spPr>
          <a:xfrm>
            <a:off x="6417265" y="2051884"/>
            <a:ext cx="1302344" cy="307777"/>
          </a:xfrm>
          <a:prstGeom prst="rect">
            <a:avLst/>
          </a:prstGeom>
          <a:noFill/>
          <a:ln w="19050">
            <a:noFill/>
          </a:ln>
        </p:spPr>
        <p:txBody>
          <a:bodyPr wrap="none" rtlCol="0">
            <a:spAutoFit/>
          </a:bodyPr>
          <a:lstStyle/>
          <a:p>
            <a:r>
              <a:rPr lang="en-US" sz="1400" dirty="0"/>
              <a:t>is equivalent to</a:t>
            </a:r>
            <a:endParaRPr lang="en-GB" sz="1400" dirty="0"/>
          </a:p>
        </p:txBody>
      </p:sp>
      <p:sp>
        <p:nvSpPr>
          <p:cNvPr id="104" name="TextBox 103">
            <a:extLst>
              <a:ext uri="{FF2B5EF4-FFF2-40B4-BE49-F238E27FC236}">
                <a16:creationId xmlns:a16="http://schemas.microsoft.com/office/drawing/2014/main" id="{79E71167-12C2-440A-AAE9-A267ED583153}"/>
              </a:ext>
            </a:extLst>
          </p:cNvPr>
          <p:cNvSpPr txBox="1"/>
          <p:nvPr/>
        </p:nvSpPr>
        <p:spPr>
          <a:xfrm>
            <a:off x="3943964" y="5307702"/>
            <a:ext cx="2011132" cy="908864"/>
          </a:xfrm>
          <a:prstGeom prst="ellipse">
            <a:avLst/>
          </a:prstGeom>
          <a:noFill/>
          <a:ln w="19050">
            <a:solidFill>
              <a:schemeClr val="tx2"/>
            </a:solidFill>
          </a:ln>
        </p:spPr>
        <p:txBody>
          <a:bodyPr wrap="none" rtlCol="0">
            <a:spAutoFit/>
          </a:bodyPr>
          <a:lstStyle/>
          <a:p>
            <a:pPr algn="ctr"/>
            <a:r>
              <a:rPr lang="en-US" dirty="0" err="1"/>
              <a:t>Nomen</a:t>
            </a:r>
            <a:endParaRPr lang="en-US" dirty="0"/>
          </a:p>
          <a:p>
            <a:pPr algn="ctr"/>
            <a:r>
              <a:rPr lang="en-US" dirty="0"/>
              <a:t>“</a:t>
            </a:r>
            <a:r>
              <a:rPr lang="en-GB" dirty="0"/>
              <a:t>116796842</a:t>
            </a:r>
            <a:r>
              <a:rPr lang="en-US" dirty="0"/>
              <a:t>”</a:t>
            </a:r>
            <a:endParaRPr lang="en-GB" dirty="0"/>
          </a:p>
        </p:txBody>
      </p:sp>
      <p:cxnSp>
        <p:nvCxnSpPr>
          <p:cNvPr id="105" name="Connector: Curved 104">
            <a:extLst>
              <a:ext uri="{FF2B5EF4-FFF2-40B4-BE49-F238E27FC236}">
                <a16:creationId xmlns:a16="http://schemas.microsoft.com/office/drawing/2014/main" id="{3F11141C-E086-4B3B-8423-09990422E458}"/>
              </a:ext>
            </a:extLst>
          </p:cNvPr>
          <p:cNvCxnSpPr>
            <a:cxnSpLocks/>
            <a:stCxn id="2" idx="4"/>
            <a:endCxn id="104" idx="2"/>
          </p:cNvCxnSpPr>
          <p:nvPr/>
        </p:nvCxnSpPr>
        <p:spPr>
          <a:xfrm rot="16200000" flipH="1">
            <a:off x="1621803" y="3439972"/>
            <a:ext cx="1741403" cy="2902920"/>
          </a:xfrm>
          <a:prstGeom prst="curved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F8A66F59-BBED-44B0-AA62-BC36EAD560A7}"/>
              </a:ext>
            </a:extLst>
          </p:cNvPr>
          <p:cNvSpPr txBox="1"/>
          <p:nvPr/>
        </p:nvSpPr>
        <p:spPr>
          <a:xfrm>
            <a:off x="2063234" y="5762134"/>
            <a:ext cx="1937838" cy="307777"/>
          </a:xfrm>
          <a:prstGeom prst="rect">
            <a:avLst/>
          </a:prstGeom>
          <a:noFill/>
          <a:ln w="19050">
            <a:noFill/>
          </a:ln>
        </p:spPr>
        <p:txBody>
          <a:bodyPr wrap="none" rtlCol="0">
            <a:spAutoFit/>
          </a:bodyPr>
          <a:lstStyle/>
          <a:p>
            <a:r>
              <a:rPr lang="en-US" sz="1400" dirty="0"/>
              <a:t>has identifier for person</a:t>
            </a:r>
            <a:endParaRPr lang="en-GB" sz="1400" dirty="0"/>
          </a:p>
        </p:txBody>
      </p:sp>
    </p:spTree>
    <p:extLst>
      <p:ext uri="{BB962C8B-B14F-4D97-AF65-F5344CB8AC3E}">
        <p14:creationId xmlns:p14="http://schemas.microsoft.com/office/powerpoint/2010/main" val="376921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C65288-CD0B-4930-9FBE-719E8AC24DCD}"/>
              </a:ext>
            </a:extLst>
          </p:cNvPr>
          <p:cNvSpPr txBox="1"/>
          <p:nvPr/>
        </p:nvSpPr>
        <p:spPr>
          <a:xfrm>
            <a:off x="729425" y="1949818"/>
            <a:ext cx="1158260" cy="519351"/>
          </a:xfrm>
          <a:prstGeom prst="ellipse">
            <a:avLst/>
          </a:prstGeom>
          <a:noFill/>
          <a:ln w="19050">
            <a:solidFill>
              <a:schemeClr val="tx2"/>
            </a:solidFill>
          </a:ln>
        </p:spPr>
        <p:txBody>
          <a:bodyPr wrap="none" rtlCol="0">
            <a:spAutoFit/>
          </a:bodyPr>
          <a:lstStyle/>
          <a:p>
            <a:pPr algn="ctr"/>
            <a:r>
              <a:rPr lang="en-US" dirty="0"/>
              <a:t>Person</a:t>
            </a:r>
            <a:endParaRPr lang="en-GB" dirty="0"/>
          </a:p>
        </p:txBody>
      </p:sp>
      <p:sp>
        <p:nvSpPr>
          <p:cNvPr id="3" name="TextBox 2">
            <a:extLst>
              <a:ext uri="{FF2B5EF4-FFF2-40B4-BE49-F238E27FC236}">
                <a16:creationId xmlns:a16="http://schemas.microsoft.com/office/drawing/2014/main" id="{D35DE608-2033-4C66-8B7E-6C1677C68119}"/>
              </a:ext>
            </a:extLst>
          </p:cNvPr>
          <p:cNvSpPr txBox="1"/>
          <p:nvPr/>
        </p:nvSpPr>
        <p:spPr>
          <a:xfrm>
            <a:off x="5536044" y="1755061"/>
            <a:ext cx="2142412" cy="908864"/>
          </a:xfrm>
          <a:prstGeom prst="ellipse">
            <a:avLst/>
          </a:prstGeom>
          <a:noFill/>
          <a:ln w="19050">
            <a:solidFill>
              <a:schemeClr val="tx2"/>
            </a:solidFill>
          </a:ln>
        </p:spPr>
        <p:txBody>
          <a:bodyPr wrap="none" rtlCol="0">
            <a:spAutoFit/>
          </a:bodyPr>
          <a:lstStyle/>
          <a:p>
            <a:pPr algn="ctr"/>
            <a:r>
              <a:rPr lang="en-US" dirty="0" err="1"/>
              <a:t>Nomen</a:t>
            </a:r>
            <a:endParaRPr lang="en-US" dirty="0"/>
          </a:p>
          <a:p>
            <a:pPr algn="ctr"/>
            <a:r>
              <a:rPr lang="en-US" dirty="0"/>
              <a:t>“Rowling, J.K.”</a:t>
            </a:r>
            <a:endParaRPr lang="en-GB" dirty="0"/>
          </a:p>
        </p:txBody>
      </p:sp>
      <p:cxnSp>
        <p:nvCxnSpPr>
          <p:cNvPr id="20" name="Connector: Curved 19">
            <a:extLst>
              <a:ext uri="{FF2B5EF4-FFF2-40B4-BE49-F238E27FC236}">
                <a16:creationId xmlns:a16="http://schemas.microsoft.com/office/drawing/2014/main" id="{3DAD805F-801C-4637-A59B-905E5560796C}"/>
              </a:ext>
            </a:extLst>
          </p:cNvPr>
          <p:cNvCxnSpPr>
            <a:cxnSpLocks/>
            <a:stCxn id="2" idx="6"/>
            <a:endCxn id="3" idx="2"/>
          </p:cNvCxnSpPr>
          <p:nvPr/>
        </p:nvCxnSpPr>
        <p:spPr>
          <a:xfrm flipV="1">
            <a:off x="1887685" y="2209493"/>
            <a:ext cx="3648359" cy="1"/>
          </a:xfrm>
          <a:prstGeom prst="curvedConnector3">
            <a:avLst>
              <a:gd name="adj1" fmla="val 50000"/>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5F61BAB-3D26-45DB-AD4D-29F47DE65A38}"/>
              </a:ext>
            </a:extLst>
          </p:cNvPr>
          <p:cNvSpPr txBox="1"/>
          <p:nvPr/>
        </p:nvSpPr>
        <p:spPr>
          <a:xfrm>
            <a:off x="1894609" y="1857384"/>
            <a:ext cx="2986972" cy="307777"/>
          </a:xfrm>
          <a:prstGeom prst="rect">
            <a:avLst/>
          </a:prstGeom>
          <a:noFill/>
          <a:ln w="19050">
            <a:noFill/>
          </a:ln>
        </p:spPr>
        <p:txBody>
          <a:bodyPr wrap="none" rtlCol="0">
            <a:spAutoFit/>
          </a:bodyPr>
          <a:lstStyle/>
          <a:p>
            <a:r>
              <a:rPr lang="en-US" sz="1400" dirty="0"/>
              <a:t>has authorized access point for person</a:t>
            </a:r>
            <a:endParaRPr lang="en-GB" sz="1400" dirty="0"/>
          </a:p>
        </p:txBody>
      </p:sp>
      <p:sp>
        <p:nvSpPr>
          <p:cNvPr id="146" name="TextBox 145">
            <a:extLst>
              <a:ext uri="{FF2B5EF4-FFF2-40B4-BE49-F238E27FC236}">
                <a16:creationId xmlns:a16="http://schemas.microsoft.com/office/drawing/2014/main" id="{C6CD9B68-2335-4B05-865F-99F193D4E3FC}"/>
              </a:ext>
            </a:extLst>
          </p:cNvPr>
          <p:cNvSpPr txBox="1"/>
          <p:nvPr/>
        </p:nvSpPr>
        <p:spPr>
          <a:xfrm>
            <a:off x="304174" y="351852"/>
            <a:ext cx="4707827" cy="584775"/>
          </a:xfrm>
          <a:prstGeom prst="rect">
            <a:avLst/>
          </a:prstGeom>
          <a:noFill/>
          <a:ln w="19050">
            <a:solidFill>
              <a:schemeClr val="tx2"/>
            </a:solidFill>
          </a:ln>
        </p:spPr>
        <p:txBody>
          <a:bodyPr wrap="none" rtlCol="0">
            <a:spAutoFit/>
          </a:bodyPr>
          <a:lstStyle/>
          <a:p>
            <a:r>
              <a:rPr lang="en-US" sz="3200" dirty="0"/>
              <a:t>Selecting works by persona</a:t>
            </a:r>
            <a:endParaRPr lang="en-GB" sz="3200" dirty="0"/>
          </a:p>
        </p:txBody>
      </p:sp>
      <p:sp>
        <p:nvSpPr>
          <p:cNvPr id="94" name="TextBox 93">
            <a:extLst>
              <a:ext uri="{FF2B5EF4-FFF2-40B4-BE49-F238E27FC236}">
                <a16:creationId xmlns:a16="http://schemas.microsoft.com/office/drawing/2014/main" id="{1CC29DA0-639F-4FD4-9950-049285941A8C}"/>
              </a:ext>
            </a:extLst>
          </p:cNvPr>
          <p:cNvSpPr txBox="1"/>
          <p:nvPr/>
        </p:nvSpPr>
        <p:spPr>
          <a:xfrm>
            <a:off x="5208070" y="2900220"/>
            <a:ext cx="1386918" cy="307777"/>
          </a:xfrm>
          <a:prstGeom prst="rect">
            <a:avLst/>
          </a:prstGeom>
          <a:noFill/>
          <a:ln w="19050">
            <a:noFill/>
          </a:ln>
        </p:spPr>
        <p:txBody>
          <a:bodyPr wrap="none" rtlCol="0">
            <a:spAutoFit/>
          </a:bodyPr>
          <a:lstStyle/>
          <a:p>
            <a:r>
              <a:rPr lang="en-US" sz="1400" dirty="0"/>
              <a:t>is part </a:t>
            </a:r>
            <a:r>
              <a:rPr lang="en-US" sz="1400" dirty="0" err="1"/>
              <a:t>nomen</a:t>
            </a:r>
            <a:r>
              <a:rPr lang="en-US" sz="1400" dirty="0"/>
              <a:t> of</a:t>
            </a:r>
            <a:endParaRPr lang="en-GB" sz="1400" dirty="0"/>
          </a:p>
        </p:txBody>
      </p:sp>
      <p:cxnSp>
        <p:nvCxnSpPr>
          <p:cNvPr id="105" name="Connector: Curved 104">
            <a:extLst>
              <a:ext uri="{FF2B5EF4-FFF2-40B4-BE49-F238E27FC236}">
                <a16:creationId xmlns:a16="http://schemas.microsoft.com/office/drawing/2014/main" id="{3F11141C-E086-4B3B-8423-09990422E458}"/>
              </a:ext>
            </a:extLst>
          </p:cNvPr>
          <p:cNvCxnSpPr>
            <a:cxnSpLocks/>
            <a:stCxn id="26" idx="6"/>
            <a:endCxn id="24" idx="2"/>
          </p:cNvCxnSpPr>
          <p:nvPr/>
        </p:nvCxnSpPr>
        <p:spPr>
          <a:xfrm flipV="1">
            <a:off x="1698556" y="3857186"/>
            <a:ext cx="2873444" cy="1"/>
          </a:xfrm>
          <a:prstGeom prst="curvedConnector3">
            <a:avLst>
              <a:gd name="adj1" fmla="val 50000"/>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F8A66F59-BBED-44B0-AA62-BC36EAD560A7}"/>
              </a:ext>
            </a:extLst>
          </p:cNvPr>
          <p:cNvSpPr txBox="1"/>
          <p:nvPr/>
        </p:nvSpPr>
        <p:spPr>
          <a:xfrm>
            <a:off x="1698556" y="3525359"/>
            <a:ext cx="2848921" cy="307777"/>
          </a:xfrm>
          <a:prstGeom prst="rect">
            <a:avLst/>
          </a:prstGeom>
          <a:noFill/>
          <a:ln w="19050">
            <a:noFill/>
          </a:ln>
        </p:spPr>
        <p:txBody>
          <a:bodyPr wrap="none" rtlCol="0">
            <a:spAutoFit/>
          </a:bodyPr>
          <a:lstStyle/>
          <a:p>
            <a:r>
              <a:rPr lang="en-US" sz="1400" dirty="0"/>
              <a:t>has authorized access point for work</a:t>
            </a:r>
            <a:endParaRPr lang="en-GB" sz="1400" dirty="0"/>
          </a:p>
        </p:txBody>
      </p:sp>
      <p:sp>
        <p:nvSpPr>
          <p:cNvPr id="24" name="TextBox 23">
            <a:extLst>
              <a:ext uri="{FF2B5EF4-FFF2-40B4-BE49-F238E27FC236}">
                <a16:creationId xmlns:a16="http://schemas.microsoft.com/office/drawing/2014/main" id="{713590A6-8BB6-4C97-83AC-C3E5B4E3FDC7}"/>
              </a:ext>
            </a:extLst>
          </p:cNvPr>
          <p:cNvSpPr txBox="1"/>
          <p:nvPr/>
        </p:nvSpPr>
        <p:spPr>
          <a:xfrm>
            <a:off x="4572000" y="3207997"/>
            <a:ext cx="4070501" cy="1298377"/>
          </a:xfrm>
          <a:prstGeom prst="ellipse">
            <a:avLst/>
          </a:prstGeom>
          <a:noFill/>
          <a:ln w="19050">
            <a:solidFill>
              <a:schemeClr val="tx2"/>
            </a:solidFill>
          </a:ln>
        </p:spPr>
        <p:txBody>
          <a:bodyPr wrap="none" rtlCol="0">
            <a:spAutoFit/>
          </a:bodyPr>
          <a:lstStyle/>
          <a:p>
            <a:pPr algn="ctr"/>
            <a:r>
              <a:rPr lang="en-US" dirty="0" err="1"/>
              <a:t>Nomen</a:t>
            </a:r>
            <a:endParaRPr lang="en-US" dirty="0"/>
          </a:p>
          <a:p>
            <a:r>
              <a:rPr lang="en-US" dirty="0"/>
              <a:t>“Rowling, J. K. </a:t>
            </a:r>
            <a:r>
              <a:rPr lang="en-GB" dirty="0"/>
              <a:t>Harry Potter</a:t>
            </a:r>
          </a:p>
          <a:p>
            <a:r>
              <a:rPr lang="en-GB" dirty="0"/>
              <a:t>and the philosopher’s stone</a:t>
            </a:r>
            <a:r>
              <a:rPr lang="en-US" dirty="0"/>
              <a:t>”</a:t>
            </a:r>
            <a:endParaRPr lang="en-GB" dirty="0"/>
          </a:p>
        </p:txBody>
      </p:sp>
      <p:sp>
        <p:nvSpPr>
          <p:cNvPr id="26" name="TextBox 25">
            <a:extLst>
              <a:ext uri="{FF2B5EF4-FFF2-40B4-BE49-F238E27FC236}">
                <a16:creationId xmlns:a16="http://schemas.microsoft.com/office/drawing/2014/main" id="{EE556D3B-C539-4D34-B8EC-C431992A6142}"/>
              </a:ext>
            </a:extLst>
          </p:cNvPr>
          <p:cNvSpPr txBox="1"/>
          <p:nvPr/>
        </p:nvSpPr>
        <p:spPr>
          <a:xfrm>
            <a:off x="733428" y="3597511"/>
            <a:ext cx="965128" cy="519351"/>
          </a:xfrm>
          <a:prstGeom prst="ellipse">
            <a:avLst/>
          </a:prstGeom>
          <a:noFill/>
          <a:ln w="19050">
            <a:solidFill>
              <a:schemeClr val="tx2"/>
            </a:solidFill>
          </a:ln>
        </p:spPr>
        <p:txBody>
          <a:bodyPr wrap="none" rtlCol="0">
            <a:spAutoFit/>
          </a:bodyPr>
          <a:lstStyle/>
          <a:p>
            <a:pPr algn="ctr"/>
            <a:r>
              <a:rPr lang="en-US" dirty="0"/>
              <a:t>Work</a:t>
            </a:r>
            <a:endParaRPr lang="en-GB" dirty="0"/>
          </a:p>
        </p:txBody>
      </p:sp>
      <p:cxnSp>
        <p:nvCxnSpPr>
          <p:cNvPr id="37" name="Connector: Curved 36">
            <a:extLst>
              <a:ext uri="{FF2B5EF4-FFF2-40B4-BE49-F238E27FC236}">
                <a16:creationId xmlns:a16="http://schemas.microsoft.com/office/drawing/2014/main" id="{D495672A-D176-4B3E-9F05-F0259FC155C1}"/>
              </a:ext>
            </a:extLst>
          </p:cNvPr>
          <p:cNvCxnSpPr>
            <a:cxnSpLocks/>
            <a:stCxn id="3" idx="4"/>
            <a:endCxn id="24" idx="0"/>
          </p:cNvCxnSpPr>
          <p:nvPr/>
        </p:nvCxnSpPr>
        <p:spPr>
          <a:xfrm rot="16200000" flipH="1">
            <a:off x="6335214" y="2935960"/>
            <a:ext cx="544072" cy="1"/>
          </a:xfrm>
          <a:prstGeom prst="curvedConnector3">
            <a:avLst>
              <a:gd name="adj1" fmla="val 50000"/>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6774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1473</TotalTime>
  <Words>960</Words>
  <Application>Microsoft Office PowerPoint</Application>
  <PresentationFormat>On-screen Show (4:3)</PresentationFormat>
  <Paragraphs>99</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Person and personas or identities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 and personas or identities</dc:title>
  <dc:creator>Gordon Dunsire</dc:creator>
  <cp:lastModifiedBy>Crystal E. Clements</cp:lastModifiedBy>
  <cp:revision>27</cp:revision>
  <dcterms:created xsi:type="dcterms:W3CDTF">2020-03-18T16:57:57Z</dcterms:created>
  <dcterms:modified xsi:type="dcterms:W3CDTF">2022-04-13T18:17:19Z</dcterms:modified>
</cp:coreProperties>
</file>