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8" r:id="rId5"/>
    <p:sldId id="269" r:id="rId6"/>
    <p:sldId id="268" r:id="rId7"/>
    <p:sldId id="270" r:id="rId8"/>
    <p:sldId id="266" r:id="rId9"/>
    <p:sldId id="277" r:id="rId10"/>
    <p:sldId id="276" r:id="rId11"/>
    <p:sldId id="271" r:id="rId12"/>
    <p:sldId id="272" r:id="rId13"/>
    <p:sldId id="275" r:id="rId14"/>
    <p:sldId id="2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5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09" autoAdjust="0"/>
    <p:restoredTop sz="87949" autoAdjust="0"/>
  </p:normalViewPr>
  <p:slideViewPr>
    <p:cSldViewPr snapToGrid="0" showGuides="1">
      <p:cViewPr>
        <p:scale>
          <a:sx n="70" d="100"/>
          <a:sy n="70" d="100"/>
        </p:scale>
        <p:origin x="802" y="53"/>
      </p:cViewPr>
      <p:guideLst>
        <p:guide orient="horz" pos="1440"/>
        <p:guide pos="25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2/1/2023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639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Lifestyle and Wellbeing data were</a:t>
            </a:r>
          </a:p>
          <a:p>
            <a:endParaRPr lang="en-US" dirty="0"/>
          </a:p>
          <a:p>
            <a:r>
              <a:rPr lang="en-US" dirty="0"/>
              <a:t>We brought together Bad and Good, there’s so little Bad.</a:t>
            </a:r>
          </a:p>
          <a:p>
            <a:r>
              <a:rPr lang="en-US" dirty="0"/>
              <a:t>Excellent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6131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3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Balanced Random Forest classifier was used first. Running it with all features yielded x accuracy. Running it with the top 5 features lowered the accuracy and precision.</a:t>
            </a:r>
          </a:p>
          <a:p>
            <a:endParaRPr lang="en-US" dirty="0"/>
          </a:p>
          <a:p>
            <a:r>
              <a:rPr lang="en-US" dirty="0" err="1"/>
              <a:t>XGBoost</a:t>
            </a:r>
            <a:r>
              <a:rPr lang="en-US" dirty="0"/>
              <a:t> was also tested, however it did not due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2/1/2023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ydalat/lifestyle-and-wellbeing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Optimizing work/life balance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Josette </a:t>
            </a:r>
            <a:r>
              <a:rPr lang="en-US" dirty="0" err="1"/>
              <a:t>bitanga,</a:t>
            </a:r>
            <a:endParaRPr lang="en-US" dirty="0"/>
          </a:p>
          <a:p>
            <a:r>
              <a:rPr lang="en-US" dirty="0" err="1"/>
              <a:t>Crystina</a:t>
            </a:r>
            <a:r>
              <a:rPr lang="en-US" dirty="0"/>
              <a:t> dang,</a:t>
            </a:r>
          </a:p>
          <a:p>
            <a:r>
              <a:rPr lang="en-US" dirty="0"/>
              <a:t>Henrietta </a:t>
            </a:r>
            <a:r>
              <a:rPr lang="en-US" dirty="0" err="1"/>
              <a:t>danso</a:t>
            </a:r>
            <a:r>
              <a:rPr lang="en-US" dirty="0"/>
              <a:t>,</a:t>
            </a:r>
          </a:p>
          <a:p>
            <a:r>
              <a:rPr lang="en-US" dirty="0"/>
              <a:t>Isobel </a:t>
            </a:r>
            <a:r>
              <a:rPr lang="en-US" dirty="0" err="1"/>
              <a:t>tsang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ityscape">
            <a:extLst>
              <a:ext uri="{FF2B5EF4-FFF2-40B4-BE49-F238E27FC236}">
                <a16:creationId xmlns:a16="http://schemas.microsoft.com/office/drawing/2014/main" id="{3A7EDB62-3E60-F44C-AE34-9495623E004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68D7CE-0756-4C36-B665-7BEB4733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2E94F58-52BF-30CE-8DA8-CCC3D8228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0224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170075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082570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86022833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77607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69012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3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3991476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Data Exploration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Machine Learning Models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Final Remarks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Placeholder 6" descr="skycrapers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pandemic has heightened our awareness to the importance of human wellbeing, most notably at work. We were interested in exploring the relationship between work/life balance and various external factors, such as social interactions and physical wellness.</a:t>
            </a:r>
          </a:p>
        </p:txBody>
      </p:sp>
      <p:pic>
        <p:nvPicPr>
          <p:cNvPr id="11" name="Picture Placeholder 10" descr="city skyline">
            <a:extLst>
              <a:ext uri="{FF2B5EF4-FFF2-40B4-BE49-F238E27FC236}">
                <a16:creationId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hlinkClick r:id="rId3"/>
              </a:rPr>
              <a:t>The Lifestyle and Wellbeing data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Placeholder 6" descr="skyscrapers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Lifestyle &amp; wellbeing data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06185"/>
              </p:ext>
            </p:extLst>
          </p:nvPr>
        </p:nvGraphicFramePr>
        <p:xfrm>
          <a:off x="515938" y="1610463"/>
          <a:ext cx="1115060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01</a:t>
                      </a:r>
                      <a:endParaRPr lang="en-IN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02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03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04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05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 01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02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03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04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05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06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07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08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F3AB9D0-0FF2-8AC8-E50E-BF63AEC1F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59" y="750277"/>
            <a:ext cx="2285999" cy="832338"/>
          </a:xfrm>
        </p:spPr>
        <p:txBody>
          <a:bodyPr>
            <a:normAutofit/>
          </a:bodyPr>
          <a:lstStyle/>
          <a:p>
            <a:r>
              <a:rPr lang="en-CA" b="1" dirty="0"/>
              <a:t>TOTAL # OF SURVEY RESPONSES (TEXT)</a:t>
            </a:r>
          </a:p>
          <a:p>
            <a:endParaRPr lang="en-CA" sz="16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438FBA-91D3-2F01-32C8-675D263C627A}"/>
              </a:ext>
            </a:extLst>
          </p:cNvPr>
          <p:cNvGrpSpPr/>
          <p:nvPr/>
        </p:nvGrpSpPr>
        <p:grpSpPr>
          <a:xfrm>
            <a:off x="2645915" y="194714"/>
            <a:ext cx="2128860" cy="2607101"/>
            <a:chOff x="3036277" y="155453"/>
            <a:chExt cx="1711569" cy="20372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06C3353-7848-A763-541B-29B4BA1C05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794" t="14888" r="29210" b="11990"/>
            <a:stretch/>
          </p:blipFill>
          <p:spPr>
            <a:xfrm>
              <a:off x="3059723" y="155453"/>
              <a:ext cx="1664678" cy="166467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955EF7-7307-B1AB-1B34-A44431FA6A27}"/>
                </a:ext>
              </a:extLst>
            </p:cNvPr>
            <p:cNvSpPr txBox="1"/>
            <p:nvPr/>
          </p:nvSpPr>
          <p:spPr>
            <a:xfrm>
              <a:off x="3036277" y="1731035"/>
              <a:ext cx="17115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Division of respondents by age group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91CE8F-CBA0-5B76-D8D7-3803217DB6F9}"/>
              </a:ext>
            </a:extLst>
          </p:cNvPr>
          <p:cNvGrpSpPr/>
          <p:nvPr/>
        </p:nvGrpSpPr>
        <p:grpSpPr>
          <a:xfrm>
            <a:off x="5158055" y="177129"/>
            <a:ext cx="2452116" cy="3117056"/>
            <a:chOff x="6881449" y="206437"/>
            <a:chExt cx="2261989" cy="278741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4D1163-AF29-685D-EB07-8C5FC50D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1449" y="206437"/>
              <a:ext cx="2261989" cy="223196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7F578A-8CB7-4E97-F855-E2A8CE3DFB50}"/>
                </a:ext>
              </a:extLst>
            </p:cNvPr>
            <p:cNvSpPr txBox="1"/>
            <p:nvPr/>
          </p:nvSpPr>
          <p:spPr>
            <a:xfrm>
              <a:off x="6881449" y="2532185"/>
              <a:ext cx="2261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Distribution of respondents in the 3 balance score ranges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1EE92C-AF04-8620-5B15-B8F3D5A1D77E}"/>
              </a:ext>
            </a:extLst>
          </p:cNvPr>
          <p:cNvGrpSpPr/>
          <p:nvPr/>
        </p:nvGrpSpPr>
        <p:grpSpPr>
          <a:xfrm>
            <a:off x="7993451" y="407767"/>
            <a:ext cx="3600672" cy="2495918"/>
            <a:chOff x="7803324" y="314541"/>
            <a:chExt cx="3515028" cy="22330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7E89A8E-C8AA-16CB-6275-26B8AB279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03324" y="314541"/>
              <a:ext cx="3515028" cy="19527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78D886-6E1D-E4FE-2452-D56C05EF3463}"/>
                </a:ext>
              </a:extLst>
            </p:cNvPr>
            <p:cNvSpPr txBox="1"/>
            <p:nvPr/>
          </p:nvSpPr>
          <p:spPr>
            <a:xfrm>
              <a:off x="8194430" y="2270592"/>
              <a:ext cx="2930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Average of balance scores overtime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D1951E-5D1A-7188-331A-E9254FA97220}"/>
              </a:ext>
            </a:extLst>
          </p:cNvPr>
          <p:cNvGrpSpPr/>
          <p:nvPr/>
        </p:nvGrpSpPr>
        <p:grpSpPr>
          <a:xfrm>
            <a:off x="525470" y="2974869"/>
            <a:ext cx="4451735" cy="3716524"/>
            <a:chOff x="294938" y="2733710"/>
            <a:chExt cx="4748898" cy="394735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6D9FF7-02A9-7008-0D7F-ECFCFC9EC6D1}"/>
                </a:ext>
              </a:extLst>
            </p:cNvPr>
            <p:cNvSpPr txBox="1"/>
            <p:nvPr/>
          </p:nvSpPr>
          <p:spPr>
            <a:xfrm>
              <a:off x="1213823" y="6219401"/>
              <a:ext cx="2686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Frequency of categorical responses based on balance score range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FEE3069-F7B5-A254-3530-89EBB38F3F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935" t="8034" b="10940"/>
            <a:stretch/>
          </p:blipFill>
          <p:spPr>
            <a:xfrm>
              <a:off x="294938" y="2733710"/>
              <a:ext cx="2261989" cy="169861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AF2DB8-DCD2-D638-7B90-D02DE71DD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935" t="8034" b="10940"/>
            <a:stretch/>
          </p:blipFill>
          <p:spPr>
            <a:xfrm>
              <a:off x="2781847" y="2733710"/>
              <a:ext cx="2261989" cy="169861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ED62B9A-4288-F553-3550-A054C1B99A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935" t="8034" b="10940"/>
            <a:stretch/>
          </p:blipFill>
          <p:spPr>
            <a:xfrm>
              <a:off x="1576564" y="4448105"/>
              <a:ext cx="2261989" cy="1698612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F58AB7-74B2-AD2E-8B7E-CB8FD189FDA5}"/>
              </a:ext>
            </a:extLst>
          </p:cNvPr>
          <p:cNvGrpSpPr/>
          <p:nvPr/>
        </p:nvGrpSpPr>
        <p:grpSpPr>
          <a:xfrm>
            <a:off x="6128620" y="3466324"/>
            <a:ext cx="4874995" cy="3254607"/>
            <a:chOff x="6128620" y="3466324"/>
            <a:chExt cx="4874995" cy="325460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8477AA3-B269-60E4-C343-E00449786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28620" y="3466324"/>
              <a:ext cx="4874995" cy="279040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DE2B72-96AC-1608-2391-8416F276713F}"/>
                </a:ext>
              </a:extLst>
            </p:cNvPr>
            <p:cNvSpPr txBox="1"/>
            <p:nvPr/>
          </p:nvSpPr>
          <p:spPr>
            <a:xfrm>
              <a:off x="6290938" y="6259266"/>
              <a:ext cx="4712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Average rating for each category for each of the balance score ranges (each ‘stack’ within each bar = 1 balance score range)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9C0BB8-B40F-C3C1-9A9F-435D7EF44FD4}"/>
              </a:ext>
            </a:extLst>
          </p:cNvPr>
          <p:cNvSpPr txBox="1"/>
          <p:nvPr/>
        </p:nvSpPr>
        <p:spPr>
          <a:xfrm>
            <a:off x="8394086" y="3868118"/>
            <a:ext cx="3998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* Opportunity to make interactive: can allow users to select between ‘good’ and ‘bad’ category from dropdown to see stats for selection.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05928-842A-30A4-70FB-E8D59B05FDB9}"/>
              </a:ext>
            </a:extLst>
          </p:cNvPr>
          <p:cNvSpPr txBox="1"/>
          <p:nvPr/>
        </p:nvSpPr>
        <p:spPr>
          <a:xfrm>
            <a:off x="2623221" y="4746289"/>
            <a:ext cx="376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* Opportunity to make interactive: can allow users to select between ‘good’ and ‘bad’ category from dropdown to see stats for selection.</a:t>
            </a:r>
          </a:p>
        </p:txBody>
      </p:sp>
    </p:spTree>
    <p:extLst>
      <p:ext uri="{BB962C8B-B14F-4D97-AF65-F5344CB8AC3E}">
        <p14:creationId xmlns:p14="http://schemas.microsoft.com/office/powerpoint/2010/main" val="120564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</a:t>
            </a:r>
            <a:r>
              <a:rPr lang="en-US" dirty="0" err="1"/>
              <a:t>learNing</a:t>
            </a:r>
            <a:r>
              <a:rPr lang="en-US" dirty="0"/>
              <a:t>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 Model used to rank the relationship between each feature and the work/life score. We then used logistic regression, decision tree, and </a:t>
            </a:r>
            <a:r>
              <a:rPr lang="en-US" dirty="0" err="1"/>
              <a:t>XGBoost</a:t>
            </a:r>
            <a:r>
              <a:rPr lang="en-US" dirty="0"/>
              <a:t> to see how best to predict an individual’s work/life balance. Classification/supervised models. Looking at higher precision.</a:t>
            </a:r>
          </a:p>
        </p:txBody>
      </p:sp>
      <p:pic>
        <p:nvPicPr>
          <p:cNvPr id="11" name="Picture Placeholder 10" descr="city skyline">
            <a:extLst>
              <a:ext uri="{FF2B5EF4-FFF2-40B4-BE49-F238E27FC236}">
                <a16:creationId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1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01</a:t>
            </a:r>
          </a:p>
        </p:txBody>
      </p:sp>
      <p:pic>
        <p:nvPicPr>
          <p:cNvPr id="83" name="Picture Placeholder 82" descr="Bar chart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Topic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8D1D-2547-44FC-BACD-2BCD769E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sz="14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pic>
        <p:nvPicPr>
          <p:cNvPr id="22" name="Picture Placeholder 21" descr="downtown area at dusk">
            <a:extLst>
              <a:ext uri="{FF2B5EF4-FFF2-40B4-BE49-F238E27FC236}">
                <a16:creationId xmlns:a16="http://schemas.microsoft.com/office/drawing/2014/main" id="{900B31E0-725B-4414-BD86-F34DA10467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5" name="Picture Placeholder 84" descr="Single gear">
            <a:extLst>
              <a:ext uri="{FF2B5EF4-FFF2-40B4-BE49-F238E27FC236}">
                <a16:creationId xmlns:a16="http://schemas.microsoft.com/office/drawing/2014/main" id="{65FBD7DF-30E8-9042-8A0D-0F64C33E0B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Topic 02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639B0-7991-4B2B-9E50-32064EB912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sz="14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02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Topic 01 comes here</a:t>
            </a:r>
          </a:p>
        </p:txBody>
      </p:sp>
      <p:pic>
        <p:nvPicPr>
          <p:cNvPr id="29" name="Picture Placeholder 28" descr="Pencil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sz="1600" dirty="0"/>
              <a:t>Nunc viverra imperdiet enim. Fusce est. Vivamus a tellus.</a:t>
            </a:r>
          </a:p>
          <a:p>
            <a:r>
              <a:rPr lang="en-US" sz="1600" dirty="0"/>
              <a:t>Pellentesque habitant morbi tristique senectus et netus et males</a:t>
            </a:r>
          </a:p>
          <a:p>
            <a:r>
              <a:rPr lang="en-US" sz="1600" dirty="0"/>
              <a:t>Pellentesque habitant morbi tristique senectus et netus et malesuada fames ac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sz="16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sz="1600" dirty="0"/>
              <a:t>Nunc viverra imperdiet enim. Fusce est. Vivamus a tellus.</a:t>
            </a:r>
          </a:p>
          <a:p>
            <a:r>
              <a:rPr lang="en-US" sz="1600" dirty="0"/>
              <a:t>Pellentesque habitant morbi tristique senectus et netus et males</a:t>
            </a:r>
          </a:p>
          <a:p>
            <a:r>
              <a:rPr lang="en-US" sz="1600" dirty="0"/>
              <a:t>Pellentesque habitant morbi tristique senectus et netus et malesuada fames ac</a:t>
            </a:r>
          </a:p>
        </p:txBody>
      </p:sp>
      <p:pic>
        <p:nvPicPr>
          <p:cNvPr id="31" name="Picture Placeholder 30" descr="Laptop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Topic 02 comes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285</TotalTime>
  <Words>703</Words>
  <Application>Microsoft Office PowerPoint</Application>
  <PresentationFormat>Widescreen</PresentationFormat>
  <Paragraphs>122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Office Theme</vt:lpstr>
      <vt:lpstr>Optimizing work/life balance</vt:lpstr>
      <vt:lpstr>Agenda</vt:lpstr>
      <vt:lpstr>Data exploration</vt:lpstr>
      <vt:lpstr>The data  </vt:lpstr>
      <vt:lpstr>Lifestyle &amp; wellbeing data</vt:lpstr>
      <vt:lpstr>PowerPoint Presentation</vt:lpstr>
      <vt:lpstr>Machine learNing models</vt:lpstr>
      <vt:lpstr>Comparison 01</vt:lpstr>
      <vt:lpstr>Comparison 02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work/life balance</dc:title>
  <dc:creator>Josette Bitanga</dc:creator>
  <cp:lastModifiedBy>Josette Bitanga</cp:lastModifiedBy>
  <cp:revision>3</cp:revision>
  <dcterms:created xsi:type="dcterms:W3CDTF">2023-02-01T20:08:45Z</dcterms:created>
  <dcterms:modified xsi:type="dcterms:W3CDTF">2023-02-02T01:01:11Z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