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4_840979C3.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3_AE91FAB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8" r:id="rId5"/>
    <p:sldId id="269" r:id="rId6"/>
    <p:sldId id="286" r:id="rId7"/>
    <p:sldId id="287" r:id="rId8"/>
    <p:sldId id="288" r:id="rId9"/>
    <p:sldId id="268" r:id="rId10"/>
    <p:sldId id="266" r:id="rId11"/>
    <p:sldId id="279" r:id="rId12"/>
    <p:sldId id="281" r:id="rId13"/>
    <p:sldId id="282" r:id="rId14"/>
    <p:sldId id="283" r:id="rId15"/>
    <p:sldId id="276" r:id="rId16"/>
    <p:sldId id="280" r:id="rId17"/>
    <p:sldId id="284" r:id="rId18"/>
    <p:sldId id="272" r:id="rId19"/>
    <p:sldId id="285"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A4A3A4"/>
          </p15:clr>
        </p15:guide>
        <p15:guide id="2" pos="2544" userDrawn="1">
          <p15:clr>
            <a:srgbClr val="A4A3A4"/>
          </p15:clr>
        </p15:guide>
        <p15:guide id="3" pos="5112" userDrawn="1">
          <p15:clr>
            <a:srgbClr val="A4A3A4"/>
          </p15:clr>
        </p15:guide>
        <p15:guide id="4" orient="horz"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F22272-44DD-59FD-4D31-CBFDBE39E736}" name="Josette Bitanga" initials="JB" userId="S::josette.bitanga@stratenym.com::6be5646f-c051-4e13-a5dd-4d78169dd8f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1290" autoAdjust="0"/>
  </p:normalViewPr>
  <p:slideViewPr>
    <p:cSldViewPr snapToGrid="0" showGuides="1">
      <p:cViewPr varScale="1">
        <p:scale>
          <a:sx n="85" d="100"/>
          <a:sy n="85" d="100"/>
        </p:scale>
        <p:origin x="940" y="64"/>
      </p:cViewPr>
      <p:guideLst>
        <p:guide orient="horz" pos="1440"/>
        <p:guide pos="2544"/>
        <p:guide pos="5112"/>
        <p:guide orient="horz"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2323" y="-11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modernComment_113_AE91FABE.xml><?xml version="1.0" encoding="utf-8"?>
<p188:cmLst xmlns:a="http://schemas.openxmlformats.org/drawingml/2006/main" xmlns:r="http://schemas.openxmlformats.org/officeDocument/2006/relationships" xmlns:p188="http://schemas.microsoft.com/office/powerpoint/2018/8/main">
  <p188:cm id="{1994CA6C-7666-4FE7-B70C-DD5EA520ECF4}" authorId="{AEF22272-44DD-59FD-4D31-CBFDBE39E736}" created="2023-02-07T04:26:03.867">
    <ac:deMkLst xmlns:ac="http://schemas.microsoft.com/office/drawing/2013/main/command">
      <pc:docMk xmlns:pc="http://schemas.microsoft.com/office/powerpoint/2013/main/command"/>
      <pc:sldMk xmlns:pc="http://schemas.microsoft.com/office/powerpoint/2013/main/command" cId="2928802494" sldId="275"/>
      <ac:spMk id="7" creationId="{39B0EC6D-03DD-4CEE-9979-34A964DCA45D}"/>
    </ac:deMkLst>
    <p188:txBody>
      <a:bodyPr/>
      <a:lstStyle/>
      <a:p>
        <a:r>
          <a:rPr lang="en-CA"/>
          <a:t>@Isobel: Could you please remove the icons below?</a:t>
        </a:r>
      </a:p>
    </p188:txBody>
  </p188:cm>
</p188:cmLst>
</file>

<file path=ppt/comments/modernComment_114_840979C3.xml><?xml version="1.0" encoding="utf-8"?>
<p188:cmLst xmlns:a="http://schemas.openxmlformats.org/drawingml/2006/main" xmlns:r="http://schemas.openxmlformats.org/officeDocument/2006/relationships" xmlns:p188="http://schemas.microsoft.com/office/powerpoint/2018/8/main">
  <p188:cm id="{63A3422D-5CF1-4A33-A0DB-B3CE0E90EA8B}" authorId="{AEF22272-44DD-59FD-4D31-CBFDBE39E736}" created="2023-02-07T04:24:43.868">
    <ac:deMkLst xmlns:ac="http://schemas.microsoft.com/office/drawing/2013/main/command">
      <pc:docMk xmlns:pc="http://schemas.microsoft.com/office/powerpoint/2013/main/command"/>
      <pc:sldMk xmlns:pc="http://schemas.microsoft.com/office/powerpoint/2013/main/command" cId="2215213507" sldId="276"/>
      <ac:spMk id="3" creationId="{56960426-AAA6-4126-93AF-30F7DEE010A4}"/>
    </ac:deMkLst>
    <p188:txBody>
      <a:bodyPr/>
      <a:lstStyle/>
      <a:p>
        <a:r>
          <a:rPr lang="en-CA"/>
          <a:t>Please review my notes below. I'm still a bit wobbly on this.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2/8/2023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Josette. I worked with </a:t>
            </a:r>
            <a:r>
              <a:rPr lang="en-US" dirty="0" err="1"/>
              <a:t>Crystina</a:t>
            </a:r>
            <a:r>
              <a:rPr lang="en-US" dirty="0"/>
              <a:t>, Henrietta, and Isobel on this </a:t>
            </a:r>
            <a:r>
              <a:rPr lang="en-US" dirty="0" err="1"/>
              <a:t>projet</a:t>
            </a:r>
            <a:r>
              <a:rPr lang="en-US" dirty="0"/>
              <a:t> that looked into optimizing work/life balance.</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output is the work/life balance score. The survey uses 3 classifications for the score: bad, good, and excellent. There were only 74 respondents who scored bad, we decided to merge these with the good category to create a new category called needs improvement. In the end, we had 2 classifications: needs improvement and excellent. </a:t>
            </a:r>
          </a:p>
          <a:p>
            <a:endParaRPr lang="en-CA"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04573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were many features, but from a cursory glance, </a:t>
            </a:r>
            <a:r>
              <a:rPr lang="en-CA" dirty="0" err="1"/>
              <a:t>Live_Vision</a:t>
            </a:r>
            <a:r>
              <a:rPr lang="en-CA" dirty="0"/>
              <a:t> and Flow seemed to be very closely related to the Work/Life balance score. In the survey, we define Flow as the amount of hours you experience focusing on what you’re supposed to be doing. </a:t>
            </a:r>
            <a:r>
              <a:rPr lang="en-CA" dirty="0" err="1"/>
              <a:t>Live_Vision</a:t>
            </a:r>
            <a:r>
              <a:rPr lang="en-CA" dirty="0"/>
              <a:t> is how clearly you see the life you have ahead of you.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87451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our problem statement, the hypothesis is that a high work/life balance score means you are happier and less likely to leave your current employment. So those who score lower, are assumed to need some type of support. We wanted to deduce which features had the strongest influence on the work/life balance score to reduce the survey to its minimum inputs. From there, the machine learning model should be able to predict which employees may need more support. </a:t>
            </a:r>
          </a:p>
          <a:p>
            <a:endParaRPr lang="en-US"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84051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confusion matrix, we wanted to maximize the precision of our model in order to catch folks that may have a predicted high work/life balance but, actually do need more support. </a:t>
            </a:r>
            <a:r>
              <a:rPr lang="en-US" b="0" dirty="0">
                <a:solidFill>
                  <a:srgbClr val="657B83"/>
                </a:solidFill>
                <a:effectLst/>
                <a:latin typeface="Consolas" panose="020B0609020204030204" pitchFamily="49" charset="0"/>
              </a:rPr>
              <a:t>This would ensure that all employees who may require any support can receive the help they need.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55749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are classifying the responses into 2 possible outputs (needs improvement or excellent), we selected classification models: Logistic Regression, Balanced Random Forest Classifier, Decision Tree, and </a:t>
            </a:r>
            <a:r>
              <a:rPr lang="en-US" dirty="0" err="1"/>
              <a:t>XGBoost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82193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did for all our models: we started by running the model with the full set of features. Then, reduced the inputs and compared their accuracy and precision. </a:t>
            </a:r>
          </a:p>
          <a:p>
            <a:endParaRPr lang="en-US" dirty="0"/>
          </a:p>
          <a:p>
            <a:r>
              <a:rPr lang="en-US" dirty="0"/>
              <a:t>For random forest classifier, the full set of features yielded a high accuracy and precision. What’s interesting is that reducing the inputs based on their rankings did not make the model better. For example, using </a:t>
            </a:r>
            <a:r>
              <a:rPr lang="en-US" dirty="0" err="1"/>
              <a:t>supporting_others</a:t>
            </a:r>
            <a:r>
              <a:rPr lang="en-US" dirty="0"/>
              <a:t> and achievements only, which were ranked as the top features, yielded only 76% accuracy and 82% precision. If we use the inputs we thought correlated most with work/life balance score, we have a 73% accuracy and 79% precision. Similarly for XG Boost, we see high accuracy and precision for the full set of features, but these lower once we reduce the inputs.</a:t>
            </a:r>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the decision tree and logistic regression models. These were not compatible with feature importance. We used all inputs first. This gave us decent accuracy and precision. We then reduced the inputs to only flow and </a:t>
            </a:r>
            <a:r>
              <a:rPr lang="en-US" dirty="0" err="1"/>
              <a:t>live_vision</a:t>
            </a:r>
            <a:r>
              <a:rPr lang="en-US" dirty="0"/>
              <a:t> and found the accuracy and precision decrease, but still a decent percentage. </a:t>
            </a:r>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24192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Machine Learning Model found, with the limited testing we performed, is Logistic Regression with </a:t>
            </a:r>
            <a:r>
              <a:rPr lang="en-US" dirty="0" err="1"/>
              <a:t>Live_Vision</a:t>
            </a:r>
            <a:r>
              <a:rPr lang="en-US" dirty="0"/>
              <a:t> and Flow as inputs</a:t>
            </a:r>
          </a:p>
          <a:p>
            <a:endParaRPr lang="en-US" dirty="0"/>
          </a:p>
          <a:p>
            <a:r>
              <a:rPr lang="en-US" dirty="0"/>
              <a:t>If there was more time, </a:t>
            </a:r>
          </a:p>
          <a:p>
            <a:pPr marL="171450" indent="-171450">
              <a:buFont typeface="Arial" panose="020B0604020202020204" pitchFamily="34" charset="0"/>
              <a:buChar char="•"/>
            </a:pPr>
            <a:r>
              <a:rPr lang="en-US" dirty="0"/>
              <a:t>we could continue to explore the influences of each feature or more feature pairings to work/life balance score.</a:t>
            </a:r>
          </a:p>
          <a:p>
            <a:pPr marL="171450" indent="-171450">
              <a:buFont typeface="Arial" panose="020B0604020202020204" pitchFamily="34" charset="0"/>
              <a:buChar char="•"/>
            </a:pPr>
            <a:r>
              <a:rPr lang="en-US" dirty="0"/>
              <a:t>we could search for other types of lifestyle and wellbeing surveys and somehow join them with the dataset we used to explore whether other features influence the work/life balance score as well. </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261809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98314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94302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37416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sure you’ve all heard about work/life balance. At the start of the pandemic, when the barrier between work life and home life collapsed, many people were concerned about human wellbeing. It’s now clear that work/life balance plays a role in company culture and employee retention. </a:t>
            </a:r>
            <a:r>
              <a:rPr lang="en-US" b="0" dirty="0">
                <a:solidFill>
                  <a:srgbClr val="657B83"/>
                </a:solidFill>
                <a:effectLst/>
                <a:latin typeface="Consolas" panose="020B0609020204030204" pitchFamily="49" charset="0"/>
              </a:rPr>
              <a:t>We are interested in exploring the influence of the various social, mental, work, and spiritual factors on work/life balance. We wanted to create a tool that could potentially help a company's Human Resources efforts, to help strengthen employee wellbeing, staff retention, and improve company culture, as a whole. </a:t>
            </a:r>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this dataset called lifestyle and wellbeing on Kaggle. These are actually survey results from a site called authentic-happiness.com. I’ll link the survey at the end of the presentation so you can find out your own work/life balance score! The raw dataset contained 15977 responses with 24 columns or features, or how we live our lives, from your fitness level and mental health to your social connections and perceived life achievements. It’s quite comprehensive!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https://www.authentic-happiness.com/your-authentic-happiness-score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women than men took the survey. Most respondents were over 20 years old.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144640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responses date as far back as 2016. The last update was in March 2021. Interesting observation, when we look at the evolution of work/life balance over time, we see that it has stayed relatively stable, even through the pandemic.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analysis, we dropped gender, timestamp, and age as these were non-beneficial to the purpose of our analysis. Other than this, the dataset was relatively clean, there wasn’t much manipulation performed. Some incorrect data was removed here and there, but nothing major. Once cleaned, we were left with 15971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3356821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2/8/2023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4_840979C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3_AE91FABE.xm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Optimizing work/life balance</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Josette </a:t>
            </a:r>
            <a:r>
              <a:rPr lang="en-US" dirty="0" err="1"/>
              <a:t>bitanga,</a:t>
            </a:r>
            <a:endParaRPr lang="en-US" dirty="0"/>
          </a:p>
          <a:p>
            <a:r>
              <a:rPr lang="en-US" dirty="0" err="1"/>
              <a:t>Crystina</a:t>
            </a:r>
            <a:r>
              <a:rPr lang="en-US" dirty="0"/>
              <a:t> dang,</a:t>
            </a:r>
          </a:p>
          <a:p>
            <a:r>
              <a:rPr lang="en-US" dirty="0"/>
              <a:t>Henrietta </a:t>
            </a:r>
            <a:r>
              <a:rPr lang="en-US" dirty="0" err="1"/>
              <a:t>danso</a:t>
            </a:r>
            <a:r>
              <a:rPr lang="en-US" dirty="0"/>
              <a:t>,</a:t>
            </a:r>
          </a:p>
          <a:p>
            <a:r>
              <a:rPr lang="en-US" dirty="0"/>
              <a:t>Isobel </a:t>
            </a:r>
            <a:r>
              <a:rPr lang="en-US" dirty="0" err="1"/>
              <a:t>tsang</a:t>
            </a:r>
            <a:endParaRPr lang="en-US" dirty="0"/>
          </a:p>
          <a:p>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9575800" y="347544"/>
            <a:ext cx="2273300" cy="1087555"/>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17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with medium confidence">
            <a:extLst>
              <a:ext uri="{FF2B5EF4-FFF2-40B4-BE49-F238E27FC236}">
                <a16:creationId xmlns:a16="http://schemas.microsoft.com/office/drawing/2014/main" id="{02825709-8729-DC37-1D70-4A7DE55431DB}"/>
              </a:ext>
            </a:extLst>
          </p:cNvPr>
          <p:cNvPicPr>
            <a:picLocks noChangeAspect="1"/>
          </p:cNvPicPr>
          <p:nvPr/>
        </p:nvPicPr>
        <p:blipFill>
          <a:blip r:embed="rId3"/>
          <a:stretch>
            <a:fillRect/>
          </a:stretch>
        </p:blipFill>
        <p:spPr>
          <a:xfrm>
            <a:off x="363538" y="2286000"/>
            <a:ext cx="11699460" cy="1578741"/>
          </a:xfrm>
          <a:prstGeom prst="rect">
            <a:avLst/>
          </a:prstGeom>
        </p:spPr>
      </p:pic>
    </p:spTree>
    <p:extLst>
      <p:ext uri="{BB962C8B-B14F-4D97-AF65-F5344CB8AC3E}">
        <p14:creationId xmlns:p14="http://schemas.microsoft.com/office/powerpoint/2010/main" val="108800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BF5AEDDA-9049-68E4-046E-F9AB1310512E}"/>
              </a:ext>
            </a:extLst>
          </p:cNvPr>
          <p:cNvPicPr>
            <a:picLocks noChangeAspect="1"/>
          </p:cNvPicPr>
          <p:nvPr/>
        </p:nvPicPr>
        <p:blipFill>
          <a:blip r:embed="rId3"/>
          <a:stretch>
            <a:fillRect/>
          </a:stretch>
        </p:blipFill>
        <p:spPr>
          <a:xfrm>
            <a:off x="83161" y="1604976"/>
            <a:ext cx="12016154" cy="3648047"/>
          </a:xfrm>
          <a:prstGeom prst="rect">
            <a:avLst/>
          </a:prstGeom>
        </p:spPr>
      </p:pic>
    </p:spTree>
    <p:extLst>
      <p:ext uri="{BB962C8B-B14F-4D97-AF65-F5344CB8AC3E}">
        <p14:creationId xmlns:p14="http://schemas.microsoft.com/office/powerpoint/2010/main" val="5549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err="1"/>
              <a:t>Live_Vision</a:t>
            </a:r>
            <a:r>
              <a:rPr lang="en-US" dirty="0"/>
              <a:t> and Flow have a strong influence on the Work/Life balance score and will enable us to predict which employees need support </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4"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21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Confusion matrix</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466618D4-9DBC-879A-E015-D716755661E5}"/>
              </a:ext>
            </a:extLst>
          </p:cNvPr>
          <p:cNvGraphicFramePr>
            <a:graphicFrameLocks noGrp="1"/>
          </p:cNvGraphicFramePr>
          <p:nvPr>
            <p:extLst>
              <p:ext uri="{D42A27DB-BD31-4B8C-83A1-F6EECF244321}">
                <p14:modId xmlns:p14="http://schemas.microsoft.com/office/powerpoint/2010/main" val="1698106161"/>
              </p:ext>
            </p:extLst>
          </p:nvPr>
        </p:nvGraphicFramePr>
        <p:xfrm>
          <a:off x="515938" y="2286000"/>
          <a:ext cx="11142218" cy="2286000"/>
        </p:xfrm>
        <a:graphic>
          <a:graphicData uri="http://schemas.openxmlformats.org/drawingml/2006/table">
            <a:tbl>
              <a:tblPr firstRow="1" bandRow="1">
                <a:tableStyleId>{5940675A-B579-460E-94D1-54222C63F5DA}</a:tableStyleId>
              </a:tblPr>
              <a:tblGrid>
                <a:gridCol w="5571109">
                  <a:extLst>
                    <a:ext uri="{9D8B030D-6E8A-4147-A177-3AD203B41FA5}">
                      <a16:colId xmlns:a16="http://schemas.microsoft.com/office/drawing/2014/main" val="3644439808"/>
                    </a:ext>
                  </a:extLst>
                </a:gridCol>
                <a:gridCol w="5571109">
                  <a:extLst>
                    <a:ext uri="{9D8B030D-6E8A-4147-A177-3AD203B41FA5}">
                      <a16:colId xmlns:a16="http://schemas.microsoft.com/office/drawing/2014/main" val="3926937681"/>
                    </a:ext>
                  </a:extLst>
                </a:gridCol>
              </a:tblGrid>
              <a:tr h="1143000">
                <a:tc>
                  <a:txBody>
                    <a:bodyPr/>
                    <a:lstStyle/>
                    <a:p>
                      <a:pPr algn="ctr"/>
                      <a:r>
                        <a:rPr lang="en-CA" sz="2000" dirty="0"/>
                        <a:t>Employees with predicted low work/life balance and actually need support </a:t>
                      </a:r>
                    </a:p>
                  </a:txBody>
                  <a:tcPr anchor="ctr"/>
                </a:tc>
                <a:tc>
                  <a:txBody>
                    <a:bodyPr/>
                    <a:lstStyle/>
                    <a:p>
                      <a:pPr algn="ctr"/>
                      <a:r>
                        <a:rPr lang="en-CA" sz="2000" dirty="0"/>
                        <a:t>Employees with predicted low work/life balance but are supported</a:t>
                      </a:r>
                    </a:p>
                  </a:txBody>
                  <a:tcPr anchor="ctr"/>
                </a:tc>
                <a:extLst>
                  <a:ext uri="{0D108BD9-81ED-4DB2-BD59-A6C34878D82A}">
                    <a16:rowId xmlns:a16="http://schemas.microsoft.com/office/drawing/2014/main" val="4112855438"/>
                  </a:ext>
                </a:extLst>
              </a:tr>
              <a:tr h="1143000">
                <a:tc>
                  <a:txBody>
                    <a:bodyPr/>
                    <a:lstStyle/>
                    <a:p>
                      <a:pPr algn="ctr"/>
                      <a:r>
                        <a:rPr lang="en-CA" sz="2000" dirty="0"/>
                        <a:t>Employees with predicted high work/life balance but actually need support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a:t>Employees with predicted high work/life balance and are actually supported</a:t>
                      </a:r>
                    </a:p>
                    <a:p>
                      <a:pPr algn="ctr"/>
                      <a:endParaRPr lang="en-CA" sz="2000" dirty="0"/>
                    </a:p>
                  </a:txBody>
                  <a:tcPr anchor="ctr"/>
                </a:tc>
                <a:extLst>
                  <a:ext uri="{0D108BD9-81ED-4DB2-BD59-A6C34878D82A}">
                    <a16:rowId xmlns:a16="http://schemas.microsoft.com/office/drawing/2014/main" val="495368049"/>
                  </a:ext>
                </a:extLst>
              </a:tr>
            </a:tbl>
          </a:graphicData>
        </a:graphic>
      </p:graphicFrame>
      <p:sp>
        <p:nvSpPr>
          <p:cNvPr id="8" name="Freeform: Shape 7">
            <a:extLst>
              <a:ext uri="{FF2B5EF4-FFF2-40B4-BE49-F238E27FC236}">
                <a16:creationId xmlns:a16="http://schemas.microsoft.com/office/drawing/2014/main" id="{BAF8B54D-CCF9-0780-468A-FF88DF98D207}"/>
              </a:ext>
            </a:extLst>
          </p:cNvPr>
          <p:cNvSpPr/>
          <p:nvPr/>
        </p:nvSpPr>
        <p:spPr>
          <a:xfrm>
            <a:off x="-7542007" y="-4154853"/>
            <a:ext cx="27914600" cy="15824200"/>
          </a:xfrm>
          <a:custGeom>
            <a:avLst/>
            <a:gdLst>
              <a:gd name="connsiteX0" fmla="*/ 10769600 w 27914600"/>
              <a:gd name="connsiteY0" fmla="*/ 6038850 h 15824200"/>
              <a:gd name="connsiteX1" fmla="*/ 7594600 w 27914600"/>
              <a:gd name="connsiteY1" fmla="*/ 7569200 h 15824200"/>
              <a:gd name="connsiteX2" fmla="*/ 10769600 w 27914600"/>
              <a:gd name="connsiteY2" fmla="*/ 9099550 h 15824200"/>
              <a:gd name="connsiteX3" fmla="*/ 13944601 w 27914600"/>
              <a:gd name="connsiteY3" fmla="*/ 7569200 h 15824200"/>
              <a:gd name="connsiteX4" fmla="*/ 10769600 w 27914600"/>
              <a:gd name="connsiteY4" fmla="*/ 6038850 h 15824200"/>
              <a:gd name="connsiteX5" fmla="*/ 0 w 27914600"/>
              <a:gd name="connsiteY5" fmla="*/ 0 h 15824200"/>
              <a:gd name="connsiteX6" fmla="*/ 27914600 w 27914600"/>
              <a:gd name="connsiteY6" fmla="*/ 0 h 15824200"/>
              <a:gd name="connsiteX7" fmla="*/ 27914600 w 27914600"/>
              <a:gd name="connsiteY7" fmla="*/ 15824200 h 15824200"/>
              <a:gd name="connsiteX8" fmla="*/ 0 w 27914600"/>
              <a:gd name="connsiteY8" fmla="*/ 15824200 h 158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14600" h="15824200">
                <a:moveTo>
                  <a:pt x="10769600" y="6038850"/>
                </a:moveTo>
                <a:cubicBezTo>
                  <a:pt x="9016097" y="6038850"/>
                  <a:pt x="7594600" y="6724011"/>
                  <a:pt x="7594600" y="7569200"/>
                </a:cubicBezTo>
                <a:cubicBezTo>
                  <a:pt x="7594600" y="8414389"/>
                  <a:pt x="9016097" y="9099550"/>
                  <a:pt x="10769600" y="9099550"/>
                </a:cubicBezTo>
                <a:cubicBezTo>
                  <a:pt x="12523105" y="9099550"/>
                  <a:pt x="13944601" y="8414389"/>
                  <a:pt x="13944601" y="7569200"/>
                </a:cubicBezTo>
                <a:cubicBezTo>
                  <a:pt x="13944601" y="6724011"/>
                  <a:pt x="12523105" y="6038850"/>
                  <a:pt x="10769600" y="6038850"/>
                </a:cubicBezTo>
                <a:close/>
                <a:moveTo>
                  <a:pt x="0" y="0"/>
                </a:moveTo>
                <a:lnTo>
                  <a:pt x="27914600" y="0"/>
                </a:lnTo>
                <a:lnTo>
                  <a:pt x="27914600" y="15824200"/>
                </a:lnTo>
                <a:lnTo>
                  <a:pt x="0" y="1582420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6528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Machine learning models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Classifying the outcomes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3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Balanced random forest classifier</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sz="1600" dirty="0"/>
              <a:t>Full set: 94%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sz="1600" dirty="0"/>
              <a:t>Ranked </a:t>
            </a:r>
            <a:r>
              <a:rPr lang="en-US" sz="1600" dirty="0" err="1"/>
              <a:t>sup</a:t>
            </a:r>
            <a:r>
              <a:rPr lang="en-US" dirty="0" err="1"/>
              <a:t>porting_others</a:t>
            </a:r>
            <a:r>
              <a:rPr lang="en-US" dirty="0"/>
              <a:t> and achievements as top features: 76% accuracy and 82% precision</a:t>
            </a:r>
          </a:p>
          <a:p>
            <a:pPr marL="285750" indent="-285750">
              <a:buFont typeface="Arial" panose="020B0604020202020204" pitchFamily="34" charset="0"/>
              <a:buChar char="•"/>
            </a:pPr>
            <a:r>
              <a:rPr lang="en-US" dirty="0"/>
              <a:t>Using flow and </a:t>
            </a:r>
            <a:r>
              <a:rPr lang="en-US" dirty="0" err="1"/>
              <a:t>live_vision</a:t>
            </a:r>
            <a:r>
              <a:rPr lang="en-US" dirty="0"/>
              <a:t>: 73% accuracy, 79% precision</a:t>
            </a:r>
            <a:endParaRPr lang="en-US" sz="1600" dirty="0"/>
          </a:p>
          <a:p>
            <a:pPr marL="285750" indent="-285750">
              <a:buFont typeface="Arial" panose="020B0604020202020204" pitchFamily="34" charset="0"/>
              <a:buChar char="•"/>
            </a:pP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Full set: 91%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dirty="0"/>
              <a:t>Ranked </a:t>
            </a:r>
            <a:r>
              <a:rPr lang="en-US" dirty="0" err="1"/>
              <a:t>supporting_others</a:t>
            </a:r>
            <a:r>
              <a:rPr lang="en-US" dirty="0"/>
              <a:t> and </a:t>
            </a:r>
            <a:r>
              <a:rPr lang="en-US" dirty="0" err="1"/>
              <a:t>sufficient_income</a:t>
            </a:r>
            <a:r>
              <a:rPr lang="en-US" dirty="0"/>
              <a:t> as top features: 70% accuracy, 79% precision</a:t>
            </a:r>
          </a:p>
          <a:p>
            <a:pPr marL="285750" indent="-285750">
              <a:buFont typeface="Arial" panose="020B0604020202020204" pitchFamily="34" charset="0"/>
              <a:buChar char="•"/>
            </a:pPr>
            <a:r>
              <a:rPr lang="en-US" dirty="0"/>
              <a:t>Flow and </a:t>
            </a:r>
            <a:r>
              <a:rPr lang="en-US" dirty="0" err="1"/>
              <a:t>live_vision</a:t>
            </a:r>
            <a:r>
              <a:rPr lang="en-US" dirty="0"/>
              <a:t>: 62% accuracy,77%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err="1"/>
              <a:t>Xg</a:t>
            </a:r>
            <a:r>
              <a:rPr lang="en-US" dirty="0"/>
              <a:t> boost</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Decision tree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dirty="0"/>
              <a:t>Not compatible with feature importance</a:t>
            </a:r>
          </a:p>
          <a:p>
            <a:pPr marL="285750" indent="-285750">
              <a:buFont typeface="Arial" panose="020B0604020202020204" pitchFamily="34" charset="0"/>
              <a:buChar char="•"/>
            </a:pPr>
            <a:r>
              <a:rPr lang="en-US" sz="1600" dirty="0"/>
              <a:t>Full set: 86% accuracy, 87% precision</a:t>
            </a:r>
          </a:p>
          <a:p>
            <a:pPr marL="285750" indent="-285750">
              <a:buFont typeface="Arial" panose="020B0604020202020204" pitchFamily="34" charset="0"/>
              <a:buChar char="•"/>
            </a:pPr>
            <a:r>
              <a:rPr lang="en-US" sz="1600" dirty="0"/>
              <a:t>Using flow and </a:t>
            </a:r>
            <a:r>
              <a:rPr lang="en-US" sz="1600" dirty="0" err="1"/>
              <a:t>live</a:t>
            </a:r>
            <a:r>
              <a:rPr lang="en-US" dirty="0" err="1"/>
              <a:t>_vision</a:t>
            </a:r>
            <a:r>
              <a:rPr lang="en-US" dirty="0"/>
              <a:t>: 80% accuracy, 78% precision</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Not compatible with feature importance</a:t>
            </a:r>
          </a:p>
          <a:p>
            <a:pPr marL="285750" indent="-285750">
              <a:buFont typeface="Arial" panose="020B0604020202020204" pitchFamily="34" charset="0"/>
              <a:buChar char="•"/>
            </a:pPr>
            <a:r>
              <a:rPr lang="en-US" sz="1600" dirty="0"/>
              <a:t>Full set: 95% accuracy, 93% precision</a:t>
            </a:r>
          </a:p>
          <a:p>
            <a:pPr marL="285750" indent="-285750">
              <a:buFont typeface="Arial" panose="020B0604020202020204" pitchFamily="34" charset="0"/>
              <a:buChar char="•"/>
            </a:pPr>
            <a:r>
              <a:rPr lang="en-US" dirty="0"/>
              <a:t>Flow and </a:t>
            </a:r>
            <a:r>
              <a:rPr lang="en-US" dirty="0" err="1"/>
              <a:t>live_vision</a:t>
            </a:r>
            <a:r>
              <a:rPr lang="en-US" dirty="0"/>
              <a:t>: 80% accuracy, 74%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16</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2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Final takeaways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Logistic regression is our chosen model</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4"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Questions?</a:t>
            </a:r>
          </a:p>
        </p:txBody>
      </p:sp>
      <p:sp>
        <p:nvSpPr>
          <p:cNvPr id="4" name="Rectangle 3"/>
          <p:cNvSpPr/>
          <p:nvPr/>
        </p:nvSpPr>
        <p:spPr>
          <a:xfrm>
            <a:off x="6152278" y="1712183"/>
            <a:ext cx="1899522" cy="878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214F75C-2559-083B-382E-A08E39F8B51C}"/>
              </a:ext>
            </a:extLst>
          </p:cNvPr>
          <p:cNvSpPr/>
          <p:nvPr/>
        </p:nvSpPr>
        <p:spPr>
          <a:xfrm>
            <a:off x="6096000" y="4326111"/>
            <a:ext cx="1672558" cy="1206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4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a:spcBef>
                <a:spcPts val="1200"/>
              </a:spcBef>
              <a:spcAft>
                <a:spcPts val="1200"/>
              </a:spcAft>
            </a:pPr>
            <a:r>
              <a:rPr lang="en-US" sz="2800" dirty="0"/>
              <a:t>Final Takeaways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2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Data exploration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The pandemic has heightened our awareness to the importance of human wellbeing, most notably at work. We were interested in exploring the relationship between work/life balance and various external factors, such as social interactions and physical wellness.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2361D98-BB08-9393-474B-783AE46B542E}"/>
              </a:ext>
            </a:extLst>
          </p:cNvPr>
          <p:cNvPicPr>
            <a:picLocks noChangeAspect="1"/>
          </p:cNvPicPr>
          <p:nvPr/>
        </p:nvPicPr>
        <p:blipFill>
          <a:blip r:embed="rId3"/>
          <a:stretch>
            <a:fillRect/>
          </a:stretch>
        </p:blipFill>
        <p:spPr>
          <a:xfrm>
            <a:off x="515938" y="1532508"/>
            <a:ext cx="11174222" cy="3797775"/>
          </a:xfrm>
          <a:prstGeom prst="rect">
            <a:avLst/>
          </a:prstGeom>
        </p:spPr>
      </p:pic>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92704A01-46D4-7091-2308-505B282030C9}"/>
              </a:ext>
            </a:extLst>
          </p:cNvPr>
          <p:cNvPicPr>
            <a:picLocks noChangeAspect="1"/>
          </p:cNvPicPr>
          <p:nvPr/>
        </p:nvPicPr>
        <p:blipFill>
          <a:blip r:embed="rId3"/>
          <a:stretch>
            <a:fillRect/>
          </a:stretch>
        </p:blipFill>
        <p:spPr>
          <a:xfrm>
            <a:off x="1907991" y="1635880"/>
            <a:ext cx="7684052" cy="3733289"/>
          </a:xfrm>
          <a:prstGeom prst="rect">
            <a:avLst/>
          </a:prstGeom>
        </p:spPr>
      </p:pic>
      <p:sp>
        <p:nvSpPr>
          <p:cNvPr id="15" name="Freeform: Shape 14">
            <a:extLst>
              <a:ext uri="{FF2B5EF4-FFF2-40B4-BE49-F238E27FC236}">
                <a16:creationId xmlns:a16="http://schemas.microsoft.com/office/drawing/2014/main" id="{7C8EF038-CBD4-6E9E-9A53-02340F210319}"/>
              </a:ext>
            </a:extLst>
          </p:cNvPr>
          <p:cNvSpPr/>
          <p:nvPr/>
        </p:nvSpPr>
        <p:spPr>
          <a:xfrm>
            <a:off x="-8159261" y="-3933092"/>
            <a:ext cx="28510522" cy="14724184"/>
          </a:xfrm>
          <a:custGeom>
            <a:avLst/>
            <a:gdLst>
              <a:gd name="connsiteX0" fmla="*/ 11602915 w 28510522"/>
              <a:gd name="connsiteY0" fmla="*/ 7069015 h 14724184"/>
              <a:gd name="connsiteX1" fmla="*/ 10269414 w 28510522"/>
              <a:gd name="connsiteY1" fmla="*/ 8288215 h 14724184"/>
              <a:gd name="connsiteX2" fmla="*/ 11602915 w 28510522"/>
              <a:gd name="connsiteY2" fmla="*/ 9507415 h 14724184"/>
              <a:gd name="connsiteX3" fmla="*/ 12936415 w 28510522"/>
              <a:gd name="connsiteY3" fmla="*/ 8288215 h 14724184"/>
              <a:gd name="connsiteX4" fmla="*/ 11602915 w 28510522"/>
              <a:gd name="connsiteY4" fmla="*/ 7069015 h 14724184"/>
              <a:gd name="connsiteX5" fmla="*/ 0 w 28510522"/>
              <a:gd name="connsiteY5" fmla="*/ 0 h 14724184"/>
              <a:gd name="connsiteX6" fmla="*/ 28510522 w 28510522"/>
              <a:gd name="connsiteY6" fmla="*/ 0 h 14724184"/>
              <a:gd name="connsiteX7" fmla="*/ 28510522 w 28510522"/>
              <a:gd name="connsiteY7" fmla="*/ 14724184 h 14724184"/>
              <a:gd name="connsiteX8" fmla="*/ 0 w 28510522"/>
              <a:gd name="connsiteY8" fmla="*/ 14724184 h 147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10522" h="14724184">
                <a:moveTo>
                  <a:pt x="11602915" y="7069015"/>
                </a:moveTo>
                <a:cubicBezTo>
                  <a:pt x="10866442" y="7069015"/>
                  <a:pt x="10269414" y="7614869"/>
                  <a:pt x="10269414" y="8288215"/>
                </a:cubicBezTo>
                <a:cubicBezTo>
                  <a:pt x="10269414" y="8961561"/>
                  <a:pt x="10866442" y="9507415"/>
                  <a:pt x="11602915" y="9507415"/>
                </a:cubicBezTo>
                <a:cubicBezTo>
                  <a:pt x="12339387" y="9507415"/>
                  <a:pt x="12936415" y="8961561"/>
                  <a:pt x="12936415" y="8288215"/>
                </a:cubicBezTo>
                <a:cubicBezTo>
                  <a:pt x="12936415" y="7614869"/>
                  <a:pt x="12339387" y="7069015"/>
                  <a:pt x="11602915" y="7069015"/>
                </a:cubicBezTo>
                <a:close/>
                <a:moveTo>
                  <a:pt x="0" y="0"/>
                </a:moveTo>
                <a:lnTo>
                  <a:pt x="28510522" y="0"/>
                </a:lnTo>
                <a:lnTo>
                  <a:pt x="28510522" y="14724184"/>
                </a:lnTo>
                <a:lnTo>
                  <a:pt x="0" y="14724184"/>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13150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055 0.04005 C 0.07318 0.04907 0.09206 0.05394 0.11198 0.05394 C 0.13464 0.05394 0.15273 0.04907 0.16536 0.04005 L 0.22604 0 " pathEditMode="relative" rAng="0" ptsTypes="AAAAA">
                                      <p:cBhvr>
                                        <p:cTn id="6" dur="2000" fill="hold"/>
                                        <p:tgtEl>
                                          <p:spTgt spid="15"/>
                                        </p:tgtEl>
                                        <p:attrNameLst>
                                          <p:attrName>ppt_x</p:attrName>
                                          <p:attrName>ppt_y</p:attrName>
                                        </p:attrNameLst>
                                      </p:cBhvr>
                                      <p:rCtr x="11302"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AAE6F184-F7F6-5271-762F-B6469850C990}"/>
              </a:ext>
            </a:extLst>
          </p:cNvPr>
          <p:cNvPicPr>
            <a:picLocks noChangeAspect="1"/>
          </p:cNvPicPr>
          <p:nvPr/>
        </p:nvPicPr>
        <p:blipFill>
          <a:blip r:embed="rId3"/>
          <a:stretch>
            <a:fillRect/>
          </a:stretch>
        </p:blipFill>
        <p:spPr>
          <a:xfrm>
            <a:off x="461176" y="2033392"/>
            <a:ext cx="11269648" cy="2791215"/>
          </a:xfrm>
          <a:prstGeom prst="rect">
            <a:avLst/>
          </a:prstGeom>
        </p:spPr>
      </p:pic>
    </p:spTree>
    <p:extLst>
      <p:ext uri="{BB962C8B-B14F-4D97-AF65-F5344CB8AC3E}">
        <p14:creationId xmlns:p14="http://schemas.microsoft.com/office/powerpoint/2010/main" val="33681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71af3243-3dd4-4a8d-8c0d-dd76da1f02a5"/>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1025</TotalTime>
  <Words>1515</Words>
  <Application>Microsoft Office PowerPoint</Application>
  <PresentationFormat>Widescreen</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Corbel</vt:lpstr>
      <vt:lpstr>Office Theme</vt:lpstr>
      <vt:lpstr>Optimizing work/life balance</vt:lpstr>
      <vt:lpstr>Agenda</vt:lpstr>
      <vt:lpstr>Agenda</vt:lpstr>
      <vt:lpstr>Agenda</vt:lpstr>
      <vt:lpstr>Agenda</vt:lpstr>
      <vt:lpstr>Data exploration</vt:lpstr>
      <vt:lpstr>Lifestyle &amp; wellbeing data</vt:lpstr>
      <vt:lpstr>Lifestyle &amp; wellbeing data</vt:lpstr>
      <vt:lpstr>Lifestyle &amp; wellbeing data</vt:lpstr>
      <vt:lpstr>Lifestyle &amp; wellbeing data</vt:lpstr>
      <vt:lpstr>Lifestyle &amp; wellbeing data</vt:lpstr>
      <vt:lpstr>Problem statement</vt:lpstr>
      <vt:lpstr>Confusion matrix</vt:lpstr>
      <vt:lpstr>Machine learning models</vt:lpstr>
      <vt:lpstr>Machine Learning models</vt:lpstr>
      <vt:lpstr>Machine Learning models</vt:lpstr>
      <vt:lpstr>Final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work/life balance</dc:title>
  <dc:creator>Josette Bitanga</dc:creator>
  <cp:lastModifiedBy>Isobel Tsang</cp:lastModifiedBy>
  <cp:revision>24</cp:revision>
  <dcterms:created xsi:type="dcterms:W3CDTF">2023-02-01T20:08:45Z</dcterms:created>
  <dcterms:modified xsi:type="dcterms:W3CDTF">2023-02-08T22:41:27Z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