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9" r:id="rId6"/>
    <p:sldId id="268" r:id="rId7"/>
    <p:sldId id="270" r:id="rId8"/>
    <p:sldId id="266" r:id="rId9"/>
    <p:sldId id="277" r:id="rId10"/>
    <p:sldId id="276" r:id="rId11"/>
    <p:sldId id="271" r:id="rId12"/>
    <p:sldId id="272" r:id="rId13"/>
    <p:sldId id="275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9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2082" y="648"/>
      </p:cViewPr>
      <p:guideLst>
        <p:guide orient="horz" pos="144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Lifestyle and Wellbeing data were</a:t>
            </a:r>
          </a:p>
          <a:p>
            <a:endParaRPr lang="en-US" dirty="0"/>
          </a:p>
          <a:p>
            <a:r>
              <a:rPr lang="en-US" dirty="0"/>
              <a:t>We brought together Bad and Good, there’s so little Bad.</a:t>
            </a:r>
          </a:p>
          <a:p>
            <a:r>
              <a:rPr lang="en-US" dirty="0"/>
              <a:t>Excellent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3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Balanced Random Forest classifier was used first. Running it with all features yielded x accuracy. Running it with the top 5 features lowered the accuracy and precision.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was also tested, however it did not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dalat/lifestyle-and-wellbe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work/life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Josette </a:t>
            </a:r>
            <a:r>
              <a:rPr lang="en-US" dirty="0" err="1"/>
              <a:t>bitanga,</a:t>
            </a:r>
            <a:endParaRPr lang="en-US" dirty="0"/>
          </a:p>
          <a:p>
            <a:r>
              <a:rPr lang="en-US" dirty="0" err="1"/>
              <a:t>Crystina</a:t>
            </a:r>
            <a:r>
              <a:rPr lang="en-US" dirty="0"/>
              <a:t> dang,</a:t>
            </a:r>
          </a:p>
          <a:p>
            <a:r>
              <a:rPr lang="en-US" dirty="0"/>
              <a:t>Henrietta </a:t>
            </a:r>
            <a:r>
              <a:rPr lang="en-US" dirty="0" err="1"/>
              <a:t>danso</a:t>
            </a:r>
            <a:r>
              <a:rPr lang="en-US" dirty="0"/>
              <a:t>,</a:t>
            </a:r>
          </a:p>
          <a:p>
            <a:r>
              <a:rPr lang="en-US" dirty="0"/>
              <a:t>Isobel </a:t>
            </a:r>
            <a:r>
              <a:rPr lang="en-US" dirty="0" err="1"/>
              <a:t>tsang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9575800" y="347544"/>
            <a:ext cx="2273300" cy="1087555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278" y="1712183"/>
            <a:ext cx="1899522" cy="878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E94F58-52BF-30CE-8DA8-CCC3D82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22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70075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082570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60228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760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901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3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Data Exploration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Machine Learning Models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Final Remarks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6238" y="6187880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64415" y="628156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pandemic has heightened our awareness to the importance of human wellbeing, most notably at work. We were interested in exploring the relationship between work/life balance and various external factors, such as social interactions and physical wellness.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900" y="5994400"/>
            <a:ext cx="1460500" cy="76200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01300" y="5994400"/>
            <a:ext cx="1460500" cy="76200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The Lifestyle and Wellbeing data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538" y="616988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64415" y="632228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Lifestyle &amp; wellbeing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538" y="616988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363538" y="449501"/>
            <a:ext cx="11150600" cy="920336"/>
          </a:xfrm>
        </p:spPr>
        <p:txBody>
          <a:bodyPr/>
          <a:lstStyle/>
          <a:p>
            <a:r>
              <a:rPr lang="en-CA" dirty="0"/>
              <a:t>TOTAL # OF SURVEY RESPONSES (TEXT)</a:t>
            </a:r>
            <a:br>
              <a:rPr lang="en-CA" dirty="0"/>
            </a:br>
            <a:r>
              <a:rPr lang="en-CA" sz="1800" dirty="0"/>
              <a:t/>
            </a:r>
            <a:br>
              <a:rPr lang="en-CA" sz="1800" dirty="0"/>
            </a:b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EE92C-AF04-8620-5B15-B8F3D5A1D77E}"/>
              </a:ext>
            </a:extLst>
          </p:cNvPr>
          <p:cNvGrpSpPr/>
          <p:nvPr/>
        </p:nvGrpSpPr>
        <p:grpSpPr>
          <a:xfrm>
            <a:off x="8245827" y="906699"/>
            <a:ext cx="3600672" cy="2727568"/>
            <a:chOff x="8049697" y="760926"/>
            <a:chExt cx="3515028" cy="24403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89A8E-C8AA-16CB-6275-26B8AB27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697" y="1248435"/>
              <a:ext cx="3515028" cy="19527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8D886-6E1D-E4FE-2452-D56C05EF3463}"/>
                </a:ext>
              </a:extLst>
            </p:cNvPr>
            <p:cNvSpPr txBox="1"/>
            <p:nvPr/>
          </p:nvSpPr>
          <p:spPr>
            <a:xfrm>
              <a:off x="8309501" y="760926"/>
              <a:ext cx="2930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of balance scores overtime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1951E-5D1A-7188-331A-E9254FA97220}"/>
              </a:ext>
            </a:extLst>
          </p:cNvPr>
          <p:cNvGrpSpPr/>
          <p:nvPr/>
        </p:nvGrpSpPr>
        <p:grpSpPr>
          <a:xfrm>
            <a:off x="363538" y="2989076"/>
            <a:ext cx="4451735" cy="3716524"/>
            <a:chOff x="294938" y="2733710"/>
            <a:chExt cx="4748898" cy="3947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D9FF7-02A9-7008-0D7F-ECFCFC9EC6D1}"/>
                </a:ext>
              </a:extLst>
            </p:cNvPr>
            <p:cNvSpPr txBox="1"/>
            <p:nvPr/>
          </p:nvSpPr>
          <p:spPr>
            <a:xfrm>
              <a:off x="1213823" y="6219401"/>
              <a:ext cx="2686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Frequency of categorical responses based on balance score range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FEE3069-F7B5-A254-3530-89EBB38F3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35" t="8034" b="10940"/>
            <a:stretch/>
          </p:blipFill>
          <p:spPr>
            <a:xfrm>
              <a:off x="294938" y="2733710"/>
              <a:ext cx="2261989" cy="16986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AF2DB8-DCD2-D638-7B90-D02DE71DD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35" t="8034" b="10940"/>
            <a:stretch/>
          </p:blipFill>
          <p:spPr>
            <a:xfrm>
              <a:off x="2781847" y="2733710"/>
              <a:ext cx="2261989" cy="16986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D62B9A-4288-F553-3550-A054C1B99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35" t="8034" b="10940"/>
            <a:stretch/>
          </p:blipFill>
          <p:spPr>
            <a:xfrm>
              <a:off x="1576564" y="4448105"/>
              <a:ext cx="2261989" cy="169861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F58AB7-74B2-AD2E-8B7E-CB8FD189FDA5}"/>
              </a:ext>
            </a:extLst>
          </p:cNvPr>
          <p:cNvGrpSpPr/>
          <p:nvPr/>
        </p:nvGrpSpPr>
        <p:grpSpPr>
          <a:xfrm>
            <a:off x="6384113" y="3638117"/>
            <a:ext cx="4874995" cy="3254607"/>
            <a:chOff x="6128620" y="3466324"/>
            <a:chExt cx="4874995" cy="32546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77AA3-B269-60E4-C343-E0044978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8620" y="3466324"/>
              <a:ext cx="4874995" cy="27904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E2B72-96AC-1608-2391-8416F276713F}"/>
                </a:ext>
              </a:extLst>
            </p:cNvPr>
            <p:cNvSpPr txBox="1"/>
            <p:nvPr/>
          </p:nvSpPr>
          <p:spPr>
            <a:xfrm>
              <a:off x="6290938" y="6259266"/>
              <a:ext cx="471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rating for each category for each of the balance score ranges (each ‘stack’ within each bar = 1 balance score range)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9C0BB8-B40F-C3C1-9A9F-435D7EF44FD4}"/>
              </a:ext>
            </a:extLst>
          </p:cNvPr>
          <p:cNvSpPr txBox="1"/>
          <p:nvPr/>
        </p:nvSpPr>
        <p:spPr>
          <a:xfrm>
            <a:off x="8419486" y="4087198"/>
            <a:ext cx="39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* Opportunity to make interactive: can allow users to select between ‘good’ and ‘bad’ category from dropdown to see stats for selection.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05928-842A-30A4-70FB-E8D59B05FDB9}"/>
              </a:ext>
            </a:extLst>
          </p:cNvPr>
          <p:cNvSpPr txBox="1"/>
          <p:nvPr/>
        </p:nvSpPr>
        <p:spPr>
          <a:xfrm>
            <a:off x="2785539" y="4889043"/>
            <a:ext cx="376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* Opportunity to make interactive: can allow users to select between ‘good’ and ‘bad’ category from dropdown to see stats for selection.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53" y="653509"/>
            <a:ext cx="2139881" cy="2609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54" y="653509"/>
            <a:ext cx="2456901" cy="311532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3538" y="616988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err="1"/>
              <a:t>learNing</a:t>
            </a:r>
            <a:r>
              <a:rPr lang="en-US" dirty="0"/>
              <a:t>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Model used to rank the relationship between each feature and the work/life score. We then used logistic regression, decision tree, and </a:t>
            </a:r>
            <a:r>
              <a:rPr lang="en-US" dirty="0" err="1"/>
              <a:t>XGBoost</a:t>
            </a:r>
            <a:r>
              <a:rPr lang="en-US" dirty="0"/>
              <a:t> to see how best to predict an individual’s work/life balance. Classification/supervised models. Looking at higher precision.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900" y="5994400"/>
            <a:ext cx="1460500" cy="76200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33446" y="5994400"/>
            <a:ext cx="1460500" cy="76200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01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Topic 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3538" y="616988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02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 comes here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Topic 02 comes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538" y="6169883"/>
            <a:ext cx="1198562" cy="53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71af3243-3dd4-4a8d-8c0d-dd76da1f02a5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321</TotalTime>
  <Words>677</Words>
  <Application>Microsoft Office PowerPoint</Application>
  <PresentationFormat>Widescreen</PresentationFormat>
  <Paragraphs>120</Paragraphs>
  <Slides>11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Office Theme</vt:lpstr>
      <vt:lpstr>Optimizing work/life balance</vt:lpstr>
      <vt:lpstr>Agenda</vt:lpstr>
      <vt:lpstr>Data exploration</vt:lpstr>
      <vt:lpstr>The data  </vt:lpstr>
      <vt:lpstr>Lifestyle &amp; wellbeing data</vt:lpstr>
      <vt:lpstr>TOTAL # OF SURVEY RESPONSES (TEXT)  </vt:lpstr>
      <vt:lpstr>Machine learNing models</vt:lpstr>
      <vt:lpstr>Comparison 01</vt:lpstr>
      <vt:lpstr>Comparison 02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work/life balance</dc:title>
  <dc:creator>Josette Bitanga</dc:creator>
  <cp:lastModifiedBy>Isobel</cp:lastModifiedBy>
  <cp:revision>8</cp:revision>
  <dcterms:created xsi:type="dcterms:W3CDTF">2023-02-01T20:08:45Z</dcterms:created>
  <dcterms:modified xsi:type="dcterms:W3CDTF">2023-02-02T03:19:51Z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