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etta Danso" userId="25e5e9bc02fd8fc0" providerId="LiveId" clId="{C6A89228-51DE-48EC-8729-9A7257679D0B}"/>
    <pc:docChg chg="modSld">
      <pc:chgData name="Henrietta Danso" userId="25e5e9bc02fd8fc0" providerId="LiveId" clId="{C6A89228-51DE-48EC-8729-9A7257679D0B}" dt="2023-01-30T23:09:31.667" v="34" actId="1076"/>
      <pc:docMkLst>
        <pc:docMk/>
      </pc:docMkLst>
      <pc:sldChg chg="modSp mod">
        <pc:chgData name="Henrietta Danso" userId="25e5e9bc02fd8fc0" providerId="LiveId" clId="{C6A89228-51DE-48EC-8729-9A7257679D0B}" dt="2023-01-30T23:09:31.667" v="34" actId="1076"/>
        <pc:sldMkLst>
          <pc:docMk/>
          <pc:sldMk cId="1205647749" sldId="256"/>
        </pc:sldMkLst>
        <pc:spChg chg="mod">
          <ac:chgData name="Henrietta Danso" userId="25e5e9bc02fd8fc0" providerId="LiveId" clId="{C6A89228-51DE-48EC-8729-9A7257679D0B}" dt="2023-01-30T23:09:13.308" v="18" actId="14100"/>
          <ac:spMkLst>
            <pc:docMk/>
            <pc:sldMk cId="1205647749" sldId="256"/>
            <ac:spMk id="2" creationId="{969C0BB8-B40F-C3C1-9A9F-435D7EF44FD4}"/>
          </ac:spMkLst>
        </pc:spChg>
        <pc:spChg chg="mod">
          <ac:chgData name="Henrietta Danso" userId="25e5e9bc02fd8fc0" providerId="LiveId" clId="{C6A89228-51DE-48EC-8729-9A7257679D0B}" dt="2023-01-30T23:09:31.667" v="34" actId="1076"/>
          <ac:spMkLst>
            <pc:docMk/>
            <pc:sldMk cId="1205647749" sldId="256"/>
            <ac:spMk id="4" creationId="{0C405928-842A-30A4-70FB-E8D59B05FD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3EA-627F-77D3-85E5-AAD2FE285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C570-C562-91BE-7B0A-F0005A28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7164-AD6E-2745-AB2A-F5D5594A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A6D2-379D-B85A-05D2-071DB0E4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D881-A074-B579-AA6E-9581D35E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3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C21E-586F-4633-5285-61EE207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D9D8-0A29-8A7B-C64F-D36AF11B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F05C-29A7-7A87-01A8-4CC76221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A397-6A7D-A781-F9AC-78709662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1824-2C62-E7B8-9A85-9AB9EB94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7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6C7F-79A3-7461-17AF-B397B9B2E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DC77E-31CD-0038-1C3E-DD4DB92B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EEEB-A9A8-01C1-3454-C825277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9373-98A3-158C-DB03-C83E220D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BD5D-2000-01B8-0DCB-099D4F1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E50-6EC8-F18E-57E4-DDF7D6B2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41DD-BBDF-3833-ED19-E33828F4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1346-EE0F-93B7-C496-D7117820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3EE7-CA5C-8A42-404E-8242CF08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A988-8BA0-5131-3CCF-0C10723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99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86C-4779-858A-5949-829DC952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AD63-3496-DB62-41A1-08307AD9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3AB4-E285-49D2-DB9A-BB9AA2C2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7AF7-D4ED-BBC6-78EF-C4F1C637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540A-E64F-AEE2-25C5-FB273559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3432-86F3-F358-F97C-9C643F70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AD6C-D5D3-C5C1-AEF2-B5DE8D3EB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FA8B2-1420-5770-B88E-0173863A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65554-3A34-AEDB-46A9-98D33F68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F9F4D-3ECA-6DC0-7A8A-89E5023C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FC114-0402-B586-BFE1-9763266B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5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F03-3839-5AA1-F7B4-D8D4881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7A65-E51F-F8D1-EA53-B5A9302B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EC42-6F70-0966-F33D-2E6D19D6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2F51D-AADD-D91D-671C-808BBD416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4700-8836-3061-2098-18050D7D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8520F-C16B-982C-96DC-F4D61C7E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559F-96E2-C387-4FEB-F79EE364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CA56-5478-A4A2-0639-695299DE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CABD-DA17-DD08-22C2-473A63DD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E7446-0AA7-3111-8D23-6EC242C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2ABF8-4157-7A70-6EEE-A330AB29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F0A48-F091-0510-B879-88748CE6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02CD-A415-4FB5-2A97-2A532E18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50973-BE62-C331-FAC7-B481488E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31967-39D3-80B6-2513-7234F8D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83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A9FA-3BF7-BB0C-DDC6-E2E9F162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A476-C0E0-8314-710F-F6565115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7E81D-B347-9828-FAD9-419A70EA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F844-636A-382F-B216-3116EE3D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0A58-B834-9B0A-A3F0-29D3BBB9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544C-25E4-16D8-13F6-72593AA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1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7F21-6175-98E4-56D9-9E1B07E1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8553-8025-F25B-758B-D24C36BA7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FE1D-56FC-D61F-0BC8-5A96F31F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B8C6-7319-E404-A738-64CE3408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A2AE-039C-C96B-440C-CC75CFD0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834D-7A29-A582-E61C-DF5CA18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37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62914-CA65-B4B9-2C30-6DD794A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C421-057A-5BD3-48D5-95CD0267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A0E9-8554-EDD8-78F6-E15131AB5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B6DD-1028-4CA1-BEB1-4C3D4D0211E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56A5-3EF9-107F-3C24-0CB6928A1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4512-CEB4-1F6B-26B1-86A01EED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68A6-6AC1-4A1D-9609-15B81CDA53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27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3AB9D0-0FF2-8AC8-E50E-BF63AEC1F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9" y="750277"/>
            <a:ext cx="2285999" cy="832338"/>
          </a:xfrm>
        </p:spPr>
        <p:txBody>
          <a:bodyPr>
            <a:normAutofit fontScale="85000" lnSpcReduction="10000"/>
          </a:bodyPr>
          <a:lstStyle/>
          <a:p>
            <a:r>
              <a:rPr lang="en-CA" b="1" dirty="0"/>
              <a:t>TOTAL # OF SURVEY RESPONSES (TEXT)</a:t>
            </a:r>
          </a:p>
          <a:p>
            <a:endParaRPr lang="en-CA" sz="1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38FBA-91D3-2F01-32C8-675D263C627A}"/>
              </a:ext>
            </a:extLst>
          </p:cNvPr>
          <p:cNvGrpSpPr/>
          <p:nvPr/>
        </p:nvGrpSpPr>
        <p:grpSpPr>
          <a:xfrm>
            <a:off x="2645915" y="194714"/>
            <a:ext cx="2128860" cy="2607101"/>
            <a:chOff x="3036277" y="155453"/>
            <a:chExt cx="1711569" cy="2037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6C3353-7848-A763-541B-29B4BA1C0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794" t="14888" r="29210" b="11990"/>
            <a:stretch/>
          </p:blipFill>
          <p:spPr>
            <a:xfrm>
              <a:off x="3059723" y="155453"/>
              <a:ext cx="1664678" cy="16646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55EF7-7307-B1AB-1B34-A44431FA6A27}"/>
                </a:ext>
              </a:extLst>
            </p:cNvPr>
            <p:cNvSpPr txBox="1"/>
            <p:nvPr/>
          </p:nvSpPr>
          <p:spPr>
            <a:xfrm>
              <a:off x="3036277" y="1731035"/>
              <a:ext cx="1711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Division of respondents by age group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1CE8F-CBA0-5B76-D8D7-3803217DB6F9}"/>
              </a:ext>
            </a:extLst>
          </p:cNvPr>
          <p:cNvGrpSpPr/>
          <p:nvPr/>
        </p:nvGrpSpPr>
        <p:grpSpPr>
          <a:xfrm>
            <a:off x="5158055" y="177129"/>
            <a:ext cx="2452116" cy="3117056"/>
            <a:chOff x="6881449" y="206437"/>
            <a:chExt cx="2261989" cy="27874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D1163-AF29-685D-EB07-8C5FC50D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449" y="206437"/>
              <a:ext cx="2261989" cy="22319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7F578A-8CB7-4E97-F855-E2A8CE3DFB50}"/>
                </a:ext>
              </a:extLst>
            </p:cNvPr>
            <p:cNvSpPr txBox="1"/>
            <p:nvPr/>
          </p:nvSpPr>
          <p:spPr>
            <a:xfrm>
              <a:off x="6881449" y="2532185"/>
              <a:ext cx="2261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Distribution of respondents in the 3 balance score ranges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EE92C-AF04-8620-5B15-B8F3D5A1D77E}"/>
              </a:ext>
            </a:extLst>
          </p:cNvPr>
          <p:cNvGrpSpPr/>
          <p:nvPr/>
        </p:nvGrpSpPr>
        <p:grpSpPr>
          <a:xfrm>
            <a:off x="7993451" y="407767"/>
            <a:ext cx="3600672" cy="2495918"/>
            <a:chOff x="7803324" y="314541"/>
            <a:chExt cx="3515028" cy="22330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89A8E-C8AA-16CB-6275-26B8AB2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3324" y="314541"/>
              <a:ext cx="3515028" cy="19527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78D886-6E1D-E4FE-2452-D56C05EF3463}"/>
                </a:ext>
              </a:extLst>
            </p:cNvPr>
            <p:cNvSpPr txBox="1"/>
            <p:nvPr/>
          </p:nvSpPr>
          <p:spPr>
            <a:xfrm>
              <a:off x="8194430" y="2270592"/>
              <a:ext cx="2930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of balance scores overtime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1951E-5D1A-7188-331A-E9254FA97220}"/>
              </a:ext>
            </a:extLst>
          </p:cNvPr>
          <p:cNvGrpSpPr/>
          <p:nvPr/>
        </p:nvGrpSpPr>
        <p:grpSpPr>
          <a:xfrm>
            <a:off x="525470" y="2974869"/>
            <a:ext cx="4451735" cy="3716524"/>
            <a:chOff x="294938" y="2733710"/>
            <a:chExt cx="4748898" cy="3947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D9FF7-02A9-7008-0D7F-ECFCFC9EC6D1}"/>
                </a:ext>
              </a:extLst>
            </p:cNvPr>
            <p:cNvSpPr txBox="1"/>
            <p:nvPr/>
          </p:nvSpPr>
          <p:spPr>
            <a:xfrm>
              <a:off x="1213823" y="6219401"/>
              <a:ext cx="2686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Frequency of categorical responses based on balance score range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FEE3069-F7B5-A254-3530-89EBB38F3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294938" y="2733710"/>
              <a:ext cx="2261989" cy="16986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AF2DB8-DCD2-D638-7B90-D02DE71DD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2781847" y="2733710"/>
              <a:ext cx="2261989" cy="16986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D62B9A-4288-F553-3550-A054C1B99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35" t="8034" b="10940"/>
            <a:stretch/>
          </p:blipFill>
          <p:spPr>
            <a:xfrm>
              <a:off x="1576564" y="4448105"/>
              <a:ext cx="2261989" cy="169861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F58AB7-74B2-AD2E-8B7E-CB8FD189FDA5}"/>
              </a:ext>
            </a:extLst>
          </p:cNvPr>
          <p:cNvGrpSpPr/>
          <p:nvPr/>
        </p:nvGrpSpPr>
        <p:grpSpPr>
          <a:xfrm>
            <a:off x="6128620" y="3466324"/>
            <a:ext cx="4874995" cy="3254607"/>
            <a:chOff x="6128620" y="3466324"/>
            <a:chExt cx="4874995" cy="32546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477AA3-B269-60E4-C343-E00449786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8620" y="3466324"/>
              <a:ext cx="4874995" cy="27904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E2B72-96AC-1608-2391-8416F276713F}"/>
                </a:ext>
              </a:extLst>
            </p:cNvPr>
            <p:cNvSpPr txBox="1"/>
            <p:nvPr/>
          </p:nvSpPr>
          <p:spPr>
            <a:xfrm>
              <a:off x="6290938" y="6259266"/>
              <a:ext cx="471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Average rating for each category for each of the balance score ranges (each ‘stack’ within each bar = 1 balance score range)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9C0BB8-B40F-C3C1-9A9F-435D7EF44FD4}"/>
              </a:ext>
            </a:extLst>
          </p:cNvPr>
          <p:cNvSpPr txBox="1"/>
          <p:nvPr/>
        </p:nvSpPr>
        <p:spPr>
          <a:xfrm>
            <a:off x="8394086" y="3868118"/>
            <a:ext cx="39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05928-842A-30A4-70FB-E8D59B05FDB9}"/>
              </a:ext>
            </a:extLst>
          </p:cNvPr>
          <p:cNvSpPr txBox="1"/>
          <p:nvPr/>
        </p:nvSpPr>
        <p:spPr>
          <a:xfrm>
            <a:off x="2623221" y="4746289"/>
            <a:ext cx="376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* Opportunity to make interactive: can allow users to select between ‘good’ and ‘bad’ category from dropdown to see stats for selection.</a:t>
            </a:r>
          </a:p>
        </p:txBody>
      </p:sp>
    </p:spTree>
    <p:extLst>
      <p:ext uri="{BB962C8B-B14F-4D97-AF65-F5344CB8AC3E}">
        <p14:creationId xmlns:p14="http://schemas.microsoft.com/office/powerpoint/2010/main" val="12056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Danso</dc:creator>
  <cp:lastModifiedBy>Henrietta Danso</cp:lastModifiedBy>
  <cp:revision>2</cp:revision>
  <dcterms:created xsi:type="dcterms:W3CDTF">2023-01-25T23:16:22Z</dcterms:created>
  <dcterms:modified xsi:type="dcterms:W3CDTF">2023-01-30T23:09:31Z</dcterms:modified>
</cp:coreProperties>
</file>