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7" r:id="rId2"/>
    <p:sldId id="258" r:id="rId3"/>
    <p:sldId id="259" r:id="rId4"/>
    <p:sldId id="260" r:id="rId5"/>
    <p:sldId id="261" r:id="rId6"/>
    <p:sldId id="262" r:id="rId7"/>
    <p:sldId id="263" r:id="rId8"/>
    <p:sldId id="264" r:id="rId9"/>
    <p:sldId id="266" r:id="rId10"/>
    <p:sldId id="267" r:id="rId11"/>
    <p:sldId id="273" r:id="rId12"/>
    <p:sldId id="274" r:id="rId13"/>
    <p:sldId id="275" r:id="rId14"/>
    <p:sldId id="276" r:id="rId15"/>
    <p:sldId id="277" r:id="rId16"/>
    <p:sldId id="278" r:id="rId17"/>
    <p:sldId id="279" r:id="rId18"/>
    <p:sldId id="280" r:id="rId19"/>
    <p:sldId id="282" r:id="rId20"/>
    <p:sldId id="283" r:id="rId21"/>
    <p:sldId id="284" r:id="rId22"/>
    <p:sldId id="285" r:id="rId23"/>
    <p:sldId id="286" r:id="rId24"/>
    <p:sldId id="287" r:id="rId25"/>
    <p:sldId id="288" r:id="rId26"/>
    <p:sldId id="289" r:id="rId27"/>
    <p:sldId id="290" r:id="rId28"/>
    <p:sldId id="291"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103" autoAdjust="0"/>
    <p:restoredTop sz="94660"/>
  </p:normalViewPr>
  <p:slideViewPr>
    <p:cSldViewPr snapToGrid="0">
      <p:cViewPr varScale="1">
        <p:scale>
          <a:sx n="71" d="100"/>
          <a:sy n="71" d="100"/>
        </p:scale>
        <p:origin x="-654"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4/11/2023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907562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216435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xmlns="" val="6502288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4080482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18389190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0205403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4/11/2023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9132414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4/11/2023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979513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4/11/2023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443592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4938786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4/11/2023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813892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4/11/2023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025389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pPr/>
              <a:t>4/11/2023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557720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pPr/>
              <a:t>4/11/2023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28373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61918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820269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4/11/2023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906070717"/>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4EDD1E-E483-47DC-978D-BF935F066E02}"/>
              </a:ext>
            </a:extLst>
          </p:cNvPr>
          <p:cNvSpPr>
            <a:spLocks noGrp="1"/>
          </p:cNvSpPr>
          <p:nvPr>
            <p:ph type="title"/>
          </p:nvPr>
        </p:nvSpPr>
        <p:spPr>
          <a:xfrm>
            <a:off x="677333" y="609600"/>
            <a:ext cx="8758215" cy="1320800"/>
          </a:xfrm>
        </p:spPr>
        <p:txBody>
          <a:bodyPr>
            <a:normAutofit fontScale="90000"/>
          </a:bodyPr>
          <a:lstStyle/>
          <a:p>
            <a:r>
              <a:rPr lang="en-US" b="1" dirty="0">
                <a:solidFill>
                  <a:schemeClr val="accent1"/>
                </a:solidFill>
              </a:rPr>
              <a:t>Intelligent Admissions: The Future of                                                 University Decision Making with Machine Learning</a:t>
            </a:r>
            <a:br>
              <a:rPr lang="en-US" b="1" dirty="0">
                <a:solidFill>
                  <a:schemeClr val="accent1"/>
                </a:solidFill>
              </a:rPr>
            </a:br>
            <a:endParaRPr lang="en-US" dirty="0"/>
          </a:p>
        </p:txBody>
      </p:sp>
      <p:sp>
        <p:nvSpPr>
          <p:cNvPr id="3" name="Content Placeholder 2">
            <a:extLst>
              <a:ext uri="{FF2B5EF4-FFF2-40B4-BE49-F238E27FC236}">
                <a16:creationId xmlns:a16="http://schemas.microsoft.com/office/drawing/2014/main" xmlns="" id="{DB7E8A2B-E1B1-4871-A550-01CC467AEBF6}"/>
              </a:ext>
            </a:extLst>
          </p:cNvPr>
          <p:cNvSpPr>
            <a:spLocks noGrp="1"/>
          </p:cNvSpPr>
          <p:nvPr>
            <p:ph idx="1"/>
          </p:nvPr>
        </p:nvSpPr>
        <p:spPr>
          <a:xfrm>
            <a:off x="677333" y="2160589"/>
            <a:ext cx="8520455" cy="4374682"/>
          </a:xfrm>
        </p:spPr>
        <p:txBody>
          <a:bodyPr>
            <a:normAutofit/>
          </a:bodyPr>
          <a:lstStyle/>
          <a:p>
            <a:pPr marL="0" indent="0">
              <a:buNone/>
            </a:pPr>
            <a:r>
              <a:rPr lang="en-IN" dirty="0"/>
              <a:t>               </a:t>
            </a:r>
          </a:p>
          <a:p>
            <a:pPr marL="0" indent="0">
              <a:buNone/>
            </a:pPr>
            <a:r>
              <a:rPr lang="en-IN" dirty="0"/>
              <a:t>                   </a:t>
            </a:r>
            <a:r>
              <a:rPr lang="en-IN" sz="3200" dirty="0" smtClean="0">
                <a:solidFill>
                  <a:srgbClr val="FF0000"/>
                </a:solidFill>
              </a:rPr>
              <a:t>Submitted  </a:t>
            </a:r>
            <a:r>
              <a:rPr lang="en-IN" sz="3200" dirty="0">
                <a:solidFill>
                  <a:srgbClr val="FF0000"/>
                </a:solidFill>
              </a:rPr>
              <a:t>By</a:t>
            </a:r>
            <a:r>
              <a:rPr lang="en-IN" sz="3200" dirty="0" smtClean="0">
                <a:solidFill>
                  <a:srgbClr val="FF0000"/>
                </a:solidFill>
              </a:rPr>
              <a:t>:</a:t>
            </a:r>
          </a:p>
          <a:p>
            <a:pPr marL="0" indent="0">
              <a:buNone/>
            </a:pPr>
            <a:r>
              <a:rPr lang="en-US" sz="3200" dirty="0" smtClean="0"/>
              <a:t>           </a:t>
            </a:r>
            <a:r>
              <a:rPr lang="en-US" sz="2400" dirty="0" smtClean="0">
                <a:solidFill>
                  <a:srgbClr val="FF0000"/>
                </a:solidFill>
              </a:rPr>
              <a:t>Team </a:t>
            </a:r>
            <a:r>
              <a:rPr lang="en-US" sz="2400" dirty="0" smtClean="0">
                <a:solidFill>
                  <a:srgbClr val="FF0000"/>
                </a:solidFill>
              </a:rPr>
              <a:t>ID:NM2023TMID22881</a:t>
            </a:r>
          </a:p>
          <a:p>
            <a:pPr marL="0" indent="0">
              <a:buNone/>
            </a:pPr>
            <a:r>
              <a:rPr lang="en-US" sz="2400" dirty="0" smtClean="0">
                <a:solidFill>
                  <a:srgbClr val="FF0000"/>
                </a:solidFill>
              </a:rPr>
              <a:t> </a:t>
            </a:r>
            <a:r>
              <a:rPr lang="en-US" sz="2400" dirty="0" smtClean="0">
                <a:solidFill>
                  <a:srgbClr val="FF0000"/>
                </a:solidFill>
              </a:rPr>
              <a:t>                                  </a:t>
            </a:r>
            <a:r>
              <a:rPr lang="en-US" sz="2400" dirty="0" smtClean="0">
                <a:solidFill>
                  <a:srgbClr val="FF0000"/>
                </a:solidFill>
              </a:rPr>
              <a:t> </a:t>
            </a:r>
            <a:r>
              <a:rPr lang="en-IN" sz="2800" dirty="0" smtClean="0"/>
              <a:t>D.RAMYA(20326ER060</a:t>
            </a:r>
            <a:r>
              <a:rPr lang="en-IN" sz="2800" dirty="0"/>
              <a:t>)</a:t>
            </a:r>
          </a:p>
          <a:p>
            <a:pPr marL="0" indent="0">
              <a:buNone/>
            </a:pPr>
            <a:r>
              <a:rPr lang="en-IN" sz="2800" dirty="0"/>
              <a:t>                               J.RAMYA(20326ER061)</a:t>
            </a:r>
          </a:p>
          <a:p>
            <a:pPr marL="0" indent="0">
              <a:buNone/>
            </a:pPr>
            <a:r>
              <a:rPr lang="en-IN" sz="2800" dirty="0"/>
              <a:t>                               S.SANDHIYA(20326ER062)</a:t>
            </a:r>
          </a:p>
          <a:p>
            <a:pPr marL="0" indent="0">
              <a:buNone/>
            </a:pPr>
            <a:r>
              <a:rPr lang="en-IN" sz="2800" dirty="0"/>
              <a:t>                               S.SANGEETHA(20326ER063)</a:t>
            </a:r>
            <a:endParaRPr lang="en-US" sz="2800" dirty="0"/>
          </a:p>
        </p:txBody>
      </p:sp>
    </p:spTree>
    <p:extLst>
      <p:ext uri="{BB962C8B-B14F-4D97-AF65-F5344CB8AC3E}">
        <p14:creationId xmlns:p14="http://schemas.microsoft.com/office/powerpoint/2010/main" xmlns="" val="14225792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EA76D0-CA0C-40D6-BE45-11B396FD2034}"/>
              </a:ext>
            </a:extLst>
          </p:cNvPr>
          <p:cNvSpPr>
            <a:spLocks noGrp="1"/>
          </p:cNvSpPr>
          <p:nvPr>
            <p:ph type="title"/>
          </p:nvPr>
        </p:nvSpPr>
        <p:spPr/>
        <p:txBody>
          <a:bodyPr/>
          <a:lstStyle/>
          <a:p>
            <a:r>
              <a:rPr lang="en-IN" dirty="0"/>
              <a:t>3. RESULT</a:t>
            </a:r>
            <a:endParaRPr lang="en-US" dirty="0"/>
          </a:p>
        </p:txBody>
      </p:sp>
      <p:pic>
        <p:nvPicPr>
          <p:cNvPr id="6" name="Content Placeholder 5" descr="https://lh4.googleusercontent.com/TxVdxLjWZ1z9peXNVQDdQriLKxz_rtjH-tRC6MxRNKRmXIbaUmpeZquu0JV5yyLAVG6w4O9EMECXs-cEis2aHVJ-RN9C6k21YxpbUPtw5DcKD3FoRYTVu5Uhj-Xqku6Vvyn2h9sMWzbx0ZokJ7GiD9qPyYrW2qit_gBmZcvlilhJdsWWfPEHadi0Sfsbh4urdenleuO_FA"/>
          <p:cNvPicPr>
            <a:picLocks noGrp="1"/>
          </p:cNvPicPr>
          <p:nvPr>
            <p:ph idx="1"/>
          </p:nvPr>
        </p:nvPicPr>
        <p:blipFill>
          <a:blip r:embed="rId2"/>
          <a:srcRect/>
          <a:stretch>
            <a:fillRect/>
          </a:stretch>
        </p:blipFill>
        <p:spPr bwMode="auto">
          <a:xfrm>
            <a:off x="1198780" y="1781765"/>
            <a:ext cx="8024740" cy="3881437"/>
          </a:xfrm>
          <a:prstGeom prst="rect">
            <a:avLst/>
          </a:prstGeom>
          <a:noFill/>
          <a:ln w="9525">
            <a:noFill/>
            <a:miter lim="800000"/>
            <a:headEnd/>
            <a:tailEnd/>
          </a:ln>
        </p:spPr>
      </p:pic>
    </p:spTree>
    <p:extLst>
      <p:ext uri="{BB962C8B-B14F-4D97-AF65-F5344CB8AC3E}">
        <p14:creationId xmlns:p14="http://schemas.microsoft.com/office/powerpoint/2010/main" xmlns="" val="3475417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5D545045-AD19-4D22-9813-733A1AE3FDD1}"/>
              </a:ext>
            </a:extLst>
          </p:cNvPr>
          <p:cNvPicPr>
            <a:picLocks noGrp="1" noChangeAspect="1"/>
          </p:cNvPicPr>
          <p:nvPr>
            <p:ph idx="1"/>
          </p:nvPr>
        </p:nvPicPr>
        <p:blipFill>
          <a:blip r:embed="rId2"/>
          <a:srcRect l="4255" t="9067" r="1859"/>
          <a:stretch>
            <a:fillRect/>
          </a:stretch>
        </p:blipFill>
        <p:spPr>
          <a:xfrm>
            <a:off x="1489166" y="1867989"/>
            <a:ext cx="7184571" cy="445443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TextBox 2"/>
          <p:cNvSpPr txBox="1"/>
          <p:nvPr/>
        </p:nvSpPr>
        <p:spPr>
          <a:xfrm>
            <a:off x="1881051" y="574766"/>
            <a:ext cx="4245429" cy="646331"/>
          </a:xfrm>
          <a:prstGeom prst="rect">
            <a:avLst/>
          </a:prstGeom>
          <a:noFill/>
        </p:spPr>
        <p:txBody>
          <a:bodyPr wrap="square" rtlCol="0">
            <a:spAutoFit/>
          </a:bodyPr>
          <a:lstStyle/>
          <a:p>
            <a:r>
              <a:rPr lang="en-US" sz="3600" dirty="0" smtClean="0">
                <a:solidFill>
                  <a:schemeClr val="accent1"/>
                </a:solidFill>
              </a:rPr>
              <a:t>SOURCE CODE</a:t>
            </a:r>
            <a:endParaRPr lang="en-US" sz="3600" dirty="0">
              <a:solidFill>
                <a:schemeClr val="accent1"/>
              </a:solidFill>
            </a:endParaRPr>
          </a:p>
        </p:txBody>
      </p:sp>
    </p:spTree>
    <p:extLst>
      <p:ext uri="{BB962C8B-B14F-4D97-AF65-F5344CB8AC3E}">
        <p14:creationId xmlns:p14="http://schemas.microsoft.com/office/powerpoint/2010/main" xmlns="" val="3242300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5CC080AD-B003-4DD0-AAE6-38D56F500E96}"/>
              </a:ext>
            </a:extLst>
          </p:cNvPr>
          <p:cNvPicPr>
            <a:picLocks noGrp="1" noChangeAspect="1"/>
          </p:cNvPicPr>
          <p:nvPr>
            <p:ph idx="1"/>
          </p:nvPr>
        </p:nvPicPr>
        <p:blipFill>
          <a:blip r:embed="rId2"/>
          <a:srcRect t="8891" r="963" b="7698"/>
          <a:stretch>
            <a:fillRect/>
          </a:stretch>
        </p:blipFill>
        <p:spPr>
          <a:xfrm>
            <a:off x="1016000" y="1476103"/>
            <a:ext cx="7762240" cy="418011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xmlns="" val="21616208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958E07AB-9784-4C5F-853E-F948CBBE8662}"/>
              </a:ext>
            </a:extLst>
          </p:cNvPr>
          <p:cNvPicPr>
            <a:picLocks noGrp="1" noChangeAspect="1"/>
          </p:cNvPicPr>
          <p:nvPr>
            <p:ph idx="1"/>
          </p:nvPr>
        </p:nvPicPr>
        <p:blipFill>
          <a:blip r:embed="rId2"/>
          <a:srcRect t="8977" r="1074" b="7583"/>
          <a:stretch>
            <a:fillRect/>
          </a:stretch>
        </p:blipFill>
        <p:spPr>
          <a:xfrm>
            <a:off x="914400" y="1097280"/>
            <a:ext cx="7432766" cy="453281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xmlns="" val="2829442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4B3D1BDC-CFDE-4D6F-A68F-27FBE1BBF5D9}"/>
              </a:ext>
            </a:extLst>
          </p:cNvPr>
          <p:cNvPicPr>
            <a:picLocks noGrp="1" noChangeAspect="1"/>
          </p:cNvPicPr>
          <p:nvPr>
            <p:ph idx="1"/>
          </p:nvPr>
        </p:nvPicPr>
        <p:blipFill>
          <a:blip r:embed="rId2"/>
          <a:srcRect t="13944" r="651" b="6396"/>
          <a:stretch>
            <a:fillRect/>
          </a:stretch>
        </p:blipFill>
        <p:spPr>
          <a:xfrm>
            <a:off x="882469" y="1554480"/>
            <a:ext cx="7974148" cy="415398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xmlns="" val="10396075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D7E051CD-3436-4329-8387-9F230DDA91B3}"/>
              </a:ext>
            </a:extLst>
          </p:cNvPr>
          <p:cNvPicPr>
            <a:picLocks noGrp="1" noChangeAspect="1"/>
          </p:cNvPicPr>
          <p:nvPr>
            <p:ph idx="1"/>
          </p:nvPr>
        </p:nvPicPr>
        <p:blipFill>
          <a:blip r:embed="rId2"/>
          <a:srcRect t="16414" r="756" b="7607"/>
          <a:stretch>
            <a:fillRect/>
          </a:stretch>
        </p:blipFill>
        <p:spPr>
          <a:xfrm>
            <a:off x="870858" y="1658983"/>
            <a:ext cx="7619999" cy="398417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xmlns="" val="37065796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xmlns="" id="{138A1F0A-3932-4042-BE33-DF2418DAEA8F}"/>
              </a:ext>
            </a:extLst>
          </p:cNvPr>
          <p:cNvPicPr>
            <a:picLocks noGrp="1" noChangeAspect="1"/>
          </p:cNvPicPr>
          <p:nvPr>
            <p:ph idx="1"/>
          </p:nvPr>
        </p:nvPicPr>
        <p:blipFill>
          <a:blip r:embed="rId2"/>
          <a:srcRect t="16951" r="-139" b="5394"/>
          <a:stretch>
            <a:fillRect/>
          </a:stretch>
        </p:blipFill>
        <p:spPr>
          <a:xfrm>
            <a:off x="1211944" y="1672045"/>
            <a:ext cx="7683862" cy="404948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xmlns="" val="41138620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E711F18E-9560-4D5C-9EEB-834F7ADD81D1}"/>
              </a:ext>
            </a:extLst>
          </p:cNvPr>
          <p:cNvPicPr>
            <a:picLocks noGrp="1" noChangeAspect="1"/>
          </p:cNvPicPr>
          <p:nvPr>
            <p:ph idx="1"/>
          </p:nvPr>
        </p:nvPicPr>
        <p:blipFill>
          <a:blip r:embed="rId2"/>
          <a:srcRect t="15803" r="827" b="6240"/>
          <a:stretch>
            <a:fillRect/>
          </a:stretch>
        </p:blipFill>
        <p:spPr>
          <a:xfrm>
            <a:off x="1020354" y="1267098"/>
            <a:ext cx="8175898" cy="41670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xmlns="" val="37184369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F1C42999-6EFD-42C1-A1BB-4ADEFCE77F19}"/>
              </a:ext>
            </a:extLst>
          </p:cNvPr>
          <p:cNvPicPr>
            <a:picLocks noGrp="1" noChangeAspect="1"/>
          </p:cNvPicPr>
          <p:nvPr>
            <p:ph idx="1"/>
          </p:nvPr>
        </p:nvPicPr>
        <p:blipFill>
          <a:blip r:embed="rId2"/>
          <a:srcRect t="16131" r="1013" b="5831"/>
          <a:stretch>
            <a:fillRect/>
          </a:stretch>
        </p:blipFill>
        <p:spPr>
          <a:xfrm>
            <a:off x="1016000" y="1227909"/>
            <a:ext cx="7657737" cy="4114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xmlns="" val="40906551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2B51B82F-57B6-459C-8DD1-1D4AE9C9BF6D}"/>
              </a:ext>
            </a:extLst>
          </p:cNvPr>
          <p:cNvPicPr>
            <a:picLocks noGrp="1" noChangeAspect="1"/>
          </p:cNvPicPr>
          <p:nvPr>
            <p:ph idx="1"/>
          </p:nvPr>
        </p:nvPicPr>
        <p:blipFill>
          <a:blip r:embed="rId2"/>
          <a:srcRect t="17959" r="2556" b="5949"/>
          <a:stretch>
            <a:fillRect/>
          </a:stretch>
        </p:blipFill>
        <p:spPr>
          <a:xfrm>
            <a:off x="1179444" y="1802674"/>
            <a:ext cx="7063219" cy="39319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xmlns="" val="1182598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C70F78-3FAB-4FFA-BC9A-C05A4FE8F980}"/>
              </a:ext>
            </a:extLst>
          </p:cNvPr>
          <p:cNvSpPr>
            <a:spLocks noGrp="1"/>
          </p:cNvSpPr>
          <p:nvPr>
            <p:ph type="title"/>
          </p:nvPr>
        </p:nvSpPr>
        <p:spPr/>
        <p:txBody>
          <a:bodyPr/>
          <a:lstStyle/>
          <a:p>
            <a:r>
              <a:rPr lang="en-IN" dirty="0"/>
              <a:t>CONTENT</a:t>
            </a:r>
            <a:endParaRPr lang="en-US" dirty="0"/>
          </a:p>
        </p:txBody>
      </p:sp>
      <p:sp>
        <p:nvSpPr>
          <p:cNvPr id="3" name="Content Placeholder 2">
            <a:extLst>
              <a:ext uri="{FF2B5EF4-FFF2-40B4-BE49-F238E27FC236}">
                <a16:creationId xmlns:a16="http://schemas.microsoft.com/office/drawing/2014/main" xmlns="" id="{48A53932-286B-4170-B19C-130A32F5D560}"/>
              </a:ext>
            </a:extLst>
          </p:cNvPr>
          <p:cNvSpPr>
            <a:spLocks noGrp="1"/>
          </p:cNvSpPr>
          <p:nvPr>
            <p:ph idx="1"/>
          </p:nvPr>
        </p:nvSpPr>
        <p:spPr>
          <a:xfrm>
            <a:off x="677334" y="1488613"/>
            <a:ext cx="8596668" cy="3880773"/>
          </a:xfrm>
        </p:spPr>
        <p:txBody>
          <a:bodyPr>
            <a:noAutofit/>
          </a:bodyPr>
          <a:lstStyle/>
          <a:p>
            <a:r>
              <a:rPr lang="en-IN" sz="2400" dirty="0"/>
              <a:t>INTRODUCTION</a:t>
            </a:r>
          </a:p>
          <a:p>
            <a:r>
              <a:rPr lang="en-IN" sz="2400" dirty="0"/>
              <a:t>PROBLEM DEFINITION &amp; DESIGN THINKING</a:t>
            </a:r>
          </a:p>
          <a:p>
            <a:r>
              <a:rPr lang="en-IN" sz="2400" dirty="0"/>
              <a:t>RESULT</a:t>
            </a:r>
          </a:p>
          <a:p>
            <a:r>
              <a:rPr lang="en-IN" sz="2400" dirty="0"/>
              <a:t>ADVANTAGES</a:t>
            </a:r>
          </a:p>
          <a:p>
            <a:r>
              <a:rPr lang="en-IN" sz="2400" dirty="0"/>
              <a:t>APPLICATIONS</a:t>
            </a:r>
          </a:p>
          <a:p>
            <a:r>
              <a:rPr lang="en-IN" sz="2400" dirty="0"/>
              <a:t>CONCLUSION</a:t>
            </a:r>
          </a:p>
          <a:p>
            <a:r>
              <a:rPr lang="en-IN" sz="2400" dirty="0"/>
              <a:t>FUTURE SCOPE</a:t>
            </a:r>
          </a:p>
          <a:p>
            <a:r>
              <a:rPr lang="en-IN" sz="2400" dirty="0"/>
              <a:t>APPENDIX</a:t>
            </a:r>
            <a:endParaRPr lang="en-US" sz="2400" dirty="0"/>
          </a:p>
        </p:txBody>
      </p:sp>
    </p:spTree>
    <p:extLst>
      <p:ext uri="{BB962C8B-B14F-4D97-AF65-F5344CB8AC3E}">
        <p14:creationId xmlns:p14="http://schemas.microsoft.com/office/powerpoint/2010/main" xmlns="" val="31344282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xmlns="" id="{C28305E7-B082-45BC-BA19-843983723FF6}"/>
              </a:ext>
            </a:extLst>
          </p:cNvPr>
          <p:cNvPicPr>
            <a:picLocks noGrp="1" noChangeAspect="1"/>
          </p:cNvPicPr>
          <p:nvPr>
            <p:ph idx="1"/>
          </p:nvPr>
        </p:nvPicPr>
        <p:blipFill>
          <a:blip r:embed="rId2"/>
          <a:srcRect t="16854" r="2648" b="8310"/>
          <a:stretch>
            <a:fillRect/>
          </a:stretch>
        </p:blipFill>
        <p:spPr>
          <a:xfrm>
            <a:off x="1084595" y="1789611"/>
            <a:ext cx="7288696" cy="382741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xmlns="" val="11233052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39DC430C-F641-4E40-BFD5-6AAFD5541CE7}"/>
              </a:ext>
            </a:extLst>
          </p:cNvPr>
          <p:cNvPicPr>
            <a:picLocks noGrp="1" noChangeAspect="1"/>
          </p:cNvPicPr>
          <p:nvPr>
            <p:ph idx="1"/>
          </p:nvPr>
        </p:nvPicPr>
        <p:blipFill>
          <a:blip r:embed="rId2"/>
          <a:srcRect t="16579" r="202" b="6907"/>
          <a:stretch>
            <a:fillRect/>
          </a:stretch>
        </p:blipFill>
        <p:spPr>
          <a:xfrm>
            <a:off x="1213333" y="1593669"/>
            <a:ext cx="7604096" cy="398417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xmlns="" val="14072801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E5A1B3BA-F04C-43B2-A93D-8FCF03CFF7E9}"/>
              </a:ext>
            </a:extLst>
          </p:cNvPr>
          <p:cNvPicPr>
            <a:picLocks noGrp="1" noChangeAspect="1"/>
          </p:cNvPicPr>
          <p:nvPr>
            <p:ph idx="1"/>
          </p:nvPr>
        </p:nvPicPr>
        <p:blipFill>
          <a:blip r:embed="rId2"/>
          <a:srcRect t="17171" r="-310" b="6838"/>
          <a:stretch>
            <a:fillRect/>
          </a:stretch>
        </p:blipFill>
        <p:spPr>
          <a:xfrm>
            <a:off x="1317077" y="1645921"/>
            <a:ext cx="7696295" cy="399723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xmlns="" val="32608121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8E16C991-310E-4F28-A702-94F8637FC7E6}"/>
              </a:ext>
            </a:extLst>
          </p:cNvPr>
          <p:cNvPicPr>
            <a:picLocks noGrp="1" noChangeAspect="1"/>
          </p:cNvPicPr>
          <p:nvPr>
            <p:ph idx="1"/>
          </p:nvPr>
        </p:nvPicPr>
        <p:blipFill>
          <a:blip r:embed="rId2"/>
          <a:srcRect t="13144" r="738" b="6848"/>
          <a:stretch>
            <a:fillRect/>
          </a:stretch>
        </p:blipFill>
        <p:spPr>
          <a:xfrm>
            <a:off x="1621498" y="1554480"/>
            <a:ext cx="7339621" cy="404948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xmlns="" val="19830959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B43515A5-4727-4C88-93D5-EB0FCA3D9205}"/>
              </a:ext>
            </a:extLst>
          </p:cNvPr>
          <p:cNvPicPr>
            <a:picLocks noGrp="1" noChangeAspect="1"/>
          </p:cNvPicPr>
          <p:nvPr>
            <p:ph idx="1"/>
          </p:nvPr>
        </p:nvPicPr>
        <p:blipFill>
          <a:blip r:embed="rId2"/>
          <a:srcRect t="16443" r="917" b="9236"/>
          <a:stretch>
            <a:fillRect/>
          </a:stretch>
        </p:blipFill>
        <p:spPr>
          <a:xfrm>
            <a:off x="861392" y="1724297"/>
            <a:ext cx="7733968" cy="38404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xmlns="" val="17248889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7C7A22-2E24-4AAE-A7AA-FC217DACCF6F}"/>
              </a:ext>
            </a:extLst>
          </p:cNvPr>
          <p:cNvSpPr>
            <a:spLocks noGrp="1"/>
          </p:cNvSpPr>
          <p:nvPr>
            <p:ph type="title"/>
          </p:nvPr>
        </p:nvSpPr>
        <p:spPr>
          <a:xfrm>
            <a:off x="677334" y="609600"/>
            <a:ext cx="8493170" cy="980661"/>
          </a:xfrm>
        </p:spPr>
        <p:txBody>
          <a:bodyPr/>
          <a:lstStyle/>
          <a:p>
            <a:r>
              <a:rPr lang="en-IN" dirty="0"/>
              <a:t>4. ADVANTAGES</a:t>
            </a:r>
            <a:endParaRPr lang="en-US" dirty="0"/>
          </a:p>
        </p:txBody>
      </p:sp>
      <p:sp>
        <p:nvSpPr>
          <p:cNvPr id="3" name="Content Placeholder 2">
            <a:extLst>
              <a:ext uri="{FF2B5EF4-FFF2-40B4-BE49-F238E27FC236}">
                <a16:creationId xmlns:a16="http://schemas.microsoft.com/office/drawing/2014/main" xmlns="" id="{80FF829B-BE88-4C2F-8190-926D4FFCB01D}"/>
              </a:ext>
            </a:extLst>
          </p:cNvPr>
          <p:cNvSpPr>
            <a:spLocks noGrp="1"/>
          </p:cNvSpPr>
          <p:nvPr>
            <p:ph idx="1"/>
          </p:nvPr>
        </p:nvSpPr>
        <p:spPr>
          <a:xfrm>
            <a:off x="1084217" y="2021829"/>
            <a:ext cx="8075686" cy="3111873"/>
          </a:xfrm>
        </p:spPr>
        <p:txBody>
          <a:bodyPr/>
          <a:lstStyle/>
          <a:p>
            <a:pPr fontAlgn="base"/>
            <a:r>
              <a:rPr lang="en-IN" dirty="0" smtClean="0"/>
              <a:t>    </a:t>
            </a:r>
            <a:r>
              <a:rPr lang="en-US" dirty="0" smtClean="0"/>
              <a:t>1. Easily identifies trends and patterns</a:t>
            </a:r>
          </a:p>
          <a:p>
            <a:pPr fontAlgn="base"/>
            <a:r>
              <a:rPr lang="en-IN" dirty="0" smtClean="0"/>
              <a:t>    2.no human intervention needed</a:t>
            </a:r>
          </a:p>
          <a:p>
            <a:pPr fontAlgn="base"/>
            <a:r>
              <a:rPr lang="en-IN" dirty="0" smtClean="0"/>
              <a:t>    3.handling multi-dimensional and multi-variety data</a:t>
            </a:r>
          </a:p>
          <a:p>
            <a:pPr fontAlgn="base"/>
            <a:r>
              <a:rPr lang="en-IN" dirty="0" smtClean="0"/>
              <a:t>    4.wide application</a:t>
            </a:r>
          </a:p>
          <a:p>
            <a:pPr fontAlgn="base">
              <a:buNone/>
            </a:pPr>
            <a:r>
              <a:rPr lang="en-US" dirty="0" smtClean="0"/>
              <a:t> </a:t>
            </a:r>
            <a:endParaRPr lang="en-IN" dirty="0" smtClean="0"/>
          </a:p>
          <a:p>
            <a:pPr marL="0" indent="0">
              <a:buNone/>
            </a:pPr>
            <a:endParaRPr lang="en-US" dirty="0"/>
          </a:p>
        </p:txBody>
      </p:sp>
    </p:spTree>
    <p:extLst>
      <p:ext uri="{BB962C8B-B14F-4D97-AF65-F5344CB8AC3E}">
        <p14:creationId xmlns:p14="http://schemas.microsoft.com/office/powerpoint/2010/main" xmlns="" val="18592025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DABD23-C97C-4566-A8C2-73A0A4C5BB31}"/>
              </a:ext>
            </a:extLst>
          </p:cNvPr>
          <p:cNvSpPr>
            <a:spLocks noGrp="1"/>
          </p:cNvSpPr>
          <p:nvPr>
            <p:ph type="title"/>
          </p:nvPr>
        </p:nvSpPr>
        <p:spPr>
          <a:xfrm>
            <a:off x="677334" y="609600"/>
            <a:ext cx="8596668" cy="927652"/>
          </a:xfrm>
        </p:spPr>
        <p:txBody>
          <a:bodyPr/>
          <a:lstStyle/>
          <a:p>
            <a:r>
              <a:rPr lang="en-IN" dirty="0"/>
              <a:t>5. APPLICATIONS</a:t>
            </a:r>
            <a:endParaRPr lang="en-US" dirty="0"/>
          </a:p>
        </p:txBody>
      </p:sp>
      <p:sp>
        <p:nvSpPr>
          <p:cNvPr id="5" name="Content Placeholder 4"/>
          <p:cNvSpPr>
            <a:spLocks noGrp="1"/>
          </p:cNvSpPr>
          <p:nvPr>
            <p:ph idx="1"/>
          </p:nvPr>
        </p:nvSpPr>
        <p:spPr>
          <a:xfrm>
            <a:off x="677334" y="1834017"/>
            <a:ext cx="8596668" cy="3880773"/>
          </a:xfrm>
        </p:spPr>
        <p:txBody>
          <a:bodyPr/>
          <a:lstStyle/>
          <a:p>
            <a:r>
              <a:rPr lang="en-US" dirty="0" smtClean="0"/>
              <a:t>Though this might seem obvious, ensure you take care over this. You don’t want to miss out simply because you forgot to submit the required evidence or applied too late.</a:t>
            </a:r>
          </a:p>
          <a:p>
            <a:r>
              <a:rPr lang="en-US" dirty="0" smtClean="0"/>
              <a:t>“Students should check entry requirements and deadlines before applying to make sure that they have the best possible chance of gaining a place on their chosen course,” Berry confirms.</a:t>
            </a:r>
          </a:p>
          <a:p>
            <a:r>
              <a:rPr lang="en-US" dirty="0" smtClean="0"/>
              <a:t>“If they are unsure whether their qualifications are acceptable, they might like to contact the admissions office or international office in their chosen institution to check before submitting a full application.”</a:t>
            </a:r>
            <a:endParaRPr lang="en-US" dirty="0"/>
          </a:p>
        </p:txBody>
      </p:sp>
    </p:spTree>
    <p:extLst>
      <p:ext uri="{BB962C8B-B14F-4D97-AF65-F5344CB8AC3E}">
        <p14:creationId xmlns:p14="http://schemas.microsoft.com/office/powerpoint/2010/main" xmlns="" val="19756814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368F31-DDA1-4D6B-A5CF-41C050E460F3}"/>
              </a:ext>
            </a:extLst>
          </p:cNvPr>
          <p:cNvSpPr>
            <a:spLocks noGrp="1"/>
          </p:cNvSpPr>
          <p:nvPr>
            <p:ph type="title"/>
          </p:nvPr>
        </p:nvSpPr>
        <p:spPr>
          <a:xfrm>
            <a:off x="677334" y="609600"/>
            <a:ext cx="8596668" cy="874643"/>
          </a:xfrm>
        </p:spPr>
        <p:txBody>
          <a:bodyPr/>
          <a:lstStyle/>
          <a:p>
            <a:r>
              <a:rPr lang="en-IN" dirty="0"/>
              <a:t>6. CONCLUSION </a:t>
            </a:r>
            <a:endParaRPr lang="en-US" dirty="0"/>
          </a:p>
        </p:txBody>
      </p:sp>
      <p:sp>
        <p:nvSpPr>
          <p:cNvPr id="3" name="Content Placeholder 2">
            <a:extLst>
              <a:ext uri="{FF2B5EF4-FFF2-40B4-BE49-F238E27FC236}">
                <a16:creationId xmlns:a16="http://schemas.microsoft.com/office/drawing/2014/main" xmlns="" id="{5BC4413F-2809-4A8F-895B-55F71DC1786A}"/>
              </a:ext>
            </a:extLst>
          </p:cNvPr>
          <p:cNvSpPr>
            <a:spLocks noGrp="1"/>
          </p:cNvSpPr>
          <p:nvPr>
            <p:ph idx="1"/>
          </p:nvPr>
        </p:nvSpPr>
        <p:spPr>
          <a:xfrm>
            <a:off x="677334" y="1311965"/>
            <a:ext cx="8596668" cy="4729397"/>
          </a:xfrm>
        </p:spPr>
        <p:txBody>
          <a:bodyPr>
            <a:normAutofit/>
          </a:bodyPr>
          <a:lstStyle/>
          <a:p>
            <a:pPr>
              <a:buNone/>
            </a:pPr>
            <a:endParaRPr lang="en-US" b="1" dirty="0" smtClean="0"/>
          </a:p>
          <a:p>
            <a:pPr>
              <a:buNone/>
            </a:pPr>
            <a:endParaRPr lang="en-US" b="1" dirty="0" smtClean="0"/>
          </a:p>
          <a:p>
            <a:pPr algn="just">
              <a:buFont typeface="Wingdings" pitchFamily="2" charset="2"/>
              <a:buChar char="§"/>
            </a:pPr>
            <a:r>
              <a:rPr lang="en-IN" dirty="0" smtClean="0"/>
              <a:t>      The study of intelligence is important because findings can give a better understanding of human creativity, psychological development, and emotion. The existence of intelligence has been attributed to both nature and nurture, but the truth behind it may be something of a mix of both. </a:t>
            </a:r>
          </a:p>
          <a:p>
            <a:pPr algn="just">
              <a:buFont typeface="Wingdings" pitchFamily="2" charset="2"/>
              <a:buChar char="§"/>
            </a:pPr>
            <a:endParaRPr lang="en-US" b="1" dirty="0" smtClean="0"/>
          </a:p>
          <a:p>
            <a:pPr algn="just">
              <a:buFont typeface="Wingdings" pitchFamily="2" charset="2"/>
              <a:buChar char="§"/>
            </a:pPr>
            <a:r>
              <a:rPr lang="en-US" b="1" dirty="0" smtClean="0"/>
              <a:t>      Overall, admission prediction has the potential to improve the fairness and efficiency of the college admissions process, and can provide valuable insights into the factors that contribute to admission decisions. By continuing to develop and refine admission prediction models, we can help ensure that the college admissions process is as transparent and equal as possible.</a:t>
            </a:r>
            <a:endParaRPr lang="en-US" dirty="0" smtClean="0"/>
          </a:p>
          <a:p>
            <a:endParaRPr lang="en-US" dirty="0" smtClean="0"/>
          </a:p>
          <a:p>
            <a:endParaRPr lang="en-US" dirty="0" smtClean="0"/>
          </a:p>
        </p:txBody>
      </p:sp>
    </p:spTree>
    <p:extLst>
      <p:ext uri="{BB962C8B-B14F-4D97-AF65-F5344CB8AC3E}">
        <p14:creationId xmlns:p14="http://schemas.microsoft.com/office/powerpoint/2010/main" xmlns="" val="34964629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4B9147-DB75-4F06-B37E-4C19586426DD}"/>
              </a:ext>
            </a:extLst>
          </p:cNvPr>
          <p:cNvSpPr>
            <a:spLocks noGrp="1"/>
          </p:cNvSpPr>
          <p:nvPr>
            <p:ph type="title"/>
          </p:nvPr>
        </p:nvSpPr>
        <p:spPr>
          <a:xfrm>
            <a:off x="677334" y="609600"/>
            <a:ext cx="8596668" cy="967409"/>
          </a:xfrm>
        </p:spPr>
        <p:txBody>
          <a:bodyPr/>
          <a:lstStyle/>
          <a:p>
            <a:r>
              <a:rPr lang="en-IN" dirty="0"/>
              <a:t>7. FUTURE SCOPE </a:t>
            </a:r>
            <a:endParaRPr lang="en-US" dirty="0"/>
          </a:p>
        </p:txBody>
      </p:sp>
      <p:sp>
        <p:nvSpPr>
          <p:cNvPr id="3" name="Content Placeholder 2">
            <a:extLst>
              <a:ext uri="{FF2B5EF4-FFF2-40B4-BE49-F238E27FC236}">
                <a16:creationId xmlns:a16="http://schemas.microsoft.com/office/drawing/2014/main" xmlns="" id="{2622BE16-8BF8-45CC-A83E-9283718FCFFF}"/>
              </a:ext>
            </a:extLst>
          </p:cNvPr>
          <p:cNvSpPr>
            <a:spLocks noGrp="1"/>
          </p:cNvSpPr>
          <p:nvPr>
            <p:ph idx="1"/>
          </p:nvPr>
        </p:nvSpPr>
        <p:spPr>
          <a:xfrm>
            <a:off x="677334" y="1338471"/>
            <a:ext cx="8596668" cy="4702892"/>
          </a:xfrm>
        </p:spPr>
        <p:txBody>
          <a:bodyPr/>
          <a:lstStyle/>
          <a:p>
            <a:r>
              <a:rPr lang="en-US" b="1" dirty="0"/>
              <a:t>There are several future enhancements that can be made to admission prediction models to improve their accuracy and usefulness:</a:t>
            </a:r>
            <a:endParaRPr lang="en-US" dirty="0"/>
          </a:p>
          <a:p>
            <a:pPr lvl="0"/>
            <a:r>
              <a:rPr lang="en-US" b="1" dirty="0">
                <a:solidFill>
                  <a:srgbClr val="FF0000"/>
                </a:solidFill>
              </a:rPr>
              <a:t>Incorporating more data:</a:t>
            </a:r>
            <a:r>
              <a:rPr lang="en-US" b="1" dirty="0"/>
              <a:t> Admission prediction models can be improved by incorporating additional data sources, such as social media activity, personal essays, and letters of recommendation. This can provide a more comprehensive view of the applicant and improve the accuracy of the model.</a:t>
            </a:r>
            <a:endParaRPr lang="en-US" dirty="0"/>
          </a:p>
          <a:p>
            <a:pPr lvl="0"/>
            <a:r>
              <a:rPr lang="en-US" b="1" dirty="0">
                <a:solidFill>
                  <a:srgbClr val="FF0000"/>
                </a:solidFill>
              </a:rPr>
              <a:t>Using more advanced machine learning algorithms:</a:t>
            </a:r>
            <a:r>
              <a:rPr lang="en-US" b="1" dirty="0"/>
              <a:t> While logistic regression and decision trees are commonly used for admission prediction, more advanced machine learning algorithms such as random forests, gradient boosting, and deep learning can be applied to improve model accuracy.</a:t>
            </a:r>
            <a:endParaRPr lang="en-US" dirty="0"/>
          </a:p>
          <a:p>
            <a:endParaRPr lang="en-US" dirty="0"/>
          </a:p>
        </p:txBody>
      </p:sp>
    </p:spTree>
    <p:extLst>
      <p:ext uri="{BB962C8B-B14F-4D97-AF65-F5344CB8AC3E}">
        <p14:creationId xmlns:p14="http://schemas.microsoft.com/office/powerpoint/2010/main" xmlns="" val="910242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27F1E7-A202-4D96-9E4D-0C2099B8D8FE}"/>
              </a:ext>
            </a:extLst>
          </p:cNvPr>
          <p:cNvSpPr>
            <a:spLocks noGrp="1"/>
          </p:cNvSpPr>
          <p:nvPr>
            <p:ph type="title"/>
          </p:nvPr>
        </p:nvSpPr>
        <p:spPr/>
        <p:txBody>
          <a:bodyPr/>
          <a:lstStyle/>
          <a:p>
            <a:r>
              <a:rPr lang="en-IN" dirty="0"/>
              <a:t>ABSTRACT</a:t>
            </a:r>
            <a:endParaRPr lang="en-US" dirty="0"/>
          </a:p>
        </p:txBody>
      </p:sp>
      <p:sp>
        <p:nvSpPr>
          <p:cNvPr id="3" name="Content Placeholder 2">
            <a:extLst>
              <a:ext uri="{FF2B5EF4-FFF2-40B4-BE49-F238E27FC236}">
                <a16:creationId xmlns:a16="http://schemas.microsoft.com/office/drawing/2014/main" xmlns="" id="{D2C90230-AC32-4C98-AA9E-FC044778EE63}"/>
              </a:ext>
            </a:extLst>
          </p:cNvPr>
          <p:cNvSpPr>
            <a:spLocks noGrp="1"/>
          </p:cNvSpPr>
          <p:nvPr>
            <p:ph idx="1"/>
          </p:nvPr>
        </p:nvSpPr>
        <p:spPr>
          <a:xfrm>
            <a:off x="677334" y="1488613"/>
            <a:ext cx="8596668" cy="4859178"/>
          </a:xfrm>
        </p:spPr>
        <p:txBody>
          <a:bodyPr>
            <a:normAutofit/>
          </a:bodyPr>
          <a:lstStyle/>
          <a:p>
            <a:r>
              <a:rPr lang="en-US" sz="2000" dirty="0"/>
              <a:t>The Future of University Decision Making with Machine Learning is a concept that involves the use of advanced algorithms and data analysis techniques to automate and optimize the university admission process. </a:t>
            </a:r>
          </a:p>
          <a:p>
            <a:r>
              <a:rPr lang="en-US" sz="2000" dirty="0"/>
              <a:t>With the help of machine learning, universities can accurately predict a student's likelihood of success and fit within the institution. </a:t>
            </a:r>
          </a:p>
          <a:p>
            <a:r>
              <a:rPr lang="en-US" sz="2000" dirty="0"/>
              <a:t>This approach can lead to more efficient and objective decision-making, ultimately resulting in a more diverse and talented student body. </a:t>
            </a:r>
          </a:p>
          <a:p>
            <a:r>
              <a:rPr lang="en-US" sz="2000" dirty="0"/>
              <a:t>The integration of machine learning in university admissions can also help to reduce bias and increase transparency, creating a fairer and more accessible system for all applicants.</a:t>
            </a:r>
          </a:p>
          <a:p>
            <a:endParaRPr lang="en-US" dirty="0"/>
          </a:p>
        </p:txBody>
      </p:sp>
    </p:spTree>
    <p:extLst>
      <p:ext uri="{BB962C8B-B14F-4D97-AF65-F5344CB8AC3E}">
        <p14:creationId xmlns:p14="http://schemas.microsoft.com/office/powerpoint/2010/main" xmlns="" val="3906387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DFCE68-2752-4654-B388-31E93B6DB329}"/>
              </a:ext>
            </a:extLst>
          </p:cNvPr>
          <p:cNvSpPr>
            <a:spLocks noGrp="1"/>
          </p:cNvSpPr>
          <p:nvPr>
            <p:ph type="title"/>
          </p:nvPr>
        </p:nvSpPr>
        <p:spPr>
          <a:xfrm>
            <a:off x="677334" y="304800"/>
            <a:ext cx="8665450" cy="1431235"/>
          </a:xfrm>
        </p:spPr>
        <p:txBody>
          <a:bodyPr/>
          <a:lstStyle/>
          <a:p>
            <a:r>
              <a:rPr lang="en-IN" dirty="0"/>
              <a:t>1.INTRODUCTION</a:t>
            </a:r>
            <a:br>
              <a:rPr lang="en-IN" dirty="0"/>
            </a:br>
            <a:r>
              <a:rPr lang="en-IN" dirty="0"/>
              <a:t>   1.1 Overview</a:t>
            </a:r>
            <a:endParaRPr lang="en-US" dirty="0"/>
          </a:p>
        </p:txBody>
      </p:sp>
      <p:sp>
        <p:nvSpPr>
          <p:cNvPr id="3" name="Content Placeholder 2">
            <a:extLst>
              <a:ext uri="{FF2B5EF4-FFF2-40B4-BE49-F238E27FC236}">
                <a16:creationId xmlns:a16="http://schemas.microsoft.com/office/drawing/2014/main" xmlns="" id="{B3B1C1D9-E494-4DD9-B7AC-994E0E216ABD}"/>
              </a:ext>
            </a:extLst>
          </p:cNvPr>
          <p:cNvSpPr>
            <a:spLocks noGrp="1"/>
          </p:cNvSpPr>
          <p:nvPr>
            <p:ph idx="1"/>
          </p:nvPr>
        </p:nvSpPr>
        <p:spPr>
          <a:xfrm>
            <a:off x="677334" y="1881051"/>
            <a:ext cx="8837728" cy="4877558"/>
          </a:xfrm>
        </p:spPr>
        <p:txBody>
          <a:bodyPr>
            <a:normAutofit/>
          </a:bodyPr>
          <a:lstStyle/>
          <a:p>
            <a:r>
              <a:rPr lang="en-US" b="1" dirty="0" smtClean="0">
                <a:latin typeface="Book Antiqua" pitchFamily="18" charset="0"/>
              </a:rPr>
              <a:t>University admission is the process by which students are selected to attend a college or university. The process typically involves several steps, including submitting an application, taking entrance exams, and participating in interviews or other evaluations.</a:t>
            </a:r>
            <a:r>
              <a:rPr lang="en-IN" b="1" dirty="0" smtClean="0">
                <a:latin typeface="Book Antiqua" pitchFamily="18" charset="0"/>
              </a:rPr>
              <a:t>  </a:t>
            </a:r>
          </a:p>
          <a:p>
            <a:r>
              <a:rPr lang="en-IN" b="1" dirty="0" smtClean="0">
                <a:latin typeface="Book Antiqua" pitchFamily="18" charset="0"/>
              </a:rPr>
              <a:t> </a:t>
            </a:r>
            <a:r>
              <a:rPr lang="en-US" b="1" dirty="0" smtClean="0">
                <a:latin typeface="Book Antiqua" pitchFamily="18" charset="0"/>
              </a:rPr>
              <a:t>Students are often worried about their chances of admission in University. </a:t>
            </a:r>
          </a:p>
          <a:p>
            <a:r>
              <a:rPr lang="en-US" b="1" dirty="0" smtClean="0">
                <a:latin typeface="Book Antiqua" pitchFamily="18" charset="0"/>
              </a:rPr>
              <a:t>The university admission process for students can be demanding, but by being well-informed, prepared, and organized, students can increase their chances of being admitted to the university of their choice.	</a:t>
            </a:r>
            <a:r>
              <a:rPr lang="en-US" b="1" dirty="0" err="1" smtClean="0">
                <a:latin typeface="Book Antiqua" pitchFamily="18" charset="0"/>
              </a:rPr>
              <a:t>ccccccc</a:t>
            </a:r>
            <a:endParaRPr lang="en-US" b="1" dirty="0" smtClean="0">
              <a:latin typeface="Book Antiqua" pitchFamily="18" charset="0"/>
            </a:endParaRPr>
          </a:p>
          <a:p>
            <a:endParaRPr lang="en-US" b="1" dirty="0" smtClean="0">
              <a:latin typeface="Book Antiqua" pitchFamily="18" charset="0"/>
            </a:endParaRPr>
          </a:p>
          <a:p>
            <a:r>
              <a:rPr lang="en-US" b="1" dirty="0" smtClean="0">
                <a:latin typeface="Book Antiqua" pitchFamily="18" charset="0"/>
              </a:rPr>
              <a:t>The aim of this project is to help students in short listing universities with their profiles.</a:t>
            </a:r>
          </a:p>
          <a:p>
            <a:endParaRPr lang="en-US" dirty="0"/>
          </a:p>
        </p:txBody>
      </p:sp>
    </p:spTree>
    <p:extLst>
      <p:ext uri="{BB962C8B-B14F-4D97-AF65-F5344CB8AC3E}">
        <p14:creationId xmlns:p14="http://schemas.microsoft.com/office/powerpoint/2010/main" xmlns="" val="1544725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49A71B-0FE7-4316-8169-5D2EA28BE235}"/>
              </a:ext>
            </a:extLst>
          </p:cNvPr>
          <p:cNvSpPr>
            <a:spLocks noGrp="1"/>
          </p:cNvSpPr>
          <p:nvPr>
            <p:ph type="title"/>
          </p:nvPr>
        </p:nvSpPr>
        <p:spPr>
          <a:xfrm>
            <a:off x="677334" y="609600"/>
            <a:ext cx="8440162" cy="993913"/>
          </a:xfrm>
        </p:spPr>
        <p:txBody>
          <a:bodyPr/>
          <a:lstStyle/>
          <a:p>
            <a:r>
              <a:rPr lang="en-IN" dirty="0"/>
              <a:t>1.2 Purpose</a:t>
            </a:r>
            <a:endParaRPr lang="en-US" dirty="0"/>
          </a:p>
        </p:txBody>
      </p:sp>
      <p:sp>
        <p:nvSpPr>
          <p:cNvPr id="3" name="Content Placeholder 2">
            <a:extLst>
              <a:ext uri="{FF2B5EF4-FFF2-40B4-BE49-F238E27FC236}">
                <a16:creationId xmlns:a16="http://schemas.microsoft.com/office/drawing/2014/main" xmlns="" id="{D39797CD-47FA-45EC-949E-C9716A25CE2C}"/>
              </a:ext>
            </a:extLst>
          </p:cNvPr>
          <p:cNvSpPr>
            <a:spLocks noGrp="1"/>
          </p:cNvSpPr>
          <p:nvPr>
            <p:ph idx="1"/>
          </p:nvPr>
        </p:nvSpPr>
        <p:spPr>
          <a:xfrm>
            <a:off x="677333" y="1603513"/>
            <a:ext cx="8811223" cy="4982817"/>
          </a:xfrm>
        </p:spPr>
        <p:txBody>
          <a:bodyPr>
            <a:normAutofit/>
          </a:bodyPr>
          <a:lstStyle/>
          <a:p>
            <a:r>
              <a:rPr lang="en-US" dirty="0"/>
              <a:t>The purpose of admission prediction is to develop models that can accurately predict whether a student will be admitted to a particular college or university based on a set of input features. This task is important because it can help both students and universities make better-informed decisions about the college admissions process.</a:t>
            </a:r>
          </a:p>
          <a:p>
            <a:r>
              <a:rPr lang="en-US" dirty="0"/>
              <a:t>For students, admission prediction models can help them identify which schools they are most likely to be accepted to based on their academic and personal characteristics. This can help students make more informed decisions about where to apply, and can also help them focus their efforts on schools where they are more likely to be admitted.</a:t>
            </a:r>
          </a:p>
          <a:p>
            <a:r>
              <a:rPr lang="en-US" dirty="0"/>
              <a:t>For universities, admission prediction models can assist with the admissions process by providing a more efficient and objective way of evaluating applicants. By using data-driven models to predict admission decisions, universities can potentially reduce bias and ensure that all applicants are evaluated fairly and consistently.</a:t>
            </a:r>
          </a:p>
          <a:p>
            <a:endParaRPr lang="en-US" dirty="0"/>
          </a:p>
        </p:txBody>
      </p:sp>
    </p:spTree>
    <p:extLst>
      <p:ext uri="{BB962C8B-B14F-4D97-AF65-F5344CB8AC3E}">
        <p14:creationId xmlns:p14="http://schemas.microsoft.com/office/powerpoint/2010/main" xmlns="" val="2802570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1E0F05-A373-49EC-AC67-F6A71B5AB09D}"/>
              </a:ext>
            </a:extLst>
          </p:cNvPr>
          <p:cNvSpPr>
            <a:spLocks noGrp="1"/>
          </p:cNvSpPr>
          <p:nvPr>
            <p:ph type="title"/>
          </p:nvPr>
        </p:nvSpPr>
        <p:spPr>
          <a:xfrm>
            <a:off x="677334" y="609600"/>
            <a:ext cx="8596668" cy="1179443"/>
          </a:xfrm>
        </p:spPr>
        <p:txBody>
          <a:bodyPr>
            <a:normAutofit fontScale="90000"/>
          </a:bodyPr>
          <a:lstStyle/>
          <a:p>
            <a:r>
              <a:rPr lang="en-IN" dirty="0"/>
              <a:t>2. PROBLEM DEFINITION &amp; DESIGN THINKING</a:t>
            </a:r>
            <a:br>
              <a:rPr lang="en-IN" dirty="0"/>
            </a:br>
            <a:r>
              <a:rPr lang="en-IN" dirty="0"/>
              <a:t>   2.1 Empathy </a:t>
            </a:r>
            <a:r>
              <a:rPr lang="en-IN" dirty="0" smtClean="0"/>
              <a:t>Map</a:t>
            </a:r>
            <a:br>
              <a:rPr lang="en-IN" dirty="0" smtClean="0"/>
            </a:br>
            <a:endParaRPr lang="en-US" dirty="0"/>
          </a:p>
        </p:txBody>
      </p:sp>
      <p:pic>
        <p:nvPicPr>
          <p:cNvPr id="4" name="Content Placeholder 3" descr="Screenshot (48).png">
            <a:extLst>
              <a:ext uri="{FF2B5EF4-FFF2-40B4-BE49-F238E27FC236}">
                <a16:creationId xmlns:a16="http://schemas.microsoft.com/office/drawing/2014/main" xmlns="" id="{527B0E04-94E2-4038-B88C-A4D148724062}"/>
              </a:ext>
            </a:extLst>
          </p:cNvPr>
          <p:cNvPicPr>
            <a:picLocks noGrp="1"/>
          </p:cNvPicPr>
          <p:nvPr>
            <p:ph idx="1"/>
          </p:nvPr>
        </p:nvPicPr>
        <p:blipFill>
          <a:blip r:embed="rId2"/>
          <a:stretch>
            <a:fillRect/>
          </a:stretch>
        </p:blipFill>
        <p:spPr>
          <a:xfrm>
            <a:off x="1306286" y="2821577"/>
            <a:ext cx="6871063" cy="3818708"/>
          </a:xfrm>
          <a:prstGeom prst="rect">
            <a:avLst/>
          </a:prstGeom>
        </p:spPr>
      </p:pic>
      <p:sp>
        <p:nvSpPr>
          <p:cNvPr id="5" name="Rectangle 4"/>
          <p:cNvSpPr/>
          <p:nvPr/>
        </p:nvSpPr>
        <p:spPr>
          <a:xfrm>
            <a:off x="1937657" y="1726364"/>
            <a:ext cx="6096000" cy="1200329"/>
          </a:xfrm>
          <a:prstGeom prst="rect">
            <a:avLst/>
          </a:prstGeom>
        </p:spPr>
        <p:txBody>
          <a:bodyPr>
            <a:spAutoFit/>
          </a:bodyPr>
          <a:lstStyle/>
          <a:p>
            <a:r>
              <a:rPr lang="en-US" dirty="0" smtClean="0"/>
              <a:t>An empathy is Design Thinking map is a collaborative tool teams can use to gain a deeper insight into their customers.</a:t>
            </a:r>
          </a:p>
          <a:p>
            <a:endParaRPr lang="en-US" dirty="0"/>
          </a:p>
        </p:txBody>
      </p:sp>
    </p:spTree>
    <p:extLst>
      <p:ext uri="{BB962C8B-B14F-4D97-AF65-F5344CB8AC3E}">
        <p14:creationId xmlns:p14="http://schemas.microsoft.com/office/powerpoint/2010/main" xmlns="" val="2133447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FD1AFD-1EFD-4BD8-8059-374E5F16222A}"/>
              </a:ext>
            </a:extLst>
          </p:cNvPr>
          <p:cNvSpPr>
            <a:spLocks noGrp="1"/>
          </p:cNvSpPr>
          <p:nvPr>
            <p:ph type="title"/>
          </p:nvPr>
        </p:nvSpPr>
        <p:spPr>
          <a:xfrm>
            <a:off x="716523" y="715554"/>
            <a:ext cx="8452152" cy="1016000"/>
          </a:xfrm>
        </p:spPr>
        <p:txBody>
          <a:bodyPr/>
          <a:lstStyle/>
          <a:p>
            <a:r>
              <a:rPr lang="en-IN" dirty="0"/>
              <a:t>2.2 Ideation &amp; Brainstorming Map</a:t>
            </a:r>
            <a:endParaRPr lang="en-US" dirty="0"/>
          </a:p>
        </p:txBody>
      </p:sp>
      <p:sp>
        <p:nvSpPr>
          <p:cNvPr id="22529" name="Rectangle 1"/>
          <p:cNvSpPr>
            <a:spLocks noChangeArrowheads="1"/>
          </p:cNvSpPr>
          <p:nvPr/>
        </p:nvSpPr>
        <p:spPr bwMode="auto">
          <a:xfrm>
            <a:off x="1959428" y="2534194"/>
            <a:ext cx="7115218" cy="1015663"/>
          </a:xfrm>
          <a:prstGeom prst="rect">
            <a:avLst/>
          </a:prstGeom>
          <a:noFill/>
          <a:ln w="9525">
            <a:noFill/>
            <a:miter lim="800000"/>
            <a:headEnd/>
            <a:tailEnd/>
          </a:ln>
          <a:effectLst/>
        </p:spPr>
        <p:txBody>
          <a:bodyPr vert="horz" wrap="none" lIns="0" tIns="45720" rIns="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Rounded MT Bold" pitchFamily="34" charset="0"/>
                <a:ea typeface="Times New Roman" pitchFamily="18" charset="0"/>
                <a:cs typeface="Arial" pitchFamily="34" charset="0"/>
              </a:rPr>
              <a:t>A mind map is a highly effective tool used by </a:t>
            </a:r>
            <a:r>
              <a:rPr kumimoji="0" lang="en-US" sz="2000" b="0" i="0" u="none" strike="noStrike" cap="none" normalizeH="0" baseline="0" dirty="0" err="1" smtClean="0">
                <a:ln>
                  <a:noFill/>
                </a:ln>
                <a:solidFill>
                  <a:schemeClr val="tx1"/>
                </a:solidFill>
                <a:effectLst/>
                <a:latin typeface="Arial Rounded MT Bold" pitchFamily="34" charset="0"/>
                <a:ea typeface="Times New Roman" pitchFamily="18" charset="0"/>
                <a:cs typeface="Arial" pitchFamily="34" charset="0"/>
              </a:rPr>
              <a:t>creatives</a:t>
            </a:r>
            <a:r>
              <a:rPr kumimoji="0" lang="en-US" sz="2000" b="0" i="0" u="none" strike="noStrike" cap="none" normalizeH="0" baseline="0" dirty="0" smtClean="0">
                <a:ln>
                  <a:noFill/>
                </a:ln>
                <a:solidFill>
                  <a:schemeClr val="tx1"/>
                </a:solidFill>
                <a:effectLst/>
                <a:latin typeface="Arial Rounded MT Bold" pitchFamily="34" charset="0"/>
                <a:ea typeface="Times New Roman" pitchFamily="18" charset="0"/>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Rounded MT Bold" pitchFamily="34" charset="0"/>
                <a:ea typeface="Times New Roman" pitchFamily="18" charset="0"/>
                <a:cs typeface="Arial" pitchFamily="34" charset="0"/>
              </a:rPr>
              <a:t> marketers, a need project manager to inspire their teams.</a:t>
            </a:r>
            <a:endParaRPr kumimoji="0" lang="en-US" sz="2000" b="1" i="0" u="none" strike="noStrike" cap="none" normalizeH="0" baseline="0" dirty="0" smtClean="0">
              <a:ln>
                <a:noFill/>
              </a:ln>
              <a:solidFill>
                <a:schemeClr val="tx1"/>
              </a:solidFill>
              <a:effectLst/>
              <a:latin typeface="Arial Rounded MT Bold"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Rounded MT Bold" pitchFamily="34" charset="0"/>
              <a:cs typeface="Arial" pitchFamily="34" charset="0"/>
            </a:endParaRPr>
          </a:p>
        </p:txBody>
      </p:sp>
    </p:spTree>
    <p:extLst>
      <p:ext uri="{BB962C8B-B14F-4D97-AF65-F5344CB8AC3E}">
        <p14:creationId xmlns:p14="http://schemas.microsoft.com/office/powerpoint/2010/main" xmlns="" val="1258543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WhatsApp Image 2023-04-10 at 12.33.05 PM.jpeg">
            <a:extLst>
              <a:ext uri="{FF2B5EF4-FFF2-40B4-BE49-F238E27FC236}">
                <a16:creationId xmlns:a16="http://schemas.microsoft.com/office/drawing/2014/main" xmlns="" id="{811AAAE7-5990-4B6E-86E0-9106C4E5891C}"/>
              </a:ext>
            </a:extLst>
          </p:cNvPr>
          <p:cNvPicPr>
            <a:picLocks noGrp="1"/>
          </p:cNvPicPr>
          <p:nvPr>
            <p:ph idx="1"/>
          </p:nvPr>
        </p:nvPicPr>
        <p:blipFill>
          <a:blip r:embed="rId2"/>
          <a:srcRect t="7216" r="-814"/>
          <a:stretch>
            <a:fillRect/>
          </a:stretch>
        </p:blipFill>
        <p:spPr>
          <a:xfrm>
            <a:off x="677334" y="1097280"/>
            <a:ext cx="8623420" cy="51511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xmlns="" val="459705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WhatsApp Image 2023-04-10 at 12.33.17 PM.jpeg">
            <a:extLst>
              <a:ext uri="{FF2B5EF4-FFF2-40B4-BE49-F238E27FC236}">
                <a16:creationId xmlns:a16="http://schemas.microsoft.com/office/drawing/2014/main" xmlns="" id="{4F45BB28-DE7C-4D1B-A670-181CFEA5E9CB}"/>
              </a:ext>
            </a:extLst>
          </p:cNvPr>
          <p:cNvPicPr>
            <a:picLocks noGrp="1"/>
          </p:cNvPicPr>
          <p:nvPr>
            <p:ph idx="1"/>
          </p:nvPr>
        </p:nvPicPr>
        <p:blipFill>
          <a:blip r:embed="rId2"/>
          <a:stretch>
            <a:fillRect/>
          </a:stretch>
        </p:blipFill>
        <p:spPr>
          <a:xfrm>
            <a:off x="740229" y="667657"/>
            <a:ext cx="8490857" cy="5486399"/>
          </a:xfrm>
          <a:prstGeom prst="rect">
            <a:avLst/>
          </a:prstGeom>
        </p:spPr>
      </p:pic>
    </p:spTree>
    <p:extLst>
      <p:ext uri="{BB962C8B-B14F-4D97-AF65-F5344CB8AC3E}">
        <p14:creationId xmlns:p14="http://schemas.microsoft.com/office/powerpoint/2010/main" xmlns="" val="279135087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248</TotalTime>
  <Words>828</Words>
  <Application>Microsoft Office PowerPoint</Application>
  <PresentationFormat>Custom</PresentationFormat>
  <Paragraphs>59</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Facet</vt:lpstr>
      <vt:lpstr>Intelligent Admissions: The Future of                                                 University Decision Making with Machine Learning </vt:lpstr>
      <vt:lpstr>CONTENT</vt:lpstr>
      <vt:lpstr>ABSTRACT</vt:lpstr>
      <vt:lpstr>1.INTRODUCTION    1.1 Overview</vt:lpstr>
      <vt:lpstr>1.2 Purpose</vt:lpstr>
      <vt:lpstr>2. PROBLEM DEFINITION &amp; DESIGN THINKING    2.1 Empathy Map </vt:lpstr>
      <vt:lpstr>2.2 Ideation &amp; Brainstorming Map</vt:lpstr>
      <vt:lpstr>Slide 8</vt:lpstr>
      <vt:lpstr>Slide 9</vt:lpstr>
      <vt:lpstr>3. RESULT</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4. ADVANTAGES</vt:lpstr>
      <vt:lpstr>5. APPLICATIONS</vt:lpstr>
      <vt:lpstr>6. CONCLUSION </vt:lpstr>
      <vt:lpstr>7. FUTURE SCOPE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Admissions: The Future of                                                 University Decision Making with Machine Learning</dc:title>
  <dc:creator>ELCOT</dc:creator>
  <cp:lastModifiedBy>Lenovo</cp:lastModifiedBy>
  <cp:revision>38</cp:revision>
  <dcterms:created xsi:type="dcterms:W3CDTF">2023-04-10T07:54:51Z</dcterms:created>
  <dcterms:modified xsi:type="dcterms:W3CDTF">2023-04-11T08:29:05Z</dcterms:modified>
</cp:coreProperties>
</file>