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7"/>
  </p:notesMasterIdLst>
  <p:sldIdLst>
    <p:sldId id="3806" r:id="rId3"/>
    <p:sldId id="3949" r:id="rId4"/>
    <p:sldId id="3880" r:id="rId5"/>
    <p:sldId id="3953" r:id="rId6"/>
    <p:sldId id="3940" r:id="rId7"/>
    <p:sldId id="362" r:id="rId8"/>
    <p:sldId id="3954" r:id="rId9"/>
    <p:sldId id="3964" r:id="rId10"/>
    <p:sldId id="3956" r:id="rId11"/>
    <p:sldId id="3965" r:id="rId12"/>
    <p:sldId id="3966" r:id="rId13"/>
    <p:sldId id="3967" r:id="rId14"/>
    <p:sldId id="3968" r:id="rId15"/>
    <p:sldId id="3969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1pPr>
    <a:lvl2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2pPr>
    <a:lvl3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3pPr>
    <a:lvl4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4pPr>
    <a:lvl5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5pPr>
    <a:lvl6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6pPr>
    <a:lvl7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7pPr>
    <a:lvl8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8pPr>
    <a:lvl9pPr marL="0" marR="0" indent="0" algn="l" defTabSz="1828800" rtl="0" fontAlgn="auto" latinLnBrk="0" hangingPunct="0">
      <a:lnSpc>
        <a:spcPct val="110000"/>
      </a:lnSpc>
      <a:spcBef>
        <a:spcPts val="800"/>
      </a:spcBef>
      <a:spcAft>
        <a:spcPts val="0"/>
      </a:spcAft>
      <a:buClrTx/>
      <a:buSzTx/>
      <a:buFontTx/>
      <a:buNone/>
      <a:defRPr kumimoji="0" sz="3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oFo San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7BFC"/>
    <a:srgbClr val="FFCC02"/>
    <a:srgbClr val="DC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515DA-6A44-46F9-B004-4BA032999C2D}" v="1312" dt="2023-02-16T14:28:19.097"/>
    <p1510:client id="{8DC0B1AF-0CA2-4B41-A26E-965B228D797B}" v="3" dt="2023-02-17T08:50:39.534"/>
    <p1510:client id="{A6CF8D22-2C9C-43CF-9769-0739A2F15AD1}" v="1532" dt="2023-02-16T18:19:33.132"/>
  </p1510:revLst>
</p1510:revInfo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0" autoAdjust="0"/>
    <p:restoredTop sz="94674"/>
  </p:normalViewPr>
  <p:slideViewPr>
    <p:cSldViewPr snapToGrid="0" snapToObjects="1" showGuides="1">
      <p:cViewPr varScale="1">
        <p:scale>
          <a:sx n="59" d="100"/>
          <a:sy n="59" d="100"/>
        </p:scale>
        <p:origin x="168" y="16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CoF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BA8A5B-9BD1-4419-B5B0-7D99B5F48B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2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4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ml_logo_eng_02.png" descr="sml_logo_eng_02.png"/>
          <p:cNvPicPr>
            <a:picLocks noChangeAspect="1"/>
          </p:cNvPicPr>
          <p:nvPr/>
        </p:nvPicPr>
        <p:blipFill>
          <a:blip r:embed="rId2"/>
          <a:srcRect t="1126"/>
          <a:stretch>
            <a:fillRect/>
          </a:stretch>
        </p:blipFill>
        <p:spPr>
          <a:xfrm>
            <a:off x="17483630" y="11678975"/>
            <a:ext cx="6002462" cy="11779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4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75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6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7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78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 dirty="0"/>
          </a:p>
        </p:txBody>
      </p:sp>
      <p:pic>
        <p:nvPicPr>
          <p:cNvPr id="7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B7F7B2-7AFA-D467-F27A-A179684F0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828" y="882650"/>
            <a:ext cx="22614240" cy="10655300"/>
          </a:xfrm>
        </p:spPr>
        <p:txBody>
          <a:bodyPr>
            <a:normAutofit/>
          </a:bodyPr>
          <a:lstStyle>
            <a:lvl1pPr>
              <a:defRPr sz="10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  <p:extLst>
      <p:ext uri="{BB962C8B-B14F-4D97-AF65-F5344CB8AC3E}">
        <p14:creationId xmlns:p14="http://schemas.microsoft.com/office/powerpoint/2010/main" val="21980048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">
  <p:cSld name="main_4c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6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big + style eng">
  <p:cSld name="title big + style eng">
    <p:bg>
      <p:bgPr>
        <a:solidFill>
          <a:srgbClr val="007BF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8" descr="sml_logo_eng_02.png"/>
          <p:cNvPicPr preferRelativeResize="0"/>
          <p:nvPr/>
        </p:nvPicPr>
        <p:blipFill rotWithShape="1">
          <a:blip r:embed="rId2">
            <a:alphaModFix/>
          </a:blip>
          <a:srcRect t="1126"/>
          <a:stretch/>
        </p:blipFill>
        <p:spPr>
          <a:xfrm>
            <a:off x="17483630" y="11678975"/>
            <a:ext cx="6002462" cy="117794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8"/>
          <p:cNvSpPr txBox="1">
            <a:spLocks noGrp="1"/>
          </p:cNvSpPr>
          <p:nvPr>
            <p:ph type="title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Font typeface="Helvetica Neue"/>
              <a:buNone/>
              <a:defRPr sz="12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68" descr="samolet_logo_sign_shadow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669" y="11864456"/>
            <a:ext cx="892882" cy="121556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8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34;p68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68"/>
          <p:cNvSpPr/>
          <p:nvPr/>
        </p:nvSpPr>
        <p:spPr>
          <a:xfrm>
            <a:off x="13856891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>
            <a:noFill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" name="Google Shape;36;p6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99581" y="2238051"/>
            <a:ext cx="3737859" cy="1587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146009" y="7833783"/>
            <a:ext cx="1979007" cy="1215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4c eng">
  <p:cSld name="main 4c eng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9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9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69" descr="sml_logo_eng_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69388" y="12245135"/>
            <a:ext cx="3018718" cy="596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4c_image01">
  <p:cSld name="main_4c_image0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0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0"/>
          <p:cNvSpPr>
            <a:spLocks noGrp="1"/>
          </p:cNvSpPr>
          <p:nvPr>
            <p:ph type="pic" idx="2"/>
          </p:nvPr>
        </p:nvSpPr>
        <p:spPr>
          <a:xfrm>
            <a:off x="12424457" y="2375074"/>
            <a:ext cx="1104937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02">
  <p:cSld name="main_4c_image0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71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1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image_03">
  <p:cSld name="main_4c_image_03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72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72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2"/>
          <p:cNvSpPr>
            <a:spLocks noGrp="1"/>
          </p:cNvSpPr>
          <p:nvPr>
            <p:ph type="pic" idx="2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s">
  <p:cSld name="main_4c_pro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3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73"/>
          <p:cNvSpPr>
            <a:spLocks noGrp="1"/>
          </p:cNvSpPr>
          <p:nvPr>
            <p:ph type="pic" idx="3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3"/>
          <p:cNvSpPr>
            <a:spLocks noGrp="1"/>
          </p:cNvSpPr>
          <p:nvPr>
            <p:ph type="pic" idx="4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73"/>
          <p:cNvSpPr>
            <a:spLocks noGrp="1"/>
          </p:cNvSpPr>
          <p:nvPr>
            <p:ph type="pic" idx="5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73"/>
          <p:cNvSpPr>
            <a:spLocks noGrp="1"/>
          </p:cNvSpPr>
          <p:nvPr>
            <p:ph type="pic" idx="6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73"/>
          <p:cNvSpPr>
            <a:spLocks noGrp="1"/>
          </p:cNvSpPr>
          <p:nvPr>
            <p:ph type="pic" idx="7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73"/>
          <p:cNvSpPr>
            <a:spLocks noGrp="1"/>
          </p:cNvSpPr>
          <p:nvPr>
            <p:ph type="pic" idx="8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73"/>
          <p:cNvSpPr>
            <a:spLocks noGrp="1"/>
          </p:cNvSpPr>
          <p:nvPr>
            <p:ph type="pic" idx="9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1">
  <p:cSld name="main_4c_project0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4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4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4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74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74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main_4c_image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6778287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_4c_project02">
  <p:cSld name="main_4c_project0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75" descr="sml_logo_blu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75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7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5"/>
          <p:cNvSpPr>
            <a:spLocks noGrp="1"/>
          </p:cNvSpPr>
          <p:nvPr>
            <p:ph type="pic" idx="2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5"/>
          <p:cNvSpPr>
            <a:spLocks noGrp="1"/>
          </p:cNvSpPr>
          <p:nvPr>
            <p:ph type="pic" idx="3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75"/>
          <p:cNvSpPr>
            <a:spLocks noGrp="1"/>
          </p:cNvSpPr>
          <p:nvPr>
            <p:ph type="pic" idx="4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5"/>
          <p:cNvSpPr>
            <a:spLocks noGrp="1"/>
          </p:cNvSpPr>
          <p:nvPr>
            <p:ph type="pic" idx="5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Char char="•"/>
              <a:defRPr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E2D3D-EAF3-1A49-00D5-8177CFF00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5828" y="882650"/>
            <a:ext cx="13033372" cy="10655300"/>
          </a:xfrm>
        </p:spPr>
        <p:txBody>
          <a:bodyPr>
            <a:normAutofit/>
          </a:bodyPr>
          <a:lstStyle>
            <a:lvl1pPr>
              <a:defRPr sz="14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735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three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5828" y="882652"/>
            <a:ext cx="226048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A3D225A-5F35-4C1A-9636-0763B4F15187}"/>
              </a:ext>
            </a:extLst>
          </p:cNvPr>
          <p:cNvSpPr/>
          <p:nvPr userDrawn="1"/>
        </p:nvSpPr>
        <p:spPr>
          <a:xfrm>
            <a:off x="885823" y="2178050"/>
            <a:ext cx="7273926" cy="935990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F9DFC2BF-F4FE-945B-BB81-9BBFE928792E}"/>
              </a:ext>
            </a:extLst>
          </p:cNvPr>
          <p:cNvSpPr/>
          <p:nvPr userDrawn="1"/>
        </p:nvSpPr>
        <p:spPr>
          <a:xfrm>
            <a:off x="16224251" y="2178050"/>
            <a:ext cx="7273930" cy="935990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355B7A9-EC58-08DB-6CF0-4F27F4055F4F}"/>
              </a:ext>
            </a:extLst>
          </p:cNvPr>
          <p:cNvSpPr/>
          <p:nvPr userDrawn="1"/>
        </p:nvSpPr>
        <p:spPr>
          <a:xfrm>
            <a:off x="8591549" y="2178050"/>
            <a:ext cx="7200902" cy="935990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0590AC6A-DD48-9899-D5EC-0B41C4358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7600" y="2613600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1ECD6316-3255-BFC1-D68F-3B7AE7238A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7600" y="3549600"/>
            <a:ext cx="6408000" cy="755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1583E61-F077-614B-9021-D67D5F6FA1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1600" y="2613600"/>
            <a:ext cx="6336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CB687091-DC26-4BAA-2F49-01C19AD1D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1600" y="3549600"/>
            <a:ext cx="6336000" cy="755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81698BE6-E79E-190A-49AF-D16ED32805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58400" y="2613600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2E8703A-2707-A71C-6A7F-5EB85CC9AD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658400" y="3549600"/>
            <a:ext cx="6408000" cy="755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05803500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six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5828" y="882652"/>
            <a:ext cx="226048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FC9A10E5-135F-B72F-F64F-A96FBAA0D624}"/>
              </a:ext>
            </a:extLst>
          </p:cNvPr>
          <p:cNvSpPr/>
          <p:nvPr userDrawn="1"/>
        </p:nvSpPr>
        <p:spPr>
          <a:xfrm>
            <a:off x="885823" y="2178050"/>
            <a:ext cx="7273926" cy="4464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4FA45110-B77A-04AA-3BAF-CA7153A6C919}"/>
              </a:ext>
            </a:extLst>
          </p:cNvPr>
          <p:cNvSpPr/>
          <p:nvPr userDrawn="1"/>
        </p:nvSpPr>
        <p:spPr>
          <a:xfrm>
            <a:off x="16224251" y="2178050"/>
            <a:ext cx="7273930" cy="4464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354AB2D-1A06-1C39-8E23-8A14A0066AC5}"/>
              </a:ext>
            </a:extLst>
          </p:cNvPr>
          <p:cNvSpPr/>
          <p:nvPr userDrawn="1"/>
        </p:nvSpPr>
        <p:spPr>
          <a:xfrm>
            <a:off x="8591549" y="2178050"/>
            <a:ext cx="7200902" cy="4464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D9B29C6-AFC7-2952-0872-0074D8095385}"/>
              </a:ext>
            </a:extLst>
          </p:cNvPr>
          <p:cNvSpPr/>
          <p:nvPr userDrawn="1"/>
        </p:nvSpPr>
        <p:spPr>
          <a:xfrm>
            <a:off x="885823" y="7077600"/>
            <a:ext cx="7273926" cy="4464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515466FE-7CB2-6B4E-8C22-52FA4974D8B2}"/>
              </a:ext>
            </a:extLst>
          </p:cNvPr>
          <p:cNvSpPr/>
          <p:nvPr userDrawn="1"/>
        </p:nvSpPr>
        <p:spPr>
          <a:xfrm>
            <a:off x="16224251" y="7077600"/>
            <a:ext cx="7273930" cy="4464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9755763-BEE6-1FA0-F7E7-B2F9D447C6B5}"/>
              </a:ext>
            </a:extLst>
          </p:cNvPr>
          <p:cNvSpPr/>
          <p:nvPr userDrawn="1"/>
        </p:nvSpPr>
        <p:spPr>
          <a:xfrm>
            <a:off x="8591549" y="7077600"/>
            <a:ext cx="7200902" cy="4464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7E8201DC-4305-8442-A528-71B5B8385E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7600" y="2613600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46B9EBC2-3112-DC4D-D4CA-5FEBAD00C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7600" y="3549600"/>
            <a:ext cx="6408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2B1F5AD5-8E27-34CF-CAE9-671E9B5CE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1600" y="2613600"/>
            <a:ext cx="6336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546F4094-FC3D-686B-F4CE-3E7AD654A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1600" y="3549600"/>
            <a:ext cx="6336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7F5F6F7D-E00C-2AE7-75BC-8A3294202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58400" y="2613600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D26ABE6B-6CC9-8CF9-CE34-93E1EB3B66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658400" y="3549600"/>
            <a:ext cx="6408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11069AD8-5C3F-D26E-2CF7-12142465A6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7600" y="7513006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082C48C-CBCB-CE91-0AC3-9FD7F18CDF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17600" y="8445600"/>
            <a:ext cx="6408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58BE1675-E1D1-0DBF-5007-B855C03DDF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1600" y="7513006"/>
            <a:ext cx="6336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74C4F857-9226-0881-54E5-3660FED868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1600" y="8445600"/>
            <a:ext cx="6336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5CA349A-0D22-C45F-3385-B502EF90F5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658400" y="7513006"/>
            <a:ext cx="6408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1251647E-4CDE-7303-E381-E39AF15254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658400" y="8445600"/>
            <a:ext cx="6408000" cy="266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8826979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two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5828" y="882652"/>
            <a:ext cx="226048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7265DF0-5C9D-6540-AF5F-CC982A068FB3}"/>
              </a:ext>
            </a:extLst>
          </p:cNvPr>
          <p:cNvSpPr/>
          <p:nvPr userDrawn="1"/>
        </p:nvSpPr>
        <p:spPr>
          <a:xfrm>
            <a:off x="885825" y="2178050"/>
            <a:ext cx="11090274" cy="935990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8BBE0DFB-0E8F-01B5-4C6B-A42E4B0884E2}"/>
              </a:ext>
            </a:extLst>
          </p:cNvPr>
          <p:cNvSpPr/>
          <p:nvPr userDrawn="1"/>
        </p:nvSpPr>
        <p:spPr>
          <a:xfrm>
            <a:off x="12407907" y="2178050"/>
            <a:ext cx="11090274" cy="935990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16510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48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7A7D37D4-5B7E-2A5E-5BE5-DCB2BE5AC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7600" y="2613600"/>
            <a:ext cx="10224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F0C9A01-6522-8D9E-43A6-8266542CAC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17600" y="3549600"/>
            <a:ext cx="10224000" cy="755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AD983B69-3937-8D79-6FA4-86B8C6C136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839700" y="2613600"/>
            <a:ext cx="10224000" cy="504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3944C53F-922E-8C9E-9719-D0420B7E22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839700" y="3549600"/>
            <a:ext cx="10224000" cy="7552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400"/>
              </a:spcBef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014500396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_empty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5828" y="882652"/>
            <a:ext cx="22604800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6" y="12444548"/>
            <a:ext cx="255720" cy="388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776" y="12458948"/>
            <a:ext cx="26802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6869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646863" y="2375074"/>
            <a:ext cx="16826971" cy="9162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6482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2439424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8252395" y="2375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2338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482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2439424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8252395" y="6947074"/>
            <a:ext cx="5221287" cy="33530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_4c_project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ml_logo_blue.png" descr="sml_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22338" y="2375074"/>
            <a:ext cx="10978413" cy="5523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22338" y="8374529"/>
            <a:ext cx="5221287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48224" y="8374529"/>
            <a:ext cx="5269921" cy="318141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2417652" y="2375074"/>
            <a:ext cx="11056182" cy="91808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 4c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pic>
        <p:nvPicPr>
          <p:cNvPr id="31" name="sml_logo_eng_01.png" descr="sml_logo_eng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9387" y="12245135"/>
            <a:ext cx="3018718" cy="5962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eng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sml_logo_eng_02.png" descr="sml_logo_eng_02.png"/>
          <p:cNvPicPr>
            <a:picLocks noChangeAspect="1"/>
          </p:cNvPicPr>
          <p:nvPr/>
        </p:nvPicPr>
        <p:blipFill>
          <a:blip r:embed="rId2"/>
          <a:srcRect t="3367"/>
          <a:stretch>
            <a:fillRect/>
          </a:stretch>
        </p:blipFill>
        <p:spPr>
          <a:xfrm>
            <a:off x="20278145" y="12239324"/>
            <a:ext cx="3195247" cy="61283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4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910166" y="723899"/>
            <a:ext cx="17784235" cy="2286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5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77" y="12164388"/>
            <a:ext cx="625400" cy="85141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big + style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sml_logo_white.png" descr="sml_logo_whi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930" y="12021875"/>
            <a:ext cx="6002462" cy="80892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9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2606675" y="3263900"/>
            <a:ext cx="15833726" cy="6053204"/>
          </a:xfrm>
          <a:prstGeom prst="rect">
            <a:avLst/>
          </a:prstGeom>
        </p:spPr>
        <p:txBody>
          <a:bodyPr anchor="ctr"/>
          <a:lstStyle>
            <a:lvl1pPr>
              <a:defRPr sz="12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60" name="samolet_logo_sign_shadow_white.png" descr="samolet_logo_sign_shadow_whi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69" y="11864456"/>
            <a:ext cx="892882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61" name="Rectangle"/>
          <p:cNvSpPr/>
          <p:nvPr/>
        </p:nvSpPr>
        <p:spPr>
          <a:xfrm>
            <a:off x="-964614" y="884120"/>
            <a:ext cx="2489719" cy="9719042"/>
          </a:xfrm>
          <a:prstGeom prst="rect">
            <a:avLst/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2" name="Rectangle"/>
          <p:cNvSpPr/>
          <p:nvPr/>
        </p:nvSpPr>
        <p:spPr>
          <a:xfrm>
            <a:off x="18183356" y="6291838"/>
            <a:ext cx="7699244" cy="4299455"/>
          </a:xfrm>
          <a:prstGeom prst="roundRect">
            <a:avLst>
              <a:gd name="adj" fmla="val 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3" name="Rounded Rectangle"/>
          <p:cNvSpPr/>
          <p:nvPr/>
        </p:nvSpPr>
        <p:spPr>
          <a:xfrm>
            <a:off x="13856890" y="882319"/>
            <a:ext cx="9223244" cy="4299455"/>
          </a:xfrm>
          <a:prstGeom prst="roundRect">
            <a:avLst>
              <a:gd name="adj" fmla="val 50000"/>
            </a:avLst>
          </a:prstGeom>
          <a:solidFill>
            <a:srgbClr val="1888FC"/>
          </a:solidFill>
          <a:ln w="12700">
            <a:miter lim="400000"/>
          </a:ln>
          <a:effectLst>
            <a:outerShdw blurRad="254000" dist="127000" dir="2700000" rotWithShape="0">
              <a:srgbClr val="000000">
                <a:alpha val="20000"/>
              </a:srgbClr>
            </a:outerShdw>
          </a:effectLst>
        </p:spPr>
        <p:txBody>
          <a:bodyPr lIns="0" tIns="0" rIns="0" bIns="0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2400">
                <a:solidFill>
                  <a:srgbClr val="7F7F7F"/>
                </a:solidFill>
              </a:defRPr>
            </a:pPr>
            <a:endParaRPr/>
          </a:p>
        </p:txBody>
      </p:sp>
      <p:pic>
        <p:nvPicPr>
          <p:cNvPr id="64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9582" y="2238051"/>
            <a:ext cx="3737859" cy="15879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5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6009" y="7833783"/>
            <a:ext cx="1979007" cy="12155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ml_logo_blue.png" descr="sml_logo_blue.png"/>
          <p:cNvPicPr>
            <a:picLocks noChangeAspect="1"/>
          </p:cNvPicPr>
          <p:nvPr/>
        </p:nvPicPr>
        <p:blipFill>
          <a:blip r:embed="rId13"/>
          <a:srcRect l="105" r="105"/>
          <a:stretch>
            <a:fillRect/>
          </a:stretch>
        </p:blipFill>
        <p:spPr>
          <a:xfrm>
            <a:off x="20268055" y="12400191"/>
            <a:ext cx="3215428" cy="43061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ln w="12700">
            <a:miter lim="400000"/>
          </a:ln>
        </p:spPr>
        <p:txBody>
          <a:bodyPr wrap="square" lIns="50800" tIns="50800" rIns="50800" bIns="50800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0" r:id="rId10"/>
    <p:sldLayoutId id="2147483681" r:id="rId11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1pPr>
      <a:lvl2pPr marL="0" marR="0" indent="228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2pPr>
      <a:lvl3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3pPr>
      <a:lvl4pPr marL="0" marR="0" indent="685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4pPr>
      <a:lvl5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5pPr>
      <a:lvl6pPr marL="0" marR="0" indent="1143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6pPr>
      <a:lvl7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7pPr>
      <a:lvl8pPr marL="0" marR="0" indent="1600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8pPr>
      <a:lvl9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9pPr>
    </p:bodyStyle>
    <p:other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1pPr>
      <a:lvl2pPr marL="0" marR="0" indent="228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2pPr>
      <a:lvl3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3pPr>
      <a:lvl4pPr marL="0" marR="0" indent="685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4pPr>
      <a:lvl5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5pPr>
      <a:lvl6pPr marL="0" marR="0" indent="1143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6pPr>
      <a:lvl7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7pPr>
      <a:lvl8pPr marL="0" marR="0" indent="1600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8pPr>
      <a:lvl9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3" descr="sml_logo_blue.png"/>
          <p:cNvPicPr preferRelativeResize="0"/>
          <p:nvPr/>
        </p:nvPicPr>
        <p:blipFill rotWithShape="1">
          <a:blip r:embed="rId16">
            <a:alphaModFix/>
          </a:blip>
          <a:srcRect l="105" r="104"/>
          <a:stretch/>
        </p:blipFill>
        <p:spPr>
          <a:xfrm>
            <a:off x="20268055" y="12400191"/>
            <a:ext cx="3215428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3"/>
          <p:cNvSpPr txBox="1">
            <a:spLocks noGrp="1"/>
          </p:cNvSpPr>
          <p:nvPr>
            <p:ph type="sldNum" idx="12"/>
          </p:nvPr>
        </p:nvSpPr>
        <p:spPr>
          <a:xfrm>
            <a:off x="22848570" y="889000"/>
            <a:ext cx="648547" cy="37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" name="Google Shape;8;p63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Helvetica Neue"/>
              <a:buNone/>
              <a:defRPr sz="5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sz="5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7" r:id="rId12"/>
    <p:sldLayoutId id="2147483678" r:id="rId13"/>
    <p:sldLayoutId id="214748367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81">
          <p15:clr>
            <a:srgbClr val="F26B43"/>
          </p15:clr>
        </p15:guide>
        <p15:guide id="2" pos="3870">
          <p15:clr>
            <a:srgbClr val="F26B43"/>
          </p15:clr>
        </p15:guide>
        <p15:guide id="3" pos="4187">
          <p15:clr>
            <a:srgbClr val="F26B43"/>
          </p15:clr>
        </p15:guide>
        <p15:guide id="4" pos="7499">
          <p15:clr>
            <a:srgbClr val="F26B43"/>
          </p15:clr>
        </p15:guide>
        <p15:guide id="5" pos="7816">
          <p15:clr>
            <a:srgbClr val="F26B43"/>
          </p15:clr>
        </p15:guide>
        <p15:guide id="6" pos="11150">
          <p15:clr>
            <a:srgbClr val="F26B43"/>
          </p15:clr>
        </p15:guide>
        <p15:guide id="7" pos="11490">
          <p15:clr>
            <a:srgbClr val="F26B43"/>
          </p15:clr>
        </p15:guide>
        <p15:guide id="8" pos="14801">
          <p15:clr>
            <a:srgbClr val="F26B43"/>
          </p15:clr>
        </p15:guide>
        <p15:guide id="9" orient="horz" pos="1485">
          <p15:clr>
            <a:srgbClr val="F26B43"/>
          </p15:clr>
        </p15:guide>
        <p15:guide id="10" orient="horz" pos="918">
          <p15:clr>
            <a:srgbClr val="F26B43"/>
          </p15:clr>
        </p15:guide>
        <p15:guide id="11" orient="horz" pos="555">
          <p15:clr>
            <a:srgbClr val="F26B43"/>
          </p15:clr>
        </p15:guide>
        <p15:guide id="12" orient="horz" pos="7268">
          <p15:clr>
            <a:srgbClr val="F26B43"/>
          </p15:clr>
        </p15:guide>
        <p15:guide id="13" orient="horz" pos="7790">
          <p15:clr>
            <a:srgbClr val="F26B43"/>
          </p15:clr>
        </p15:guide>
        <p15:guide id="14" orient="horz" pos="80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745A31D-F7E0-8118-55BF-8D30B43F4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8" y="882650"/>
            <a:ext cx="22926672" cy="11252200"/>
          </a:xfrm>
        </p:spPr>
        <p:txBody>
          <a:bodyPr>
            <a:normAutofit/>
          </a:bodyPr>
          <a:lstStyle/>
          <a:p>
            <a:r>
              <a:rPr lang="ru-RU" sz="9600" dirty="0"/>
              <a:t>Модель классификации комментариев по работе управляющей </a:t>
            </a:r>
            <a:br>
              <a:rPr lang="ru-RU" sz="6600" dirty="0"/>
            </a:br>
            <a:endParaRPr lang="ru-RU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B2B10-20F8-498B-82B8-0E8F97D16982}"/>
              </a:ext>
            </a:extLst>
          </p:cNvPr>
          <p:cNvSpPr txBox="1"/>
          <p:nvPr/>
        </p:nvSpPr>
        <p:spPr>
          <a:xfrm>
            <a:off x="1543050" y="12134850"/>
            <a:ext cx="16573500" cy="93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>
                <a:solidFill>
                  <a:schemeClr val="tx1"/>
                </a:solidFill>
                <a:latin typeface="Helvetica Neue"/>
                <a:ea typeface="+mn-lt"/>
                <a:cs typeface="+mn-lt"/>
              </a:rPr>
              <a:t>На базе ГБПОУ МО «Физтех-колледж»</a:t>
            </a:r>
            <a:endParaRPr lang="ru-RU" sz="5400" dirty="0">
              <a:solidFill>
                <a:schemeClr val="tx1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4842253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0CDC7-A370-47D0-8378-9D74D6F4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00" y="402718"/>
            <a:ext cx="22604800" cy="12954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Количество меток на один комментарий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17324-C834-4254-B5E9-8C7473D13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6" y="2794808"/>
            <a:ext cx="9584575" cy="92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1803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33939-B895-45F3-9A28-0153EE78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8" y="234952"/>
            <a:ext cx="22604800" cy="12954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Используемые Модели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C9B4DC-9EE2-4F2F-A483-3ACFAFF5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30" y="182741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56D56535-1667-41ED-9471-4541AD439E4B}"/>
              </a:ext>
            </a:extLst>
          </p:cNvPr>
          <p:cNvSpPr/>
          <p:nvPr/>
        </p:nvSpPr>
        <p:spPr>
          <a:xfrm>
            <a:off x="885828" y="2668386"/>
            <a:ext cx="1075976" cy="1064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C257EC6F-72CB-4602-841E-C83F59F6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3172" y="1827415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вал 5">
            <a:extLst>
              <a:ext uri="{FF2B5EF4-FFF2-40B4-BE49-F238E27FC236}">
                <a16:creationId xmlns:a16="http://schemas.microsoft.com/office/drawing/2014/main" id="{F7767BC1-064B-4BC4-95E5-7719A54ECFE5}"/>
              </a:ext>
            </a:extLst>
          </p:cNvPr>
          <p:cNvSpPr/>
          <p:nvPr/>
        </p:nvSpPr>
        <p:spPr>
          <a:xfrm>
            <a:off x="13430166" y="2668385"/>
            <a:ext cx="1075976" cy="1064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4E06DAF-96BD-4B15-86CA-0C22BE74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830" y="8415164"/>
            <a:ext cx="3226625" cy="3289156"/>
          </a:xfrm>
          <a:prstGeom prst="rect">
            <a:avLst/>
          </a:prstGeom>
        </p:spPr>
      </p:pic>
      <p:sp>
        <p:nvSpPr>
          <p:cNvPr id="11" name="Овал 10">
            <a:extLst>
              <a:ext uri="{FF2B5EF4-FFF2-40B4-BE49-F238E27FC236}">
                <a16:creationId xmlns:a16="http://schemas.microsoft.com/office/drawing/2014/main" id="{7D47A660-F719-41A0-A47E-606C3CE2D9D7}"/>
              </a:ext>
            </a:extLst>
          </p:cNvPr>
          <p:cNvSpPr/>
          <p:nvPr/>
        </p:nvSpPr>
        <p:spPr>
          <a:xfrm>
            <a:off x="10826154" y="7027025"/>
            <a:ext cx="1075976" cy="106402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8157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1DD7F-EB3D-4E1C-A994-6DBD7EA5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8" y="383889"/>
            <a:ext cx="22604800" cy="12954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Сравнение Моделей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7EA085F-678C-42B8-8210-BCB08D13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986" y="3230879"/>
            <a:ext cx="20362027" cy="662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5230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73021-1529-4CAE-946C-D20E1783A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8" y="384581"/>
            <a:ext cx="22604800" cy="129540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Телеграмм чат-бот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396862-0362-448E-8D94-A462E4EA9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23" y="2252662"/>
            <a:ext cx="11441154" cy="893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100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124B3-D487-47FA-9D03-752219AE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8" y="234952"/>
            <a:ext cx="22604800" cy="129540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QR</a:t>
            </a:r>
            <a:r>
              <a:rPr lang="ru-RU" sz="6000" dirty="0"/>
              <a:t>-коды, ссылки и тег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7690AF-59B0-481F-BAC1-096BAE9FD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8" y="3424843"/>
            <a:ext cx="7151717" cy="7151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AF4F3-5AF3-40FA-9202-F0D251BCE2D4}"/>
              </a:ext>
            </a:extLst>
          </p:cNvPr>
          <p:cNvSpPr txBox="1"/>
          <p:nvPr/>
        </p:nvSpPr>
        <p:spPr>
          <a:xfrm>
            <a:off x="2512274" y="2399122"/>
            <a:ext cx="3898824" cy="84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2"/>
                </a:solidFill>
                <a:latin typeface="Helvetica Neue"/>
              </a:rPr>
              <a:t>Репозиторий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11FD1-778F-4518-A1C0-A4FF1F85F341}"/>
              </a:ext>
            </a:extLst>
          </p:cNvPr>
          <p:cNvSpPr txBox="1"/>
          <p:nvPr/>
        </p:nvSpPr>
        <p:spPr>
          <a:xfrm>
            <a:off x="567096" y="10895961"/>
            <a:ext cx="10977685" cy="84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Helvetica Neue"/>
              </a:rPr>
              <a:t>https://github.com/cryzzone/intensive_4</a:t>
            </a:r>
            <a:endParaRPr lang="ru-RU" sz="4800" dirty="0">
              <a:solidFill>
                <a:schemeClr val="tx2"/>
              </a:solidFill>
              <a:latin typeface="Helvetica Neue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237DE4-E886-40EF-A87F-2A7535D482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878" y="3424843"/>
            <a:ext cx="7151717" cy="71517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0BDB80-182F-4CA6-BE9A-7A3B75C60B64}"/>
              </a:ext>
            </a:extLst>
          </p:cNvPr>
          <p:cNvSpPr txBox="1"/>
          <p:nvPr/>
        </p:nvSpPr>
        <p:spPr>
          <a:xfrm>
            <a:off x="17821125" y="2369164"/>
            <a:ext cx="2403222" cy="84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chemeClr val="tx2"/>
                </a:solidFill>
                <a:latin typeface="Helvetica Neue"/>
              </a:rPr>
              <a:t>Чат-бот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6292A-0471-4489-A554-51BE278A6628}"/>
              </a:ext>
            </a:extLst>
          </p:cNvPr>
          <p:cNvSpPr txBox="1"/>
          <p:nvPr/>
        </p:nvSpPr>
        <p:spPr>
          <a:xfrm>
            <a:off x="12470499" y="10895961"/>
            <a:ext cx="11671785" cy="84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Helvetica Neue"/>
              </a:rPr>
              <a:t>https://web.telegram.org/k/#@stamoletBot</a:t>
            </a:r>
            <a:endParaRPr lang="ru-RU" sz="4800" dirty="0">
              <a:solidFill>
                <a:schemeClr val="tx2"/>
              </a:solidFill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56CCAA-3E26-4D46-B525-0ED19203B470}"/>
              </a:ext>
            </a:extLst>
          </p:cNvPr>
          <p:cNvSpPr txBox="1"/>
          <p:nvPr/>
        </p:nvSpPr>
        <p:spPr>
          <a:xfrm>
            <a:off x="16308087" y="11718372"/>
            <a:ext cx="3996607" cy="84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Helvetica Neue"/>
              </a:rPr>
              <a:t>@stamoletbot</a:t>
            </a:r>
            <a:endParaRPr lang="ru-RU" sz="4800" dirty="0">
              <a:solidFill>
                <a:schemeClr val="tx2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3789910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F8EA-AB62-77ED-AD50-345DB2D2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Над кейсом работали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228D-8BA8-4009-B7A7-9BB6651CD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BDAA1A-0071-E9E5-3E6A-79915BA73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Матвеева Алина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50AC67-A1A6-2A1B-858B-552787ECB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EF18153-5783-FBC6-FAE1-C5578CFC0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Костюк Алексей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3B9A0A-7696-3E81-2250-3766ED247B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BC6FA8E-D067-77A2-A0FE-E728615F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sz="4400" dirty="0" err="1">
                <a:latin typeface="Helvetica Neue"/>
              </a:rPr>
              <a:t>Долич</a:t>
            </a:r>
            <a:r>
              <a:rPr lang="ru-RU" sz="4400" dirty="0">
                <a:latin typeface="Helvetica Neue"/>
              </a:rPr>
              <a:t> Владислав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C6F0678-5D07-FC20-8BDA-1DC481D19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05" y="9179485"/>
            <a:ext cx="1573295" cy="192291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60F245F-7B4E-4625-9556-52C0006DD3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4898" y="9179484"/>
            <a:ext cx="1573295" cy="19229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14DAF2-A98D-4ABF-9A93-599FF98BA0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105" y="9179485"/>
            <a:ext cx="1573295" cy="19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094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91F8EA-AB62-77ED-AD50-345DB2D2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98228D-8BA8-4009-B7A7-9BB6651CD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BDAA1A-0071-E9E5-3E6A-79915BA733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Что было проделано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50AC67-A1A6-2A1B-858B-552787ECB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EF18153-5783-FBC6-FAE1-C5578CFC03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Как решалась поставленная задача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53B9A0A-7696-3E81-2250-3766ED247B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BC6FA8E-D067-77A2-A0FE-E728615F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Конечный результат</a:t>
            </a:r>
          </a:p>
          <a:p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CF0ECCF-F53E-46B2-A5B4-D1BD910285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2412" y="9502632"/>
            <a:ext cx="2003188" cy="15997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3AEC45A-C72A-4A3F-8CA1-E2738526A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54412" y="9502632"/>
            <a:ext cx="2003188" cy="159976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511928-BC57-44B6-87FE-033BFEBC0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063212" y="9502632"/>
            <a:ext cx="2003188" cy="15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0848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627DB-B926-9CB5-576F-02AB7793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Этапы работы над задачей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C84A75-F5DE-EDA1-C5C3-BA8143A215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732A58-C519-0C69-B129-BD6ACB9BD5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Получение технического задания</a:t>
            </a: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7D93F6-05BC-D1C3-177D-FD664C110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AD5221D-9C07-9129-591C-FD136966E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Разбор Технического Задания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EF62F10-422E-9419-3073-9306047CF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0415818-1009-DCE1-7A5B-312E241086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Составление плана работы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5AF7D4A-0FD3-381D-914C-4723778EDB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D6D9E83D-CA26-B86E-0F48-D81DEDF840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Создание моделей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7DE654A1-CDC2-094D-6598-32E47918DE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DC0EE38E-93E7-096A-0703-A38EC19437A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Сравнение всех моделей для поиска лучшей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CE189ACC-EBB2-F40F-140E-A30DBCB212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91B6DFCF-4E31-5210-43DA-0403EAFFA9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ru-RU" sz="4400" dirty="0">
                <a:latin typeface="Helvetica Neue"/>
              </a:rPr>
              <a:t>Создание общей программы</a:t>
            </a:r>
          </a:p>
          <a:p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CE6E55-10E6-50BD-078A-28B5125557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867" y="10315928"/>
            <a:ext cx="933934" cy="78647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FB57E0-037B-6176-5A71-D451620FF0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5677" y="10152081"/>
            <a:ext cx="950318" cy="95031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87B9DE2-B483-FA9A-9CC3-5CD63A4E8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86695" y="10160275"/>
            <a:ext cx="1179706" cy="94212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7C7D70-9C24-3D71-EE6A-B51E14447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467" y="5434248"/>
            <a:ext cx="933934" cy="78647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A4D8607-BE31-6448-F25D-20027100E5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83" y="5270401"/>
            <a:ext cx="950318" cy="95031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BACDA1B-8122-4008-7774-215A16650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76289" y="5278595"/>
            <a:ext cx="1179706" cy="94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03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1153D-E5B0-7F12-D916-B657299F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E2DE5D-C60B-B03E-0027-45974D87E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4800" dirty="0">
                <a:latin typeface="Helvetica Neue"/>
              </a:rPr>
              <a:t>Цель: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BE8875-7D57-6550-8559-F3254C73E6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>
                <a:latin typeface="Helvetica Neue"/>
              </a:rPr>
              <a:t>Разработать модель классификации комментариев по работе управляющей компании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Helvetica Neue"/>
              </a:rPr>
              <a:t>.</a:t>
            </a:r>
            <a:endParaRPr lang="en-US" dirty="0">
              <a:solidFill>
                <a:schemeClr val="tx1"/>
              </a:solidFill>
              <a:latin typeface="Helvetica Neue"/>
              <a:cs typeface="CoFo Sans" charset="0"/>
            </a:endParaRPr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04501A-56AF-10EA-6C4E-5238C20D2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ru-RU" sz="4400" dirty="0">
                <a:latin typeface="Helvetica Neue"/>
              </a:rPr>
              <a:t>О проекте: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3112D09-982D-2535-CB22-CD70B41C04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chemeClr val="tx1"/>
                </a:solidFill>
                <a:latin typeface="Helvetica Neue"/>
                <a:cs typeface="CoFo Sans" charset="0"/>
              </a:rPr>
              <a:t>Необходимо обработать начальные данные, чтобы на их основе р</a:t>
            </a:r>
            <a:r>
              <a:rPr lang="ru-RU" dirty="0"/>
              <a:t>азработать модель классификации комментариев по работе управляющей компании на категории: </a:t>
            </a:r>
            <a:br>
              <a:rPr lang="en-US" dirty="0"/>
            </a:br>
            <a:r>
              <a:rPr lang="en-US" dirty="0"/>
              <a:t>1</a:t>
            </a:r>
            <a:r>
              <a:rPr lang="ru-RU" dirty="0"/>
              <a:t>.Нравится скорость отработки заявок</a:t>
            </a:r>
            <a:r>
              <a:rPr lang="en-US" dirty="0"/>
              <a:t>; </a:t>
            </a:r>
            <a:br>
              <a:rPr lang="ru-RU" dirty="0"/>
            </a:br>
            <a:r>
              <a:rPr lang="ru-RU" dirty="0"/>
              <a:t>2.Нравится качество выполнения заявки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3.</a:t>
            </a:r>
            <a:r>
              <a:rPr lang="ru-RU" dirty="0"/>
              <a:t>Нравится качество работы сотрудников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4. </a:t>
            </a:r>
            <a:r>
              <a:rPr lang="ru-RU" dirty="0"/>
              <a:t>Понравилось выполнение заявки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5. </a:t>
            </a:r>
            <a:r>
              <a:rPr lang="ru-RU" dirty="0"/>
              <a:t>Вопрос решен</a:t>
            </a:r>
            <a:r>
              <a:rPr lang="en-US" dirty="0"/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428E45-EB00-6835-AF17-37756FD720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9185" y="9766940"/>
            <a:ext cx="1585858" cy="13354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B23C5-D0B0-6B25-8A3E-BC429DF911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920" y="9488720"/>
            <a:ext cx="1613680" cy="1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6578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C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5"/>
          <p:cNvSpPr txBox="1">
            <a:spLocks noGrp="1"/>
          </p:cNvSpPr>
          <p:nvPr>
            <p:ph type="title"/>
          </p:nvPr>
        </p:nvSpPr>
        <p:spPr>
          <a:xfrm>
            <a:off x="910166" y="719666"/>
            <a:ext cx="16869304" cy="228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>
              <a:buClr>
                <a:srgbClr val="FFFFFF"/>
              </a:buClr>
              <a:buSzPts val="5600"/>
            </a:pPr>
            <a:r>
              <a:rPr lang="en-US" dirty="0" err="1">
                <a:solidFill>
                  <a:srgbClr val="FFFFFF"/>
                </a:solidFill>
              </a:rPr>
              <a:t>Этапы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работы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над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проектом</a:t>
            </a:r>
          </a:p>
        </p:txBody>
      </p:sp>
      <p:sp>
        <p:nvSpPr>
          <p:cNvPr id="626" name="Google Shape;626;p35"/>
          <p:cNvSpPr/>
          <p:nvPr/>
        </p:nvSpPr>
        <p:spPr>
          <a:xfrm>
            <a:off x="920116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7" name="Google Shape;627;p35"/>
          <p:cNvSpPr txBox="1"/>
          <p:nvPr/>
        </p:nvSpPr>
        <p:spPr>
          <a:xfrm>
            <a:off x="1070534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628" name="Google Shape;628;p35"/>
          <p:cNvSpPr txBox="1"/>
          <p:nvPr/>
        </p:nvSpPr>
        <p:spPr>
          <a:xfrm>
            <a:off x="954782" y="4488035"/>
            <a:ext cx="47311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Получение исходных</a:t>
            </a:r>
            <a:b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</a:b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данных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29" name="Google Shape;629;p35"/>
          <p:cNvSpPr txBox="1"/>
          <p:nvPr/>
        </p:nvSpPr>
        <p:spPr>
          <a:xfrm>
            <a:off x="6663330" y="4451173"/>
            <a:ext cx="5227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Оценка Классов</a:t>
            </a: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endParaRPr lang="en-US" sz="36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0" name="Google Shape;630;p35"/>
          <p:cNvSpPr/>
          <p:nvPr/>
        </p:nvSpPr>
        <p:spPr>
          <a:xfrm>
            <a:off x="6663330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1" name="Google Shape;631;p35"/>
          <p:cNvSpPr txBox="1"/>
          <p:nvPr/>
        </p:nvSpPr>
        <p:spPr>
          <a:xfrm>
            <a:off x="6813748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 dirty="0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dirty="0"/>
          </a:p>
        </p:txBody>
      </p:sp>
      <p:sp>
        <p:nvSpPr>
          <p:cNvPr id="632" name="Google Shape;632;p35"/>
          <p:cNvSpPr txBox="1"/>
          <p:nvPr/>
        </p:nvSpPr>
        <p:spPr>
          <a:xfrm>
            <a:off x="12428811" y="4451173"/>
            <a:ext cx="53026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Чистка данных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3" name="Google Shape;633;p35"/>
          <p:cNvSpPr/>
          <p:nvPr/>
        </p:nvSpPr>
        <p:spPr>
          <a:xfrm>
            <a:off x="12428815" y="3070037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4" name="Google Shape;634;p35"/>
          <p:cNvSpPr txBox="1"/>
          <p:nvPr/>
        </p:nvSpPr>
        <p:spPr>
          <a:xfrm>
            <a:off x="12579232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635" name="Google Shape;635;p35"/>
          <p:cNvSpPr txBox="1"/>
          <p:nvPr/>
        </p:nvSpPr>
        <p:spPr>
          <a:xfrm>
            <a:off x="18269458" y="4407031"/>
            <a:ext cx="522746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Подготовка данных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6" name="Google Shape;636;p35"/>
          <p:cNvSpPr/>
          <p:nvPr/>
        </p:nvSpPr>
        <p:spPr>
          <a:xfrm>
            <a:off x="18268317" y="3070037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7" name="Google Shape;637;p35"/>
          <p:cNvSpPr txBox="1"/>
          <p:nvPr/>
        </p:nvSpPr>
        <p:spPr>
          <a:xfrm>
            <a:off x="18393336" y="3266031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sp>
        <p:nvSpPr>
          <p:cNvPr id="638" name="Google Shape;638;p35"/>
          <p:cNvSpPr txBox="1"/>
          <p:nvPr/>
        </p:nvSpPr>
        <p:spPr>
          <a:xfrm>
            <a:off x="921253" y="8742981"/>
            <a:ext cx="535675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Создание тестовых моделей 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39" name="Google Shape;639;p35"/>
          <p:cNvSpPr/>
          <p:nvPr/>
        </p:nvSpPr>
        <p:spPr>
          <a:xfrm>
            <a:off x="921254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35"/>
          <p:cNvSpPr txBox="1"/>
          <p:nvPr/>
        </p:nvSpPr>
        <p:spPr>
          <a:xfrm>
            <a:off x="107167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endParaRPr/>
          </a:p>
        </p:txBody>
      </p:sp>
      <p:sp>
        <p:nvSpPr>
          <p:cNvPr id="641" name="Google Shape;641;p35"/>
          <p:cNvSpPr txBox="1"/>
          <p:nvPr/>
        </p:nvSpPr>
        <p:spPr>
          <a:xfrm>
            <a:off x="6663330" y="8742981"/>
            <a:ext cx="522747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Helvetica Neue"/>
            </a:pP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Работа с моделями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2" name="Google Shape;642;p35"/>
          <p:cNvSpPr/>
          <p:nvPr/>
        </p:nvSpPr>
        <p:spPr>
          <a:xfrm>
            <a:off x="6663333" y="7365010"/>
            <a:ext cx="1027117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3" name="Google Shape;643;p35"/>
          <p:cNvSpPr txBox="1"/>
          <p:nvPr/>
        </p:nvSpPr>
        <p:spPr>
          <a:xfrm>
            <a:off x="6813751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endParaRPr/>
          </a:p>
        </p:txBody>
      </p:sp>
      <p:sp>
        <p:nvSpPr>
          <p:cNvPr id="644" name="Google Shape;644;p35"/>
          <p:cNvSpPr txBox="1"/>
          <p:nvPr/>
        </p:nvSpPr>
        <p:spPr>
          <a:xfrm>
            <a:off x="12192000" y="8742981"/>
            <a:ext cx="530263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Сравнение </a:t>
            </a:r>
            <a:r>
              <a:rPr lang="ru-RU" sz="36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р</a:t>
            </a: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аботы моделей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45" name="Google Shape;645;p35"/>
          <p:cNvSpPr/>
          <p:nvPr/>
        </p:nvSpPr>
        <p:spPr>
          <a:xfrm>
            <a:off x="12428815" y="7365010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6" name="Google Shape;646;p35"/>
          <p:cNvSpPr txBox="1"/>
          <p:nvPr/>
        </p:nvSpPr>
        <p:spPr>
          <a:xfrm>
            <a:off x="12579232" y="7561005"/>
            <a:ext cx="726281" cy="63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BFC"/>
              </a:buClr>
              <a:buSzPts val="4000"/>
              <a:buFont typeface="Helvetica Neue"/>
              <a:buNone/>
            </a:pPr>
            <a:r>
              <a:rPr lang="en-US" sz="4000" b="0" i="0" u="none" strike="noStrike" cap="none" dirty="0">
                <a:solidFill>
                  <a:srgbClr val="007BF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endParaRPr dirty="0"/>
          </a:p>
        </p:txBody>
      </p:sp>
      <p:pic>
        <p:nvPicPr>
          <p:cNvPr id="651" name="Google Shape;651;p35" descr="sml_logo_whi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278145" y="12400191"/>
            <a:ext cx="3195247" cy="43061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45;p35">
            <a:extLst>
              <a:ext uri="{FF2B5EF4-FFF2-40B4-BE49-F238E27FC236}">
                <a16:creationId xmlns:a16="http://schemas.microsoft.com/office/drawing/2014/main" id="{A5CA99D3-90F3-4CED-9C32-05E4305F1406}"/>
              </a:ext>
            </a:extLst>
          </p:cNvPr>
          <p:cNvSpPr/>
          <p:nvPr/>
        </p:nvSpPr>
        <p:spPr>
          <a:xfrm>
            <a:off x="18393336" y="7329798"/>
            <a:ext cx="1027116" cy="1026989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254000" dist="127000" dir="2700000" rotWithShape="0">
              <a:srgbClr val="2C2C2C">
                <a:alpha val="2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2C"/>
              </a:buClr>
              <a:buSzPts val="3000"/>
              <a:buFont typeface="Arial"/>
              <a:buNone/>
            </a:pPr>
            <a:r>
              <a:rPr lang="ru-RU" sz="4000" b="0" i="0" u="none" strike="noStrike" cap="none" dirty="0">
                <a:solidFill>
                  <a:schemeClr val="bg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sz="4000" b="0" i="0" u="none" strike="noStrike" cap="none" dirty="0">
              <a:solidFill>
                <a:schemeClr val="bg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Google Shape;644;p35">
            <a:extLst>
              <a:ext uri="{FF2B5EF4-FFF2-40B4-BE49-F238E27FC236}">
                <a16:creationId xmlns:a16="http://schemas.microsoft.com/office/drawing/2014/main" id="{71751BC5-9535-4E9E-8F2D-365CB3FC5DAC}"/>
              </a:ext>
            </a:extLst>
          </p:cNvPr>
          <p:cNvSpPr txBox="1"/>
          <p:nvPr/>
        </p:nvSpPr>
        <p:spPr>
          <a:xfrm>
            <a:off x="18105994" y="8742981"/>
            <a:ext cx="53026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3600"/>
            </a:pPr>
            <a:r>
              <a:rPr lang="ru-RU" sz="3600" b="0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Телеграмм чат-бот</a:t>
            </a:r>
            <a:endParaRPr lang="en-US" sz="3600" b="0" i="0" u="none" strike="noStrike" cap="none" dirty="0" err="1">
              <a:solidFill>
                <a:srgbClr val="FFFFFF"/>
              </a:solidFill>
              <a:latin typeface="Helvetica Neue"/>
              <a:ea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471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D872-C696-BF2E-BEE9-86153C3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80" y="255121"/>
            <a:ext cx="22614240" cy="10655300"/>
          </a:xfrm>
        </p:spPr>
        <p:txBody>
          <a:bodyPr/>
          <a:lstStyle/>
          <a:p>
            <a:pPr algn="ctr"/>
            <a:r>
              <a:rPr lang="ru-RU" sz="6000" b="1" dirty="0">
                <a:latin typeface="Helvetica Neue"/>
              </a:rPr>
              <a:t>Работа с данными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E5A2EC4-F7B5-416B-9539-44D5E959F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03" y="2454655"/>
            <a:ext cx="16628594" cy="83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685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3D872-C696-BF2E-BEE9-86153C32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880" y="255121"/>
            <a:ext cx="22614240" cy="10655300"/>
          </a:xfrm>
        </p:spPr>
        <p:txBody>
          <a:bodyPr/>
          <a:lstStyle/>
          <a:p>
            <a:pPr algn="ctr"/>
            <a:r>
              <a:rPr lang="ru-RU" sz="6000" b="1" dirty="0">
                <a:latin typeface="Helvetica Neue"/>
              </a:rPr>
              <a:t>Оценка Классов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9783F1-20A7-4DD3-AED4-E0057DDD3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028" y="6464533"/>
            <a:ext cx="9379371" cy="5987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8B5FFA-272E-424A-9FAA-97DD06FAB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601" y="6464534"/>
            <a:ext cx="9379371" cy="59879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306C5E-C56B-43F3-B9AF-AE70E5510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2314" y="1263535"/>
            <a:ext cx="9379371" cy="507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048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227A-E9CE-D389-0FFF-8E045499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194" y="198181"/>
            <a:ext cx="14523612" cy="1295400"/>
          </a:xfrm>
        </p:spPr>
        <p:txBody>
          <a:bodyPr>
            <a:noAutofit/>
          </a:bodyPr>
          <a:lstStyle/>
          <a:p>
            <a:pPr algn="ctr"/>
            <a:r>
              <a:rPr lang="ru-RU" sz="6000" dirty="0"/>
              <a:t>Важные и часто используемые слова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E77904-926E-4DE6-929A-A0F97CF0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23" y="1651747"/>
            <a:ext cx="13619625" cy="113347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27052D-AE1A-4B38-82D6-5FFE2B852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230" y="9459424"/>
            <a:ext cx="5352544" cy="29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435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in_4c_parent">
  <a:themeElements>
    <a:clrScheme name="SMLT_COLOURS">
      <a:dk1>
        <a:srgbClr val="FEFFFE"/>
      </a:dk1>
      <a:lt1>
        <a:srgbClr val="007FFF"/>
      </a:lt1>
      <a:dk2>
        <a:srgbClr val="007F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236</Words>
  <Application>Microsoft Office PowerPoint</Application>
  <PresentationFormat>Произвольный</PresentationFormat>
  <Paragraphs>68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CoFo Sans</vt:lpstr>
      <vt:lpstr>CoFo Sans Medium</vt:lpstr>
      <vt:lpstr>Helvetica Neue</vt:lpstr>
      <vt:lpstr>main_4c_parent</vt:lpstr>
      <vt:lpstr>main_4c_parent</vt:lpstr>
      <vt:lpstr>Модель классификации комментариев по работе управляющей  </vt:lpstr>
      <vt:lpstr>Над кейсом работали:</vt:lpstr>
      <vt:lpstr>Содержание презентации</vt:lpstr>
      <vt:lpstr>Этапы работы над задачей</vt:lpstr>
      <vt:lpstr>Постановка задачи</vt:lpstr>
      <vt:lpstr>Этапы работы над проектом</vt:lpstr>
      <vt:lpstr>Работа с данными </vt:lpstr>
      <vt:lpstr>Оценка Классов </vt:lpstr>
      <vt:lpstr>Важные и часто используемые слова</vt:lpstr>
      <vt:lpstr>Количество меток на один комментарий</vt:lpstr>
      <vt:lpstr>Используемые Модели</vt:lpstr>
      <vt:lpstr>Сравнение Моделей</vt:lpstr>
      <vt:lpstr>Телеграмм чат-бот</vt:lpstr>
      <vt:lpstr>QR-коды, ссылки и тег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Новый шаблон презентации ver 1.0</dc:title>
  <dc:creator>User</dc:creator>
  <cp:lastModifiedBy>iuawawfiujaw iuawawfiujaw</cp:lastModifiedBy>
  <cp:revision>854</cp:revision>
  <dcterms:created xsi:type="dcterms:W3CDTF">2023-02-14T09:11:00Z</dcterms:created>
  <dcterms:modified xsi:type="dcterms:W3CDTF">2025-05-21T20:01:10Z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065CC2F3F86347979F277120F6FC704A</vt:lpwstr>
  </property>
  <property fmtid="{D5CDD505-2E9C-101B-9397-08002B2CF9AE}" pid="3" name="KSOProductBuildVer">
    <vt:lpwstr>1049-11.2.0.11440</vt:lpwstr>
  </property>
</Properties>
</file>