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0" r:id="rId2"/>
    <p:sldId id="257" r:id="rId3"/>
    <p:sldId id="4132" r:id="rId4"/>
    <p:sldId id="4133" r:id="rId5"/>
    <p:sldId id="4157" r:id="rId6"/>
    <p:sldId id="4143" r:id="rId7"/>
    <p:sldId id="4146" r:id="rId8"/>
    <p:sldId id="4159" r:id="rId9"/>
    <p:sldId id="4147" r:id="rId10"/>
    <p:sldId id="4163" r:id="rId11"/>
    <p:sldId id="4160" r:id="rId12"/>
    <p:sldId id="4161" r:id="rId13"/>
    <p:sldId id="4162" r:id="rId14"/>
    <p:sldId id="4158" r:id="rId15"/>
    <p:sldId id="415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стюк Алексей" initials="КА" lastIdx="1" clrIdx="0">
    <p:extLst>
      <p:ext uri="{19B8F6BF-5375-455C-9EA6-DF929625EA0E}">
        <p15:presenceInfo xmlns:p15="http://schemas.microsoft.com/office/powerpoint/2012/main" userId="a3e355bd50275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3C796-DE6A-4237-AD66-5C1A467F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5E2A0B-6DD5-432D-A3D0-9CD7399E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B242CB-EA69-40E4-AAA2-E67EB64D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92BA8-B18A-4C5F-A149-874EF5E4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72B4F-E260-44AC-BF86-619989A9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4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5BA98-D480-4303-ADCB-791F2184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2D9106-70FB-4C1B-9E91-460A34F2E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F64F2-8BF9-43AD-B3AB-17D2028F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C16AB7-D351-4753-976E-07ECFBEA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3C56D-9053-4093-BC2A-222A4B67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0F27AA-AE7A-43AE-81D6-C535A9E67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CEB2DE-61F8-4FBE-94E3-AD024DD3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F0BB7C-232B-41A8-9D2C-1DE257D0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1E4AEA-1C93-4B23-BB07-4A111532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DFF1F-AC41-4252-B450-0520FC9B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8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6516686" cy="5327650"/>
          </a:xfrm>
        </p:spPr>
        <p:txBody>
          <a:bodyPr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75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two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8030067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latin typeface="CoFo Sans Medium" panose="020B0603030202060203" pitchFamily="34" charset="0"/>
                <a:ea typeface="CoFo Sans Medium" panose="020B0603030202060203" pitchFamily="34" charset="0"/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389380450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66608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1611192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A0500-59DB-4572-A170-8F23F9E8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BECE0-FC99-4BB9-9A58-77D6765F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1B4DE-F61E-4565-854B-33CB9D7E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BDC2C4-3649-479C-A6F1-D2061525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4B4C94-4FCA-4F7A-8218-5B748363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1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425AA-75EE-43B5-BD28-6AA77CBD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D50AD7-FC71-4890-9FE4-6B94BEEC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3B49B-E739-4CA1-9B9F-4072A951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35346-9D58-48EA-9174-CB50515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512FD-C6BA-403C-8DF8-E3571B1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7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2D457-55CE-482D-95DF-3EB56D89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7FEA4-84C1-42BE-ADC7-5B236021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036B85-7272-4768-97C6-C466113E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587CAC-A3B2-495A-B9E4-C8C09411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95FBD4-AC66-4277-9752-2C0D9D17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A8AB55-DE9C-4B6A-A02A-E83486DF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2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5876C-4192-4085-B231-A79B1776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0FDCFC-9BCD-4ED0-9A6C-5A673F3E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2F6B63-938B-4935-BFD9-08FE1B40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954D66-3D1F-4D0E-A547-BE37BDC35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8E34E2-AC20-4757-8DE4-6EAD36BFC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1E86C0-EA62-4806-828D-2A20EA8F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C036DB-7199-4F6C-820C-200A3BA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6B5A20-47C3-481F-B688-723F6A25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7E9F-2E9E-4728-A83E-FB8149AF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1A1B4-FE5E-44DA-BC5B-B007DD5E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0ED981-2334-431E-8F6E-F090CD6D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5C240A-EC7C-468F-8844-ACDD338F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1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6F80DF-800B-4B36-8060-73B7F301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7C5257-0A7B-4301-A4CB-D5C9688B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85F4D9-B4DD-46AA-9D03-65BA0AD6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72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BC2A9-9E93-4467-8282-0D1A3592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ECD2F-CFB9-4C9E-A808-C738CB5E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81659E-6B37-4D56-A1A0-EA5E078F9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16822A-DB8A-4885-B1A7-9E49994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6B6237-516D-4E68-83A3-F0337839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64C1B7-BF72-4834-A5D5-5D83DEB3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E20C4-88AC-431D-8F53-63E080D5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A064C7-19E4-492B-8E58-70007B9A9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A4E47D-07CA-4017-A41B-B70EA3B18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860AF4-5BC9-48BB-84C5-ACA2F080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639C-FBAA-4C2C-9110-08973D50BF5A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56F810-98C1-4424-84C8-37217C07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833DF0-C71A-4F6C-BC5B-E80E01F0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04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61721-4F04-4246-BB05-68EC6E25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D8A7BB-7972-4EB0-9150-6FF5DD11D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32C1B-6A29-4821-951A-BCA6EA3C8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4639C-FBAA-4C2C-9110-08973D50BF5A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A5F7A5-50A0-4841-8BA2-1658F5E1A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EDE43E-2C25-468E-9D89-6813F86E3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8CD4-46A4-4441-92E0-4A4AC5DA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2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788" y="336883"/>
            <a:ext cx="6252845" cy="4396105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Модель склонности клиента к приобретению </a:t>
            </a:r>
            <a:r>
              <a:rPr lang="ru-RU" sz="4000" b="1" dirty="0" err="1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машиноместа</a:t>
            </a:r>
            <a:endParaRPr lang="ru-RU" altLang="en-US" sz="4000" b="1" dirty="0">
              <a:solidFill>
                <a:schemeClr val="bg1"/>
              </a:solidFill>
              <a:latin typeface="CoFo Sans Medium" panose="020B0604020202020204" charset="-52"/>
              <a:ea typeface="CoFo Sans Medium" panose="020B0604020202020204" charset="-52"/>
            </a:endParaRPr>
          </a:p>
        </p:txBody>
      </p:sp>
      <p:sp>
        <p:nvSpPr>
          <p:cNvPr id="3" name="Заголовок 1"/>
          <p:cNvSpPr>
            <a:spLocks noGrp="1"/>
          </p:cNvSpPr>
          <p:nvPr/>
        </p:nvSpPr>
        <p:spPr>
          <a:xfrm>
            <a:off x="852305" y="6063915"/>
            <a:ext cx="3408045" cy="70585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77500" lnSpcReduction="20000"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Костюк Алексей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Астахов Ростислав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Блинов Даниил</a:t>
            </a:r>
          </a:p>
          <a:p>
            <a:r>
              <a:rPr lang="ru-RU" altLang="en-US" sz="2000" dirty="0">
                <a:latin typeface="CoFo Sans (Основной текст)"/>
                <a:cs typeface="Times New Roman" panose="02020603050405020304" charset="0"/>
              </a:rPr>
              <a:t>		  ИСП23в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FEBAF7-227A-4A3A-824C-635D0211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" y="-7110"/>
            <a:ext cx="12192000" cy="6858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3A3730-695B-49CD-A1E2-237C9ED5C9F1}"/>
              </a:ext>
            </a:extLst>
          </p:cNvPr>
          <p:cNvSpPr/>
          <p:nvPr/>
        </p:nvSpPr>
        <p:spPr>
          <a:xfrm>
            <a:off x="509155" y="2254827"/>
            <a:ext cx="8952478" cy="2536038"/>
          </a:xfrm>
          <a:prstGeom prst="roundRect">
            <a:avLst/>
          </a:prstGeom>
          <a:solidFill>
            <a:srgbClr val="1485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5490A-FD44-4AEC-AF9E-0EF911AC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1607419"/>
            <a:ext cx="8527181" cy="383085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CoFo Sans (Основной текст)"/>
              </a:rPr>
              <a:t>Логистическая регрессия</a:t>
            </a:r>
            <a:b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</a:br>
            <a:r>
              <a:rPr lang="ru-RU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Случайный лес</a:t>
            </a:r>
            <a:br>
              <a:rPr lang="ru-RU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</a:br>
            <a:r>
              <a:rPr lang="ru-RU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Градиентный </a:t>
            </a:r>
            <a:r>
              <a:rPr lang="ru-RU" sz="3600" b="0" i="0" dirty="0" err="1">
                <a:solidFill>
                  <a:schemeClr val="bg1"/>
                </a:solidFill>
                <a:effectLst/>
                <a:latin typeface="CoFo Sans (Основной текст)"/>
              </a:rPr>
              <a:t>Бустинг</a:t>
            </a:r>
            <a:endParaRPr lang="ru-RU" sz="3600" dirty="0">
              <a:solidFill>
                <a:schemeClr val="bg1"/>
              </a:solidFill>
              <a:latin typeface="CoFo Sans (Основной текст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D67CE-62A4-449E-8800-2596646DC961}"/>
              </a:ext>
            </a:extLst>
          </p:cNvPr>
          <p:cNvSpPr txBox="1"/>
          <p:nvPr/>
        </p:nvSpPr>
        <p:spPr>
          <a:xfrm>
            <a:off x="376186" y="341697"/>
            <a:ext cx="520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1485FC"/>
                </a:solidFill>
                <a:latin typeface="CoFo Sans (Основной текст)"/>
              </a:rPr>
              <a:t>Модели</a:t>
            </a:r>
          </a:p>
        </p:txBody>
      </p:sp>
    </p:spTree>
    <p:extLst>
      <p:ext uri="{BB962C8B-B14F-4D97-AF65-F5344CB8AC3E}">
        <p14:creationId xmlns:p14="http://schemas.microsoft.com/office/powerpoint/2010/main" val="17203863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F7DA22-A284-4116-A378-B25391FFD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69A1A-DBD0-4843-8357-620F7440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Логистическая регрессия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03E2E4-4FBB-4367-8ED5-0DA9FAFE7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4654" y="1647098"/>
            <a:ext cx="658269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927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95B80C-A741-4937-BE14-6A6521FC1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9D608-4635-43D0-AAF2-313C814B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Случайный лес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A49DCB-58E5-4E88-815D-700364ADE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4654" y="1778054"/>
            <a:ext cx="658269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485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6E3110-3FB7-48F6-9372-3C23DF591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28131-1D51-42D7-844C-203A4780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Градиентный </a:t>
            </a:r>
            <a:r>
              <a:rPr lang="ru-RU" dirty="0" err="1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бустинг</a:t>
            </a:r>
            <a:endParaRPr lang="ru-RU" dirty="0">
              <a:solidFill>
                <a:srgbClr val="1485F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A09FB2-A6B6-45C8-9F1C-80E7277D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4654" y="1647098"/>
            <a:ext cx="658269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95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FEBAF7-227A-4A3A-824C-635D0211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" y="-7110"/>
            <a:ext cx="12192000" cy="6858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3A3730-695B-49CD-A1E2-237C9ED5C9F1}"/>
              </a:ext>
            </a:extLst>
          </p:cNvPr>
          <p:cNvSpPr/>
          <p:nvPr/>
        </p:nvSpPr>
        <p:spPr>
          <a:xfrm>
            <a:off x="509155" y="2254827"/>
            <a:ext cx="8952478" cy="2536038"/>
          </a:xfrm>
          <a:prstGeom prst="roundRect">
            <a:avLst/>
          </a:prstGeom>
          <a:solidFill>
            <a:srgbClr val="1485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5490A-FD44-4AEC-AF9E-0EF911AC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1872114"/>
            <a:ext cx="8527181" cy="3830855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Logistic Regression ROC-AUC: 0.6</a:t>
            </a:r>
            <a:r>
              <a:rPr lang="ru-RU" sz="3600" dirty="0">
                <a:solidFill>
                  <a:schemeClr val="bg1"/>
                </a:solidFill>
                <a:latin typeface="CoFo Sans (Основной текст)"/>
              </a:rPr>
              <a:t>3</a:t>
            </a:r>
            <a:br>
              <a:rPr lang="ru-RU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Random Forest ROC-AUC: 0.9</a:t>
            </a:r>
            <a:r>
              <a:rPr lang="ru-RU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1</a:t>
            </a:r>
            <a:b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Gradient Boosting ROC-AUC: 0.8</a:t>
            </a:r>
            <a:r>
              <a:rPr lang="ru-RU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  <a:t>6</a:t>
            </a:r>
            <a:br>
              <a:rPr lang="en-US" sz="3600" b="0" i="0" dirty="0">
                <a:solidFill>
                  <a:schemeClr val="bg1"/>
                </a:solidFill>
                <a:effectLst/>
                <a:latin typeface="CoFo Sans (Основной текст)"/>
              </a:rPr>
            </a:br>
            <a:endParaRPr lang="ru-RU" sz="3600" dirty="0">
              <a:solidFill>
                <a:schemeClr val="bg1"/>
              </a:solidFill>
              <a:latin typeface="CoFo Sans (Основной текст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D67CE-62A4-449E-8800-2596646DC961}"/>
              </a:ext>
            </a:extLst>
          </p:cNvPr>
          <p:cNvSpPr txBox="1"/>
          <p:nvPr/>
        </p:nvSpPr>
        <p:spPr>
          <a:xfrm>
            <a:off x="376186" y="341697"/>
            <a:ext cx="520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1485FC"/>
                </a:solidFill>
                <a:latin typeface="CoFo Sans (Основной текст)"/>
              </a:rPr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18092452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D46D5-1B5C-3FBC-2E24-FA47B003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B1F158-EE51-4597-98C3-3E77CAD98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9283680-6EE1-4DB8-5F34-7CC8C2EC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28" y="542880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Вывод: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0079B9-9E81-1B4F-6451-C5E9B1A02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1037" y="1004506"/>
            <a:ext cx="6188133" cy="4898566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5307BA0-DA66-C9AC-0562-F6576DB5B185}"/>
              </a:ext>
            </a:extLst>
          </p:cNvPr>
          <p:cNvSpPr/>
          <p:nvPr/>
        </p:nvSpPr>
        <p:spPr>
          <a:xfrm>
            <a:off x="132539" y="2738699"/>
            <a:ext cx="5171610" cy="1430179"/>
          </a:xfrm>
          <a:prstGeom prst="roundRect">
            <a:avLst/>
          </a:prstGeom>
          <a:solidFill>
            <a:srgbClr val="1485FC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Fo Sans (Основной текст)"/>
              <a:sym typeface="CoFo Sans" panose="020B0503030202060203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Модель №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2</a:t>
            </a:r>
            <a:r>
              <a: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 самая точная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ru-RU" sz="2800" b="1" dirty="0">
              <a:solidFill>
                <a:schemeClr val="bg1"/>
              </a:solidFill>
              <a:latin typeface="CoFo Sans (Основной текст)"/>
              <a:sym typeface="CoFo Sans" panose="020B0503030202060203"/>
            </a:endParaRPr>
          </a:p>
        </p:txBody>
      </p:sp>
    </p:spTree>
    <p:extLst>
      <p:ext uri="{BB962C8B-B14F-4D97-AF65-F5344CB8AC3E}">
        <p14:creationId xmlns:p14="http://schemas.microsoft.com/office/powerpoint/2010/main" val="34336256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7;p62">
            <a:extLst>
              <a:ext uri="{FF2B5EF4-FFF2-40B4-BE49-F238E27FC236}">
                <a16:creationId xmlns:a16="http://schemas.microsoft.com/office/drawing/2014/main" id="{925D2547-0A99-6FA8-4842-C4A9B788F4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30913" y="599509"/>
            <a:ext cx="8892118" cy="11430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t" anchorCtr="0">
            <a:normAutofit/>
          </a:bodyPr>
          <a:lstStyle/>
          <a:p>
            <a:pPr algn="ctr"/>
            <a:r>
              <a:rPr lang="en-US" b="1" dirty="0" err="1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Над</a:t>
            </a:r>
            <a:r>
              <a:rPr lang="en-US" b="1" dirty="0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проектом</a:t>
            </a:r>
            <a:r>
              <a:rPr lang="en-US" b="1" dirty="0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работали</a:t>
            </a:r>
            <a:r>
              <a:rPr lang="en-US" b="1" dirty="0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endParaRPr lang="ru-RU" b="1" dirty="0">
              <a:solidFill>
                <a:srgbClr val="1485F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58551-32BC-F2AA-FB30-DE7D64D82F78}"/>
              </a:ext>
            </a:extLst>
          </p:cNvPr>
          <p:cNvSpPr txBox="1"/>
          <p:nvPr/>
        </p:nvSpPr>
        <p:spPr>
          <a:xfrm>
            <a:off x="1015441" y="1551191"/>
            <a:ext cx="7946465" cy="15011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ru-RU" dirty="0">
              <a:solidFill>
                <a:schemeClr val="accent6"/>
              </a:solidFill>
              <a:latin typeface="Helvetica Neue"/>
              <a:cs typeface="Arial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Helvetica Neue"/>
              <a:cs typeface="Arial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Helvetica Neue"/>
              <a:cs typeface="Arial"/>
            </a:endParaRPr>
          </a:p>
        </p:txBody>
      </p:sp>
      <p:sp>
        <p:nvSpPr>
          <p:cNvPr id="9" name="Google Shape;731;p39">
            <a:extLst>
              <a:ext uri="{FF2B5EF4-FFF2-40B4-BE49-F238E27FC236}">
                <a16:creationId xmlns:a16="http://schemas.microsoft.com/office/drawing/2014/main" id="{0264E482-590E-38F2-E9AA-82AB9D67FE62}"/>
              </a:ext>
            </a:extLst>
          </p:cNvPr>
          <p:cNvSpPr/>
          <p:nvPr/>
        </p:nvSpPr>
        <p:spPr>
          <a:xfrm>
            <a:off x="3625093" y="4373314"/>
            <a:ext cx="2874675" cy="676212"/>
          </a:xfrm>
          <a:prstGeom prst="roundRect">
            <a:avLst>
              <a:gd name="adj" fmla="val 50000"/>
            </a:avLst>
          </a:prstGeom>
          <a:solidFill>
            <a:srgbClr val="007BFC"/>
          </a:solidFill>
          <a:ln>
            <a:noFill/>
          </a:ln>
          <a:effectLst>
            <a:outerShdw blurRad="254000" dist="1270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Костюк Алексей</a:t>
            </a:r>
          </a:p>
        </p:txBody>
      </p:sp>
      <p:sp>
        <p:nvSpPr>
          <p:cNvPr id="10" name="Google Shape;731;p39">
            <a:extLst>
              <a:ext uri="{FF2B5EF4-FFF2-40B4-BE49-F238E27FC236}">
                <a16:creationId xmlns:a16="http://schemas.microsoft.com/office/drawing/2014/main" id="{9E0FBCD2-7CE0-7465-E66A-E11B01C3DAEB}"/>
              </a:ext>
            </a:extLst>
          </p:cNvPr>
          <p:cNvSpPr/>
          <p:nvPr/>
        </p:nvSpPr>
        <p:spPr>
          <a:xfrm>
            <a:off x="2265791" y="3218113"/>
            <a:ext cx="2874675" cy="676212"/>
          </a:xfrm>
          <a:prstGeom prst="roundRect">
            <a:avLst>
              <a:gd name="adj" fmla="val 50000"/>
            </a:avLst>
          </a:prstGeom>
          <a:solidFill>
            <a:srgbClr val="007BFC"/>
          </a:solidFill>
          <a:ln>
            <a:noFill/>
          </a:ln>
          <a:effectLst>
            <a:outerShdw blurRad="254000" dist="1270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Блинов Даниил</a:t>
            </a:r>
          </a:p>
        </p:txBody>
      </p:sp>
      <p:sp>
        <p:nvSpPr>
          <p:cNvPr id="11" name="Google Shape;731;p39">
            <a:extLst>
              <a:ext uri="{FF2B5EF4-FFF2-40B4-BE49-F238E27FC236}">
                <a16:creationId xmlns:a16="http://schemas.microsoft.com/office/drawing/2014/main" id="{10B4AED2-0D68-772E-7082-7D25E3B855D7}"/>
              </a:ext>
            </a:extLst>
          </p:cNvPr>
          <p:cNvSpPr/>
          <p:nvPr/>
        </p:nvSpPr>
        <p:spPr>
          <a:xfrm>
            <a:off x="971432" y="2059334"/>
            <a:ext cx="2874675" cy="676212"/>
          </a:xfrm>
          <a:prstGeom prst="roundRect">
            <a:avLst>
              <a:gd name="adj" fmla="val 50000"/>
            </a:avLst>
          </a:prstGeom>
          <a:solidFill>
            <a:srgbClr val="007BFC"/>
          </a:solidFill>
          <a:ln>
            <a:noFill/>
          </a:ln>
          <a:effectLst>
            <a:outerShdw blurRad="254000" dist="127000" dir="2700000" rotWithShape="0">
              <a:srgbClr val="000000">
                <a:alpha val="24705"/>
              </a:srgbClr>
            </a:outerShdw>
          </a:effectLst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Астахов Ростислав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3E9B42-1220-43F4-9054-20DAE822B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ABAEE86-9BCF-CF1C-A848-3469C92FBCCD}"/>
              </a:ext>
            </a:extLst>
          </p:cNvPr>
          <p:cNvSpPr/>
          <p:nvPr/>
        </p:nvSpPr>
        <p:spPr>
          <a:xfrm>
            <a:off x="0" y="902368"/>
            <a:ext cx="12073690" cy="505927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B99859E-5300-F3CD-303A-7DAE6BADDB6D}"/>
              </a:ext>
            </a:extLst>
          </p:cNvPr>
          <p:cNvSpPr/>
          <p:nvPr/>
        </p:nvSpPr>
        <p:spPr>
          <a:xfrm>
            <a:off x="4681544" y="3360131"/>
            <a:ext cx="6625820" cy="2383631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Шаги выполнения кейса</a:t>
            </a:r>
            <a:endParaRPr lang="en-US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ru-RU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Процесс выполнения шагов кейса</a:t>
            </a:r>
            <a:endParaRPr lang="en-US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ru-RU" altLang="en-US" sz="2800" b="1" dirty="0">
              <a:solidFill>
                <a:srgbClr val="1485FC"/>
              </a:solidFill>
              <a:cs typeface="Times New Roman" panose="0202060305040502030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altLang="en-US" sz="2800" b="1" dirty="0">
                <a:solidFill>
                  <a:srgbClr val="1485FC"/>
                </a:solidFill>
                <a:cs typeface="Times New Roman" panose="02020603050405020304" charset="0"/>
              </a:rPr>
              <a:t>Результат</a:t>
            </a:r>
          </a:p>
        </p:txBody>
      </p:sp>
      <p:sp>
        <p:nvSpPr>
          <p:cNvPr id="10" name="Блок-схема: завершение 9"/>
          <p:cNvSpPr/>
          <p:nvPr/>
        </p:nvSpPr>
        <p:spPr>
          <a:xfrm>
            <a:off x="480060" y="281086"/>
            <a:ext cx="4201484" cy="952143"/>
          </a:xfrm>
          <a:prstGeom prst="flowChartTerminator">
            <a:avLst/>
          </a:prstGeom>
          <a:solidFill>
            <a:srgbClr val="1485FC"/>
          </a:solidFill>
          <a:ln w="25400" cap="flat">
            <a:solidFill>
              <a:srgbClr val="1485FC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Fo Sans (Основной текст)"/>
                <a:sym typeface="CoFo Sans" panose="020B0503030202060203"/>
              </a:rPr>
              <a:t>Содержание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2E5C5C-53FC-4F44-9FF3-344CC6221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F8A86F5-66F0-0B68-F55C-A1F05BE9A505}"/>
              </a:ext>
            </a:extLst>
          </p:cNvPr>
          <p:cNvSpPr/>
          <p:nvPr/>
        </p:nvSpPr>
        <p:spPr>
          <a:xfrm>
            <a:off x="3668226" y="3147862"/>
            <a:ext cx="8128137" cy="2179320"/>
          </a:xfrm>
          <a:prstGeom prst="roundRect">
            <a:avLst/>
          </a:prstGeom>
          <a:solidFill>
            <a:srgbClr val="1485FC"/>
          </a:solidFill>
          <a:ln w="25400" cap="flat">
            <a:noFill/>
            <a:prstDash val="solid"/>
            <a:rou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/>
            <a:r>
              <a:rPr lang="ru-RU" sz="3200" b="0" i="0" u="none" strike="noStrike" dirty="0">
                <a:solidFill>
                  <a:schemeClr val="bg1"/>
                </a:solidFill>
                <a:effectLst/>
                <a:latin typeface="CoFo Sans (Основной текст)"/>
              </a:rPr>
              <a:t>На основе больших данных о предыдущем опыте взаимодействия с клиентам поиска клиентов, наиболее склонных к приобретению машиноместа.</a:t>
            </a:r>
            <a:endParaRPr lang="ru-RU" sz="3200" dirty="0">
              <a:solidFill>
                <a:schemeClr val="bg1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10F76-77B9-2EB3-4287-E4EEB9FF3760}"/>
              </a:ext>
            </a:extLst>
          </p:cNvPr>
          <p:cNvSpPr txBox="1"/>
          <p:nvPr/>
        </p:nvSpPr>
        <p:spPr>
          <a:xfrm>
            <a:off x="1817443" y="1738171"/>
            <a:ext cx="60970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altLang="en-US" sz="3600" dirty="0">
                <a:solidFill>
                  <a:srgbClr val="1485FC"/>
                </a:solidFill>
                <a:latin typeface="CoFo Sans (Основной текст)"/>
                <a:cs typeface="Times New Roman" panose="02020603050405020304" charset="0"/>
              </a:rPr>
              <a:t>Цель работы:</a:t>
            </a:r>
            <a:endParaRPr lang="ru-RU" sz="3600" dirty="0">
              <a:solidFill>
                <a:srgbClr val="1485FC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E085D-58B9-E950-AB8F-1B04389A2AAB}"/>
              </a:ext>
            </a:extLst>
          </p:cNvPr>
          <p:cNvSpPr txBox="1"/>
          <p:nvPr/>
        </p:nvSpPr>
        <p:spPr>
          <a:xfrm>
            <a:off x="537283" y="568642"/>
            <a:ext cx="6097002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altLang="en-US" sz="4400" dirty="0">
                <a:solidFill>
                  <a:srgbClr val="1485FC"/>
                </a:solidFill>
                <a:latin typeface="CoFo Sans (Основной текст)"/>
                <a:cs typeface="Times New Roman" panose="02020603050405020304" charset="0"/>
              </a:rPr>
              <a:t>Постановка задачи</a:t>
            </a:r>
            <a:endParaRPr lang="ru-RU" sz="4400" dirty="0">
              <a:solidFill>
                <a:srgbClr val="1485FC"/>
              </a:solidFill>
              <a:latin typeface="CoFo Sans (Основной текст)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801B26-7CA5-4B08-A9BB-F68F6A190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EE96-0A46-4056-900E-6A73ED0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5" y="710832"/>
            <a:ext cx="8133195" cy="108909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</a:rPr>
              <a:t>Использующиеся библиотеки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5E7DD20-9B36-44FF-B911-18217691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4" y="1970181"/>
            <a:ext cx="2688459" cy="10890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6C672EA-DFAF-4332-B2F7-76FD0BB62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73" y="3644865"/>
            <a:ext cx="2552921" cy="114309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1A822F6-9637-4315-B2D2-E87C27BD52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2268" y="5013215"/>
            <a:ext cx="2099912" cy="113395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EB10DC3-B782-431C-A7FE-B7733C394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6565" y="5396783"/>
            <a:ext cx="2423370" cy="12116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E9D9B9-8503-409D-B7FA-AE4740E8F2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09" y="3940421"/>
            <a:ext cx="2438405" cy="929642"/>
          </a:xfrm>
          <a:prstGeom prst="rect">
            <a:avLst/>
          </a:prstGeom>
        </p:spPr>
      </p:pic>
      <p:pic>
        <p:nvPicPr>
          <p:cNvPr id="1026" name="Picture 2" descr="Matplotlib Logo &amp; Brand Assets (SVG, PNG and vector) - Brandfetch">
            <a:extLst>
              <a:ext uri="{FF2B5EF4-FFF2-40B4-BE49-F238E27FC236}">
                <a16:creationId xmlns:a16="http://schemas.microsoft.com/office/drawing/2014/main" id="{DD816C83-71E5-4DD2-9490-E516FC25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269" y="2512544"/>
            <a:ext cx="2979822" cy="99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Gators — gators documentation">
            <a:extLst>
              <a:ext uri="{FF2B5EF4-FFF2-40B4-BE49-F238E27FC236}">
                <a16:creationId xmlns:a16="http://schemas.microsoft.com/office/drawing/2014/main" id="{D7EBC160-E39F-480B-A1A5-01B67802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446" y="1891919"/>
            <a:ext cx="3024980" cy="6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993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1A8EE4-C052-48A6-8122-3FA93D40F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F91EF41-9A47-4696-B6D6-AFE521FC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1" y="362451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Просмотр предоставленных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49DC2F-00F6-4D25-AB10-0C971F52E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0727" y="1304627"/>
            <a:ext cx="7487695" cy="212437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974D04-EDF5-4BBF-A29C-957B2A8AF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28" y="3616278"/>
            <a:ext cx="748769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584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95D1-DF2C-9B71-FA6C-97365232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A6DBD0-17B5-4837-B9BE-D5B8BE9DD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74E8C98-D907-C148-A3FC-9EB1193A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0" y="622043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Количество пропусков 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B34FE4-3591-C4DF-462B-BB6FFB827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895" y="1496271"/>
            <a:ext cx="5143432" cy="45960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4C0B2D-B3E6-E853-5063-D237AFE45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5447" y="1496272"/>
            <a:ext cx="5058495" cy="45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6868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60069C-07A3-43FE-B0CA-FC24CE6E1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ECB60-4ABE-45AB-B646-D811D188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5F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Первичная очистка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6A41D8-7AB6-45F4-92BC-5F32301B5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8" y="1562350"/>
            <a:ext cx="4953691" cy="47822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5836E2-6466-414F-B076-D83EC4141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551" y="1393907"/>
            <a:ext cx="4867954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934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EB54-F952-8872-D9D3-CB7EFCEC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15ADC-D001-4EA3-B3F5-272B4A7DC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C343B63-AA96-E80D-2251-96C23EBF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0" y="622043"/>
            <a:ext cx="11302400" cy="6477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1485FC"/>
                </a:solidFill>
                <a:latin typeface="CoFo Sans (Основной текст)"/>
                <a:cs typeface="Times New Roman" panose="02020603050405020304" pitchFamily="18" charset="0"/>
              </a:rPr>
              <a:t>Очищенные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B54607-D675-45E1-9260-BBF702C2F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168" y="1502370"/>
            <a:ext cx="5073680" cy="46393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047003-7FF6-4FB7-85F8-29A5B6D3A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5713" y="1502370"/>
            <a:ext cx="499050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31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115</Words>
  <Application>Microsoft Office PowerPoint</Application>
  <PresentationFormat>Широкоэкранный</PresentationFormat>
  <Paragraphs>34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CoFo Sans (Основной текст)</vt:lpstr>
      <vt:lpstr>CoFo Sans Medium</vt:lpstr>
      <vt:lpstr>Helvetica Neue</vt:lpstr>
      <vt:lpstr>Roboto</vt:lpstr>
      <vt:lpstr>Тема Office</vt:lpstr>
      <vt:lpstr>Модель склонности клиента к приобретению машиноместа</vt:lpstr>
      <vt:lpstr>Над проектом работали </vt:lpstr>
      <vt:lpstr>Презентация PowerPoint</vt:lpstr>
      <vt:lpstr>Презентация PowerPoint</vt:lpstr>
      <vt:lpstr>Использующиеся библиотеки</vt:lpstr>
      <vt:lpstr>Просмотр предоставленных данных</vt:lpstr>
      <vt:lpstr>Количество пропусков в данных</vt:lpstr>
      <vt:lpstr>Первичная очистка</vt:lpstr>
      <vt:lpstr>Очищенные данные</vt:lpstr>
      <vt:lpstr>Логистическая регрессия Случайный лес Градиентный Бустинг</vt:lpstr>
      <vt:lpstr>Логистическая регрессия</vt:lpstr>
      <vt:lpstr>Случайный лес</vt:lpstr>
      <vt:lpstr>Градиентный бустинг</vt:lpstr>
      <vt:lpstr>Logistic Regression ROC-AUC: 0.63 Random Forest ROC-AUC: 0.91 Gradient Boosting ROC-AUC: 0.86 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склонности клиента к приобретению машиноместа</dc:title>
  <dc:creator>Костюк Алексей</dc:creator>
  <cp:lastModifiedBy>Костюк Алексей</cp:lastModifiedBy>
  <cp:revision>50</cp:revision>
  <dcterms:created xsi:type="dcterms:W3CDTF">2024-12-18T11:00:40Z</dcterms:created>
  <dcterms:modified xsi:type="dcterms:W3CDTF">2024-12-24T09:25:50Z</dcterms:modified>
</cp:coreProperties>
</file>