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0" r:id="rId2"/>
    <p:sldId id="4132" r:id="rId3"/>
    <p:sldId id="4133" r:id="rId4"/>
    <p:sldId id="4157" r:id="rId5"/>
    <p:sldId id="4143" r:id="rId6"/>
    <p:sldId id="4146" r:id="rId7"/>
    <p:sldId id="4147" r:id="rId8"/>
    <p:sldId id="4158" r:id="rId9"/>
    <p:sldId id="4153" r:id="rId10"/>
    <p:sldId id="415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3C796-DE6A-4237-AD66-5C1A467F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5E2A0B-6DD5-432D-A3D0-9CD7399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242CB-EA69-40E4-AAA2-E67EB64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92BA8-B18A-4C5F-A149-874EF5E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72B4F-E260-44AC-BF86-619989A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BA98-D480-4303-ADCB-791F218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D9106-70FB-4C1B-9E91-460A34F2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F64F2-8BF9-43AD-B3AB-17D2028F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16AB7-D351-4753-976E-07ECFBEA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C56D-9053-4093-BC2A-222A4B67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0F27AA-AE7A-43AE-81D6-C535A9E6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EB2DE-61F8-4FBE-94E3-AD024DD3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0BB7C-232B-41A8-9D2C-1DE257D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E4AEA-1C93-4B23-BB07-4A111532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DFF1F-AC41-4252-B450-0520FC9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8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7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03006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938045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6660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0500-59DB-4572-A170-8F23F9E8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ECE0-FC99-4BB9-9A58-77D6765F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1B4DE-F61E-4565-854B-33CB9D7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DC2C4-3649-479C-A6F1-D206152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B4C94-4FCA-4F7A-8218-5B74836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25AA-75EE-43B5-BD28-6AA77CBD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50AD7-FC71-4890-9FE4-6B94BEEC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3B49B-E739-4CA1-9B9F-4072A951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35346-9D58-48EA-9174-CB50515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512FD-C6BA-403C-8DF8-E3571B1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D457-55CE-482D-95DF-3EB56D8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EA4-84C1-42BE-ADC7-5B236021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36B85-7272-4768-97C6-C466113E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587CAC-A3B2-495A-B9E4-C8C09411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5FBD4-AC66-4277-9752-2C0D9D1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A8AB55-DE9C-4B6A-A02A-E83486D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5876C-4192-4085-B231-A79B1776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0FDCFC-9BCD-4ED0-9A6C-5A673F3E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2F6B63-938B-4935-BFD9-08FE1B40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54D66-3D1F-4D0E-A547-BE37BDC3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8E34E2-AC20-4757-8DE4-6EAD36BF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1E86C0-EA62-4806-828D-2A20EA8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C036DB-7199-4F6C-820C-200A3BA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6B5A20-47C3-481F-B688-723F6A2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E9F-2E9E-4728-A83E-FB8149A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1A1B4-FE5E-44DA-BC5B-B007DD5E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ED981-2334-431E-8F6E-F090CD6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5C240A-EC7C-468F-8844-ACDD33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F80DF-800B-4B36-8060-73B7F301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7C5257-0A7B-4301-A4CB-D5C9688B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5F4D9-B4DD-46AA-9D03-65BA0AD6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C2A9-9E93-4467-8282-0D1A3592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ECD2F-CFB9-4C9E-A808-C738CB5E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81659E-6B37-4D56-A1A0-EA5E078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16822A-DB8A-4885-B1A7-9E49994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6B6237-516D-4E68-83A3-F033783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4C1B7-BF72-4834-A5D5-5D83DEB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20C4-88AC-431D-8F53-63E080D5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A064C7-19E4-492B-8E58-70007B9A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4E47D-07CA-4017-A41B-B70EA3B1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60AF4-5BC9-48BB-84C5-ACA2F08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6F810-98C1-4424-84C8-37217C07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33DF0-C71A-4F6C-BC5B-E80E01F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1721-4F04-4246-BB05-68EC6E2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8A7BB-7972-4EB0-9150-6FF5DD11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32C1B-6A29-4821-951A-BCA6EA3C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5F7A5-50A0-4841-8BA2-1658F5E1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DE43E-2C25-468E-9D89-6813F86E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788" y="336883"/>
            <a:ext cx="6252845" cy="4396105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Модель склонности клиента к приобретению </a:t>
            </a:r>
            <a:r>
              <a:rPr lang="ru-RU" sz="4000" b="1" dirty="0" err="1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машиноместа</a:t>
            </a:r>
            <a:endParaRPr lang="ru-RU" altLang="en-US" sz="4000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852305" y="6063915"/>
            <a:ext cx="3408045" cy="7058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77500" lnSpcReduction="200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Костюк Алексей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Астахов Ростислав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Блинов Даниил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		  ИСП23в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46D5-1B5C-3FBC-2E24-FA47B003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1F158-EE51-4597-98C3-3E77CAD9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283680-6EE1-4DB8-5F34-7CC8C2EC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8" y="542880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Вывод: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0079B9-9E81-1B4F-6451-C5E9B1A0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037" y="1004506"/>
            <a:ext cx="6188134" cy="489856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307BA0-DA66-C9AC-0562-F6576DB5B185}"/>
              </a:ext>
            </a:extLst>
          </p:cNvPr>
          <p:cNvSpPr/>
          <p:nvPr/>
        </p:nvSpPr>
        <p:spPr>
          <a:xfrm>
            <a:off x="132539" y="2738699"/>
            <a:ext cx="5171610" cy="1430179"/>
          </a:xfrm>
          <a:prstGeom prst="roundRect">
            <a:avLst/>
          </a:prstGeom>
          <a:solidFill>
            <a:srgbClr val="1485FC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Fo Sans (Основной текст)"/>
              <a:sym typeface="CoFo Sans" panose="020B0503030202060203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Модель №3 самая точная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ru-RU" sz="2800" b="1" dirty="0">
              <a:solidFill>
                <a:schemeClr val="bg1"/>
              </a:solidFill>
              <a:latin typeface="CoFo Sans (Основной текст)"/>
              <a:sym typeface="CoFo Sans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4336256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3E9B42-1220-43F4-9054-20DAE822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BAEE86-9BCF-CF1C-A848-3469C92FBCCD}"/>
              </a:ext>
            </a:extLst>
          </p:cNvPr>
          <p:cNvSpPr/>
          <p:nvPr/>
        </p:nvSpPr>
        <p:spPr>
          <a:xfrm>
            <a:off x="0" y="902368"/>
            <a:ext cx="12073690" cy="505927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99859E-5300-F3CD-303A-7DAE6BADDB6D}"/>
              </a:ext>
            </a:extLst>
          </p:cNvPr>
          <p:cNvSpPr/>
          <p:nvPr/>
        </p:nvSpPr>
        <p:spPr>
          <a:xfrm>
            <a:off x="4681544" y="3360131"/>
            <a:ext cx="6625820" cy="238363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Шаги выполнения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Процесс выполнения шагов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Результат</a:t>
            </a:r>
          </a:p>
        </p:txBody>
      </p:sp>
      <p:sp>
        <p:nvSpPr>
          <p:cNvPr id="10" name="Блок-схема: завершение 9"/>
          <p:cNvSpPr/>
          <p:nvPr/>
        </p:nvSpPr>
        <p:spPr>
          <a:xfrm>
            <a:off x="480060" y="281086"/>
            <a:ext cx="4201484" cy="952143"/>
          </a:xfrm>
          <a:prstGeom prst="flowChartTerminator">
            <a:avLst/>
          </a:prstGeom>
          <a:solidFill>
            <a:srgbClr val="1485FC"/>
          </a:solidFill>
          <a:ln w="25400" cap="flat">
            <a:solidFill>
              <a:srgbClr val="1485FC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Содержание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E5C5C-53FC-4F44-9FF3-344CC622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8A86F5-66F0-0B68-F55C-A1F05BE9A505}"/>
              </a:ext>
            </a:extLst>
          </p:cNvPr>
          <p:cNvSpPr/>
          <p:nvPr/>
        </p:nvSpPr>
        <p:spPr>
          <a:xfrm>
            <a:off x="3668226" y="3147862"/>
            <a:ext cx="8128137" cy="2179320"/>
          </a:xfrm>
          <a:prstGeom prst="roundRect">
            <a:avLst/>
          </a:prstGeom>
          <a:solidFill>
            <a:srgbClr val="1485FC"/>
          </a:solidFill>
          <a:ln w="25400" cap="flat">
            <a:noFill/>
            <a:prstDash val="solid"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/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CoFo Sans (Основной текст)"/>
              </a:rPr>
              <a:t>На основе больших данных о предыдущем опыте взаимодействия с клиентам поиска клиентов, наиболее склонных к приобретению машиноместа.</a:t>
            </a:r>
            <a:endParaRPr lang="ru-RU" sz="3200" dirty="0">
              <a:solidFill>
                <a:schemeClr val="bg1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10F76-77B9-2EB3-4287-E4EEB9FF3760}"/>
              </a:ext>
            </a:extLst>
          </p:cNvPr>
          <p:cNvSpPr txBox="1"/>
          <p:nvPr/>
        </p:nvSpPr>
        <p:spPr>
          <a:xfrm>
            <a:off x="1817443" y="1738171"/>
            <a:ext cx="60970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36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Цель работы:</a:t>
            </a:r>
            <a:endParaRPr lang="ru-RU" sz="36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85D-58B9-E950-AB8F-1B04389A2AAB}"/>
              </a:ext>
            </a:extLst>
          </p:cNvPr>
          <p:cNvSpPr txBox="1"/>
          <p:nvPr/>
        </p:nvSpPr>
        <p:spPr>
          <a:xfrm>
            <a:off x="537283" y="568642"/>
            <a:ext cx="60970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Постановка задачи</a:t>
            </a:r>
            <a:endParaRPr lang="ru-RU" sz="44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801B26-7CA5-4B08-A9BB-F68F6A19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EE96-0A46-4056-900E-6A73ED0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710832"/>
            <a:ext cx="8133195" cy="108909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</a:rPr>
              <a:t>Использующиеся библиотеки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E7DD20-9B36-44FF-B911-18217691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53" y="2146699"/>
            <a:ext cx="2688459" cy="10890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C672EA-DFAF-4332-B2F7-76FD0BB6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29" y="3235791"/>
            <a:ext cx="2552921" cy="1143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1A822F6-9637-4315-B2D2-E87C27BD5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7594" y="4642887"/>
            <a:ext cx="2099912" cy="11339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B10DC3-B782-431C-A7FE-B7733C394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976" y="5646315"/>
            <a:ext cx="2423370" cy="12116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E9D9B9-8503-409D-B7FA-AE4740E8F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9" y="3707171"/>
            <a:ext cx="2438405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993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A8EE4-C052-48A6-8122-3FA93D40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F91EF41-9A47-4696-B6D6-AFE521F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1" y="362451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Просмотр предоставленных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3162-6014-4AB6-B30D-4DD95B26D347}"/>
              </a:ext>
            </a:extLst>
          </p:cNvPr>
          <p:cNvSpPr txBox="1"/>
          <p:nvPr/>
        </p:nvSpPr>
        <p:spPr>
          <a:xfrm>
            <a:off x="715511" y="1222407"/>
            <a:ext cx="4515050" cy="5170646"/>
          </a:xfrm>
          <a:prstGeom prst="rect">
            <a:avLst/>
          </a:prstGeom>
          <a:solidFill>
            <a:srgbClr val="1485FC"/>
          </a:solidFill>
          <a:ln>
            <a:noFill/>
          </a:ln>
          <a:effectLst>
            <a:reflection stA="0" endPos="6500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2022-11-01          1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2022-11-01          5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2022-05-01          6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2022-09-01          7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2022-08-01          8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...    col2654    col2655    col2656  col2657  col2658  col2659    col2660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1  ...  7616803.0  7616803.0  7616803.0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7616803.0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col2661    col2662   col2663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1  7616803.0  7616803.0  0.256261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0.258682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0.254164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2023-04-01          2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2023-05-01          4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...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4  10391000.0  10391000.0  10391000.0  0.257348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58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95D1-DF2C-9B71-FA6C-97365232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6DBD0-17B5-4837-B9BE-D5B8BE9D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74E8C98-D907-C148-A3FC-9EB1193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Количество пропусков 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B34FE4-3591-C4DF-462B-BB6FFB82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95" y="1496271"/>
            <a:ext cx="5143432" cy="4596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4C0B2D-B3E6-E853-5063-D237AFE45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5447" y="1496272"/>
            <a:ext cx="5058495" cy="45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86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EB54-F952-8872-D9D3-CB7EFCEC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15ADC-D001-4EA3-B3F5-272B4A7D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43B63-AA96-E80D-2251-96C23EB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Очищенные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54607-D675-45E1-9260-BBF702C2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3" y="1502370"/>
            <a:ext cx="5191850" cy="46393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047003-7FF6-4FB7-85F8-29A5B6D3A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015" y="1502370"/>
            <a:ext cx="539190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" y="-711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3A3730-695B-49CD-A1E2-237C9ED5C9F1}"/>
              </a:ext>
            </a:extLst>
          </p:cNvPr>
          <p:cNvSpPr/>
          <p:nvPr/>
        </p:nvSpPr>
        <p:spPr>
          <a:xfrm>
            <a:off x="509155" y="2254827"/>
            <a:ext cx="8952478" cy="2536038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607419"/>
            <a:ext cx="8527181" cy="383085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Logistic Regression ROC-AUC: 0.6597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Gradient Boosting ROC-AUC: 0.8810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Random Forest ROC-AUC: 0.9311</a:t>
            </a:r>
            <a:endParaRPr lang="ru-RU" sz="3600" dirty="0">
              <a:solidFill>
                <a:schemeClr val="bg1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809245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91F1-A787-9653-E0A3-1FB60B5A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7AABEA-8658-4886-B08F-7DD64847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91"/>
            <a:ext cx="12192001" cy="68580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BF702ED-72A0-19F1-45E6-08EC22EE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9583522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Баланс классов с помощью </a:t>
            </a:r>
            <a:r>
              <a:rPr lang="en-US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SMOTE</a:t>
            </a:r>
            <a:endParaRPr lang="ru-RU" sz="4000" dirty="0">
              <a:solidFill>
                <a:srgbClr val="1485FC"/>
              </a:solidFill>
              <a:latin typeface="CoFo Sans (Основной текст)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6A8EB3D-A3FB-4AF2-9DEF-CB231F68BA45}"/>
              </a:ext>
            </a:extLst>
          </p:cNvPr>
          <p:cNvSpPr/>
          <p:nvPr/>
        </p:nvSpPr>
        <p:spPr>
          <a:xfrm>
            <a:off x="394855" y="2192482"/>
            <a:ext cx="7266739" cy="4281054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E68A1-7505-4A6B-A0DE-471C98B2682E}"/>
              </a:ext>
            </a:extLst>
          </p:cNvPr>
          <p:cNvSpPr txBox="1"/>
          <p:nvPr/>
        </p:nvSpPr>
        <p:spPr>
          <a:xfrm>
            <a:off x="715510" y="2450305"/>
            <a:ext cx="6946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Распределение классов после SMOTE: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target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 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0 14020 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1 14020 </a:t>
            </a:r>
            <a:endParaRPr lang="en-US" sz="4000" b="0" i="0" dirty="0">
              <a:solidFill>
                <a:schemeClr val="bg1"/>
              </a:solidFill>
              <a:effectLst/>
              <a:latin typeface="CoFo Sans (Основной текст)"/>
            </a:endParaRPr>
          </a:p>
          <a:p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Name: </a:t>
            </a:r>
            <a:r>
              <a:rPr lang="ru-RU" sz="40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count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, </a:t>
            </a:r>
            <a:r>
              <a:rPr lang="ru-RU" sz="40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dtype</a:t>
            </a:r>
            <a:r>
              <a:rPr lang="ru-RU" sz="40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: int64</a:t>
            </a:r>
            <a:endParaRPr lang="ru-RU" sz="4000" dirty="0">
              <a:solidFill>
                <a:schemeClr val="bg1"/>
              </a:solidFill>
              <a:latin typeface="CoFo San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14019658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319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CoFo Sans (Основной текст)</vt:lpstr>
      <vt:lpstr>CoFo Sans Medium</vt:lpstr>
      <vt:lpstr>Тема Office</vt:lpstr>
      <vt:lpstr>Модель склонности клиента к приобретению машиноместа</vt:lpstr>
      <vt:lpstr>Презентация PowerPoint</vt:lpstr>
      <vt:lpstr>Презентация PowerPoint</vt:lpstr>
      <vt:lpstr>Использующиеся библиотеки</vt:lpstr>
      <vt:lpstr>Просмотр предоставленных данных</vt:lpstr>
      <vt:lpstr>Количество пропусков в данных</vt:lpstr>
      <vt:lpstr>Очищенные данные</vt:lpstr>
      <vt:lpstr>Logistic Regression ROC-AUC: 0.6597 Gradient Boosting ROC-AUC: 0.8810 Random Forest ROC-AUC: 0.9311</vt:lpstr>
      <vt:lpstr>Баланс классов с помощью SMOTE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склонности клиента к приобретению машиноместа</dc:title>
  <dc:creator>Костюк Алексей</dc:creator>
  <cp:lastModifiedBy>Костюк Алексей</cp:lastModifiedBy>
  <cp:revision>35</cp:revision>
  <dcterms:created xsi:type="dcterms:W3CDTF">2024-12-18T11:00:40Z</dcterms:created>
  <dcterms:modified xsi:type="dcterms:W3CDTF">2024-12-23T17:39:38Z</dcterms:modified>
</cp:coreProperties>
</file>