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d5c3f6704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d5c3f6704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d5c3f670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d5c3f670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d5c3f6704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d5c3f6704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d5c3f6704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d5c3f6704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d5c3f6704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d5c3f6704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d5c3f6704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d5c3f6704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d5c3f670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d5c3f670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d5c3f6704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d5c3f6704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d5c3f6704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d5c3f6704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d5c3f6704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d5c3f6704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d5c3f6704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d5c3f6704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d5c3f6704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d5c3f6704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63750" y="12167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Population Shifts and Impacting Factors: A Series of Data Visualizations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Project by: Assiba Lea Apovo, Cassidy Cruz, </a:t>
            </a:r>
            <a:r>
              <a:rPr lang="en"/>
              <a:t>Widchy Joachim, </a:t>
            </a:r>
            <a:r>
              <a:rPr lang="en"/>
              <a:t>Daniel Pineda, and Edward Tabije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Supplementary Metrics </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For the Streamlit visualization, we included additional indicators for the user to interact with and compare between various country metrics</a:t>
            </a:r>
            <a:endParaRPr sz="1400"/>
          </a:p>
          <a:p>
            <a:pPr indent="-317500" lvl="0" marL="457200" rtl="0" algn="l">
              <a:spcBef>
                <a:spcPts val="0"/>
              </a:spcBef>
              <a:spcAft>
                <a:spcPts val="0"/>
              </a:spcAft>
              <a:buSzPts val="1400"/>
              <a:buChar char="●"/>
            </a:pPr>
            <a:r>
              <a:rPr lang="en" sz="1400"/>
              <a:t>Such indicators include metrics such as mortality rates, urban population, total population, life expectancy, and gender proportionality</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see a general downward trend in population rates among most countries but there are several indicators which reveal different causes and impacts</a:t>
            </a:r>
            <a:endParaRPr/>
          </a:p>
          <a:p>
            <a:pPr indent="-311150" lvl="0" marL="457200" rtl="0" algn="l">
              <a:spcBef>
                <a:spcPts val="0"/>
              </a:spcBef>
              <a:spcAft>
                <a:spcPts val="0"/>
              </a:spcAft>
              <a:buSzPts val="1300"/>
              <a:buChar char="●"/>
            </a:pPr>
            <a:r>
              <a:rPr lang="en"/>
              <a:t>HCI data shows that countries like Luxembourg, Switzerland, and South Korea are experiencing declines, while Zimbabwe, Egypt, and India are seeing gradual growth. </a:t>
            </a:r>
            <a:endParaRPr/>
          </a:p>
          <a:p>
            <a:pPr indent="-311150" lvl="0" marL="457200" rtl="0" algn="l">
              <a:spcBef>
                <a:spcPts val="0"/>
              </a:spcBef>
              <a:spcAft>
                <a:spcPts val="0"/>
              </a:spcAft>
              <a:buSzPts val="1300"/>
              <a:buChar char="●"/>
            </a:pPr>
            <a:r>
              <a:rPr lang="en"/>
              <a:t>China makes an interesting case study, as fertility rates drop from 1.7 in 1981 to 1.4 in 2023,  yet their GNI per capita and HCI experience a slow, but study rise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general, we are seeing countries adjust to the changing population trends by investing increasing improvements to overall health, education, and technology to supplement this shift from the last 40 years</a:t>
            </a:r>
            <a:endParaRPr/>
          </a:p>
          <a:p>
            <a:pPr indent="-311150" lvl="0" marL="457200" rtl="0" algn="l">
              <a:spcBef>
                <a:spcPts val="0"/>
              </a:spcBef>
              <a:spcAft>
                <a:spcPts val="0"/>
              </a:spcAft>
              <a:buSzPts val="1300"/>
              <a:buChar char="●"/>
            </a:pPr>
            <a:r>
              <a:rPr lang="en"/>
              <a:t>Net migration plays a role in the elasticity of labor force population shifts between developing and </a:t>
            </a:r>
            <a:r>
              <a:rPr lang="en"/>
              <a:t>developed</a:t>
            </a:r>
            <a:r>
              <a:rPr lang="en"/>
              <a:t> nations but our findings are inconclusive in this respect due to the limitations of the dataset</a:t>
            </a:r>
            <a:endParaRPr/>
          </a:p>
          <a:p>
            <a:pPr indent="-311150" lvl="0" marL="457200" rtl="0" algn="l">
              <a:spcBef>
                <a:spcPts val="0"/>
              </a:spcBef>
              <a:spcAft>
                <a:spcPts val="0"/>
              </a:spcAft>
              <a:buSzPts val="1300"/>
              <a:buChar char="●"/>
            </a:pPr>
            <a:r>
              <a:rPr lang="en"/>
              <a:t>Overall, the fears of seismic disruptions to the global economy due to a dwindling population seem unsubstantiated based off of the numbers analyzed for this project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400"/>
          </a:p>
          <a:p>
            <a:pPr indent="0" lvl="0" marL="0" rtl="0" algn="ctr">
              <a:spcBef>
                <a:spcPts val="1200"/>
              </a:spcBef>
              <a:spcAft>
                <a:spcPts val="1200"/>
              </a:spcAft>
              <a:buNone/>
            </a:pPr>
            <a:r>
              <a:rPr lang="en" sz="3400"/>
              <a:t>The end!</a:t>
            </a:r>
            <a:endParaRPr sz="3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Fertility rates and population growth/decline are critical indicators of demographic trends that shape societies worldwide. As nations navigate economic, social, and environmental challenges, these rates have varied significantly, reflecting cultural norms, access to healthcare, global events, and government policies. </a:t>
            </a:r>
            <a:r>
              <a:rPr lang="en" sz="1500"/>
              <a:t>Our project aims to visualize global population trends over the last 60 years with the goal of identifying factors which impact the generally </a:t>
            </a:r>
            <a:r>
              <a:rPr lang="en" sz="1500"/>
              <a:t>perceived</a:t>
            </a:r>
            <a:r>
              <a:rPr lang="en" sz="1500"/>
              <a:t> downward trend in overall population. We aim to highlight some of the realities of the current population demographics to provide some sense of what the future may hold for the world.</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our analysis, we primarily used the dataset “Health Nutrition and Population Statistics” provided by the World Bank Group, available </a:t>
            </a:r>
            <a:r>
              <a:rPr lang="en"/>
              <a:t>publicly</a:t>
            </a:r>
            <a:r>
              <a:rPr lang="en"/>
              <a:t> on their Databank website</a:t>
            </a:r>
            <a:endParaRPr/>
          </a:p>
          <a:p>
            <a:pPr indent="-311150" lvl="0" marL="457200" rtl="0" algn="l">
              <a:spcBef>
                <a:spcPts val="0"/>
              </a:spcBef>
              <a:spcAft>
                <a:spcPts val="0"/>
              </a:spcAft>
              <a:buSzPts val="1300"/>
              <a:buChar char="●"/>
            </a:pPr>
            <a:r>
              <a:rPr lang="en"/>
              <a:t>We chose this dataset since it </a:t>
            </a:r>
            <a:r>
              <a:rPr lang="en"/>
              <a:t>utilized </a:t>
            </a:r>
            <a:r>
              <a:rPr lang="en"/>
              <a:t>the most robust set of variables and indicators and </a:t>
            </a:r>
            <a:r>
              <a:rPr lang="en"/>
              <a:t>aligned</a:t>
            </a:r>
            <a:r>
              <a:rPr lang="en"/>
              <a:t> closely with our visualization goals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Indicators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Age Dependency Ratio (% of the population):  The ratio of dependents--people younger than 15 or older than 64--to the working-age population--those ages being 15-64. Data are shown as the proportion of dependents per 100 working-age population</a:t>
            </a:r>
            <a:r>
              <a:rPr lang="en"/>
              <a: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Indicators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lang="en"/>
              <a:t>Age Dependency Ratio, Young and Old (% of the population):</a:t>
            </a:r>
            <a:endParaRPr/>
          </a:p>
          <a:p>
            <a:pPr indent="0" lvl="0" marL="0" rtl="0" algn="l">
              <a:spcBef>
                <a:spcPts val="1200"/>
              </a:spcBef>
              <a:spcAft>
                <a:spcPts val="0"/>
              </a:spcAft>
              <a:buNone/>
            </a:pPr>
            <a:r>
              <a:rPr lang="en"/>
              <a:t>Young Dependents: Typically defined as individuals aged 0-14. This group relies heavily on the working-age population for support.</a:t>
            </a:r>
            <a:endParaRPr/>
          </a:p>
          <a:p>
            <a:pPr indent="0" lvl="0" marL="0" rtl="0" algn="l">
              <a:spcBef>
                <a:spcPts val="1200"/>
              </a:spcBef>
              <a:spcAft>
                <a:spcPts val="1200"/>
              </a:spcAft>
              <a:buNone/>
            </a:pPr>
            <a:r>
              <a:rPr lang="en"/>
              <a:t>Old Dependents: Generally includes individuals aged 65 and older. This group may require care and resources from the working population, often due to retirement or health issues.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Indicators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3.) </a:t>
            </a:r>
            <a:r>
              <a:rPr lang="en"/>
              <a:t>The Human Capital Index (HCI) is a measure developed by the World Bank to assess the potential productivity of a country’s future workforce. It evaluates the health, education, and skills of individuals, aiming to quantify how well countries are investing in their human capital.</a:t>
            </a:r>
            <a:endParaRPr/>
          </a:p>
          <a:p>
            <a:pPr indent="0" lvl="0" marL="0" rtl="0" algn="l">
              <a:spcBef>
                <a:spcPts val="1200"/>
              </a:spcBef>
              <a:spcAft>
                <a:spcPts val="0"/>
              </a:spcAft>
              <a:buNone/>
            </a:pPr>
            <a:r>
              <a:rPr lang="en"/>
              <a:t>The HCI takes into account several factors, including:</a:t>
            </a:r>
            <a:endParaRPr/>
          </a:p>
          <a:p>
            <a:pPr indent="-311150" lvl="0" marL="457200" rtl="0" algn="l">
              <a:spcBef>
                <a:spcPts val="1200"/>
              </a:spcBef>
              <a:spcAft>
                <a:spcPts val="0"/>
              </a:spcAft>
              <a:buSzPts val="1300"/>
              <a:buChar char="-"/>
            </a:pPr>
            <a:r>
              <a:rPr lang="en"/>
              <a:t>Survival Rate</a:t>
            </a:r>
            <a:endParaRPr/>
          </a:p>
          <a:p>
            <a:pPr indent="-311150" lvl="0" marL="457200" rtl="0" algn="l">
              <a:spcBef>
                <a:spcPts val="0"/>
              </a:spcBef>
              <a:spcAft>
                <a:spcPts val="0"/>
              </a:spcAft>
              <a:buSzPts val="1300"/>
              <a:buChar char="-"/>
            </a:pPr>
            <a:r>
              <a:rPr lang="en"/>
              <a:t>Schooling</a:t>
            </a:r>
            <a:endParaRPr/>
          </a:p>
          <a:p>
            <a:pPr indent="-311150" lvl="0" marL="457200" rtl="0" algn="l">
              <a:spcBef>
                <a:spcPts val="0"/>
              </a:spcBef>
              <a:spcAft>
                <a:spcPts val="0"/>
              </a:spcAft>
              <a:buSzPts val="1300"/>
              <a:buChar char="-"/>
            </a:pPr>
            <a:r>
              <a:rPr lang="en"/>
              <a:t>Quality of Education</a:t>
            </a:r>
            <a:endParaRPr/>
          </a:p>
          <a:p>
            <a:pPr indent="-311150" lvl="0" marL="457200" rtl="0" algn="l">
              <a:spcBef>
                <a:spcPts val="0"/>
              </a:spcBef>
              <a:spcAft>
                <a:spcPts val="0"/>
              </a:spcAft>
              <a:buSzPts val="1300"/>
              <a:buChar char="-"/>
            </a:pPr>
            <a:r>
              <a:rPr lang="en"/>
              <a:t>Health</a:t>
            </a:r>
            <a:endParaRPr/>
          </a:p>
          <a:p>
            <a:pPr indent="0" lvl="0" marL="0" rtl="0" algn="l">
              <a:spcBef>
                <a:spcPts val="1200"/>
              </a:spcBef>
              <a:spcAft>
                <a:spcPts val="0"/>
              </a:spcAft>
              <a:buNone/>
            </a:pPr>
            <a:r>
              <a:rPr lang="en"/>
              <a:t>The index provides a score ranging from 0 to 1, where higher values indicate better human capital outcomes.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Indicators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Fertility rate, total (births per woman):</a:t>
            </a:r>
            <a:endParaRPr/>
          </a:p>
          <a:p>
            <a:pPr indent="0" lvl="0" marL="0" rtl="0" algn="l">
              <a:spcBef>
                <a:spcPts val="1200"/>
              </a:spcBef>
              <a:spcAft>
                <a:spcPts val="0"/>
              </a:spcAft>
              <a:buNone/>
            </a:pPr>
            <a:r>
              <a:rPr lang="en"/>
              <a:t>Total fertility rate represents the number of children that would be born to a woman if she were to live to the end of her childbearing years and bear children in accordance with age-specific fertility rates of the specified year.</a:t>
            </a:r>
            <a:endParaRPr/>
          </a:p>
          <a:p>
            <a:pPr indent="0" lvl="0" marL="0" rtl="0" algn="l">
              <a:spcBef>
                <a:spcPts val="1200"/>
              </a:spcBef>
              <a:spcAft>
                <a:spcPts val="0"/>
              </a:spcAft>
              <a:buNone/>
            </a:pPr>
            <a:r>
              <a:rPr lang="en"/>
              <a:t>5.) Net Migration:</a:t>
            </a:r>
            <a:endParaRPr/>
          </a:p>
          <a:p>
            <a:pPr indent="0" lvl="0" marL="0" rtl="0" algn="l">
              <a:spcBef>
                <a:spcPts val="1200"/>
              </a:spcBef>
              <a:spcAft>
                <a:spcPts val="0"/>
              </a:spcAft>
              <a:buNone/>
            </a:pPr>
            <a:r>
              <a:rPr lang="en"/>
              <a:t>The net total of migrants during the period, that is, the number of immigrants minus the number of emigrants, including both citizens and noncitizens.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Indicators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Labor Force, total: </a:t>
            </a:r>
            <a:endParaRPr/>
          </a:p>
          <a:p>
            <a:pPr indent="0" lvl="0" marL="0" rtl="0" algn="l">
              <a:spcBef>
                <a:spcPts val="1200"/>
              </a:spcBef>
              <a:spcAft>
                <a:spcPts val="0"/>
              </a:spcAft>
              <a:buNone/>
            </a:pPr>
            <a:r>
              <a:rPr lang="en"/>
              <a:t>Labor force is comprised of people ages 15 and older who supply labor for the production of goods and services during a specified period. </a:t>
            </a:r>
            <a:endParaRPr/>
          </a:p>
          <a:p>
            <a:pPr indent="0" lvl="0" marL="0" rtl="0" algn="l">
              <a:spcBef>
                <a:spcPts val="1200"/>
              </a:spcBef>
              <a:spcAft>
                <a:spcPts val="1200"/>
              </a:spcAft>
              <a:buNone/>
            </a:pPr>
            <a:r>
              <a:rPr lang="en"/>
              <a:t>It includes people who are currently employed and people who are unemployed but seeking work as well as first-time job-seekers.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Indicators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GNI per capita, Atlus Method (adjusted to USD): </a:t>
            </a:r>
            <a:endParaRPr/>
          </a:p>
          <a:p>
            <a:pPr indent="0" lvl="0" marL="0" rtl="0" algn="l">
              <a:spcBef>
                <a:spcPts val="1200"/>
              </a:spcBef>
              <a:spcAft>
                <a:spcPts val="0"/>
              </a:spcAft>
              <a:buNone/>
            </a:pPr>
            <a:r>
              <a:rPr lang="en"/>
              <a:t>This is </a:t>
            </a:r>
            <a:r>
              <a:rPr lang="en"/>
              <a:t>the gross national income, converted to U.S. dollars using the World Bank Atlas method, divided by the midyear population.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