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Lst>
  <p:sldSz cx="18288000" cy="10287000"/>
  <p:notesSz cx="6858000" cy="9144000"/>
  <p:embeddedFontLst>
    <p:embeddedFont>
      <p:font typeface="Inter Bold" panose="020B0604020202020204" charset="0"/>
      <p:regular r:id="rId6"/>
    </p:embeddedFont>
    <p:embeddedFont>
      <p:font typeface="Open Sans Semi-Bold" panose="020B0604020202020204" charset="0"/>
      <p:regular r:id="rId7"/>
    </p:embeddedFont>
    <p:embeddedFont>
      <p:font typeface="Poppins" panose="00000500000000000000" pitchFamily="2" charset="0"/>
      <p:regular r:id="rId8"/>
      <p:bold r:id="rId9"/>
    </p:embeddedFont>
    <p:embeddedFont>
      <p:font typeface="Poppins Bold" panose="00000800000000000000" charset="0"/>
      <p:regular r:id="rId1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50" d="100"/>
          <a:sy n="50" d="100"/>
        </p:scale>
        <p:origin x="300" y="2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font" Target="fonts/font2.fntdata"/><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font" Target="fonts/font4.fntdata"/><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15.svg"/><Relationship Id="rId3" Type="http://schemas.openxmlformats.org/officeDocument/2006/relationships/image" Target="../media/image3.svg"/><Relationship Id="rId7" Type="http://schemas.openxmlformats.org/officeDocument/2006/relationships/image" Target="../media/image11.svg"/><Relationship Id="rId12"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13.svg"/><Relationship Id="rId5" Type="http://schemas.openxmlformats.org/officeDocument/2006/relationships/image" Target="../media/image9.svg"/><Relationship Id="rId10" Type="http://schemas.openxmlformats.org/officeDocument/2006/relationships/image" Target="../media/image12.png"/><Relationship Id="rId4" Type="http://schemas.openxmlformats.org/officeDocument/2006/relationships/image" Target="../media/image8.png"/><Relationship Id="rId9" Type="http://schemas.openxmlformats.org/officeDocument/2006/relationships/image" Target="../media/image5.svg"/><Relationship Id="rId14" Type="http://schemas.openxmlformats.org/officeDocument/2006/relationships/image" Target="../media/image16.jpeg"/></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3.svg"/><Relationship Id="rId7" Type="http://schemas.openxmlformats.org/officeDocument/2006/relationships/image" Target="../media/image11.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svg"/><Relationship Id="rId10" Type="http://schemas.openxmlformats.org/officeDocument/2006/relationships/image" Target="../media/image17.png"/><Relationship Id="rId4" Type="http://schemas.openxmlformats.org/officeDocument/2006/relationships/image" Target="../media/image8.png"/><Relationship Id="rId9" Type="http://schemas.openxmlformats.org/officeDocument/2006/relationships/image" Target="../media/image5.svg"/></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3.svg"/><Relationship Id="rId7" Type="http://schemas.openxmlformats.org/officeDocument/2006/relationships/image" Target="../media/image11.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svg"/><Relationship Id="rId10" Type="http://schemas.openxmlformats.org/officeDocument/2006/relationships/image" Target="../media/image18.gif"/><Relationship Id="rId4" Type="http://schemas.openxmlformats.org/officeDocument/2006/relationships/image" Target="../media/image8.png"/><Relationship Id="rId9" Type="http://schemas.openxmlformats.org/officeDocument/2006/relationships/image" Target="../media/image5.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txBody>
          <a:bodyPr/>
          <a:lstStyle/>
          <a:p>
            <a:endParaRPr lang="en-IN"/>
          </a:p>
        </p:txBody>
      </p:sp>
      <p:grpSp>
        <p:nvGrpSpPr>
          <p:cNvPr id="3" name="Group 3"/>
          <p:cNvGrpSpPr/>
          <p:nvPr/>
        </p:nvGrpSpPr>
        <p:grpSpPr>
          <a:xfrm>
            <a:off x="413128" y="418698"/>
            <a:ext cx="17461745" cy="9449604"/>
            <a:chOff x="0" y="0"/>
            <a:chExt cx="5906812" cy="3196533"/>
          </a:xfrm>
        </p:grpSpPr>
        <p:sp>
          <p:nvSpPr>
            <p:cNvPr id="4" name="Freeform 4"/>
            <p:cNvSpPr/>
            <p:nvPr/>
          </p:nvSpPr>
          <p:spPr>
            <a:xfrm>
              <a:off x="0" y="0"/>
              <a:ext cx="5906813" cy="3196533"/>
            </a:xfrm>
            <a:custGeom>
              <a:avLst/>
              <a:gdLst/>
              <a:ahLst/>
              <a:cxnLst/>
              <a:rect l="l" t="t" r="r" b="b"/>
              <a:pathLst>
                <a:path w="5906813" h="3196533">
                  <a:moveTo>
                    <a:pt x="5782352" y="3196533"/>
                  </a:moveTo>
                  <a:lnTo>
                    <a:pt x="124460" y="3196533"/>
                  </a:lnTo>
                  <a:cubicBezTo>
                    <a:pt x="55880" y="3196533"/>
                    <a:pt x="0" y="3140653"/>
                    <a:pt x="0" y="3072073"/>
                  </a:cubicBezTo>
                  <a:lnTo>
                    <a:pt x="0" y="124460"/>
                  </a:lnTo>
                  <a:cubicBezTo>
                    <a:pt x="0" y="55880"/>
                    <a:pt x="55880" y="0"/>
                    <a:pt x="124460" y="0"/>
                  </a:cubicBezTo>
                  <a:lnTo>
                    <a:pt x="5782352" y="0"/>
                  </a:lnTo>
                  <a:cubicBezTo>
                    <a:pt x="5850932" y="0"/>
                    <a:pt x="5906813" y="55880"/>
                    <a:pt x="5906813" y="124460"/>
                  </a:cubicBezTo>
                  <a:lnTo>
                    <a:pt x="5906813" y="3072073"/>
                  </a:lnTo>
                  <a:cubicBezTo>
                    <a:pt x="5906813" y="3140653"/>
                    <a:pt x="5850932" y="3196533"/>
                    <a:pt x="5782352" y="3196533"/>
                  </a:cubicBezTo>
                  <a:close/>
                </a:path>
              </a:pathLst>
            </a:custGeom>
            <a:solidFill>
              <a:srgbClr val="FFFFFF">
                <a:alpha val="2745"/>
              </a:srgbClr>
            </a:solidFill>
          </p:spPr>
          <p:txBody>
            <a:bodyPr/>
            <a:lstStyle/>
            <a:p>
              <a:endParaRPr lang="en-IN"/>
            </a:p>
          </p:txBody>
        </p:sp>
      </p:grpSp>
      <p:sp>
        <p:nvSpPr>
          <p:cNvPr id="5" name="Freeform 5"/>
          <p:cNvSpPr/>
          <p:nvPr/>
        </p:nvSpPr>
        <p:spPr>
          <a:xfrm>
            <a:off x="2058405" y="-1942095"/>
            <a:ext cx="14171191" cy="14171191"/>
          </a:xfrm>
          <a:custGeom>
            <a:avLst/>
            <a:gdLst/>
            <a:ahLst/>
            <a:cxnLst/>
            <a:rect l="l" t="t" r="r" b="b"/>
            <a:pathLst>
              <a:path w="14171191" h="14171191">
                <a:moveTo>
                  <a:pt x="0" y="0"/>
                </a:moveTo>
                <a:lnTo>
                  <a:pt x="14171190" y="0"/>
                </a:lnTo>
                <a:lnTo>
                  <a:pt x="14171190" y="14171190"/>
                </a:lnTo>
                <a:lnTo>
                  <a:pt x="0" y="1417119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6" name="Freeform 6"/>
          <p:cNvSpPr/>
          <p:nvPr/>
        </p:nvSpPr>
        <p:spPr>
          <a:xfrm>
            <a:off x="16229595" y="1028700"/>
            <a:ext cx="1029705" cy="1029705"/>
          </a:xfrm>
          <a:custGeom>
            <a:avLst/>
            <a:gdLst/>
            <a:ahLst/>
            <a:cxnLst/>
            <a:rect l="l" t="t" r="r" b="b"/>
            <a:pathLst>
              <a:path w="1029705" h="1029705">
                <a:moveTo>
                  <a:pt x="0" y="0"/>
                </a:moveTo>
                <a:lnTo>
                  <a:pt x="1029705" y="0"/>
                </a:lnTo>
                <a:lnTo>
                  <a:pt x="1029705" y="1029705"/>
                </a:lnTo>
                <a:lnTo>
                  <a:pt x="0" y="102970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7" name="Freeform 7"/>
          <p:cNvSpPr/>
          <p:nvPr/>
        </p:nvSpPr>
        <p:spPr>
          <a:xfrm>
            <a:off x="16229595" y="8228595"/>
            <a:ext cx="1029705" cy="1029705"/>
          </a:xfrm>
          <a:custGeom>
            <a:avLst/>
            <a:gdLst/>
            <a:ahLst/>
            <a:cxnLst/>
            <a:rect l="l" t="t" r="r" b="b"/>
            <a:pathLst>
              <a:path w="1029705" h="1029705">
                <a:moveTo>
                  <a:pt x="0" y="0"/>
                </a:moveTo>
                <a:lnTo>
                  <a:pt x="1029705" y="0"/>
                </a:lnTo>
                <a:lnTo>
                  <a:pt x="1029705" y="1029705"/>
                </a:lnTo>
                <a:lnTo>
                  <a:pt x="0" y="102970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8" name="Freeform 8"/>
          <p:cNvSpPr/>
          <p:nvPr/>
        </p:nvSpPr>
        <p:spPr>
          <a:xfrm>
            <a:off x="1028700" y="1028700"/>
            <a:ext cx="1029705" cy="1029705"/>
          </a:xfrm>
          <a:custGeom>
            <a:avLst/>
            <a:gdLst/>
            <a:ahLst/>
            <a:cxnLst/>
            <a:rect l="l" t="t" r="r" b="b"/>
            <a:pathLst>
              <a:path w="1029705" h="1029705">
                <a:moveTo>
                  <a:pt x="0" y="0"/>
                </a:moveTo>
                <a:lnTo>
                  <a:pt x="1029705" y="0"/>
                </a:lnTo>
                <a:lnTo>
                  <a:pt x="1029705" y="1029705"/>
                </a:lnTo>
                <a:lnTo>
                  <a:pt x="0" y="102970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9" name="Freeform 9"/>
          <p:cNvSpPr/>
          <p:nvPr/>
        </p:nvSpPr>
        <p:spPr>
          <a:xfrm>
            <a:off x="1028700" y="8228595"/>
            <a:ext cx="1029705" cy="1029705"/>
          </a:xfrm>
          <a:custGeom>
            <a:avLst/>
            <a:gdLst/>
            <a:ahLst/>
            <a:cxnLst/>
            <a:rect l="l" t="t" r="r" b="b"/>
            <a:pathLst>
              <a:path w="1029705" h="1029705">
                <a:moveTo>
                  <a:pt x="0" y="0"/>
                </a:moveTo>
                <a:lnTo>
                  <a:pt x="1029705" y="0"/>
                </a:lnTo>
                <a:lnTo>
                  <a:pt x="1029705" y="1029705"/>
                </a:lnTo>
                <a:lnTo>
                  <a:pt x="0" y="102970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10" name="Freeform 10"/>
          <p:cNvSpPr/>
          <p:nvPr/>
        </p:nvSpPr>
        <p:spPr>
          <a:xfrm>
            <a:off x="7884053" y="3256123"/>
            <a:ext cx="2519894" cy="792621"/>
          </a:xfrm>
          <a:custGeom>
            <a:avLst/>
            <a:gdLst/>
            <a:ahLst/>
            <a:cxnLst/>
            <a:rect l="l" t="t" r="r" b="b"/>
            <a:pathLst>
              <a:path w="2519894" h="792621">
                <a:moveTo>
                  <a:pt x="0" y="0"/>
                </a:moveTo>
                <a:lnTo>
                  <a:pt x="2519894" y="0"/>
                </a:lnTo>
                <a:lnTo>
                  <a:pt x="2519894" y="792621"/>
                </a:lnTo>
                <a:lnTo>
                  <a:pt x="0" y="792621"/>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IN" dirty="0"/>
          </a:p>
        </p:txBody>
      </p:sp>
      <p:sp>
        <p:nvSpPr>
          <p:cNvPr id="11" name="TextBox 11"/>
          <p:cNvSpPr txBox="1"/>
          <p:nvPr/>
        </p:nvSpPr>
        <p:spPr>
          <a:xfrm>
            <a:off x="3349117" y="4174162"/>
            <a:ext cx="11589765" cy="1715889"/>
          </a:xfrm>
          <a:prstGeom prst="rect">
            <a:avLst/>
          </a:prstGeom>
        </p:spPr>
        <p:txBody>
          <a:bodyPr lIns="0" tIns="0" rIns="0" bIns="0" rtlCol="0" anchor="t">
            <a:spAutoFit/>
          </a:bodyPr>
          <a:lstStyle/>
          <a:p>
            <a:pPr algn="ctr">
              <a:lnSpc>
                <a:spcPts val="14098"/>
              </a:lnSpc>
              <a:spcBef>
                <a:spcPct val="0"/>
              </a:spcBef>
            </a:pPr>
            <a:r>
              <a:rPr lang="en-US" sz="10070" dirty="0">
                <a:solidFill>
                  <a:srgbClr val="FFFFFF"/>
                </a:solidFill>
                <a:latin typeface="Inter Bold"/>
              </a:rPr>
              <a:t>MEDISCAN</a:t>
            </a:r>
          </a:p>
        </p:txBody>
      </p:sp>
      <p:sp>
        <p:nvSpPr>
          <p:cNvPr id="12" name="TextBox 12"/>
          <p:cNvSpPr txBox="1"/>
          <p:nvPr/>
        </p:nvSpPr>
        <p:spPr>
          <a:xfrm>
            <a:off x="7884053" y="3492924"/>
            <a:ext cx="2519894" cy="328808"/>
          </a:xfrm>
          <a:prstGeom prst="rect">
            <a:avLst/>
          </a:prstGeom>
        </p:spPr>
        <p:txBody>
          <a:bodyPr lIns="0" tIns="0" rIns="0" bIns="0" rtlCol="0" anchor="t">
            <a:spAutoFit/>
          </a:bodyPr>
          <a:lstStyle/>
          <a:p>
            <a:pPr algn="ctr">
              <a:lnSpc>
                <a:spcPts val="2695"/>
              </a:lnSpc>
              <a:spcBef>
                <a:spcPct val="0"/>
              </a:spcBef>
            </a:pPr>
            <a:r>
              <a:rPr lang="en-US" sz="1925" dirty="0">
                <a:solidFill>
                  <a:srgbClr val="FFFFFF"/>
                </a:solidFill>
                <a:latin typeface="Poppins Bold"/>
              </a:rPr>
              <a:t>AI &amp; ML</a:t>
            </a:r>
          </a:p>
        </p:txBody>
      </p:sp>
      <p:sp>
        <p:nvSpPr>
          <p:cNvPr id="13" name="TextBox 13"/>
          <p:cNvSpPr txBox="1"/>
          <p:nvPr/>
        </p:nvSpPr>
        <p:spPr>
          <a:xfrm>
            <a:off x="6195176" y="6099967"/>
            <a:ext cx="5897647" cy="1750479"/>
          </a:xfrm>
          <a:prstGeom prst="rect">
            <a:avLst/>
          </a:prstGeom>
        </p:spPr>
        <p:txBody>
          <a:bodyPr lIns="0" tIns="0" rIns="0" bIns="0" rtlCol="0" anchor="t">
            <a:spAutoFit/>
          </a:bodyPr>
          <a:lstStyle/>
          <a:p>
            <a:pPr algn="ctr">
              <a:lnSpc>
                <a:spcPts val="7000"/>
              </a:lnSpc>
              <a:spcBef>
                <a:spcPct val="0"/>
              </a:spcBef>
            </a:pPr>
            <a:r>
              <a:rPr lang="en-US" sz="5000" dirty="0">
                <a:solidFill>
                  <a:srgbClr val="FFFFFF"/>
                </a:solidFill>
                <a:latin typeface="Poppins"/>
              </a:rPr>
              <a:t>Team ID: 42</a:t>
            </a:r>
          </a:p>
          <a:p>
            <a:pPr algn="ctr">
              <a:lnSpc>
                <a:spcPts val="7000"/>
              </a:lnSpc>
              <a:spcBef>
                <a:spcPct val="0"/>
              </a:spcBef>
            </a:pPr>
            <a:r>
              <a:rPr lang="en-US" sz="5000" dirty="0">
                <a:solidFill>
                  <a:srgbClr val="FFFFFF"/>
                </a:solidFill>
                <a:latin typeface="Poppins"/>
              </a:rPr>
              <a:t> SCRIPT SURFERS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D1D66"/>
        </a:solidFill>
        <a:effectLst/>
      </p:bgPr>
    </p:bg>
    <p:spTree>
      <p:nvGrpSpPr>
        <p:cNvPr id="1" name=""/>
        <p:cNvGrpSpPr/>
        <p:nvPr/>
      </p:nvGrpSpPr>
      <p:grpSpPr>
        <a:xfrm>
          <a:off x="0" y="0"/>
          <a:ext cx="0" cy="0"/>
          <a:chOff x="0" y="0"/>
          <a:chExt cx="0" cy="0"/>
        </a:xfrm>
      </p:grpSpPr>
      <p:grpSp>
        <p:nvGrpSpPr>
          <p:cNvPr id="2" name="Group 2"/>
          <p:cNvGrpSpPr/>
          <p:nvPr/>
        </p:nvGrpSpPr>
        <p:grpSpPr>
          <a:xfrm>
            <a:off x="411480" y="419100"/>
            <a:ext cx="17461745" cy="9449604"/>
            <a:chOff x="0" y="0"/>
            <a:chExt cx="5906812" cy="3196533"/>
          </a:xfrm>
        </p:grpSpPr>
        <p:sp>
          <p:nvSpPr>
            <p:cNvPr id="3" name="Freeform 3"/>
            <p:cNvSpPr/>
            <p:nvPr/>
          </p:nvSpPr>
          <p:spPr>
            <a:xfrm>
              <a:off x="0" y="0"/>
              <a:ext cx="5906813" cy="3196533"/>
            </a:xfrm>
            <a:custGeom>
              <a:avLst/>
              <a:gdLst/>
              <a:ahLst/>
              <a:cxnLst/>
              <a:rect l="l" t="t" r="r" b="b"/>
              <a:pathLst>
                <a:path w="5906813" h="3196533">
                  <a:moveTo>
                    <a:pt x="5782352" y="3196533"/>
                  </a:moveTo>
                  <a:lnTo>
                    <a:pt x="124460" y="3196533"/>
                  </a:lnTo>
                  <a:cubicBezTo>
                    <a:pt x="55880" y="3196533"/>
                    <a:pt x="0" y="3140653"/>
                    <a:pt x="0" y="3072073"/>
                  </a:cubicBezTo>
                  <a:lnTo>
                    <a:pt x="0" y="124460"/>
                  </a:lnTo>
                  <a:cubicBezTo>
                    <a:pt x="0" y="55880"/>
                    <a:pt x="55880" y="0"/>
                    <a:pt x="124460" y="0"/>
                  </a:cubicBezTo>
                  <a:lnTo>
                    <a:pt x="5782352" y="0"/>
                  </a:lnTo>
                  <a:cubicBezTo>
                    <a:pt x="5850932" y="0"/>
                    <a:pt x="5906813" y="55880"/>
                    <a:pt x="5906813" y="124460"/>
                  </a:cubicBezTo>
                  <a:lnTo>
                    <a:pt x="5906813" y="3072073"/>
                  </a:lnTo>
                  <a:cubicBezTo>
                    <a:pt x="5906813" y="3140653"/>
                    <a:pt x="5850932" y="3196533"/>
                    <a:pt x="5782352" y="3196533"/>
                  </a:cubicBezTo>
                  <a:close/>
                </a:path>
              </a:pathLst>
            </a:custGeom>
            <a:solidFill>
              <a:srgbClr val="FFFFFF">
                <a:alpha val="2745"/>
              </a:srgbClr>
            </a:solidFill>
          </p:spPr>
          <p:txBody>
            <a:bodyPr/>
            <a:lstStyle/>
            <a:p>
              <a:endParaRPr lang="en-IN" dirty="0"/>
            </a:p>
          </p:txBody>
        </p:sp>
      </p:grpSp>
      <p:sp>
        <p:nvSpPr>
          <p:cNvPr id="4" name="Freeform 4"/>
          <p:cNvSpPr/>
          <p:nvPr/>
        </p:nvSpPr>
        <p:spPr>
          <a:xfrm rot="5400000">
            <a:off x="17259300" y="7200900"/>
            <a:ext cx="2057400" cy="2057400"/>
          </a:xfrm>
          <a:custGeom>
            <a:avLst/>
            <a:gdLst/>
            <a:ahLst/>
            <a:cxnLst/>
            <a:rect l="l" t="t" r="r" b="b"/>
            <a:pathLst>
              <a:path w="2057400" h="2057400">
                <a:moveTo>
                  <a:pt x="0" y="0"/>
                </a:moveTo>
                <a:lnTo>
                  <a:pt x="2057400" y="0"/>
                </a:lnTo>
                <a:lnTo>
                  <a:pt x="205740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5" name="Freeform 5"/>
          <p:cNvSpPr/>
          <p:nvPr/>
        </p:nvSpPr>
        <p:spPr>
          <a:xfrm>
            <a:off x="1028700" y="1028700"/>
            <a:ext cx="546184" cy="546184"/>
          </a:xfrm>
          <a:custGeom>
            <a:avLst/>
            <a:gdLst/>
            <a:ahLst/>
            <a:cxnLst/>
            <a:rect l="l" t="t" r="r" b="b"/>
            <a:pathLst>
              <a:path w="546184" h="546184">
                <a:moveTo>
                  <a:pt x="0" y="0"/>
                </a:moveTo>
                <a:lnTo>
                  <a:pt x="546184" y="0"/>
                </a:lnTo>
                <a:lnTo>
                  <a:pt x="546184" y="546184"/>
                </a:lnTo>
                <a:lnTo>
                  <a:pt x="0" y="54618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6" name="Freeform 6"/>
          <p:cNvSpPr/>
          <p:nvPr/>
        </p:nvSpPr>
        <p:spPr>
          <a:xfrm>
            <a:off x="1205735" y="1178928"/>
            <a:ext cx="192115" cy="245728"/>
          </a:xfrm>
          <a:custGeom>
            <a:avLst/>
            <a:gdLst/>
            <a:ahLst/>
            <a:cxnLst/>
            <a:rect l="l" t="t" r="r" b="b"/>
            <a:pathLst>
              <a:path w="192115" h="245728">
                <a:moveTo>
                  <a:pt x="0" y="0"/>
                </a:moveTo>
                <a:lnTo>
                  <a:pt x="192115" y="0"/>
                </a:lnTo>
                <a:lnTo>
                  <a:pt x="192115" y="245728"/>
                </a:lnTo>
                <a:lnTo>
                  <a:pt x="0" y="24572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7" name="TextBox 7"/>
          <p:cNvSpPr txBox="1"/>
          <p:nvPr/>
        </p:nvSpPr>
        <p:spPr>
          <a:xfrm>
            <a:off x="1787373" y="1221782"/>
            <a:ext cx="1737382" cy="206595"/>
          </a:xfrm>
          <a:prstGeom prst="rect">
            <a:avLst/>
          </a:prstGeom>
        </p:spPr>
        <p:txBody>
          <a:bodyPr lIns="0" tIns="0" rIns="0" bIns="0" rtlCol="0" anchor="t">
            <a:spAutoFit/>
          </a:bodyPr>
          <a:lstStyle/>
          <a:p>
            <a:pPr>
              <a:lnSpc>
                <a:spcPts val="1680"/>
              </a:lnSpc>
              <a:spcBef>
                <a:spcPct val="0"/>
              </a:spcBef>
            </a:pPr>
            <a:r>
              <a:rPr lang="en-US" sz="1200" dirty="0">
                <a:solidFill>
                  <a:srgbClr val="FFFFFF"/>
                </a:solidFill>
                <a:latin typeface="Poppins Bold"/>
              </a:rPr>
              <a:t>SCRIPT SURFERS</a:t>
            </a:r>
          </a:p>
        </p:txBody>
      </p:sp>
      <p:sp>
        <p:nvSpPr>
          <p:cNvPr id="12" name="TextBox 12"/>
          <p:cNvSpPr txBox="1"/>
          <p:nvPr/>
        </p:nvSpPr>
        <p:spPr>
          <a:xfrm>
            <a:off x="9663604" y="418698"/>
            <a:ext cx="8020050" cy="1028700"/>
          </a:xfrm>
          <a:prstGeom prst="rect">
            <a:avLst/>
          </a:prstGeom>
        </p:spPr>
        <p:txBody>
          <a:bodyPr lIns="0" tIns="0" rIns="0" bIns="0" rtlCol="0" anchor="t">
            <a:spAutoFit/>
          </a:bodyPr>
          <a:lstStyle/>
          <a:p>
            <a:pPr>
              <a:lnSpc>
                <a:spcPts val="8400"/>
              </a:lnSpc>
              <a:spcBef>
                <a:spcPct val="0"/>
              </a:spcBef>
            </a:pPr>
            <a:r>
              <a:rPr lang="en-US" sz="6000" dirty="0">
                <a:solidFill>
                  <a:srgbClr val="FFFFFF"/>
                </a:solidFill>
                <a:latin typeface="Inter Bold"/>
              </a:rPr>
              <a:t>Problem Statement</a:t>
            </a:r>
          </a:p>
        </p:txBody>
      </p:sp>
      <p:sp>
        <p:nvSpPr>
          <p:cNvPr id="13" name="TextBox 13"/>
          <p:cNvSpPr txBox="1"/>
          <p:nvPr/>
        </p:nvSpPr>
        <p:spPr>
          <a:xfrm>
            <a:off x="7998813" y="2020905"/>
            <a:ext cx="9920131" cy="1436291"/>
          </a:xfrm>
          <a:prstGeom prst="rect">
            <a:avLst/>
          </a:prstGeom>
        </p:spPr>
        <p:style>
          <a:lnRef idx="0">
            <a:schemeClr val="accent6"/>
          </a:lnRef>
          <a:fillRef idx="3">
            <a:schemeClr val="accent6"/>
          </a:fillRef>
          <a:effectRef idx="3">
            <a:schemeClr val="accent6"/>
          </a:effectRef>
          <a:fontRef idx="minor">
            <a:schemeClr val="lt1"/>
          </a:fontRef>
        </p:style>
        <p:txBody>
          <a:bodyPr wrap="square" lIns="0" tIns="0" rIns="0" bIns="0" rtlCol="0" anchor="t">
            <a:spAutoFit/>
          </a:bodyPr>
          <a:lstStyle/>
          <a:p>
            <a:pPr>
              <a:lnSpc>
                <a:spcPts val="2799"/>
              </a:lnSpc>
              <a:spcBef>
                <a:spcPct val="0"/>
              </a:spcBef>
            </a:pPr>
            <a:r>
              <a:rPr lang="en-US" sz="2400" b="0" i="0" dirty="0">
                <a:solidFill>
                  <a:srgbClr val="D2D0CE"/>
                </a:solidFill>
                <a:effectLst/>
                <a:latin typeface="-apple-system"/>
              </a:rPr>
              <a:t>The current </a:t>
            </a:r>
            <a:r>
              <a:rPr lang="en-US" sz="2400" b="1" i="0" dirty="0">
                <a:solidFill>
                  <a:srgbClr val="D2D0CE"/>
                </a:solidFill>
                <a:effectLst/>
                <a:latin typeface="-apple-system"/>
              </a:rPr>
              <a:t>healthcare</a:t>
            </a:r>
            <a:r>
              <a:rPr lang="en-US" sz="2400" b="0" i="0" dirty="0">
                <a:solidFill>
                  <a:srgbClr val="D2D0CE"/>
                </a:solidFill>
                <a:effectLst/>
                <a:latin typeface="-apple-system"/>
              </a:rPr>
              <a:t> landscape presents a significant challenge in the form of </a:t>
            </a:r>
            <a:r>
              <a:rPr lang="en-US" sz="2400" b="1" i="0" u="sng" dirty="0">
                <a:solidFill>
                  <a:srgbClr val="D2D0CE"/>
                </a:solidFill>
                <a:effectLst/>
                <a:latin typeface="-apple-system"/>
              </a:rPr>
              <a:t>adverse drug reactions</a:t>
            </a:r>
            <a:r>
              <a:rPr lang="en-US" sz="2400" b="0" i="0" dirty="0">
                <a:solidFill>
                  <a:srgbClr val="D2D0CE"/>
                </a:solidFill>
                <a:effectLst/>
                <a:latin typeface="-apple-system"/>
              </a:rPr>
              <a:t> and </a:t>
            </a:r>
            <a:r>
              <a:rPr lang="en-US" sz="2400" b="1" i="0" u="sng" dirty="0">
                <a:solidFill>
                  <a:srgbClr val="D2D0CE"/>
                </a:solidFill>
                <a:effectLst/>
                <a:latin typeface="-apple-system"/>
              </a:rPr>
              <a:t>medication errors</a:t>
            </a:r>
            <a:r>
              <a:rPr lang="en-US" sz="2400" b="0" i="0" dirty="0">
                <a:solidFill>
                  <a:srgbClr val="D2D0CE"/>
                </a:solidFill>
                <a:effectLst/>
                <a:latin typeface="-apple-system"/>
              </a:rPr>
              <a:t>, which affect millions of individuals annually. These issues pose substantial </a:t>
            </a:r>
            <a:r>
              <a:rPr lang="en-US" sz="2400" b="0" i="0" u="sng" dirty="0">
                <a:solidFill>
                  <a:srgbClr val="D2D0CE"/>
                </a:solidFill>
                <a:effectLst/>
                <a:latin typeface="-apple-system"/>
              </a:rPr>
              <a:t>health risks</a:t>
            </a:r>
            <a:r>
              <a:rPr lang="en-US" sz="2400" b="0" i="0" dirty="0">
                <a:solidFill>
                  <a:srgbClr val="D2D0CE"/>
                </a:solidFill>
                <a:effectLst/>
                <a:latin typeface="-apple-system"/>
              </a:rPr>
              <a:t>, lead to </a:t>
            </a:r>
            <a:r>
              <a:rPr lang="en-US" sz="2400" b="0" i="0" u="sng" dirty="0">
                <a:solidFill>
                  <a:srgbClr val="D2D0CE"/>
                </a:solidFill>
                <a:effectLst/>
                <a:latin typeface="-apple-system"/>
              </a:rPr>
              <a:t>financial losses</a:t>
            </a:r>
            <a:r>
              <a:rPr lang="en-US" sz="2400" b="0" i="0" dirty="0">
                <a:solidFill>
                  <a:srgbClr val="D2D0CE"/>
                </a:solidFill>
                <a:effectLst/>
                <a:latin typeface="-apple-system"/>
              </a:rPr>
              <a:t>, and can even result in </a:t>
            </a:r>
            <a:r>
              <a:rPr lang="en-US" sz="2400" b="0" i="0" u="sng" dirty="0">
                <a:solidFill>
                  <a:srgbClr val="D2D0CE"/>
                </a:solidFill>
                <a:effectLst/>
                <a:latin typeface="-apple-system"/>
              </a:rPr>
              <a:t>fatalities</a:t>
            </a:r>
            <a:r>
              <a:rPr lang="en-US" sz="2400" b="0" i="0" dirty="0">
                <a:solidFill>
                  <a:srgbClr val="D2D0CE"/>
                </a:solidFill>
                <a:effectLst/>
                <a:latin typeface="-apple-system"/>
              </a:rPr>
              <a:t>.</a:t>
            </a:r>
            <a:endParaRPr lang="en-US" sz="2000" dirty="0">
              <a:solidFill>
                <a:srgbClr val="FFFFFF"/>
              </a:solidFill>
              <a:latin typeface="Poppins"/>
            </a:endParaRPr>
          </a:p>
        </p:txBody>
      </p:sp>
      <p:sp>
        <p:nvSpPr>
          <p:cNvPr id="14" name="TextBox 14"/>
          <p:cNvSpPr txBox="1"/>
          <p:nvPr/>
        </p:nvSpPr>
        <p:spPr>
          <a:xfrm>
            <a:off x="8024214" y="1536907"/>
            <a:ext cx="5213461" cy="358775"/>
          </a:xfrm>
          <a:prstGeom prst="rect">
            <a:avLst/>
          </a:prstGeom>
        </p:spPr>
        <p:txBody>
          <a:bodyPr lIns="0" tIns="0" rIns="0" bIns="0" rtlCol="0" anchor="t">
            <a:spAutoFit/>
          </a:bodyPr>
          <a:lstStyle/>
          <a:p>
            <a:pPr>
              <a:lnSpc>
                <a:spcPts val="2799"/>
              </a:lnSpc>
              <a:spcBef>
                <a:spcPct val="0"/>
              </a:spcBef>
            </a:pPr>
            <a:r>
              <a:rPr lang="en-US" sz="1999" dirty="0">
                <a:solidFill>
                  <a:srgbClr val="F3BE66"/>
                </a:solidFill>
                <a:latin typeface="Poppins Bold"/>
              </a:rPr>
              <a:t>Problem</a:t>
            </a:r>
          </a:p>
        </p:txBody>
      </p:sp>
      <p:sp>
        <p:nvSpPr>
          <p:cNvPr id="17" name="TextBox 17"/>
          <p:cNvSpPr txBox="1"/>
          <p:nvPr/>
        </p:nvSpPr>
        <p:spPr>
          <a:xfrm>
            <a:off x="8024214" y="4190171"/>
            <a:ext cx="9849014" cy="1066446"/>
          </a:xfrm>
          <a:prstGeom prst="rect">
            <a:avLst/>
          </a:prstGeom>
        </p:spPr>
        <p:style>
          <a:lnRef idx="1">
            <a:schemeClr val="accent5"/>
          </a:lnRef>
          <a:fillRef idx="3">
            <a:schemeClr val="accent5"/>
          </a:fillRef>
          <a:effectRef idx="2">
            <a:schemeClr val="accent5"/>
          </a:effectRef>
          <a:fontRef idx="minor">
            <a:schemeClr val="lt1"/>
          </a:fontRef>
        </p:style>
        <p:txBody>
          <a:bodyPr wrap="square" lIns="0" tIns="0" rIns="0" bIns="0" rtlCol="0" anchor="t">
            <a:spAutoFit/>
          </a:bodyPr>
          <a:lstStyle/>
          <a:p>
            <a:pPr>
              <a:lnSpc>
                <a:spcPts val="2799"/>
              </a:lnSpc>
              <a:spcBef>
                <a:spcPct val="0"/>
              </a:spcBef>
            </a:pPr>
            <a:r>
              <a:rPr lang="en-US" sz="2200" dirty="0">
                <a:solidFill>
                  <a:srgbClr val="FFFFFF"/>
                </a:solidFill>
                <a:latin typeface="Poppins" panose="00000500000000000000" pitchFamily="2" charset="0"/>
                <a:cs typeface="Poppins" panose="00000500000000000000" pitchFamily="2" charset="0"/>
              </a:rPr>
              <a:t>In India, medication errors are estimated to cause around </a:t>
            </a:r>
            <a:r>
              <a:rPr lang="en-US" sz="2200" b="1" dirty="0">
                <a:solidFill>
                  <a:srgbClr val="FFFFFF"/>
                </a:solidFill>
                <a:latin typeface="Poppins" panose="00000500000000000000" pitchFamily="2" charset="0"/>
                <a:cs typeface="Poppins" panose="00000500000000000000" pitchFamily="2" charset="0"/>
              </a:rPr>
              <a:t>400,000</a:t>
            </a:r>
            <a:r>
              <a:rPr lang="en-US" sz="2200" dirty="0">
                <a:solidFill>
                  <a:srgbClr val="FFFFFF"/>
                </a:solidFill>
                <a:latin typeface="Poppins" panose="00000500000000000000" pitchFamily="2" charset="0"/>
                <a:cs typeface="Poppins" panose="00000500000000000000" pitchFamily="2" charset="0"/>
              </a:rPr>
              <a:t> deaths annually, with adverse drug reactions (ADRs) accounting for </a:t>
            </a:r>
            <a:r>
              <a:rPr lang="en-US" sz="2200" b="1" dirty="0">
                <a:solidFill>
                  <a:srgbClr val="FFFFFF"/>
                </a:solidFill>
                <a:latin typeface="Poppins" panose="00000500000000000000" pitchFamily="2" charset="0"/>
                <a:cs typeface="Poppins" panose="00000500000000000000" pitchFamily="2" charset="0"/>
              </a:rPr>
              <a:t>720,000</a:t>
            </a:r>
            <a:r>
              <a:rPr lang="en-US" sz="2200" dirty="0">
                <a:solidFill>
                  <a:srgbClr val="FFFFFF"/>
                </a:solidFill>
                <a:latin typeface="Poppins" panose="00000500000000000000" pitchFamily="2" charset="0"/>
                <a:cs typeface="Poppins" panose="00000500000000000000" pitchFamily="2" charset="0"/>
              </a:rPr>
              <a:t> ADRs</a:t>
            </a:r>
          </a:p>
        </p:txBody>
      </p:sp>
      <p:sp>
        <p:nvSpPr>
          <p:cNvPr id="18" name="TextBox 18"/>
          <p:cNvSpPr txBox="1"/>
          <p:nvPr/>
        </p:nvSpPr>
        <p:spPr>
          <a:xfrm>
            <a:off x="8003672" y="3658082"/>
            <a:ext cx="5213461" cy="341055"/>
          </a:xfrm>
          <a:prstGeom prst="rect">
            <a:avLst/>
          </a:prstGeom>
        </p:spPr>
        <p:txBody>
          <a:bodyPr lIns="0" tIns="0" rIns="0" bIns="0" rtlCol="0" anchor="t">
            <a:spAutoFit/>
          </a:bodyPr>
          <a:lstStyle/>
          <a:p>
            <a:pPr>
              <a:lnSpc>
                <a:spcPts val="2799"/>
              </a:lnSpc>
              <a:spcBef>
                <a:spcPct val="0"/>
              </a:spcBef>
            </a:pPr>
            <a:r>
              <a:rPr lang="en-US" sz="1999" dirty="0">
                <a:solidFill>
                  <a:srgbClr val="F3BE66"/>
                </a:solidFill>
                <a:latin typeface="Poppins Bold"/>
              </a:rPr>
              <a:t>Numbers and data </a:t>
            </a:r>
          </a:p>
        </p:txBody>
      </p:sp>
      <p:sp>
        <p:nvSpPr>
          <p:cNvPr id="21" name="Freeform 21"/>
          <p:cNvSpPr/>
          <p:nvPr/>
        </p:nvSpPr>
        <p:spPr>
          <a:xfrm>
            <a:off x="571692" y="1895682"/>
            <a:ext cx="634043" cy="634043"/>
          </a:xfrm>
          <a:custGeom>
            <a:avLst/>
            <a:gdLst/>
            <a:ahLst/>
            <a:cxnLst/>
            <a:rect l="l" t="t" r="r" b="b"/>
            <a:pathLst>
              <a:path w="634043" h="634043">
                <a:moveTo>
                  <a:pt x="0" y="0"/>
                </a:moveTo>
                <a:lnTo>
                  <a:pt x="634043" y="0"/>
                </a:lnTo>
                <a:lnTo>
                  <a:pt x="634043" y="634043"/>
                </a:lnTo>
                <a:lnTo>
                  <a:pt x="0" y="63404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dirty="0"/>
          </a:p>
        </p:txBody>
      </p:sp>
      <p:sp>
        <p:nvSpPr>
          <p:cNvPr id="22" name="Freeform 22"/>
          <p:cNvSpPr/>
          <p:nvPr/>
        </p:nvSpPr>
        <p:spPr>
          <a:xfrm>
            <a:off x="7218171" y="8967378"/>
            <a:ext cx="634043" cy="634043"/>
          </a:xfrm>
          <a:custGeom>
            <a:avLst/>
            <a:gdLst/>
            <a:ahLst/>
            <a:cxnLst/>
            <a:rect l="l" t="t" r="r" b="b"/>
            <a:pathLst>
              <a:path w="634043" h="634043">
                <a:moveTo>
                  <a:pt x="0" y="0"/>
                </a:moveTo>
                <a:lnTo>
                  <a:pt x="634043" y="0"/>
                </a:lnTo>
                <a:lnTo>
                  <a:pt x="634043" y="634043"/>
                </a:lnTo>
                <a:lnTo>
                  <a:pt x="0" y="63404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27" name="TextBox 17">
            <a:extLst>
              <a:ext uri="{FF2B5EF4-FFF2-40B4-BE49-F238E27FC236}">
                <a16:creationId xmlns:a16="http://schemas.microsoft.com/office/drawing/2014/main" id="{B7939923-F3DA-FF1C-E417-C06304E7FDA4}"/>
              </a:ext>
            </a:extLst>
          </p:cNvPr>
          <p:cNvSpPr txBox="1"/>
          <p:nvPr/>
        </p:nvSpPr>
        <p:spPr>
          <a:xfrm>
            <a:off x="7998812" y="5676900"/>
            <a:ext cx="9849013" cy="707373"/>
          </a:xfrm>
          <a:prstGeom prst="rect">
            <a:avLst/>
          </a:prstGeom>
        </p:spPr>
        <p:style>
          <a:lnRef idx="1">
            <a:schemeClr val="accent5"/>
          </a:lnRef>
          <a:fillRef idx="3">
            <a:schemeClr val="accent5"/>
          </a:fillRef>
          <a:effectRef idx="2">
            <a:schemeClr val="accent5"/>
          </a:effectRef>
          <a:fontRef idx="minor">
            <a:schemeClr val="lt1"/>
          </a:fontRef>
        </p:style>
        <p:txBody>
          <a:bodyPr wrap="square" lIns="0" tIns="0" rIns="0" bIns="0" rtlCol="0" anchor="t">
            <a:spAutoFit/>
          </a:bodyPr>
          <a:lstStyle/>
          <a:p>
            <a:pPr>
              <a:lnSpc>
                <a:spcPts val="2799"/>
              </a:lnSpc>
              <a:spcBef>
                <a:spcPct val="0"/>
              </a:spcBef>
            </a:pPr>
            <a:r>
              <a:rPr lang="en-US" sz="2200" dirty="0">
                <a:solidFill>
                  <a:srgbClr val="FFFFFF"/>
                </a:solidFill>
                <a:latin typeface="Poppins"/>
              </a:rPr>
              <a:t>in united states , the there is </a:t>
            </a:r>
            <a:r>
              <a:rPr lang="en-US" sz="2200" b="1" dirty="0">
                <a:solidFill>
                  <a:schemeClr val="bg1"/>
                </a:solidFill>
                <a:latin typeface="Poppins"/>
              </a:rPr>
              <a:t>1 death in 8 </a:t>
            </a:r>
            <a:r>
              <a:rPr lang="en-US" sz="2200" dirty="0">
                <a:solidFill>
                  <a:srgbClr val="FFFFFF"/>
                </a:solidFill>
                <a:latin typeface="Poppins"/>
              </a:rPr>
              <a:t>patients but in India this number is </a:t>
            </a:r>
            <a:r>
              <a:rPr lang="en-US" sz="2200" b="1" dirty="0">
                <a:solidFill>
                  <a:schemeClr val="bg1"/>
                </a:solidFill>
                <a:latin typeface="Poppins"/>
              </a:rPr>
              <a:t>1 death in 4</a:t>
            </a:r>
            <a:r>
              <a:rPr lang="en-US" sz="2200" dirty="0">
                <a:solidFill>
                  <a:schemeClr val="bg1"/>
                </a:solidFill>
                <a:latin typeface="Poppins"/>
              </a:rPr>
              <a:t> </a:t>
            </a:r>
            <a:r>
              <a:rPr lang="en-US" sz="2200" dirty="0">
                <a:solidFill>
                  <a:srgbClr val="FFFFFF"/>
                </a:solidFill>
                <a:latin typeface="Poppins"/>
              </a:rPr>
              <a:t>patients from error in medication</a:t>
            </a:r>
          </a:p>
        </p:txBody>
      </p:sp>
      <p:sp>
        <p:nvSpPr>
          <p:cNvPr id="28" name="TextBox 17">
            <a:extLst>
              <a:ext uri="{FF2B5EF4-FFF2-40B4-BE49-F238E27FC236}">
                <a16:creationId xmlns:a16="http://schemas.microsoft.com/office/drawing/2014/main" id="{855ED68F-49C1-ED2E-D94F-51B0C363E224}"/>
              </a:ext>
            </a:extLst>
          </p:cNvPr>
          <p:cNvSpPr txBox="1"/>
          <p:nvPr/>
        </p:nvSpPr>
        <p:spPr>
          <a:xfrm>
            <a:off x="8024211" y="6819900"/>
            <a:ext cx="9823613" cy="1084640"/>
          </a:xfrm>
          <a:prstGeom prst="rect">
            <a:avLst/>
          </a:prstGeom>
        </p:spPr>
        <p:style>
          <a:lnRef idx="1">
            <a:schemeClr val="accent5"/>
          </a:lnRef>
          <a:fillRef idx="3">
            <a:schemeClr val="accent5"/>
          </a:fillRef>
          <a:effectRef idx="2">
            <a:schemeClr val="accent5"/>
          </a:effectRef>
          <a:fontRef idx="minor">
            <a:schemeClr val="lt1"/>
          </a:fontRef>
        </p:style>
        <p:txBody>
          <a:bodyPr wrap="square" lIns="0" tIns="0" rIns="0" bIns="0" rtlCol="0" anchor="t">
            <a:spAutoFit/>
          </a:bodyPr>
          <a:lstStyle/>
          <a:p>
            <a:pPr>
              <a:lnSpc>
                <a:spcPts val="2799"/>
              </a:lnSpc>
              <a:spcBef>
                <a:spcPct val="0"/>
              </a:spcBef>
            </a:pPr>
            <a:r>
              <a:rPr lang="en-US" sz="2200" dirty="0">
                <a:solidFill>
                  <a:srgbClr val="FFFFFF"/>
                </a:solidFill>
                <a:latin typeface="Poppins"/>
              </a:rPr>
              <a:t>In a study in Delhi, India, the occurrence of medication errors was as high as </a:t>
            </a:r>
            <a:r>
              <a:rPr lang="en-US" sz="2200" b="1" dirty="0">
                <a:solidFill>
                  <a:srgbClr val="FFFFFF"/>
                </a:solidFill>
                <a:latin typeface="Poppins"/>
              </a:rPr>
              <a:t>82/1,000</a:t>
            </a:r>
            <a:r>
              <a:rPr lang="en-US" sz="2200" dirty="0">
                <a:solidFill>
                  <a:srgbClr val="FFFFFF"/>
                </a:solidFill>
                <a:latin typeface="Poppins"/>
              </a:rPr>
              <a:t> prescriptions, and the national figures report up to </a:t>
            </a:r>
            <a:r>
              <a:rPr lang="en-US" sz="2200" b="1" dirty="0">
                <a:solidFill>
                  <a:srgbClr val="FFFFFF"/>
                </a:solidFill>
                <a:latin typeface="Poppins"/>
              </a:rPr>
              <a:t>5.2 million medical </a:t>
            </a:r>
            <a:r>
              <a:rPr lang="en-US" sz="2200" dirty="0">
                <a:solidFill>
                  <a:srgbClr val="FFFFFF"/>
                </a:solidFill>
                <a:latin typeface="Poppins"/>
              </a:rPr>
              <a:t>errors annually</a:t>
            </a:r>
          </a:p>
        </p:txBody>
      </p:sp>
      <p:sp>
        <p:nvSpPr>
          <p:cNvPr id="29" name="TextBox 17">
            <a:extLst>
              <a:ext uri="{FF2B5EF4-FFF2-40B4-BE49-F238E27FC236}">
                <a16:creationId xmlns:a16="http://schemas.microsoft.com/office/drawing/2014/main" id="{7335D6BD-6EA7-0B48-866C-D9BF0078F83A}"/>
              </a:ext>
            </a:extLst>
          </p:cNvPr>
          <p:cNvSpPr txBox="1"/>
          <p:nvPr/>
        </p:nvSpPr>
        <p:spPr>
          <a:xfrm>
            <a:off x="8000070" y="8420100"/>
            <a:ext cx="9823613" cy="1077218"/>
          </a:xfrm>
          <a:prstGeom prst="rect">
            <a:avLst/>
          </a:prstGeom>
        </p:spPr>
        <p:style>
          <a:lnRef idx="1">
            <a:schemeClr val="accent5"/>
          </a:lnRef>
          <a:fillRef idx="3">
            <a:schemeClr val="accent5"/>
          </a:fillRef>
          <a:effectRef idx="2">
            <a:schemeClr val="accent5"/>
          </a:effectRef>
          <a:fontRef idx="minor">
            <a:schemeClr val="lt1"/>
          </a:fontRef>
        </p:style>
        <p:txBody>
          <a:bodyPr wrap="square" lIns="0" tIns="0" rIns="0" bIns="0" rtlCol="0" anchor="t">
            <a:spAutoFit/>
          </a:bodyPr>
          <a:lstStyle/>
          <a:p>
            <a:pPr>
              <a:lnSpc>
                <a:spcPts val="2799"/>
              </a:lnSpc>
              <a:spcBef>
                <a:spcPct val="0"/>
              </a:spcBef>
            </a:pPr>
            <a:r>
              <a:rPr lang="en-US" sz="2200" dirty="0">
                <a:solidFill>
                  <a:srgbClr val="FFFFFF"/>
                </a:solidFill>
                <a:latin typeface="Poppins"/>
              </a:rPr>
              <a:t>Medication errors can lead to temporary or permanent harm to patients, increased length of hospitalization, and increased cost of treatment</a:t>
            </a:r>
          </a:p>
        </p:txBody>
      </p:sp>
      <p:grpSp>
        <p:nvGrpSpPr>
          <p:cNvPr id="33" name="Group 32">
            <a:extLst>
              <a:ext uri="{FF2B5EF4-FFF2-40B4-BE49-F238E27FC236}">
                <a16:creationId xmlns:a16="http://schemas.microsoft.com/office/drawing/2014/main" id="{59CB080B-289A-2905-714E-D8A3686D5E4D}"/>
              </a:ext>
            </a:extLst>
          </p:cNvPr>
          <p:cNvGrpSpPr/>
          <p:nvPr/>
        </p:nvGrpSpPr>
        <p:grpSpPr>
          <a:xfrm>
            <a:off x="968337" y="5855528"/>
            <a:ext cx="6237130" cy="3570729"/>
            <a:chOff x="849470" y="3161337"/>
            <a:chExt cx="8600324" cy="5095692"/>
          </a:xfrm>
        </p:grpSpPr>
        <p:sp>
          <p:nvSpPr>
            <p:cNvPr id="34" name="Freeform 5">
              <a:extLst>
                <a:ext uri="{FF2B5EF4-FFF2-40B4-BE49-F238E27FC236}">
                  <a16:creationId xmlns:a16="http://schemas.microsoft.com/office/drawing/2014/main" id="{7669D7DE-0CD2-5A62-A42F-08AEBE5E1E41}"/>
                </a:ext>
              </a:extLst>
            </p:cNvPr>
            <p:cNvSpPr/>
            <p:nvPr/>
          </p:nvSpPr>
          <p:spPr>
            <a:xfrm>
              <a:off x="849470" y="3161337"/>
              <a:ext cx="8600324" cy="5095692"/>
            </a:xfrm>
            <a:custGeom>
              <a:avLst/>
              <a:gdLst/>
              <a:ahLst/>
              <a:cxnLst/>
              <a:rect l="l" t="t" r="r" b="b"/>
              <a:pathLst>
                <a:path w="8600324" h="5095692">
                  <a:moveTo>
                    <a:pt x="0" y="0"/>
                  </a:moveTo>
                  <a:lnTo>
                    <a:pt x="8600324" y="0"/>
                  </a:lnTo>
                  <a:lnTo>
                    <a:pt x="8600324" y="5095691"/>
                  </a:lnTo>
                  <a:lnTo>
                    <a:pt x="0" y="5095691"/>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35" name="Freeform 7">
              <a:extLst>
                <a:ext uri="{FF2B5EF4-FFF2-40B4-BE49-F238E27FC236}">
                  <a16:creationId xmlns:a16="http://schemas.microsoft.com/office/drawing/2014/main" id="{F7505997-8C7C-54B7-BBC6-4010B899B01E}"/>
                </a:ext>
              </a:extLst>
            </p:cNvPr>
            <p:cNvSpPr/>
            <p:nvPr/>
          </p:nvSpPr>
          <p:spPr>
            <a:xfrm>
              <a:off x="2101001" y="4072830"/>
              <a:ext cx="292554" cy="417934"/>
            </a:xfrm>
            <a:custGeom>
              <a:avLst/>
              <a:gdLst/>
              <a:ahLst/>
              <a:cxnLst/>
              <a:rect l="l" t="t" r="r" b="b"/>
              <a:pathLst>
                <a:path w="292554" h="417934">
                  <a:moveTo>
                    <a:pt x="0" y="0"/>
                  </a:moveTo>
                  <a:lnTo>
                    <a:pt x="292554" y="0"/>
                  </a:lnTo>
                  <a:lnTo>
                    <a:pt x="292554" y="417935"/>
                  </a:lnTo>
                  <a:lnTo>
                    <a:pt x="0" y="417935"/>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36" name="Freeform 8">
              <a:extLst>
                <a:ext uri="{FF2B5EF4-FFF2-40B4-BE49-F238E27FC236}">
                  <a16:creationId xmlns:a16="http://schemas.microsoft.com/office/drawing/2014/main" id="{0D731D09-B027-D7C0-9470-564761CA4FA6}"/>
                </a:ext>
              </a:extLst>
            </p:cNvPr>
            <p:cNvSpPr/>
            <p:nvPr/>
          </p:nvSpPr>
          <p:spPr>
            <a:xfrm>
              <a:off x="3238479" y="5808031"/>
              <a:ext cx="292554" cy="417934"/>
            </a:xfrm>
            <a:custGeom>
              <a:avLst/>
              <a:gdLst/>
              <a:ahLst/>
              <a:cxnLst/>
              <a:rect l="l" t="t" r="r" b="b"/>
              <a:pathLst>
                <a:path w="292554" h="417934">
                  <a:moveTo>
                    <a:pt x="0" y="0"/>
                  </a:moveTo>
                  <a:lnTo>
                    <a:pt x="292554" y="0"/>
                  </a:lnTo>
                  <a:lnTo>
                    <a:pt x="292554" y="417934"/>
                  </a:lnTo>
                  <a:lnTo>
                    <a:pt x="0" y="417934"/>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37" name="Freeform 9">
              <a:extLst>
                <a:ext uri="{FF2B5EF4-FFF2-40B4-BE49-F238E27FC236}">
                  <a16:creationId xmlns:a16="http://schemas.microsoft.com/office/drawing/2014/main" id="{D8808DC3-4DC6-3384-820E-6E5FB9A9D615}"/>
                </a:ext>
              </a:extLst>
            </p:cNvPr>
            <p:cNvSpPr/>
            <p:nvPr/>
          </p:nvSpPr>
          <p:spPr>
            <a:xfrm>
              <a:off x="5350626" y="6763761"/>
              <a:ext cx="292554" cy="417934"/>
            </a:xfrm>
            <a:custGeom>
              <a:avLst/>
              <a:gdLst/>
              <a:ahLst/>
              <a:cxnLst/>
              <a:rect l="l" t="t" r="r" b="b"/>
              <a:pathLst>
                <a:path w="292554" h="417934">
                  <a:moveTo>
                    <a:pt x="0" y="0"/>
                  </a:moveTo>
                  <a:lnTo>
                    <a:pt x="292554" y="0"/>
                  </a:lnTo>
                  <a:lnTo>
                    <a:pt x="292554" y="417935"/>
                  </a:lnTo>
                  <a:lnTo>
                    <a:pt x="0" y="417935"/>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38" name="Freeform 10">
              <a:extLst>
                <a:ext uri="{FF2B5EF4-FFF2-40B4-BE49-F238E27FC236}">
                  <a16:creationId xmlns:a16="http://schemas.microsoft.com/office/drawing/2014/main" id="{BDE1E9CB-E35F-3557-2F4D-009E438C9424}"/>
                </a:ext>
              </a:extLst>
            </p:cNvPr>
            <p:cNvSpPr/>
            <p:nvPr/>
          </p:nvSpPr>
          <p:spPr>
            <a:xfrm>
              <a:off x="6667568" y="5390097"/>
              <a:ext cx="292554" cy="417934"/>
            </a:xfrm>
            <a:custGeom>
              <a:avLst/>
              <a:gdLst/>
              <a:ahLst/>
              <a:cxnLst/>
              <a:rect l="l" t="t" r="r" b="b"/>
              <a:pathLst>
                <a:path w="292554" h="417934">
                  <a:moveTo>
                    <a:pt x="0" y="0"/>
                  </a:moveTo>
                  <a:lnTo>
                    <a:pt x="292554" y="0"/>
                  </a:lnTo>
                  <a:lnTo>
                    <a:pt x="292554" y="417934"/>
                  </a:lnTo>
                  <a:lnTo>
                    <a:pt x="0" y="417934"/>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39" name="Freeform 11">
              <a:extLst>
                <a:ext uri="{FF2B5EF4-FFF2-40B4-BE49-F238E27FC236}">
                  <a16:creationId xmlns:a16="http://schemas.microsoft.com/office/drawing/2014/main" id="{7EDEDA04-5F39-C9F0-3A94-6F0D7968629C}"/>
                </a:ext>
              </a:extLst>
            </p:cNvPr>
            <p:cNvSpPr/>
            <p:nvPr/>
          </p:nvSpPr>
          <p:spPr>
            <a:xfrm>
              <a:off x="7817373" y="6831654"/>
              <a:ext cx="292554" cy="417934"/>
            </a:xfrm>
            <a:custGeom>
              <a:avLst/>
              <a:gdLst/>
              <a:ahLst/>
              <a:cxnLst/>
              <a:rect l="l" t="t" r="r" b="b"/>
              <a:pathLst>
                <a:path w="292554" h="417934">
                  <a:moveTo>
                    <a:pt x="0" y="0"/>
                  </a:moveTo>
                  <a:lnTo>
                    <a:pt x="292553" y="0"/>
                  </a:lnTo>
                  <a:lnTo>
                    <a:pt x="292553" y="417934"/>
                  </a:lnTo>
                  <a:lnTo>
                    <a:pt x="0" y="417934"/>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40" name="Freeform 12">
              <a:extLst>
                <a:ext uri="{FF2B5EF4-FFF2-40B4-BE49-F238E27FC236}">
                  <a16:creationId xmlns:a16="http://schemas.microsoft.com/office/drawing/2014/main" id="{E99F050B-9628-D9A4-A4A0-647593FBA505}"/>
                </a:ext>
              </a:extLst>
            </p:cNvPr>
            <p:cNvSpPr/>
            <p:nvPr/>
          </p:nvSpPr>
          <p:spPr>
            <a:xfrm>
              <a:off x="7524819" y="4281797"/>
              <a:ext cx="292554" cy="417934"/>
            </a:xfrm>
            <a:custGeom>
              <a:avLst/>
              <a:gdLst/>
              <a:ahLst/>
              <a:cxnLst/>
              <a:rect l="l" t="t" r="r" b="b"/>
              <a:pathLst>
                <a:path w="292554" h="417934">
                  <a:moveTo>
                    <a:pt x="0" y="0"/>
                  </a:moveTo>
                  <a:lnTo>
                    <a:pt x="292554" y="0"/>
                  </a:lnTo>
                  <a:lnTo>
                    <a:pt x="292554" y="417935"/>
                  </a:lnTo>
                  <a:lnTo>
                    <a:pt x="0" y="417935"/>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41" name="Freeform 13">
              <a:extLst>
                <a:ext uri="{FF2B5EF4-FFF2-40B4-BE49-F238E27FC236}">
                  <a16:creationId xmlns:a16="http://schemas.microsoft.com/office/drawing/2014/main" id="{AC3EBC13-C618-E263-2889-3DEC9EB9804F}"/>
                </a:ext>
              </a:extLst>
            </p:cNvPr>
            <p:cNvSpPr/>
            <p:nvPr/>
          </p:nvSpPr>
          <p:spPr>
            <a:xfrm>
              <a:off x="3238479" y="6763761"/>
              <a:ext cx="292554" cy="417934"/>
            </a:xfrm>
            <a:custGeom>
              <a:avLst/>
              <a:gdLst/>
              <a:ahLst/>
              <a:cxnLst/>
              <a:rect l="l" t="t" r="r" b="b"/>
              <a:pathLst>
                <a:path w="292554" h="417934">
                  <a:moveTo>
                    <a:pt x="0" y="0"/>
                  </a:moveTo>
                  <a:lnTo>
                    <a:pt x="292554" y="0"/>
                  </a:lnTo>
                  <a:lnTo>
                    <a:pt x="292554" y="417935"/>
                  </a:lnTo>
                  <a:lnTo>
                    <a:pt x="0" y="417935"/>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grpSp>
      <p:sp>
        <p:nvSpPr>
          <p:cNvPr id="42" name="Freeform 26">
            <a:extLst>
              <a:ext uri="{FF2B5EF4-FFF2-40B4-BE49-F238E27FC236}">
                <a16:creationId xmlns:a16="http://schemas.microsoft.com/office/drawing/2014/main" id="{BADBD350-0CD0-AB7D-6BAC-C4AEAA03B80E}"/>
              </a:ext>
            </a:extLst>
          </p:cNvPr>
          <p:cNvSpPr/>
          <p:nvPr/>
        </p:nvSpPr>
        <p:spPr>
          <a:xfrm>
            <a:off x="2472377" y="2203052"/>
            <a:ext cx="3229049" cy="2955574"/>
          </a:xfrm>
          <a:custGeom>
            <a:avLst/>
            <a:gdLst/>
            <a:ahLst/>
            <a:cxnLst/>
            <a:rect l="l" t="t" r="r" b="b"/>
            <a:pathLst>
              <a:path w="5987449" h="5987449">
                <a:moveTo>
                  <a:pt x="0" y="0"/>
                </a:moveTo>
                <a:lnTo>
                  <a:pt x="5987449" y="0"/>
                </a:lnTo>
                <a:lnTo>
                  <a:pt x="5987449" y="5987450"/>
                </a:lnTo>
                <a:lnTo>
                  <a:pt x="0" y="5987450"/>
                </a:lnTo>
                <a:lnTo>
                  <a:pt x="0" y="0"/>
                </a:lnTo>
                <a:close/>
              </a:path>
            </a:pathLst>
          </a:custGeom>
          <a:blipFill>
            <a:blip r:embed="rId14"/>
            <a:stretch>
              <a:fillRect/>
            </a:stretch>
          </a:blipFill>
          <a:effectLst>
            <a:outerShdw blurRad="50800" dist="38100" dir="18900000" algn="bl" rotWithShape="0">
              <a:prstClr val="black">
                <a:alpha val="40000"/>
              </a:prstClr>
            </a:outerShdw>
          </a:effectLst>
        </p:spPr>
        <p:txBody>
          <a:bodyPr/>
          <a:lstStyle/>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D1D66"/>
        </a:solidFill>
        <a:effectLst/>
      </p:bgPr>
    </p:bg>
    <p:spTree>
      <p:nvGrpSpPr>
        <p:cNvPr id="1" name=""/>
        <p:cNvGrpSpPr/>
        <p:nvPr/>
      </p:nvGrpSpPr>
      <p:grpSpPr>
        <a:xfrm>
          <a:off x="0" y="0"/>
          <a:ext cx="0" cy="0"/>
          <a:chOff x="0" y="0"/>
          <a:chExt cx="0" cy="0"/>
        </a:xfrm>
      </p:grpSpPr>
      <p:grpSp>
        <p:nvGrpSpPr>
          <p:cNvPr id="2" name="Group 2"/>
          <p:cNvGrpSpPr/>
          <p:nvPr/>
        </p:nvGrpSpPr>
        <p:grpSpPr>
          <a:xfrm>
            <a:off x="413128" y="418698"/>
            <a:ext cx="17461745" cy="9449604"/>
            <a:chOff x="0" y="0"/>
            <a:chExt cx="5906812" cy="3196533"/>
          </a:xfrm>
        </p:grpSpPr>
        <p:sp>
          <p:nvSpPr>
            <p:cNvPr id="3" name="Freeform 3"/>
            <p:cNvSpPr/>
            <p:nvPr/>
          </p:nvSpPr>
          <p:spPr>
            <a:xfrm>
              <a:off x="0" y="0"/>
              <a:ext cx="5906813" cy="3196533"/>
            </a:xfrm>
            <a:custGeom>
              <a:avLst/>
              <a:gdLst/>
              <a:ahLst/>
              <a:cxnLst/>
              <a:rect l="l" t="t" r="r" b="b"/>
              <a:pathLst>
                <a:path w="5906813" h="3196533">
                  <a:moveTo>
                    <a:pt x="5782352" y="3196533"/>
                  </a:moveTo>
                  <a:lnTo>
                    <a:pt x="124460" y="3196533"/>
                  </a:lnTo>
                  <a:cubicBezTo>
                    <a:pt x="55880" y="3196533"/>
                    <a:pt x="0" y="3140653"/>
                    <a:pt x="0" y="3072073"/>
                  </a:cubicBezTo>
                  <a:lnTo>
                    <a:pt x="0" y="124460"/>
                  </a:lnTo>
                  <a:cubicBezTo>
                    <a:pt x="0" y="55880"/>
                    <a:pt x="55880" y="0"/>
                    <a:pt x="124460" y="0"/>
                  </a:cubicBezTo>
                  <a:lnTo>
                    <a:pt x="5782352" y="0"/>
                  </a:lnTo>
                  <a:cubicBezTo>
                    <a:pt x="5850932" y="0"/>
                    <a:pt x="5906813" y="55880"/>
                    <a:pt x="5906813" y="124460"/>
                  </a:cubicBezTo>
                  <a:lnTo>
                    <a:pt x="5906813" y="3072073"/>
                  </a:lnTo>
                  <a:cubicBezTo>
                    <a:pt x="5906813" y="3140653"/>
                    <a:pt x="5850932" y="3196533"/>
                    <a:pt x="5782352" y="3196533"/>
                  </a:cubicBezTo>
                  <a:close/>
                </a:path>
              </a:pathLst>
            </a:custGeom>
            <a:solidFill>
              <a:srgbClr val="FFFFFF">
                <a:alpha val="2745"/>
              </a:srgbClr>
            </a:solidFill>
          </p:spPr>
          <p:txBody>
            <a:bodyPr/>
            <a:lstStyle/>
            <a:p>
              <a:endParaRPr lang="en-IN"/>
            </a:p>
          </p:txBody>
        </p:sp>
      </p:grpSp>
      <p:sp>
        <p:nvSpPr>
          <p:cNvPr id="6" name="Freeform 6"/>
          <p:cNvSpPr/>
          <p:nvPr/>
        </p:nvSpPr>
        <p:spPr>
          <a:xfrm rot="5400000">
            <a:off x="17259300" y="7200900"/>
            <a:ext cx="2057400" cy="2057400"/>
          </a:xfrm>
          <a:custGeom>
            <a:avLst/>
            <a:gdLst/>
            <a:ahLst/>
            <a:cxnLst/>
            <a:rect l="l" t="t" r="r" b="b"/>
            <a:pathLst>
              <a:path w="2057400" h="2057400">
                <a:moveTo>
                  <a:pt x="0" y="0"/>
                </a:moveTo>
                <a:lnTo>
                  <a:pt x="2057400" y="0"/>
                </a:lnTo>
                <a:lnTo>
                  <a:pt x="205740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7" name="Freeform 7"/>
          <p:cNvSpPr/>
          <p:nvPr/>
        </p:nvSpPr>
        <p:spPr>
          <a:xfrm>
            <a:off x="1028700" y="1028700"/>
            <a:ext cx="546184" cy="546184"/>
          </a:xfrm>
          <a:custGeom>
            <a:avLst/>
            <a:gdLst/>
            <a:ahLst/>
            <a:cxnLst/>
            <a:rect l="l" t="t" r="r" b="b"/>
            <a:pathLst>
              <a:path w="546184" h="546184">
                <a:moveTo>
                  <a:pt x="0" y="0"/>
                </a:moveTo>
                <a:lnTo>
                  <a:pt x="546184" y="0"/>
                </a:lnTo>
                <a:lnTo>
                  <a:pt x="546184" y="546184"/>
                </a:lnTo>
                <a:lnTo>
                  <a:pt x="0" y="54618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8" name="Freeform 8"/>
          <p:cNvSpPr/>
          <p:nvPr/>
        </p:nvSpPr>
        <p:spPr>
          <a:xfrm>
            <a:off x="1205735" y="1178928"/>
            <a:ext cx="192115" cy="245728"/>
          </a:xfrm>
          <a:custGeom>
            <a:avLst/>
            <a:gdLst/>
            <a:ahLst/>
            <a:cxnLst/>
            <a:rect l="l" t="t" r="r" b="b"/>
            <a:pathLst>
              <a:path w="192115" h="245728">
                <a:moveTo>
                  <a:pt x="0" y="0"/>
                </a:moveTo>
                <a:lnTo>
                  <a:pt x="192115" y="0"/>
                </a:lnTo>
                <a:lnTo>
                  <a:pt x="192115" y="245728"/>
                </a:lnTo>
                <a:lnTo>
                  <a:pt x="0" y="24572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9" name="TextBox 9"/>
          <p:cNvSpPr txBox="1"/>
          <p:nvPr/>
        </p:nvSpPr>
        <p:spPr>
          <a:xfrm>
            <a:off x="1787373" y="1221782"/>
            <a:ext cx="1737382" cy="206595"/>
          </a:xfrm>
          <a:prstGeom prst="rect">
            <a:avLst/>
          </a:prstGeom>
        </p:spPr>
        <p:txBody>
          <a:bodyPr lIns="0" tIns="0" rIns="0" bIns="0" rtlCol="0" anchor="t">
            <a:spAutoFit/>
          </a:bodyPr>
          <a:lstStyle/>
          <a:p>
            <a:pPr>
              <a:lnSpc>
                <a:spcPts val="1680"/>
              </a:lnSpc>
              <a:spcBef>
                <a:spcPct val="0"/>
              </a:spcBef>
            </a:pPr>
            <a:r>
              <a:rPr lang="en-US" sz="1200" dirty="0">
                <a:solidFill>
                  <a:srgbClr val="FFFFFF"/>
                </a:solidFill>
                <a:latin typeface="Poppins Bold"/>
              </a:rPr>
              <a:t>SCRIPT SURFERS</a:t>
            </a:r>
          </a:p>
        </p:txBody>
      </p:sp>
      <p:sp>
        <p:nvSpPr>
          <p:cNvPr id="11" name="TextBox 11"/>
          <p:cNvSpPr txBox="1"/>
          <p:nvPr/>
        </p:nvSpPr>
        <p:spPr>
          <a:xfrm>
            <a:off x="7685144" y="664578"/>
            <a:ext cx="7554780" cy="1028700"/>
          </a:xfrm>
          <a:prstGeom prst="rect">
            <a:avLst/>
          </a:prstGeom>
        </p:spPr>
        <p:txBody>
          <a:bodyPr lIns="0" tIns="0" rIns="0" bIns="0" rtlCol="0" anchor="t">
            <a:spAutoFit/>
          </a:bodyPr>
          <a:lstStyle/>
          <a:p>
            <a:pPr>
              <a:lnSpc>
                <a:spcPts val="8400"/>
              </a:lnSpc>
              <a:spcBef>
                <a:spcPct val="0"/>
              </a:spcBef>
            </a:pPr>
            <a:r>
              <a:rPr lang="en-US" sz="6000" dirty="0">
                <a:solidFill>
                  <a:srgbClr val="F3BE66"/>
                </a:solidFill>
                <a:latin typeface="Inter Bold"/>
              </a:rPr>
              <a:t>Solution</a:t>
            </a:r>
          </a:p>
        </p:txBody>
      </p:sp>
      <p:sp>
        <p:nvSpPr>
          <p:cNvPr id="12" name="TextBox 12"/>
          <p:cNvSpPr txBox="1"/>
          <p:nvPr/>
        </p:nvSpPr>
        <p:spPr>
          <a:xfrm>
            <a:off x="7685144" y="2130797"/>
            <a:ext cx="9764656" cy="1412503"/>
          </a:xfrm>
          <a:prstGeom prst="rect">
            <a:avLst/>
          </a:prstGeom>
        </p:spPr>
        <p:style>
          <a:lnRef idx="0">
            <a:schemeClr val="accent6"/>
          </a:lnRef>
          <a:fillRef idx="3">
            <a:schemeClr val="accent6"/>
          </a:fillRef>
          <a:effectRef idx="3">
            <a:schemeClr val="accent6"/>
          </a:effectRef>
          <a:fontRef idx="minor">
            <a:schemeClr val="lt1"/>
          </a:fontRef>
        </p:style>
        <p:txBody>
          <a:bodyPr wrap="square" lIns="0" tIns="0" rIns="0" bIns="0" rtlCol="0" anchor="t">
            <a:spAutoFit/>
          </a:bodyPr>
          <a:lstStyle/>
          <a:p>
            <a:pPr>
              <a:lnSpc>
                <a:spcPts val="3779"/>
              </a:lnSpc>
            </a:pPr>
            <a:r>
              <a:rPr lang="en-US" sz="2400" dirty="0">
                <a:solidFill>
                  <a:srgbClr val="FFFFFF"/>
                </a:solidFill>
                <a:latin typeface="Inter Bold"/>
              </a:rPr>
              <a:t>Our app, </a:t>
            </a:r>
            <a:r>
              <a:rPr lang="en-US" sz="2400" dirty="0" err="1">
                <a:solidFill>
                  <a:srgbClr val="FFFFFF"/>
                </a:solidFill>
                <a:latin typeface="Inter Bold"/>
              </a:rPr>
              <a:t>MediScan</a:t>
            </a:r>
            <a:r>
              <a:rPr lang="en-US" sz="2400" dirty="0">
                <a:solidFill>
                  <a:srgbClr val="FFFFFF"/>
                </a:solidFill>
                <a:latin typeface="Inter Bold"/>
              </a:rPr>
              <a:t>, is a simple and smart solution that allows you to scan any medicine using your smartphone camera and get instant information about it. With </a:t>
            </a:r>
            <a:r>
              <a:rPr lang="en-US" sz="2400" dirty="0" err="1">
                <a:solidFill>
                  <a:srgbClr val="FFFFFF"/>
                </a:solidFill>
                <a:latin typeface="Inter Bold"/>
              </a:rPr>
              <a:t>MediScan</a:t>
            </a:r>
            <a:r>
              <a:rPr lang="en-US" sz="2400" dirty="0">
                <a:solidFill>
                  <a:srgbClr val="FFFFFF"/>
                </a:solidFill>
                <a:latin typeface="Inter Bold"/>
              </a:rPr>
              <a:t>, you can:</a:t>
            </a:r>
          </a:p>
        </p:txBody>
      </p:sp>
      <p:sp>
        <p:nvSpPr>
          <p:cNvPr id="13" name="Freeform 13"/>
          <p:cNvSpPr/>
          <p:nvPr/>
        </p:nvSpPr>
        <p:spPr>
          <a:xfrm>
            <a:off x="5562600" y="1024980"/>
            <a:ext cx="634043" cy="634043"/>
          </a:xfrm>
          <a:custGeom>
            <a:avLst/>
            <a:gdLst/>
            <a:ahLst/>
            <a:cxnLst/>
            <a:rect l="l" t="t" r="r" b="b"/>
            <a:pathLst>
              <a:path w="634043" h="634043">
                <a:moveTo>
                  <a:pt x="0" y="0"/>
                </a:moveTo>
                <a:lnTo>
                  <a:pt x="634043" y="0"/>
                </a:lnTo>
                <a:lnTo>
                  <a:pt x="634043" y="634043"/>
                </a:lnTo>
                <a:lnTo>
                  <a:pt x="0" y="63404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pic>
        <p:nvPicPr>
          <p:cNvPr id="15" name="Picture 14">
            <a:extLst>
              <a:ext uri="{FF2B5EF4-FFF2-40B4-BE49-F238E27FC236}">
                <a16:creationId xmlns:a16="http://schemas.microsoft.com/office/drawing/2014/main" id="{58CB5BB5-078F-8F2B-01E3-585FC7D6876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687234" y="2177821"/>
            <a:ext cx="4761905" cy="4761905"/>
          </a:xfrm>
          <a:prstGeom prst="rect">
            <a:avLst/>
          </a:prstGeom>
        </p:spPr>
      </p:pic>
      <p:sp>
        <p:nvSpPr>
          <p:cNvPr id="19" name="TextBox 17">
            <a:extLst>
              <a:ext uri="{FF2B5EF4-FFF2-40B4-BE49-F238E27FC236}">
                <a16:creationId xmlns:a16="http://schemas.microsoft.com/office/drawing/2014/main" id="{6EBC83E9-D04E-1FD8-8673-D4C2983500CA}"/>
              </a:ext>
            </a:extLst>
          </p:cNvPr>
          <p:cNvSpPr txBox="1"/>
          <p:nvPr/>
        </p:nvSpPr>
        <p:spPr>
          <a:xfrm>
            <a:off x="685800" y="7292930"/>
            <a:ext cx="6818840" cy="396240"/>
          </a:xfrm>
          <a:prstGeom prst="rect">
            <a:avLst/>
          </a:prstGeom>
        </p:spPr>
        <p:style>
          <a:lnRef idx="0">
            <a:schemeClr val="dk1"/>
          </a:lnRef>
          <a:fillRef idx="3">
            <a:schemeClr val="dk1"/>
          </a:fillRef>
          <a:effectRef idx="3">
            <a:schemeClr val="dk1"/>
          </a:effectRef>
          <a:fontRef idx="minor">
            <a:schemeClr val="lt1"/>
          </a:fontRef>
        </p:style>
        <p:txBody>
          <a:bodyPr lIns="0" tIns="0" rIns="0" bIns="0" rtlCol="0" anchor="t">
            <a:spAutoFit/>
          </a:bodyPr>
          <a:lstStyle/>
          <a:p>
            <a:pPr marL="0" lvl="0" indent="0" algn="ctr">
              <a:lnSpc>
                <a:spcPts val="3359"/>
              </a:lnSpc>
            </a:pPr>
            <a:r>
              <a:rPr lang="en-US" sz="2400" spc="177" dirty="0" err="1">
                <a:solidFill>
                  <a:schemeClr val="bg1"/>
                </a:solidFill>
                <a:latin typeface="Open Sans Semi-Bold"/>
              </a:rPr>
              <a:t>MEDiSCAN</a:t>
            </a:r>
            <a:r>
              <a:rPr lang="en-US" sz="2400" spc="177" dirty="0">
                <a:solidFill>
                  <a:schemeClr val="bg1"/>
                </a:solidFill>
                <a:latin typeface="Open Sans Semi-Bold"/>
              </a:rPr>
              <a:t>: THE POWERFUL TOOL</a:t>
            </a:r>
          </a:p>
        </p:txBody>
      </p:sp>
      <p:sp>
        <p:nvSpPr>
          <p:cNvPr id="20" name="TextBox 21">
            <a:extLst>
              <a:ext uri="{FF2B5EF4-FFF2-40B4-BE49-F238E27FC236}">
                <a16:creationId xmlns:a16="http://schemas.microsoft.com/office/drawing/2014/main" id="{D89E7B98-F95A-A1FB-697A-77AFB0C43361}"/>
              </a:ext>
            </a:extLst>
          </p:cNvPr>
          <p:cNvSpPr txBox="1"/>
          <p:nvPr/>
        </p:nvSpPr>
        <p:spPr>
          <a:xfrm>
            <a:off x="8650344" y="3933558"/>
            <a:ext cx="8494656" cy="914400"/>
          </a:xfrm>
          <a:prstGeom prst="rect">
            <a:avLst/>
          </a:prstGeom>
        </p:spPr>
        <p:style>
          <a:lnRef idx="0">
            <a:schemeClr val="accent5"/>
          </a:lnRef>
          <a:fillRef idx="3">
            <a:schemeClr val="accent5"/>
          </a:fillRef>
          <a:effectRef idx="3">
            <a:schemeClr val="accent5"/>
          </a:effectRef>
          <a:fontRef idx="minor">
            <a:schemeClr val="lt1"/>
          </a:fontRef>
        </p:style>
        <p:txBody>
          <a:bodyPr wrap="square" lIns="0" tIns="0" rIns="0" bIns="0" rtlCol="0" anchor="t">
            <a:spAutoFit/>
          </a:bodyPr>
          <a:lstStyle/>
          <a:p>
            <a:pPr>
              <a:lnSpc>
                <a:spcPts val="3779"/>
              </a:lnSpc>
            </a:pPr>
            <a:r>
              <a:rPr lang="en-US" sz="2699" dirty="0">
                <a:solidFill>
                  <a:srgbClr val="FFFFFF"/>
                </a:solidFill>
                <a:latin typeface="Inter Bold"/>
              </a:rPr>
              <a:t>Learn about the ingredients, dosage, side effects, interactions, and warnings of any medicine</a:t>
            </a:r>
          </a:p>
          <a:p>
            <a:pPr>
              <a:lnSpc>
                <a:spcPts val="3779"/>
              </a:lnSpc>
            </a:pPr>
            <a:endParaRPr lang="en-US" sz="2699" dirty="0">
              <a:solidFill>
                <a:srgbClr val="FFFFFF"/>
              </a:solidFill>
              <a:latin typeface="Inter Bold"/>
            </a:endParaRPr>
          </a:p>
        </p:txBody>
      </p:sp>
      <p:sp>
        <p:nvSpPr>
          <p:cNvPr id="21" name="TextBox 19">
            <a:extLst>
              <a:ext uri="{FF2B5EF4-FFF2-40B4-BE49-F238E27FC236}">
                <a16:creationId xmlns:a16="http://schemas.microsoft.com/office/drawing/2014/main" id="{CEF66820-EA43-E0FF-7EAE-D52B5D1578A9}"/>
              </a:ext>
            </a:extLst>
          </p:cNvPr>
          <p:cNvSpPr txBox="1"/>
          <p:nvPr/>
        </p:nvSpPr>
        <p:spPr>
          <a:xfrm>
            <a:off x="8686800" y="5372100"/>
            <a:ext cx="8452880" cy="457199"/>
          </a:xfrm>
          <a:prstGeom prst="rect">
            <a:avLst/>
          </a:prstGeom>
        </p:spPr>
        <p:style>
          <a:lnRef idx="0">
            <a:schemeClr val="accent5"/>
          </a:lnRef>
          <a:fillRef idx="3">
            <a:schemeClr val="accent5"/>
          </a:fillRef>
          <a:effectRef idx="3">
            <a:schemeClr val="accent5"/>
          </a:effectRef>
          <a:fontRef idx="minor">
            <a:schemeClr val="lt1"/>
          </a:fontRef>
        </p:style>
        <p:txBody>
          <a:bodyPr wrap="square" lIns="0" tIns="0" rIns="0" bIns="0" rtlCol="0" anchor="t">
            <a:spAutoFit/>
          </a:bodyPr>
          <a:lstStyle/>
          <a:p>
            <a:pPr>
              <a:lnSpc>
                <a:spcPts val="3779"/>
              </a:lnSpc>
            </a:pPr>
            <a:r>
              <a:rPr lang="en-US" sz="2699" dirty="0">
                <a:solidFill>
                  <a:srgbClr val="FFFFFF"/>
                </a:solidFill>
                <a:latin typeface="Inter Bold"/>
              </a:rPr>
              <a:t>Verify the authenticity and quality of the medicine</a:t>
            </a:r>
          </a:p>
        </p:txBody>
      </p:sp>
      <p:sp>
        <p:nvSpPr>
          <p:cNvPr id="22" name="TextBox 20">
            <a:extLst>
              <a:ext uri="{FF2B5EF4-FFF2-40B4-BE49-F238E27FC236}">
                <a16:creationId xmlns:a16="http://schemas.microsoft.com/office/drawing/2014/main" id="{C151DF03-00DA-EF7F-9459-D372A3DCA445}"/>
              </a:ext>
            </a:extLst>
          </p:cNvPr>
          <p:cNvSpPr txBox="1"/>
          <p:nvPr/>
        </p:nvSpPr>
        <p:spPr>
          <a:xfrm>
            <a:off x="8686800" y="6286500"/>
            <a:ext cx="8665499" cy="1005840"/>
          </a:xfrm>
          <a:prstGeom prst="rect">
            <a:avLst/>
          </a:prstGeom>
        </p:spPr>
        <p:style>
          <a:lnRef idx="0">
            <a:schemeClr val="accent5"/>
          </a:lnRef>
          <a:fillRef idx="3">
            <a:schemeClr val="accent5"/>
          </a:fillRef>
          <a:effectRef idx="3">
            <a:schemeClr val="accent5"/>
          </a:effectRef>
          <a:fontRef idx="minor">
            <a:schemeClr val="lt1"/>
          </a:fontRef>
        </p:style>
        <p:txBody>
          <a:bodyPr lIns="0" tIns="0" rIns="0" bIns="0" rtlCol="0" anchor="t">
            <a:spAutoFit/>
          </a:bodyPr>
          <a:lstStyle/>
          <a:p>
            <a:pPr>
              <a:lnSpc>
                <a:spcPts val="3779"/>
              </a:lnSpc>
            </a:pPr>
            <a:r>
              <a:rPr lang="en-US" sz="2699" dirty="0">
                <a:solidFill>
                  <a:srgbClr val="FFFFFF"/>
                </a:solidFill>
                <a:latin typeface="Inter Bold"/>
              </a:rPr>
              <a:t>Get personalized recommendations and reminders based on your health profile and preferences</a:t>
            </a:r>
          </a:p>
          <a:p>
            <a:pPr>
              <a:lnSpc>
                <a:spcPts val="3779"/>
              </a:lnSpc>
            </a:pPr>
            <a:endParaRPr lang="en-US" sz="2699" dirty="0">
              <a:solidFill>
                <a:srgbClr val="FFFFFF"/>
              </a:solidFill>
              <a:latin typeface="Inter Bo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D1D66"/>
        </a:solidFill>
        <a:effectLst/>
      </p:bgPr>
    </p:bg>
    <p:spTree>
      <p:nvGrpSpPr>
        <p:cNvPr id="1" name=""/>
        <p:cNvGrpSpPr/>
        <p:nvPr/>
      </p:nvGrpSpPr>
      <p:grpSpPr>
        <a:xfrm>
          <a:off x="0" y="0"/>
          <a:ext cx="0" cy="0"/>
          <a:chOff x="0" y="0"/>
          <a:chExt cx="0" cy="0"/>
        </a:xfrm>
      </p:grpSpPr>
      <p:grpSp>
        <p:nvGrpSpPr>
          <p:cNvPr id="2" name="Group 2"/>
          <p:cNvGrpSpPr/>
          <p:nvPr/>
        </p:nvGrpSpPr>
        <p:grpSpPr>
          <a:xfrm>
            <a:off x="413128" y="418698"/>
            <a:ext cx="17461745" cy="9449604"/>
            <a:chOff x="0" y="0"/>
            <a:chExt cx="5906812" cy="3196533"/>
          </a:xfrm>
        </p:grpSpPr>
        <p:sp>
          <p:nvSpPr>
            <p:cNvPr id="3" name="Freeform 3"/>
            <p:cNvSpPr/>
            <p:nvPr/>
          </p:nvSpPr>
          <p:spPr>
            <a:xfrm>
              <a:off x="0" y="0"/>
              <a:ext cx="5906813" cy="3196533"/>
            </a:xfrm>
            <a:custGeom>
              <a:avLst/>
              <a:gdLst/>
              <a:ahLst/>
              <a:cxnLst/>
              <a:rect l="l" t="t" r="r" b="b"/>
              <a:pathLst>
                <a:path w="5906813" h="3196533">
                  <a:moveTo>
                    <a:pt x="5782352" y="3196533"/>
                  </a:moveTo>
                  <a:lnTo>
                    <a:pt x="124460" y="3196533"/>
                  </a:lnTo>
                  <a:cubicBezTo>
                    <a:pt x="55880" y="3196533"/>
                    <a:pt x="0" y="3140653"/>
                    <a:pt x="0" y="3072073"/>
                  </a:cubicBezTo>
                  <a:lnTo>
                    <a:pt x="0" y="124460"/>
                  </a:lnTo>
                  <a:cubicBezTo>
                    <a:pt x="0" y="55880"/>
                    <a:pt x="55880" y="0"/>
                    <a:pt x="124460" y="0"/>
                  </a:cubicBezTo>
                  <a:lnTo>
                    <a:pt x="5782352" y="0"/>
                  </a:lnTo>
                  <a:cubicBezTo>
                    <a:pt x="5850932" y="0"/>
                    <a:pt x="5906813" y="55880"/>
                    <a:pt x="5906813" y="124460"/>
                  </a:cubicBezTo>
                  <a:lnTo>
                    <a:pt x="5906813" y="3072073"/>
                  </a:lnTo>
                  <a:cubicBezTo>
                    <a:pt x="5906813" y="3140653"/>
                    <a:pt x="5850932" y="3196533"/>
                    <a:pt x="5782352" y="3196533"/>
                  </a:cubicBezTo>
                  <a:close/>
                </a:path>
              </a:pathLst>
            </a:custGeom>
            <a:solidFill>
              <a:srgbClr val="FFFFFF">
                <a:alpha val="2745"/>
              </a:srgbClr>
            </a:solidFill>
          </p:spPr>
          <p:txBody>
            <a:bodyPr/>
            <a:lstStyle/>
            <a:p>
              <a:endParaRPr lang="en-IN"/>
            </a:p>
          </p:txBody>
        </p:sp>
      </p:grpSp>
      <p:sp>
        <p:nvSpPr>
          <p:cNvPr id="4" name="Freeform 4"/>
          <p:cNvSpPr/>
          <p:nvPr/>
        </p:nvSpPr>
        <p:spPr>
          <a:xfrm rot="5400000">
            <a:off x="17259300" y="7200900"/>
            <a:ext cx="2057400" cy="2057400"/>
          </a:xfrm>
          <a:custGeom>
            <a:avLst/>
            <a:gdLst/>
            <a:ahLst/>
            <a:cxnLst/>
            <a:rect l="l" t="t" r="r" b="b"/>
            <a:pathLst>
              <a:path w="2057400" h="2057400">
                <a:moveTo>
                  <a:pt x="0" y="0"/>
                </a:moveTo>
                <a:lnTo>
                  <a:pt x="2057400" y="0"/>
                </a:lnTo>
                <a:lnTo>
                  <a:pt x="205740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5" name="Freeform 5"/>
          <p:cNvSpPr/>
          <p:nvPr/>
        </p:nvSpPr>
        <p:spPr>
          <a:xfrm>
            <a:off x="1028700" y="1028700"/>
            <a:ext cx="546184" cy="546184"/>
          </a:xfrm>
          <a:custGeom>
            <a:avLst/>
            <a:gdLst/>
            <a:ahLst/>
            <a:cxnLst/>
            <a:rect l="l" t="t" r="r" b="b"/>
            <a:pathLst>
              <a:path w="546184" h="546184">
                <a:moveTo>
                  <a:pt x="0" y="0"/>
                </a:moveTo>
                <a:lnTo>
                  <a:pt x="546184" y="0"/>
                </a:lnTo>
                <a:lnTo>
                  <a:pt x="546184" y="546184"/>
                </a:lnTo>
                <a:lnTo>
                  <a:pt x="0" y="54618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6" name="Freeform 6"/>
          <p:cNvSpPr/>
          <p:nvPr/>
        </p:nvSpPr>
        <p:spPr>
          <a:xfrm>
            <a:off x="1205735" y="1178928"/>
            <a:ext cx="192115" cy="245728"/>
          </a:xfrm>
          <a:custGeom>
            <a:avLst/>
            <a:gdLst/>
            <a:ahLst/>
            <a:cxnLst/>
            <a:rect l="l" t="t" r="r" b="b"/>
            <a:pathLst>
              <a:path w="192115" h="245728">
                <a:moveTo>
                  <a:pt x="0" y="0"/>
                </a:moveTo>
                <a:lnTo>
                  <a:pt x="192115" y="0"/>
                </a:lnTo>
                <a:lnTo>
                  <a:pt x="192115" y="245728"/>
                </a:lnTo>
                <a:lnTo>
                  <a:pt x="0" y="24572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11" name="TextBox 11"/>
          <p:cNvSpPr txBox="1"/>
          <p:nvPr/>
        </p:nvSpPr>
        <p:spPr>
          <a:xfrm>
            <a:off x="1787373" y="1221782"/>
            <a:ext cx="1737382" cy="198120"/>
          </a:xfrm>
          <a:prstGeom prst="rect">
            <a:avLst/>
          </a:prstGeom>
        </p:spPr>
        <p:txBody>
          <a:bodyPr lIns="0" tIns="0" rIns="0" bIns="0" rtlCol="0" anchor="t">
            <a:spAutoFit/>
          </a:bodyPr>
          <a:lstStyle/>
          <a:p>
            <a:pPr>
              <a:lnSpc>
                <a:spcPts val="1680"/>
              </a:lnSpc>
              <a:spcBef>
                <a:spcPct val="0"/>
              </a:spcBef>
            </a:pPr>
            <a:r>
              <a:rPr lang="en-US" sz="1200">
                <a:solidFill>
                  <a:srgbClr val="FFFFFF"/>
                </a:solidFill>
                <a:latin typeface="Poppins Bold"/>
              </a:rPr>
              <a:t>TEAM NAME</a:t>
            </a:r>
          </a:p>
        </p:txBody>
      </p:sp>
      <p:sp>
        <p:nvSpPr>
          <p:cNvPr id="12" name="TextBox 12"/>
          <p:cNvSpPr txBox="1"/>
          <p:nvPr/>
        </p:nvSpPr>
        <p:spPr>
          <a:xfrm>
            <a:off x="1787373" y="3114675"/>
            <a:ext cx="6828323" cy="1028700"/>
          </a:xfrm>
          <a:prstGeom prst="rect">
            <a:avLst/>
          </a:prstGeom>
        </p:spPr>
        <p:txBody>
          <a:bodyPr lIns="0" tIns="0" rIns="0" bIns="0" rtlCol="0" anchor="t">
            <a:spAutoFit/>
          </a:bodyPr>
          <a:lstStyle/>
          <a:p>
            <a:pPr>
              <a:lnSpc>
                <a:spcPts val="8400"/>
              </a:lnSpc>
              <a:spcBef>
                <a:spcPct val="0"/>
              </a:spcBef>
            </a:pPr>
            <a:r>
              <a:rPr lang="en-US" sz="6000">
                <a:solidFill>
                  <a:srgbClr val="FFFFFF"/>
                </a:solidFill>
                <a:latin typeface="Inter Bold"/>
              </a:rPr>
              <a:t>Timeline for</a:t>
            </a:r>
          </a:p>
        </p:txBody>
      </p:sp>
      <p:sp>
        <p:nvSpPr>
          <p:cNvPr id="13" name="TextBox 13"/>
          <p:cNvSpPr txBox="1"/>
          <p:nvPr/>
        </p:nvSpPr>
        <p:spPr>
          <a:xfrm>
            <a:off x="1787373" y="4029075"/>
            <a:ext cx="6828323" cy="1028700"/>
          </a:xfrm>
          <a:prstGeom prst="rect">
            <a:avLst/>
          </a:prstGeom>
        </p:spPr>
        <p:txBody>
          <a:bodyPr lIns="0" tIns="0" rIns="0" bIns="0" rtlCol="0" anchor="t">
            <a:spAutoFit/>
          </a:bodyPr>
          <a:lstStyle/>
          <a:p>
            <a:pPr>
              <a:lnSpc>
                <a:spcPts val="8400"/>
              </a:lnSpc>
              <a:spcBef>
                <a:spcPct val="0"/>
              </a:spcBef>
            </a:pPr>
            <a:r>
              <a:rPr lang="en-US" sz="6000">
                <a:solidFill>
                  <a:srgbClr val="F3BE66"/>
                </a:solidFill>
                <a:latin typeface="Inter Bold"/>
              </a:rPr>
              <a:t>Hackathon</a:t>
            </a:r>
          </a:p>
        </p:txBody>
      </p:sp>
      <p:sp>
        <p:nvSpPr>
          <p:cNvPr id="14" name="Freeform 14"/>
          <p:cNvSpPr/>
          <p:nvPr/>
        </p:nvSpPr>
        <p:spPr>
          <a:xfrm>
            <a:off x="5410200" y="1385306"/>
            <a:ext cx="634043" cy="634043"/>
          </a:xfrm>
          <a:custGeom>
            <a:avLst/>
            <a:gdLst/>
            <a:ahLst/>
            <a:cxnLst/>
            <a:rect l="l" t="t" r="r" b="b"/>
            <a:pathLst>
              <a:path w="634043" h="634043">
                <a:moveTo>
                  <a:pt x="0" y="0"/>
                </a:moveTo>
                <a:lnTo>
                  <a:pt x="634043" y="0"/>
                </a:lnTo>
                <a:lnTo>
                  <a:pt x="634043" y="634044"/>
                </a:lnTo>
                <a:lnTo>
                  <a:pt x="0" y="63404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15" name="TextBox 15"/>
          <p:cNvSpPr txBox="1"/>
          <p:nvPr/>
        </p:nvSpPr>
        <p:spPr>
          <a:xfrm>
            <a:off x="742084" y="6635438"/>
            <a:ext cx="3625388" cy="2215991"/>
          </a:xfrm>
          <a:prstGeom prst="rect">
            <a:avLst/>
          </a:prstGeom>
        </p:spPr>
        <p:txBody>
          <a:bodyPr lIns="0" tIns="0" rIns="0" bIns="0" rtlCol="0" anchor="t">
            <a:spAutoFit/>
          </a:bodyPr>
          <a:lstStyle>
            <a:defPPr>
              <a:defRPr lang="en-US"/>
            </a:defPPr>
            <a:lvl1pPr>
              <a:lnSpc>
                <a:spcPts val="2239"/>
              </a:lnSpc>
              <a:spcBef>
                <a:spcPct val="0"/>
              </a:spcBef>
              <a:defRPr sz="1599">
                <a:solidFill>
                  <a:srgbClr val="FFFFFF"/>
                </a:solidFill>
                <a:latin typeface="Poppins"/>
              </a:defRPr>
            </a:lvl1pPr>
          </a:lstStyle>
          <a:p>
            <a:r>
              <a:rPr lang="en-US" altLang="en-US" dirty="0"/>
              <a:t>Upon recognizing the profound societal impact of medication errors, our team committed to developing a platform or application. This tool is designed to enhance citizens’ understanding of their medications, with the ultimate goal of reducing related casualties to zero. This initiative underscores our dedication to improving public health and safety.</a:t>
            </a:r>
          </a:p>
        </p:txBody>
      </p:sp>
      <p:sp>
        <p:nvSpPr>
          <p:cNvPr id="16" name="TextBox 16"/>
          <p:cNvSpPr txBox="1"/>
          <p:nvPr/>
        </p:nvSpPr>
        <p:spPr>
          <a:xfrm>
            <a:off x="946613" y="5927725"/>
            <a:ext cx="3216331" cy="358775"/>
          </a:xfrm>
          <a:prstGeom prst="rect">
            <a:avLst/>
          </a:prstGeom>
        </p:spPr>
        <p:txBody>
          <a:bodyPr lIns="0" tIns="0" rIns="0" bIns="0" rtlCol="0" anchor="t">
            <a:spAutoFit/>
          </a:bodyPr>
          <a:lstStyle/>
          <a:p>
            <a:pPr>
              <a:lnSpc>
                <a:spcPts val="2799"/>
              </a:lnSpc>
              <a:spcBef>
                <a:spcPct val="0"/>
              </a:spcBef>
            </a:pPr>
            <a:r>
              <a:rPr lang="en-US" sz="1999" dirty="0">
                <a:solidFill>
                  <a:srgbClr val="F3BE66"/>
                </a:solidFill>
                <a:latin typeface="Poppins Bold"/>
              </a:rPr>
              <a:t>Ideation</a:t>
            </a:r>
          </a:p>
        </p:txBody>
      </p:sp>
      <p:sp>
        <p:nvSpPr>
          <p:cNvPr id="17" name="TextBox 17"/>
          <p:cNvSpPr txBox="1"/>
          <p:nvPr/>
        </p:nvSpPr>
        <p:spPr>
          <a:xfrm>
            <a:off x="5547494" y="6402336"/>
            <a:ext cx="3216331" cy="3654527"/>
          </a:xfrm>
          <a:prstGeom prst="rect">
            <a:avLst/>
          </a:prstGeom>
        </p:spPr>
        <p:txBody>
          <a:bodyPr lIns="0" tIns="0" rIns="0" bIns="0" rtlCol="0" anchor="t">
            <a:spAutoFit/>
          </a:bodyPr>
          <a:lstStyle/>
          <a:p>
            <a:pPr>
              <a:lnSpc>
                <a:spcPts val="2239"/>
              </a:lnSpc>
              <a:spcBef>
                <a:spcPct val="0"/>
              </a:spcBef>
            </a:pPr>
            <a:r>
              <a:rPr lang="en-US" sz="1599" dirty="0">
                <a:solidFill>
                  <a:srgbClr val="FFFFFF"/>
                </a:solidFill>
                <a:latin typeface="Poppins"/>
              </a:rPr>
              <a:t>Our team is preparing to articulate the problem in a comprehensive way to ensure your understanding of the associated concerns and issues. We will showcase our prototype, provide flowcharts to illustrate data movement, and explain the functionality of our technology stack. This approach aims to foster a clear and thorough understanding of our solution.</a:t>
            </a:r>
          </a:p>
        </p:txBody>
      </p:sp>
      <p:sp>
        <p:nvSpPr>
          <p:cNvPr id="18" name="TextBox 18"/>
          <p:cNvSpPr txBox="1"/>
          <p:nvPr/>
        </p:nvSpPr>
        <p:spPr>
          <a:xfrm>
            <a:off x="5565711" y="5851525"/>
            <a:ext cx="3216331" cy="358775"/>
          </a:xfrm>
          <a:prstGeom prst="rect">
            <a:avLst/>
          </a:prstGeom>
        </p:spPr>
        <p:txBody>
          <a:bodyPr lIns="0" tIns="0" rIns="0" bIns="0" rtlCol="0" anchor="t">
            <a:spAutoFit/>
          </a:bodyPr>
          <a:lstStyle/>
          <a:p>
            <a:pPr>
              <a:lnSpc>
                <a:spcPts val="2799"/>
              </a:lnSpc>
              <a:spcBef>
                <a:spcPct val="0"/>
              </a:spcBef>
            </a:pPr>
            <a:r>
              <a:rPr lang="en-US" sz="1999" dirty="0">
                <a:solidFill>
                  <a:srgbClr val="F3BE66"/>
                </a:solidFill>
                <a:latin typeface="Poppins Bold"/>
              </a:rPr>
              <a:t>Presentation</a:t>
            </a:r>
          </a:p>
        </p:txBody>
      </p:sp>
      <p:sp>
        <p:nvSpPr>
          <p:cNvPr id="19" name="TextBox 19"/>
          <p:cNvSpPr txBox="1"/>
          <p:nvPr/>
        </p:nvSpPr>
        <p:spPr>
          <a:xfrm>
            <a:off x="10028954" y="6662218"/>
            <a:ext cx="3216331" cy="2808141"/>
          </a:xfrm>
          <a:prstGeom prst="rect">
            <a:avLst/>
          </a:prstGeom>
        </p:spPr>
        <p:txBody>
          <a:bodyPr lIns="0" tIns="0" rIns="0" bIns="0" rtlCol="0" anchor="t">
            <a:spAutoFit/>
          </a:bodyPr>
          <a:lstStyle/>
          <a:p>
            <a:pPr>
              <a:lnSpc>
                <a:spcPts val="2239"/>
              </a:lnSpc>
              <a:spcBef>
                <a:spcPct val="0"/>
              </a:spcBef>
            </a:pPr>
            <a:r>
              <a:rPr lang="en-US" sz="1599" dirty="0">
                <a:solidFill>
                  <a:srgbClr val="FFFFFF"/>
                </a:solidFill>
                <a:latin typeface="Poppins"/>
              </a:rPr>
              <a:t>In the first phase, we will conduct an in-depth investigation of the problem. Following this, we will construct a demo or prototype of our application, guided by our flowcharts. Finally, we will initiate the testing stage of our application to ensure its functionality and effectiveness.</a:t>
            </a:r>
          </a:p>
        </p:txBody>
      </p:sp>
      <p:sp>
        <p:nvSpPr>
          <p:cNvPr id="20" name="TextBox 20"/>
          <p:cNvSpPr txBox="1"/>
          <p:nvPr/>
        </p:nvSpPr>
        <p:spPr>
          <a:xfrm>
            <a:off x="9422163" y="5905500"/>
            <a:ext cx="3216331" cy="358775"/>
          </a:xfrm>
          <a:prstGeom prst="rect">
            <a:avLst/>
          </a:prstGeom>
        </p:spPr>
        <p:txBody>
          <a:bodyPr lIns="0" tIns="0" rIns="0" bIns="0" rtlCol="0" anchor="t">
            <a:spAutoFit/>
          </a:bodyPr>
          <a:lstStyle/>
          <a:p>
            <a:pPr>
              <a:lnSpc>
                <a:spcPts val="2799"/>
              </a:lnSpc>
              <a:spcBef>
                <a:spcPct val="0"/>
              </a:spcBef>
            </a:pPr>
            <a:r>
              <a:rPr lang="en-US" sz="1999" dirty="0">
                <a:solidFill>
                  <a:srgbClr val="F3BE66"/>
                </a:solidFill>
                <a:latin typeface="Poppins Bold"/>
              </a:rPr>
              <a:t>Round 1</a:t>
            </a:r>
          </a:p>
        </p:txBody>
      </p:sp>
      <p:sp>
        <p:nvSpPr>
          <p:cNvPr id="21" name="TextBox 21"/>
          <p:cNvSpPr txBox="1"/>
          <p:nvPr/>
        </p:nvSpPr>
        <p:spPr>
          <a:xfrm>
            <a:off x="14042969" y="6543401"/>
            <a:ext cx="3216331" cy="3372398"/>
          </a:xfrm>
          <a:prstGeom prst="rect">
            <a:avLst/>
          </a:prstGeom>
        </p:spPr>
        <p:txBody>
          <a:bodyPr lIns="0" tIns="0" rIns="0" bIns="0" rtlCol="0" anchor="t">
            <a:spAutoFit/>
          </a:bodyPr>
          <a:lstStyle/>
          <a:p>
            <a:pPr>
              <a:lnSpc>
                <a:spcPts val="2239"/>
              </a:lnSpc>
              <a:spcBef>
                <a:spcPct val="0"/>
              </a:spcBef>
            </a:pPr>
            <a:r>
              <a:rPr lang="en-US" sz="1599" dirty="0">
                <a:solidFill>
                  <a:srgbClr val="FFFFFF"/>
                </a:solidFill>
                <a:latin typeface="Poppins"/>
              </a:rPr>
              <a:t>During the second phase, we will address the bugs and feedback received from our application's test run. Our focus will be on resolving these issues and finalizing the application's functionality, including the integration of planned features. This iterative process ensures our application meets the highest standards of quality and user satisfaction.</a:t>
            </a:r>
          </a:p>
        </p:txBody>
      </p:sp>
      <p:sp>
        <p:nvSpPr>
          <p:cNvPr id="22" name="TextBox 22"/>
          <p:cNvSpPr txBox="1"/>
          <p:nvPr/>
        </p:nvSpPr>
        <p:spPr>
          <a:xfrm>
            <a:off x="13868400" y="5927725"/>
            <a:ext cx="3216331" cy="358775"/>
          </a:xfrm>
          <a:prstGeom prst="rect">
            <a:avLst/>
          </a:prstGeom>
        </p:spPr>
        <p:txBody>
          <a:bodyPr lIns="0" tIns="0" rIns="0" bIns="0" rtlCol="0" anchor="t">
            <a:spAutoFit/>
          </a:bodyPr>
          <a:lstStyle/>
          <a:p>
            <a:pPr>
              <a:lnSpc>
                <a:spcPts val="2799"/>
              </a:lnSpc>
              <a:spcBef>
                <a:spcPct val="0"/>
              </a:spcBef>
            </a:pPr>
            <a:r>
              <a:rPr lang="en-US" sz="1999" dirty="0">
                <a:solidFill>
                  <a:srgbClr val="F3BE66"/>
                </a:solidFill>
                <a:latin typeface="Poppins Bold"/>
              </a:rPr>
              <a:t>Round 2</a:t>
            </a:r>
          </a:p>
        </p:txBody>
      </p:sp>
      <p:pic>
        <p:nvPicPr>
          <p:cNvPr id="23" name="Picture 22">
            <a:extLst>
              <a:ext uri="{FF2B5EF4-FFF2-40B4-BE49-F238E27FC236}">
                <a16:creationId xmlns:a16="http://schemas.microsoft.com/office/drawing/2014/main" id="{49FE5853-A671-B110-8362-7676D3C3E94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144000" y="1407202"/>
            <a:ext cx="4774995" cy="358124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269</TotalTime>
  <Words>484</Words>
  <Application>Microsoft Office PowerPoint</Application>
  <PresentationFormat>Custom</PresentationFormat>
  <Paragraphs>31</Paragraphs>
  <Slides>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vt:i4>
      </vt:variant>
    </vt:vector>
  </HeadingPairs>
  <TitlesOfParts>
    <vt:vector size="12" baseType="lpstr">
      <vt:lpstr>Arial</vt:lpstr>
      <vt:lpstr>-apple-system</vt:lpstr>
      <vt:lpstr>Open Sans Semi-Bold</vt:lpstr>
      <vt:lpstr>Poppins Bold</vt:lpstr>
      <vt:lpstr>Calibri</vt:lpstr>
      <vt:lpstr>Inter Bold</vt:lpstr>
      <vt:lpstr>Poppins</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Purple Futuristic Metaverse Presentation</dc:title>
  <cp:lastModifiedBy>Darpan Jindal</cp:lastModifiedBy>
  <cp:revision>4</cp:revision>
  <dcterms:created xsi:type="dcterms:W3CDTF">2006-08-16T00:00:00Z</dcterms:created>
  <dcterms:modified xsi:type="dcterms:W3CDTF">2024-03-05T18:04:50Z</dcterms:modified>
  <dc:identifier>DAF9_msTWB0</dc:identifier>
</cp:coreProperties>
</file>