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62" r:id="rId3"/>
    <p:sldId id="271" r:id="rId4"/>
    <p:sldId id="268" r:id="rId5"/>
    <p:sldId id="272" r:id="rId6"/>
    <p:sldId id="277" r:id="rId7"/>
    <p:sldId id="278" r:id="rId8"/>
    <p:sldId id="274" r:id="rId9"/>
    <p:sldId id="275" r:id="rId10"/>
    <p:sldId id="269" r:id="rId11"/>
    <p:sldId id="267" r:id="rId12"/>
  </p:sldIdLst>
  <p:sldSz cx="9144000" cy="5143500" type="screen16x9"/>
  <p:notesSz cx="6858000" cy="9144000"/>
  <p:embeddedFontLst>
    <p:embeddedFont>
      <p:font typeface="Roboto Slab" panose="020B0604020202020204" charset="0"/>
      <p:regular r:id="rId14"/>
      <p:bold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C6BECF-408E-4FD2-A518-BACC38F73420}">
  <a:tblStyle styleId="{A2C6BECF-408E-4FD2-A518-BACC38F734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91297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7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64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14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860153" y="412627"/>
            <a:ext cx="6969881" cy="2612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/>
              <a:t>Thai Sign Language Recognition</a:t>
            </a:r>
            <a:endParaRPr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41E95-1750-4037-AC02-286274AAC905}"/>
              </a:ext>
            </a:extLst>
          </p:cNvPr>
          <p:cNvSpPr txBox="1"/>
          <p:nvPr/>
        </p:nvSpPr>
        <p:spPr>
          <a:xfrm>
            <a:off x="788232" y="2789009"/>
            <a:ext cx="500062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Members List:</a:t>
            </a:r>
          </a:p>
          <a:p>
            <a:pPr algn="thaiDist">
              <a:lnSpc>
                <a:spcPct val="150000"/>
              </a:lnSpc>
            </a:pPr>
            <a:r>
              <a:rPr lang="en-US" dirty="0" err="1"/>
              <a:t>Krit</a:t>
            </a:r>
            <a:r>
              <a:rPr lang="en-US" dirty="0"/>
              <a:t> </a:t>
            </a:r>
            <a:r>
              <a:rPr lang="en-US" dirty="0" err="1"/>
              <a:t>Chayaniyayodhin</a:t>
            </a:r>
            <a:r>
              <a:rPr lang="en-US" dirty="0"/>
              <a:t> 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60130500207</a:t>
            </a:r>
          </a:p>
          <a:p>
            <a:pPr algn="thaiDist">
              <a:lnSpc>
                <a:spcPct val="150000"/>
              </a:lnSpc>
            </a:pPr>
            <a:r>
              <a:rPr lang="en-US" dirty="0" err="1"/>
              <a:t>Jullapol</a:t>
            </a:r>
            <a:r>
              <a:rPr lang="en-US" dirty="0"/>
              <a:t> </a:t>
            </a:r>
            <a:r>
              <a:rPr lang="en-US" dirty="0" err="1"/>
              <a:t>Satienpisarn</a:t>
            </a:r>
            <a:r>
              <a:rPr lang="en-US" dirty="0"/>
              <a:t> 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60130500208</a:t>
            </a:r>
          </a:p>
          <a:p>
            <a:pPr algn="thaiDist">
              <a:lnSpc>
                <a:spcPct val="150000"/>
              </a:lnSpc>
            </a:pPr>
            <a:r>
              <a:rPr lang="en-US" dirty="0" err="1"/>
              <a:t>Natkjorn</a:t>
            </a:r>
            <a:r>
              <a:rPr lang="en-US" dirty="0"/>
              <a:t> </a:t>
            </a:r>
            <a:r>
              <a:rPr lang="en-US" dirty="0" err="1"/>
              <a:t>Trakusangpaisarn</a:t>
            </a:r>
            <a:r>
              <a:rPr lang="en-US" dirty="0"/>
              <a:t> 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60130500210</a:t>
            </a:r>
          </a:p>
          <a:p>
            <a:pPr algn="thaiDist">
              <a:lnSpc>
                <a:spcPct val="150000"/>
              </a:lnSpc>
            </a:pPr>
            <a:r>
              <a:rPr lang="en-US" dirty="0" err="1"/>
              <a:t>Nipat</a:t>
            </a:r>
            <a:r>
              <a:rPr lang="en-US" dirty="0"/>
              <a:t> </a:t>
            </a:r>
            <a:r>
              <a:rPr lang="en-US" dirty="0" err="1"/>
              <a:t>Phattarakijtham</a:t>
            </a:r>
            <a:r>
              <a:rPr lang="en-US" dirty="0"/>
              <a:t> 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60130500216</a:t>
            </a:r>
          </a:p>
          <a:p>
            <a:pPr algn="thaiDist">
              <a:lnSpc>
                <a:spcPct val="150000"/>
              </a:lnSpc>
            </a:pPr>
            <a:r>
              <a:rPr lang="en-US" dirty="0" err="1"/>
              <a:t>Kittichok</a:t>
            </a:r>
            <a:r>
              <a:rPr lang="en-US" dirty="0"/>
              <a:t> </a:t>
            </a:r>
            <a:r>
              <a:rPr lang="en-US" dirty="0" err="1"/>
              <a:t>Techayanyong</a:t>
            </a:r>
            <a:r>
              <a:rPr lang="en-US" dirty="0"/>
              <a:t> 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60130500241</a:t>
            </a:r>
          </a:p>
          <a:p>
            <a:pPr algn="thaiDist"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รูปภาพ 6">
            <a:extLst>
              <a:ext uri="{FF2B5EF4-FFF2-40B4-BE49-F238E27FC236}">
                <a16:creationId xmlns:a16="http://schemas.microsoft.com/office/drawing/2014/main" id="{669B05DF-9504-B54E-B992-93C22A045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283" y="1989667"/>
            <a:ext cx="3280003" cy="25023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 2">
            <a:extLst>
              <a:ext uri="{FF2B5EF4-FFF2-40B4-BE49-F238E27FC236}">
                <a16:creationId xmlns:a16="http://schemas.microsoft.com/office/drawing/2014/main" id="{EB20B085-7DA9-FF43-BB1A-86FA099AD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570" y="0"/>
            <a:ext cx="5515429" cy="1146629"/>
          </a:xfrm>
        </p:spPr>
        <p:txBody>
          <a:bodyPr/>
          <a:lstStyle/>
          <a:p>
            <a:r>
              <a:rPr lang="en-US" sz="4400" dirty="0"/>
              <a:t>Future </a:t>
            </a:r>
            <a:r>
              <a:rPr lang="en-US" sz="4400" dirty="0">
                <a:solidFill>
                  <a:schemeClr val="accent6">
                    <a:lumMod val="25000"/>
                  </a:schemeClr>
                </a:solidFill>
              </a:rPr>
              <a:t>Suggestions</a:t>
            </a:r>
            <a:endParaRPr lang="th-TH" sz="44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6C1492-9939-46FA-8D40-F2619787912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B6299-AE43-4DA8-8CB4-C14197BE976B}"/>
              </a:ext>
            </a:extLst>
          </p:cNvPr>
          <p:cNvSpPr txBox="1"/>
          <p:nvPr/>
        </p:nvSpPr>
        <p:spPr>
          <a:xfrm>
            <a:off x="1247775" y="1081087"/>
            <a:ext cx="6686550" cy="3369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Use a neural network model to improve accuracy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GUI for training should be separate from recognizing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Camera window should be bigger for user experience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Should show current predictions confidence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Training should have a window that displays trained images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Train the model offline then load the model to predict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Increase the size of dataset</a:t>
            </a:r>
          </a:p>
        </p:txBody>
      </p:sp>
    </p:spTree>
    <p:extLst>
      <p:ext uri="{BB962C8B-B14F-4D97-AF65-F5344CB8AC3E}">
        <p14:creationId xmlns:p14="http://schemas.microsoft.com/office/powerpoint/2010/main" val="117089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DF6D1000-E1B9-3242-9376-FBF4CC4D5A32}"/>
              </a:ext>
            </a:extLst>
          </p:cNvPr>
          <p:cNvSpPr txBox="1"/>
          <p:nvPr/>
        </p:nvSpPr>
        <p:spPr>
          <a:xfrm>
            <a:off x="3759910" y="196850"/>
            <a:ext cx="53137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  <a:t>Reference &amp; More Information</a:t>
            </a:r>
            <a:endParaRPr lang="th-TH" sz="2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C5FA6-26CD-45EE-BC7C-EBDA61A7506C}"/>
              </a:ext>
            </a:extLst>
          </p:cNvPr>
          <p:cNvSpPr txBox="1"/>
          <p:nvPr/>
        </p:nvSpPr>
        <p:spPr>
          <a:xfrm>
            <a:off x="1121664" y="994926"/>
            <a:ext cx="71079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Is Sign Language International?. (2019). </a:t>
            </a:r>
          </a:p>
          <a:p>
            <a: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Retrieved from http://www.signwriting.org/about/</a:t>
            </a:r>
          </a:p>
          <a:p>
            <a: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questions/quest0001.html</a:t>
            </a:r>
          </a:p>
          <a:p>
            <a:endParaRPr lang="en-US" sz="1700" b="1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kapook.com. (2019). </a:t>
            </a:r>
            <a:r>
              <a:rPr lang="th-TH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ภาษามือเบื้องต้น 20 ท่า สำหรับใช้ในชีวิตประจำว</a:t>
            </a:r>
            <a: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Retrieved from https://hilight.kapook.com/view/85839</a:t>
            </a:r>
            <a:b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</a:br>
            <a: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b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</a:br>
            <a: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Making Amazon Alexa respond to Sign Language using AI. (2019). </a:t>
            </a:r>
            <a:b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</a:br>
            <a: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	Retrieved from https://www.youtube.com/watch?v=</a:t>
            </a:r>
          </a:p>
          <a:p>
            <a: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kS53y6GWm0w</a:t>
            </a:r>
            <a:b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</a:br>
            <a:b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</a:br>
            <a: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ml5.js: Transfer Learning with Feature Extractor. (2018).</a:t>
            </a:r>
            <a:b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</a:br>
            <a:r>
              <a:rPr lang="en-US" sz="17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	Retrieved from </a:t>
            </a:r>
            <a:r>
              <a:rPr lang="en-US" sz="1700" b="1" dirty="0">
                <a:latin typeface="Roboto Slab" panose="020B0604020202020204" charset="0"/>
                <a:ea typeface="Roboto Slab" panose="020B0604020202020204" charset="0"/>
              </a:rPr>
              <a:t>https://www.youtube.com/watch?v=</a:t>
            </a:r>
          </a:p>
          <a:p>
            <a:r>
              <a:rPr lang="en-US" sz="1700" b="1" dirty="0">
                <a:latin typeface="Roboto Slab" panose="020B0604020202020204" charset="0"/>
                <a:ea typeface="Roboto Slab" panose="020B0604020202020204" charset="0"/>
              </a:rPr>
              <a:t>	kRpZ5OqUY6Y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0" y="1061340"/>
            <a:ext cx="6115049" cy="4082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latin typeface="Roboto Slab" panose="020B0604020202020204" charset="0"/>
                <a:ea typeface="Roboto Slab" panose="020B0604020202020204" charset="0"/>
              </a:rPr>
              <a:t>Web based application for Thai sign language recognition</a:t>
            </a:r>
          </a:p>
          <a:p>
            <a:pPr marL="38100" indent="0">
              <a:lnSpc>
                <a:spcPct val="200000"/>
              </a:lnSpc>
              <a:buNone/>
            </a:pPr>
            <a:r>
              <a:rPr lang="en-US" sz="1400" b="1" dirty="0"/>
              <a:t>         </a:t>
            </a:r>
          </a:p>
          <a:p>
            <a:pPr marL="38100" indent="0">
              <a:buNone/>
            </a:pPr>
            <a:endParaRPr lang="en-US" sz="1400" b="1" dirty="0"/>
          </a:p>
          <a:p>
            <a:pPr marL="38100" indent="0">
              <a:buNone/>
            </a:pPr>
            <a:r>
              <a:rPr lang="en-US" sz="1400" b="1" dirty="0"/>
              <a:t>         </a:t>
            </a:r>
          </a:p>
          <a:p>
            <a:pPr marL="38100" indent="0">
              <a:buNone/>
            </a:pPr>
            <a:br>
              <a:rPr lang="en-US" sz="1400" b="1" dirty="0"/>
            </a:br>
            <a:endParaRPr sz="1400" b="1" dirty="0"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201124" y="123127"/>
            <a:ext cx="5375275" cy="8905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/>
              <a:t>WHAT IS OUR </a:t>
            </a:r>
            <a:r>
              <a:rPr lang="en-US" sz="3500" b="1" dirty="0">
                <a:solidFill>
                  <a:schemeClr val="accent2">
                    <a:lumMod val="50000"/>
                  </a:schemeClr>
                </a:solidFill>
              </a:rPr>
              <a:t>SYSTEM?</a:t>
            </a:r>
            <a:endParaRPr sz="3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B7A821-DDC1-4F38-9FA2-A99BAEBECB20}"/>
              </a:ext>
            </a:extLst>
          </p:cNvPr>
          <p:cNvGrpSpPr/>
          <p:nvPr/>
        </p:nvGrpSpPr>
        <p:grpSpPr>
          <a:xfrm>
            <a:off x="5699388" y="540952"/>
            <a:ext cx="2873700" cy="2221486"/>
            <a:chOff x="5699388" y="540952"/>
            <a:chExt cx="2873700" cy="2221486"/>
          </a:xfrm>
        </p:grpSpPr>
        <p:sp>
          <p:nvSpPr>
            <p:cNvPr id="117" name="Google Shape;117;p18"/>
            <p:cNvSpPr/>
            <p:nvPr/>
          </p:nvSpPr>
          <p:spPr>
            <a:xfrm>
              <a:off x="5699388" y="909638"/>
              <a:ext cx="1875600" cy="18528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0" name="Google Shape;120;p18"/>
            <p:cNvCxnSpPr/>
            <p:nvPr/>
          </p:nvCxnSpPr>
          <p:spPr>
            <a:xfrm rot="10800000" flipH="1">
              <a:off x="6805299" y="540952"/>
              <a:ext cx="143700" cy="377100"/>
            </a:xfrm>
            <a:prstGeom prst="straightConnector1">
              <a:avLst/>
            </a:prstGeom>
            <a:noFill/>
            <a:ln w="9525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8"/>
            <p:cNvCxnSpPr/>
            <p:nvPr/>
          </p:nvCxnSpPr>
          <p:spPr>
            <a:xfrm flipH="1">
              <a:off x="7451750" y="1182125"/>
              <a:ext cx="337200" cy="131100"/>
            </a:xfrm>
            <a:prstGeom prst="straightConnector1">
              <a:avLst/>
            </a:prstGeom>
            <a:noFill/>
            <a:ln w="9525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18"/>
            <p:cNvCxnSpPr>
              <a:endCxn id="117" idx="6"/>
            </p:cNvCxnSpPr>
            <p:nvPr/>
          </p:nvCxnSpPr>
          <p:spPr>
            <a:xfrm rot="10800000">
              <a:off x="7574988" y="1836038"/>
              <a:ext cx="998100" cy="98100"/>
            </a:xfrm>
            <a:prstGeom prst="straightConnector1">
              <a:avLst/>
            </a:prstGeom>
            <a:noFill/>
            <a:ln w="9525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" name="Google Shape;123;p18"/>
            <p:cNvSpPr/>
            <p:nvPr/>
          </p:nvSpPr>
          <p:spPr>
            <a:xfrm>
              <a:off x="5875550" y="1057688"/>
              <a:ext cx="1576200" cy="15567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3C343F1-47A7-4DE1-9A1B-F8CB7BF94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026" y="2375669"/>
            <a:ext cx="4588058" cy="21473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7A92F4-2666-4459-ADE5-E4836D6F43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Google Shape;118;p18">
            <a:extLst>
              <a:ext uri="{FF2B5EF4-FFF2-40B4-BE49-F238E27FC236}">
                <a16:creationId xmlns:a16="http://schemas.microsoft.com/office/drawing/2014/main" id="{B6F86F09-5A85-4372-89DB-B90F9E638838}"/>
              </a:ext>
            </a:extLst>
          </p:cNvPr>
          <p:cNvSpPr txBox="1">
            <a:spLocks/>
          </p:cNvSpPr>
          <p:nvPr/>
        </p:nvSpPr>
        <p:spPr>
          <a:xfrm>
            <a:off x="-88741" y="0"/>
            <a:ext cx="3432016" cy="10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/>
            <a:r>
              <a:rPr lang="en-US" sz="4000" b="1" dirty="0"/>
              <a:t>FEATURES</a:t>
            </a: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Google Shape;119;p18">
            <a:extLst>
              <a:ext uri="{FF2B5EF4-FFF2-40B4-BE49-F238E27FC236}">
                <a16:creationId xmlns:a16="http://schemas.microsoft.com/office/drawing/2014/main" id="{B29E59E1-7E57-486E-94B3-A43BEF6E464C}"/>
              </a:ext>
            </a:extLst>
          </p:cNvPr>
          <p:cNvSpPr txBox="1">
            <a:spLocks/>
          </p:cNvSpPr>
          <p:nvPr/>
        </p:nvSpPr>
        <p:spPr>
          <a:xfrm>
            <a:off x="1297275" y="920751"/>
            <a:ext cx="7381459" cy="40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Roboto Slab" panose="020B0604020202020204" charset="0"/>
                <a:ea typeface="Roboto Slab" panose="020B0604020202020204" charset="0"/>
              </a:rPr>
              <a:t>Real time image recognition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Roboto Slab" panose="020B0604020202020204" charset="0"/>
                <a:ea typeface="Roboto Slab" panose="020B0604020202020204" charset="0"/>
              </a:rPr>
              <a:t>Word concatenation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Roboto Slab" panose="020B0604020202020204" charset="0"/>
                <a:ea typeface="Roboto Slab" panose="020B0604020202020204" charset="0"/>
              </a:rPr>
              <a:t>Live training (adding examples to model)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Roboto Slab" panose="020B0604020202020204" charset="0"/>
                <a:ea typeface="Roboto Slab" panose="020B0604020202020204" charset="0"/>
              </a:rPr>
              <a:t>Text to speech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Roboto Slab" panose="020B0604020202020204" charset="0"/>
                <a:ea typeface="Roboto Slab" panose="020B0604020202020204" charset="0"/>
              </a:rPr>
              <a:t>Save model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Roboto Slab" panose="020B0604020202020204" charset="0"/>
              <a:ea typeface="Roboto Slab" panose="020B0604020202020204" charset="0"/>
            </a:endParaRPr>
          </a:p>
          <a:p>
            <a:pPr>
              <a:lnSpc>
                <a:spcPct val="200000"/>
              </a:lnSpc>
            </a:pPr>
            <a:endParaRPr lang="en-US" sz="20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38100" indent="0">
              <a:lnSpc>
                <a:spcPct val="200000"/>
              </a:lnSpc>
              <a:buFont typeface="Source Sans Pro"/>
              <a:buNone/>
            </a:pPr>
            <a:r>
              <a:rPr lang="en-US" sz="1400" b="1" dirty="0"/>
              <a:t>         </a:t>
            </a:r>
          </a:p>
          <a:p>
            <a:pPr marL="38100" indent="0">
              <a:buFont typeface="Source Sans Pro"/>
              <a:buNone/>
            </a:pPr>
            <a:endParaRPr lang="en-US" sz="1400" b="1" dirty="0"/>
          </a:p>
          <a:p>
            <a:pPr marL="38100" indent="0">
              <a:buFont typeface="Source Sans Pro"/>
              <a:buNone/>
            </a:pPr>
            <a:r>
              <a:rPr lang="en-US" sz="1400" b="1" dirty="0"/>
              <a:t>         </a:t>
            </a:r>
          </a:p>
          <a:p>
            <a:pPr marL="38100" indent="0">
              <a:buFont typeface="Source Sans Pro"/>
              <a:buNone/>
            </a:pPr>
            <a:br>
              <a:rPr lang="en-US" sz="1400" b="1" dirty="0"/>
            </a:b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4181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05485" y="174660"/>
            <a:ext cx="6524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System Architecture Diagram</a:t>
            </a:r>
            <a:endParaRPr lang="th-TH" sz="3200" b="1" dirty="0">
              <a:solidFill>
                <a:schemeClr val="accent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59" name="รูปภาพ 59">
            <a:extLst>
              <a:ext uri="{FF2B5EF4-FFF2-40B4-BE49-F238E27FC236}">
                <a16:creationId xmlns:a16="http://schemas.microsoft.com/office/drawing/2014/main" id="{253A1873-FF3A-964C-AE1B-1A2651EF5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658" y="1975872"/>
            <a:ext cx="2285858" cy="141144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BB95F5-D323-4AE9-B65C-1B48F57B2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83" y="1411165"/>
            <a:ext cx="6527634" cy="2321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9745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F9EEB2-D4AE-4137-8753-5109DC0126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Google Shape;118;p18">
            <a:extLst>
              <a:ext uri="{FF2B5EF4-FFF2-40B4-BE49-F238E27FC236}">
                <a16:creationId xmlns:a16="http://schemas.microsoft.com/office/drawing/2014/main" id="{3104E6A0-73B9-4FF9-B63F-AA888AE05C6D}"/>
              </a:ext>
            </a:extLst>
          </p:cNvPr>
          <p:cNvSpPr txBox="1">
            <a:spLocks/>
          </p:cNvSpPr>
          <p:nvPr/>
        </p:nvSpPr>
        <p:spPr>
          <a:xfrm>
            <a:off x="323850" y="0"/>
            <a:ext cx="8820150" cy="89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500" b="1" dirty="0"/>
              <a:t>PROJECT </a:t>
            </a:r>
            <a:r>
              <a:rPr lang="en-US" sz="3500" b="1" dirty="0">
                <a:solidFill>
                  <a:schemeClr val="accent2">
                    <a:lumMod val="50000"/>
                  </a:schemeClr>
                </a:solidFill>
              </a:rPr>
              <a:t>GUI (Overview)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4253C7-67FB-4437-BEDD-CC6A047F0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55" y="1184862"/>
            <a:ext cx="8060290" cy="31738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908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F9EEB2-D4AE-4137-8753-5109DC0126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Google Shape;118;p18">
            <a:extLst>
              <a:ext uri="{FF2B5EF4-FFF2-40B4-BE49-F238E27FC236}">
                <a16:creationId xmlns:a16="http://schemas.microsoft.com/office/drawing/2014/main" id="{3104E6A0-73B9-4FF9-B63F-AA888AE05C6D}"/>
              </a:ext>
            </a:extLst>
          </p:cNvPr>
          <p:cNvSpPr txBox="1">
            <a:spLocks/>
          </p:cNvSpPr>
          <p:nvPr/>
        </p:nvSpPr>
        <p:spPr>
          <a:xfrm>
            <a:off x="323850" y="0"/>
            <a:ext cx="8820150" cy="89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500" b="1" dirty="0"/>
              <a:t>PROJECT </a:t>
            </a:r>
            <a:r>
              <a:rPr lang="en-US" sz="3500" b="1" dirty="0">
                <a:solidFill>
                  <a:schemeClr val="accent2">
                    <a:lumMod val="50000"/>
                  </a:schemeClr>
                </a:solidFill>
              </a:rPr>
              <a:t>GUI (Training)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4253C7-67FB-4437-BEDD-CC6A047F0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4" t="11286" r="37356"/>
          <a:stretch/>
        </p:blipFill>
        <p:spPr>
          <a:xfrm>
            <a:off x="1768575" y="1135678"/>
            <a:ext cx="5606850" cy="3368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E30B9F-7E9D-4ADC-A983-CB9FDB1A5E21}"/>
              </a:ext>
            </a:extLst>
          </p:cNvPr>
          <p:cNvSpPr txBox="1"/>
          <p:nvPr/>
        </p:nvSpPr>
        <p:spPr>
          <a:xfrm>
            <a:off x="7798837" y="1895613"/>
            <a:ext cx="120595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Camera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032861-0E9E-4446-B28A-423CA42AABD1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flipH="1">
            <a:off x="7124700" y="2095668"/>
            <a:ext cx="6741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48EA36-05BF-43BD-9F75-15881F9C9426}"/>
              </a:ext>
            </a:extLst>
          </p:cNvPr>
          <p:cNvSpPr txBox="1"/>
          <p:nvPr/>
        </p:nvSpPr>
        <p:spPr>
          <a:xfrm>
            <a:off x="7798837" y="2959265"/>
            <a:ext cx="1154247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Add word for Training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408792-04A2-4251-A106-FC903A6D9264}"/>
              </a:ext>
            </a:extLst>
          </p:cNvPr>
          <p:cNvCxnSpPr>
            <a:cxnSpLocks/>
            <a:stCxn id="10" idx="1"/>
            <a:endCxn id="17" idx="3"/>
          </p:cNvCxnSpPr>
          <p:nvPr/>
        </p:nvCxnSpPr>
        <p:spPr>
          <a:xfrm flipH="1">
            <a:off x="7058025" y="3467097"/>
            <a:ext cx="74081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01D57BC-3EF9-4BDD-B653-234C11C48E2F}"/>
              </a:ext>
            </a:extLst>
          </p:cNvPr>
          <p:cNvSpPr/>
          <p:nvPr/>
        </p:nvSpPr>
        <p:spPr>
          <a:xfrm>
            <a:off x="5048250" y="3028950"/>
            <a:ext cx="2009775" cy="876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943F13-608A-41E5-BD4F-9E6D0C001447}"/>
              </a:ext>
            </a:extLst>
          </p:cNvPr>
          <p:cNvSpPr/>
          <p:nvPr/>
        </p:nvSpPr>
        <p:spPr>
          <a:xfrm>
            <a:off x="1838325" y="1209675"/>
            <a:ext cx="2055678" cy="3105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6EC0DC-F1E5-421E-BD39-7EC1F467197F}"/>
              </a:ext>
            </a:extLst>
          </p:cNvPr>
          <p:cNvSpPr txBox="1"/>
          <p:nvPr/>
        </p:nvSpPr>
        <p:spPr>
          <a:xfrm>
            <a:off x="139205" y="2162085"/>
            <a:ext cx="1463359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Words available</a:t>
            </a:r>
          </a:p>
          <a:p>
            <a:r>
              <a:rPr lang="en-US" sz="1800" dirty="0"/>
              <a:t>for detecting and training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5B80F3-EAE6-44E1-9F4B-AB28E16225AF}"/>
              </a:ext>
            </a:extLst>
          </p:cNvPr>
          <p:cNvSpPr/>
          <p:nvPr/>
        </p:nvSpPr>
        <p:spPr>
          <a:xfrm>
            <a:off x="4981575" y="1209675"/>
            <a:ext cx="2143125" cy="1771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A759C6-C578-4226-8036-299ED0F178C2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1602564" y="2762250"/>
            <a:ext cx="2357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B9AAD96-36D7-4109-8441-35B222B7C6AA}"/>
              </a:ext>
            </a:extLst>
          </p:cNvPr>
          <p:cNvSpPr txBox="1"/>
          <p:nvPr/>
        </p:nvSpPr>
        <p:spPr>
          <a:xfrm>
            <a:off x="139205" y="4023372"/>
            <a:ext cx="1463359" cy="7386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 Example into KNN-classifier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0D7DDA-3358-416F-BF1A-FCDC43E8801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1602564" y="4023372"/>
            <a:ext cx="607236" cy="369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74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F9EEB2-D4AE-4137-8753-5109DC0126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Google Shape;118;p18">
            <a:extLst>
              <a:ext uri="{FF2B5EF4-FFF2-40B4-BE49-F238E27FC236}">
                <a16:creationId xmlns:a16="http://schemas.microsoft.com/office/drawing/2014/main" id="{3104E6A0-73B9-4FF9-B63F-AA888AE05C6D}"/>
              </a:ext>
            </a:extLst>
          </p:cNvPr>
          <p:cNvSpPr txBox="1">
            <a:spLocks/>
          </p:cNvSpPr>
          <p:nvPr/>
        </p:nvSpPr>
        <p:spPr>
          <a:xfrm>
            <a:off x="323850" y="0"/>
            <a:ext cx="8820150" cy="89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500" b="1" dirty="0"/>
              <a:t>PROJECT </a:t>
            </a:r>
            <a:r>
              <a:rPr lang="en-US" sz="3500" b="1" dirty="0">
                <a:solidFill>
                  <a:schemeClr val="accent2">
                    <a:lumMod val="50000"/>
                  </a:schemeClr>
                </a:solidFill>
              </a:rPr>
              <a:t>GUI (Classifying)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4253C7-67FB-4437-BEDD-CC6A047F0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66" t="12186" r="4621" b="11285"/>
          <a:stretch/>
        </p:blipFill>
        <p:spPr>
          <a:xfrm>
            <a:off x="1931576" y="1095196"/>
            <a:ext cx="5280848" cy="2953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A99530-1C2E-49F2-BE1F-8FB62B9C6037}"/>
              </a:ext>
            </a:extLst>
          </p:cNvPr>
          <p:cNvSpPr txBox="1"/>
          <p:nvPr/>
        </p:nvSpPr>
        <p:spPr>
          <a:xfrm>
            <a:off x="177305" y="1452473"/>
            <a:ext cx="1463359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Webcam sends image to classifier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5FF119-C324-47E8-85CB-883A59ED7F19}"/>
              </a:ext>
            </a:extLst>
          </p:cNvPr>
          <p:cNvSpPr/>
          <p:nvPr/>
        </p:nvSpPr>
        <p:spPr>
          <a:xfrm>
            <a:off x="2047875" y="1162050"/>
            <a:ext cx="1990725" cy="1781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0F98E1-852E-46BF-BAC1-664A310D496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640664" y="2052638"/>
            <a:ext cx="4072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DAACE9-5EEC-45C1-81AC-042B54B6D2B8}"/>
              </a:ext>
            </a:extLst>
          </p:cNvPr>
          <p:cNvSpPr txBox="1"/>
          <p:nvPr/>
        </p:nvSpPr>
        <p:spPr>
          <a:xfrm>
            <a:off x="7503336" y="1423124"/>
            <a:ext cx="1463359" cy="17543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Keeps classified text that have over 90% confidence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41B137-E513-46E0-ADC0-BFC646DE6068}"/>
              </a:ext>
            </a:extLst>
          </p:cNvPr>
          <p:cNvSpPr/>
          <p:nvPr/>
        </p:nvSpPr>
        <p:spPr>
          <a:xfrm>
            <a:off x="5029200" y="1162050"/>
            <a:ext cx="2066925" cy="2276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CEC6A3-F746-4050-B1E4-B7D92E7FE4C6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7096125" y="2300287"/>
            <a:ext cx="40721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31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5A0FFE-4233-4043-87C4-B22F1E53D1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Google Shape;118;p18">
            <a:extLst>
              <a:ext uri="{FF2B5EF4-FFF2-40B4-BE49-F238E27FC236}">
                <a16:creationId xmlns:a16="http://schemas.microsoft.com/office/drawing/2014/main" id="{AFA4038E-0B9C-4C51-821B-1C666AED58A3}"/>
              </a:ext>
            </a:extLst>
          </p:cNvPr>
          <p:cNvSpPr txBox="1">
            <a:spLocks/>
          </p:cNvSpPr>
          <p:nvPr/>
        </p:nvSpPr>
        <p:spPr>
          <a:xfrm>
            <a:off x="309976" y="230199"/>
            <a:ext cx="4862285" cy="77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/>
            <a:r>
              <a:rPr lang="en-US" sz="3500" b="1" dirty="0"/>
              <a:t>COMPONENT </a:t>
            </a:r>
            <a:r>
              <a:rPr lang="en-US" sz="3500" b="1" dirty="0">
                <a:solidFill>
                  <a:schemeClr val="accent2">
                    <a:lumMod val="50000"/>
                  </a:schemeClr>
                </a:solidFill>
              </a:rPr>
              <a:t>DETAIL</a:t>
            </a:r>
          </a:p>
        </p:txBody>
      </p:sp>
    </p:spTree>
    <p:extLst>
      <p:ext uri="{BB962C8B-B14F-4D97-AF65-F5344CB8AC3E}">
        <p14:creationId xmlns:p14="http://schemas.microsoft.com/office/powerpoint/2010/main" val="2231691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6E5B00-BE67-44EB-96CD-65A1135EA4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178594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313</Words>
  <Application>Microsoft Office PowerPoint</Application>
  <PresentationFormat>On-screen Show (16:9)</PresentationFormat>
  <Paragraphs>63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Roboto Slab</vt:lpstr>
      <vt:lpstr>Source Sans Pro</vt:lpstr>
      <vt:lpstr>Cordelia template</vt:lpstr>
      <vt:lpstr>Thai Sign Language Recognition</vt:lpstr>
      <vt:lpstr>WHAT IS OUR SYSTEM?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Suggestions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Sign Language Artificial Intelligent</dc:title>
  <dc:creator>bank 46937</dc:creator>
  <cp:lastModifiedBy>Nipat Phattarakijtham</cp:lastModifiedBy>
  <cp:revision>50</cp:revision>
  <dcterms:modified xsi:type="dcterms:W3CDTF">2019-11-26T19:55:29Z</dcterms:modified>
</cp:coreProperties>
</file>