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9" r:id="rId4"/>
    <p:sldId id="268" r:id="rId5"/>
    <p:sldId id="259" r:id="rId6"/>
    <p:sldId id="258" r:id="rId7"/>
    <p:sldId id="260" r:id="rId8"/>
    <p:sldId id="300" r:id="rId9"/>
    <p:sldId id="262" r:id="rId10"/>
    <p:sldId id="264" r:id="rId11"/>
    <p:sldId id="266" r:id="rId12"/>
    <p:sldId id="271" r:id="rId13"/>
    <p:sldId id="278" r:id="rId14"/>
    <p:sldId id="263" r:id="rId15"/>
    <p:sldId id="265" r:id="rId16"/>
    <p:sldId id="267" r:id="rId17"/>
    <p:sldId id="297" r:id="rId18"/>
    <p:sldId id="293" r:id="rId19"/>
    <p:sldId id="302" r:id="rId20"/>
    <p:sldId id="277" r:id="rId21"/>
    <p:sldId id="298" r:id="rId22"/>
    <p:sldId id="272" r:id="rId23"/>
    <p:sldId id="275" r:id="rId24"/>
    <p:sldId id="303" r:id="rId25"/>
    <p:sldId id="304" r:id="rId26"/>
    <p:sldId id="280" r:id="rId27"/>
    <p:sldId id="301" r:id="rId28"/>
    <p:sldId id="281" r:id="rId29"/>
    <p:sldId id="283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B6DBB-1AA6-43D8-9A2D-D29BA3AB5F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56836-002E-4D8F-96A0-2A8221EB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https://www.youtube.com/watch?v=kOFUQB7u5Ck</a:t>
            </a:r>
          </a:p>
          <a:p>
            <a:endParaRPr lang="en-US" dirty="0"/>
          </a:p>
          <a:p>
            <a:r>
              <a:rPr lang="en-US" dirty="0"/>
              <a:t>About MINST @ 12:40</a:t>
            </a:r>
          </a:p>
          <a:p>
            <a:endParaRPr lang="en-US" dirty="0"/>
          </a:p>
          <a:p>
            <a:r>
              <a:rPr lang="en-US" dirty="0"/>
              <a:t>https://machinelearningmastery.com/how-to-develop-a-convolutional-neural-network-from-scratch-for-mnist-handwritten-digit-classification/</a:t>
            </a:r>
          </a:p>
          <a:p>
            <a:endParaRPr lang="en-US" dirty="0"/>
          </a:p>
          <a:p>
            <a:r>
              <a:rPr lang="en-US" dirty="0"/>
              <a:t>https://docs.google.com/document/d/1dw2wuPO-zy2RBZEIXnOzSFxYb-Iwq3fZW4zR4NE8aPo/edit?ts=5ed6d379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56836-002E-4D8F-96A0-2A8221EBF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56836-002E-4D8F-96A0-2A8221EBF5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3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56836-002E-4D8F-96A0-2A8221EBF5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by 9  after comparison will have a map of 7 by 7 </a:t>
            </a:r>
          </a:p>
          <a:p>
            <a:r>
              <a:rPr lang="en-US" dirty="0"/>
              <a:t> 9 -2 = 7 </a:t>
            </a:r>
          </a:p>
          <a:p>
            <a:r>
              <a:rPr lang="en-US" dirty="0"/>
              <a:t>If 128 by 128  after comparison will be 126 by 126</a:t>
            </a:r>
          </a:p>
          <a:p>
            <a:r>
              <a:rPr lang="en-US" dirty="0"/>
              <a:t>Comparison  can only be 2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5953E-13DB-4C75-93A5-A0B74DBBDDF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3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by 9  after comparison will have a map of 7 by 7 </a:t>
            </a:r>
          </a:p>
          <a:p>
            <a:r>
              <a:rPr lang="en-US" dirty="0"/>
              <a:t> 9 -2 = 7 </a:t>
            </a:r>
          </a:p>
          <a:p>
            <a:r>
              <a:rPr lang="en-US" dirty="0"/>
              <a:t>If 128 by 128  after comparison will be 126 by 126</a:t>
            </a:r>
          </a:p>
          <a:p>
            <a:r>
              <a:rPr lang="en-US" dirty="0"/>
              <a:t>Comparison  can only be 2 at a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5953E-13DB-4C75-93A5-A0B74DBBDDF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E0C7-7EFF-4E6B-9FB7-BFF4BACB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EF24B-BE41-4D89-8065-21A617901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4E82-6A32-42F0-A889-3C99D38F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3F33A-045E-4FBE-91A1-DBF5E2E3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260F-8B7E-4E4C-A7A7-512FD5B0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8FAC-3868-4ABA-932C-73E1722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42950-35D2-422D-A358-44113CD5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79D1-2C99-4F8D-A179-92C3FCC2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BD7D-0C2A-48F6-9788-0527F431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3822-62B9-4917-9B0A-CAF8D8DC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A40F8-E6E9-4C4D-948B-7CA6AB7E9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3CD13-B354-48C1-97E0-15ED55DA8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E938-A5B7-418C-9D49-325A09E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74F3-01F9-4665-BAA5-85E6573D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E73D-7249-4B1A-A2A5-C5263CBF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711C-C4E7-4585-9319-04B381B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AFC-A7FA-4966-9F48-58D0EEA2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A6E1-E921-45F5-8F38-08B0CE55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F2A0-29DF-4226-AB85-5EED7542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0673-422B-4625-8622-D6A86593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0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5293-3353-42CC-9FF6-AD1F1DDE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F961-2106-4B7F-ABB7-D115B2DD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5CD2-83B0-4813-AB68-C42BB763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35E2-B12B-4567-A0D4-E178E142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98FF-5065-47D3-AAF0-2B04C76A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5725-B93C-477E-A42B-6C27DBF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E240-D50A-4B64-8DA3-F258BE592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6B98A-6E62-4C64-B40A-13BC4AA2F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D34A8-7490-41E3-902B-39CE9888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C736-8F64-4ED1-A210-AC5A42D4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ABD9-BC6E-4E7A-B7B8-F9976E6C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63B3-9F50-437A-860C-486A420D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0E3B-D1B0-4705-9710-B3E82DD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64B95-0BFF-4F6C-BCB2-F88ECA82E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C1191-9F2E-4EEC-822D-3A6FCA07A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89091-88EC-4CFE-9907-D53B0010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A9545-0E3F-410A-8EFA-DA919B89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C71DD-761F-4EA7-A788-290E424F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9F263-1A6E-4AF5-86B8-E6231914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1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81DF-95D8-4409-BF5E-12B7A129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5E5F1-9438-476B-8368-7DE90956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83E67-1FBA-4129-B2D6-B90D0DB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30EB4-8138-4012-9725-2E9F420B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C13AA-22F2-40FB-83F0-B653DCC4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61D67-4F88-4E95-9246-1C3B363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9E4DC-28AF-4EF0-80E3-DA263AB0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5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C4A5-6D2B-44F2-9E4D-FA0EE0BD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992B-114A-4499-B730-79FD79BD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A2B7-9252-4853-B753-04D44A84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ABD43-7331-40A4-953F-AFA1329C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52D6B-B252-419D-AA9B-D3B262B0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8080-6605-49FC-B1AD-F9930FA6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0104-87DD-43E0-896C-E4679CFE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D38F1-FB92-4228-8CE8-BE6053C3D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96C35-2867-4E34-BF53-DE5C768B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8143-E8A3-4C1D-92A6-84BB3379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1ACB1-B658-4726-8A19-1A4B4796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E5819-492E-45B5-BD9E-18BE4B2A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84CE9-55B1-47EB-BB2C-D2DA88E0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F47FD-03B8-4DB8-90B1-EC854E458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7D8B-5FFF-499B-AD24-33CB7C4FB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71BF-3788-425F-BC4E-1786FE78E69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2B70-19A6-4FA7-A091-9AF79B69A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C519-C18B-4501-8571-10198073A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F86C-32A5-4BEC-952F-F906A95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scode-python/blob/master/PYTHON_INTERACTIVE_TROUBLESHOOTING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hyperlink" Target="https://www.pyimagesearch.com/2019/10/21/keras-vs-tf-keras-whats-the-difference-in-tensorflow-2-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dpagetoday.com/infectiousdisease/covid19/8586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m/imgres?imgurl=https%3A%2F%2Fp0.piqsels.com%2Fpreview%2F558%2F696%2F992%2Ftechnology-movie-movies-television.jpg&amp;imgrefurl=https%3A%2F%2Fwww.piqsels.com%2Fen%2Fpublic-domain-photo-zknby&amp;tbnid=bipbsdQ0PFLc_M&amp;vet=12ahUKEwjE3szNnuTpAhVY_6wKHRp3A1QQMygEegUIARChAQ..i&amp;docid=zoFSP6Mxj1Kx3M&amp;w=910&amp;h=607&amp;itg=1&amp;hl=en&amp;safe=images&amp;ved=2ahUKEwjE3szNnuTpAhVY_6wKHRp3A1QQMygEegUIARChA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D294-F5FB-41E7-A06F-B5DBE84B1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8536-3FBD-4658-9438-A0CBC721C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19672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947C-FC93-4477-9849-5783E77A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F846-BD2B-4FEC-B22A-EE5A7D9D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(preferred installer program) starting with Python 3.4, it is included by default with the Python binary installers.</a:t>
            </a:r>
          </a:p>
        </p:txBody>
      </p:sp>
    </p:spTree>
    <p:extLst>
      <p:ext uri="{BB962C8B-B14F-4D97-AF65-F5344CB8AC3E}">
        <p14:creationId xmlns:p14="http://schemas.microsoft.com/office/powerpoint/2010/main" val="292879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652B-128A-4680-B17D-4A78C7FA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language was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6356-8776-4EC2-A116-1BCD9991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41457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1CE-8FA8-400A-8227-8505CCC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Juypter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67F8-F07B-4A31-8944-4EE3CD09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https://github.com/Microsoft/vscode-python/blob/master/PYTHON_INTERACTIVE_TROUBLESHOOTING.md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4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D294-F5FB-41E7-A06F-B5DBE84B1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349"/>
            <a:ext cx="9144000" cy="1014413"/>
          </a:xfrm>
        </p:spPr>
        <p:txBody>
          <a:bodyPr/>
          <a:lstStyle/>
          <a:p>
            <a:r>
              <a:rPr lang="en-US" dirty="0"/>
              <a:t>MNIST Handwritten Digit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2C5D0-2060-4ACC-9648-ED01F3A6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31" y="2928938"/>
            <a:ext cx="3899338" cy="29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2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70B-CCC3-4618-AF08-4A1E000A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6" y="8057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Using MNIST handwritten digit classification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5C601-BA72-446D-BE8D-0600312B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93" y="2583982"/>
            <a:ext cx="8345214" cy="34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8F33-9B49-4719-AFC7-BE6C0F2C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MNIST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A797-4F12-4385-B08C-BB61B0C3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6709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MNIST ( Modified National Institute of Standards and Technology database. </a:t>
            </a:r>
          </a:p>
          <a:p>
            <a:endParaRPr lang="en-US" dirty="0"/>
          </a:p>
          <a:p>
            <a:r>
              <a:rPr lang="en-US" dirty="0"/>
              <a:t>This is a large database of handwritten digits that are commonly used for training various image processing systems. </a:t>
            </a:r>
          </a:p>
          <a:p>
            <a:endParaRPr lang="en-US" dirty="0"/>
          </a:p>
          <a:p>
            <a:r>
              <a:rPr lang="en-US" dirty="0"/>
              <a:t>This database is also widely used for training and testing Machine Learning. </a:t>
            </a:r>
          </a:p>
          <a:p>
            <a:r>
              <a:rPr lang="en-US" dirty="0"/>
              <a:t>The dataset contains 60,000 training images and 10,000 testing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7FA6A-DA55-4744-86DF-9FB4DEDF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434" y="1962696"/>
            <a:ext cx="3723366" cy="22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4CA5-83F5-46B8-8C16-ACC028AE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9A00-B972-4616-BEBE-1DD7BAC8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60,000 small squares 28 x 28-pixel grayscale images of handwritten single digits between 0 and 9.</a:t>
            </a:r>
          </a:p>
          <a:p>
            <a:endParaRPr lang="en-US" dirty="0"/>
          </a:p>
          <a:p>
            <a:r>
              <a:rPr lang="en-US" b="1" dirty="0"/>
              <a:t>Task: </a:t>
            </a:r>
            <a:r>
              <a:rPr lang="en-US" dirty="0"/>
              <a:t>Classify a given image of handwritten digit into </a:t>
            </a:r>
            <a:r>
              <a:rPr lang="en-US" b="1" dirty="0"/>
              <a:t>1 of 10 </a:t>
            </a:r>
            <a:r>
              <a:rPr lang="en-US" dirty="0"/>
              <a:t>classes representing integer values from </a:t>
            </a:r>
            <a:r>
              <a:rPr lang="en-US" b="1" dirty="0"/>
              <a:t>0 to 9, </a:t>
            </a:r>
            <a:r>
              <a:rPr lang="en-US" b="1" dirty="0">
                <a:highlight>
                  <a:srgbClr val="FFFF00"/>
                </a:highlight>
              </a:rPr>
              <a:t>inclusively</a:t>
            </a:r>
            <a:r>
              <a:rPr lang="en-US" b="1" dirty="0"/>
              <a:t>.</a:t>
            </a:r>
          </a:p>
          <a:p>
            <a:r>
              <a:rPr lang="en-US" b="1" dirty="0"/>
              <a:t>Solvable: </a:t>
            </a:r>
            <a:r>
              <a:rPr lang="en-US" dirty="0"/>
              <a:t>Top Performing models are deep learning CNN  that achieve of above 99% with an error rate between 0.4% and 0.2%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034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541E-D498-45BE-9E9A-7FD47CE7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B72A-2308-48C4-B990-F7C4A1DF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7075" cy="4351338"/>
          </a:xfrm>
        </p:spPr>
        <p:txBody>
          <a:bodyPr/>
          <a:lstStyle/>
          <a:p>
            <a:r>
              <a:rPr lang="en-US" dirty="0"/>
              <a:t>Convolution layer</a:t>
            </a:r>
          </a:p>
          <a:p>
            <a:endParaRPr lang="en-US" dirty="0"/>
          </a:p>
          <a:p>
            <a:r>
              <a:rPr lang="en-US" dirty="0"/>
              <a:t>Activation layer</a:t>
            </a:r>
          </a:p>
          <a:p>
            <a:endParaRPr lang="en-US" dirty="0"/>
          </a:p>
          <a:p>
            <a:r>
              <a:rPr lang="en-US" dirty="0"/>
              <a:t>Pooling layer</a:t>
            </a:r>
          </a:p>
          <a:p>
            <a:endParaRPr lang="en-US" dirty="0"/>
          </a:p>
          <a:p>
            <a:r>
              <a:rPr lang="en-US" dirty="0"/>
              <a:t>Fully connected layer</a:t>
            </a:r>
          </a:p>
          <a:p>
            <a:endParaRPr lang="en-US" dirty="0"/>
          </a:p>
        </p:txBody>
      </p:sp>
      <p:pic>
        <p:nvPicPr>
          <p:cNvPr id="2050" name="Picture 2" descr="Is the deconvolution layer the same as a convolutional layer?">
            <a:extLst>
              <a:ext uri="{FF2B5EF4-FFF2-40B4-BE49-F238E27FC236}">
                <a16:creationId xmlns:a16="http://schemas.microsoft.com/office/drawing/2014/main" id="{7E4CAAEB-4E57-4528-9232-868F5359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25" y="473080"/>
            <a:ext cx="6650544" cy="163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ECC746-C4BA-4E07-94CD-47D7524C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22" y="2309020"/>
            <a:ext cx="3267075" cy="140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2E54D-26F2-426D-9F95-3F093200B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902" y="2230944"/>
            <a:ext cx="34099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D2F558-6F80-4836-AE62-F79FBDEAD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624" y="3787271"/>
            <a:ext cx="3648505" cy="1223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FB748-04C4-4AA1-B23F-165262565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3218" y="4627403"/>
            <a:ext cx="1952625" cy="18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0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F5A-14E0-4153-9E88-EFCCDAC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F6D7-0F79-4405-AF3D-F6C7AABC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matrix for which we decide the # of columns and rows that this matrix has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5A758-6DE0-4149-85D7-89F5AB5C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40" y="2643372"/>
            <a:ext cx="6216540" cy="32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4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7C15-6C80-4140-99B6-06B17504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Filtering**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C513-9D6E-43E9-BD58-15B99A97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behind matching pixels is called Filtering.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 up the feature and the image patch.</a:t>
            </a:r>
          </a:p>
          <a:p>
            <a:pPr lvl="1"/>
            <a:r>
              <a:rPr lang="en-US" dirty="0"/>
              <a:t>The feature is lined up with a little patch of the image.</a:t>
            </a:r>
          </a:p>
          <a:p>
            <a:pPr lvl="1"/>
            <a:r>
              <a:rPr lang="en-US" dirty="0"/>
              <a:t>Then one by one the pixels are compared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Multiply each image pixel by the corresponding feature pixel.</a:t>
            </a:r>
          </a:p>
          <a:p>
            <a:pPr lvl="1"/>
            <a:r>
              <a:rPr lang="en-US" dirty="0"/>
              <a:t>The pixels are multiplied by each other.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them 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by the total # of pixels.</a:t>
            </a:r>
          </a:p>
        </p:txBody>
      </p:sp>
    </p:spTree>
    <p:extLst>
      <p:ext uri="{BB962C8B-B14F-4D97-AF65-F5344CB8AC3E}">
        <p14:creationId xmlns:p14="http://schemas.microsoft.com/office/powerpoint/2010/main" val="94267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3008-CCEE-4470-993C-55D82D34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8737-E09F-4F8A-8A82-BF2259B8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888" y="1901825"/>
            <a:ext cx="4033838" cy="4351338"/>
          </a:xfrm>
        </p:spPr>
        <p:txBody>
          <a:bodyPr/>
          <a:lstStyle/>
          <a:p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99CE73-EC84-4402-8FEB-2CC416E448C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081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</a:t>
            </a:r>
          </a:p>
          <a:p>
            <a:r>
              <a:rPr lang="en-US" dirty="0"/>
              <a:t>Interface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Anaconda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Pip</a:t>
            </a:r>
          </a:p>
          <a:p>
            <a:r>
              <a:rPr lang="en-US" dirty="0"/>
              <a:t>CNN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ECC10F-8F85-4883-A560-825E12C00553}"/>
              </a:ext>
            </a:extLst>
          </p:cNvPr>
          <p:cNvSpPr txBox="1">
            <a:spLocks/>
          </p:cNvSpPr>
          <p:nvPr/>
        </p:nvSpPr>
        <p:spPr>
          <a:xfrm>
            <a:off x="8743950" y="1978025"/>
            <a:ext cx="2457450" cy="419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5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D294-F5FB-41E7-A06F-B5DBE84B1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Cats and Dogs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B8686-B704-4765-B1BD-816A6257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23" y="443626"/>
            <a:ext cx="3278570" cy="225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A0F11-F7B1-443A-9044-A49BA369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5" y="597557"/>
            <a:ext cx="3373052" cy="2005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9648D-A401-457A-AFC0-15AE576E4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" y="4034769"/>
            <a:ext cx="3478761" cy="2314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57C09-4427-4F1F-A920-543D05721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642" y="4188700"/>
            <a:ext cx="3048000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6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75A5-6938-4405-9F26-FA87BFC7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Multi-Layer- using example faces, cars or animals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5FE9-3404-42A0-83A7-A5EBFF2E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layer</a:t>
            </a:r>
          </a:p>
          <a:p>
            <a:pPr lvl="1"/>
            <a:r>
              <a:rPr lang="en-US" dirty="0"/>
              <a:t>Edges, dots, bright spots, dark spots</a:t>
            </a:r>
          </a:p>
          <a:p>
            <a:pPr lvl="1"/>
            <a:r>
              <a:rPr lang="en-US" dirty="0"/>
              <a:t>Edges, dots</a:t>
            </a:r>
          </a:p>
          <a:p>
            <a:r>
              <a:rPr lang="en-US" dirty="0"/>
              <a:t>Second layer (Things that are recognizable)</a:t>
            </a:r>
          </a:p>
          <a:p>
            <a:pPr lvl="1"/>
            <a:r>
              <a:rPr lang="en-US" dirty="0"/>
              <a:t>Eyes, noses, mouth</a:t>
            </a:r>
          </a:p>
          <a:p>
            <a:pPr lvl="1"/>
            <a:r>
              <a:rPr lang="en-US" dirty="0"/>
              <a:t>Tires, wheel, hoods</a:t>
            </a:r>
          </a:p>
          <a:p>
            <a:r>
              <a:rPr lang="en-US" dirty="0"/>
              <a:t>Third layer</a:t>
            </a:r>
          </a:p>
          <a:p>
            <a:pPr lvl="1"/>
            <a:r>
              <a:rPr lang="en-US" dirty="0"/>
              <a:t>Things that look like faces</a:t>
            </a:r>
          </a:p>
          <a:p>
            <a:pPr lvl="1"/>
            <a:r>
              <a:rPr lang="en-US" dirty="0"/>
              <a:t>Things that are clearly identifies by cars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D93A8-C0F4-48CC-89E9-03FE41F8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989" y="1027906"/>
            <a:ext cx="4399722" cy="2167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C3E2B-1392-4623-9A64-46CB5AD9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271" y="4186668"/>
            <a:ext cx="3317157" cy="19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6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A312-8814-4D76-8DB8-B31AD212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Convolution layer – 1 trick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796E-722F-4615-AAB9-ECA373A1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image becomes a stack of filtered images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7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7A1D-5D4E-4CB4-988D-8C098B40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Pooling (shrinking the image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89FF-8162-46C0-95CD-76C9A9C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a window size (usually 2 or 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stride( usually 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Walk your window across your filtered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each window, take the maximum value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Shrinking will be half of original.</a:t>
            </a:r>
          </a:p>
        </p:txBody>
      </p:sp>
    </p:spTree>
    <p:extLst>
      <p:ext uri="{BB962C8B-B14F-4D97-AF65-F5344CB8AC3E}">
        <p14:creationId xmlns:p14="http://schemas.microsoft.com/office/powerpoint/2010/main" val="2377670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650D-BC34-450D-BEBB-F485F954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–  </a:t>
            </a:r>
            <a:r>
              <a:rPr lang="en-US" dirty="0" err="1"/>
              <a:t>ex.ReLU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1505-9583-469D-9235-9ED48282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type of layers  with no negative values</a:t>
            </a:r>
          </a:p>
        </p:txBody>
      </p:sp>
    </p:spTree>
    <p:extLst>
      <p:ext uri="{BB962C8B-B14F-4D97-AF65-F5344CB8AC3E}">
        <p14:creationId xmlns:p14="http://schemas.microsoft.com/office/powerpoint/2010/main" val="1203409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7302-2FD8-441F-9B3E-4387A1A1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9FE1-5AE2-4DAC-90FE-2741F51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value gets a vote/say. </a:t>
            </a:r>
          </a:p>
        </p:txBody>
      </p:sp>
    </p:spTree>
    <p:extLst>
      <p:ext uri="{BB962C8B-B14F-4D97-AF65-F5344CB8AC3E}">
        <p14:creationId xmlns:p14="http://schemas.microsoft.com/office/powerpoint/2010/main" val="324270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7A8F-B4BD-4A81-9155-DF7C924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(not learned automatically)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BBAA-0CFD-46BD-947A-B5CC0381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Decisions the person writing gets to determine</a:t>
            </a:r>
          </a:p>
          <a:p>
            <a:pPr lvl="1"/>
            <a:r>
              <a:rPr lang="en-US" dirty="0"/>
              <a:t>Convolution </a:t>
            </a:r>
          </a:p>
          <a:p>
            <a:pPr lvl="2"/>
            <a:r>
              <a:rPr lang="en-US" dirty="0"/>
              <a:t># of features</a:t>
            </a:r>
          </a:p>
          <a:p>
            <a:pPr lvl="2"/>
            <a:r>
              <a:rPr lang="en-US" dirty="0"/>
              <a:t>Sizes of features</a:t>
            </a:r>
          </a:p>
          <a:p>
            <a:pPr lvl="1"/>
            <a:r>
              <a:rPr lang="en-US" dirty="0"/>
              <a:t>Pooling</a:t>
            </a:r>
          </a:p>
          <a:p>
            <a:pPr lvl="2"/>
            <a:r>
              <a:rPr lang="en-US" dirty="0"/>
              <a:t>Window size</a:t>
            </a:r>
          </a:p>
          <a:p>
            <a:pPr lvl="2"/>
            <a:r>
              <a:rPr lang="en-US" dirty="0"/>
              <a:t>Window stride</a:t>
            </a:r>
          </a:p>
          <a:p>
            <a:pPr lvl="1"/>
            <a:r>
              <a:rPr lang="en-US" dirty="0"/>
              <a:t>Fully connected</a:t>
            </a:r>
          </a:p>
          <a:p>
            <a:pPr lvl="2"/>
            <a:r>
              <a:rPr lang="en-US" dirty="0"/>
              <a:t># of neurons</a:t>
            </a:r>
          </a:p>
          <a:p>
            <a:pPr lvl="1"/>
            <a:r>
              <a:rPr lang="en-US" dirty="0"/>
              <a:t>Architecture </a:t>
            </a:r>
          </a:p>
          <a:p>
            <a:pPr lvl="2"/>
            <a:r>
              <a:rPr lang="en-US" dirty="0"/>
              <a:t>How many of each type of layer?</a:t>
            </a:r>
          </a:p>
          <a:p>
            <a:pPr lvl="2"/>
            <a:r>
              <a:rPr lang="en-US" dirty="0"/>
              <a:t>Can we create a new layer to access?</a:t>
            </a:r>
          </a:p>
        </p:txBody>
      </p:sp>
    </p:spTree>
    <p:extLst>
      <p:ext uri="{BB962C8B-B14F-4D97-AF65-F5344CB8AC3E}">
        <p14:creationId xmlns:p14="http://schemas.microsoft.com/office/powerpoint/2010/main" val="256802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6C02-D321-41D2-B159-545C2278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layers in an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D8FE5-98AE-4C74-9CB6-537CCB03D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759" y="1987550"/>
            <a:ext cx="5940316" cy="39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4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694C-8F50-4568-952B-C457D94B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problems CNNs can be used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2F7A-3119-432B-AD8A-54C68785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Sound:</a:t>
            </a:r>
          </a:p>
          <a:p>
            <a:pPr lvl="1"/>
            <a:r>
              <a:rPr lang="en-US" dirty="0"/>
              <a:t>Time steps(column) vs Intensity in each(rows) , frequency band.(rows)</a:t>
            </a:r>
          </a:p>
          <a:p>
            <a:r>
              <a:rPr lang="en-US" dirty="0"/>
              <a:t>Text:</a:t>
            </a:r>
          </a:p>
          <a:p>
            <a:pPr lvl="1"/>
            <a:r>
              <a:rPr lang="en-US" dirty="0"/>
              <a:t>Position in sentence vs words in dictionary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573-99A6-4EC7-B9F2-DE3E039A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49" y="4381500"/>
            <a:ext cx="4257675" cy="1795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ABC59A-B0A5-4499-A5B2-E73BA54F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6" y="4543589"/>
            <a:ext cx="3914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39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B62-F906-4F81-905D-83D2BCA6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6EF4-F5EF-4C68-8964-CC6A3FDE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data</a:t>
            </a:r>
          </a:p>
        </p:txBody>
      </p:sp>
    </p:spTree>
    <p:extLst>
      <p:ext uri="{BB962C8B-B14F-4D97-AF65-F5344CB8AC3E}">
        <p14:creationId xmlns:p14="http://schemas.microsoft.com/office/powerpoint/2010/main" val="234916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FA96-8B05-4C7A-A940-FF4E59C1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do I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20DE-1C7B-4CAB-9470-9D9C54ED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off getting an understanding of CNN from YouTube, different articles and books.</a:t>
            </a:r>
          </a:p>
          <a:p>
            <a:endParaRPr lang="en-US" dirty="0"/>
          </a:p>
          <a:p>
            <a:r>
              <a:rPr lang="en-US" dirty="0"/>
              <a:t>Get an understanding of Anaconda, TensorFlow, </a:t>
            </a:r>
            <a:r>
              <a:rPr lang="en-US" dirty="0" err="1"/>
              <a:t>Keras</a:t>
            </a:r>
            <a:r>
              <a:rPr lang="en-US" dirty="0"/>
              <a:t>, virtual environments, </a:t>
            </a:r>
            <a:r>
              <a:rPr lang="en-US" dirty="0" err="1"/>
              <a:t>Jupyter</a:t>
            </a:r>
            <a:r>
              <a:rPr lang="en-US" dirty="0"/>
              <a:t> notebook, python.</a:t>
            </a:r>
          </a:p>
          <a:p>
            <a:endParaRPr lang="en-US" dirty="0"/>
          </a:p>
          <a:p>
            <a:r>
              <a:rPr lang="en-US" dirty="0"/>
              <a:t>Install TensorFlow or </a:t>
            </a:r>
            <a:r>
              <a:rPr lang="en-US" dirty="0" err="1"/>
              <a:t>Keras</a:t>
            </a:r>
            <a:r>
              <a:rPr lang="en-US" dirty="0"/>
              <a:t>. Recommend using Anaconda and create an environment with the necessary installs.</a:t>
            </a:r>
          </a:p>
        </p:txBody>
      </p:sp>
    </p:spTree>
    <p:extLst>
      <p:ext uri="{BB962C8B-B14F-4D97-AF65-F5344CB8AC3E}">
        <p14:creationId xmlns:p14="http://schemas.microsoft.com/office/powerpoint/2010/main" val="308280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533A-EDB9-4ED1-B680-007A1D62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808A0-95AE-41AD-BEA6-B73F274F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Rosebrock</a:t>
            </a:r>
            <a:r>
              <a:rPr lang="en-US" dirty="0"/>
              <a:t>, A., Pierce, G., Bonn, D., Girish, K., </a:t>
            </a:r>
            <a:r>
              <a:rPr lang="en-US" dirty="0" err="1"/>
              <a:t>Viguerie</a:t>
            </a:r>
            <a:r>
              <a:rPr lang="en-US" dirty="0"/>
              <a:t>, J., </a:t>
            </a:r>
            <a:r>
              <a:rPr lang="en-US" dirty="0" err="1"/>
              <a:t>Rolbiecki</a:t>
            </a:r>
            <a:r>
              <a:rPr lang="en-US" dirty="0"/>
              <a:t>, P., … Niko. (2020, April 18). </a:t>
            </a:r>
            <a:r>
              <a:rPr lang="en-US" dirty="0" err="1"/>
              <a:t>Keras</a:t>
            </a:r>
            <a:r>
              <a:rPr lang="en-US" dirty="0"/>
              <a:t> vs. </a:t>
            </a:r>
            <a:r>
              <a:rPr lang="en-US" dirty="0" err="1"/>
              <a:t>tf.keras</a:t>
            </a:r>
            <a:r>
              <a:rPr lang="en-US" dirty="0"/>
              <a:t>: What's the difference in TensorFlow 2.0? Retrieved from </a:t>
            </a:r>
            <a:r>
              <a:rPr lang="en-US" dirty="0">
                <a:hlinkClick r:id="rId2"/>
              </a:rPr>
              <a:t>https://www.pyimagesearch.com/2019/10/21/keras-vs-tf-keras-whats-the-difference-in-tensorflow-2-0/</a:t>
            </a:r>
            <a:endParaRPr lang="en-US" dirty="0"/>
          </a:p>
          <a:p>
            <a:r>
              <a:rPr lang="en-US" dirty="0" err="1"/>
              <a:t>Saha</a:t>
            </a:r>
            <a:r>
              <a:rPr lang="en-US" dirty="0"/>
              <a:t>, S. (2018, December 17). A Comprehensive Guide to Convolutional Neural Networks - the ELI5 way. Retrieved from </a:t>
            </a:r>
            <a:r>
              <a:rPr lang="en-US" dirty="0">
                <a:hlinkClick r:id="rId3"/>
              </a:rPr>
              <a:t>https://towardsdatascience.com/a-comprehensive-guide-to-convolutional-neural-networks-the-eli5-way-3bd2b1164a53</a:t>
            </a:r>
            <a:endParaRPr lang="en-US" dirty="0"/>
          </a:p>
          <a:p>
            <a:r>
              <a:rPr lang="en-US" dirty="0">
                <a:hlinkClick r:id="rId4"/>
              </a:rPr>
              <a:t>https://www.medpagetoday.com/infectiousdisease/covid19/85860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5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8EFB-01FD-43BC-A362-E82D6DC5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7F75-59B6-43D3-88BD-0DDA9586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CNN (Convolutional Neural Networks) </a:t>
            </a:r>
            <a:r>
              <a:rPr lang="en-US" dirty="0"/>
              <a:t>is a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Deep learning </a:t>
            </a:r>
            <a:r>
              <a:rPr lang="en-US" dirty="0"/>
              <a:t>algorithm that takes input image, assign importance by using weight and biases to various aspects/objects in the image and be able to differentiate one from the other.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D5786-2673-4FDD-A668-E9E2E0FA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4" y="3579399"/>
            <a:ext cx="4862513" cy="2597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83612-51EB-42FA-B06E-059DDD33C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4" y="3420269"/>
            <a:ext cx="4733925" cy="26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8EEE-9D86-427C-9FAE-A59701B4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4960-89CA-4D4B-B555-3E9100C1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device or a system that unrelated entities use to interact.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 A remote control is an interface between you and a television set.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linguist translator is an interface between you (English speaker) and another person (ex. French speaker)</a:t>
            </a:r>
          </a:p>
          <a:p>
            <a:endParaRPr lang="en-US" dirty="0">
              <a:effectLst/>
              <a:hlinkClick r:id="rId2"/>
            </a:endParaRPr>
          </a:p>
          <a:p>
            <a:endParaRPr lang="en-US" dirty="0"/>
          </a:p>
        </p:txBody>
      </p:sp>
      <p:pic>
        <p:nvPicPr>
          <p:cNvPr id="7" name="Picture 6" descr="watching tv, technology, movie, movies, television, tV, television ...">
            <a:extLst>
              <a:ext uri="{FF2B5EF4-FFF2-40B4-BE49-F238E27FC236}">
                <a16:creationId xmlns:a16="http://schemas.microsoft.com/office/drawing/2014/main" id="{F7948BFC-E962-4D4F-A910-AF9FC617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40" y="45688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D991A06-D2AE-4C22-B939-FAECB8F4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262" y="4568825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48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C857-ADDF-4E4D-9B19-3425DC3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API is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EEC3-88BF-484D-B27B-39B6F2D0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(Application programming interface )- a set of functions and procedures allowing the creation of applications that access the features or data of an operating system, application or other services. </a:t>
            </a:r>
          </a:p>
          <a:p>
            <a:r>
              <a:rPr lang="en-US" dirty="0"/>
              <a:t>Specifies how software components should interact. </a:t>
            </a:r>
          </a:p>
          <a:p>
            <a:r>
              <a:rPr lang="en-US" dirty="0"/>
              <a:t>APIs are used when programming graphical user interface (GUI) components. </a:t>
            </a:r>
          </a:p>
          <a:p>
            <a:r>
              <a:rPr lang="en-US" dirty="0"/>
              <a:t>An example of an API is … KERAS</a:t>
            </a:r>
          </a:p>
        </p:txBody>
      </p:sp>
    </p:spTree>
    <p:extLst>
      <p:ext uri="{BB962C8B-B14F-4D97-AF65-F5344CB8AC3E}">
        <p14:creationId xmlns:p14="http://schemas.microsoft.com/office/powerpoint/2010/main" val="244493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D0C9-B8D2-4718-AB5F-2FD8E89E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5E24-1BD5-4705-8E3B-C1CB523E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an </a:t>
            </a:r>
            <a:r>
              <a:rPr lang="en-US" dirty="0" err="1"/>
              <a:t>api</a:t>
            </a:r>
            <a:r>
              <a:rPr lang="en-US" dirty="0"/>
              <a:t> designed for human beings.  </a:t>
            </a:r>
            <a:r>
              <a:rPr lang="en-US" dirty="0" err="1"/>
              <a:t>Keras</a:t>
            </a:r>
            <a:r>
              <a:rPr lang="en-US" dirty="0"/>
              <a:t> follows the best practices for reducing cognitive load. Offering consistent and simple APIs. Also, Minimizes the # of users action required for common use cases.  </a:t>
            </a:r>
            <a:r>
              <a:rPr lang="en-US" dirty="0" err="1"/>
              <a:t>Keras</a:t>
            </a:r>
            <a:r>
              <a:rPr lang="en-US" dirty="0"/>
              <a:t> also has an extensive documentation and developer guides.</a:t>
            </a:r>
          </a:p>
          <a:p>
            <a:endParaRPr lang="en-US" dirty="0"/>
          </a:p>
          <a:p>
            <a:r>
              <a:rPr lang="en-US" dirty="0"/>
              <a:t>You can export </a:t>
            </a:r>
            <a:r>
              <a:rPr lang="en-US" dirty="0" err="1"/>
              <a:t>keras</a:t>
            </a:r>
            <a:r>
              <a:rPr lang="en-US" dirty="0"/>
              <a:t> models to JavaScript to run directly in the browser.</a:t>
            </a:r>
          </a:p>
          <a:p>
            <a:r>
              <a:rPr lang="en-US" dirty="0" err="1"/>
              <a:t>Keras</a:t>
            </a:r>
            <a:r>
              <a:rPr lang="en-US" dirty="0"/>
              <a:t> is used by companies like CERN, NASA and NIH</a:t>
            </a:r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EC841CED-0E67-40D1-BFFA-B8D70A43D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230188"/>
            <a:ext cx="2905125" cy="8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4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C8FB49-1911-4B7D-9A4E-711051BC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18" y="719198"/>
            <a:ext cx="7155657" cy="47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7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7600-2C52-4951-83A1-A93EAE23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90C1-068D-49A0-BA74-AEA13C9A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is a python friendly open source library for numerical operations that make machine learning faster and easier. </a:t>
            </a:r>
          </a:p>
        </p:txBody>
      </p:sp>
    </p:spTree>
    <p:extLst>
      <p:ext uri="{BB962C8B-B14F-4D97-AF65-F5344CB8AC3E}">
        <p14:creationId xmlns:p14="http://schemas.microsoft.com/office/powerpoint/2010/main" val="10969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9298</TotalTime>
  <Words>1078</Words>
  <Application>Microsoft Office PowerPoint</Application>
  <PresentationFormat>Widescreen</PresentationFormat>
  <Paragraphs>149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CNN Journey</vt:lpstr>
      <vt:lpstr>Terminology used</vt:lpstr>
      <vt:lpstr>Where do I start?</vt:lpstr>
      <vt:lpstr>CNN</vt:lpstr>
      <vt:lpstr>Interface</vt:lpstr>
      <vt:lpstr>An API is …</vt:lpstr>
      <vt:lpstr>Keras</vt:lpstr>
      <vt:lpstr>PowerPoint Presentation</vt:lpstr>
      <vt:lpstr>TensorFlow</vt:lpstr>
      <vt:lpstr>pip</vt:lpstr>
      <vt:lpstr>What language was used?</vt:lpstr>
      <vt:lpstr>Juypter notebook</vt:lpstr>
      <vt:lpstr>MNIST Handwritten Digit </vt:lpstr>
      <vt:lpstr>Using MNIST handwritten digit classification problem</vt:lpstr>
      <vt:lpstr>MNIST database</vt:lpstr>
      <vt:lpstr>The Problem</vt:lpstr>
      <vt:lpstr>Layers in a CNN</vt:lpstr>
      <vt:lpstr>Filter</vt:lpstr>
      <vt:lpstr>Filtering** </vt:lpstr>
      <vt:lpstr>Cats and Dogs </vt:lpstr>
      <vt:lpstr>Multi-Layer- using example faces, cars or animals</vt:lpstr>
      <vt:lpstr>Convolution layer – 1 trick  </vt:lpstr>
      <vt:lpstr>Pooling (shrinking the image stack)</vt:lpstr>
      <vt:lpstr>Normalizing –  ex.ReLU</vt:lpstr>
      <vt:lpstr>Fully Connected Layer</vt:lpstr>
      <vt:lpstr>Hyperparameters (not learned automatically)  </vt:lpstr>
      <vt:lpstr>Visualization of layers in an image</vt:lpstr>
      <vt:lpstr>Other problems CNNs can be used for</vt:lpstr>
      <vt:lpstr>Limitation of CNN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Ladelle</dc:creator>
  <cp:lastModifiedBy>Ladelle</cp:lastModifiedBy>
  <cp:revision>43</cp:revision>
  <dcterms:created xsi:type="dcterms:W3CDTF">2020-06-02T22:55:10Z</dcterms:created>
  <dcterms:modified xsi:type="dcterms:W3CDTF">2020-06-11T04:01:53Z</dcterms:modified>
</cp:coreProperties>
</file>