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9BBE89-3FBE-4D21-9A51-B0F0FFBAA81B}">
  <a:tblStyle styleId="{E19BBE89-3FBE-4D21-9A51-B0F0FFBAA8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3637950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3637950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d3637950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d3637950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d3637950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d3637950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d3637950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d3637950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d3637950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d3637950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d3637950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d3637950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d3637950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d3637950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d3637950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d3637950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d3637950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d3637950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d3637950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d3637950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d3637950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d3637950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d3637950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d3637950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d3637950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d3637950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d3637950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d3637950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d3637950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d3637950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d3637950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d3637950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d3637950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d3637950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3637950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3637950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d3637950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d3637950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d3637950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d3637950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d363795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d363795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d3637950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d3637950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d3637950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d3637950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ukzFI9rgwfU" TargetMode="External"/><Relationship Id="rId4" Type="http://schemas.openxmlformats.org/officeDocument/2006/relationships/hyperlink" Target="https://datasciencedegree.wisconsin.edu/data-science/what-is-big-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700">
                <a:solidFill>
                  <a:srgbClr val="1A1A1A"/>
                </a:solidFill>
                <a:latin typeface="Raleway"/>
                <a:ea typeface="Raleway"/>
                <a:cs typeface="Raleway"/>
                <a:sym typeface="Raleway"/>
              </a:rPr>
              <a:t>Recommendation System</a:t>
            </a:r>
            <a:endParaRPr b="1" sz="2700">
              <a:solidFill>
                <a:srgbClr val="1A1A1A"/>
              </a:solidFill>
              <a:latin typeface="Raleway"/>
              <a:ea typeface="Raleway"/>
              <a:cs typeface="Raleway"/>
              <a:sym typeface="Raleway"/>
            </a:endParaRPr>
          </a:p>
        </p:txBody>
      </p:sp>
      <p:sp>
        <p:nvSpPr>
          <p:cNvPr id="87" name="Google Shape;87;p13"/>
          <p:cNvSpPr txBox="1"/>
          <p:nvPr/>
        </p:nvSpPr>
        <p:spPr>
          <a:xfrm>
            <a:off x="729625" y="3172900"/>
            <a:ext cx="7688100" cy="9048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Arnab Dana</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Department of Computer Science and Engineering</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National Institute of Technology</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rPr lang="en" sz="1520">
                <a:solidFill>
                  <a:srgbClr val="595959"/>
                </a:solidFill>
                <a:latin typeface="Lato"/>
                <a:ea typeface="Lato"/>
                <a:cs typeface="Lato"/>
                <a:sym typeface="Lato"/>
              </a:rPr>
              <a:t>Uttarakhand, India</a:t>
            </a:r>
            <a:endParaRPr sz="1520">
              <a:solidFill>
                <a:srgbClr val="595959"/>
              </a:solidFill>
              <a:latin typeface="Lato"/>
              <a:ea typeface="Lato"/>
              <a:cs typeface="Lato"/>
              <a:sym typeface="Lato"/>
            </a:endParaRPr>
          </a:p>
          <a:p>
            <a:pPr indent="0" lvl="0" marL="0" rtl="0" algn="l">
              <a:lnSpc>
                <a:spcPct val="80000"/>
              </a:lnSpc>
              <a:spcBef>
                <a:spcPts val="0"/>
              </a:spcBef>
              <a:spcAft>
                <a:spcPts val="0"/>
              </a:spcAft>
              <a:buNone/>
            </a:pPr>
            <a:r>
              <a:t/>
            </a:r>
            <a:endParaRPr sz="1520">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
            </a:r>
            <a:r>
              <a:rPr lang="en"/>
              <a:t>eneral Model For Recommendation Systems</a:t>
            </a:r>
            <a:endParaRPr/>
          </a:p>
        </p:txBody>
      </p:sp>
      <p:sp>
        <p:nvSpPr>
          <p:cNvPr id="141" name="Google Shape;141;p22"/>
          <p:cNvSpPr txBox="1"/>
          <p:nvPr>
            <p:ph idx="1" type="body"/>
          </p:nvPr>
        </p:nvSpPr>
        <p:spPr>
          <a:xfrm>
            <a:off x="729450" y="2078875"/>
            <a:ext cx="7688700" cy="2403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Cosine Similarity</a:t>
            </a:r>
            <a:endParaRPr/>
          </a:p>
          <a:p>
            <a:pPr indent="-311150" lvl="0" marL="457200" rtl="0" algn="l">
              <a:lnSpc>
                <a:spcPct val="100000"/>
              </a:lnSpc>
              <a:spcBef>
                <a:spcPts val="0"/>
              </a:spcBef>
              <a:spcAft>
                <a:spcPts val="0"/>
              </a:spcAft>
              <a:buSzPts val="1300"/>
              <a:buChar char="●"/>
            </a:pPr>
            <a:r>
              <a:rPr lang="en"/>
              <a:t>Matrix Factorization for Recommendation</a:t>
            </a:r>
            <a:endParaRPr/>
          </a:p>
          <a:p>
            <a:pPr indent="0" lvl="0" marL="457200" rtl="0" algn="l">
              <a:lnSpc>
                <a:spcPct val="100000"/>
              </a:lnSpc>
              <a:spcBef>
                <a:spcPts val="0"/>
              </a:spcBef>
              <a:spcAft>
                <a:spcPts val="0"/>
              </a:spcAft>
              <a:buNone/>
            </a:pPr>
            <a:r>
              <a:t/>
            </a:r>
            <a:endParaRPr/>
          </a:p>
          <a:p>
            <a:pPr indent="0" lvl="0" marL="0" rtl="0" algn="l">
              <a:lnSpc>
                <a:spcPct val="150000"/>
              </a:lnSpc>
              <a:spcBef>
                <a:spcPts val="0"/>
              </a:spcBef>
              <a:spcAft>
                <a:spcPts val="0"/>
              </a:spcAft>
              <a:buNone/>
            </a:pPr>
            <a:r>
              <a:rPr lang="en"/>
              <a:t>    Deep Neural Network Models for Recommendation</a:t>
            </a:r>
            <a:endParaRPr/>
          </a:p>
          <a:p>
            <a:pPr indent="-311150" lvl="0" marL="457200" rtl="0" algn="l">
              <a:lnSpc>
                <a:spcPct val="100000"/>
              </a:lnSpc>
              <a:spcBef>
                <a:spcPts val="0"/>
              </a:spcBef>
              <a:spcAft>
                <a:spcPts val="0"/>
              </a:spcAft>
              <a:buSzPts val="1300"/>
              <a:buChar char="●"/>
            </a:pPr>
            <a:r>
              <a:rPr lang="en"/>
              <a:t>Neural Collaborative Filtering</a:t>
            </a:r>
            <a:endParaRPr/>
          </a:p>
          <a:p>
            <a:pPr indent="-311150" lvl="0" marL="457200" rtl="0" algn="l">
              <a:lnSpc>
                <a:spcPct val="100000"/>
              </a:lnSpc>
              <a:spcBef>
                <a:spcPts val="0"/>
              </a:spcBef>
              <a:spcAft>
                <a:spcPts val="0"/>
              </a:spcAft>
              <a:buSzPts val="1300"/>
              <a:buChar char="●"/>
            </a:pPr>
            <a:r>
              <a:rPr lang="en"/>
              <a:t>Variational Autoencoder for Collaborative Filtering</a:t>
            </a:r>
            <a:endParaRPr/>
          </a:p>
          <a:p>
            <a:pPr indent="-311150" lvl="0" marL="457200" rtl="0" algn="l">
              <a:lnSpc>
                <a:spcPct val="100000"/>
              </a:lnSpc>
              <a:spcBef>
                <a:spcPts val="0"/>
              </a:spcBef>
              <a:spcAft>
                <a:spcPts val="0"/>
              </a:spcAft>
              <a:buSzPts val="1300"/>
              <a:buChar char="●"/>
            </a:pPr>
            <a:r>
              <a:rPr lang="en"/>
              <a:t>Contextual Sequence Learning</a:t>
            </a:r>
            <a:endParaRPr/>
          </a:p>
          <a:p>
            <a:pPr indent="-311150" lvl="0" marL="457200" rtl="0" algn="l">
              <a:lnSpc>
                <a:spcPct val="100000"/>
              </a:lnSpc>
              <a:spcBef>
                <a:spcPts val="0"/>
              </a:spcBef>
              <a:spcAft>
                <a:spcPts val="0"/>
              </a:spcAft>
              <a:buSzPts val="1300"/>
              <a:buChar char="●"/>
            </a:pPr>
            <a:r>
              <a:rPr lang="en"/>
              <a:t>Wide &amp; Deep</a:t>
            </a:r>
            <a:endParaRPr/>
          </a:p>
          <a:p>
            <a:pPr indent="-311150" lvl="0" marL="457200" rtl="0" algn="l">
              <a:lnSpc>
                <a:spcPct val="100000"/>
              </a:lnSpc>
              <a:spcBef>
                <a:spcPts val="0"/>
              </a:spcBef>
              <a:spcAft>
                <a:spcPts val="0"/>
              </a:spcAft>
              <a:buSzPts val="1300"/>
              <a:buChar char="●"/>
            </a:pPr>
            <a:r>
              <a:rPr lang="en"/>
              <a:t>DLRM</a:t>
            </a:r>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ectorization</a:t>
            </a:r>
            <a:endParaRPr/>
          </a:p>
        </p:txBody>
      </p:sp>
      <p:sp>
        <p:nvSpPr>
          <p:cNvPr id="147" name="Google Shape;147;p23"/>
          <p:cNvSpPr txBox="1"/>
          <p:nvPr>
            <p:ph idx="1" type="body"/>
          </p:nvPr>
        </p:nvSpPr>
        <p:spPr>
          <a:xfrm>
            <a:off x="729450" y="1952250"/>
            <a:ext cx="7688700" cy="85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In recommender systems, vectorization of data refers to the process of converting user information, item attributes, and potentially other relevant data points into numerical vectors.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Vectorization</a:t>
            </a:r>
            <a:endParaRPr/>
          </a:p>
        </p:txBody>
      </p:sp>
      <p:sp>
        <p:nvSpPr>
          <p:cNvPr id="153" name="Google Shape;153;p24"/>
          <p:cNvSpPr txBox="1"/>
          <p:nvPr>
            <p:ph idx="1" type="body"/>
          </p:nvPr>
        </p:nvSpPr>
        <p:spPr>
          <a:xfrm>
            <a:off x="270100" y="2078875"/>
            <a:ext cx="8874000" cy="292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Efficient Similarity Measurement:</a:t>
            </a:r>
            <a:r>
              <a:rPr lang="en" sz="1500"/>
              <a:t> Vectorization allows for faster and more efficient computation of similarities between items or users, crucial for recommendation algorithms.</a:t>
            </a:r>
            <a:endParaRPr sz="1500"/>
          </a:p>
          <a:p>
            <a:pPr indent="-323850" lvl="0" marL="457200" rtl="0" algn="l">
              <a:spcBef>
                <a:spcPts val="0"/>
              </a:spcBef>
              <a:spcAft>
                <a:spcPts val="0"/>
              </a:spcAft>
              <a:buSzPts val="1500"/>
              <a:buChar char="●"/>
            </a:pPr>
            <a:r>
              <a:rPr b="1" lang="en" sz="1500"/>
              <a:t>Capturing Underlying Factors:</a:t>
            </a:r>
            <a:r>
              <a:rPr lang="en" sz="1500"/>
              <a:t> By representing items and users as vectors, recommender systems can capture latent factors such as preferences, tastes, and item characteristics.</a:t>
            </a:r>
            <a:endParaRPr sz="1500"/>
          </a:p>
          <a:p>
            <a:pPr indent="-323850" lvl="0" marL="457200" rtl="0" algn="l">
              <a:spcBef>
                <a:spcPts val="0"/>
              </a:spcBef>
              <a:spcAft>
                <a:spcPts val="0"/>
              </a:spcAft>
              <a:buSzPts val="1500"/>
              <a:buChar char="●"/>
            </a:pPr>
            <a:r>
              <a:rPr b="1" lang="en" sz="1500"/>
              <a:t>Handling Sparse Data:</a:t>
            </a:r>
            <a:r>
              <a:rPr lang="en" sz="1500"/>
              <a:t> Vectorization techniques help manage sparse data inherent in recommendation systems by efficiently representing and processing data points.</a:t>
            </a:r>
            <a:endParaRPr sz="1500"/>
          </a:p>
          <a:p>
            <a:pPr indent="-323850" lvl="0" marL="457200" rtl="0" algn="l">
              <a:spcBef>
                <a:spcPts val="0"/>
              </a:spcBef>
              <a:spcAft>
                <a:spcPts val="0"/>
              </a:spcAft>
              <a:buSzPts val="1500"/>
              <a:buChar char="●"/>
            </a:pPr>
            <a:r>
              <a:rPr b="1" lang="en" sz="1500"/>
              <a:t>Enabling Scalability:</a:t>
            </a:r>
            <a:r>
              <a:rPr lang="en" sz="1500"/>
              <a:t> Vectorization methods enable scalable implementations of recommendation algorithms, crucial for handling large datasets and real-time recommendations.</a:t>
            </a:r>
            <a:endParaRPr sz="1500"/>
          </a:p>
          <a:p>
            <a:pPr indent="-323850" lvl="0" marL="457200" rtl="0" algn="l">
              <a:spcBef>
                <a:spcPts val="0"/>
              </a:spcBef>
              <a:spcAft>
                <a:spcPts val="0"/>
              </a:spcAft>
              <a:buSzPts val="1500"/>
              <a:buChar char="●"/>
            </a:pPr>
            <a:r>
              <a:rPr b="1" lang="en" sz="1500"/>
              <a:t>Machine Learning Models:</a:t>
            </a:r>
            <a:r>
              <a:rPr lang="en" sz="1500"/>
              <a:t> Vectorization is fundamental for integrating machine learning models into recommender systems, facilitating the learning and prediction processes efficiently.</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a:t>
            </a:r>
            <a:r>
              <a:rPr lang="en"/>
              <a:t>Vectorization ( CountVectorizer )</a:t>
            </a:r>
            <a:endParaRPr/>
          </a:p>
        </p:txBody>
      </p:sp>
      <p:sp>
        <p:nvSpPr>
          <p:cNvPr id="159" name="Google Shape;159;p25"/>
          <p:cNvSpPr txBox="1"/>
          <p:nvPr>
            <p:ph idx="1" type="body"/>
          </p:nvPr>
        </p:nvSpPr>
        <p:spPr>
          <a:xfrm>
            <a:off x="804675" y="1853850"/>
            <a:ext cx="7688700" cy="32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Tokenization:</a:t>
            </a:r>
            <a:r>
              <a:rPr lang="en"/>
              <a:t> The input text is split into individual words or tokens. </a:t>
            </a:r>
            <a:endParaRPr/>
          </a:p>
          <a:p>
            <a:pPr indent="0" lvl="0" marL="0" rtl="0" algn="l">
              <a:spcBef>
                <a:spcPts val="1200"/>
              </a:spcBef>
              <a:spcAft>
                <a:spcPts val="0"/>
              </a:spcAft>
              <a:buNone/>
            </a:pPr>
            <a:r>
              <a:rPr lang="en"/>
              <a:t>For example, the sentence "The cat sat on the mat" would be tokenized into ["The", "cat", "sat", "on", "the", "mat"].</a:t>
            </a:r>
            <a:endParaRPr/>
          </a:p>
          <a:p>
            <a:pPr indent="0" lvl="0" marL="0" rtl="0" algn="l">
              <a:spcBef>
                <a:spcPts val="1200"/>
              </a:spcBef>
              <a:spcAft>
                <a:spcPts val="0"/>
              </a:spcAft>
              <a:buNone/>
            </a:pPr>
            <a:r>
              <a:rPr b="1" lang="en"/>
              <a:t>Building Vocabulary:</a:t>
            </a:r>
            <a:r>
              <a:rPr lang="en"/>
              <a:t> CountVectorizer builds a vocabulary of unique words from the tokenized text. It assigns an index to each unique word, creating a mapping of words to indices. </a:t>
            </a:r>
            <a:endParaRPr/>
          </a:p>
          <a:p>
            <a:pPr indent="0" lvl="0" marL="0" rtl="0" algn="l">
              <a:spcBef>
                <a:spcPts val="1200"/>
              </a:spcBef>
              <a:spcAft>
                <a:spcPts val="1200"/>
              </a:spcAft>
              <a:buNone/>
            </a:pPr>
            <a:r>
              <a:rPr lang="en"/>
              <a:t>For example, the vocabulary might look like {"The": 0, "cat": 1, "sat": 2, "on": 3, "the": 4, "mat": 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Vectorization ( CountVectorizer )</a:t>
            </a:r>
            <a:endParaRPr/>
          </a:p>
        </p:txBody>
      </p:sp>
      <p:sp>
        <p:nvSpPr>
          <p:cNvPr id="165" name="Google Shape;165;p26"/>
          <p:cNvSpPr txBox="1"/>
          <p:nvPr>
            <p:ph idx="1" type="body"/>
          </p:nvPr>
        </p:nvSpPr>
        <p:spPr>
          <a:xfrm>
            <a:off x="889075" y="2078875"/>
            <a:ext cx="8046900" cy="29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Counting Word Frequencies:</a:t>
            </a:r>
            <a:r>
              <a:rPr lang="en"/>
              <a:t> For each document (e.g., a sentence or a piece of text), CountVectorizer counts the frequency of each word in the vocabulary. It creates a sparse matrix where each row corresponds to a document, and each column corresponds to a word in the vocabulary. The matrix represents the word frequencies in each document.</a:t>
            </a:r>
            <a:endParaRPr/>
          </a:p>
          <a:p>
            <a:pPr indent="0" lvl="0" marL="0" rtl="0" algn="l">
              <a:lnSpc>
                <a:spcPct val="100000"/>
              </a:lnSpc>
              <a:spcBef>
                <a:spcPts val="1200"/>
              </a:spcBef>
              <a:spcAft>
                <a:spcPts val="0"/>
              </a:spcAft>
              <a:buNone/>
            </a:pPr>
            <a:r>
              <a:rPr lang="en"/>
              <a:t>Example:</a:t>
            </a:r>
            <a:endParaRPr/>
          </a:p>
          <a:p>
            <a:pPr indent="0" lvl="0" marL="0" rtl="0" algn="l">
              <a:lnSpc>
                <a:spcPct val="100000"/>
              </a:lnSpc>
              <a:spcBef>
                <a:spcPts val="1200"/>
              </a:spcBef>
              <a:spcAft>
                <a:spcPts val="0"/>
              </a:spcAft>
              <a:buNone/>
            </a:pPr>
            <a:r>
              <a:rPr lang="en"/>
              <a:t>Document 1: "The cat sat on the mat"</a:t>
            </a:r>
            <a:endParaRPr/>
          </a:p>
          <a:p>
            <a:pPr indent="0" lvl="0" marL="0" rtl="0" algn="l">
              <a:lnSpc>
                <a:spcPct val="100000"/>
              </a:lnSpc>
              <a:spcBef>
                <a:spcPts val="1200"/>
              </a:spcBef>
              <a:spcAft>
                <a:spcPts val="0"/>
              </a:spcAft>
              <a:buNone/>
            </a:pPr>
            <a:r>
              <a:rPr lang="en"/>
              <a:t>Word Frequencies: [1, 1, 1, 1, 2, 1] (counts for "The"=1, "cat"=1, "sat"=1, "on"=1, "the"=2, "mat"=1)</a:t>
            </a:r>
            <a:endParaRPr/>
          </a:p>
          <a:p>
            <a:pPr indent="0" lvl="0" marL="0" rtl="0" algn="l">
              <a:lnSpc>
                <a:spcPct val="100000"/>
              </a:lnSpc>
              <a:spcBef>
                <a:spcPts val="1200"/>
              </a:spcBef>
              <a:spcAft>
                <a:spcPts val="0"/>
              </a:spcAft>
              <a:buNone/>
            </a:pPr>
            <a:r>
              <a:rPr lang="en"/>
              <a:t>Document 2: "The dog jumped over the fence"</a:t>
            </a:r>
            <a:endParaRPr/>
          </a:p>
          <a:p>
            <a:pPr indent="0" lvl="0" marL="0" rtl="0" algn="l">
              <a:lnSpc>
                <a:spcPct val="100000"/>
              </a:lnSpc>
              <a:spcBef>
                <a:spcPts val="1200"/>
              </a:spcBef>
              <a:spcAft>
                <a:spcPts val="1200"/>
              </a:spcAft>
              <a:buNone/>
            </a:pPr>
            <a:r>
              <a:rPr lang="en"/>
              <a:t>Word Frequencies: [1, 0, 0, 0, 1, 0] (counts for "The"=1, "dog"=0, "jumped"=0, "over"=0, "the"=1, "fence"=0)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Vectorization ( CountVectorizer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Finally, CountVectorizer transforms the word frequency counts into a numeric vector representation</a:t>
            </a:r>
            <a:endParaRPr sz="1400"/>
          </a:p>
          <a:p>
            <a:pPr indent="-317500" lvl="0" marL="457200" rtl="0" algn="l">
              <a:spcBef>
                <a:spcPts val="1200"/>
              </a:spcBef>
              <a:spcAft>
                <a:spcPts val="0"/>
              </a:spcAft>
              <a:buSzPts val="1400"/>
              <a:buChar char="●"/>
            </a:pPr>
            <a:r>
              <a:rPr lang="en" sz="1400"/>
              <a:t>Document 1 Vector: [1, 1, 1, 1, 2, 1]</a:t>
            </a:r>
            <a:endParaRPr sz="1400"/>
          </a:p>
          <a:p>
            <a:pPr indent="-317500" lvl="0" marL="457200" rtl="0" algn="l">
              <a:spcBef>
                <a:spcPts val="0"/>
              </a:spcBef>
              <a:spcAft>
                <a:spcPts val="0"/>
              </a:spcAft>
              <a:buSzPts val="1400"/>
              <a:buChar char="●"/>
            </a:pPr>
            <a:r>
              <a:rPr lang="en" sz="1400"/>
              <a:t>Document 2 Vector: [1, 0, 0, 0, 1, 0]</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7" name="Google Shape;177;p28"/>
          <p:cNvSpPr txBox="1"/>
          <p:nvPr>
            <p:ph idx="1" type="body"/>
          </p:nvPr>
        </p:nvSpPr>
        <p:spPr>
          <a:xfrm>
            <a:off x="729450" y="2078875"/>
            <a:ext cx="7688700" cy="71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
            </a:r>
            <a:r>
              <a:rPr lang="en"/>
              <a:t>osine similarity is a metric, helpful in determining, how similar the data objects are irrespective of their size. We can measure the similarity between two sentences using Cosine Similarity.</a:t>
            </a:r>
            <a:endParaRPr b="1"/>
          </a:p>
        </p:txBody>
      </p:sp>
      <p:sp>
        <p:nvSpPr>
          <p:cNvPr id="178" name="Google Shape;178;p28"/>
          <p:cNvSpPr txBox="1"/>
          <p:nvPr/>
        </p:nvSpPr>
        <p:spPr>
          <a:xfrm>
            <a:off x="729450" y="2644725"/>
            <a:ext cx="4661400" cy="192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Cosine similarity between two vectors – ‘x’ and ‘y’</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en" sz="1300">
                <a:solidFill>
                  <a:schemeClr val="accent1"/>
                </a:solidFill>
                <a:latin typeface="Lato"/>
                <a:ea typeface="Lato"/>
                <a:cs typeface="Lato"/>
                <a:sym typeface="Lato"/>
              </a:rPr>
              <a:t>CS(x, y) = x . y / ||x|| ||y||</a:t>
            </a:r>
            <a:endParaRPr b="1"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x . y = product (dot) of the vectors ‘x’ and ‘y’.</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||x|| and ||y|| = length (magnitude) of the two vectors ‘x’ and ‘y’.</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b="1" lang="en" sz="1300">
                <a:solidFill>
                  <a:schemeClr val="accent1"/>
                </a:solidFill>
                <a:latin typeface="Lato"/>
                <a:ea typeface="Lato"/>
                <a:cs typeface="Lato"/>
                <a:sym typeface="Lato"/>
              </a:rPr>
              <a:t>Cosine Distance= 1 -  CS(x, y)</a:t>
            </a:r>
            <a:endParaRPr/>
          </a:p>
        </p:txBody>
      </p:sp>
      <p:pic>
        <p:nvPicPr>
          <p:cNvPr id="179" name="Google Shape;179;p28"/>
          <p:cNvPicPr preferRelativeResize="0"/>
          <p:nvPr/>
        </p:nvPicPr>
        <p:blipFill>
          <a:blip r:embed="rId3">
            <a:alphaModFix/>
          </a:blip>
          <a:stretch>
            <a:fillRect/>
          </a:stretch>
        </p:blipFill>
        <p:spPr>
          <a:xfrm>
            <a:off x="5979350" y="2718375"/>
            <a:ext cx="2525670" cy="2047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 Example</a:t>
            </a:r>
            <a:endParaRPr/>
          </a:p>
        </p:txBody>
      </p:sp>
      <p:sp>
        <p:nvSpPr>
          <p:cNvPr id="185" name="Google Shape;185;p29"/>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a:t>
            </a:r>
            <a:r>
              <a:rPr lang="en"/>
              <a:t>x = (1, 1, 0, 1, 0, 1)</a:t>
            </a:r>
            <a:endParaRPr/>
          </a:p>
          <a:p>
            <a:pPr indent="0" lvl="0" marL="0" rtl="0" algn="l">
              <a:spcBef>
                <a:spcPts val="1200"/>
              </a:spcBef>
              <a:spcAft>
                <a:spcPts val="0"/>
              </a:spcAft>
              <a:buNone/>
            </a:pPr>
            <a:r>
              <a:rPr lang="en"/>
              <a:t>       y = (1, 1, 1, 0, 0, 1)</a:t>
            </a:r>
            <a:endParaRPr/>
          </a:p>
          <a:p>
            <a:pPr indent="0" lvl="0" marL="0" rtl="0" algn="l">
              <a:spcBef>
                <a:spcPts val="1200"/>
              </a:spcBef>
              <a:spcAft>
                <a:spcPts val="0"/>
              </a:spcAft>
              <a:buNone/>
            </a:pPr>
            <a:r>
              <a:rPr lang="en"/>
              <a:t>      </a:t>
            </a:r>
            <a:r>
              <a:rPr b="1" lang="en"/>
              <a:t> Cosine Similarity(x, y) </a:t>
            </a:r>
            <a:r>
              <a:rPr lang="en"/>
              <a:t>= Σx*y / (√</a:t>
            </a:r>
            <a:r>
              <a:rPr lang="en"/>
              <a:t>Σx^2 * </a:t>
            </a:r>
            <a:r>
              <a:rPr lang="en"/>
              <a:t>√</a:t>
            </a:r>
            <a:r>
              <a:rPr lang="en"/>
              <a:t>Σy^2)</a:t>
            </a:r>
            <a:endParaRPr/>
          </a:p>
          <a:p>
            <a:pPr indent="0" lvl="0" marL="0" rtl="0" algn="l">
              <a:spcBef>
                <a:spcPts val="1200"/>
              </a:spcBef>
              <a:spcAft>
                <a:spcPts val="0"/>
              </a:spcAft>
              <a:buNone/>
            </a:pPr>
            <a:r>
              <a:rPr lang="en"/>
              <a:t>			        =3/(√4+√4)</a:t>
            </a:r>
            <a:endParaRPr/>
          </a:p>
          <a:p>
            <a:pPr indent="0" lvl="0" marL="0" rtl="0" algn="l">
              <a:spcBef>
                <a:spcPts val="1200"/>
              </a:spcBef>
              <a:spcAft>
                <a:spcPts val="0"/>
              </a:spcAft>
              <a:buNone/>
            </a:pPr>
            <a:r>
              <a:rPr lang="en"/>
              <a:t>			        = 0.75</a:t>
            </a:r>
            <a:endParaRPr/>
          </a:p>
          <a:p>
            <a:pPr indent="0" lvl="0" marL="0" rtl="0" algn="l">
              <a:spcBef>
                <a:spcPts val="1200"/>
              </a:spcBef>
              <a:spcAft>
                <a:spcPts val="0"/>
              </a:spcAft>
              <a:buNone/>
            </a:pPr>
            <a:r>
              <a:rPr b="1" lang="en"/>
              <a:t>      Cosine Distance = 1 -  CS(x, y) = 1 - 0.75 = 0.25</a:t>
            </a:r>
            <a:endParaRPr b="1"/>
          </a:p>
          <a:p>
            <a:pPr indent="0" lvl="0" marL="0" rtl="0" algn="l">
              <a:spcBef>
                <a:spcPts val="1200"/>
              </a:spcBef>
              <a:spcAft>
                <a:spcPts val="1200"/>
              </a:spcAft>
              <a:buNone/>
            </a:pPr>
            <a:r>
              <a:t/>
            </a:r>
            <a:endParaRPr b="1"/>
          </a:p>
        </p:txBody>
      </p:sp>
      <p:graphicFrame>
        <p:nvGraphicFramePr>
          <p:cNvPr id="186" name="Google Shape;186;p29"/>
          <p:cNvGraphicFramePr/>
          <p:nvPr/>
        </p:nvGraphicFramePr>
        <p:xfrm>
          <a:off x="5502925" y="1410400"/>
          <a:ext cx="3000000" cy="3000000"/>
        </p:xfrm>
        <a:graphic>
          <a:graphicData uri="http://schemas.openxmlformats.org/drawingml/2006/table">
            <a:tbl>
              <a:tblPr>
                <a:noFill/>
                <a:tableStyleId>{E19BBE89-3FBE-4D21-9A51-B0F0FFBAA81B}</a:tableStyleId>
              </a:tblPr>
              <a:tblGrid>
                <a:gridCol w="437475"/>
                <a:gridCol w="475625"/>
                <a:gridCol w="382850"/>
                <a:gridCol w="460350"/>
                <a:gridCol w="572150"/>
                <a:gridCol w="543900"/>
              </a:tblGrid>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xy</a:t>
                      </a:r>
                      <a:endParaRPr/>
                    </a:p>
                  </a:txBody>
                  <a:tcPr marT="91425" marB="91425" marR="91425" marL="91425"/>
                </a:tc>
                <a:tc>
                  <a:txBody>
                    <a:bodyPr/>
                    <a:lstStyle/>
                    <a:p>
                      <a:pPr indent="0" lvl="0" marL="0" rtl="0" algn="l">
                        <a:spcBef>
                          <a:spcPts val="0"/>
                        </a:spcBef>
                        <a:spcAft>
                          <a:spcPts val="0"/>
                        </a:spcAft>
                        <a:buNone/>
                      </a:pPr>
                      <a:r>
                        <a:rPr lang="en"/>
                        <a:t>x</a:t>
                      </a:r>
                      <a:r>
                        <a:rPr lang="en"/>
                        <a:t>^2</a:t>
                      </a:r>
                      <a:endParaRPr/>
                    </a:p>
                  </a:txBody>
                  <a:tcPr marT="91425" marB="91425" marR="91425" marL="91425"/>
                </a:tc>
                <a:tc>
                  <a:txBody>
                    <a:bodyPr/>
                    <a:lstStyle/>
                    <a:p>
                      <a:pPr indent="0" lvl="0" marL="0" rtl="0" algn="l">
                        <a:spcBef>
                          <a:spcPts val="0"/>
                        </a:spcBef>
                        <a:spcAft>
                          <a:spcPts val="0"/>
                        </a:spcAft>
                        <a:buNone/>
                      </a:pPr>
                      <a:r>
                        <a:rPr lang="en"/>
                        <a:t>y</a:t>
                      </a:r>
                      <a:r>
                        <a:rPr lang="en"/>
                        <a:t>^2</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Factorization for Recommendation</a:t>
            </a:r>
            <a:endParaRPr/>
          </a:p>
        </p:txBody>
      </p:sp>
      <p:sp>
        <p:nvSpPr>
          <p:cNvPr id="192" name="Google Shape;192;p30"/>
          <p:cNvSpPr txBox="1"/>
          <p:nvPr>
            <p:ph idx="1" type="body"/>
          </p:nvPr>
        </p:nvSpPr>
        <p:spPr>
          <a:xfrm>
            <a:off x="729450" y="2078875"/>
            <a:ext cx="442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Matrix factorization for recommendation</a:t>
            </a:r>
            <a:r>
              <a:rPr lang="en"/>
              <a:t> is a technique that </a:t>
            </a:r>
            <a:r>
              <a:rPr b="1" lang="en"/>
              <a:t>decomposes a user-item interaction matrix into lower-dimensional matrices</a:t>
            </a:r>
            <a:r>
              <a:rPr lang="en"/>
              <a:t> to capture latent factors, enabling personalized and efficient recommendations.</a:t>
            </a:r>
            <a:endParaRPr/>
          </a:p>
          <a:p>
            <a:pPr indent="0" lvl="0" marL="0" rtl="0" algn="l">
              <a:spcBef>
                <a:spcPts val="1200"/>
              </a:spcBef>
              <a:spcAft>
                <a:spcPts val="1200"/>
              </a:spcAft>
              <a:buNone/>
            </a:pPr>
            <a:r>
              <a:rPr b="1" lang="en"/>
              <a:t>latent factors</a:t>
            </a:r>
            <a:r>
              <a:rPr lang="en"/>
              <a:t> could include user interests, item genres, user-item interactions, or temporal patterns.</a:t>
            </a:r>
            <a:endParaRPr/>
          </a:p>
        </p:txBody>
      </p:sp>
      <p:pic>
        <p:nvPicPr>
          <p:cNvPr id="193" name="Google Shape;193;p30"/>
          <p:cNvPicPr preferRelativeResize="0"/>
          <p:nvPr/>
        </p:nvPicPr>
        <p:blipFill>
          <a:blip r:embed="rId3">
            <a:alphaModFix/>
          </a:blip>
          <a:stretch>
            <a:fillRect/>
          </a:stretch>
        </p:blipFill>
        <p:spPr>
          <a:xfrm>
            <a:off x="5441850" y="1732250"/>
            <a:ext cx="3555624" cy="2794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7650" y="1197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After </a:t>
            </a:r>
            <a:r>
              <a:rPr lang="en"/>
              <a:t>Matrix Factorization</a:t>
            </a:r>
            <a:endParaRPr/>
          </a:p>
        </p:txBody>
      </p:sp>
      <p:pic>
        <p:nvPicPr>
          <p:cNvPr id="199" name="Google Shape;199;p31"/>
          <p:cNvPicPr preferRelativeResize="0"/>
          <p:nvPr/>
        </p:nvPicPr>
        <p:blipFill>
          <a:blip r:embed="rId3">
            <a:alphaModFix/>
          </a:blip>
          <a:stretch>
            <a:fillRect/>
          </a:stretch>
        </p:blipFill>
        <p:spPr>
          <a:xfrm>
            <a:off x="871850" y="1904925"/>
            <a:ext cx="3059274" cy="2393700"/>
          </a:xfrm>
          <a:prstGeom prst="rect">
            <a:avLst/>
          </a:prstGeom>
          <a:noFill/>
          <a:ln>
            <a:noFill/>
          </a:ln>
        </p:spPr>
      </p:pic>
      <p:pic>
        <p:nvPicPr>
          <p:cNvPr id="200" name="Google Shape;200;p31"/>
          <p:cNvPicPr preferRelativeResize="0"/>
          <p:nvPr/>
        </p:nvPicPr>
        <p:blipFill>
          <a:blip r:embed="rId4">
            <a:alphaModFix/>
          </a:blip>
          <a:stretch>
            <a:fillRect/>
          </a:stretch>
        </p:blipFill>
        <p:spPr>
          <a:xfrm>
            <a:off x="4761375" y="1620775"/>
            <a:ext cx="3281086" cy="1019925"/>
          </a:xfrm>
          <a:prstGeom prst="rect">
            <a:avLst/>
          </a:prstGeom>
          <a:noFill/>
          <a:ln>
            <a:noFill/>
          </a:ln>
        </p:spPr>
      </p:pic>
      <p:pic>
        <p:nvPicPr>
          <p:cNvPr id="201" name="Google Shape;201;p31"/>
          <p:cNvPicPr preferRelativeResize="0"/>
          <p:nvPr/>
        </p:nvPicPr>
        <p:blipFill>
          <a:blip r:embed="rId5">
            <a:alphaModFix/>
          </a:blip>
          <a:stretch>
            <a:fillRect/>
          </a:stretch>
        </p:blipFill>
        <p:spPr>
          <a:xfrm>
            <a:off x="4761375" y="2640700"/>
            <a:ext cx="1226594" cy="2393700"/>
          </a:xfrm>
          <a:prstGeom prst="rect">
            <a:avLst/>
          </a:prstGeom>
          <a:noFill/>
          <a:ln>
            <a:noFill/>
          </a:ln>
        </p:spPr>
      </p:pic>
      <p:sp>
        <p:nvSpPr>
          <p:cNvPr id="202" name="Google Shape;202;p31"/>
          <p:cNvSpPr/>
          <p:nvPr/>
        </p:nvSpPr>
        <p:spPr>
          <a:xfrm>
            <a:off x="4021675" y="2717900"/>
            <a:ext cx="550200" cy="53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31"/>
          <p:cNvSpPr txBox="1"/>
          <p:nvPr/>
        </p:nvSpPr>
        <p:spPr>
          <a:xfrm>
            <a:off x="1902750" y="4217575"/>
            <a:ext cx="12267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Matrix K</a:t>
            </a:r>
            <a:endParaRPr>
              <a:solidFill>
                <a:schemeClr val="accent1"/>
              </a:solidFill>
              <a:latin typeface="Lato"/>
              <a:ea typeface="Lato"/>
              <a:cs typeface="Lato"/>
              <a:sym typeface="Lato"/>
            </a:endParaRPr>
          </a:p>
        </p:txBody>
      </p:sp>
      <p:sp>
        <p:nvSpPr>
          <p:cNvPr id="204" name="Google Shape;204;p31"/>
          <p:cNvSpPr txBox="1"/>
          <p:nvPr/>
        </p:nvSpPr>
        <p:spPr>
          <a:xfrm>
            <a:off x="5987975" y="3190125"/>
            <a:ext cx="12267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Matrix K</a:t>
            </a:r>
            <a:endParaRPr>
              <a:solidFill>
                <a:schemeClr val="accent1"/>
              </a:solidFill>
              <a:latin typeface="Lato"/>
              <a:ea typeface="Lato"/>
              <a:cs typeface="Lato"/>
              <a:sym typeface="Lato"/>
            </a:endParaRPr>
          </a:p>
        </p:txBody>
      </p:sp>
      <p:sp>
        <p:nvSpPr>
          <p:cNvPr id="205" name="Google Shape;205;p31"/>
          <p:cNvSpPr txBox="1"/>
          <p:nvPr/>
        </p:nvSpPr>
        <p:spPr>
          <a:xfrm>
            <a:off x="7189650" y="2640700"/>
            <a:ext cx="12267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aleway"/>
                <a:ea typeface="Raleway"/>
                <a:cs typeface="Raleway"/>
                <a:sym typeface="Raleway"/>
              </a:rPr>
              <a:t>Matrix M</a:t>
            </a:r>
            <a:endParaRPr>
              <a:solidFill>
                <a:schemeClr val="accent1"/>
              </a:solidFill>
              <a:latin typeface="Lato"/>
              <a:ea typeface="Lato"/>
              <a:cs typeface="Lato"/>
              <a:sym typeface="Lato"/>
            </a:endParaRPr>
          </a:p>
        </p:txBody>
      </p:sp>
      <p:sp>
        <p:nvSpPr>
          <p:cNvPr id="206" name="Google Shape;206;p31"/>
          <p:cNvSpPr txBox="1"/>
          <p:nvPr/>
        </p:nvSpPr>
        <p:spPr>
          <a:xfrm>
            <a:off x="6168725" y="4014900"/>
            <a:ext cx="2991600" cy="7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Calculation of one value</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K[1,1]= 3*1+1*0= 3</a:t>
            </a:r>
            <a:endParaRPr sz="1300">
              <a:solidFill>
                <a:schemeClr val="accent1"/>
              </a:solidFill>
              <a:latin typeface="Lato"/>
              <a:ea typeface="Lato"/>
              <a:cs typeface="Lato"/>
              <a:sym typeface="Lato"/>
            </a:endParaRPr>
          </a:p>
        </p:txBody>
      </p:sp>
      <p:pic>
        <p:nvPicPr>
          <p:cNvPr id="207" name="Google Shape;207;p31"/>
          <p:cNvPicPr preferRelativeResize="0"/>
          <p:nvPr/>
        </p:nvPicPr>
        <p:blipFill>
          <a:blip r:embed="rId6">
            <a:alphaModFix/>
          </a:blip>
          <a:stretch>
            <a:fillRect/>
          </a:stretch>
        </p:blipFill>
        <p:spPr>
          <a:xfrm>
            <a:off x="6282950" y="3830675"/>
            <a:ext cx="819150" cy="238125"/>
          </a:xfrm>
          <a:prstGeom prst="rect">
            <a:avLst/>
          </a:prstGeom>
          <a:noFill/>
          <a:ln>
            <a:noFill/>
          </a:ln>
        </p:spPr>
      </p:pic>
      <p:sp>
        <p:nvSpPr>
          <p:cNvPr id="208" name="Google Shape;208;p31"/>
          <p:cNvSpPr txBox="1"/>
          <p:nvPr/>
        </p:nvSpPr>
        <p:spPr>
          <a:xfrm>
            <a:off x="675525" y="4578575"/>
            <a:ext cx="583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K is Original Matrix, U is user matrix, M is movie matrix</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869775" y="1312925"/>
            <a:ext cx="7983450" cy="363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Steps of </a:t>
            </a:r>
            <a:r>
              <a:rPr lang="en" sz="2240"/>
              <a:t>Matrix Factorization Using Gradient Descent</a:t>
            </a:r>
            <a:endParaRPr sz="2240"/>
          </a:p>
        </p:txBody>
      </p:sp>
      <p:pic>
        <p:nvPicPr>
          <p:cNvPr id="214" name="Google Shape;214;p32"/>
          <p:cNvPicPr preferRelativeResize="0"/>
          <p:nvPr/>
        </p:nvPicPr>
        <p:blipFill>
          <a:blip r:embed="rId3">
            <a:alphaModFix/>
          </a:blip>
          <a:stretch>
            <a:fillRect/>
          </a:stretch>
        </p:blipFill>
        <p:spPr>
          <a:xfrm>
            <a:off x="7266288" y="2007050"/>
            <a:ext cx="1171575" cy="438150"/>
          </a:xfrm>
          <a:prstGeom prst="rect">
            <a:avLst/>
          </a:prstGeom>
          <a:noFill/>
          <a:ln>
            <a:noFill/>
          </a:ln>
        </p:spPr>
      </p:pic>
      <p:sp>
        <p:nvSpPr>
          <p:cNvPr id="215" name="Google Shape;215;p32"/>
          <p:cNvSpPr txBox="1"/>
          <p:nvPr/>
        </p:nvSpPr>
        <p:spPr>
          <a:xfrm>
            <a:off x="729450" y="2067850"/>
            <a:ext cx="6618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K is Original Matrix, U is user matrix, M is movie matrix</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Let r is rating defined for user u and item i, p is row of M for a user and q is the column of transpose(U) for a specific item i. So equation will become: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16" name="Google Shape;216;p32"/>
          <p:cNvPicPr preferRelativeResize="0"/>
          <p:nvPr/>
        </p:nvPicPr>
        <p:blipFill>
          <a:blip r:embed="rId4">
            <a:alphaModFix/>
          </a:blip>
          <a:stretch>
            <a:fillRect/>
          </a:stretch>
        </p:blipFill>
        <p:spPr>
          <a:xfrm>
            <a:off x="7194838" y="2708650"/>
            <a:ext cx="131445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3"/>
          <p:cNvPicPr preferRelativeResize="0"/>
          <p:nvPr/>
        </p:nvPicPr>
        <p:blipFill>
          <a:blip r:embed="rId3">
            <a:alphaModFix/>
          </a:blip>
          <a:stretch>
            <a:fillRect/>
          </a:stretch>
        </p:blipFill>
        <p:spPr>
          <a:xfrm>
            <a:off x="5006075" y="1165700"/>
            <a:ext cx="4042675" cy="3517975"/>
          </a:xfrm>
          <a:prstGeom prst="rect">
            <a:avLst/>
          </a:prstGeom>
          <a:noFill/>
          <a:ln>
            <a:noFill/>
          </a:ln>
        </p:spPr>
      </p:pic>
      <p:sp>
        <p:nvSpPr>
          <p:cNvPr id="222" name="Google Shape;222;p33"/>
          <p:cNvSpPr txBox="1"/>
          <p:nvPr/>
        </p:nvSpPr>
        <p:spPr>
          <a:xfrm>
            <a:off x="729600" y="1544250"/>
            <a:ext cx="4154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H</a:t>
            </a:r>
            <a:r>
              <a:rPr lang="en">
                <a:latin typeface="Lato"/>
                <a:ea typeface="Lato"/>
                <a:cs typeface="Lato"/>
                <a:sym typeface="Lato"/>
              </a:rPr>
              <a:t>ere our task is to find matrix M and U</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One way is to initialize random value to M and U and compare it with original Matrix K if value are close to K than stop the procedure otherwise minimize the value of U and M until they are close to K .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process of these type of optimization is called gradient descent</a:t>
            </a:r>
            <a:endParaRPr>
              <a:latin typeface="Lato"/>
              <a:ea typeface="Lato"/>
              <a:cs typeface="Lato"/>
              <a:sym typeface="Lato"/>
            </a:endParaRPr>
          </a:p>
        </p:txBody>
      </p:sp>
      <p:sp>
        <p:nvSpPr>
          <p:cNvPr id="223" name="Google Shape;223;p33"/>
          <p:cNvSpPr txBox="1"/>
          <p:nvPr/>
        </p:nvSpPr>
        <p:spPr>
          <a:xfrm>
            <a:off x="5527413" y="468367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6B6B6B"/>
                </a:solidFill>
                <a:highlight>
                  <a:srgbClr val="FFFFFF"/>
                </a:highlight>
              </a:rPr>
              <a:t>Gradient Descent Flow Chart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727650" y="1246775"/>
            <a:ext cx="7688700" cy="3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42424"/>
                </a:solidFill>
                <a:highlight>
                  <a:srgbClr val="FFFFFF"/>
                </a:highlight>
                <a:latin typeface="Georgia"/>
                <a:ea typeface="Georgia"/>
                <a:cs typeface="Georgia"/>
                <a:sym typeface="Georgia"/>
              </a:rPr>
              <a:t>Minimize the mean square error function which can be represented as :</a:t>
            </a:r>
            <a:endParaRPr/>
          </a:p>
        </p:txBody>
      </p:sp>
      <p:pic>
        <p:nvPicPr>
          <p:cNvPr id="229" name="Google Shape;229;p34"/>
          <p:cNvPicPr preferRelativeResize="0"/>
          <p:nvPr/>
        </p:nvPicPr>
        <p:blipFill>
          <a:blip r:embed="rId3">
            <a:alphaModFix/>
          </a:blip>
          <a:stretch>
            <a:fillRect/>
          </a:stretch>
        </p:blipFill>
        <p:spPr>
          <a:xfrm>
            <a:off x="2705725" y="1551275"/>
            <a:ext cx="2792907" cy="638175"/>
          </a:xfrm>
          <a:prstGeom prst="rect">
            <a:avLst/>
          </a:prstGeom>
          <a:noFill/>
          <a:ln>
            <a:noFill/>
          </a:ln>
        </p:spPr>
      </p:pic>
      <p:sp>
        <p:nvSpPr>
          <p:cNvPr id="230" name="Google Shape;230;p34"/>
          <p:cNvSpPr txBox="1"/>
          <p:nvPr/>
        </p:nvSpPr>
        <p:spPr>
          <a:xfrm>
            <a:off x="870863" y="2189438"/>
            <a:ext cx="8067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42424"/>
                </a:solidFill>
                <a:highlight>
                  <a:srgbClr val="FFFFFF"/>
                </a:highlight>
                <a:latin typeface="Georgia"/>
                <a:ea typeface="Georgia"/>
                <a:cs typeface="Georgia"/>
                <a:sym typeface="Georgia"/>
              </a:rPr>
              <a:t>As our main task is to minimize the error i.e. we have to find in which direction we have to go for that we have to differentiate it, hence new equation will become</a:t>
            </a:r>
            <a:endParaRPr/>
          </a:p>
        </p:txBody>
      </p:sp>
      <p:pic>
        <p:nvPicPr>
          <p:cNvPr id="231" name="Google Shape;231;p34"/>
          <p:cNvPicPr preferRelativeResize="0"/>
          <p:nvPr/>
        </p:nvPicPr>
        <p:blipFill>
          <a:blip r:embed="rId4">
            <a:alphaModFix/>
          </a:blip>
          <a:stretch>
            <a:fillRect/>
          </a:stretch>
        </p:blipFill>
        <p:spPr>
          <a:xfrm>
            <a:off x="1925825" y="2729300"/>
            <a:ext cx="2174450" cy="555053"/>
          </a:xfrm>
          <a:prstGeom prst="rect">
            <a:avLst/>
          </a:prstGeom>
          <a:noFill/>
          <a:ln>
            <a:noFill/>
          </a:ln>
        </p:spPr>
      </p:pic>
      <p:pic>
        <p:nvPicPr>
          <p:cNvPr id="232" name="Google Shape;232;p34"/>
          <p:cNvPicPr preferRelativeResize="0"/>
          <p:nvPr/>
        </p:nvPicPr>
        <p:blipFill>
          <a:blip r:embed="rId5">
            <a:alphaModFix/>
          </a:blip>
          <a:stretch>
            <a:fillRect/>
          </a:stretch>
        </p:blipFill>
        <p:spPr>
          <a:xfrm>
            <a:off x="4980175" y="2717025"/>
            <a:ext cx="2174456" cy="600300"/>
          </a:xfrm>
          <a:prstGeom prst="rect">
            <a:avLst/>
          </a:prstGeom>
          <a:noFill/>
          <a:ln>
            <a:noFill/>
          </a:ln>
        </p:spPr>
      </p:pic>
      <p:sp>
        <p:nvSpPr>
          <p:cNvPr id="233" name="Google Shape;233;p34"/>
          <p:cNvSpPr txBox="1"/>
          <p:nvPr/>
        </p:nvSpPr>
        <p:spPr>
          <a:xfrm>
            <a:off x="937200" y="3336713"/>
            <a:ext cx="7688700" cy="392400"/>
          </a:xfrm>
          <a:prstGeom prst="rect">
            <a:avLst/>
          </a:prstGeom>
          <a:noFill/>
          <a:ln>
            <a:noFill/>
          </a:ln>
        </p:spPr>
        <p:txBody>
          <a:bodyPr anchorCtr="0" anchor="t" bIns="91425" lIns="91425" spcFirstLastPara="1" rIns="91425" wrap="square" tIns="91425">
            <a:spAutoFit/>
          </a:bodyPr>
          <a:lstStyle/>
          <a:p>
            <a:pPr indent="0" lvl="0" marL="0" rtl="0" algn="l">
              <a:lnSpc>
                <a:spcPct val="190909"/>
              </a:lnSpc>
              <a:spcBef>
                <a:spcPts val="2100"/>
              </a:spcBef>
              <a:spcAft>
                <a:spcPts val="0"/>
              </a:spcAft>
              <a:buNone/>
            </a:pPr>
            <a:r>
              <a:rPr lang="en" sz="1350">
                <a:solidFill>
                  <a:srgbClr val="242424"/>
                </a:solidFill>
                <a:highlight>
                  <a:srgbClr val="FFFFFF"/>
                </a:highlight>
                <a:latin typeface="Georgia"/>
                <a:ea typeface="Georgia"/>
                <a:cs typeface="Georgia"/>
                <a:sym typeface="Georgia"/>
              </a:rPr>
              <a:t>Hence the updated value for p and u will be now become:</a:t>
            </a:r>
            <a:endParaRPr sz="1100"/>
          </a:p>
        </p:txBody>
      </p:sp>
      <p:pic>
        <p:nvPicPr>
          <p:cNvPr id="234" name="Google Shape;234;p34"/>
          <p:cNvPicPr preferRelativeResize="0"/>
          <p:nvPr/>
        </p:nvPicPr>
        <p:blipFill>
          <a:blip r:embed="rId6">
            <a:alphaModFix/>
          </a:blip>
          <a:stretch>
            <a:fillRect/>
          </a:stretch>
        </p:blipFill>
        <p:spPr>
          <a:xfrm>
            <a:off x="1925825" y="3836013"/>
            <a:ext cx="1908417" cy="600300"/>
          </a:xfrm>
          <a:prstGeom prst="rect">
            <a:avLst/>
          </a:prstGeom>
          <a:noFill/>
          <a:ln>
            <a:noFill/>
          </a:ln>
        </p:spPr>
      </p:pic>
      <p:pic>
        <p:nvPicPr>
          <p:cNvPr id="235" name="Google Shape;235;p34"/>
          <p:cNvPicPr preferRelativeResize="0"/>
          <p:nvPr/>
        </p:nvPicPr>
        <p:blipFill>
          <a:blip r:embed="rId7">
            <a:alphaModFix/>
          </a:blip>
          <a:stretch>
            <a:fillRect/>
          </a:stretch>
        </p:blipFill>
        <p:spPr>
          <a:xfrm>
            <a:off x="4980175" y="3844900"/>
            <a:ext cx="1791805" cy="600300"/>
          </a:xfrm>
          <a:prstGeom prst="rect">
            <a:avLst/>
          </a:prstGeom>
          <a:noFill/>
          <a:ln>
            <a:noFill/>
          </a:ln>
        </p:spPr>
      </p:pic>
      <p:sp>
        <p:nvSpPr>
          <p:cNvPr id="236" name="Google Shape;236;p34"/>
          <p:cNvSpPr txBox="1"/>
          <p:nvPr/>
        </p:nvSpPr>
        <p:spPr>
          <a:xfrm>
            <a:off x="841025" y="4436325"/>
            <a:ext cx="8126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42424"/>
                </a:solidFill>
                <a:highlight>
                  <a:srgbClr val="FFFFFF"/>
                </a:highlight>
                <a:latin typeface="Georgia"/>
                <a:ea typeface="Georgia"/>
                <a:cs typeface="Georgia"/>
                <a:sym typeface="Georgia"/>
              </a:rPr>
              <a:t>Where alpha is learning rate generally its value is very small as higher alpha can overshoot the minimum value.</a:t>
            </a:r>
            <a:endParaRPr/>
          </a:p>
        </p:txBody>
      </p:sp>
      <p:sp>
        <p:nvSpPr>
          <p:cNvPr id="237" name="Google Shape;237;p34"/>
          <p:cNvSpPr txBox="1"/>
          <p:nvPr/>
        </p:nvSpPr>
        <p:spPr>
          <a:xfrm>
            <a:off x="6457075" y="1577863"/>
            <a:ext cx="2400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Y : Actual Rating</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Y~ : Predicted </a:t>
            </a:r>
            <a:r>
              <a:rPr lang="en" sz="1300">
                <a:solidFill>
                  <a:schemeClr val="accent1"/>
                </a:solidFill>
                <a:latin typeface="Lato"/>
                <a:ea typeface="Lato"/>
                <a:cs typeface="Lato"/>
                <a:sym typeface="Lato"/>
              </a:rPr>
              <a:t>Rating</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727650" y="1197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Predicting Rating Using </a:t>
            </a:r>
            <a:r>
              <a:rPr lang="en" sz="1800"/>
              <a:t>Matrix Factorization</a:t>
            </a:r>
            <a:endParaRPr sz="1800"/>
          </a:p>
        </p:txBody>
      </p:sp>
      <p:pic>
        <p:nvPicPr>
          <p:cNvPr id="243" name="Google Shape;243;p35"/>
          <p:cNvPicPr preferRelativeResize="0"/>
          <p:nvPr/>
        </p:nvPicPr>
        <p:blipFill rotWithShape="1">
          <a:blip r:embed="rId3">
            <a:alphaModFix/>
          </a:blip>
          <a:srcRect b="0" l="-5500" r="5499" t="0"/>
          <a:stretch/>
        </p:blipFill>
        <p:spPr>
          <a:xfrm>
            <a:off x="557725" y="1773175"/>
            <a:ext cx="3804942" cy="3106450"/>
          </a:xfrm>
          <a:prstGeom prst="rect">
            <a:avLst/>
          </a:prstGeom>
          <a:noFill/>
          <a:ln>
            <a:noFill/>
          </a:ln>
        </p:spPr>
      </p:pic>
      <p:pic>
        <p:nvPicPr>
          <p:cNvPr id="244" name="Google Shape;244;p35"/>
          <p:cNvPicPr preferRelativeResize="0"/>
          <p:nvPr/>
        </p:nvPicPr>
        <p:blipFill>
          <a:blip r:embed="rId4">
            <a:alphaModFix/>
          </a:blip>
          <a:stretch>
            <a:fillRect/>
          </a:stretch>
        </p:blipFill>
        <p:spPr>
          <a:xfrm>
            <a:off x="5112900" y="1732250"/>
            <a:ext cx="3796075" cy="3187926"/>
          </a:xfrm>
          <a:prstGeom prst="rect">
            <a:avLst/>
          </a:prstGeom>
          <a:noFill/>
          <a:ln>
            <a:noFill/>
          </a:ln>
        </p:spPr>
      </p:pic>
      <p:sp>
        <p:nvSpPr>
          <p:cNvPr id="245" name="Google Shape;245;p35"/>
          <p:cNvSpPr/>
          <p:nvPr/>
        </p:nvSpPr>
        <p:spPr>
          <a:xfrm>
            <a:off x="4580100" y="2930675"/>
            <a:ext cx="354600" cy="53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Types of Recommendation</a:t>
            </a:r>
            <a:endParaRPr/>
          </a:p>
          <a:p>
            <a:pPr indent="-311150" lvl="0" marL="457200" rtl="0" algn="l">
              <a:spcBef>
                <a:spcPts val="0"/>
              </a:spcBef>
              <a:spcAft>
                <a:spcPts val="0"/>
              </a:spcAft>
              <a:buSzPts val="1300"/>
              <a:buChar char="●"/>
            </a:pPr>
            <a:r>
              <a:rPr lang="en"/>
              <a:t>Content-Based Filtering</a:t>
            </a:r>
            <a:endParaRPr/>
          </a:p>
          <a:p>
            <a:pPr indent="-311150" lvl="0" marL="457200" rtl="0" algn="l">
              <a:spcBef>
                <a:spcPts val="0"/>
              </a:spcBef>
              <a:spcAft>
                <a:spcPts val="0"/>
              </a:spcAft>
              <a:buSzPts val="1300"/>
              <a:buChar char="●"/>
            </a:pPr>
            <a:r>
              <a:rPr lang="en"/>
              <a:t>Collaborative Filtering</a:t>
            </a:r>
            <a:endParaRPr/>
          </a:p>
          <a:p>
            <a:pPr indent="-311150" lvl="0" marL="457200" rtl="0" algn="l">
              <a:spcBef>
                <a:spcPts val="0"/>
              </a:spcBef>
              <a:spcAft>
                <a:spcPts val="0"/>
              </a:spcAft>
              <a:buSzPts val="1300"/>
              <a:buChar char="●"/>
            </a:pPr>
            <a:r>
              <a:rPr lang="en"/>
              <a:t>Hybrid Recommendation</a:t>
            </a:r>
            <a:endParaRPr/>
          </a:p>
          <a:p>
            <a:pPr indent="-311150" lvl="0" marL="457200" rtl="0" algn="l">
              <a:spcBef>
                <a:spcPts val="0"/>
              </a:spcBef>
              <a:spcAft>
                <a:spcPts val="0"/>
              </a:spcAft>
              <a:buSzPts val="1300"/>
              <a:buChar char="●"/>
            </a:pPr>
            <a:r>
              <a:rPr lang="en"/>
              <a:t>Use Cases and Applications</a:t>
            </a:r>
            <a:endParaRPr/>
          </a:p>
          <a:p>
            <a:pPr indent="-311150" lvl="0" marL="457200" rtl="0" algn="l">
              <a:spcBef>
                <a:spcPts val="0"/>
              </a:spcBef>
              <a:spcAft>
                <a:spcPts val="0"/>
              </a:spcAft>
              <a:buSzPts val="1300"/>
              <a:buChar char="●"/>
            </a:pPr>
            <a:r>
              <a:rPr lang="en"/>
              <a:t>Benefits of Recommendation Systems</a:t>
            </a:r>
            <a:endParaRPr/>
          </a:p>
          <a:p>
            <a:pPr indent="-311150" lvl="0" marL="457200" rtl="0" algn="l">
              <a:spcBef>
                <a:spcPts val="0"/>
              </a:spcBef>
              <a:spcAft>
                <a:spcPts val="0"/>
              </a:spcAft>
              <a:buSzPts val="1300"/>
              <a:buChar char="●"/>
            </a:pPr>
            <a:r>
              <a:rPr lang="en"/>
              <a:t>Recommendation Technology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Introduction</a:t>
            </a:r>
            <a:endParaRPr/>
          </a:p>
        </p:txBody>
      </p:sp>
      <p:sp>
        <p:nvSpPr>
          <p:cNvPr id="104" name="Google Shape;104;p16"/>
          <p:cNvSpPr txBox="1"/>
          <p:nvPr>
            <p:ph idx="1" type="body"/>
          </p:nvPr>
        </p:nvSpPr>
        <p:spPr>
          <a:xfrm>
            <a:off x="729450" y="2078875"/>
            <a:ext cx="7688700" cy="24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recommendation system (or recommender system) is a class of machine learning that </a:t>
            </a:r>
            <a:r>
              <a:rPr b="1" lang="en" sz="1400"/>
              <a:t>uses data</a:t>
            </a:r>
            <a:r>
              <a:rPr lang="en" sz="1400"/>
              <a:t> to help </a:t>
            </a:r>
            <a:r>
              <a:rPr b="1" lang="en" sz="1400"/>
              <a:t>predict, narrow down, and find</a:t>
            </a:r>
            <a:r>
              <a:rPr lang="en" sz="1400"/>
              <a:t> what people are </a:t>
            </a:r>
            <a:r>
              <a:rPr b="1" lang="en" sz="1400"/>
              <a:t>looking for among an exponentially growing number</a:t>
            </a:r>
            <a:r>
              <a:rPr lang="en" sz="1400"/>
              <a:t> of options.</a:t>
            </a:r>
            <a:endParaRPr b="1" sz="1400">
              <a:solidFill>
                <a:srgbClr val="000000"/>
              </a:solidFill>
              <a:latin typeface="Arial"/>
              <a:ea typeface="Arial"/>
              <a:cs typeface="Arial"/>
              <a:sym typeface="Arial"/>
            </a:endParaRPr>
          </a:p>
          <a:p>
            <a:pPr indent="0" lvl="0" marL="0" rtl="0" algn="l">
              <a:spcBef>
                <a:spcPts val="1200"/>
              </a:spcBef>
              <a:spcAft>
                <a:spcPts val="1100"/>
              </a:spcAft>
              <a:buNone/>
            </a:pPr>
            <a:r>
              <a:rPr lang="en" sz="1400">
                <a:solidFill>
                  <a:srgbClr val="000000"/>
                </a:solidFill>
                <a:latin typeface="Arial"/>
                <a:ea typeface="Arial"/>
                <a:cs typeface="Arial"/>
                <a:sym typeface="Arial"/>
              </a:rPr>
              <a:t>A recommendation system is an artificial intelligence or AI algorithm, usually associated with </a:t>
            </a:r>
            <a:r>
              <a:rPr b="1" lang="en" sz="1400">
                <a:solidFill>
                  <a:schemeClr val="hlink"/>
                </a:solidFill>
                <a:uFill>
                  <a:noFill/>
                </a:uFill>
                <a:latin typeface="Arial"/>
                <a:ea typeface="Arial"/>
                <a:cs typeface="Arial"/>
                <a:sym typeface="Arial"/>
                <a:hlinkClick r:id="rId3"/>
              </a:rPr>
              <a:t>machine learning</a:t>
            </a:r>
            <a:r>
              <a:rPr lang="en" sz="1400">
                <a:solidFill>
                  <a:srgbClr val="000000"/>
                </a:solidFill>
                <a:latin typeface="Arial"/>
                <a:ea typeface="Arial"/>
                <a:cs typeface="Arial"/>
                <a:sym typeface="Arial"/>
              </a:rPr>
              <a:t>, that uses </a:t>
            </a:r>
            <a:r>
              <a:rPr b="1" lang="en" sz="1400">
                <a:solidFill>
                  <a:schemeClr val="hlink"/>
                </a:solidFill>
                <a:uFill>
                  <a:noFill/>
                </a:uFill>
                <a:latin typeface="Arial"/>
                <a:ea typeface="Arial"/>
                <a:cs typeface="Arial"/>
                <a:sym typeface="Arial"/>
                <a:hlinkClick r:id="rId4"/>
              </a:rPr>
              <a:t>Big Data</a:t>
            </a:r>
            <a:r>
              <a:rPr lang="en" sz="1400">
                <a:solidFill>
                  <a:srgbClr val="000000"/>
                </a:solidFill>
                <a:latin typeface="Arial"/>
                <a:ea typeface="Arial"/>
                <a:cs typeface="Arial"/>
                <a:sym typeface="Arial"/>
              </a:rPr>
              <a:t> to suggest or recommend additional products to consumers. These can be based on various criteria, including </a:t>
            </a:r>
            <a:r>
              <a:rPr b="1" lang="en" sz="1400">
                <a:solidFill>
                  <a:srgbClr val="000000"/>
                </a:solidFill>
                <a:latin typeface="Arial"/>
                <a:ea typeface="Arial"/>
                <a:cs typeface="Arial"/>
                <a:sym typeface="Arial"/>
              </a:rPr>
              <a:t>past purchases, search history, demographic information, and other factors</a:t>
            </a:r>
            <a:r>
              <a:rPr lang="en" sz="1400">
                <a:solidFill>
                  <a:srgbClr val="000000"/>
                </a:solidFill>
                <a:latin typeface="Arial"/>
                <a:ea typeface="Arial"/>
                <a:cs typeface="Arial"/>
                <a:sym typeface="Arial"/>
              </a:rPr>
              <a:t>. Recommender systems are great for helping users discover new products and services they might not have found otherwise.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Recommendation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0" name="Google Shape;110;p17"/>
          <p:cNvPicPr preferRelativeResize="0"/>
          <p:nvPr/>
        </p:nvPicPr>
        <p:blipFill>
          <a:blip r:embed="rId3">
            <a:alphaModFix/>
          </a:blip>
          <a:stretch>
            <a:fillRect/>
          </a:stretch>
        </p:blipFill>
        <p:spPr>
          <a:xfrm>
            <a:off x="4810150" y="1853850"/>
            <a:ext cx="3608000" cy="3239426"/>
          </a:xfrm>
          <a:prstGeom prst="rect">
            <a:avLst/>
          </a:prstGeom>
          <a:noFill/>
          <a:ln>
            <a:noFill/>
          </a:ln>
        </p:spPr>
      </p:pic>
      <p:pic>
        <p:nvPicPr>
          <p:cNvPr id="111" name="Google Shape;111;p17"/>
          <p:cNvPicPr preferRelativeResize="0"/>
          <p:nvPr/>
        </p:nvPicPr>
        <p:blipFill>
          <a:blip r:embed="rId4">
            <a:alphaModFix/>
          </a:blip>
          <a:stretch>
            <a:fillRect/>
          </a:stretch>
        </p:blipFill>
        <p:spPr>
          <a:xfrm>
            <a:off x="840375" y="1853850"/>
            <a:ext cx="3562726" cy="3180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Recommendation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998000" cy="28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Content-Based Filtering:</a:t>
            </a:r>
            <a:r>
              <a:rPr lang="en"/>
              <a:t> Recommends items based on their attributes and features, matching user preferences with </a:t>
            </a:r>
            <a:r>
              <a:rPr lang="en" u="sng"/>
              <a:t>item characteristics.</a:t>
            </a:r>
            <a:endParaRPr u="sng"/>
          </a:p>
          <a:p>
            <a:pPr indent="0" lvl="0" marL="0" rtl="0" algn="l">
              <a:spcBef>
                <a:spcPts val="1200"/>
              </a:spcBef>
              <a:spcAft>
                <a:spcPts val="0"/>
              </a:spcAft>
              <a:buNone/>
            </a:pPr>
            <a:r>
              <a:rPr b="1" lang="en"/>
              <a:t>Collaborative Filtering:</a:t>
            </a:r>
            <a:r>
              <a:rPr lang="en"/>
              <a:t> Analyzes user behavior and preferences to recommend items based on </a:t>
            </a:r>
            <a:r>
              <a:rPr lang="en" u="sng"/>
              <a:t>similarities between users</a:t>
            </a:r>
            <a:r>
              <a:rPr lang="en"/>
              <a:t>.</a:t>
            </a:r>
            <a:endParaRPr/>
          </a:p>
          <a:p>
            <a:pPr indent="0" lvl="0" marL="0" rtl="0" algn="l">
              <a:spcBef>
                <a:spcPts val="1200"/>
              </a:spcBef>
              <a:spcAft>
                <a:spcPts val="0"/>
              </a:spcAft>
              <a:buNone/>
            </a:pPr>
            <a:r>
              <a:rPr b="1" lang="en"/>
              <a:t>Hybrid Recommendation: </a:t>
            </a:r>
            <a:r>
              <a:rPr lang="en"/>
              <a:t>Content-Based Filtering + Collaborative Filtering</a:t>
            </a:r>
            <a:endParaRPr/>
          </a:p>
          <a:p>
            <a:pPr indent="0" lvl="0" marL="0" rtl="0" algn="l">
              <a:spcBef>
                <a:spcPts val="1200"/>
              </a:spcBef>
              <a:spcAft>
                <a:spcPts val="0"/>
              </a:spcAft>
              <a:buNone/>
            </a:pPr>
            <a:r>
              <a:rPr b="1" lang="en"/>
              <a:t>Context filtering:</a:t>
            </a:r>
            <a:r>
              <a:rPr lang="en"/>
              <a:t> Context filtering Predicts user actions based on </a:t>
            </a:r>
            <a:r>
              <a:rPr lang="en" u="sng"/>
              <a:t>contextual information like country, device, date, and time</a:t>
            </a:r>
            <a:r>
              <a:rPr lang="en"/>
              <a:t>, enhancing recommendations in platforms like Netflix.</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and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8287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E-commerce Product Recommendations</a:t>
            </a:r>
            <a:endParaRPr/>
          </a:p>
          <a:p>
            <a:pPr indent="-311150" lvl="0" marL="457200" rtl="0" algn="l">
              <a:lnSpc>
                <a:spcPct val="100000"/>
              </a:lnSpc>
              <a:spcBef>
                <a:spcPts val="0"/>
              </a:spcBef>
              <a:spcAft>
                <a:spcPts val="0"/>
              </a:spcAft>
              <a:buSzPts val="1300"/>
              <a:buChar char="●"/>
            </a:pPr>
            <a:r>
              <a:rPr lang="en"/>
              <a:t>Movie and TV Show Recommendations</a:t>
            </a:r>
            <a:endParaRPr/>
          </a:p>
          <a:p>
            <a:pPr indent="-311150" lvl="0" marL="457200" rtl="0" algn="l">
              <a:lnSpc>
                <a:spcPct val="100000"/>
              </a:lnSpc>
              <a:spcBef>
                <a:spcPts val="0"/>
              </a:spcBef>
              <a:spcAft>
                <a:spcPts val="0"/>
              </a:spcAft>
              <a:buSzPts val="1300"/>
              <a:buChar char="●"/>
            </a:pPr>
            <a:r>
              <a:rPr lang="en"/>
              <a:t>Music Recommendations</a:t>
            </a:r>
            <a:endParaRPr/>
          </a:p>
          <a:p>
            <a:pPr indent="-311150" lvl="0" marL="457200" rtl="0" algn="l">
              <a:lnSpc>
                <a:spcPct val="100000"/>
              </a:lnSpc>
              <a:spcBef>
                <a:spcPts val="0"/>
              </a:spcBef>
              <a:spcAft>
                <a:spcPts val="0"/>
              </a:spcAft>
              <a:buSzPts val="1300"/>
              <a:buChar char="●"/>
            </a:pPr>
            <a:r>
              <a:rPr lang="en"/>
              <a:t>News and Content Recommendations</a:t>
            </a:r>
            <a:endParaRPr/>
          </a:p>
          <a:p>
            <a:pPr indent="-311150" lvl="0" marL="457200" rtl="0" algn="l">
              <a:lnSpc>
                <a:spcPct val="100000"/>
              </a:lnSpc>
              <a:spcBef>
                <a:spcPts val="0"/>
              </a:spcBef>
              <a:spcAft>
                <a:spcPts val="0"/>
              </a:spcAft>
              <a:buSzPts val="1300"/>
              <a:buChar char="●"/>
            </a:pPr>
            <a:r>
              <a:rPr lang="en"/>
              <a:t>Social Media Friend Recommendations</a:t>
            </a:r>
            <a:endParaRPr/>
          </a:p>
          <a:p>
            <a:pPr indent="-311150" lvl="0" marL="457200" rtl="0" algn="l">
              <a:lnSpc>
                <a:spcPct val="100000"/>
              </a:lnSpc>
              <a:spcBef>
                <a:spcPts val="0"/>
              </a:spcBef>
              <a:spcAft>
                <a:spcPts val="0"/>
              </a:spcAft>
              <a:buSzPts val="1300"/>
              <a:buChar char="●"/>
            </a:pPr>
            <a:r>
              <a:rPr lang="en"/>
              <a:t>Travel Recommendations</a:t>
            </a:r>
            <a:endParaRPr/>
          </a:p>
          <a:p>
            <a:pPr indent="-311150" lvl="0" marL="457200" rtl="0" algn="l">
              <a:lnSpc>
                <a:spcPct val="100000"/>
              </a:lnSpc>
              <a:spcBef>
                <a:spcPts val="0"/>
              </a:spcBef>
              <a:spcAft>
                <a:spcPts val="0"/>
              </a:spcAft>
              <a:buSzPts val="1300"/>
              <a:buChar char="●"/>
            </a:pPr>
            <a:r>
              <a:rPr lang="en"/>
              <a:t>Job and Career Recommendations</a:t>
            </a:r>
            <a:endParaRPr/>
          </a:p>
          <a:p>
            <a:pPr indent="-311150" lvl="0" marL="457200" rtl="0" algn="l">
              <a:lnSpc>
                <a:spcPct val="100000"/>
              </a:lnSpc>
              <a:spcBef>
                <a:spcPts val="0"/>
              </a:spcBef>
              <a:spcAft>
                <a:spcPts val="0"/>
              </a:spcAft>
              <a:buSzPts val="1300"/>
              <a:buChar char="●"/>
            </a:pPr>
            <a:r>
              <a:rPr lang="en"/>
              <a:t>Health and Fitness Recommendations</a:t>
            </a:r>
            <a:endParaRPr/>
          </a:p>
          <a:p>
            <a:pPr indent="-311150" lvl="0" marL="457200" rtl="0" algn="l">
              <a:lnSpc>
                <a:spcPct val="100000"/>
              </a:lnSpc>
              <a:spcBef>
                <a:spcPts val="0"/>
              </a:spcBef>
              <a:spcAft>
                <a:spcPts val="0"/>
              </a:spcAft>
              <a:buSzPts val="1300"/>
              <a:buChar char="●"/>
            </a:pPr>
            <a:r>
              <a:rPr lang="en"/>
              <a:t>Education and Learning Recommendations</a:t>
            </a:r>
            <a:endParaRPr/>
          </a:p>
          <a:p>
            <a:pPr indent="-311150" lvl="0" marL="457200" rtl="0" algn="l">
              <a:lnSpc>
                <a:spcPct val="100000"/>
              </a:lnSpc>
              <a:spcBef>
                <a:spcPts val="0"/>
              </a:spcBef>
              <a:spcAft>
                <a:spcPts val="0"/>
              </a:spcAft>
              <a:buSzPts val="1300"/>
              <a:buChar char="●"/>
            </a:pPr>
            <a:r>
              <a:rPr lang="en"/>
              <a:t>Real Estate Recommendations</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Recommendation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479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Personalized User Experiences</a:t>
            </a:r>
            <a:endParaRPr/>
          </a:p>
          <a:p>
            <a:pPr indent="-311150" lvl="0" marL="457200" rtl="0" algn="l">
              <a:lnSpc>
                <a:spcPct val="100000"/>
              </a:lnSpc>
              <a:spcBef>
                <a:spcPts val="0"/>
              </a:spcBef>
              <a:spcAft>
                <a:spcPts val="0"/>
              </a:spcAft>
              <a:buSzPts val="1300"/>
              <a:buChar char="●"/>
            </a:pPr>
            <a:r>
              <a:rPr lang="en"/>
              <a:t>Revenue Generation</a:t>
            </a:r>
            <a:endParaRPr/>
          </a:p>
          <a:p>
            <a:pPr indent="-311150" lvl="0" marL="457200" rtl="0" algn="l">
              <a:lnSpc>
                <a:spcPct val="100000"/>
              </a:lnSpc>
              <a:spcBef>
                <a:spcPts val="0"/>
              </a:spcBef>
              <a:spcAft>
                <a:spcPts val="0"/>
              </a:spcAft>
              <a:buSzPts val="1300"/>
              <a:buChar char="●"/>
            </a:pPr>
            <a:r>
              <a:rPr lang="en"/>
              <a:t>Retention Improvement</a:t>
            </a:r>
            <a:endParaRPr/>
          </a:p>
          <a:p>
            <a:pPr indent="-311150" lvl="0" marL="457200" rtl="0" algn="l">
              <a:lnSpc>
                <a:spcPct val="100000"/>
              </a:lnSpc>
              <a:spcBef>
                <a:spcPts val="0"/>
              </a:spcBef>
              <a:spcAft>
                <a:spcPts val="0"/>
              </a:spcAft>
              <a:buSzPts val="1300"/>
              <a:buChar char="●"/>
            </a:pPr>
            <a:r>
              <a:rPr lang="en"/>
              <a:t>Sales Boost</a:t>
            </a:r>
            <a:endParaRPr/>
          </a:p>
          <a:p>
            <a:pPr indent="-311150" lvl="0" marL="457200" rtl="0" algn="l">
              <a:lnSpc>
                <a:spcPct val="100000"/>
              </a:lnSpc>
              <a:spcBef>
                <a:spcPts val="0"/>
              </a:spcBef>
              <a:spcAft>
                <a:spcPts val="0"/>
              </a:spcAft>
              <a:buSzPts val="1300"/>
              <a:buChar char="●"/>
            </a:pPr>
            <a:r>
              <a:rPr lang="en"/>
              <a:t>Habit Formation</a:t>
            </a:r>
            <a:endParaRPr/>
          </a:p>
          <a:p>
            <a:pPr indent="-311150" lvl="0" marL="457200" rtl="0" algn="l">
              <a:lnSpc>
                <a:spcPct val="100000"/>
              </a:lnSpc>
              <a:spcBef>
                <a:spcPts val="0"/>
              </a:spcBef>
              <a:spcAft>
                <a:spcPts val="0"/>
              </a:spcAft>
              <a:buSzPts val="1300"/>
              <a:buChar char="●"/>
            </a:pPr>
            <a:r>
              <a:rPr lang="en"/>
              <a:t>Time Efficiency</a:t>
            </a:r>
            <a:endParaRPr/>
          </a:p>
          <a:p>
            <a:pPr indent="-311150" lvl="0" marL="457200" rtl="0" algn="l">
              <a:lnSpc>
                <a:spcPct val="100000"/>
              </a:lnSpc>
              <a:spcBef>
                <a:spcPts val="0"/>
              </a:spcBef>
              <a:spcAft>
                <a:spcPts val="0"/>
              </a:spcAft>
              <a:buSzPts val="1300"/>
              <a:buChar char="●"/>
            </a:pPr>
            <a:r>
              <a:rPr lang="en"/>
              <a:t>Cart Value Enhancement</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User Feedback</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Implicit feedback:</a:t>
            </a:r>
            <a:r>
              <a:rPr lang="en"/>
              <a:t> This is indirect feedback that users provide unconsciously through their actions. Examples include time spent on a website page, clickstream data (what users click on), and how often they use a particular feature.</a:t>
            </a:r>
            <a:endParaRPr/>
          </a:p>
          <a:p>
            <a:pPr indent="-311150" lvl="0" marL="457200" rtl="0" algn="l">
              <a:spcBef>
                <a:spcPts val="0"/>
              </a:spcBef>
              <a:spcAft>
                <a:spcPts val="0"/>
              </a:spcAft>
              <a:buSzPts val="1300"/>
              <a:buChar char="●"/>
            </a:pPr>
            <a:r>
              <a:rPr b="1" lang="en"/>
              <a:t>Explicit feedback:</a:t>
            </a:r>
            <a:r>
              <a:rPr lang="en"/>
              <a:t> This is direct feedback that users provide intentionally. Examples include surveys, ratings, reviews, comments, and emails sent directly to you.</a:t>
            </a:r>
            <a:endParaRPr sz="1200">
              <a:solidFill>
                <a:srgbClr val="E3E3E3"/>
              </a:solidFill>
              <a:highlight>
                <a:srgbClr val="131314"/>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