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76">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76"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d908ad80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d908ad80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d908ad80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d908ad80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d908ad80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d908ad80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d908ad80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d908ad80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d908ad8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d908ad8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d908ad80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d908ad80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d908ad80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d908ad80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d908ad80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d908ad80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d908ad80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d908ad80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d908ad80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d908ad80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dc88c2b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dc88c2b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d908ad80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d908ad80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db21d68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db21d68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d5366f42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d5366f42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db21d68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db21d68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d908ad80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d908ad80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d5366f42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d5366f42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d908ad8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d908ad8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d908ad80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d908ad80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d908ad8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d908ad8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d908ad80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d908ad80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908ad80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908ad80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d908ad80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d908ad80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hyperlink" Target="https://arxiv.org/pdf/1606.07792.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300">
                <a:solidFill>
                  <a:srgbClr val="1A1A1A"/>
                </a:solidFill>
                <a:latin typeface="Raleway"/>
                <a:ea typeface="Raleway"/>
                <a:cs typeface="Raleway"/>
                <a:sym typeface="Raleway"/>
              </a:rPr>
              <a:t>Wide &amp; Deep Learning for Recommender Systems </a:t>
            </a:r>
            <a:endParaRPr b="1" sz="2300">
              <a:solidFill>
                <a:srgbClr val="1A1A1A"/>
              </a:solidFill>
              <a:latin typeface="Raleway"/>
              <a:ea typeface="Raleway"/>
              <a:cs typeface="Raleway"/>
              <a:sym typeface="Raleway"/>
            </a:endParaRPr>
          </a:p>
        </p:txBody>
      </p:sp>
      <p:sp>
        <p:nvSpPr>
          <p:cNvPr id="87" name="Google Shape;87;p13"/>
          <p:cNvSpPr txBox="1"/>
          <p:nvPr/>
        </p:nvSpPr>
        <p:spPr>
          <a:xfrm>
            <a:off x="729625" y="3172900"/>
            <a:ext cx="7688100" cy="904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520">
                <a:solidFill>
                  <a:srgbClr val="595959"/>
                </a:solidFill>
                <a:latin typeface="Lato"/>
                <a:ea typeface="Lato"/>
                <a:cs typeface="Lato"/>
                <a:sym typeface="Lato"/>
              </a:rPr>
              <a:t>Arnab Dana</a:t>
            </a:r>
            <a:endParaRPr sz="1520">
              <a:solidFill>
                <a:srgbClr val="595959"/>
              </a:solidFill>
              <a:latin typeface="Lato"/>
              <a:ea typeface="Lato"/>
              <a:cs typeface="Lato"/>
              <a:sym typeface="Lato"/>
            </a:endParaRPr>
          </a:p>
          <a:p>
            <a:pPr indent="0" lvl="0" marL="0" rtl="0" algn="l">
              <a:lnSpc>
                <a:spcPct val="80000"/>
              </a:lnSpc>
              <a:spcBef>
                <a:spcPts val="0"/>
              </a:spcBef>
              <a:spcAft>
                <a:spcPts val="0"/>
              </a:spcAft>
              <a:buNone/>
            </a:pPr>
            <a:r>
              <a:rPr lang="en" sz="1520">
                <a:solidFill>
                  <a:srgbClr val="595959"/>
                </a:solidFill>
                <a:latin typeface="Lato"/>
                <a:ea typeface="Lato"/>
                <a:cs typeface="Lato"/>
                <a:sym typeface="Lato"/>
              </a:rPr>
              <a:t>Department of Computer Science and Engineering</a:t>
            </a:r>
            <a:endParaRPr sz="1520">
              <a:solidFill>
                <a:srgbClr val="595959"/>
              </a:solidFill>
              <a:latin typeface="Lato"/>
              <a:ea typeface="Lato"/>
              <a:cs typeface="Lato"/>
              <a:sym typeface="Lato"/>
            </a:endParaRPr>
          </a:p>
          <a:p>
            <a:pPr indent="0" lvl="0" marL="0" rtl="0" algn="l">
              <a:lnSpc>
                <a:spcPct val="80000"/>
              </a:lnSpc>
              <a:spcBef>
                <a:spcPts val="0"/>
              </a:spcBef>
              <a:spcAft>
                <a:spcPts val="0"/>
              </a:spcAft>
              <a:buNone/>
            </a:pPr>
            <a:r>
              <a:rPr lang="en" sz="1520">
                <a:solidFill>
                  <a:srgbClr val="595959"/>
                </a:solidFill>
                <a:latin typeface="Lato"/>
                <a:ea typeface="Lato"/>
                <a:cs typeface="Lato"/>
                <a:sym typeface="Lato"/>
              </a:rPr>
              <a:t>National Institute of Technology</a:t>
            </a:r>
            <a:endParaRPr sz="1520">
              <a:solidFill>
                <a:srgbClr val="595959"/>
              </a:solidFill>
              <a:latin typeface="Lato"/>
              <a:ea typeface="Lato"/>
              <a:cs typeface="Lato"/>
              <a:sym typeface="Lato"/>
            </a:endParaRPr>
          </a:p>
          <a:p>
            <a:pPr indent="0" lvl="0" marL="0" rtl="0" algn="l">
              <a:lnSpc>
                <a:spcPct val="80000"/>
              </a:lnSpc>
              <a:spcBef>
                <a:spcPts val="0"/>
              </a:spcBef>
              <a:spcAft>
                <a:spcPts val="0"/>
              </a:spcAft>
              <a:buNone/>
            </a:pPr>
            <a:r>
              <a:rPr lang="en" sz="1520">
                <a:solidFill>
                  <a:srgbClr val="595959"/>
                </a:solidFill>
                <a:latin typeface="Lato"/>
                <a:ea typeface="Lato"/>
                <a:cs typeface="Lato"/>
                <a:sym typeface="Lato"/>
              </a:rPr>
              <a:t>Uttarakhand, India</a:t>
            </a:r>
            <a:endParaRPr sz="1520">
              <a:solidFill>
                <a:srgbClr val="595959"/>
              </a:solidFill>
              <a:latin typeface="Lato"/>
              <a:ea typeface="Lato"/>
              <a:cs typeface="Lato"/>
              <a:sym typeface="Lato"/>
            </a:endParaRPr>
          </a:p>
          <a:p>
            <a:pPr indent="0" lvl="0" marL="0" rtl="0" algn="l">
              <a:lnSpc>
                <a:spcPct val="80000"/>
              </a:lnSpc>
              <a:spcBef>
                <a:spcPts val="0"/>
              </a:spcBef>
              <a:spcAft>
                <a:spcPts val="0"/>
              </a:spcAft>
              <a:buNone/>
            </a:pPr>
            <a:r>
              <a:t/>
            </a:r>
            <a:endParaRPr sz="1520">
              <a:solidFill>
                <a:srgbClr val="59595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Wide &amp; Deep Learning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9" name="Google Shape;139;p22"/>
          <p:cNvPicPr preferRelativeResize="0"/>
          <p:nvPr/>
        </p:nvPicPr>
        <p:blipFill>
          <a:blip r:embed="rId3">
            <a:alphaModFix/>
          </a:blip>
          <a:stretch>
            <a:fillRect/>
          </a:stretch>
        </p:blipFill>
        <p:spPr>
          <a:xfrm>
            <a:off x="152400" y="2006250"/>
            <a:ext cx="8839199" cy="1953208"/>
          </a:xfrm>
          <a:prstGeom prst="rect">
            <a:avLst/>
          </a:prstGeom>
          <a:noFill/>
          <a:ln>
            <a:noFill/>
          </a:ln>
        </p:spPr>
      </p:pic>
      <p:sp>
        <p:nvSpPr>
          <p:cNvPr id="140" name="Google Shape;140;p22"/>
          <p:cNvSpPr txBox="1"/>
          <p:nvPr/>
        </p:nvSpPr>
        <p:spPr>
          <a:xfrm>
            <a:off x="2857500" y="4111850"/>
            <a:ext cx="47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spectrum of Wide &amp; Deep models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Wide Component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6" name="Google Shape;146;p23"/>
          <p:cNvSpPr txBox="1"/>
          <p:nvPr>
            <p:ph idx="1" type="body"/>
          </p:nvPr>
        </p:nvSpPr>
        <p:spPr>
          <a:xfrm>
            <a:off x="729450" y="2078875"/>
            <a:ext cx="7688700" cy="2475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402"/>
              <a:t>Linear Model:</a:t>
            </a:r>
            <a:r>
              <a:rPr lang="en" sz="1402"/>
              <a:t> This part acts like a regular math equation where various features (x1, x2, etc.) are multiplied by weights (w1, w2, etc.) and summed up to make a prediction (y). These features can be raw user data or interactions transformed in a specific way.</a:t>
            </a:r>
            <a:endParaRPr sz="1402"/>
          </a:p>
          <a:p>
            <a:pPr indent="0" lvl="0" marL="0" rtl="0" algn="l">
              <a:lnSpc>
                <a:spcPct val="95000"/>
              </a:lnSpc>
              <a:spcBef>
                <a:spcPts val="1200"/>
              </a:spcBef>
              <a:spcAft>
                <a:spcPts val="0"/>
              </a:spcAft>
              <a:buSzPts val="1018"/>
              <a:buNone/>
            </a:pPr>
            <a:r>
              <a:rPr b="1" lang="en" sz="1402"/>
              <a:t>Feature Engineering:</a:t>
            </a:r>
            <a:r>
              <a:rPr lang="en" sz="1402"/>
              <a:t>  This step involves creating new features by multiplying existing features together. For instance, if a user likes horror movies and comedies, this component might create a new feature to indicate the user’s preference for “horror comedy” movies.</a:t>
            </a:r>
            <a:endParaRPr sz="1402"/>
          </a:p>
          <a:p>
            <a:pPr indent="0" lvl="0" marL="0" rtl="0" algn="ctr">
              <a:lnSpc>
                <a:spcPct val="95000"/>
              </a:lnSpc>
              <a:spcBef>
                <a:spcPts val="1200"/>
              </a:spcBef>
              <a:spcAft>
                <a:spcPts val="0"/>
              </a:spcAft>
              <a:buSzPts val="1018"/>
              <a:buNone/>
            </a:pPr>
            <a:r>
              <a:rPr b="1" lang="en" sz="1402"/>
              <a:t> y = w</a:t>
            </a:r>
            <a:r>
              <a:rPr b="1" baseline="30000" lang="en" sz="1402"/>
              <a:t>T</a:t>
            </a:r>
            <a:r>
              <a:rPr b="1" lang="en" sz="1402"/>
              <a:t>x+b</a:t>
            </a:r>
            <a:endParaRPr b="1" sz="1402"/>
          </a:p>
          <a:p>
            <a:pPr indent="0" lvl="0" marL="0" rtl="0" algn="l">
              <a:lnSpc>
                <a:spcPct val="95000"/>
              </a:lnSpc>
              <a:spcBef>
                <a:spcPts val="1200"/>
              </a:spcBef>
              <a:spcAft>
                <a:spcPts val="1200"/>
              </a:spcAft>
              <a:buSzPts val="1018"/>
              <a:buNone/>
            </a:pPr>
            <a:r>
              <a:rPr lang="en" sz="1402"/>
              <a:t>y is the prediction, x = [x</a:t>
            </a:r>
            <a:r>
              <a:rPr baseline="-25000" lang="en" sz="1402"/>
              <a:t>1</a:t>
            </a:r>
            <a:r>
              <a:rPr lang="en" sz="1402"/>
              <a:t>, x</a:t>
            </a:r>
            <a:r>
              <a:rPr baseline="-25000" lang="en" sz="1402"/>
              <a:t>2</a:t>
            </a:r>
            <a:r>
              <a:rPr lang="en" sz="1402"/>
              <a:t>, x</a:t>
            </a:r>
            <a:r>
              <a:rPr baseline="-25000" lang="en" sz="1402"/>
              <a:t>d</a:t>
            </a:r>
            <a:r>
              <a:rPr lang="en" sz="1402"/>
              <a:t>] is a vector of d features, w = [w</a:t>
            </a:r>
            <a:r>
              <a:rPr baseline="-25000" lang="en" sz="1402"/>
              <a:t>1</a:t>
            </a:r>
            <a:r>
              <a:rPr lang="en" sz="1402"/>
              <a:t>, w</a:t>
            </a:r>
            <a:r>
              <a:rPr baseline="-25000" lang="en" sz="1402"/>
              <a:t>2</a:t>
            </a:r>
            <a:r>
              <a:rPr lang="en" sz="1402"/>
              <a:t>, w</a:t>
            </a:r>
            <a:r>
              <a:rPr baseline="-25000" lang="en" sz="1402"/>
              <a:t>d</a:t>
            </a:r>
            <a:r>
              <a:rPr lang="en" sz="1402"/>
              <a:t>] are the model parameters and b is the bias.</a:t>
            </a:r>
            <a:endParaRPr sz="140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729450" y="1329900"/>
            <a:ext cx="7688700" cy="68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The feature set includes raw input features and transformed features. One of the most important transformations is the </a:t>
            </a:r>
            <a:r>
              <a:rPr b="1" lang="en"/>
              <a:t>cross-product transformation</a:t>
            </a:r>
            <a:r>
              <a:rPr lang="en"/>
              <a:t>, which is defined as:</a:t>
            </a:r>
            <a:endParaRPr/>
          </a:p>
        </p:txBody>
      </p:sp>
      <p:pic>
        <p:nvPicPr>
          <p:cNvPr id="152" name="Google Shape;152;p24"/>
          <p:cNvPicPr preferRelativeResize="0"/>
          <p:nvPr/>
        </p:nvPicPr>
        <p:blipFill>
          <a:blip r:embed="rId3">
            <a:alphaModFix/>
          </a:blip>
          <a:stretch>
            <a:fillRect/>
          </a:stretch>
        </p:blipFill>
        <p:spPr>
          <a:xfrm>
            <a:off x="3000925" y="1877550"/>
            <a:ext cx="2956700" cy="836973"/>
          </a:xfrm>
          <a:prstGeom prst="rect">
            <a:avLst/>
          </a:prstGeom>
          <a:noFill/>
          <a:ln>
            <a:noFill/>
          </a:ln>
        </p:spPr>
      </p:pic>
      <p:sp>
        <p:nvSpPr>
          <p:cNvPr id="153" name="Google Shape;153;p24"/>
          <p:cNvSpPr txBox="1"/>
          <p:nvPr/>
        </p:nvSpPr>
        <p:spPr>
          <a:xfrm>
            <a:off x="925525" y="2714525"/>
            <a:ext cx="7853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where c</a:t>
            </a:r>
            <a:r>
              <a:rPr baseline="-25000" lang="en">
                <a:latin typeface="Lato"/>
                <a:ea typeface="Lato"/>
                <a:cs typeface="Lato"/>
                <a:sym typeface="Lato"/>
              </a:rPr>
              <a:t>ki</a:t>
            </a:r>
            <a:r>
              <a:rPr lang="en">
                <a:latin typeface="Lato"/>
                <a:ea typeface="Lato"/>
                <a:cs typeface="Lato"/>
                <a:sym typeface="Lato"/>
              </a:rPr>
              <a:t> is a boolean variable,</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that is 1 if the i-th feature is part of the k-th transformation Ø</a:t>
            </a:r>
            <a:r>
              <a:rPr baseline="-25000" lang="en">
                <a:latin typeface="Lato"/>
                <a:ea typeface="Lato"/>
                <a:cs typeface="Lato"/>
                <a:sym typeface="Lato"/>
              </a:rPr>
              <a:t>k</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0 otherwise</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For binary features, a cross-product transformation (e.g., AND (gender=female, language=en)) is 1 if and only if the constituent features (gender=female and language=en) are all 1, and 0 otherwise.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This captures the interactions between the binary features, and adds nonlinearity to the generalized linear model.</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Deep Component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9" name="Google Shape;159;p25"/>
          <p:cNvSpPr txBox="1"/>
          <p:nvPr>
            <p:ph idx="1" type="body"/>
          </p:nvPr>
        </p:nvSpPr>
        <p:spPr>
          <a:xfrm>
            <a:off x="729450" y="1853850"/>
            <a:ext cx="8049600" cy="219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Embeddings: </a:t>
            </a:r>
            <a:r>
              <a:rPr lang="en"/>
              <a:t>Categorical features (like user demographics or app categories) are converted into numerical representations called embeddings. This is because machines work better with numbers than text.</a:t>
            </a:r>
            <a:endParaRPr/>
          </a:p>
          <a:p>
            <a:pPr indent="0" lvl="0" marL="0" rtl="0" algn="l">
              <a:lnSpc>
                <a:spcPct val="115000"/>
              </a:lnSpc>
              <a:spcBef>
                <a:spcPts val="1200"/>
              </a:spcBef>
              <a:spcAft>
                <a:spcPts val="0"/>
              </a:spcAft>
              <a:buNone/>
            </a:pPr>
            <a:r>
              <a:rPr b="1" lang="en"/>
              <a:t>Neural Network:</a:t>
            </a:r>
            <a:r>
              <a:rPr lang="en"/>
              <a:t> These embeddings are fed into a multi-layered neural network. Each layer performs calculations on the data from the previous layer to learn complex patterns from the data.</a:t>
            </a:r>
            <a:endParaRPr/>
          </a:p>
          <a:p>
            <a:pPr indent="0" lvl="0" marL="0" rtl="0" algn="l">
              <a:lnSpc>
                <a:spcPct val="115000"/>
              </a:lnSpc>
              <a:spcBef>
                <a:spcPts val="1200"/>
              </a:spcBef>
              <a:spcAft>
                <a:spcPts val="0"/>
              </a:spcAft>
              <a:buNone/>
            </a:pPr>
            <a:r>
              <a:rPr lang="en"/>
              <a:t>These low-dimensional embedding vectors are then fed into the hidden layers of a neural network in the forward pass(feed-forward neural network). </a:t>
            </a:r>
            <a:endParaRPr/>
          </a:p>
          <a:p>
            <a:pPr indent="0" lvl="0" marL="0" rtl="0" algn="l">
              <a:lnSpc>
                <a:spcPct val="115000"/>
              </a:lnSpc>
              <a:spcBef>
                <a:spcPts val="1200"/>
              </a:spcBef>
              <a:spcAft>
                <a:spcPts val="1200"/>
              </a:spcAft>
              <a:buNone/>
            </a:pPr>
            <a:r>
              <a:rPr lang="en"/>
              <a:t>Specifically</a:t>
            </a:r>
            <a:r>
              <a:rPr lang="en"/>
              <a:t>, each hidden layer performs the following computation:</a:t>
            </a:r>
            <a:endParaRPr/>
          </a:p>
        </p:txBody>
      </p:sp>
      <p:pic>
        <p:nvPicPr>
          <p:cNvPr id="160" name="Google Shape;160;p25"/>
          <p:cNvPicPr preferRelativeResize="0"/>
          <p:nvPr/>
        </p:nvPicPr>
        <p:blipFill>
          <a:blip r:embed="rId3">
            <a:alphaModFix/>
          </a:blip>
          <a:stretch>
            <a:fillRect/>
          </a:stretch>
        </p:blipFill>
        <p:spPr>
          <a:xfrm>
            <a:off x="3252700" y="3980375"/>
            <a:ext cx="2642200" cy="410000"/>
          </a:xfrm>
          <a:prstGeom prst="rect">
            <a:avLst/>
          </a:prstGeom>
          <a:noFill/>
          <a:ln>
            <a:noFill/>
          </a:ln>
        </p:spPr>
      </p:pic>
      <p:sp>
        <p:nvSpPr>
          <p:cNvPr id="161" name="Google Shape;161;p25"/>
          <p:cNvSpPr txBox="1"/>
          <p:nvPr/>
        </p:nvSpPr>
        <p:spPr>
          <a:xfrm>
            <a:off x="826700" y="4349150"/>
            <a:ext cx="795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where </a:t>
            </a:r>
            <a:r>
              <a:rPr i="1" lang="en">
                <a:latin typeface="Lato"/>
                <a:ea typeface="Lato"/>
                <a:cs typeface="Lato"/>
                <a:sym typeface="Lato"/>
              </a:rPr>
              <a:t>l</a:t>
            </a:r>
            <a:r>
              <a:rPr lang="en">
                <a:latin typeface="Lato"/>
                <a:ea typeface="Lato"/>
                <a:cs typeface="Lato"/>
                <a:sym typeface="Lato"/>
              </a:rPr>
              <a:t> is the layer number and </a:t>
            </a:r>
            <a:r>
              <a:rPr i="1" lang="en">
                <a:latin typeface="Lato"/>
                <a:ea typeface="Lato"/>
                <a:cs typeface="Lato"/>
                <a:sym typeface="Lato"/>
              </a:rPr>
              <a:t>f</a:t>
            </a:r>
            <a:r>
              <a:rPr lang="en">
                <a:latin typeface="Lato"/>
                <a:ea typeface="Lato"/>
                <a:cs typeface="Lato"/>
                <a:sym typeface="Lato"/>
              </a:rPr>
              <a:t> is the activation function, often rectified linear units (ReLUs). a</a:t>
            </a:r>
            <a:r>
              <a:rPr baseline="30000" lang="en">
                <a:latin typeface="Lato"/>
                <a:ea typeface="Lato"/>
                <a:cs typeface="Lato"/>
                <a:sym typeface="Lato"/>
              </a:rPr>
              <a:t>(l)</a:t>
            </a:r>
            <a:r>
              <a:rPr lang="en">
                <a:latin typeface="Lato"/>
                <a:ea typeface="Lato"/>
                <a:cs typeface="Lato"/>
                <a:sym typeface="Lato"/>
              </a:rPr>
              <a:t>, b</a:t>
            </a:r>
            <a:r>
              <a:rPr baseline="30000" lang="en">
                <a:latin typeface="Lato"/>
                <a:ea typeface="Lato"/>
                <a:cs typeface="Lato"/>
                <a:sym typeface="Lato"/>
              </a:rPr>
              <a:t>(l)</a:t>
            </a:r>
            <a:r>
              <a:rPr lang="en">
                <a:latin typeface="Lato"/>
                <a:ea typeface="Lato"/>
                <a:cs typeface="Lato"/>
                <a:sym typeface="Lato"/>
              </a:rPr>
              <a:t>, and W</a:t>
            </a:r>
            <a:r>
              <a:rPr baseline="30000" lang="en">
                <a:latin typeface="Lato"/>
                <a:ea typeface="Lato"/>
                <a:cs typeface="Lato"/>
                <a:sym typeface="Lato"/>
              </a:rPr>
              <a:t>(l)</a:t>
            </a:r>
            <a:r>
              <a:rPr lang="en">
                <a:latin typeface="Lato"/>
                <a:ea typeface="Lato"/>
                <a:cs typeface="Lato"/>
                <a:sym typeface="Lato"/>
              </a:rPr>
              <a:t> are the activations, bias, and model weights at </a:t>
            </a:r>
            <a:r>
              <a:rPr i="1" lang="en">
                <a:latin typeface="Lato"/>
                <a:ea typeface="Lato"/>
                <a:cs typeface="Lato"/>
                <a:sym typeface="Lato"/>
              </a:rPr>
              <a:t>l-th</a:t>
            </a:r>
            <a:r>
              <a:rPr lang="en">
                <a:latin typeface="Lato"/>
                <a:ea typeface="Lato"/>
                <a:cs typeface="Lato"/>
                <a:sym typeface="Lato"/>
              </a:rPr>
              <a:t> layer.</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Joint Training Of Wide &amp; Deep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7" name="Google Shape;167;p26"/>
          <p:cNvSpPr txBox="1"/>
          <p:nvPr>
            <p:ph idx="1" type="body"/>
          </p:nvPr>
        </p:nvSpPr>
        <p:spPr>
          <a:xfrm>
            <a:off x="729450" y="2078875"/>
            <a:ext cx="7688700" cy="1461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500"/>
              <a:t>Joint Training:</a:t>
            </a:r>
            <a:r>
              <a:rPr lang="en" sz="1500"/>
              <a:t> Both the wide linear model and the deep neural network are trained simultaneously. This allows them to learn from each other and improve the overall accuracy of the recommender system.</a:t>
            </a:r>
            <a:endParaRPr sz="1500"/>
          </a:p>
          <a:p>
            <a:pPr indent="0" lvl="0" marL="0" rtl="0" algn="l">
              <a:spcBef>
                <a:spcPts val="1200"/>
              </a:spcBef>
              <a:spcAft>
                <a:spcPts val="0"/>
              </a:spcAft>
              <a:buNone/>
            </a:pPr>
            <a:r>
              <a:rPr b="1" lang="en" sz="1500"/>
              <a:t>Weighted Sum:</a:t>
            </a:r>
            <a:r>
              <a:rPr lang="en" sz="1500"/>
              <a:t> The outputs from both parts are then combined using a weighted sum. This means the system considers the influence of both the memorized feature interactions (wide component) and the learned patterns from data (deep component) to make the final recommendations. </a:t>
            </a:r>
            <a:endParaRPr sz="1500"/>
          </a:p>
          <a:p>
            <a:pPr indent="0" lvl="0" marL="0" rtl="0" algn="l">
              <a:lnSpc>
                <a:spcPct val="100000"/>
              </a:lnSpc>
              <a:spcBef>
                <a:spcPts val="1200"/>
              </a:spcBef>
              <a:spcAft>
                <a:spcPts val="0"/>
              </a:spcAft>
              <a:buNone/>
            </a:pPr>
            <a:r>
              <a:rPr lang="en" sz="1400">
                <a:solidFill>
                  <a:srgbClr val="000000"/>
                </a:solidFill>
              </a:rPr>
              <a:t>For a logistic regression problem, the models prediction is:</a:t>
            </a:r>
            <a:endParaRPr/>
          </a:p>
        </p:txBody>
      </p:sp>
      <p:sp>
        <p:nvSpPr>
          <p:cNvPr id="168" name="Google Shape;168;p26"/>
          <p:cNvSpPr txBox="1"/>
          <p:nvPr/>
        </p:nvSpPr>
        <p:spPr>
          <a:xfrm>
            <a:off x="620025" y="3926875"/>
            <a:ext cx="8159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where </a:t>
            </a:r>
            <a:r>
              <a:rPr i="1" lang="en" sz="1300">
                <a:latin typeface="Lato"/>
                <a:ea typeface="Lato"/>
                <a:cs typeface="Lato"/>
                <a:sym typeface="Lato"/>
              </a:rPr>
              <a:t>Y</a:t>
            </a:r>
            <a:r>
              <a:rPr lang="en" sz="1300">
                <a:latin typeface="Lato"/>
                <a:ea typeface="Lato"/>
                <a:cs typeface="Lato"/>
                <a:sym typeface="Lato"/>
              </a:rPr>
              <a:t> is the binary class label, σ(.) is the sigmoid function, Ø(x) are the cross product transformations of the original features </a:t>
            </a:r>
            <a:r>
              <a:rPr i="1" lang="en" sz="1300">
                <a:latin typeface="Lato"/>
                <a:ea typeface="Lato"/>
                <a:cs typeface="Lato"/>
                <a:sym typeface="Lato"/>
              </a:rPr>
              <a:t>x</a:t>
            </a:r>
            <a:r>
              <a:rPr lang="en" sz="1300">
                <a:latin typeface="Lato"/>
                <a:ea typeface="Lato"/>
                <a:cs typeface="Lato"/>
                <a:sym typeface="Lato"/>
              </a:rPr>
              <a:t>, and b is the bias term. </a:t>
            </a:r>
            <a:r>
              <a:rPr i="1" lang="en" sz="1300">
                <a:latin typeface="Lato"/>
                <a:ea typeface="Lato"/>
                <a:cs typeface="Lato"/>
                <a:sym typeface="Lato"/>
              </a:rPr>
              <a:t>w</a:t>
            </a:r>
            <a:r>
              <a:rPr baseline="-25000" i="1" lang="en" sz="1300">
                <a:latin typeface="Lato"/>
                <a:ea typeface="Lato"/>
                <a:cs typeface="Lato"/>
                <a:sym typeface="Lato"/>
              </a:rPr>
              <a:t>wide</a:t>
            </a:r>
            <a:r>
              <a:rPr lang="en" sz="1300">
                <a:latin typeface="Lato"/>
                <a:ea typeface="Lato"/>
                <a:cs typeface="Lato"/>
                <a:sym typeface="Lato"/>
              </a:rPr>
              <a:t> is the vector of all wide model weights, and </a:t>
            </a:r>
            <a:r>
              <a:rPr i="1" lang="en" sz="1300">
                <a:latin typeface="Lato"/>
                <a:ea typeface="Lato"/>
                <a:cs typeface="Lato"/>
                <a:sym typeface="Lato"/>
              </a:rPr>
              <a:t>w</a:t>
            </a:r>
            <a:r>
              <a:rPr baseline="-25000" i="1" lang="en" sz="1300">
                <a:latin typeface="Lato"/>
                <a:ea typeface="Lato"/>
                <a:cs typeface="Lato"/>
                <a:sym typeface="Lato"/>
              </a:rPr>
              <a:t>deep</a:t>
            </a:r>
            <a:r>
              <a:rPr lang="en" sz="1300">
                <a:latin typeface="Lato"/>
                <a:ea typeface="Lato"/>
                <a:cs typeface="Lato"/>
                <a:sym typeface="Lato"/>
              </a:rPr>
              <a:t> are the weights applied on the final activations a</a:t>
            </a:r>
            <a:r>
              <a:rPr baseline="30000" i="1" lang="en" sz="1300">
                <a:latin typeface="Lato"/>
                <a:ea typeface="Lato"/>
                <a:cs typeface="Lato"/>
                <a:sym typeface="Lato"/>
              </a:rPr>
              <a:t>(lf)</a:t>
            </a:r>
            <a:r>
              <a:rPr lang="en" sz="1300">
                <a:latin typeface="Lato"/>
                <a:ea typeface="Lato"/>
                <a:cs typeface="Lato"/>
                <a:sym typeface="Lato"/>
              </a:rPr>
              <a:t>.</a:t>
            </a:r>
            <a:endParaRPr sz="1300">
              <a:latin typeface="Lato"/>
              <a:ea typeface="Lato"/>
              <a:cs typeface="Lato"/>
              <a:sym typeface="Lato"/>
            </a:endParaRPr>
          </a:p>
        </p:txBody>
      </p:sp>
      <p:pic>
        <p:nvPicPr>
          <p:cNvPr id="169" name="Google Shape;169;p26"/>
          <p:cNvPicPr preferRelativeResize="0"/>
          <p:nvPr/>
        </p:nvPicPr>
        <p:blipFill>
          <a:blip r:embed="rId3">
            <a:alphaModFix/>
          </a:blip>
          <a:stretch>
            <a:fillRect/>
          </a:stretch>
        </p:blipFill>
        <p:spPr>
          <a:xfrm>
            <a:off x="2057400" y="3540475"/>
            <a:ext cx="4610100" cy="39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5" name="Google Shape;175;p27"/>
          <p:cNvPicPr preferRelativeResize="0"/>
          <p:nvPr/>
        </p:nvPicPr>
        <p:blipFill>
          <a:blip r:embed="rId3">
            <a:alphaModFix/>
          </a:blip>
          <a:stretch>
            <a:fillRect/>
          </a:stretch>
        </p:blipFill>
        <p:spPr>
          <a:xfrm>
            <a:off x="1104900" y="1781600"/>
            <a:ext cx="6858000" cy="2771775"/>
          </a:xfrm>
          <a:prstGeom prst="rect">
            <a:avLst/>
          </a:prstGeom>
          <a:noFill/>
          <a:ln>
            <a:noFill/>
          </a:ln>
        </p:spPr>
      </p:pic>
      <p:sp>
        <p:nvSpPr>
          <p:cNvPr id="176" name="Google Shape;176;p27"/>
          <p:cNvSpPr txBox="1"/>
          <p:nvPr/>
        </p:nvSpPr>
        <p:spPr>
          <a:xfrm>
            <a:off x="2695950" y="4553375"/>
            <a:ext cx="58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Apps recommendation pipeline overview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Generation</a:t>
            </a:r>
            <a:endParaRPr/>
          </a:p>
        </p:txBody>
      </p:sp>
      <p:sp>
        <p:nvSpPr>
          <p:cNvPr id="182" name="Google Shape;182;p28"/>
          <p:cNvSpPr txBox="1"/>
          <p:nvPr>
            <p:ph idx="1" type="body"/>
          </p:nvPr>
        </p:nvSpPr>
        <p:spPr>
          <a:xfrm>
            <a:off x="729450" y="2078875"/>
            <a:ext cx="7688700" cy="253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Data Collection:</a:t>
            </a:r>
            <a:r>
              <a:rPr lang="en" sz="1400"/>
              <a:t> User and app impression data are collected over a specific period. An impression refers to an instance where an app was displayed to a user.</a:t>
            </a:r>
            <a:endParaRPr sz="1400"/>
          </a:p>
          <a:p>
            <a:pPr indent="-317500" lvl="0" marL="457200" rtl="0" algn="l">
              <a:spcBef>
                <a:spcPts val="0"/>
              </a:spcBef>
              <a:spcAft>
                <a:spcPts val="0"/>
              </a:spcAft>
              <a:buSzPts val="1400"/>
              <a:buChar char="●"/>
            </a:pPr>
            <a:r>
              <a:rPr b="1" lang="en" sz="1400"/>
              <a:t>Labeling:</a:t>
            </a:r>
            <a:r>
              <a:rPr lang="en" sz="1400"/>
              <a:t> Each data point (impression) is assigned a label. The label is 1 if the user installed the app after seeing it, and 0 otherwise.</a:t>
            </a:r>
            <a:endParaRPr sz="1400"/>
          </a:p>
          <a:p>
            <a:pPr indent="-317500" lvl="0" marL="457200" rtl="0" algn="l">
              <a:spcBef>
                <a:spcPts val="0"/>
              </a:spcBef>
              <a:spcAft>
                <a:spcPts val="0"/>
              </a:spcAft>
              <a:buSzPts val="1400"/>
              <a:buChar char="●"/>
            </a:pPr>
            <a:r>
              <a:rPr b="1" lang="en" sz="1400"/>
              <a:t>Vocabulary Creation: </a:t>
            </a:r>
            <a:r>
              <a:rPr lang="en" sz="1400"/>
              <a:t>The system creates a vocabulary to represent categorical features (e.g., app categories, user locations) with numerical IDs. This is because machines process numbers more efficiently than text.</a:t>
            </a:r>
            <a:endParaRPr sz="1400"/>
          </a:p>
          <a:p>
            <a:pPr indent="-317500" lvl="0" marL="457200" rtl="0" algn="l">
              <a:spcBef>
                <a:spcPts val="0"/>
              </a:spcBef>
              <a:spcAft>
                <a:spcPts val="0"/>
              </a:spcAft>
              <a:buSzPts val="1400"/>
              <a:buChar char="●"/>
            </a:pPr>
            <a:r>
              <a:rPr b="1" lang="en" sz="1400"/>
              <a:t>Feature Normalization:</a:t>
            </a:r>
            <a:r>
              <a:rPr lang="en" sz="1400"/>
              <a:t> Continuous numerical features (e.g., user age) are converted to a scale between 0 and 1.</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sp>
        <p:nvSpPr>
          <p:cNvPr id="188" name="Google Shape;188;p29"/>
          <p:cNvSpPr txBox="1"/>
          <p:nvPr>
            <p:ph idx="1" type="body"/>
          </p:nvPr>
        </p:nvSpPr>
        <p:spPr>
          <a:xfrm>
            <a:off x="729450" y="1853850"/>
            <a:ext cx="7688700" cy="306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t>Model Structure:</a:t>
            </a:r>
            <a:r>
              <a:rPr lang="en" sz="1400"/>
              <a:t> The Wide&amp;Deep model consists of two parts: a wide linear model and a deep neural network (refer to the image).</a:t>
            </a:r>
            <a:endParaRPr sz="1400"/>
          </a:p>
          <a:p>
            <a:pPr indent="0" lvl="0" marL="0" rtl="0" algn="l">
              <a:lnSpc>
                <a:spcPct val="115000"/>
              </a:lnSpc>
              <a:spcBef>
                <a:spcPts val="1200"/>
              </a:spcBef>
              <a:spcAft>
                <a:spcPts val="0"/>
              </a:spcAft>
              <a:buNone/>
            </a:pPr>
            <a:r>
              <a:rPr b="1" lang="en" sz="1400"/>
              <a:t>Data Preprocessing:</a:t>
            </a:r>
            <a:r>
              <a:rPr lang="en" sz="1400"/>
              <a:t> The training data and vocabulary are fed into the model. Sparse features (e.g., user ID, app ID) and dense features (e.g., normalized user age) are generated.</a:t>
            </a:r>
            <a:endParaRPr sz="1400"/>
          </a:p>
          <a:p>
            <a:pPr indent="0" lvl="0" marL="0" rtl="0" algn="l">
              <a:lnSpc>
                <a:spcPct val="115000"/>
              </a:lnSpc>
              <a:spcBef>
                <a:spcPts val="1200"/>
              </a:spcBef>
              <a:spcAft>
                <a:spcPts val="0"/>
              </a:spcAft>
              <a:buNone/>
            </a:pPr>
            <a:r>
              <a:rPr b="1" lang="en" sz="1400"/>
              <a:t>Wide Component:</a:t>
            </a:r>
            <a:r>
              <a:rPr lang="en" sz="1400"/>
              <a:t> This component multiplies existing features together to create new features. For instance, it might create a feature to indicate a user’s preference for “racing games” if the user has installed racing and car game apps in the past.</a:t>
            </a:r>
            <a:endParaRPr sz="1400"/>
          </a:p>
          <a:p>
            <a:pPr indent="0" lvl="0" marL="0" rtl="0" algn="l">
              <a:lnSpc>
                <a:spcPct val="115000"/>
              </a:lnSpc>
              <a:spcBef>
                <a:spcPts val="1200"/>
              </a:spcBef>
              <a:spcAft>
                <a:spcPts val="1200"/>
              </a:spcAft>
              <a:buNone/>
            </a:pPr>
            <a:r>
              <a:rPr b="1" lang="en" sz="1400"/>
              <a:t>Deep Component:</a:t>
            </a:r>
            <a:r>
              <a:rPr lang="en" sz="1400"/>
              <a:t> Categorical features are converted into embedding vectors. These embeddings are processed by a multi-layered neural network to identify complex patterns in the data.</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a:p>
            <a:pPr indent="0" lvl="0" marL="0" rtl="0" algn="l">
              <a:spcBef>
                <a:spcPts val="0"/>
              </a:spcBef>
              <a:spcAft>
                <a:spcPts val="0"/>
              </a:spcAft>
              <a:buNone/>
            </a:pPr>
            <a:r>
              <a:t/>
            </a:r>
            <a:endParaRPr/>
          </a:p>
        </p:txBody>
      </p:sp>
      <p:sp>
        <p:nvSpPr>
          <p:cNvPr id="194" name="Google Shape;194;p30"/>
          <p:cNvSpPr txBox="1"/>
          <p:nvPr>
            <p:ph idx="1" type="body"/>
          </p:nvPr>
        </p:nvSpPr>
        <p:spPr>
          <a:xfrm>
            <a:off x="729450" y="1853850"/>
            <a:ext cx="7688700" cy="29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Combining Components:</a:t>
            </a:r>
            <a:r>
              <a:rPr lang="en" sz="1400"/>
              <a:t> The outputs from both the wide model and deep neural network are combined.</a:t>
            </a:r>
            <a:endParaRPr sz="1400"/>
          </a:p>
          <a:p>
            <a:pPr indent="0" lvl="0" marL="0" rtl="0" algn="l">
              <a:spcBef>
                <a:spcPts val="1200"/>
              </a:spcBef>
              <a:spcAft>
                <a:spcPts val="0"/>
              </a:spcAft>
              <a:buNone/>
            </a:pPr>
            <a:r>
              <a:rPr b="1" lang="en" sz="1400"/>
              <a:t>Training the Model:</a:t>
            </a:r>
            <a:r>
              <a:rPr lang="en" sz="1400"/>
              <a:t> The entire Wide&amp;Deep model is trained on a massive dataset (over 500 billion examples in this case).</a:t>
            </a:r>
            <a:endParaRPr sz="1400"/>
          </a:p>
          <a:p>
            <a:pPr indent="0" lvl="0" marL="0" rtl="0" algn="l">
              <a:spcBef>
                <a:spcPts val="1200"/>
              </a:spcBef>
              <a:spcAft>
                <a:spcPts val="1200"/>
              </a:spcAft>
              <a:buNone/>
            </a:pPr>
            <a:r>
              <a:rPr b="1" lang="en" sz="1400"/>
              <a:t>Warm Starting:</a:t>
            </a:r>
            <a:r>
              <a:rPr lang="en" sz="1400"/>
              <a:t> When a new dataset is available, the system utilizes a warm-starting technique. This means it reuses the weights and embedding vectors learned from the previous model as a starting point, making the training process faster and more efficient.</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Serving</a:t>
            </a:r>
            <a:endParaRPr/>
          </a:p>
        </p:txBody>
      </p:sp>
      <p:sp>
        <p:nvSpPr>
          <p:cNvPr id="200" name="Google Shape;200;p31"/>
          <p:cNvSpPr txBox="1"/>
          <p:nvPr>
            <p:ph idx="1" type="body"/>
          </p:nvPr>
        </p:nvSpPr>
        <p:spPr>
          <a:xfrm>
            <a:off x="729450" y="1853850"/>
            <a:ext cx="7688700" cy="29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Request Processing:</a:t>
            </a:r>
            <a:r>
              <a:rPr lang="en" sz="1400"/>
              <a:t> When a user searches for an app, the app retrieval system generates a list of candidate apps. User features (e.g., demographics) are also provided.</a:t>
            </a:r>
            <a:endParaRPr sz="1400"/>
          </a:p>
          <a:p>
            <a:pPr indent="0" lvl="0" marL="0" rtl="0" algn="l">
              <a:spcBef>
                <a:spcPts val="1200"/>
              </a:spcBef>
              <a:spcAft>
                <a:spcPts val="0"/>
              </a:spcAft>
              <a:buNone/>
            </a:pPr>
            <a:r>
              <a:rPr b="1" lang="en" sz="1400"/>
              <a:t>Model Scoring:</a:t>
            </a:r>
            <a:r>
              <a:rPr lang="en" sz="1400"/>
              <a:t> The Wide&amp;Deep model scores each candidate app based on its relevance to the user.</a:t>
            </a:r>
            <a:endParaRPr sz="1400"/>
          </a:p>
          <a:p>
            <a:pPr indent="0" lvl="0" marL="0" rtl="0" algn="l">
              <a:spcBef>
                <a:spcPts val="1200"/>
              </a:spcBef>
              <a:spcAft>
                <a:spcPts val="0"/>
              </a:spcAft>
              <a:buNone/>
            </a:pPr>
            <a:r>
              <a:rPr b="1" lang="en" sz="1400"/>
              <a:t>App Ranking:</a:t>
            </a:r>
            <a:r>
              <a:rPr lang="en" sz="1400"/>
              <a:t> The apps are ranked based on their scores, with the most relevant apps appearing at the top.</a:t>
            </a:r>
            <a:endParaRPr sz="1400"/>
          </a:p>
          <a:p>
            <a:pPr indent="0" lvl="0" marL="0" rtl="0" algn="l">
              <a:spcBef>
                <a:spcPts val="1200"/>
              </a:spcBef>
              <a:spcAft>
                <a:spcPts val="0"/>
              </a:spcAft>
              <a:buNone/>
            </a:pPr>
            <a:r>
              <a:rPr b="1" lang="en" sz="1400"/>
              <a:t>Serving Results:</a:t>
            </a:r>
            <a:r>
              <a:rPr lang="en" sz="1400"/>
              <a:t> The ranked list of apps is presented to the user.</a:t>
            </a:r>
            <a:endParaRPr sz="1400"/>
          </a:p>
          <a:p>
            <a:pPr indent="0" lvl="0" marL="0" rtl="0" algn="l">
              <a:spcBef>
                <a:spcPts val="1200"/>
              </a:spcBef>
              <a:spcAft>
                <a:spcPts val="1200"/>
              </a:spcAft>
              <a:buNone/>
            </a:pPr>
            <a:r>
              <a:rPr b="1" lang="en" sz="1400"/>
              <a:t>Performance Optimization:</a:t>
            </a:r>
            <a:r>
              <a:rPr lang="en" sz="1400"/>
              <a:t> To ensure fast response times (ideally under 10 milliseconds), the system utilizes multithreading to process multiple app scores simultaneously.</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551450" y="504200"/>
            <a:ext cx="8308775" cy="4639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Results</a:t>
            </a:r>
            <a:endParaRPr/>
          </a:p>
        </p:txBody>
      </p:sp>
      <p:sp>
        <p:nvSpPr>
          <p:cNvPr id="206" name="Google Shape;206;p32"/>
          <p:cNvSpPr txBox="1"/>
          <p:nvPr>
            <p:ph idx="1" type="body"/>
          </p:nvPr>
        </p:nvSpPr>
        <p:spPr>
          <a:xfrm>
            <a:off x="616950" y="3548400"/>
            <a:ext cx="8232000" cy="139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Ran live online experiments using an A/B testing framework for 3 weeks.</a:t>
            </a:r>
            <a:endParaRPr sz="1400"/>
          </a:p>
          <a:p>
            <a:pPr indent="-317500" lvl="0" marL="457200" rtl="0" algn="l">
              <a:spcBef>
                <a:spcPts val="0"/>
              </a:spcBef>
              <a:spcAft>
                <a:spcPts val="0"/>
              </a:spcAft>
              <a:buSzPts val="1400"/>
              <a:buChar char="●"/>
            </a:pPr>
            <a:r>
              <a:rPr lang="en" sz="1400"/>
              <a:t>Control group (1% of users) received recommendations from the previous optimized wide-only logistic regression model.</a:t>
            </a:r>
            <a:endParaRPr sz="1400"/>
          </a:p>
          <a:p>
            <a:pPr indent="-317500" lvl="0" marL="457200" rtl="0" algn="l">
              <a:spcBef>
                <a:spcPts val="0"/>
              </a:spcBef>
              <a:spcAft>
                <a:spcPts val="0"/>
              </a:spcAft>
              <a:buSzPts val="1400"/>
              <a:buChar char="●"/>
            </a:pPr>
            <a:r>
              <a:rPr lang="en" sz="1400"/>
              <a:t>Experiment group (1% of users) received recommendations from the Wide &amp; Deep model, showing a +3.9% improvement in app acquisition rate on the main landing page (statistically significant).</a:t>
            </a:r>
            <a:endParaRPr sz="1400"/>
          </a:p>
        </p:txBody>
      </p:sp>
      <p:pic>
        <p:nvPicPr>
          <p:cNvPr id="207" name="Google Shape;207;p32"/>
          <p:cNvPicPr preferRelativeResize="0"/>
          <p:nvPr/>
        </p:nvPicPr>
        <p:blipFill>
          <a:blip r:embed="rId3">
            <a:alphaModFix/>
          </a:blip>
          <a:stretch>
            <a:fillRect/>
          </a:stretch>
        </p:blipFill>
        <p:spPr>
          <a:xfrm>
            <a:off x="2153075" y="2167650"/>
            <a:ext cx="4978251" cy="1255375"/>
          </a:xfrm>
          <a:prstGeom prst="rect">
            <a:avLst/>
          </a:prstGeom>
          <a:noFill/>
          <a:ln>
            <a:noFill/>
          </a:ln>
        </p:spPr>
      </p:pic>
      <p:sp>
        <p:nvSpPr>
          <p:cNvPr id="208" name="Google Shape;208;p32"/>
          <p:cNvSpPr txBox="1"/>
          <p:nvPr/>
        </p:nvSpPr>
        <p:spPr>
          <a:xfrm>
            <a:off x="2937025" y="1767450"/>
            <a:ext cx="393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Off</a:t>
            </a:r>
            <a:r>
              <a:rPr lang="en"/>
              <a:t>line &amp; online metrics of different models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idx="1" type="body"/>
          </p:nvPr>
        </p:nvSpPr>
        <p:spPr>
          <a:xfrm>
            <a:off x="727650" y="1292175"/>
            <a:ext cx="7995900" cy="1407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Compared with a group using only the deep part of the model, Wide &amp; Deep had a +1% gain (statistically significant).</a:t>
            </a:r>
            <a:endParaRPr sz="1400"/>
          </a:p>
          <a:p>
            <a:pPr indent="-317500" lvl="0" marL="457200" rtl="0" algn="l">
              <a:spcBef>
                <a:spcPts val="0"/>
              </a:spcBef>
              <a:spcAft>
                <a:spcPts val="0"/>
              </a:spcAft>
              <a:buSzPts val="1400"/>
              <a:buChar char="●"/>
            </a:pPr>
            <a:r>
              <a:rPr lang="en" sz="1400"/>
              <a:t>Wide &amp; Deep model showed slightly higher AUC in offline evaluation.</a:t>
            </a:r>
            <a:endParaRPr sz="1400"/>
          </a:p>
          <a:p>
            <a:pPr indent="-317500" lvl="0" marL="457200" rtl="0" algn="l">
              <a:spcBef>
                <a:spcPts val="0"/>
              </a:spcBef>
              <a:spcAft>
                <a:spcPts val="0"/>
              </a:spcAft>
              <a:buSzPts val="1400"/>
              <a:buChar char="●"/>
            </a:pPr>
            <a:r>
              <a:rPr lang="en" sz="1400"/>
              <a:t>The impact was more significant in online traffic due to the system's ability to generate new exploratory recommendations and learn from user responses.</a:t>
            </a:r>
            <a:endParaRPr/>
          </a:p>
        </p:txBody>
      </p:sp>
      <p:sp>
        <p:nvSpPr>
          <p:cNvPr id="214" name="Google Shape;214;p33"/>
          <p:cNvSpPr txBox="1"/>
          <p:nvPr/>
        </p:nvSpPr>
        <p:spPr>
          <a:xfrm>
            <a:off x="2787600" y="2627725"/>
            <a:ext cx="35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Serving latency vs. batch size and threads</a:t>
            </a:r>
            <a:endParaRPr/>
          </a:p>
        </p:txBody>
      </p:sp>
      <p:pic>
        <p:nvPicPr>
          <p:cNvPr id="215" name="Google Shape;215;p33"/>
          <p:cNvPicPr preferRelativeResize="0"/>
          <p:nvPr/>
        </p:nvPicPr>
        <p:blipFill>
          <a:blip r:embed="rId3">
            <a:alphaModFix/>
          </a:blip>
          <a:stretch>
            <a:fillRect/>
          </a:stretch>
        </p:blipFill>
        <p:spPr>
          <a:xfrm>
            <a:off x="1733575" y="2959500"/>
            <a:ext cx="5530449" cy="1407250"/>
          </a:xfrm>
          <a:prstGeom prst="rect">
            <a:avLst/>
          </a:prstGeom>
          <a:noFill/>
          <a:ln>
            <a:noFill/>
          </a:ln>
        </p:spPr>
      </p:pic>
      <p:sp>
        <p:nvSpPr>
          <p:cNvPr id="216" name="Google Shape;216;p33"/>
          <p:cNvSpPr txBox="1"/>
          <p:nvPr/>
        </p:nvSpPr>
        <p:spPr>
          <a:xfrm>
            <a:off x="818050" y="4366750"/>
            <a:ext cx="79959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latin typeface="Lato"/>
                <a:ea typeface="Lato"/>
                <a:cs typeface="Lato"/>
                <a:sym typeface="Lato"/>
              </a:rPr>
              <a:t>The table shows that using multithreading to split batches into smaller sizes significantly reduced the latency of scoring apps by recommender servers.</a:t>
            </a:r>
            <a:endParaRPr sz="13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22" name="Google Shape;222;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Memorization and generalization are both important for recommender systems. Wide linear models can effectively memorize sparse feature interactions using cross-product feature transformations, while deep neural networks can generalize to previously unseen feature interactions through low-dimensional embeddings. We presented the Wide &amp; Deep learning framework to combine the strengths of both types of models. We productionized and evaluated the framework on the recommender system of Google Play, a massive-scale commercial app store. Online experiment results showed that the Wide &amp; Deep model led to significant improvement in app acquisitions over wide-only and deep-only models.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pic>
        <p:nvPicPr>
          <p:cNvPr id="228" name="Google Shape;228;p35"/>
          <p:cNvPicPr preferRelativeResize="0"/>
          <p:nvPr/>
        </p:nvPicPr>
        <p:blipFill>
          <a:blip r:embed="rId3">
            <a:alphaModFix/>
          </a:blip>
          <a:stretch>
            <a:fillRect/>
          </a:stretch>
        </p:blipFill>
        <p:spPr>
          <a:xfrm>
            <a:off x="1187225" y="1978025"/>
            <a:ext cx="6991350" cy="1924050"/>
          </a:xfrm>
          <a:prstGeom prst="rect">
            <a:avLst/>
          </a:prstGeom>
          <a:noFill/>
          <a:ln>
            <a:noFill/>
          </a:ln>
        </p:spPr>
      </p:pic>
      <p:sp>
        <p:nvSpPr>
          <p:cNvPr id="229" name="Google Shape;229;p35"/>
          <p:cNvSpPr txBox="1"/>
          <p:nvPr/>
        </p:nvSpPr>
        <p:spPr>
          <a:xfrm>
            <a:off x="3561200" y="3902075"/>
            <a:ext cx="1924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4"/>
              </a:rPr>
              <a:t>1606.07792.pdf (arxiv.org)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ABSTRACT</a:t>
            </a:r>
            <a:endParaRPr b="1" sz="2600">
              <a:solidFill>
                <a:srgbClr val="1A1A1A"/>
              </a:solidFill>
              <a:latin typeface="Raleway"/>
              <a:ea typeface="Raleway"/>
              <a:cs typeface="Raleway"/>
              <a:sym typeface="Raleway"/>
            </a:endParaRPr>
          </a:p>
        </p:txBody>
      </p:sp>
      <p:sp>
        <p:nvSpPr>
          <p:cNvPr id="98" name="Google Shape;98;p15"/>
          <p:cNvSpPr txBox="1"/>
          <p:nvPr/>
        </p:nvSpPr>
        <p:spPr>
          <a:xfrm>
            <a:off x="729450" y="2078875"/>
            <a:ext cx="7688700" cy="25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rgbClr val="1F1F1F"/>
                </a:solidFill>
              </a:rPr>
              <a:t>Recommender systems rely on </a:t>
            </a:r>
            <a:r>
              <a:rPr b="1" lang="en" sz="1300">
                <a:solidFill>
                  <a:srgbClr val="1F1F1F"/>
                </a:solidFill>
              </a:rPr>
              <a:t>memorizing past user behavior</a:t>
            </a:r>
            <a:r>
              <a:rPr lang="en" sz="1300">
                <a:solidFill>
                  <a:srgbClr val="1F1F1F"/>
                </a:solidFill>
              </a:rPr>
              <a:t> to suggest similar items. This works well when we have a lot of data, but </a:t>
            </a:r>
            <a:r>
              <a:rPr b="1" lang="en" sz="1300">
                <a:solidFill>
                  <a:srgbClr val="1F1F1F"/>
                </a:solidFill>
              </a:rPr>
              <a:t>not so well for new users or unseen items</a:t>
            </a:r>
            <a:r>
              <a:rPr lang="en" sz="1300">
                <a:solidFill>
                  <a:srgbClr val="1F1F1F"/>
                </a:solidFill>
              </a:rPr>
              <a:t>. </a:t>
            </a:r>
            <a:r>
              <a:rPr b="1" lang="en" sz="1300">
                <a:solidFill>
                  <a:srgbClr val="1F1F1F"/>
                </a:solidFill>
              </a:rPr>
              <a:t>Deep learning can handle these situations</a:t>
            </a:r>
            <a:r>
              <a:rPr lang="en" sz="1300">
                <a:solidFill>
                  <a:srgbClr val="1F1F1F"/>
                </a:solidFill>
              </a:rPr>
              <a:t> better, but it can also recommend </a:t>
            </a:r>
            <a:r>
              <a:rPr b="1" lang="en" sz="1300">
                <a:solidFill>
                  <a:srgbClr val="1F1F1F"/>
                </a:solidFill>
              </a:rPr>
              <a:t>irrelevant things</a:t>
            </a:r>
            <a:r>
              <a:rPr lang="en" sz="1300">
                <a:solidFill>
                  <a:srgbClr val="1F1F1F"/>
                </a:solidFill>
              </a:rPr>
              <a:t>.</a:t>
            </a:r>
            <a:endParaRPr sz="1300">
              <a:solidFill>
                <a:srgbClr val="1F1F1F"/>
              </a:solidFill>
            </a:endParaRPr>
          </a:p>
          <a:p>
            <a:pPr indent="0" lvl="0" marL="0" rtl="0" algn="l">
              <a:lnSpc>
                <a:spcPct val="115000"/>
              </a:lnSpc>
              <a:spcBef>
                <a:spcPts val="1200"/>
              </a:spcBef>
              <a:spcAft>
                <a:spcPts val="0"/>
              </a:spcAft>
              <a:buNone/>
            </a:pPr>
            <a:r>
              <a:rPr lang="en" sz="1300"/>
              <a:t>Google researcher has proposed a new approach called </a:t>
            </a:r>
            <a:r>
              <a:rPr b="1" lang="en" sz="1300"/>
              <a:t>Wide &amp; Deep</a:t>
            </a:r>
            <a:r>
              <a:rPr lang="en" sz="1300"/>
              <a:t>, which combines both methods</a:t>
            </a:r>
            <a:r>
              <a:rPr lang="en" sz="1300">
                <a:solidFill>
                  <a:srgbClr val="1F1F1F"/>
                </a:solidFill>
              </a:rPr>
              <a:t>. It uses </a:t>
            </a:r>
            <a:r>
              <a:rPr b="1" lang="en" sz="1300">
                <a:solidFill>
                  <a:srgbClr val="1F1F1F"/>
                </a:solidFill>
              </a:rPr>
              <a:t>memorization for known user-item interactions</a:t>
            </a:r>
            <a:r>
              <a:rPr lang="en" sz="1300">
                <a:solidFill>
                  <a:srgbClr val="1F1F1F"/>
                </a:solidFill>
              </a:rPr>
              <a:t> and </a:t>
            </a:r>
            <a:r>
              <a:rPr b="1" lang="en" sz="1300">
                <a:solidFill>
                  <a:srgbClr val="1F1F1F"/>
                </a:solidFill>
              </a:rPr>
              <a:t>deep learning to explore new possibilities</a:t>
            </a:r>
            <a:r>
              <a:rPr lang="en" sz="1300">
                <a:solidFill>
                  <a:srgbClr val="1F1F1F"/>
                </a:solidFill>
              </a:rPr>
              <a:t>. This leads to more accurate recommendations, especially for new users or items.</a:t>
            </a:r>
            <a:endParaRPr sz="1300">
              <a:solidFill>
                <a:srgbClr val="1F1F1F"/>
              </a:solidFill>
            </a:endParaRPr>
          </a:p>
          <a:p>
            <a:pPr indent="0" lvl="0" marL="0" rtl="0" algn="l">
              <a:lnSpc>
                <a:spcPct val="115000"/>
              </a:lnSpc>
              <a:spcBef>
                <a:spcPts val="1200"/>
              </a:spcBef>
              <a:spcAft>
                <a:spcPts val="1200"/>
              </a:spcAft>
              <a:buNone/>
            </a:pPr>
            <a:r>
              <a:rPr lang="en" sz="1300">
                <a:solidFill>
                  <a:srgbClr val="1F1F1F"/>
                </a:solidFill>
              </a:rPr>
              <a:t>The researchers tested their method on Google Play with great success, significantly </a:t>
            </a:r>
            <a:r>
              <a:rPr b="1" lang="en" sz="1300">
                <a:solidFill>
                  <a:srgbClr val="1F1F1F"/>
                </a:solidFill>
              </a:rPr>
              <a:t>increasing app installations compared to traditional methods</a:t>
            </a:r>
            <a:r>
              <a:rPr lang="en" sz="1300">
                <a:solidFill>
                  <a:srgbClr val="1F1F1F"/>
                </a:solidFill>
              </a:rPr>
              <a:t>.</a:t>
            </a:r>
            <a:endParaRPr sz="13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nvSpPr>
        <p:spPr>
          <a:xfrm>
            <a:off x="931900" y="1977650"/>
            <a:ext cx="3474900" cy="1785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Example of Google Play Store recommendations</a:t>
            </a:r>
            <a:endParaRPr b="1" sz="2900">
              <a:solidFill>
                <a:srgbClr val="1A1A1A"/>
              </a:solidFill>
              <a:latin typeface="Raleway"/>
              <a:ea typeface="Raleway"/>
              <a:cs typeface="Raleway"/>
              <a:sym typeface="Raleway"/>
            </a:endParaRPr>
          </a:p>
        </p:txBody>
      </p:sp>
      <p:pic>
        <p:nvPicPr>
          <p:cNvPr id="104" name="Google Shape;104;p16"/>
          <p:cNvPicPr preferRelativeResize="0"/>
          <p:nvPr/>
        </p:nvPicPr>
        <p:blipFill>
          <a:blip r:embed="rId3">
            <a:alphaModFix/>
          </a:blip>
          <a:stretch>
            <a:fillRect/>
          </a:stretch>
        </p:blipFill>
        <p:spPr>
          <a:xfrm>
            <a:off x="5629625" y="639950"/>
            <a:ext cx="3011999" cy="4298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Table Of Contents</a:t>
            </a:r>
            <a:endParaRPr b="1" sz="2600">
              <a:solidFill>
                <a:srgbClr val="1A1A1A"/>
              </a:solidFill>
              <a:latin typeface="Raleway"/>
              <a:ea typeface="Raleway"/>
              <a:cs typeface="Raleway"/>
              <a:sym typeface="Raleway"/>
            </a:endParaRPr>
          </a:p>
        </p:txBody>
      </p:sp>
      <p:sp>
        <p:nvSpPr>
          <p:cNvPr id="110" name="Google Shape;110;p17"/>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Introduction</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Recommender System Overview</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Wide &amp; Deep Learning</a:t>
            </a:r>
            <a:endParaRPr sz="1300">
              <a:solidFill>
                <a:srgbClr val="595959"/>
              </a:solidFill>
              <a:latin typeface="Lato"/>
              <a:ea typeface="Lato"/>
              <a:cs typeface="Lato"/>
              <a:sym typeface="Lato"/>
            </a:endParaRPr>
          </a:p>
          <a:p>
            <a:pPr indent="-298450" lvl="1" marL="914400" rtl="0" algn="l">
              <a:lnSpc>
                <a:spcPct val="115000"/>
              </a:lnSpc>
              <a:spcBef>
                <a:spcPts val="0"/>
              </a:spcBef>
              <a:spcAft>
                <a:spcPts val="0"/>
              </a:spcAft>
              <a:buClr>
                <a:srgbClr val="595959"/>
              </a:buClr>
              <a:buSzPts val="1100"/>
              <a:buFont typeface="Lato"/>
              <a:buChar char="○"/>
            </a:pPr>
            <a:r>
              <a:rPr lang="en" sz="1300">
                <a:solidFill>
                  <a:schemeClr val="accent1"/>
                </a:solidFill>
                <a:latin typeface="Lato"/>
                <a:ea typeface="Lato"/>
                <a:cs typeface="Lato"/>
                <a:sym typeface="Lato"/>
              </a:rPr>
              <a:t>The Wide Component</a:t>
            </a:r>
            <a:endParaRPr sz="1300">
              <a:solidFill>
                <a:schemeClr val="accent1"/>
              </a:solidFill>
              <a:latin typeface="Lato"/>
              <a:ea typeface="Lato"/>
              <a:cs typeface="Lato"/>
              <a:sym typeface="Lato"/>
            </a:endParaRPr>
          </a:p>
          <a:p>
            <a:pPr indent="-311150" lvl="1" marL="9144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The Deep Component</a:t>
            </a:r>
            <a:endParaRPr sz="1300">
              <a:solidFill>
                <a:schemeClr val="accent1"/>
              </a:solidFill>
              <a:latin typeface="Lato"/>
              <a:ea typeface="Lato"/>
              <a:cs typeface="Lato"/>
              <a:sym typeface="Lato"/>
            </a:endParaRPr>
          </a:p>
          <a:p>
            <a:pPr indent="-311150" lvl="1" marL="914400" rtl="0" algn="l">
              <a:lnSpc>
                <a:spcPct val="115000"/>
              </a:lnSpc>
              <a:spcBef>
                <a:spcPts val="0"/>
              </a:spcBef>
              <a:spcAft>
                <a:spcPts val="0"/>
              </a:spcAft>
              <a:buClr>
                <a:schemeClr val="accent1"/>
              </a:buClr>
              <a:buSzPts val="1300"/>
              <a:buFont typeface="Lato"/>
              <a:buChar char="○"/>
            </a:pPr>
            <a:r>
              <a:rPr lang="en" sz="1300">
                <a:solidFill>
                  <a:srgbClr val="595959"/>
                </a:solidFill>
                <a:latin typeface="Lato"/>
                <a:ea typeface="Lato"/>
                <a:cs typeface="Lato"/>
                <a:sym typeface="Lato"/>
              </a:rPr>
              <a:t>Joint Training Of </a:t>
            </a:r>
            <a:r>
              <a:rPr lang="en" sz="1300">
                <a:solidFill>
                  <a:schemeClr val="accent1"/>
                </a:solidFill>
                <a:latin typeface="Lato"/>
                <a:ea typeface="Lato"/>
                <a:cs typeface="Lato"/>
                <a:sym typeface="Lato"/>
              </a:rPr>
              <a:t>Wide &amp; Deep Model</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System Implementation</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Experiment Results</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Recommender systems play a crucial role in modern online platforms by assisting users in discovering relevant items based on their preferences and behaviors. These systems operate similar to search ranking systems, where user information and context are used to generate a ranked list of items. Achieving an effective recommender system involves </a:t>
            </a:r>
            <a:r>
              <a:rPr b="1" lang="en"/>
              <a:t>balancing two key aspects: memorization and generalization.</a:t>
            </a:r>
            <a:endParaRPr b="1"/>
          </a:p>
          <a:p>
            <a:pPr indent="0" lvl="0" marL="0" rtl="0" algn="l">
              <a:spcBef>
                <a:spcPts val="1200"/>
              </a:spcBef>
              <a:spcAft>
                <a:spcPts val="1200"/>
              </a:spcAft>
              <a:buNone/>
            </a:pPr>
            <a:r>
              <a:rPr b="1" lang="en"/>
              <a:t>Memorization </a:t>
            </a:r>
            <a:r>
              <a:rPr lang="en"/>
              <a:t>involves learning from past user-item interactions to recommend items that are directly relevant to the user's previous actions. On the other hand, </a:t>
            </a:r>
            <a:r>
              <a:rPr b="1" lang="en"/>
              <a:t>generalization </a:t>
            </a:r>
            <a:r>
              <a:rPr lang="en"/>
              <a:t>explores new patterns and combinations of features, improving the diversity of recommendations.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this paper, </a:t>
            </a:r>
            <a:r>
              <a:rPr lang="en"/>
              <a:t>Author</a:t>
            </a:r>
            <a:r>
              <a:rPr lang="en"/>
              <a:t> address the challenge of creating a </a:t>
            </a:r>
            <a:r>
              <a:rPr b="1" lang="en"/>
              <a:t>robust recommendation system</a:t>
            </a:r>
            <a:r>
              <a:rPr lang="en"/>
              <a:t> using a methodology called </a:t>
            </a:r>
            <a:r>
              <a:rPr b="1" lang="en"/>
              <a:t>Wide &amp; Deep learning</a:t>
            </a:r>
            <a:r>
              <a:rPr lang="en"/>
              <a:t>. This approach combines the strengths of </a:t>
            </a:r>
            <a:r>
              <a:rPr b="1" lang="en"/>
              <a:t>memorization, achieved through cross-product feature transformations, and generalization, facilitated by deep neural networks with embeddings.</a:t>
            </a:r>
            <a:r>
              <a:rPr lang="en"/>
              <a:t> We focus on optimizing app recommendations for the Google Play store, demonstrating the applicability of our approach to various recommender systems.</a:t>
            </a:r>
            <a:endParaRPr/>
          </a:p>
          <a:p>
            <a:pPr indent="0" lvl="0" marL="0" rtl="0" algn="l">
              <a:spcBef>
                <a:spcPts val="1200"/>
              </a:spcBef>
              <a:spcAft>
                <a:spcPts val="1200"/>
              </a:spcAft>
              <a:buNone/>
            </a:pPr>
            <a:r>
              <a:rPr lang="en"/>
              <a:t>Their contributions include introducing the Wide &amp; Deep framework, implementing it for real-world applications on Google Play, and open-sourcing our implementation for broader usage. Through empirical evaluation, we showcase the effectiveness of our approach in enhancing app acquisition rates while meeting stringent performance requirements.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Recommender System Overview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8" name="Google Shape;128;p20"/>
          <p:cNvPicPr preferRelativeResize="0"/>
          <p:nvPr/>
        </p:nvPicPr>
        <p:blipFill>
          <a:blip r:embed="rId3">
            <a:alphaModFix/>
          </a:blip>
          <a:stretch>
            <a:fillRect/>
          </a:stretch>
        </p:blipFill>
        <p:spPr>
          <a:xfrm>
            <a:off x="1185850" y="1879949"/>
            <a:ext cx="6365799" cy="300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729450" y="1345150"/>
            <a:ext cx="7688700" cy="3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Query Generation:</a:t>
            </a:r>
            <a:r>
              <a:rPr lang="en"/>
              <a:t> The query generation process in app stores involves gathering user and contextual data like location, demographics, search history, and time to generate relevant search queries when a user visits.</a:t>
            </a:r>
            <a:endParaRPr/>
          </a:p>
          <a:p>
            <a:pPr indent="0" lvl="0" marL="0" rtl="0" algn="l">
              <a:spcBef>
                <a:spcPts val="1200"/>
              </a:spcBef>
              <a:spcAft>
                <a:spcPts val="0"/>
              </a:spcAft>
              <a:buNone/>
            </a:pPr>
            <a:r>
              <a:rPr b="1" lang="en"/>
              <a:t>Retrieval:</a:t>
            </a:r>
            <a:r>
              <a:rPr lang="en"/>
              <a:t> The retrieval system in app stores employs machine-learned models and predefined rules to narrow down millions of apps to a shortlist that best matches the user's query.</a:t>
            </a:r>
            <a:endParaRPr/>
          </a:p>
          <a:p>
            <a:pPr indent="0" lvl="0" marL="0" rtl="0" algn="l">
              <a:spcBef>
                <a:spcPts val="1200"/>
              </a:spcBef>
              <a:spcAft>
                <a:spcPts val="0"/>
              </a:spcAft>
              <a:buNone/>
            </a:pPr>
            <a:r>
              <a:rPr b="1" lang="en"/>
              <a:t>Ranking:</a:t>
            </a:r>
            <a:r>
              <a:rPr lang="en"/>
              <a:t> The ranking system assigns scores to candidate apps based on user actions likelihood, considering user and contextual features as well as app attributes. the ranking system </a:t>
            </a:r>
            <a:r>
              <a:rPr b="1" lang="en"/>
              <a:t>ranks all items by their scores</a:t>
            </a:r>
            <a:r>
              <a:rPr lang="en"/>
              <a:t>. The </a:t>
            </a:r>
            <a:r>
              <a:rPr b="1" lang="en"/>
              <a:t>scores are usually P(y|x)</a:t>
            </a:r>
            <a:r>
              <a:rPr lang="en"/>
              <a:t>, the probability of a </a:t>
            </a:r>
            <a:r>
              <a:rPr b="1" lang="en"/>
              <a:t>user action label y</a:t>
            </a:r>
            <a:r>
              <a:rPr lang="en"/>
              <a:t> given the </a:t>
            </a:r>
            <a:r>
              <a:rPr b="1" lang="en"/>
              <a:t>features x</a:t>
            </a:r>
            <a:r>
              <a:rPr lang="en"/>
              <a:t>, including </a:t>
            </a:r>
            <a:r>
              <a:rPr b="1" lang="en"/>
              <a:t>user features</a:t>
            </a:r>
            <a:r>
              <a:rPr lang="en"/>
              <a:t> (e.g., country, language, demographics), </a:t>
            </a:r>
            <a:r>
              <a:rPr b="1" lang="en"/>
              <a:t>contextual features</a:t>
            </a:r>
            <a:r>
              <a:rPr lang="en"/>
              <a:t> (e.g., device, hour of the day, day of the week), and </a:t>
            </a:r>
            <a:r>
              <a:rPr b="1" lang="en"/>
              <a:t>impression features</a:t>
            </a:r>
            <a:r>
              <a:rPr lang="en"/>
              <a:t> (e.g., app age, historical statistics of an app).</a:t>
            </a:r>
            <a:endParaRPr/>
          </a:p>
          <a:p>
            <a:pPr indent="0" lvl="0" marL="0" rtl="0" algn="l">
              <a:spcBef>
                <a:spcPts val="1200"/>
              </a:spcBef>
              <a:spcAft>
                <a:spcPts val="1200"/>
              </a:spcAft>
              <a:buNone/>
            </a:pPr>
            <a:r>
              <a:rPr b="1" lang="en"/>
              <a:t>Learning:</a:t>
            </a:r>
            <a:r>
              <a:rPr lang="en"/>
              <a:t> User actions, queries, and impressions are recorded to train models enhancing the accuracy of retrieval and ranking systems over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