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329274-554F-4E48-98B4-ABFC767D1788}">
  <a:tblStyle styleId="{F5329274-554F-4E48-98B4-ABFC767D17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ce95ea52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ce95ea52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e95ea52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e95ea52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ce95ea52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ce95ea52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ce95ea52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ce95ea52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ce95ea52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ce95ea52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ce95ea52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ce95ea52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e95ea52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e95ea52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ce95ea52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ce95ea52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ce95ea52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ce95ea52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ce95ea52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ce95ea52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e95ea52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e95ea52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ce95ea52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ce95ea52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ce95ea52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ce95ea52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ce95ea52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ce95ea52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ce95ea52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ce95ea52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ce95ea52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ce95ea52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ce95ea52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ce95ea52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d9d192f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d9d192f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ce95ea52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ce95ea52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21d23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21d23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ce95ea52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ce95ea52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ce95ea52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ce95ea52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ce95ea52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ce95ea52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ce95ea52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ce95ea52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ce95ea52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ce95ea52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Deep neural networks for Youtube recommendations</a:t>
            </a:r>
            <a:endParaRPr sz="2300"/>
          </a:p>
        </p:txBody>
      </p:sp>
      <p:sp>
        <p:nvSpPr>
          <p:cNvPr id="87" name="Google Shape;87;p13"/>
          <p:cNvSpPr txBox="1"/>
          <p:nvPr>
            <p:ph idx="1" type="subTitle"/>
          </p:nvPr>
        </p:nvSpPr>
        <p:spPr>
          <a:xfrm>
            <a:off x="729625" y="3172900"/>
            <a:ext cx="7688100" cy="90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520"/>
              <a:t>Arnab Dana</a:t>
            </a:r>
            <a:endParaRPr sz="1520"/>
          </a:p>
          <a:p>
            <a:pPr indent="0" lvl="0" marL="0" rtl="0" algn="l">
              <a:lnSpc>
                <a:spcPct val="80000"/>
              </a:lnSpc>
              <a:spcBef>
                <a:spcPts val="0"/>
              </a:spcBef>
              <a:spcAft>
                <a:spcPts val="0"/>
              </a:spcAft>
              <a:buSzPts val="770"/>
              <a:buNone/>
            </a:pPr>
            <a:r>
              <a:rPr lang="en" sz="1520"/>
              <a:t>Department of Computer Science and Engineering</a:t>
            </a:r>
            <a:endParaRPr sz="1520"/>
          </a:p>
          <a:p>
            <a:pPr indent="0" lvl="0" marL="0" rtl="0" algn="l">
              <a:lnSpc>
                <a:spcPct val="80000"/>
              </a:lnSpc>
              <a:spcBef>
                <a:spcPts val="0"/>
              </a:spcBef>
              <a:spcAft>
                <a:spcPts val="0"/>
              </a:spcAft>
              <a:buSzPts val="770"/>
              <a:buNone/>
            </a:pPr>
            <a:r>
              <a:rPr lang="en" sz="1520"/>
              <a:t>National Institute of Technology</a:t>
            </a:r>
            <a:endParaRPr sz="1520"/>
          </a:p>
          <a:p>
            <a:pPr indent="0" lvl="0" marL="0" rtl="0" algn="l">
              <a:lnSpc>
                <a:spcPct val="80000"/>
              </a:lnSpc>
              <a:spcBef>
                <a:spcPts val="0"/>
              </a:spcBef>
              <a:spcAft>
                <a:spcPts val="0"/>
              </a:spcAft>
              <a:buSzPts val="770"/>
              <a:buNone/>
            </a:pPr>
            <a:r>
              <a:rPr lang="en" sz="1520"/>
              <a:t>Uttarakhand, India</a:t>
            </a:r>
            <a:endParaRPr sz="1520"/>
          </a:p>
          <a:p>
            <a:pPr indent="0" lvl="0" marL="0" rtl="0" algn="l">
              <a:lnSpc>
                <a:spcPct val="80000"/>
              </a:lnSpc>
              <a:spcBef>
                <a:spcPts val="0"/>
              </a:spcBef>
              <a:spcAft>
                <a:spcPts val="0"/>
              </a:spcAft>
              <a:buSzPts val="770"/>
              <a:buNone/>
            </a:pPr>
            <a:r>
              <a:t/>
            </a:r>
            <a:endParaRPr sz="1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7650" y="1188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Recommendation as Classification</a:t>
            </a:r>
            <a:endParaRPr/>
          </a:p>
        </p:txBody>
      </p:sp>
      <p:sp>
        <p:nvSpPr>
          <p:cNvPr id="140" name="Google Shape;140;p22"/>
          <p:cNvSpPr txBox="1"/>
          <p:nvPr>
            <p:ph idx="1" type="body"/>
          </p:nvPr>
        </p:nvSpPr>
        <p:spPr>
          <a:xfrm>
            <a:off x="868100" y="1677150"/>
            <a:ext cx="7688700" cy="89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400">
                <a:latin typeface="Arial"/>
                <a:ea typeface="Arial"/>
                <a:cs typeface="Arial"/>
                <a:sym typeface="Arial"/>
              </a:rPr>
              <a:t>We pose recommendation as extreme multiclass classification where the prediction problem becomes accurately classifying a specific </a:t>
            </a:r>
            <a:r>
              <a:rPr b="1" lang="en" sz="1400">
                <a:latin typeface="Arial"/>
                <a:ea typeface="Arial"/>
                <a:cs typeface="Arial"/>
                <a:sym typeface="Arial"/>
              </a:rPr>
              <a:t>video watch </a:t>
            </a:r>
            <a:r>
              <a:rPr b="1" lang="en" sz="1700">
                <a:latin typeface="Arial"/>
                <a:ea typeface="Arial"/>
                <a:cs typeface="Arial"/>
                <a:sym typeface="Arial"/>
              </a:rPr>
              <a:t>w</a:t>
            </a:r>
            <a:r>
              <a:rPr b="1" lang="en" sz="1100">
                <a:latin typeface="Arial"/>
                <a:ea typeface="Arial"/>
                <a:cs typeface="Arial"/>
                <a:sym typeface="Arial"/>
              </a:rPr>
              <a:t>t</a:t>
            </a:r>
            <a:r>
              <a:rPr lang="en" sz="1400">
                <a:latin typeface="Arial"/>
                <a:ea typeface="Arial"/>
                <a:cs typeface="Arial"/>
                <a:sym typeface="Arial"/>
              </a:rPr>
              <a:t> at </a:t>
            </a:r>
            <a:r>
              <a:rPr b="1" lang="en" sz="1400">
                <a:latin typeface="Arial"/>
                <a:ea typeface="Arial"/>
                <a:cs typeface="Arial"/>
                <a:sym typeface="Arial"/>
              </a:rPr>
              <a:t>time t</a:t>
            </a:r>
            <a:r>
              <a:rPr lang="en" sz="1400">
                <a:latin typeface="Arial"/>
                <a:ea typeface="Arial"/>
                <a:cs typeface="Arial"/>
                <a:sym typeface="Arial"/>
              </a:rPr>
              <a:t> among millions of </a:t>
            </a:r>
            <a:r>
              <a:rPr b="1" lang="en" sz="1400">
                <a:latin typeface="Arial"/>
                <a:ea typeface="Arial"/>
                <a:cs typeface="Arial"/>
                <a:sym typeface="Arial"/>
              </a:rPr>
              <a:t>videos i</a:t>
            </a:r>
            <a:r>
              <a:rPr lang="en" sz="1400">
                <a:latin typeface="Arial"/>
                <a:ea typeface="Arial"/>
                <a:cs typeface="Arial"/>
                <a:sym typeface="Arial"/>
              </a:rPr>
              <a:t> (classes) from a </a:t>
            </a:r>
            <a:r>
              <a:rPr b="1" lang="en" sz="1400">
                <a:latin typeface="Arial"/>
                <a:ea typeface="Arial"/>
                <a:cs typeface="Arial"/>
                <a:sym typeface="Arial"/>
              </a:rPr>
              <a:t>corpus V</a:t>
            </a:r>
            <a:r>
              <a:rPr lang="en" sz="1400">
                <a:latin typeface="Arial"/>
                <a:ea typeface="Arial"/>
                <a:cs typeface="Arial"/>
                <a:sym typeface="Arial"/>
              </a:rPr>
              <a:t> based on a </a:t>
            </a:r>
            <a:r>
              <a:rPr b="1" lang="en" sz="1400">
                <a:latin typeface="Arial"/>
                <a:ea typeface="Arial"/>
                <a:cs typeface="Arial"/>
                <a:sym typeface="Arial"/>
              </a:rPr>
              <a:t>user U</a:t>
            </a:r>
            <a:r>
              <a:rPr lang="en" sz="1400">
                <a:latin typeface="Arial"/>
                <a:ea typeface="Arial"/>
                <a:cs typeface="Arial"/>
                <a:sym typeface="Arial"/>
              </a:rPr>
              <a:t> and </a:t>
            </a:r>
            <a:r>
              <a:rPr b="1" lang="en" sz="1400">
                <a:latin typeface="Arial"/>
                <a:ea typeface="Arial"/>
                <a:cs typeface="Arial"/>
                <a:sym typeface="Arial"/>
              </a:rPr>
              <a:t>context C</a:t>
            </a:r>
            <a:r>
              <a:rPr lang="en" sz="1400">
                <a:latin typeface="Arial"/>
                <a:ea typeface="Arial"/>
                <a:cs typeface="Arial"/>
                <a:sym typeface="Arial"/>
              </a:rPr>
              <a:t>,</a:t>
            </a:r>
            <a:endParaRPr sz="1400">
              <a:latin typeface="Arial"/>
              <a:ea typeface="Arial"/>
              <a:cs typeface="Arial"/>
              <a:sym typeface="Arial"/>
            </a:endParaRPr>
          </a:p>
        </p:txBody>
      </p:sp>
      <p:pic>
        <p:nvPicPr>
          <p:cNvPr id="141" name="Google Shape;141;p22"/>
          <p:cNvPicPr preferRelativeResize="0"/>
          <p:nvPr/>
        </p:nvPicPr>
        <p:blipFill rotWithShape="1">
          <a:blip r:embed="rId3">
            <a:alphaModFix/>
          </a:blip>
          <a:srcRect b="13674" l="0" r="11746" t="0"/>
          <a:stretch/>
        </p:blipFill>
        <p:spPr>
          <a:xfrm>
            <a:off x="2761425" y="2477850"/>
            <a:ext cx="2362500" cy="754950"/>
          </a:xfrm>
          <a:prstGeom prst="rect">
            <a:avLst/>
          </a:prstGeom>
          <a:noFill/>
          <a:ln>
            <a:noFill/>
          </a:ln>
        </p:spPr>
      </p:pic>
      <p:sp>
        <p:nvSpPr>
          <p:cNvPr id="142" name="Google Shape;142;p22"/>
          <p:cNvSpPr txBox="1"/>
          <p:nvPr/>
        </p:nvSpPr>
        <p:spPr>
          <a:xfrm>
            <a:off x="929525" y="3232800"/>
            <a:ext cx="7772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where </a:t>
            </a:r>
            <a:r>
              <a:rPr b="1" lang="en"/>
              <a:t>“u” a high-dimensional embedding of the user</a:t>
            </a:r>
            <a:r>
              <a:rPr lang="en"/>
              <a:t>, context pair. </a:t>
            </a:r>
            <a:r>
              <a:rPr b="1" lang="en"/>
              <a:t>“v” represent embeddings of each candidate video</a:t>
            </a:r>
            <a:r>
              <a:rPr lang="en"/>
              <a:t>. </a:t>
            </a:r>
            <a:endParaRPr/>
          </a:p>
          <a:p>
            <a:pPr indent="0" lvl="0" marL="0" rtl="0" algn="l">
              <a:spcBef>
                <a:spcPts val="0"/>
              </a:spcBef>
              <a:spcAft>
                <a:spcPts val="0"/>
              </a:spcAft>
              <a:buNone/>
            </a:pPr>
            <a:r>
              <a:rPr lang="en"/>
              <a:t>In this setting, an embedding is simply a mapping of sparse entities (individual videos, users etc.) into a dense vector.</a:t>
            </a:r>
            <a:endParaRPr/>
          </a:p>
          <a:p>
            <a:pPr indent="0" lvl="0" marL="0" rtl="0" algn="l">
              <a:spcBef>
                <a:spcPts val="0"/>
              </a:spcBef>
              <a:spcAft>
                <a:spcPts val="0"/>
              </a:spcAft>
              <a:buNone/>
            </a:pPr>
            <a:r>
              <a:rPr lang="en"/>
              <a:t>The task of the deep neural network is to learn user embeddings “u” as a function of the users history and context that are useful for discriminating among videos with a </a:t>
            </a:r>
            <a:r>
              <a:rPr b="1" lang="en"/>
              <a:t>softmax classifier</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9343" lvl="0" marL="457200" rtl="0" algn="l">
              <a:spcBef>
                <a:spcPts val="0"/>
              </a:spcBef>
              <a:spcAft>
                <a:spcPts val="0"/>
              </a:spcAft>
              <a:buSzPts val="1429"/>
              <a:buFont typeface="Arial"/>
              <a:buChar char="●"/>
            </a:pPr>
            <a:r>
              <a:rPr lang="en" sz="1429">
                <a:latin typeface="Arial"/>
                <a:ea typeface="Arial"/>
                <a:cs typeface="Arial"/>
                <a:sym typeface="Arial"/>
              </a:rPr>
              <a:t>A user's watch history is represented by a variable length sequence of sparse video IDs mapped to a vector representation via the embeddings.</a:t>
            </a:r>
            <a:endParaRPr sz="1429">
              <a:latin typeface="Arial"/>
              <a:ea typeface="Arial"/>
              <a:cs typeface="Arial"/>
              <a:sym typeface="Arial"/>
            </a:endParaRPr>
          </a:p>
          <a:p>
            <a:pPr indent="-319343" lvl="0" marL="457200" rtl="0" algn="l">
              <a:spcBef>
                <a:spcPts val="0"/>
              </a:spcBef>
              <a:spcAft>
                <a:spcPts val="0"/>
              </a:spcAft>
              <a:buSzPts val="1429"/>
              <a:buFont typeface="Arial"/>
              <a:buChar char="●"/>
            </a:pPr>
            <a:r>
              <a:rPr lang="en" sz="1429">
                <a:latin typeface="Arial"/>
                <a:ea typeface="Arial"/>
                <a:cs typeface="Arial"/>
                <a:sym typeface="Arial"/>
              </a:rPr>
              <a:t>The embedding for </a:t>
            </a:r>
            <a:r>
              <a:rPr b="1" lang="en" sz="1429">
                <a:latin typeface="Arial"/>
                <a:ea typeface="Arial"/>
                <a:cs typeface="Arial"/>
                <a:sym typeface="Arial"/>
              </a:rPr>
              <a:t>each video is learned by bag of words</a:t>
            </a:r>
            <a:r>
              <a:rPr lang="en" sz="1429">
                <a:latin typeface="Arial"/>
                <a:ea typeface="Arial"/>
                <a:cs typeface="Arial"/>
                <a:sym typeface="Arial"/>
              </a:rPr>
              <a:t> jointly with model parameters through </a:t>
            </a:r>
            <a:r>
              <a:rPr b="1" lang="en" sz="1429">
                <a:latin typeface="Arial"/>
                <a:ea typeface="Arial"/>
                <a:cs typeface="Arial"/>
                <a:sym typeface="Arial"/>
              </a:rPr>
              <a:t>gradient descent backpropagation updates</a:t>
            </a:r>
            <a:r>
              <a:rPr lang="en" sz="1429">
                <a:latin typeface="Arial"/>
                <a:ea typeface="Arial"/>
                <a:cs typeface="Arial"/>
                <a:sym typeface="Arial"/>
              </a:rPr>
              <a:t>. </a:t>
            </a:r>
            <a:endParaRPr sz="1429">
              <a:latin typeface="Arial"/>
              <a:ea typeface="Arial"/>
              <a:cs typeface="Arial"/>
              <a:sym typeface="Arial"/>
            </a:endParaRPr>
          </a:p>
          <a:p>
            <a:pPr indent="-319343" lvl="0" marL="457200" rtl="0" algn="l">
              <a:spcBef>
                <a:spcPts val="0"/>
              </a:spcBef>
              <a:spcAft>
                <a:spcPts val="0"/>
              </a:spcAft>
              <a:buSzPts val="1429"/>
              <a:buFont typeface="Arial"/>
              <a:buChar char="●"/>
            </a:pPr>
            <a:r>
              <a:rPr lang="en" sz="1429">
                <a:latin typeface="Arial"/>
                <a:ea typeface="Arial"/>
                <a:cs typeface="Arial"/>
                <a:sym typeface="Arial"/>
              </a:rPr>
              <a:t>Features are concatenated into a wide first layer, followed by several layers of fully connected Rectified Linear Units (ReLU).</a:t>
            </a:r>
            <a:endParaRPr sz="1429">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3718675" y="707100"/>
            <a:ext cx="5228700" cy="4014700"/>
          </a:xfrm>
          <a:prstGeom prst="rect">
            <a:avLst/>
          </a:prstGeom>
          <a:noFill/>
          <a:ln>
            <a:noFill/>
          </a:ln>
        </p:spPr>
      </p:pic>
      <p:sp>
        <p:nvSpPr>
          <p:cNvPr id="154" name="Google Shape;154;p24"/>
          <p:cNvSpPr txBox="1"/>
          <p:nvPr/>
        </p:nvSpPr>
        <p:spPr>
          <a:xfrm>
            <a:off x="284900" y="1335400"/>
            <a:ext cx="35826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Deep candidate generation model uses embedded </a:t>
            </a:r>
            <a:r>
              <a:rPr b="1" lang="en" sz="1300"/>
              <a:t>sparse features</a:t>
            </a:r>
            <a:r>
              <a:rPr lang="en" sz="1300"/>
              <a:t> concatenated with </a:t>
            </a:r>
            <a:r>
              <a:rPr b="1" lang="en" sz="1300"/>
              <a:t>dense features</a:t>
            </a:r>
            <a:r>
              <a:rPr lang="en" sz="1300"/>
              <a:t>, with averaged embeddings for variable-sized bags of sparse IDs.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Hidden layers are fully connected</a:t>
            </a:r>
            <a:r>
              <a:rPr lang="en" sz="1300"/>
              <a:t>, trained using </a:t>
            </a:r>
            <a:r>
              <a:rPr b="1" lang="en" sz="1300"/>
              <a:t>cross-entropy loss</a:t>
            </a:r>
            <a:r>
              <a:rPr lang="en" sz="1300"/>
              <a:t> and </a:t>
            </a:r>
            <a:r>
              <a:rPr b="1" lang="en" sz="1300"/>
              <a:t>gradient descent </a:t>
            </a:r>
            <a:r>
              <a:rPr lang="en" sz="1300"/>
              <a:t>on sampled </a:t>
            </a:r>
            <a:r>
              <a:rPr b="1" lang="en" sz="1300"/>
              <a:t>softmax output</a:t>
            </a:r>
            <a:r>
              <a:rPr lang="en" sz="1300"/>
              <a:t>.</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Serving involves approximate nearest neighbor lookup to generate hundreds of candidate video recommendations.</a:t>
            </a:r>
            <a:endParaRPr sz="1300"/>
          </a:p>
          <a:p>
            <a:pPr indent="0" lvl="0" marL="0" rtl="0" algn="l">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Heterogeneous Signals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417">
                <a:latin typeface="Arial"/>
                <a:ea typeface="Arial"/>
                <a:cs typeface="Arial"/>
                <a:sym typeface="Arial"/>
              </a:rPr>
              <a:t>A key advantage of using </a:t>
            </a:r>
            <a:r>
              <a:rPr b="1" lang="en" sz="1417">
                <a:latin typeface="Arial"/>
                <a:ea typeface="Arial"/>
                <a:cs typeface="Arial"/>
                <a:sym typeface="Arial"/>
              </a:rPr>
              <a:t>deep neural networks</a:t>
            </a:r>
            <a:r>
              <a:rPr lang="en" sz="1417">
                <a:latin typeface="Arial"/>
                <a:ea typeface="Arial"/>
                <a:cs typeface="Arial"/>
                <a:sym typeface="Arial"/>
              </a:rPr>
              <a:t> as a generalization of </a:t>
            </a:r>
            <a:r>
              <a:rPr b="1" lang="en" sz="1417">
                <a:latin typeface="Arial"/>
                <a:ea typeface="Arial"/>
                <a:cs typeface="Arial"/>
                <a:sym typeface="Arial"/>
              </a:rPr>
              <a:t>matrix factorization</a:t>
            </a:r>
            <a:r>
              <a:rPr lang="en" sz="1417">
                <a:latin typeface="Arial"/>
                <a:ea typeface="Arial"/>
                <a:cs typeface="Arial"/>
                <a:sym typeface="Arial"/>
              </a:rPr>
              <a:t> is that </a:t>
            </a:r>
            <a:r>
              <a:rPr b="1" lang="en" sz="1417">
                <a:latin typeface="Arial"/>
                <a:ea typeface="Arial"/>
                <a:cs typeface="Arial"/>
                <a:sym typeface="Arial"/>
              </a:rPr>
              <a:t>arbitrary continuous and categorical features can be easily added to the model (normalized [0,1])</a:t>
            </a:r>
            <a:r>
              <a:rPr lang="en" sz="1417">
                <a:latin typeface="Arial"/>
                <a:ea typeface="Arial"/>
                <a:cs typeface="Arial"/>
                <a:sym typeface="Arial"/>
              </a:rPr>
              <a:t>.</a:t>
            </a:r>
            <a:endParaRPr sz="1417">
              <a:latin typeface="Arial"/>
              <a:ea typeface="Arial"/>
              <a:cs typeface="Arial"/>
              <a:sym typeface="Arial"/>
            </a:endParaRPr>
          </a:p>
          <a:p>
            <a:pPr indent="0" lvl="0" marL="0" rtl="0" algn="l">
              <a:lnSpc>
                <a:spcPct val="100000"/>
              </a:lnSpc>
              <a:spcBef>
                <a:spcPts val="1200"/>
              </a:spcBef>
              <a:spcAft>
                <a:spcPts val="0"/>
              </a:spcAft>
              <a:buNone/>
            </a:pPr>
            <a:r>
              <a:rPr lang="en" sz="1400"/>
              <a:t>For Example :</a:t>
            </a:r>
            <a:endParaRPr sz="1400"/>
          </a:p>
          <a:p>
            <a:pPr indent="-317500" lvl="0" marL="457200" rtl="0" algn="l">
              <a:lnSpc>
                <a:spcPct val="100000"/>
              </a:lnSpc>
              <a:spcBef>
                <a:spcPts val="1200"/>
              </a:spcBef>
              <a:spcAft>
                <a:spcPts val="0"/>
              </a:spcAft>
              <a:buSzPts val="1400"/>
              <a:buChar char="●"/>
            </a:pPr>
            <a:r>
              <a:rPr lang="en" sz="1400"/>
              <a:t>Search History + Watch History</a:t>
            </a:r>
            <a:endParaRPr sz="1400"/>
          </a:p>
          <a:p>
            <a:pPr indent="-317500" lvl="0" marL="457200" rtl="0" algn="l">
              <a:lnSpc>
                <a:spcPct val="100000"/>
              </a:lnSpc>
              <a:spcBef>
                <a:spcPts val="0"/>
              </a:spcBef>
              <a:spcAft>
                <a:spcPts val="0"/>
              </a:spcAft>
              <a:buSzPts val="1400"/>
              <a:buChar char="●"/>
            </a:pPr>
            <a:r>
              <a:rPr lang="en" sz="1400"/>
              <a:t>Demographic Features </a:t>
            </a:r>
            <a:endParaRPr sz="1400"/>
          </a:p>
          <a:p>
            <a:pPr indent="-317500" lvl="0" marL="457200" rtl="0" algn="l">
              <a:lnSpc>
                <a:spcPct val="100000"/>
              </a:lnSpc>
              <a:spcBef>
                <a:spcPts val="0"/>
              </a:spcBef>
              <a:spcAft>
                <a:spcPts val="0"/>
              </a:spcAft>
              <a:buSzPts val="1400"/>
              <a:buChar char="●"/>
            </a:pPr>
            <a:r>
              <a:rPr lang="en" sz="1400"/>
              <a:t>Gender </a:t>
            </a:r>
            <a:endParaRPr sz="1400"/>
          </a:p>
          <a:p>
            <a:pPr indent="-317500" lvl="0" marL="457200" rtl="0" algn="l">
              <a:lnSpc>
                <a:spcPct val="100000"/>
              </a:lnSpc>
              <a:spcBef>
                <a:spcPts val="0"/>
              </a:spcBef>
              <a:spcAft>
                <a:spcPts val="0"/>
              </a:spcAft>
              <a:buSzPts val="1400"/>
              <a:buChar char="●"/>
            </a:pPr>
            <a:r>
              <a:rPr lang="en" sz="1400"/>
              <a:t>Age</a:t>
            </a:r>
            <a:endParaRPr sz="1517">
              <a:latin typeface="Arial"/>
              <a:ea typeface="Arial"/>
              <a:cs typeface="Arial"/>
              <a:sym typeface="Arial"/>
            </a:endParaRPr>
          </a:p>
          <a:p>
            <a:pPr indent="0" lvl="0" marL="0" rtl="0" algn="l">
              <a:lnSpc>
                <a:spcPct val="95000"/>
              </a:lnSpc>
              <a:spcBef>
                <a:spcPts val="1200"/>
              </a:spcBef>
              <a:spcAft>
                <a:spcPts val="1200"/>
              </a:spcAft>
              <a:buSzPts val="523"/>
              <a:buNone/>
            </a:pPr>
            <a:r>
              <a:t/>
            </a:r>
            <a:endParaRPr sz="1417">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and Context Selection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goal is to recommend videos to users based on the </a:t>
            </a:r>
            <a:r>
              <a:rPr b="1" lang="en" sz="1400"/>
              <a:t>preferences and choices of similar users</a:t>
            </a:r>
            <a:r>
              <a:rPr lang="en" sz="1400"/>
              <a:t>, as determined by </a:t>
            </a:r>
            <a:r>
              <a:rPr b="1" lang="en" sz="1400"/>
              <a:t>collaborative filtering techniques</a:t>
            </a:r>
            <a:r>
              <a:rPr lang="en" sz="1400"/>
              <a:t>. Instead of relying solely on explicit user ratings or interactions, this approach leverages the </a:t>
            </a:r>
            <a:r>
              <a:rPr b="1" lang="en" sz="1400"/>
              <a:t>collective behavior of users </a:t>
            </a:r>
            <a:r>
              <a:rPr lang="en" sz="1400"/>
              <a:t>to make personalized video recommendations.</a:t>
            </a:r>
            <a:endParaRPr sz="15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We improved metrics by giving </a:t>
            </a:r>
            <a:r>
              <a:rPr b="1" lang="en" sz="1400">
                <a:latin typeface="Arial"/>
                <a:ea typeface="Arial"/>
                <a:cs typeface="Arial"/>
                <a:sym typeface="Arial"/>
              </a:rPr>
              <a:t>equal weight to all users in training</a:t>
            </a:r>
            <a:r>
              <a:rPr lang="en" sz="1400">
                <a:latin typeface="Arial"/>
                <a:ea typeface="Arial"/>
                <a:cs typeface="Arial"/>
                <a:sym typeface="Arial"/>
              </a:rPr>
              <a:t>, </a:t>
            </a:r>
            <a:r>
              <a:rPr b="1" lang="en" sz="1400">
                <a:latin typeface="Arial"/>
                <a:ea typeface="Arial"/>
                <a:cs typeface="Arial"/>
                <a:sym typeface="Arial"/>
              </a:rPr>
              <a:t>avoiding domination by a few highly active users</a:t>
            </a:r>
            <a:r>
              <a:rPr lang="en"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Showing the user's last search page as homepage recommendations doesn't work well.</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with Features and Depth</a:t>
            </a:r>
            <a:endParaRPr/>
          </a:p>
        </p:txBody>
      </p:sp>
      <p:sp>
        <p:nvSpPr>
          <p:cNvPr id="172" name="Google Shape;172;p27"/>
          <p:cNvSpPr txBox="1"/>
          <p:nvPr/>
        </p:nvSpPr>
        <p:spPr>
          <a:xfrm>
            <a:off x="682325" y="1853850"/>
            <a:ext cx="4410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Depth 0: A linear layer simply transforms the concatenation layer to match the softmax dimension of 256 </a:t>
            </a:r>
            <a:endParaRPr/>
          </a:p>
          <a:p>
            <a:pPr indent="-317500" lvl="0" marL="457200" rtl="0" algn="l">
              <a:spcBef>
                <a:spcPts val="0"/>
              </a:spcBef>
              <a:spcAft>
                <a:spcPts val="0"/>
              </a:spcAft>
              <a:buSzPts val="1400"/>
              <a:buChar char="●"/>
            </a:pPr>
            <a:r>
              <a:rPr lang="en"/>
              <a:t>Depth 1: 256 ReLU </a:t>
            </a:r>
            <a:endParaRPr/>
          </a:p>
          <a:p>
            <a:pPr indent="-317500" lvl="0" marL="457200" rtl="0" algn="l">
              <a:spcBef>
                <a:spcPts val="0"/>
              </a:spcBef>
              <a:spcAft>
                <a:spcPts val="0"/>
              </a:spcAft>
              <a:buSzPts val="1400"/>
              <a:buChar char="●"/>
            </a:pPr>
            <a:r>
              <a:rPr lang="en"/>
              <a:t>Depth 2: 512 ReLU 256 ReLU </a:t>
            </a:r>
            <a:endParaRPr/>
          </a:p>
          <a:p>
            <a:pPr indent="-317500" lvl="0" marL="457200" rtl="0" algn="l">
              <a:spcBef>
                <a:spcPts val="0"/>
              </a:spcBef>
              <a:spcAft>
                <a:spcPts val="0"/>
              </a:spcAft>
              <a:buSzPts val="1400"/>
              <a:buChar char="●"/>
            </a:pPr>
            <a:r>
              <a:rPr lang="en"/>
              <a:t>Depth 3: 1024 ReLU 512 ReLU 256 ReLU </a:t>
            </a:r>
            <a:endParaRPr/>
          </a:p>
          <a:p>
            <a:pPr indent="-317500" lvl="0" marL="457200" rtl="0" algn="l">
              <a:spcBef>
                <a:spcPts val="0"/>
              </a:spcBef>
              <a:spcAft>
                <a:spcPts val="0"/>
              </a:spcAft>
              <a:buSzPts val="1400"/>
              <a:buChar char="●"/>
            </a:pPr>
            <a:r>
              <a:rPr lang="en"/>
              <a:t>Depth 4: 2048 ReLU 1024 ReLU 512 ReLU 256 ReLU</a:t>
            </a:r>
            <a:endParaRPr/>
          </a:p>
        </p:txBody>
      </p:sp>
      <p:pic>
        <p:nvPicPr>
          <p:cNvPr id="173" name="Google Shape;173;p27"/>
          <p:cNvPicPr preferRelativeResize="0"/>
          <p:nvPr/>
        </p:nvPicPr>
        <p:blipFill>
          <a:blip r:embed="rId3">
            <a:alphaModFix/>
          </a:blip>
          <a:stretch>
            <a:fillRect/>
          </a:stretch>
        </p:blipFill>
        <p:spPr>
          <a:xfrm>
            <a:off x="5220225" y="1853850"/>
            <a:ext cx="3618975" cy="27169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Ranking</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ranking network accomplishes the task by </a:t>
            </a:r>
            <a:r>
              <a:rPr b="1" lang="en" sz="1400"/>
              <a:t>assigning a score</a:t>
            </a:r>
            <a:r>
              <a:rPr lang="en" sz="1400"/>
              <a:t> to each video according to a desired objective function using a rich set of features describing the video and user. The </a:t>
            </a:r>
            <a:r>
              <a:rPr b="1" lang="en" sz="1400"/>
              <a:t>highest scoring videos are presented to the user</a:t>
            </a:r>
            <a:r>
              <a:rPr lang="en" sz="1400"/>
              <a:t>, ranked by their score.</a:t>
            </a:r>
            <a:endParaRPr sz="1400"/>
          </a:p>
          <a:p>
            <a:pPr indent="-317500" lvl="0" marL="457200" rtl="0" algn="l">
              <a:spcBef>
                <a:spcPts val="0"/>
              </a:spcBef>
              <a:spcAft>
                <a:spcPts val="0"/>
              </a:spcAft>
              <a:buSzPts val="1400"/>
              <a:buChar char="●"/>
            </a:pPr>
            <a:r>
              <a:rPr lang="en" sz="1400"/>
              <a:t>We use a </a:t>
            </a:r>
            <a:r>
              <a:rPr b="1" lang="en" sz="1400"/>
              <a:t>deep neural network with similar architecture as candidate generation</a:t>
            </a:r>
            <a:r>
              <a:rPr lang="en" sz="1400"/>
              <a:t> to assign an independent score to each video impression using </a:t>
            </a:r>
            <a:r>
              <a:rPr b="1" lang="en" sz="1400"/>
              <a:t>logistic regression</a:t>
            </a:r>
            <a:r>
              <a:rPr lang="en" sz="1400"/>
              <a:t>. The list of videos is then sorted by this score and returned to the user.</a:t>
            </a:r>
            <a:endParaRPr sz="14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1877575" y="1255100"/>
            <a:ext cx="6296025" cy="375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Representation</a:t>
            </a:r>
            <a:endParaRPr/>
          </a:p>
        </p:txBody>
      </p:sp>
      <p:sp>
        <p:nvSpPr>
          <p:cNvPr id="190" name="Google Shape;190;p30"/>
          <p:cNvSpPr txBox="1"/>
          <p:nvPr>
            <p:ph idx="1" type="body"/>
          </p:nvPr>
        </p:nvSpPr>
        <p:spPr>
          <a:xfrm>
            <a:off x="729450" y="1941300"/>
            <a:ext cx="8111100" cy="27213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a:t>﻿</a:t>
            </a:r>
            <a:r>
              <a:rPr lang="en" sz="4300">
                <a:latin typeface="Arial"/>
                <a:ea typeface="Arial"/>
                <a:cs typeface="Arial"/>
                <a:sym typeface="Arial"/>
              </a:rPr>
              <a:t>Feature Engineering: The main challenge is in representing a temporal sequence of user actions and how these actions relate to the video impression being scored. We observe that the most important signals are those that describe a user's previous interaction with the item itself and other similar items, matching others' experience in ranking ads.</a:t>
            </a:r>
            <a:endParaRPr sz="4300">
              <a:latin typeface="Arial"/>
              <a:ea typeface="Arial"/>
              <a:cs typeface="Arial"/>
              <a:sym typeface="Arial"/>
            </a:endParaRPr>
          </a:p>
          <a:p>
            <a:pPr indent="-317341" lvl="0" marL="457200" rtl="0" algn="l">
              <a:spcBef>
                <a:spcPts val="1200"/>
              </a:spcBef>
              <a:spcAft>
                <a:spcPts val="0"/>
              </a:spcAft>
              <a:buSzPct val="100000"/>
              <a:buFont typeface="Arial"/>
              <a:buChar char="●"/>
            </a:pPr>
            <a:r>
              <a:rPr lang="en" sz="4300">
                <a:latin typeface="Arial"/>
                <a:ea typeface="Arial"/>
                <a:cs typeface="Arial"/>
                <a:sym typeface="Arial"/>
              </a:rPr>
              <a:t>how many videos has the </a:t>
            </a:r>
            <a:r>
              <a:rPr b="1" lang="en" sz="4300">
                <a:latin typeface="Arial"/>
                <a:ea typeface="Arial"/>
                <a:cs typeface="Arial"/>
                <a:sym typeface="Arial"/>
              </a:rPr>
              <a:t>user watched from this channel? </a:t>
            </a:r>
            <a:endParaRPr b="1" sz="4300">
              <a:latin typeface="Arial"/>
              <a:ea typeface="Arial"/>
              <a:cs typeface="Arial"/>
              <a:sym typeface="Arial"/>
            </a:endParaRPr>
          </a:p>
          <a:p>
            <a:pPr indent="-317341" lvl="0" marL="457200" rtl="0" algn="l">
              <a:spcBef>
                <a:spcPts val="0"/>
              </a:spcBef>
              <a:spcAft>
                <a:spcPts val="0"/>
              </a:spcAft>
              <a:buSzPct val="100000"/>
              <a:buFont typeface="Arial"/>
              <a:buChar char="●"/>
            </a:pPr>
            <a:r>
              <a:rPr lang="en" sz="4300">
                <a:latin typeface="Arial"/>
                <a:ea typeface="Arial"/>
                <a:cs typeface="Arial"/>
                <a:sym typeface="Arial"/>
              </a:rPr>
              <a:t>When was the </a:t>
            </a:r>
            <a:r>
              <a:rPr b="1" lang="en" sz="4300">
                <a:latin typeface="Arial"/>
                <a:ea typeface="Arial"/>
                <a:cs typeface="Arial"/>
                <a:sym typeface="Arial"/>
              </a:rPr>
              <a:t>last time the user watched a video on this topic?</a:t>
            </a:r>
            <a:endParaRPr b="1"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These continuous features describing past user actions on related items are particularly powerful factors affecting rank.</a:t>
            </a:r>
            <a:endParaRPr sz="4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Representation</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a:t>
            </a:r>
            <a:r>
              <a:rPr b="1" lang="en" sz="1400">
                <a:latin typeface="Arial"/>
                <a:ea typeface="Arial"/>
                <a:cs typeface="Arial"/>
                <a:sym typeface="Arial"/>
              </a:rPr>
              <a:t>Embedding Categorical Features: </a:t>
            </a:r>
            <a:r>
              <a:rPr lang="en" sz="1400">
                <a:latin typeface="Arial"/>
                <a:ea typeface="Arial"/>
                <a:cs typeface="Arial"/>
                <a:sym typeface="Arial"/>
              </a:rPr>
              <a:t>Categorical Features are condensed down using embeddings suitable for neural networks.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Normalizing Continuous Features:</a:t>
            </a:r>
            <a:r>
              <a:rPr lang="en" sz="1400">
                <a:latin typeface="Arial"/>
                <a:ea typeface="Arial"/>
                <a:cs typeface="Arial"/>
                <a:sym typeface="Arial"/>
              </a:rPr>
              <a:t> Neural networks are notoriously sensitive to the scaling and distribution of their inputs, so we normalize the features so that they are equally distributed in [0,1).</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50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YouTube represents one of the </a:t>
            </a:r>
            <a:r>
              <a:rPr b="1" lang="en" sz="1400"/>
              <a:t>largest scale and most sophisticated industrial recommendation systems</a:t>
            </a:r>
            <a:r>
              <a:rPr lang="en" sz="1400"/>
              <a:t> in existence. In this paper, we describe the system at a high level and focus on the dramatic performance improvements brought by deep learning. The paper is split according to the classic two-stage information retrieval,  we detail a </a:t>
            </a:r>
            <a:r>
              <a:rPr b="1" lang="en" sz="1400"/>
              <a:t>deep candidate generation model</a:t>
            </a:r>
            <a:r>
              <a:rPr lang="en" sz="1400"/>
              <a:t> and then describe a separate </a:t>
            </a:r>
            <a:r>
              <a:rPr b="1" lang="en" sz="1400"/>
              <a:t>deep ranking model</a:t>
            </a:r>
            <a:r>
              <a:rPr lang="en" sz="1400"/>
              <a:t>. We also provide practical lessons and insights derived from designing, iterating and maintaining a massive recommendation system with enormous user facing impact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Expected Watch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32"/>
          <p:cNvSpPr txBox="1"/>
          <p:nvPr>
            <p:ph idx="1" type="body"/>
          </p:nvPr>
        </p:nvSpPr>
        <p:spPr>
          <a:xfrm>
            <a:off x="729450" y="1941025"/>
            <a:ext cx="8037000" cy="27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is to predict expected watch time given training examples that are either positive (the video impression was clicked) or negative (the impression was not clicked). </a:t>
            </a:r>
            <a:endParaRPr sz="1400"/>
          </a:p>
          <a:p>
            <a:pPr indent="0" lvl="0" marL="0" rtl="0" algn="l">
              <a:spcBef>
                <a:spcPts val="1200"/>
              </a:spcBef>
              <a:spcAft>
                <a:spcPts val="0"/>
              </a:spcAft>
              <a:buNone/>
            </a:pPr>
            <a:r>
              <a:rPr b="1" lang="en" sz="1400"/>
              <a:t>Positive examples</a:t>
            </a:r>
            <a:r>
              <a:rPr lang="en" sz="1400"/>
              <a:t> are annotated with the </a:t>
            </a:r>
            <a:r>
              <a:rPr b="1" lang="en" sz="1400"/>
              <a:t>amount of time the user spent watching the video</a:t>
            </a:r>
            <a:r>
              <a:rPr lang="en" sz="1400"/>
              <a:t>. To predict expected watch time we use the technique of weighted logistic regression, which was developed for this purpose.</a:t>
            </a:r>
            <a:endParaRPr sz="1400"/>
          </a:p>
          <a:p>
            <a:pPr indent="0" lvl="0" marL="0" rtl="0" algn="l">
              <a:spcBef>
                <a:spcPts val="1200"/>
              </a:spcBef>
              <a:spcAft>
                <a:spcPts val="1200"/>
              </a:spcAft>
              <a:buNone/>
            </a:pPr>
            <a:r>
              <a:rPr b="1" lang="en" sz="1400"/>
              <a:t>Negative examples</a:t>
            </a:r>
            <a:r>
              <a:rPr lang="en" sz="1400"/>
              <a:t> in this context are annotated as instances where the video impression was </a:t>
            </a:r>
            <a:r>
              <a:rPr b="1" lang="en" sz="1400"/>
              <a:t>not clicked</a:t>
            </a:r>
            <a:r>
              <a:rPr lang="en" sz="1400"/>
              <a:t>. They don't have a </a:t>
            </a:r>
            <a:r>
              <a:rPr b="1" lang="en" sz="1400"/>
              <a:t>specific time value associated with them because the user did not spend any time watching the video.</a:t>
            </a:r>
            <a:r>
              <a:rPr lang="en" sz="1400"/>
              <a:t> So, in the dataset, negative examples are labeled simply as instances where the user did not engage with the video by clicking on it.</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Experiments with Hidden Layers </a:t>
            </a:r>
            <a:endParaRPr/>
          </a:p>
        </p:txBody>
      </p:sp>
      <p:pic>
        <p:nvPicPr>
          <p:cNvPr id="208" name="Google Shape;208;p33"/>
          <p:cNvPicPr preferRelativeResize="0"/>
          <p:nvPr/>
        </p:nvPicPr>
        <p:blipFill>
          <a:blip r:embed="rId3">
            <a:alphaModFix/>
          </a:blip>
          <a:stretch>
            <a:fillRect/>
          </a:stretch>
        </p:blipFill>
        <p:spPr>
          <a:xfrm>
            <a:off x="1526125" y="1939050"/>
            <a:ext cx="6286500" cy="269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Experiments with Hidden Layers </a:t>
            </a:r>
            <a:endParaRPr/>
          </a:p>
        </p:txBody>
      </p:sp>
      <p:sp>
        <p:nvSpPr>
          <p:cNvPr id="214" name="Google Shape;21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Increasing the </a:t>
            </a:r>
            <a:r>
              <a:rPr b="1" lang="en" sz="1400">
                <a:latin typeface="Arial"/>
                <a:ea typeface="Arial"/>
                <a:cs typeface="Arial"/>
                <a:sym typeface="Arial"/>
              </a:rPr>
              <a:t>width and depth</a:t>
            </a:r>
            <a:r>
              <a:rPr lang="en" sz="1400">
                <a:latin typeface="Arial"/>
                <a:ea typeface="Arial"/>
                <a:cs typeface="Arial"/>
                <a:sym typeface="Arial"/>
              </a:rPr>
              <a:t> of hidden layers improves results, but it comes with a trade-off of increased server CPU time for inference.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 configuration of 1024-wide ReLU, followed by 512-wide ReLU, then 256-wide ReLU, gave the best results while staying within CPU budget.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Trying the same configuration with only normalized continuous features (without their powers) led to a slight increase in loss.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Training a model with equal weighting for positive and negative examples dramatically increased the watch time-weighted loss by 4.1%.</a:t>
            </a:r>
            <a:endParaRPr sz="1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Age of Video Feature</a:t>
            </a:r>
            <a:endParaRPr/>
          </a:p>
        </p:txBody>
      </p:sp>
      <p:pic>
        <p:nvPicPr>
          <p:cNvPr id="220" name="Google Shape;220;p35"/>
          <p:cNvPicPr preferRelativeResize="0"/>
          <p:nvPr/>
        </p:nvPicPr>
        <p:blipFill>
          <a:blip r:embed="rId3">
            <a:alphaModFix/>
          </a:blip>
          <a:stretch>
            <a:fillRect/>
          </a:stretch>
        </p:blipFill>
        <p:spPr>
          <a:xfrm>
            <a:off x="4688900" y="1853850"/>
            <a:ext cx="4038327" cy="2984850"/>
          </a:xfrm>
          <a:prstGeom prst="rect">
            <a:avLst/>
          </a:prstGeom>
          <a:noFill/>
          <a:ln>
            <a:noFill/>
          </a:ln>
        </p:spPr>
      </p:pic>
      <p:sp>
        <p:nvSpPr>
          <p:cNvPr id="221" name="Google Shape;221;p35"/>
          <p:cNvSpPr txBox="1"/>
          <p:nvPr/>
        </p:nvSpPr>
        <p:spPr>
          <a:xfrm>
            <a:off x="729450" y="1938150"/>
            <a:ext cx="38427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baseline model is a mathematical model that tries to predict how often videos are uploaded at different ages. The empirical distribution likely refers to the actual observed data on how often videos are uploaded with different ages.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In essence, the graph depicts a baseline model (prediction) of how often videos are uploaded at various ages being compared to the actual data (empirical distribution).</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7" name="Google Shape;227;p36"/>
          <p:cNvSpPr txBox="1"/>
          <p:nvPr>
            <p:ph idx="1" type="body"/>
          </p:nvPr>
        </p:nvSpPr>
        <p:spPr>
          <a:xfrm>
            <a:off x="729450" y="2078875"/>
            <a:ext cx="7688700" cy="2728200"/>
          </a:xfrm>
          <a:prstGeom prst="rect">
            <a:avLst/>
          </a:prstGeom>
        </p:spPr>
        <p:txBody>
          <a:bodyPr anchorCtr="0" anchor="t" bIns="91425" lIns="91425" spcFirstLastPara="1" rIns="91425" wrap="square" tIns="91425">
            <a:normAutofit fontScale="62500" lnSpcReduction="10000"/>
          </a:bodyPr>
          <a:lstStyle/>
          <a:p>
            <a:pPr indent="-315912" lvl="0" marL="457200" rtl="0" algn="l">
              <a:spcBef>
                <a:spcPts val="0"/>
              </a:spcBef>
              <a:spcAft>
                <a:spcPts val="0"/>
              </a:spcAft>
              <a:buSzPct val="100000"/>
              <a:buChar char="●"/>
            </a:pPr>
            <a:r>
              <a:rPr lang="en" sz="2200"/>
              <a:t>The model effectively integrates multiple signals and their interactions, surpassing previous matrix factorization methods used at YouTube.</a:t>
            </a:r>
            <a:endParaRPr sz="2200"/>
          </a:p>
          <a:p>
            <a:pPr indent="-315912" lvl="0" marL="457200" rtl="0" algn="l">
              <a:spcBef>
                <a:spcPts val="0"/>
              </a:spcBef>
              <a:spcAft>
                <a:spcPts val="0"/>
              </a:spcAft>
              <a:buSzPct val="100000"/>
              <a:buChar char="●"/>
            </a:pPr>
            <a:r>
              <a:rPr lang="en" sz="2200"/>
              <a:t>Classifying future watches performed well by capturing co-watch behavior and preventing information leakage.</a:t>
            </a:r>
            <a:endParaRPr sz="2200"/>
          </a:p>
          <a:p>
            <a:pPr indent="-315912" lvl="0" marL="457200" rtl="0" algn="l">
              <a:spcBef>
                <a:spcPts val="0"/>
              </a:spcBef>
              <a:spcAft>
                <a:spcPts val="0"/>
              </a:spcAft>
              <a:buSzPct val="100000"/>
              <a:buChar char="●"/>
            </a:pPr>
            <a:r>
              <a:rPr lang="en" sz="2200"/>
              <a:t>Using training example age as a feature reduced bias towards past data, improving offline precision and increasing watch time on new videos.</a:t>
            </a:r>
            <a:endParaRPr sz="2200"/>
          </a:p>
          <a:p>
            <a:pPr indent="-315912" lvl="0" marL="457200" rtl="0" algn="l">
              <a:spcBef>
                <a:spcPts val="0"/>
              </a:spcBef>
              <a:spcAft>
                <a:spcPts val="0"/>
              </a:spcAft>
              <a:buSzPct val="100000"/>
              <a:buChar char="●"/>
            </a:pPr>
            <a:r>
              <a:rPr lang="en" sz="2200"/>
              <a:t>Deep learning outperformed traditional methods in ranking and predicting watch time, especially with specialized features and embeddings.</a:t>
            </a:r>
            <a:endParaRPr sz="2200"/>
          </a:p>
          <a:p>
            <a:pPr indent="-315912" lvl="0" marL="457200" rtl="0" algn="l">
              <a:spcBef>
                <a:spcPts val="0"/>
              </a:spcBef>
              <a:spcAft>
                <a:spcPts val="0"/>
              </a:spcAft>
              <a:buSzPct val="100000"/>
              <a:buChar char="●"/>
            </a:pPr>
            <a:r>
              <a:rPr lang="en" sz="2200"/>
              <a:t>Weighted logistic regression improved performance by considering watch time, leading to better ranking evaluation metrics compared to click-through rate prediction.</a:t>
            </a:r>
            <a:endParaRPr sz="2200">
              <a:solidFill>
                <a:srgbClr val="ECECEC"/>
              </a:solidFill>
              <a:highlight>
                <a:srgbClr val="21212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pic>
        <p:nvPicPr>
          <p:cNvPr id="233" name="Google Shape;233;p37"/>
          <p:cNvPicPr preferRelativeResize="0"/>
          <p:nvPr/>
        </p:nvPicPr>
        <p:blipFill>
          <a:blip r:embed="rId3">
            <a:alphaModFix/>
          </a:blip>
          <a:stretch>
            <a:fillRect/>
          </a:stretch>
        </p:blipFill>
        <p:spPr>
          <a:xfrm>
            <a:off x="948025" y="2006250"/>
            <a:ext cx="7055156" cy="1717050"/>
          </a:xfrm>
          <a:prstGeom prst="rect">
            <a:avLst/>
          </a:prstGeom>
          <a:noFill/>
          <a:ln>
            <a:noFill/>
          </a:ln>
        </p:spPr>
      </p:pic>
      <p:sp>
        <p:nvSpPr>
          <p:cNvPr id="234" name="Google Shape;234;p37"/>
          <p:cNvSpPr txBox="1"/>
          <p:nvPr/>
        </p:nvSpPr>
        <p:spPr>
          <a:xfrm>
            <a:off x="1307625" y="3866450"/>
            <a:ext cx="72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https://storage.googleapis.com/gweb-research2023-media/pubtools/pdf/45530.pdf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79500" y="1825250"/>
            <a:ext cx="3474900" cy="17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Youtube </a:t>
            </a:r>
            <a:r>
              <a:rPr lang="en"/>
              <a:t>recommendations</a:t>
            </a:r>
            <a:endParaRPr sz="2900"/>
          </a:p>
        </p:txBody>
      </p:sp>
      <p:pic>
        <p:nvPicPr>
          <p:cNvPr id="99" name="Google Shape;99;p15"/>
          <p:cNvPicPr preferRelativeResize="0"/>
          <p:nvPr/>
        </p:nvPicPr>
        <p:blipFill>
          <a:blip r:embed="rId3">
            <a:alphaModFix/>
          </a:blip>
          <a:stretch>
            <a:fillRect/>
          </a:stretch>
        </p:blipFill>
        <p:spPr>
          <a:xfrm>
            <a:off x="5560950" y="707100"/>
            <a:ext cx="2768749" cy="4280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185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05" name="Google Shape;105;p16"/>
          <p:cNvSpPr txBox="1"/>
          <p:nvPr>
            <p:ph idx="1" type="body"/>
          </p:nvPr>
        </p:nvSpPr>
        <p:spPr>
          <a:xfrm>
            <a:off x="782625" y="1720950"/>
            <a:ext cx="7688700" cy="3289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Challenges</a:t>
            </a:r>
            <a:endParaRPr sz="1500"/>
          </a:p>
          <a:p>
            <a:pPr indent="-323850" lvl="0" marL="457200" rtl="0" algn="l">
              <a:spcBef>
                <a:spcPts val="0"/>
              </a:spcBef>
              <a:spcAft>
                <a:spcPts val="0"/>
              </a:spcAft>
              <a:buSzPts val="1500"/>
              <a:buAutoNum type="arabicPeriod"/>
            </a:pPr>
            <a:r>
              <a:rPr lang="en" sz="1500"/>
              <a:t>System Components</a:t>
            </a:r>
            <a:endParaRPr sz="1500"/>
          </a:p>
          <a:p>
            <a:pPr indent="-323850" lvl="0" marL="457200" rtl="0" algn="l">
              <a:spcBef>
                <a:spcPts val="0"/>
              </a:spcBef>
              <a:spcAft>
                <a:spcPts val="0"/>
              </a:spcAft>
              <a:buSzPts val="1500"/>
              <a:buAutoNum type="arabicPeriod"/>
            </a:pPr>
            <a:r>
              <a:rPr lang="en" sz="1500"/>
              <a:t>System Overview</a:t>
            </a:r>
            <a:endParaRPr sz="1500"/>
          </a:p>
          <a:p>
            <a:pPr indent="-323850" lvl="0" marL="457200" rtl="0" algn="l">
              <a:spcBef>
                <a:spcPts val="0"/>
              </a:spcBef>
              <a:spcAft>
                <a:spcPts val="0"/>
              </a:spcAft>
              <a:buSzPts val="1500"/>
              <a:buAutoNum type="arabicPeriod"/>
            </a:pPr>
            <a:r>
              <a:rPr lang="en" sz="1500"/>
              <a:t>Candidate Generation</a:t>
            </a:r>
            <a:endParaRPr sz="1500"/>
          </a:p>
          <a:p>
            <a:pPr indent="-323850" lvl="0" marL="457200" rtl="0" algn="l">
              <a:spcBef>
                <a:spcPts val="0"/>
              </a:spcBef>
              <a:spcAft>
                <a:spcPts val="0"/>
              </a:spcAft>
              <a:buSzPts val="1500"/>
              <a:buAutoNum type="arabicPeriod"/>
            </a:pPr>
            <a:r>
              <a:rPr lang="en" sz="1500"/>
              <a:t>Model Architecture</a:t>
            </a:r>
            <a:endParaRPr sz="1500"/>
          </a:p>
          <a:p>
            <a:pPr indent="-323850" lvl="0" marL="457200" rtl="0" algn="l">
              <a:spcBef>
                <a:spcPts val="0"/>
              </a:spcBef>
              <a:spcAft>
                <a:spcPts val="0"/>
              </a:spcAft>
              <a:buSzPts val="1500"/>
              <a:buAutoNum type="arabicPeriod"/>
            </a:pPr>
            <a:r>
              <a:rPr lang="en" sz="1500"/>
              <a:t>Experiments with Features and Depth</a:t>
            </a:r>
            <a:endParaRPr sz="1500"/>
          </a:p>
          <a:p>
            <a:pPr indent="-323850" lvl="0" marL="457200" rtl="0" algn="l">
              <a:spcBef>
                <a:spcPts val="0"/>
              </a:spcBef>
              <a:spcAft>
                <a:spcPts val="0"/>
              </a:spcAft>
              <a:buSzPts val="1500"/>
              <a:buAutoNum type="arabicPeriod"/>
            </a:pPr>
            <a:r>
              <a:rPr lang="en" sz="1500"/>
              <a:t>Ranking</a:t>
            </a:r>
            <a:endParaRPr sz="1500"/>
          </a:p>
          <a:p>
            <a:pPr indent="-323850" lvl="0" marL="457200" rtl="0" algn="l">
              <a:spcBef>
                <a:spcPts val="0"/>
              </a:spcBef>
              <a:spcAft>
                <a:spcPts val="0"/>
              </a:spcAft>
              <a:buSzPts val="1500"/>
              <a:buAutoNum type="arabicPeriod"/>
            </a:pPr>
            <a:r>
              <a:rPr lang="en" sz="1500"/>
              <a:t>Feature Representation</a:t>
            </a:r>
            <a:endParaRPr sz="1500"/>
          </a:p>
          <a:p>
            <a:pPr indent="-323850" lvl="0" marL="457200" rtl="0" algn="l">
              <a:spcBef>
                <a:spcPts val="0"/>
              </a:spcBef>
              <a:spcAft>
                <a:spcPts val="0"/>
              </a:spcAft>
              <a:buSzPts val="1500"/>
              <a:buAutoNum type="arabicPeriod"/>
            </a:pPr>
            <a:r>
              <a:rPr lang="en" sz="1500"/>
              <a:t>Modeling Expected Watch Time</a:t>
            </a:r>
            <a:endParaRPr sz="1500"/>
          </a:p>
          <a:p>
            <a:pPr indent="-323850" lvl="0" marL="457200" rtl="0" algn="l">
              <a:spcBef>
                <a:spcPts val="0"/>
              </a:spcBef>
              <a:spcAft>
                <a:spcPts val="0"/>
              </a:spcAft>
              <a:buSzPts val="1500"/>
              <a:buAutoNum type="arabicPeriod"/>
            </a:pPr>
            <a:r>
              <a:rPr lang="en" sz="1500"/>
              <a:t>Experiments with Hidden Layers</a:t>
            </a:r>
            <a:endParaRPr sz="1500"/>
          </a:p>
          <a:p>
            <a:pPr indent="-323850" lvl="0" marL="457200" rtl="0" algn="l">
              <a:spcBef>
                <a:spcPts val="0"/>
              </a:spcBef>
              <a:spcAft>
                <a:spcPts val="0"/>
              </a:spcAft>
              <a:buSzPts val="1500"/>
              <a:buAutoNum type="arabicPeriod"/>
            </a:pPr>
            <a:r>
              <a:rPr lang="en" sz="1500"/>
              <a:t>Example of Age of Video Feature</a:t>
            </a:r>
            <a:endParaRPr sz="1500"/>
          </a:p>
          <a:p>
            <a:pPr indent="-323850" lvl="0" marL="457200" rtl="0" algn="l">
              <a:spcBef>
                <a:spcPts val="0"/>
              </a:spcBef>
              <a:spcAft>
                <a:spcPts val="0"/>
              </a:spcAft>
              <a:buSzPts val="1500"/>
              <a:buAutoNum type="arabicPeriod"/>
            </a:pPr>
            <a:r>
              <a:rPr lang="en" sz="1500"/>
              <a:t>Conclusions</a:t>
            </a:r>
            <a:endParaRPr sz="1500"/>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297075"/>
            <a:ext cx="7688700" cy="6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graphicFrame>
        <p:nvGraphicFramePr>
          <p:cNvPr id="111" name="Google Shape;111;p17"/>
          <p:cNvGraphicFramePr/>
          <p:nvPr/>
        </p:nvGraphicFramePr>
        <p:xfrm>
          <a:off x="777500" y="2058575"/>
          <a:ext cx="3000000" cy="3000000"/>
        </p:xfrm>
        <a:graphic>
          <a:graphicData uri="http://schemas.openxmlformats.org/drawingml/2006/table">
            <a:tbl>
              <a:tblPr>
                <a:noFill/>
                <a:tableStyleId>{F5329274-554F-4E48-98B4-ABFC767D1788}</a:tableStyleId>
              </a:tblPr>
              <a:tblGrid>
                <a:gridCol w="1167550"/>
                <a:gridCol w="6746075"/>
              </a:tblGrid>
              <a:tr h="314325">
                <a:tc>
                  <a:txBody>
                    <a:bodyPr/>
                    <a:lstStyle/>
                    <a:p>
                      <a:pPr indent="0" lvl="0" marL="0" rtl="0" algn="ctr">
                        <a:spcBef>
                          <a:spcPts val="0"/>
                        </a:spcBef>
                        <a:spcAft>
                          <a:spcPts val="0"/>
                        </a:spcAft>
                        <a:buNone/>
                      </a:pPr>
                      <a:r>
                        <a:rPr b="1" lang="en"/>
                        <a:t>Challenges</a:t>
                      </a:r>
                      <a:endParaRPr b="1"/>
                    </a:p>
                  </a:txBody>
                  <a:tcPr marT="91425" marB="91425" marR="91425" marL="91425" anchor="b">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Description</a:t>
                      </a:r>
                      <a:endParaRPr b="1"/>
                    </a:p>
                  </a:txBody>
                  <a:tcPr marT="91425" marB="91425" marR="91425" marL="91425" anchor="b">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Scale</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Existing recommendation algorithms that work well on small datasets struggle to perform effectively at YouTube's massive scale.</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Freshness</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YouTube's dynamic nature with a constant influx of new video uploads requires the recommendation system to quickly adapt and model fresh content.</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Noise</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Predicting user behavior on YouTube is challenging due to sparse data, various external factors, and poorly structured metadata associated with content.</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8"/>
          <p:cNvGraphicFramePr/>
          <p:nvPr/>
        </p:nvGraphicFramePr>
        <p:xfrm>
          <a:off x="482525" y="1451600"/>
          <a:ext cx="3000000" cy="3000000"/>
        </p:xfrm>
        <a:graphic>
          <a:graphicData uri="http://schemas.openxmlformats.org/drawingml/2006/table">
            <a:tbl>
              <a:tblPr>
                <a:noFill/>
                <a:tableStyleId>{F5329274-554F-4E48-98B4-ABFC767D1788}</a:tableStyleId>
              </a:tblPr>
              <a:tblGrid>
                <a:gridCol w="1571650"/>
                <a:gridCol w="6655050"/>
              </a:tblGrid>
              <a:tr h="542925">
                <a:tc>
                  <a:txBody>
                    <a:bodyPr/>
                    <a:lstStyle/>
                    <a:p>
                      <a:pPr indent="0" lvl="0" marL="0" rtl="0" algn="ctr">
                        <a:spcBef>
                          <a:spcPts val="0"/>
                        </a:spcBef>
                        <a:spcAft>
                          <a:spcPts val="0"/>
                        </a:spcAft>
                        <a:buNone/>
                      </a:pPr>
                      <a:r>
                        <a:rPr b="1" lang="en"/>
                        <a:t>System Component</a:t>
                      </a:r>
                      <a:endParaRPr b="1"/>
                    </a:p>
                  </a:txBody>
                  <a:tcPr marT="91425" marB="91425" marR="91425" marL="91425" anchor="b">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t>Description</a:t>
                      </a:r>
                      <a:endParaRPr b="1"/>
                    </a:p>
                  </a:txBody>
                  <a:tcPr marT="91425" marB="91425" marR="91425" marL="91425" anchor="b">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Neural Networks</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The system consists of two neural networks: one for candidate generation and one for ranking.</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Candidate Generation</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In this phase, the vast YouTube corpus is filtered to hundreds of videos potentially relevant to the user's interests.</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762000">
                <a:tc>
                  <a:txBody>
                    <a:bodyPr/>
                    <a:lstStyle/>
                    <a:p>
                      <a:pPr indent="0" lvl="0" marL="0" rtl="0" algn="l">
                        <a:spcBef>
                          <a:spcPts val="0"/>
                        </a:spcBef>
                        <a:spcAft>
                          <a:spcPts val="0"/>
                        </a:spcAft>
                        <a:buNone/>
                      </a:pPr>
                      <a:r>
                        <a:rPr lang="en"/>
                        <a:t>Ranking</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The ranking network utilizes impression data to fine-tune and personalize candidate predictions for the user interface, enhancing relevance and user experience.</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r h="533400">
                <a:tc>
                  <a:txBody>
                    <a:bodyPr/>
                    <a:lstStyle/>
                    <a:p>
                      <a:pPr indent="0" lvl="0" marL="0" rtl="0" algn="l">
                        <a:spcBef>
                          <a:spcPts val="0"/>
                        </a:spcBef>
                        <a:spcAft>
                          <a:spcPts val="0"/>
                        </a:spcAft>
                        <a:buNone/>
                      </a:pPr>
                      <a:r>
                        <a:rPr lang="en"/>
                        <a:t>Conclusion</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The process of selecting the </a:t>
                      </a:r>
                      <a:r>
                        <a:rPr b="1" lang="en"/>
                        <a:t>surrogate problem</a:t>
                      </a:r>
                      <a:r>
                        <a:rPr lang="en"/>
                        <a:t> for recommendations involves a balance of art and science, reflecting the complexity of user preferences.</a:t>
                      </a:r>
                      <a:endParaRPr/>
                    </a:p>
                  </a:txBody>
                  <a:tcPr marT="91425" marB="91425" marR="91425" marL="91425" anchor="ctr">
                    <a:lnL cap="flat" cmpd="sng" w="28575">
                      <a:solidFill>
                        <a:srgbClr val="E3E3E3"/>
                      </a:solidFill>
                      <a:prstDash val="solid"/>
                      <a:round/>
                      <a:headEnd len="sm" w="sm" type="none"/>
                      <a:tailEnd len="sm" w="sm" type="none"/>
                    </a:lnL>
                    <a:lnR cap="flat" cmpd="sng" w="28575">
                      <a:solidFill>
                        <a:srgbClr val="E3E3E3"/>
                      </a:solidFill>
                      <a:prstDash val="solid"/>
                      <a:round/>
                      <a:headEnd len="sm" w="sm" type="none"/>
                      <a:tailEnd len="sm" w="sm" type="none"/>
                    </a:lnR>
                    <a:lnT cap="flat" cmpd="sng" w="28575">
                      <a:solidFill>
                        <a:srgbClr val="E3E3E3"/>
                      </a:solidFill>
                      <a:prstDash val="solid"/>
                      <a:round/>
                      <a:headEnd len="sm" w="sm" type="none"/>
                      <a:tailEnd len="sm" w="sm" type="none"/>
                    </a:lnT>
                    <a:lnB cap="flat" cmpd="sng" w="28575">
                      <a:solidFill>
                        <a:srgbClr val="E3E3E3"/>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SYSTEM OVERVIEW</a:t>
            </a:r>
            <a:endParaRPr/>
          </a:p>
        </p:txBody>
      </p:sp>
      <p:pic>
        <p:nvPicPr>
          <p:cNvPr id="122" name="Google Shape;122;p19"/>
          <p:cNvPicPr preferRelativeResize="0"/>
          <p:nvPr/>
        </p:nvPicPr>
        <p:blipFill>
          <a:blip r:embed="rId3">
            <a:alphaModFix/>
          </a:blip>
          <a:stretch>
            <a:fillRect/>
          </a:stretch>
        </p:blipFill>
        <p:spPr>
          <a:xfrm>
            <a:off x="586250" y="1853850"/>
            <a:ext cx="4626518" cy="2984850"/>
          </a:xfrm>
          <a:prstGeom prst="rect">
            <a:avLst/>
          </a:prstGeom>
          <a:noFill/>
          <a:ln>
            <a:noFill/>
          </a:ln>
        </p:spPr>
      </p:pic>
      <p:sp>
        <p:nvSpPr>
          <p:cNvPr id="123" name="Google Shape;123;p19"/>
          <p:cNvSpPr txBox="1"/>
          <p:nvPr/>
        </p:nvSpPr>
        <p:spPr>
          <a:xfrm>
            <a:off x="5396850" y="3617475"/>
            <a:ext cx="358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Recommendation system architecture demonstrating the funnel where candidate videos are retrieved and ranked before presenting only a few to the user.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 The system is comprised of two neural networks: one for candidate generation and one for ranking.</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The candidate generation network takes events from the user's YouTube activity history as input and retrieves a small subset (hundreds) of videos from a large corpus</a:t>
            </a:r>
            <a:r>
              <a:rPr lang="en"/>
              <a:t>(billions of videos).</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 Presenting a few "best" recommendations in a list requires a fine-level representation to distinguish relative importance among candidates.</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CANDIDATE GENERATION</a:t>
            </a:r>
            <a:endParaRPr/>
          </a:p>
        </p:txBody>
      </p:sp>
      <p:sp>
        <p:nvSpPr>
          <p:cNvPr id="134" name="Google Shape;134;p21"/>
          <p:cNvSpPr txBox="1"/>
          <p:nvPr/>
        </p:nvSpPr>
        <p:spPr>
          <a:xfrm>
            <a:off x="811450" y="1959450"/>
            <a:ext cx="802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candidate generation network only provides broad </a:t>
            </a:r>
            <a:r>
              <a:rPr b="1" lang="en"/>
              <a:t>personalization</a:t>
            </a:r>
            <a:r>
              <a:rPr lang="en"/>
              <a:t> via </a:t>
            </a:r>
            <a:r>
              <a:rPr b="1" lang="en"/>
              <a:t>collaborative filtering</a:t>
            </a:r>
            <a:r>
              <a:rPr lang="en"/>
              <a:t>. The similarity between users is expressed in terms of </a:t>
            </a:r>
            <a:r>
              <a:rPr b="1" lang="en"/>
              <a:t>features such as IDs of video watches, search query tokens and demographics</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