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1"/>
  </p:notesMasterIdLst>
  <p:handoutMasterIdLst>
    <p:handoutMasterId r:id="rId42"/>
  </p:handoutMasterIdLst>
  <p:sldIdLst>
    <p:sldId id="559" r:id="rId5"/>
    <p:sldId id="608" r:id="rId6"/>
    <p:sldId id="568" r:id="rId7"/>
    <p:sldId id="627" r:id="rId8"/>
    <p:sldId id="664" r:id="rId9"/>
    <p:sldId id="628" r:id="rId10"/>
    <p:sldId id="663" r:id="rId11"/>
    <p:sldId id="657" r:id="rId12"/>
    <p:sldId id="671" r:id="rId13"/>
    <p:sldId id="665" r:id="rId14"/>
    <p:sldId id="658" r:id="rId15"/>
    <p:sldId id="672" r:id="rId16"/>
    <p:sldId id="661" r:id="rId17"/>
    <p:sldId id="644" r:id="rId18"/>
    <p:sldId id="635" r:id="rId19"/>
    <p:sldId id="651" r:id="rId20"/>
    <p:sldId id="645" r:id="rId21"/>
    <p:sldId id="673" r:id="rId22"/>
    <p:sldId id="650" r:id="rId23"/>
    <p:sldId id="659" r:id="rId24"/>
    <p:sldId id="647" r:id="rId25"/>
    <p:sldId id="646" r:id="rId26"/>
    <p:sldId id="648" r:id="rId27"/>
    <p:sldId id="652" r:id="rId28"/>
    <p:sldId id="667" r:id="rId29"/>
    <p:sldId id="653" r:id="rId30"/>
    <p:sldId id="666" r:id="rId31"/>
    <p:sldId id="660" r:id="rId32"/>
    <p:sldId id="655" r:id="rId33"/>
    <p:sldId id="662" r:id="rId34"/>
    <p:sldId id="674" r:id="rId35"/>
    <p:sldId id="675" r:id="rId36"/>
    <p:sldId id="668" r:id="rId37"/>
    <p:sldId id="669" r:id="rId38"/>
    <p:sldId id="670" r:id="rId39"/>
    <p:sldId id="305" r:id="rId40"/>
  </p:sldIdLst>
  <p:sldSz cx="12192000" cy="6858000"/>
  <p:notesSz cx="6808788" cy="9940925"/>
  <p:defaultTextStyle>
    <a:defPPr>
      <a:defRPr lang="ca-E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INI SANCHEZ MARTIN" initials="TSM" lastIdx="5" clrIdx="0"/>
  <p:cmAuthor id="1" name="SANS ESTRADA, ORIOL" initials="SEO" lastIdx="2" clrIdx="1">
    <p:extLst>
      <p:ext uri="{19B8F6BF-5375-455C-9EA6-DF929625EA0E}">
        <p15:presenceInfo xmlns:p15="http://schemas.microsoft.com/office/powerpoint/2012/main" userId="S-1-5-21-1855873684-2045398768-5522801-29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F3E0"/>
    <a:srgbClr val="E4F3F0"/>
    <a:srgbClr val="FDE4E2"/>
    <a:srgbClr val="FFF9C7"/>
    <a:srgbClr val="D0D0D0"/>
    <a:srgbClr val="F1B9C7"/>
    <a:srgbClr val="74A264"/>
    <a:srgbClr val="49BDAF"/>
    <a:srgbClr val="5FA79E"/>
    <a:srgbClr val="F8AB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67"/>
    <p:restoredTop sz="94694"/>
  </p:normalViewPr>
  <p:slideViewPr>
    <p:cSldViewPr snapToGrid="0">
      <p:cViewPr varScale="1">
        <p:scale>
          <a:sx n="105" d="100"/>
          <a:sy n="105" d="100"/>
        </p:scale>
        <p:origin x="1032"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56038" y="0"/>
            <a:ext cx="2951162" cy="498475"/>
          </a:xfrm>
          <a:prstGeom prst="rect">
            <a:avLst/>
          </a:prstGeom>
        </p:spPr>
        <p:txBody>
          <a:bodyPr vert="horz" lIns="91440" tIns="45720" rIns="91440" bIns="45720" rtlCol="0"/>
          <a:lstStyle>
            <a:lvl1pPr algn="r">
              <a:defRPr sz="1200"/>
            </a:lvl1pPr>
          </a:lstStyle>
          <a:p>
            <a:fld id="{6E02322C-A013-44B4-89A8-5B40BB919924}" type="datetimeFigureOut">
              <a:rPr lang="es-ES" smtClean="0"/>
              <a:t>05/03/2025</a:t>
            </a:fld>
            <a:endParaRPr lang="es-ES"/>
          </a:p>
        </p:txBody>
      </p:sp>
      <p:sp>
        <p:nvSpPr>
          <p:cNvPr id="4" name="Marcador de pie de página 3"/>
          <p:cNvSpPr>
            <a:spLocks noGrp="1"/>
          </p:cNvSpPr>
          <p:nvPr>
            <p:ph type="ftr" sz="quarter" idx="2"/>
          </p:nvPr>
        </p:nvSpPr>
        <p:spPr>
          <a:xfrm>
            <a:off x="0" y="9442450"/>
            <a:ext cx="2951163" cy="498475"/>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56038" y="9442450"/>
            <a:ext cx="2951162" cy="498475"/>
          </a:xfrm>
          <a:prstGeom prst="rect">
            <a:avLst/>
          </a:prstGeom>
        </p:spPr>
        <p:txBody>
          <a:bodyPr vert="horz" lIns="91440" tIns="45720" rIns="91440" bIns="45720" rtlCol="0" anchor="b"/>
          <a:lstStyle>
            <a:lvl1pPr algn="r">
              <a:defRPr sz="1200"/>
            </a:lvl1pPr>
          </a:lstStyle>
          <a:p>
            <a:fld id="{5B0E60FF-0FE9-4C8A-BC35-2CF4FE701640}" type="slidenum">
              <a:rPr lang="es-ES" smtClean="0"/>
              <a:t>‹#›</a:t>
            </a:fld>
            <a:endParaRPr lang="es-ES"/>
          </a:p>
        </p:txBody>
      </p:sp>
    </p:spTree>
    <p:extLst>
      <p:ext uri="{BB962C8B-B14F-4D97-AF65-F5344CB8AC3E}">
        <p14:creationId xmlns:p14="http://schemas.microsoft.com/office/powerpoint/2010/main" val="3444187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idor de capçalera 1">
            <a:extLst>
              <a:ext uri="{FF2B5EF4-FFF2-40B4-BE49-F238E27FC236}">
                <a16:creationId xmlns:a16="http://schemas.microsoft.com/office/drawing/2014/main" id="{8A22F8FB-D5C0-4DE3-86C7-6386C5DC57CC}"/>
              </a:ext>
            </a:extLst>
          </p:cNvPr>
          <p:cNvSpPr>
            <a:spLocks noGrp="1"/>
          </p:cNvSpPr>
          <p:nvPr>
            <p:ph type="hdr" sz="quarter"/>
          </p:nvPr>
        </p:nvSpPr>
        <p:spPr>
          <a:xfrm>
            <a:off x="0" y="0"/>
            <a:ext cx="2951217" cy="497127"/>
          </a:xfrm>
          <a:prstGeom prst="rect">
            <a:avLst/>
          </a:prstGeom>
        </p:spPr>
        <p:txBody>
          <a:bodyPr vert="horz" lIns="91870" tIns="45935" rIns="91870" bIns="45935" rtlCol="0"/>
          <a:lstStyle>
            <a:lvl1pPr algn="l" fontAlgn="auto">
              <a:spcBef>
                <a:spcPts val="0"/>
              </a:spcBef>
              <a:spcAft>
                <a:spcPts val="0"/>
              </a:spcAft>
              <a:defRPr sz="1200">
                <a:latin typeface="+mn-lt"/>
                <a:cs typeface="+mn-cs"/>
              </a:defRPr>
            </a:lvl1pPr>
          </a:lstStyle>
          <a:p>
            <a:pPr>
              <a:defRPr/>
            </a:pPr>
            <a:endParaRPr lang="ca-ES"/>
          </a:p>
        </p:txBody>
      </p:sp>
      <p:sp>
        <p:nvSpPr>
          <p:cNvPr id="3" name="Contenidor de data 2">
            <a:extLst>
              <a:ext uri="{FF2B5EF4-FFF2-40B4-BE49-F238E27FC236}">
                <a16:creationId xmlns:a16="http://schemas.microsoft.com/office/drawing/2014/main" id="{921264B2-984E-4772-A5DB-1DBC92D201CB}"/>
              </a:ext>
            </a:extLst>
          </p:cNvPr>
          <p:cNvSpPr>
            <a:spLocks noGrp="1"/>
          </p:cNvSpPr>
          <p:nvPr>
            <p:ph type="dt" idx="1"/>
          </p:nvPr>
        </p:nvSpPr>
        <p:spPr>
          <a:xfrm>
            <a:off x="3855981" y="0"/>
            <a:ext cx="2951217" cy="497127"/>
          </a:xfrm>
          <a:prstGeom prst="rect">
            <a:avLst/>
          </a:prstGeom>
        </p:spPr>
        <p:txBody>
          <a:bodyPr vert="horz" lIns="91870" tIns="45935" rIns="91870" bIns="45935" rtlCol="0"/>
          <a:lstStyle>
            <a:lvl1pPr algn="r" fontAlgn="auto">
              <a:spcBef>
                <a:spcPts val="0"/>
              </a:spcBef>
              <a:spcAft>
                <a:spcPts val="0"/>
              </a:spcAft>
              <a:defRPr sz="1200">
                <a:latin typeface="+mn-lt"/>
                <a:cs typeface="+mn-cs"/>
              </a:defRPr>
            </a:lvl1pPr>
          </a:lstStyle>
          <a:p>
            <a:pPr>
              <a:defRPr/>
            </a:pPr>
            <a:fld id="{4D5AAEE5-D20A-4C59-A383-24CC92C28A5F}" type="datetimeFigureOut">
              <a:rPr lang="ca-ES"/>
              <a:pPr>
                <a:defRPr/>
              </a:pPr>
              <a:t>5/3/2025</a:t>
            </a:fld>
            <a:endParaRPr lang="ca-ES"/>
          </a:p>
        </p:txBody>
      </p:sp>
      <p:sp>
        <p:nvSpPr>
          <p:cNvPr id="4" name="Contenidor d'imatge de diapositiva 3">
            <a:extLst>
              <a:ext uri="{FF2B5EF4-FFF2-40B4-BE49-F238E27FC236}">
                <a16:creationId xmlns:a16="http://schemas.microsoft.com/office/drawing/2014/main" id="{9D1CF419-5875-4B53-9026-B9DB09E88C85}"/>
              </a:ext>
            </a:extLst>
          </p:cNvPr>
          <p:cNvSpPr>
            <a:spLocks noGrp="1" noRot="1" noChangeAspect="1"/>
          </p:cNvSpPr>
          <p:nvPr>
            <p:ph type="sldImg" idx="2"/>
          </p:nvPr>
        </p:nvSpPr>
        <p:spPr>
          <a:xfrm>
            <a:off x="90488" y="744538"/>
            <a:ext cx="6627812" cy="3729037"/>
          </a:xfrm>
          <a:prstGeom prst="rect">
            <a:avLst/>
          </a:prstGeom>
          <a:noFill/>
          <a:ln w="12700">
            <a:solidFill>
              <a:prstClr val="black"/>
            </a:solidFill>
          </a:ln>
        </p:spPr>
        <p:txBody>
          <a:bodyPr vert="horz" lIns="91870" tIns="45935" rIns="91870" bIns="45935" rtlCol="0" anchor="ctr"/>
          <a:lstStyle/>
          <a:p>
            <a:pPr lvl="0"/>
            <a:endParaRPr lang="ca-ES" noProof="0"/>
          </a:p>
        </p:txBody>
      </p:sp>
      <p:sp>
        <p:nvSpPr>
          <p:cNvPr id="5" name="Contenidor de notes 4">
            <a:extLst>
              <a:ext uri="{FF2B5EF4-FFF2-40B4-BE49-F238E27FC236}">
                <a16:creationId xmlns:a16="http://schemas.microsoft.com/office/drawing/2014/main" id="{125A80C3-580D-4A1C-8119-C1D7E6FA3E8C}"/>
              </a:ext>
            </a:extLst>
          </p:cNvPr>
          <p:cNvSpPr>
            <a:spLocks noGrp="1"/>
          </p:cNvSpPr>
          <p:nvPr>
            <p:ph type="body" sz="quarter" idx="3"/>
          </p:nvPr>
        </p:nvSpPr>
        <p:spPr>
          <a:xfrm>
            <a:off x="680562" y="4721900"/>
            <a:ext cx="5447666" cy="4474136"/>
          </a:xfrm>
          <a:prstGeom prst="rect">
            <a:avLst/>
          </a:prstGeom>
        </p:spPr>
        <p:txBody>
          <a:bodyPr vert="horz" lIns="91870" tIns="45935" rIns="91870" bIns="45935" rtlCol="0"/>
          <a:lstStyle/>
          <a:p>
            <a:pPr lvl="0"/>
            <a:r>
              <a:rPr lang="ca-ES" noProof="0"/>
              <a:t>Feu clic aquí per editar estils</a:t>
            </a:r>
          </a:p>
          <a:p>
            <a:pPr lvl="1"/>
            <a:r>
              <a:rPr lang="ca-ES" noProof="0"/>
              <a:t>Segon nivell</a:t>
            </a:r>
          </a:p>
          <a:p>
            <a:pPr lvl="2"/>
            <a:r>
              <a:rPr lang="ca-ES" noProof="0"/>
              <a:t>Tercer nivell</a:t>
            </a:r>
          </a:p>
          <a:p>
            <a:pPr lvl="3"/>
            <a:r>
              <a:rPr lang="ca-ES" noProof="0"/>
              <a:t>Quart nivell</a:t>
            </a:r>
          </a:p>
          <a:p>
            <a:pPr lvl="4"/>
            <a:r>
              <a:rPr lang="ca-ES" noProof="0"/>
              <a:t>Cinquè nivell</a:t>
            </a:r>
          </a:p>
        </p:txBody>
      </p:sp>
      <p:sp>
        <p:nvSpPr>
          <p:cNvPr id="6" name="Contenidor de peu de pàgina 5">
            <a:extLst>
              <a:ext uri="{FF2B5EF4-FFF2-40B4-BE49-F238E27FC236}">
                <a16:creationId xmlns:a16="http://schemas.microsoft.com/office/drawing/2014/main" id="{EF0FB9F8-9683-4FE0-BA7E-67C8FAF6035F}"/>
              </a:ext>
            </a:extLst>
          </p:cNvPr>
          <p:cNvSpPr>
            <a:spLocks noGrp="1"/>
          </p:cNvSpPr>
          <p:nvPr>
            <p:ph type="ftr" sz="quarter" idx="4"/>
          </p:nvPr>
        </p:nvSpPr>
        <p:spPr>
          <a:xfrm>
            <a:off x="0" y="9442200"/>
            <a:ext cx="2951217" cy="497126"/>
          </a:xfrm>
          <a:prstGeom prst="rect">
            <a:avLst/>
          </a:prstGeom>
        </p:spPr>
        <p:txBody>
          <a:bodyPr vert="horz" lIns="91870" tIns="45935" rIns="91870" bIns="45935" rtlCol="0" anchor="b"/>
          <a:lstStyle>
            <a:lvl1pPr algn="l" fontAlgn="auto">
              <a:spcBef>
                <a:spcPts val="0"/>
              </a:spcBef>
              <a:spcAft>
                <a:spcPts val="0"/>
              </a:spcAft>
              <a:defRPr sz="1200">
                <a:latin typeface="+mn-lt"/>
                <a:cs typeface="+mn-cs"/>
              </a:defRPr>
            </a:lvl1pPr>
          </a:lstStyle>
          <a:p>
            <a:pPr>
              <a:defRPr/>
            </a:pPr>
            <a:endParaRPr lang="ca-ES"/>
          </a:p>
        </p:txBody>
      </p:sp>
      <p:sp>
        <p:nvSpPr>
          <p:cNvPr id="7" name="Contenidor de número de diapositiva 6">
            <a:extLst>
              <a:ext uri="{FF2B5EF4-FFF2-40B4-BE49-F238E27FC236}">
                <a16:creationId xmlns:a16="http://schemas.microsoft.com/office/drawing/2014/main" id="{8DA82457-27D2-499C-AA08-4751C5990FFE}"/>
              </a:ext>
            </a:extLst>
          </p:cNvPr>
          <p:cNvSpPr>
            <a:spLocks noGrp="1"/>
          </p:cNvSpPr>
          <p:nvPr>
            <p:ph type="sldNum" sz="quarter" idx="5"/>
          </p:nvPr>
        </p:nvSpPr>
        <p:spPr>
          <a:xfrm>
            <a:off x="3855981" y="9442200"/>
            <a:ext cx="2951217" cy="497126"/>
          </a:xfrm>
          <a:prstGeom prst="rect">
            <a:avLst/>
          </a:prstGeom>
        </p:spPr>
        <p:txBody>
          <a:bodyPr vert="horz" wrap="square" lIns="91870" tIns="45935" rIns="91870" bIns="45935" numCol="1" anchor="b" anchorCtr="0" compatLnSpc="1">
            <a:prstTxWarp prst="textNoShape">
              <a:avLst/>
            </a:prstTxWarp>
          </a:bodyPr>
          <a:lstStyle>
            <a:lvl1pPr algn="r">
              <a:defRPr sz="1200"/>
            </a:lvl1pPr>
          </a:lstStyle>
          <a:p>
            <a:fld id="{C0C7C02A-5149-42C5-A0B9-668175AA4D24}" type="slidenum">
              <a:rPr lang="ca-ES" altLang="es-ES"/>
              <a:pPr/>
              <a:t>‹#›</a:t>
            </a:fld>
            <a:endParaRPr lang="ca-ES" altLang="es-ES"/>
          </a:p>
        </p:txBody>
      </p:sp>
    </p:spTree>
    <p:extLst>
      <p:ext uri="{BB962C8B-B14F-4D97-AF65-F5344CB8AC3E}">
        <p14:creationId xmlns:p14="http://schemas.microsoft.com/office/powerpoint/2010/main" val="2710130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E75FE04-E758-4E69-915D-BE5C37141D40}" type="slidenum">
              <a:rPr lang="ca-ES" altLang="ca-ES" smtClean="0"/>
              <a:pPr>
                <a:spcBef>
                  <a:spcPct val="0"/>
                </a:spcBef>
              </a:pPr>
              <a:t>1</a:t>
            </a:fld>
            <a:endParaRPr lang="ca-ES" altLang="ca-E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ca-E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5361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DAA25-E8BD-3DD5-FA4B-CC652AE9757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7354C57-39A7-4A1F-E0DC-B4EDC9EFB2A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2D9042A-027A-C3CE-80E7-1193E57306A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C2A102E7-A209-E3DD-30E8-6C1AA0E34EB1}"/>
              </a:ext>
            </a:extLst>
          </p:cNvPr>
          <p:cNvSpPr>
            <a:spLocks noGrp="1"/>
          </p:cNvSpPr>
          <p:nvPr>
            <p:ph type="sldNum" sz="quarter" idx="5"/>
          </p:nvPr>
        </p:nvSpPr>
        <p:spPr/>
        <p:txBody>
          <a:bodyPr/>
          <a:lstStyle/>
          <a:p>
            <a:fld id="{C0C7C02A-5149-42C5-A0B9-668175AA4D24}" type="slidenum">
              <a:rPr lang="ca-ES" altLang="es-ES" smtClean="0"/>
              <a:pPr/>
              <a:t>32</a:t>
            </a:fld>
            <a:endParaRPr lang="ca-ES" altLang="es-ES"/>
          </a:p>
        </p:txBody>
      </p:sp>
    </p:spTree>
    <p:extLst>
      <p:ext uri="{BB962C8B-B14F-4D97-AF65-F5344CB8AC3E}">
        <p14:creationId xmlns:p14="http://schemas.microsoft.com/office/powerpoint/2010/main" val="206019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84406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r>
              <a:rPr lang="ca-ES"/>
              <a:t>Les crides de client van al port 6000</a:t>
            </a:r>
          </a:p>
        </p:txBody>
      </p:sp>
      <p:sp>
        <p:nvSpPr>
          <p:cNvPr id="4" name="Contenidor de número de diapositiva 3"/>
          <p:cNvSpPr>
            <a:spLocks noGrp="1"/>
          </p:cNvSpPr>
          <p:nvPr>
            <p:ph type="sldNum" sz="quarter" idx="5"/>
          </p:nvPr>
        </p:nvSpPr>
        <p:spPr/>
        <p:txBody>
          <a:bodyPr/>
          <a:lstStyle/>
          <a:p>
            <a:fld id="{C0C7C02A-5149-42C5-A0B9-668175AA4D24}" type="slidenum">
              <a:rPr lang="ca-ES" altLang="es-ES" smtClean="0"/>
              <a:pPr/>
              <a:t>8</a:t>
            </a:fld>
            <a:endParaRPr lang="ca-ES" altLang="es-ES"/>
          </a:p>
        </p:txBody>
      </p:sp>
    </p:spTree>
    <p:extLst>
      <p:ext uri="{BB962C8B-B14F-4D97-AF65-F5344CB8AC3E}">
        <p14:creationId xmlns:p14="http://schemas.microsoft.com/office/powerpoint/2010/main" val="2110691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r>
              <a:rPr lang="ca-ES"/>
              <a:t>Les crides de client van al port 6000</a:t>
            </a:r>
          </a:p>
        </p:txBody>
      </p:sp>
      <p:sp>
        <p:nvSpPr>
          <p:cNvPr id="4" name="Contenidor de número de diapositiva 3"/>
          <p:cNvSpPr>
            <a:spLocks noGrp="1"/>
          </p:cNvSpPr>
          <p:nvPr>
            <p:ph type="sldNum" sz="quarter" idx="5"/>
          </p:nvPr>
        </p:nvSpPr>
        <p:spPr/>
        <p:txBody>
          <a:bodyPr/>
          <a:lstStyle/>
          <a:p>
            <a:fld id="{C0C7C02A-5149-42C5-A0B9-668175AA4D24}" type="slidenum">
              <a:rPr lang="ca-ES" altLang="es-ES" smtClean="0"/>
              <a:pPr/>
              <a:t>9</a:t>
            </a:fld>
            <a:endParaRPr lang="ca-ES" altLang="es-ES"/>
          </a:p>
        </p:txBody>
      </p:sp>
    </p:spTree>
    <p:extLst>
      <p:ext uri="{BB962C8B-B14F-4D97-AF65-F5344CB8AC3E}">
        <p14:creationId xmlns:p14="http://schemas.microsoft.com/office/powerpoint/2010/main" val="915496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20204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0C7C02A-5149-42C5-A0B9-668175AA4D24}" type="slidenum">
              <a:rPr lang="ca-ES" altLang="es-ES" smtClean="0"/>
              <a:pPr/>
              <a:t>26</a:t>
            </a:fld>
            <a:endParaRPr lang="ca-ES" altLang="es-ES"/>
          </a:p>
        </p:txBody>
      </p:sp>
    </p:spTree>
    <p:extLst>
      <p:ext uri="{BB962C8B-B14F-4D97-AF65-F5344CB8AC3E}">
        <p14:creationId xmlns:p14="http://schemas.microsoft.com/office/powerpoint/2010/main" val="3187137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C0C7C02A-5149-42C5-A0B9-668175AA4D24}" type="slidenum">
              <a:rPr lang="ca-ES" altLang="es-ES" smtClean="0"/>
              <a:pPr/>
              <a:t>28</a:t>
            </a:fld>
            <a:endParaRPr lang="ca-ES" altLang="es-ES"/>
          </a:p>
        </p:txBody>
      </p:sp>
    </p:spTree>
    <p:extLst>
      <p:ext uri="{BB962C8B-B14F-4D97-AF65-F5344CB8AC3E}">
        <p14:creationId xmlns:p14="http://schemas.microsoft.com/office/powerpoint/2010/main" val="736828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0C7C02A-5149-42C5-A0B9-668175AA4D24}" type="slidenum">
              <a:rPr lang="ca-ES" altLang="es-ES" smtClean="0"/>
              <a:pPr/>
              <a:t>30</a:t>
            </a:fld>
            <a:endParaRPr lang="ca-ES" altLang="es-ES"/>
          </a:p>
        </p:txBody>
      </p:sp>
    </p:spTree>
    <p:extLst>
      <p:ext uri="{BB962C8B-B14F-4D97-AF65-F5344CB8AC3E}">
        <p14:creationId xmlns:p14="http://schemas.microsoft.com/office/powerpoint/2010/main" val="1890376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0C7C02A-5149-42C5-A0B9-668175AA4D24}" type="slidenum">
              <a:rPr lang="ca-ES" altLang="es-ES" smtClean="0"/>
              <a:pPr/>
              <a:t>31</a:t>
            </a:fld>
            <a:endParaRPr lang="ca-ES" altLang="es-ES"/>
          </a:p>
        </p:txBody>
      </p:sp>
    </p:spTree>
    <p:extLst>
      <p:ext uri="{BB962C8B-B14F-4D97-AF65-F5344CB8AC3E}">
        <p14:creationId xmlns:p14="http://schemas.microsoft.com/office/powerpoint/2010/main" val="2240681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ol i comia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ítol 1"/>
          <p:cNvSpPr>
            <a:spLocks noGrp="1"/>
          </p:cNvSpPr>
          <p:nvPr>
            <p:ph type="ctrTitle"/>
          </p:nvPr>
        </p:nvSpPr>
        <p:spPr>
          <a:xfrm>
            <a:off x="914400" y="3290400"/>
            <a:ext cx="10363200" cy="1252800"/>
          </a:xfrm>
        </p:spPr>
        <p:txBody>
          <a:bodyPr>
            <a:normAutofit/>
          </a:bodyPr>
          <a:lstStyle>
            <a:lvl1pPr algn="ctr">
              <a:defRPr sz="3600"/>
            </a:lvl1pPr>
          </a:lstStyle>
          <a:p>
            <a:r>
              <a:rPr lang="ca-ES"/>
              <a:t>Feu clic aquí per editar l'estil</a:t>
            </a:r>
          </a:p>
        </p:txBody>
      </p:sp>
      <p:sp>
        <p:nvSpPr>
          <p:cNvPr id="3" name="Subtítol 2"/>
          <p:cNvSpPr>
            <a:spLocks noGrp="1"/>
          </p:cNvSpPr>
          <p:nvPr>
            <p:ph type="subTitle" idx="1"/>
          </p:nvPr>
        </p:nvSpPr>
        <p:spPr>
          <a:xfrm>
            <a:off x="916800" y="4827600"/>
            <a:ext cx="10363200" cy="763200"/>
          </a:xfrm>
        </p:spPr>
        <p:txBody>
          <a:bodyPr/>
          <a:lstStyle>
            <a:lvl1pPr marL="0" indent="0" algn="ctr">
              <a:buNone/>
              <a:defRPr sz="22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a-ES"/>
              <a:t>Feu clic aquí per editar l'estil de subtítols del patró</a:t>
            </a:r>
          </a:p>
        </p:txBody>
      </p:sp>
      <p:pic>
        <p:nvPicPr>
          <p:cNvPr id="6" name="Picture 8" descr="http://www.gencat.cat/piv/descarregues/arxius/dpt/COLOR/Empresa/ctti_h3.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5360" y="6271930"/>
            <a:ext cx="1944216" cy="33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9504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ol i objectes">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a:t>Feu clic aquí per editar l'estil</a:t>
            </a:r>
          </a:p>
        </p:txBody>
      </p:sp>
      <p:sp>
        <p:nvSpPr>
          <p:cNvPr id="3" name="Contenidor de contingut 2"/>
          <p:cNvSpPr>
            <a:spLocks noGrp="1"/>
          </p:cNvSpPr>
          <p:nvPr>
            <p:ph idx="1"/>
          </p:nvPr>
        </p:nvSpPr>
        <p:spPr>
          <a:xfrm>
            <a:off x="475200" y="2059201"/>
            <a:ext cx="11285429" cy="3674056"/>
          </a:xfrm>
        </p:spPr>
        <p:txBody>
          <a:body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5" name="Contenidor de text 4"/>
          <p:cNvSpPr>
            <a:spLocks noGrp="1"/>
          </p:cNvSpPr>
          <p:nvPr>
            <p:ph type="body" sz="quarter" idx="13"/>
          </p:nvPr>
        </p:nvSpPr>
        <p:spPr>
          <a:xfrm>
            <a:off x="475199" y="1268413"/>
            <a:ext cx="11428800" cy="428400"/>
          </a:xfrm>
        </p:spPr>
        <p:txBody>
          <a:bodyPr>
            <a:normAutofit/>
          </a:bodyPr>
          <a:lstStyle>
            <a:lvl1pPr marL="0" indent="0">
              <a:buFontTx/>
              <a:buNone/>
              <a:defRPr sz="2200" b="1"/>
            </a:lvl1pPr>
          </a:lstStyle>
          <a:p>
            <a:pPr lvl="0"/>
            <a:r>
              <a:rPr lang="ca-ES"/>
              <a:t>Feu clic aquí per editar estils</a:t>
            </a:r>
          </a:p>
        </p:txBody>
      </p:sp>
      <p:sp>
        <p:nvSpPr>
          <p:cNvPr id="6" name="Contenidor de número de diapositiva 5">
            <a:extLst>
              <a:ext uri="{FF2B5EF4-FFF2-40B4-BE49-F238E27FC236}">
                <a16:creationId xmlns:a16="http://schemas.microsoft.com/office/drawing/2014/main" id="{EA6E261B-DFA8-4E78-A557-80D9BCE4322A}"/>
              </a:ext>
            </a:extLst>
          </p:cNvPr>
          <p:cNvSpPr>
            <a:spLocks noGrp="1"/>
          </p:cNvSpPr>
          <p:nvPr>
            <p:ph type="sldNum" sz="quarter" idx="14"/>
          </p:nvPr>
        </p:nvSpPr>
        <p:spPr>
          <a:xfrm>
            <a:off x="5663952" y="6518148"/>
            <a:ext cx="2844800" cy="365125"/>
          </a:xfrm>
          <a:prstGeom prst="rect">
            <a:avLst/>
          </a:prstGeom>
        </p:spPr>
        <p:txBody>
          <a:bodyPr vert="horz" wrap="square" lIns="91440" tIns="45720" rIns="91440" bIns="45720" numCol="1" anchor="t" anchorCtr="0" compatLnSpc="1">
            <a:prstTxWarp prst="textNoShape">
              <a:avLst/>
            </a:prstTxWarp>
          </a:bodyPr>
          <a:lstStyle>
            <a:lvl1pPr>
              <a:defRPr sz="1200"/>
            </a:lvl1pPr>
          </a:lstStyle>
          <a:p>
            <a:fld id="{C92424E3-DEF5-471B-AE0E-D62BF55A3FE3}" type="slidenum">
              <a:rPr lang="ca-ES" altLang="es-ES" smtClean="0"/>
              <a:pPr/>
              <a:t>‹#›</a:t>
            </a:fld>
            <a:endParaRPr lang="ca-ES" altLang="es-ES"/>
          </a:p>
        </p:txBody>
      </p:sp>
      <p:pic>
        <p:nvPicPr>
          <p:cNvPr id="7" name="Picture 8" descr="http://www.gencat.cat/piv/descarregues/arxius/dpt/COLOR/Empresa/ctti_h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5360" y="6271930"/>
            <a:ext cx="1944216" cy="33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55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ítol i objectes sense logo">
    <p:spTree>
      <p:nvGrpSpPr>
        <p:cNvPr id="1" name=""/>
        <p:cNvGrpSpPr/>
        <p:nvPr/>
      </p:nvGrpSpPr>
      <p:grpSpPr>
        <a:xfrm>
          <a:off x="0" y="0"/>
          <a:ext cx="0" cy="0"/>
          <a:chOff x="0" y="0"/>
          <a:chExt cx="0" cy="0"/>
        </a:xfrm>
      </p:grpSpPr>
      <p:cxnSp>
        <p:nvCxnSpPr>
          <p:cNvPr id="5" name="Connector recte 5">
            <a:extLst>
              <a:ext uri="{FF2B5EF4-FFF2-40B4-BE49-F238E27FC236}">
                <a16:creationId xmlns:a16="http://schemas.microsoft.com/office/drawing/2014/main" id="{EEF9D649-90E5-4C8F-8531-9B4EAA6F97D6}"/>
              </a:ext>
            </a:extLst>
          </p:cNvPr>
          <p:cNvCxnSpPr/>
          <p:nvPr/>
        </p:nvCxnSpPr>
        <p:spPr>
          <a:xfrm>
            <a:off x="624418" y="1073150"/>
            <a:ext cx="111781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Títol 1"/>
          <p:cNvSpPr>
            <a:spLocks noGrp="1"/>
          </p:cNvSpPr>
          <p:nvPr>
            <p:ph type="title"/>
          </p:nvPr>
        </p:nvSpPr>
        <p:spPr/>
        <p:txBody>
          <a:bodyPr/>
          <a:lstStyle/>
          <a:p>
            <a:r>
              <a:rPr lang="ca-ES"/>
              <a:t>Feu clic aquí per editar l'estil</a:t>
            </a:r>
          </a:p>
        </p:txBody>
      </p:sp>
      <p:sp>
        <p:nvSpPr>
          <p:cNvPr id="3" name="Contenidor de contingut 2"/>
          <p:cNvSpPr>
            <a:spLocks noGrp="1"/>
          </p:cNvSpPr>
          <p:nvPr>
            <p:ph idx="1"/>
          </p:nvPr>
        </p:nvSpPr>
        <p:spPr>
          <a:xfrm>
            <a:off x="475200" y="2059201"/>
            <a:ext cx="11285429" cy="4106103"/>
          </a:xfrm>
        </p:spPr>
        <p:txBody>
          <a:body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8" name="Contenidor de text 4"/>
          <p:cNvSpPr>
            <a:spLocks noGrp="1"/>
          </p:cNvSpPr>
          <p:nvPr>
            <p:ph type="body" sz="quarter" idx="13"/>
          </p:nvPr>
        </p:nvSpPr>
        <p:spPr>
          <a:xfrm>
            <a:off x="475199" y="1268413"/>
            <a:ext cx="11428800" cy="428400"/>
          </a:xfrm>
        </p:spPr>
        <p:txBody>
          <a:bodyPr>
            <a:normAutofit/>
          </a:bodyPr>
          <a:lstStyle>
            <a:lvl1pPr marL="0" indent="0">
              <a:buFontTx/>
              <a:buNone/>
              <a:defRPr sz="2200" b="1"/>
            </a:lvl1pPr>
          </a:lstStyle>
          <a:p>
            <a:pPr lvl="0"/>
            <a:r>
              <a:rPr lang="ca-ES"/>
              <a:t>Feu clic aquí per editar estils</a:t>
            </a:r>
          </a:p>
        </p:txBody>
      </p:sp>
      <p:pic>
        <p:nvPicPr>
          <p:cNvPr id="7" name="Picture 8" descr="http://www.gencat.cat/piv/descarregues/arxius/dpt/COLOR/Empresa/ctti_h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5360" y="6271930"/>
            <a:ext cx="1944216" cy="33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idor de número de diapositiva 5">
            <a:extLst>
              <a:ext uri="{FF2B5EF4-FFF2-40B4-BE49-F238E27FC236}">
                <a16:creationId xmlns:a16="http://schemas.microsoft.com/office/drawing/2014/main" id="{EA6E261B-DFA8-4E78-A557-80D9BCE4322A}"/>
              </a:ext>
            </a:extLst>
          </p:cNvPr>
          <p:cNvSpPr>
            <a:spLocks noGrp="1"/>
          </p:cNvSpPr>
          <p:nvPr>
            <p:ph type="sldNum" sz="quarter" idx="14"/>
          </p:nvPr>
        </p:nvSpPr>
        <p:spPr>
          <a:xfrm>
            <a:off x="5663952" y="6518148"/>
            <a:ext cx="2844800" cy="365125"/>
          </a:xfrm>
          <a:prstGeom prst="rect">
            <a:avLst/>
          </a:prstGeom>
        </p:spPr>
        <p:txBody>
          <a:bodyPr vert="horz" wrap="square" lIns="91440" tIns="45720" rIns="91440" bIns="45720" numCol="1" anchor="t" anchorCtr="0" compatLnSpc="1">
            <a:prstTxWarp prst="textNoShape">
              <a:avLst/>
            </a:prstTxWarp>
          </a:bodyPr>
          <a:lstStyle>
            <a:lvl1pPr>
              <a:defRPr sz="1200"/>
            </a:lvl1pPr>
          </a:lstStyle>
          <a:p>
            <a:fld id="{C92424E3-DEF5-471B-AE0E-D62BF55A3FE3}" type="slidenum">
              <a:rPr lang="ca-ES" altLang="es-ES" smtClean="0"/>
              <a:pPr/>
              <a:t>‹#›</a:t>
            </a:fld>
            <a:endParaRPr lang="ca-ES" altLang="es-ES"/>
          </a:p>
        </p:txBody>
      </p:sp>
    </p:spTree>
    <p:extLst>
      <p:ext uri="{BB962C8B-B14F-4D97-AF65-F5344CB8AC3E}">
        <p14:creationId xmlns:p14="http://schemas.microsoft.com/office/powerpoint/2010/main" val="423066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ol i objectes sense nivells">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a:t>Feu clic aquí per editar l'estil</a:t>
            </a:r>
          </a:p>
        </p:txBody>
      </p:sp>
      <p:sp>
        <p:nvSpPr>
          <p:cNvPr id="3" name="Contenidor de contingut 2"/>
          <p:cNvSpPr>
            <a:spLocks noGrp="1"/>
          </p:cNvSpPr>
          <p:nvPr>
            <p:ph idx="1"/>
          </p:nvPr>
        </p:nvSpPr>
        <p:spPr>
          <a:xfrm>
            <a:off x="475200" y="2059201"/>
            <a:ext cx="11285429" cy="3530039"/>
          </a:xfrm>
        </p:spPr>
        <p:txBody>
          <a:bodyPr/>
          <a:lstStyle>
            <a:lvl1pPr marL="0" indent="0">
              <a:buNone/>
              <a:defRPr/>
            </a:lvl1pPr>
          </a:lstStyle>
          <a:p>
            <a:pPr lvl="0"/>
            <a:r>
              <a:rPr lang="ca-ES"/>
              <a:t>Feu clic aquí per editar estils</a:t>
            </a:r>
          </a:p>
        </p:txBody>
      </p:sp>
      <p:sp>
        <p:nvSpPr>
          <p:cNvPr id="7" name="Contenidor de text 4"/>
          <p:cNvSpPr>
            <a:spLocks noGrp="1"/>
          </p:cNvSpPr>
          <p:nvPr>
            <p:ph type="body" sz="quarter" idx="13"/>
          </p:nvPr>
        </p:nvSpPr>
        <p:spPr>
          <a:xfrm>
            <a:off x="475199" y="1268413"/>
            <a:ext cx="11428800" cy="428400"/>
          </a:xfrm>
        </p:spPr>
        <p:txBody>
          <a:bodyPr>
            <a:normAutofit/>
          </a:bodyPr>
          <a:lstStyle>
            <a:lvl1pPr marL="0" indent="0">
              <a:buFontTx/>
              <a:buNone/>
              <a:defRPr sz="2200" b="1"/>
            </a:lvl1pPr>
          </a:lstStyle>
          <a:p>
            <a:pPr lvl="0"/>
            <a:r>
              <a:rPr lang="ca-ES"/>
              <a:t>Feu clic aquí per editar estils</a:t>
            </a:r>
          </a:p>
        </p:txBody>
      </p:sp>
      <p:pic>
        <p:nvPicPr>
          <p:cNvPr id="6" name="Picture 8" descr="http://www.gencat.cat/piv/descarregues/arxius/dpt/COLOR/Empresa/ctti_h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5360" y="6271930"/>
            <a:ext cx="1944216" cy="33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idor de número de diapositiva 5">
            <a:extLst>
              <a:ext uri="{FF2B5EF4-FFF2-40B4-BE49-F238E27FC236}">
                <a16:creationId xmlns:a16="http://schemas.microsoft.com/office/drawing/2014/main" id="{EA6E261B-DFA8-4E78-A557-80D9BCE4322A}"/>
              </a:ext>
            </a:extLst>
          </p:cNvPr>
          <p:cNvSpPr>
            <a:spLocks noGrp="1"/>
          </p:cNvSpPr>
          <p:nvPr>
            <p:ph type="sldNum" sz="quarter" idx="14"/>
          </p:nvPr>
        </p:nvSpPr>
        <p:spPr>
          <a:xfrm>
            <a:off x="5663952" y="6518148"/>
            <a:ext cx="2844800" cy="365125"/>
          </a:xfrm>
          <a:prstGeom prst="rect">
            <a:avLst/>
          </a:prstGeom>
        </p:spPr>
        <p:txBody>
          <a:bodyPr vert="horz" wrap="square" lIns="91440" tIns="45720" rIns="91440" bIns="45720" numCol="1" anchor="t" anchorCtr="0" compatLnSpc="1">
            <a:prstTxWarp prst="textNoShape">
              <a:avLst/>
            </a:prstTxWarp>
          </a:bodyPr>
          <a:lstStyle>
            <a:lvl1pPr>
              <a:defRPr sz="1200"/>
            </a:lvl1pPr>
          </a:lstStyle>
          <a:p>
            <a:fld id="{C92424E3-DEF5-471B-AE0E-D62BF55A3FE3}" type="slidenum">
              <a:rPr lang="ca-ES" altLang="es-ES" smtClean="0"/>
              <a:pPr/>
              <a:t>‹#›</a:t>
            </a:fld>
            <a:endParaRPr lang="ca-ES" altLang="es-ES"/>
          </a:p>
        </p:txBody>
      </p:sp>
    </p:spTree>
    <p:extLst>
      <p:ext uri="{BB962C8B-B14F-4D97-AF65-F5344CB8AC3E}">
        <p14:creationId xmlns:p14="http://schemas.microsoft.com/office/powerpoint/2010/main" val="251516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ues columnes">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a:t>Feu clic aquí per editar l'estil</a:t>
            </a:r>
          </a:p>
        </p:txBody>
      </p:sp>
      <p:sp>
        <p:nvSpPr>
          <p:cNvPr id="3" name="Contenidor de contingut 2"/>
          <p:cNvSpPr>
            <a:spLocks noGrp="1"/>
          </p:cNvSpPr>
          <p:nvPr>
            <p:ph sz="half" idx="1"/>
          </p:nvPr>
        </p:nvSpPr>
        <p:spPr>
          <a:xfrm>
            <a:off x="475200" y="2059201"/>
            <a:ext cx="5384800" cy="3674055"/>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4" name="Contenidor de contingut 3"/>
          <p:cNvSpPr>
            <a:spLocks noGrp="1"/>
          </p:cNvSpPr>
          <p:nvPr>
            <p:ph sz="half" idx="2"/>
          </p:nvPr>
        </p:nvSpPr>
        <p:spPr>
          <a:xfrm>
            <a:off x="6197600" y="2059201"/>
            <a:ext cx="5384800" cy="3674055"/>
          </a:xfrm>
        </p:spPr>
        <p:txBody>
          <a:bodyPr/>
          <a:lstStyle>
            <a:lvl1pPr>
              <a:defRPr sz="18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ca-ES"/>
              <a:t>Feu clic aquí per editar estils</a:t>
            </a:r>
          </a:p>
          <a:p>
            <a:pPr lvl="1"/>
            <a:r>
              <a:rPr lang="ca-ES"/>
              <a:t>Segon nivell</a:t>
            </a:r>
          </a:p>
          <a:p>
            <a:pPr lvl="2"/>
            <a:r>
              <a:rPr lang="ca-ES"/>
              <a:t>Tercer nivell</a:t>
            </a:r>
          </a:p>
          <a:p>
            <a:pPr lvl="3"/>
            <a:r>
              <a:rPr lang="ca-ES"/>
              <a:t>Quart nivell</a:t>
            </a:r>
          </a:p>
          <a:p>
            <a:pPr lvl="4"/>
            <a:r>
              <a:rPr lang="ca-ES"/>
              <a:t>Cinquè nivell</a:t>
            </a:r>
          </a:p>
        </p:txBody>
      </p:sp>
      <p:sp>
        <p:nvSpPr>
          <p:cNvPr id="9" name="Contenidor de text 4"/>
          <p:cNvSpPr>
            <a:spLocks noGrp="1"/>
          </p:cNvSpPr>
          <p:nvPr>
            <p:ph type="body" sz="quarter" idx="13"/>
          </p:nvPr>
        </p:nvSpPr>
        <p:spPr>
          <a:xfrm>
            <a:off x="475199" y="1268413"/>
            <a:ext cx="11428800" cy="428400"/>
          </a:xfrm>
        </p:spPr>
        <p:txBody>
          <a:bodyPr>
            <a:normAutofit/>
          </a:bodyPr>
          <a:lstStyle>
            <a:lvl1pPr marL="0" indent="0">
              <a:buFontTx/>
              <a:buNone/>
              <a:defRPr sz="2200" b="1"/>
            </a:lvl1pPr>
          </a:lstStyle>
          <a:p>
            <a:pPr lvl="0"/>
            <a:r>
              <a:rPr lang="ca-ES"/>
              <a:t>Feu clic aquí per editar estils</a:t>
            </a:r>
          </a:p>
        </p:txBody>
      </p:sp>
      <p:pic>
        <p:nvPicPr>
          <p:cNvPr id="7" name="Picture 8" descr="http://www.gencat.cat/piv/descarregues/arxius/dpt/COLOR/Empresa/ctti_h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5360" y="6271930"/>
            <a:ext cx="1944216" cy="33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idor de número de diapositiva 5">
            <a:extLst>
              <a:ext uri="{FF2B5EF4-FFF2-40B4-BE49-F238E27FC236}">
                <a16:creationId xmlns:a16="http://schemas.microsoft.com/office/drawing/2014/main" id="{EA6E261B-DFA8-4E78-A557-80D9BCE4322A}"/>
              </a:ext>
            </a:extLst>
          </p:cNvPr>
          <p:cNvSpPr>
            <a:spLocks noGrp="1"/>
          </p:cNvSpPr>
          <p:nvPr>
            <p:ph type="sldNum" sz="quarter" idx="14"/>
          </p:nvPr>
        </p:nvSpPr>
        <p:spPr>
          <a:xfrm>
            <a:off x="5663952" y="6518148"/>
            <a:ext cx="2844800" cy="365125"/>
          </a:xfrm>
          <a:prstGeom prst="rect">
            <a:avLst/>
          </a:prstGeom>
        </p:spPr>
        <p:txBody>
          <a:bodyPr vert="horz" wrap="square" lIns="91440" tIns="45720" rIns="91440" bIns="45720" numCol="1" anchor="t" anchorCtr="0" compatLnSpc="1">
            <a:prstTxWarp prst="textNoShape">
              <a:avLst/>
            </a:prstTxWarp>
          </a:bodyPr>
          <a:lstStyle>
            <a:lvl1pPr>
              <a:defRPr sz="1200"/>
            </a:lvl1pPr>
          </a:lstStyle>
          <a:p>
            <a:fld id="{C92424E3-DEF5-471B-AE0E-D62BF55A3FE3}" type="slidenum">
              <a:rPr lang="ca-ES" altLang="es-ES" smtClean="0"/>
              <a:pPr/>
              <a:t>‹#›</a:t>
            </a:fld>
            <a:endParaRPr lang="ca-ES" altLang="es-ES"/>
          </a:p>
        </p:txBody>
      </p:sp>
    </p:spTree>
    <p:extLst>
      <p:ext uri="{BB962C8B-B14F-4D97-AF65-F5344CB8AC3E}">
        <p14:creationId xmlns:p14="http://schemas.microsoft.com/office/powerpoint/2010/main" val="3723364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En blanc">
    <p:spTree>
      <p:nvGrpSpPr>
        <p:cNvPr id="1" name=""/>
        <p:cNvGrpSpPr/>
        <p:nvPr/>
      </p:nvGrpSpPr>
      <p:grpSpPr>
        <a:xfrm>
          <a:off x="0" y="0"/>
          <a:ext cx="0" cy="0"/>
          <a:chOff x="0" y="0"/>
          <a:chExt cx="0" cy="0"/>
        </a:xfrm>
      </p:grpSpPr>
      <p:pic>
        <p:nvPicPr>
          <p:cNvPr id="3" name="Picture 8" descr="http://www.gencat.cat/piv/descarregues/arxius/dpt/COLOR/Empresa/ctti_h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5360" y="6271930"/>
            <a:ext cx="1944216" cy="33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idor de número de diapositiva 5">
            <a:extLst>
              <a:ext uri="{FF2B5EF4-FFF2-40B4-BE49-F238E27FC236}">
                <a16:creationId xmlns:a16="http://schemas.microsoft.com/office/drawing/2014/main" id="{EA6E261B-DFA8-4E78-A557-80D9BCE4322A}"/>
              </a:ext>
            </a:extLst>
          </p:cNvPr>
          <p:cNvSpPr>
            <a:spLocks noGrp="1"/>
          </p:cNvSpPr>
          <p:nvPr>
            <p:ph type="sldNum" sz="quarter" idx="14"/>
          </p:nvPr>
        </p:nvSpPr>
        <p:spPr>
          <a:xfrm>
            <a:off x="5663952" y="6518148"/>
            <a:ext cx="2844800" cy="365125"/>
          </a:xfrm>
          <a:prstGeom prst="rect">
            <a:avLst/>
          </a:prstGeom>
        </p:spPr>
        <p:txBody>
          <a:bodyPr vert="horz" wrap="square" lIns="91440" tIns="45720" rIns="91440" bIns="45720" numCol="1" anchor="t" anchorCtr="0" compatLnSpc="1">
            <a:prstTxWarp prst="textNoShape">
              <a:avLst/>
            </a:prstTxWarp>
          </a:bodyPr>
          <a:lstStyle>
            <a:lvl1pPr>
              <a:defRPr sz="1200"/>
            </a:lvl1pPr>
          </a:lstStyle>
          <a:p>
            <a:fld id="{C92424E3-DEF5-471B-AE0E-D62BF55A3FE3}" type="slidenum">
              <a:rPr lang="ca-ES" altLang="es-ES" smtClean="0"/>
              <a:pPr/>
              <a:t>‹#›</a:t>
            </a:fld>
            <a:endParaRPr lang="ca-ES" altLang="es-ES"/>
          </a:p>
        </p:txBody>
      </p:sp>
    </p:spTree>
    <p:extLst>
      <p:ext uri="{BB962C8B-B14F-4D97-AF65-F5344CB8AC3E}">
        <p14:creationId xmlns:p14="http://schemas.microsoft.com/office/powerpoint/2010/main" val="137806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 2021 IBM Corporation</a:t>
            </a:r>
            <a:endParaRPr lang="en-US"/>
          </a:p>
        </p:txBody>
      </p:sp>
    </p:spTree>
    <p:extLst>
      <p:ext uri="{BB962C8B-B14F-4D97-AF65-F5344CB8AC3E}">
        <p14:creationId xmlns:p14="http://schemas.microsoft.com/office/powerpoint/2010/main" val="202108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Contenidor de títol 1">
            <a:extLst>
              <a:ext uri="{FF2B5EF4-FFF2-40B4-BE49-F238E27FC236}">
                <a16:creationId xmlns:a16="http://schemas.microsoft.com/office/drawing/2014/main" id="{23249230-A415-4CA5-AEB8-0AA7382E85B7}"/>
              </a:ext>
            </a:extLst>
          </p:cNvPr>
          <p:cNvSpPr>
            <a:spLocks noGrp="1"/>
          </p:cNvSpPr>
          <p:nvPr>
            <p:ph type="title"/>
          </p:nvPr>
        </p:nvSpPr>
        <p:spPr bwMode="auto">
          <a:xfrm>
            <a:off x="476251" y="573088"/>
            <a:ext cx="1142788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ca-ES" altLang="ca-ES"/>
              <a:t>Feu clic aquí per editar l'estil</a:t>
            </a:r>
          </a:p>
        </p:txBody>
      </p:sp>
      <p:sp>
        <p:nvSpPr>
          <p:cNvPr id="1027" name="Contenidor de text 2">
            <a:extLst>
              <a:ext uri="{FF2B5EF4-FFF2-40B4-BE49-F238E27FC236}">
                <a16:creationId xmlns:a16="http://schemas.microsoft.com/office/drawing/2014/main" id="{7CC6D7F9-BE36-4BCA-92C5-28D1D5BD83A8}"/>
              </a:ext>
            </a:extLst>
          </p:cNvPr>
          <p:cNvSpPr>
            <a:spLocks noGrp="1"/>
          </p:cNvSpPr>
          <p:nvPr>
            <p:ph type="body" idx="1"/>
          </p:nvPr>
        </p:nvSpPr>
        <p:spPr bwMode="auto">
          <a:xfrm>
            <a:off x="476251" y="2058988"/>
            <a:ext cx="11178116"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ca-ES" altLang="ca-ES"/>
              <a:t>Feu clic aquí per editar estils</a:t>
            </a:r>
          </a:p>
          <a:p>
            <a:pPr lvl="1"/>
            <a:r>
              <a:rPr lang="ca-ES" altLang="ca-ES"/>
              <a:t>Segon nivell</a:t>
            </a:r>
          </a:p>
          <a:p>
            <a:pPr lvl="2"/>
            <a:r>
              <a:rPr lang="ca-ES" altLang="ca-ES"/>
              <a:t>Tercer nivell</a:t>
            </a:r>
          </a:p>
          <a:p>
            <a:pPr lvl="3"/>
            <a:r>
              <a:rPr lang="ca-ES" altLang="ca-ES"/>
              <a:t>Quart nivell</a:t>
            </a:r>
          </a:p>
          <a:p>
            <a:pPr lvl="4"/>
            <a:r>
              <a:rPr lang="ca-ES" altLang="ca-ES"/>
              <a:t>Cinquè nivell</a:t>
            </a:r>
          </a:p>
        </p:txBody>
      </p:sp>
      <p:cxnSp>
        <p:nvCxnSpPr>
          <p:cNvPr id="8" name="Connector recte 7">
            <a:extLst>
              <a:ext uri="{FF2B5EF4-FFF2-40B4-BE49-F238E27FC236}">
                <a16:creationId xmlns:a16="http://schemas.microsoft.com/office/drawing/2014/main" id="{13498BD6-B7F3-4AA3-AF30-ED0C9A6E6D12}"/>
              </a:ext>
            </a:extLst>
          </p:cNvPr>
          <p:cNvCxnSpPr/>
          <p:nvPr/>
        </p:nvCxnSpPr>
        <p:spPr>
          <a:xfrm>
            <a:off x="624418" y="1073150"/>
            <a:ext cx="1117811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5" name="Picture 8" descr="http://www.gencat.cat/piv/descarregues/arxius/dpt/COLOR/Empresa/ctti_h3.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335360" y="6271930"/>
            <a:ext cx="1944216" cy="33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idor de número de diapositiva 5">
            <a:extLst>
              <a:ext uri="{FF2B5EF4-FFF2-40B4-BE49-F238E27FC236}">
                <a16:creationId xmlns:a16="http://schemas.microsoft.com/office/drawing/2014/main" id="{EA6E261B-DFA8-4E78-A557-80D9BCE4322A}"/>
              </a:ext>
            </a:extLst>
          </p:cNvPr>
          <p:cNvSpPr>
            <a:spLocks noGrp="1"/>
          </p:cNvSpPr>
          <p:nvPr>
            <p:ph type="sldNum" sz="quarter" idx="4"/>
          </p:nvPr>
        </p:nvSpPr>
        <p:spPr>
          <a:xfrm>
            <a:off x="5663952" y="6243828"/>
            <a:ext cx="2844800" cy="365125"/>
          </a:xfrm>
          <a:prstGeom prst="rect">
            <a:avLst/>
          </a:prstGeom>
        </p:spPr>
        <p:txBody>
          <a:bodyPr vert="horz" wrap="square" lIns="91440" tIns="45720" rIns="91440" bIns="45720" numCol="1" anchor="t" anchorCtr="0" compatLnSpc="1">
            <a:prstTxWarp prst="textNoShape">
              <a:avLst/>
            </a:prstTxWarp>
          </a:bodyPr>
          <a:lstStyle>
            <a:lvl1pPr>
              <a:defRPr sz="1400"/>
            </a:lvl1pPr>
          </a:lstStyle>
          <a:p>
            <a:fld id="{C92424E3-DEF5-471B-AE0E-D62BF55A3FE3}" type="slidenum">
              <a:rPr lang="ca-ES" altLang="es-ES" smtClean="0"/>
              <a:pPr/>
              <a:t>‹#›</a:t>
            </a:fld>
            <a:endParaRPr lang="ca-ES" altLang="es-E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Lst>
  <p:hf hdr="0" ftr="0" dt="0"/>
  <p:txStyles>
    <p:titleStyle>
      <a:lvl1pPr algn="l" rtl="0" eaLnBrk="0" fontAlgn="base" hangingPunct="0">
        <a:spcBef>
          <a:spcPct val="0"/>
        </a:spcBef>
        <a:spcAft>
          <a:spcPct val="0"/>
        </a:spcAft>
        <a:defRPr sz="2400" b="1" kern="1200">
          <a:solidFill>
            <a:srgbClr val="C00000"/>
          </a:solidFill>
          <a:latin typeface="Arial" pitchFamily="34" charset="0"/>
          <a:ea typeface="+mj-ea"/>
          <a:cs typeface="Arial" pitchFamily="34" charset="0"/>
        </a:defRPr>
      </a:lvl1pPr>
      <a:lvl2pPr algn="l" rtl="0" eaLnBrk="0" fontAlgn="base" hangingPunct="0">
        <a:spcBef>
          <a:spcPct val="0"/>
        </a:spcBef>
        <a:spcAft>
          <a:spcPct val="0"/>
        </a:spcAft>
        <a:defRPr sz="2400" b="1">
          <a:solidFill>
            <a:srgbClr val="C00000"/>
          </a:solidFill>
          <a:latin typeface="Arial" charset="0"/>
          <a:cs typeface="Arial" charset="0"/>
        </a:defRPr>
      </a:lvl2pPr>
      <a:lvl3pPr algn="l" rtl="0" eaLnBrk="0" fontAlgn="base" hangingPunct="0">
        <a:spcBef>
          <a:spcPct val="0"/>
        </a:spcBef>
        <a:spcAft>
          <a:spcPct val="0"/>
        </a:spcAft>
        <a:defRPr sz="2400" b="1">
          <a:solidFill>
            <a:srgbClr val="C00000"/>
          </a:solidFill>
          <a:latin typeface="Arial" charset="0"/>
          <a:cs typeface="Arial" charset="0"/>
        </a:defRPr>
      </a:lvl3pPr>
      <a:lvl4pPr algn="l" rtl="0" eaLnBrk="0" fontAlgn="base" hangingPunct="0">
        <a:spcBef>
          <a:spcPct val="0"/>
        </a:spcBef>
        <a:spcAft>
          <a:spcPct val="0"/>
        </a:spcAft>
        <a:defRPr sz="2400" b="1">
          <a:solidFill>
            <a:srgbClr val="C00000"/>
          </a:solidFill>
          <a:latin typeface="Arial" charset="0"/>
          <a:cs typeface="Arial" charset="0"/>
        </a:defRPr>
      </a:lvl4pPr>
      <a:lvl5pPr algn="l" rtl="0" eaLnBrk="0" fontAlgn="base" hangingPunct="0">
        <a:spcBef>
          <a:spcPct val="0"/>
        </a:spcBef>
        <a:spcAft>
          <a:spcPct val="0"/>
        </a:spcAft>
        <a:defRPr sz="2400" b="1">
          <a:solidFill>
            <a:srgbClr val="C00000"/>
          </a:solidFill>
          <a:latin typeface="Arial" charset="0"/>
          <a:cs typeface="Arial" charset="0"/>
        </a:defRPr>
      </a:lvl5pPr>
      <a:lvl6pPr marL="457200" algn="l" rtl="0" fontAlgn="base">
        <a:spcBef>
          <a:spcPct val="0"/>
        </a:spcBef>
        <a:spcAft>
          <a:spcPct val="0"/>
        </a:spcAft>
        <a:defRPr sz="2400" b="1">
          <a:solidFill>
            <a:srgbClr val="C00000"/>
          </a:solidFill>
          <a:latin typeface="Arial" charset="0"/>
          <a:cs typeface="Arial" charset="0"/>
        </a:defRPr>
      </a:lvl6pPr>
      <a:lvl7pPr marL="914400" algn="l" rtl="0" fontAlgn="base">
        <a:spcBef>
          <a:spcPct val="0"/>
        </a:spcBef>
        <a:spcAft>
          <a:spcPct val="0"/>
        </a:spcAft>
        <a:defRPr sz="2400" b="1">
          <a:solidFill>
            <a:srgbClr val="C00000"/>
          </a:solidFill>
          <a:latin typeface="Arial" charset="0"/>
          <a:cs typeface="Arial" charset="0"/>
        </a:defRPr>
      </a:lvl7pPr>
      <a:lvl8pPr marL="1371600" algn="l" rtl="0" fontAlgn="base">
        <a:spcBef>
          <a:spcPct val="0"/>
        </a:spcBef>
        <a:spcAft>
          <a:spcPct val="0"/>
        </a:spcAft>
        <a:defRPr sz="2400" b="1">
          <a:solidFill>
            <a:srgbClr val="C00000"/>
          </a:solidFill>
          <a:latin typeface="Arial" charset="0"/>
          <a:cs typeface="Arial" charset="0"/>
        </a:defRPr>
      </a:lvl8pPr>
      <a:lvl9pPr marL="1828800" algn="l" rtl="0" fontAlgn="base">
        <a:spcBef>
          <a:spcPct val="0"/>
        </a:spcBef>
        <a:spcAft>
          <a:spcPct val="0"/>
        </a:spcAft>
        <a:defRPr sz="2400" b="1">
          <a:solidFill>
            <a:srgbClr val="C00000"/>
          </a:solidFill>
          <a:latin typeface="Arial" charset="0"/>
          <a:cs typeface="Arial" charset="0"/>
        </a:defRPr>
      </a:lvl9pPr>
    </p:titleStyle>
    <p:bodyStyle>
      <a:lvl1pPr marL="285750" indent="-285750" algn="l" rtl="0" eaLnBrk="0" fontAlgn="base" hangingPunct="0">
        <a:spcBef>
          <a:spcPct val="20000"/>
        </a:spcBef>
        <a:spcAft>
          <a:spcPct val="0"/>
        </a:spcAft>
        <a:buClr>
          <a:srgbClr val="C00000"/>
        </a:buClr>
        <a:buFont typeface="Wingdings 2" panose="05020102010507070707" pitchFamily="18" charset="2"/>
        <a:buChar char=""/>
        <a:defRPr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16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16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eventhub.ctti@gencat.ca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eventhub.ctti@gencat.ca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confluent.io/tutorials/naming-stateful-operations/kstreams.html" TargetMode="External"/><Relationship Id="rId2" Type="http://schemas.openxmlformats.org/officeDocument/2006/relationships/hyperlink" Target="https://docs.confluent.io/platform/current/streams/developer-guide/dsl-topology-naming.html#naming-kstreams-dsl-topologie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ventsizer.io/partitions" TargetMode="External"/><Relationship Id="rId2" Type="http://schemas.openxmlformats.org/officeDocument/2006/relationships/hyperlink" Target="https://www.confluent.io/blog/how-choose-number-topics-partitions-kafka-cluste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3332634"/>
            <a:ext cx="7772400" cy="641350"/>
          </a:xfrm>
        </p:spPr>
        <p:txBody>
          <a:bodyPr>
            <a:normAutofit fontScale="90000"/>
          </a:bodyPr>
          <a:lstStyle/>
          <a:p>
            <a:pPr eaLnBrk="1" hangingPunct="1"/>
            <a:r>
              <a:rPr lang="ca-ES" altLang="ca-ES" err="1"/>
              <a:t>Eventhub</a:t>
            </a:r>
            <a:br>
              <a:rPr lang="ca-ES" altLang="ca-ES"/>
            </a:br>
            <a:br>
              <a:rPr lang="ca-ES" altLang="ca-ES"/>
            </a:br>
            <a:r>
              <a:rPr lang="ca-ES" altLang="ca-ES" sz="2700"/>
              <a:t>Plataforma Transversal Kafka</a:t>
            </a:r>
            <a:endParaRPr lang="es-ES" altLang="ca-ES" sz="2700"/>
          </a:p>
        </p:txBody>
      </p:sp>
      <p:sp>
        <p:nvSpPr>
          <p:cNvPr id="6147" name="Rectangle 3"/>
          <p:cNvSpPr>
            <a:spLocks noGrp="1" noChangeArrowheads="1"/>
          </p:cNvSpPr>
          <p:nvPr>
            <p:ph type="subTitle" idx="1"/>
          </p:nvPr>
        </p:nvSpPr>
        <p:spPr>
          <a:xfrm>
            <a:off x="2895600" y="4683597"/>
            <a:ext cx="6400800" cy="836612"/>
          </a:xfrm>
        </p:spPr>
        <p:txBody>
          <a:bodyPr/>
          <a:lstStyle/>
          <a:p>
            <a:pPr eaLnBrk="1" hangingPunct="1"/>
            <a:r>
              <a:rPr lang="ca-ES" altLang="ca-ES" err="1"/>
              <a:t>Welcome</a:t>
            </a:r>
            <a:r>
              <a:rPr lang="ca-ES" altLang="ca-ES"/>
              <a:t> Pack</a:t>
            </a:r>
          </a:p>
        </p:txBody>
      </p:sp>
      <p:sp>
        <p:nvSpPr>
          <p:cNvPr id="4" name="Rectangle 3"/>
          <p:cNvSpPr txBox="1">
            <a:spLocks noChangeArrowheads="1"/>
          </p:cNvSpPr>
          <p:nvPr/>
        </p:nvSpPr>
        <p:spPr bwMode="auto">
          <a:xfrm>
            <a:off x="2865503" y="5134760"/>
            <a:ext cx="640080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Font typeface="Wingdings 2" panose="05020102010507070707" pitchFamily="18" charset="2"/>
              <a:buNone/>
              <a:defRPr sz="2200" b="1" kern="1200">
                <a:solidFill>
                  <a:schemeClr val="tx1"/>
                </a:solidFill>
                <a:latin typeface="Arial" pitchFamily="34" charset="0"/>
                <a:ea typeface="+mn-ea"/>
                <a:cs typeface="Arial" pitchFamily="34" charset="0"/>
              </a:defRPr>
            </a:lvl1pPr>
            <a:lvl2pPr marL="457200" indent="0" algn="ctr" rtl="0" eaLnBrk="0" fontAlgn="base" hangingPunct="0">
              <a:spcBef>
                <a:spcPct val="20000"/>
              </a:spcBef>
              <a:spcAft>
                <a:spcPct val="0"/>
              </a:spcAft>
              <a:buFont typeface="Wingdings" panose="05000000000000000000" pitchFamily="2" charset="2"/>
              <a:buNone/>
              <a:defRPr sz="1600" kern="1200">
                <a:solidFill>
                  <a:schemeClr val="tx1">
                    <a:tint val="75000"/>
                  </a:schemeClr>
                </a:solidFill>
                <a:latin typeface="Arial" pitchFamily="34" charset="0"/>
                <a:ea typeface="+mn-ea"/>
                <a:cs typeface="Arial" pitchFamily="34" charset="0"/>
              </a:defRPr>
            </a:lvl2pPr>
            <a:lvl3pPr marL="914400" indent="0" algn="ctr" rtl="0" eaLnBrk="0" fontAlgn="base" hangingPunct="0">
              <a:spcBef>
                <a:spcPct val="20000"/>
              </a:spcBef>
              <a:spcAft>
                <a:spcPct val="0"/>
              </a:spcAft>
              <a:buFont typeface="Arial" panose="020B0604020202020204" pitchFamily="34" charset="0"/>
              <a:buNone/>
              <a:defRPr sz="1600" kern="1200">
                <a:solidFill>
                  <a:schemeClr val="tx1">
                    <a:tint val="75000"/>
                  </a:schemeClr>
                </a:solidFill>
                <a:latin typeface="Arial" pitchFamily="34" charset="0"/>
                <a:ea typeface="+mn-ea"/>
                <a:cs typeface="Arial" pitchFamily="34" charset="0"/>
              </a:defRPr>
            </a:lvl3pPr>
            <a:lvl4pPr marL="1371600" indent="0" algn="ctr" rtl="0" eaLnBrk="0" fontAlgn="base" hangingPunct="0">
              <a:spcBef>
                <a:spcPct val="20000"/>
              </a:spcBef>
              <a:spcAft>
                <a:spcPct val="0"/>
              </a:spcAft>
              <a:buFont typeface="Arial" panose="020B0604020202020204" pitchFamily="34" charset="0"/>
              <a:buNone/>
              <a:defRPr sz="1600" kern="1200">
                <a:solidFill>
                  <a:schemeClr val="tx1">
                    <a:tint val="75000"/>
                  </a:schemeClr>
                </a:solidFill>
                <a:latin typeface="Arial" pitchFamily="34" charset="0"/>
                <a:ea typeface="+mn-ea"/>
                <a:cs typeface="Arial" pitchFamily="34" charset="0"/>
              </a:defRPr>
            </a:lvl4pPr>
            <a:lvl5pPr marL="1828800" indent="0" algn="ctr" rtl="0" eaLnBrk="0" fontAlgn="base" hangingPunct="0">
              <a:spcBef>
                <a:spcPct val="20000"/>
              </a:spcBef>
              <a:spcAft>
                <a:spcPct val="0"/>
              </a:spcAft>
              <a:buFont typeface="Arial" panose="020B0604020202020204" pitchFamily="34" charset="0"/>
              <a:buNone/>
              <a:defRPr sz="16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hangingPunct="1"/>
            <a:r>
              <a:rPr lang="es-ES_tradnl" sz="1600" b="0" dirty="0" err="1"/>
              <a:t>Març</a:t>
            </a:r>
            <a:r>
              <a:rPr lang="es-ES_tradnl" sz="1600" b="0" dirty="0"/>
              <a:t> 2025</a:t>
            </a:r>
            <a:endParaRPr lang="ca-ES" altLang="ca-ES" sz="1600" b="0" dirty="0"/>
          </a:p>
        </p:txBody>
      </p:sp>
    </p:spTree>
    <p:extLst>
      <p:ext uri="{BB962C8B-B14F-4D97-AF65-F5344CB8AC3E}">
        <p14:creationId xmlns:p14="http://schemas.microsoft.com/office/powerpoint/2010/main" val="3768461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F98CCF-9FFE-4C15-9E67-121FB5A36B6B}"/>
              </a:ext>
            </a:extLst>
          </p:cNvPr>
          <p:cNvSpPr>
            <a:spLocks noGrp="1"/>
          </p:cNvSpPr>
          <p:nvPr>
            <p:ph type="sldNum" sz="quarter" idx="10"/>
          </p:nvPr>
        </p:nvSpPr>
        <p:spPr/>
        <p:txBody>
          <a:bodyPr/>
          <a:lstStyle/>
          <a:p>
            <a:pPr defTabSz="914377" fontAlgn="auto">
              <a:spcBef>
                <a:spcPts val="0"/>
              </a:spcBef>
              <a:spcAft>
                <a:spcPts val="0"/>
              </a:spcAft>
            </a:pPr>
            <a:fld id="{3FD999D4-B456-9943-89B7-30D56181CE18}" type="slidenum">
              <a:rPr lang="en-US" b="0">
                <a:solidFill>
                  <a:srgbClr val="000000"/>
                </a:solidFill>
              </a:rPr>
              <a:pPr defTabSz="914377" fontAlgn="auto">
                <a:spcBef>
                  <a:spcPts val="0"/>
                </a:spcBef>
                <a:spcAft>
                  <a:spcPts val="0"/>
                </a:spcAft>
              </a:pPr>
              <a:t>10</a:t>
            </a:fld>
            <a:endParaRPr lang="en-US" b="0">
              <a:solidFill>
                <a:srgbClr val="000000"/>
              </a:solidFill>
            </a:endParaRPr>
          </a:p>
        </p:txBody>
      </p:sp>
      <p:sp>
        <p:nvSpPr>
          <p:cNvPr id="5" name="Rectangle: Rounded Corners 4">
            <a:extLst>
              <a:ext uri="{FF2B5EF4-FFF2-40B4-BE49-F238E27FC236}">
                <a16:creationId xmlns:a16="http://schemas.microsoft.com/office/drawing/2014/main" id="{EF9435C5-BE4E-442A-98F5-53AEA8C6452E}"/>
              </a:ext>
            </a:extLst>
          </p:cNvPr>
          <p:cNvSpPr/>
          <p:nvPr/>
        </p:nvSpPr>
        <p:spPr>
          <a:xfrm>
            <a:off x="6692670" y="3769145"/>
            <a:ext cx="1230284" cy="653935"/>
          </a:xfrm>
          <a:prstGeom prst="roundRect">
            <a:avLst/>
          </a:prstGeom>
          <a:ln w="28575">
            <a:solidFill>
              <a:schemeClr val="bg1">
                <a:lumMod val="50000"/>
              </a:schemeClr>
            </a:solidFill>
          </a:ln>
        </p:spPr>
        <p:txBody>
          <a:bodyPr wrap="square" lIns="0" tIns="0" rIns="0" bIns="0" rtlCol="0" anchor="b">
            <a:noAutofit/>
          </a:bodyPr>
          <a:lstStyle/>
          <a:p>
            <a:pPr algn="ctr" defTabSz="914377" fontAlgn="auto">
              <a:spcBef>
                <a:spcPts val="0"/>
              </a:spcBef>
              <a:spcAft>
                <a:spcPts val="0"/>
              </a:spcAft>
            </a:pPr>
            <a:r>
              <a:rPr lang="ca-ES" sz="1867" b="0" dirty="0">
                <a:solidFill>
                  <a:srgbClr val="000000"/>
                </a:solidFill>
                <a:cs typeface="Arial"/>
              </a:rPr>
              <a:t>CPD a</a:t>
            </a:r>
          </a:p>
        </p:txBody>
      </p:sp>
      <p:sp>
        <p:nvSpPr>
          <p:cNvPr id="36" name="Rectangle: Rounded Corners 35">
            <a:extLst>
              <a:ext uri="{FF2B5EF4-FFF2-40B4-BE49-F238E27FC236}">
                <a16:creationId xmlns:a16="http://schemas.microsoft.com/office/drawing/2014/main" id="{DAA20D7D-C4AE-4F9D-A2AB-2F97B6961C2A}"/>
              </a:ext>
            </a:extLst>
          </p:cNvPr>
          <p:cNvSpPr/>
          <p:nvPr/>
        </p:nvSpPr>
        <p:spPr>
          <a:xfrm>
            <a:off x="8608293" y="3769145"/>
            <a:ext cx="1230284" cy="653935"/>
          </a:xfrm>
          <a:prstGeom prst="roundRect">
            <a:avLst/>
          </a:prstGeom>
          <a:ln w="28575">
            <a:solidFill>
              <a:schemeClr val="bg1">
                <a:lumMod val="50000"/>
              </a:schemeClr>
            </a:solidFill>
          </a:ln>
        </p:spPr>
        <p:txBody>
          <a:bodyPr wrap="square" lIns="0" tIns="0" rIns="0" bIns="0" rtlCol="0" anchor="b">
            <a:noAutofit/>
          </a:bodyPr>
          <a:lstStyle/>
          <a:p>
            <a:pPr algn="ctr" defTabSz="914377" fontAlgn="auto">
              <a:spcBef>
                <a:spcPts val="0"/>
              </a:spcBef>
              <a:spcAft>
                <a:spcPts val="0"/>
              </a:spcAft>
            </a:pPr>
            <a:r>
              <a:rPr lang="ca-ES" sz="1867" b="0" dirty="0">
                <a:solidFill>
                  <a:srgbClr val="000000"/>
                </a:solidFill>
                <a:cs typeface="Arial"/>
              </a:rPr>
              <a:t>CPD b</a:t>
            </a:r>
          </a:p>
        </p:txBody>
      </p:sp>
      <p:sp>
        <p:nvSpPr>
          <p:cNvPr id="37" name="Rectangle: Rounded Corners 36">
            <a:extLst>
              <a:ext uri="{FF2B5EF4-FFF2-40B4-BE49-F238E27FC236}">
                <a16:creationId xmlns:a16="http://schemas.microsoft.com/office/drawing/2014/main" id="{B8A63EC0-FF81-4577-BA90-FA1C5E293E5C}"/>
              </a:ext>
            </a:extLst>
          </p:cNvPr>
          <p:cNvSpPr/>
          <p:nvPr/>
        </p:nvSpPr>
        <p:spPr>
          <a:xfrm>
            <a:off x="10451871" y="3769145"/>
            <a:ext cx="1230284" cy="653935"/>
          </a:xfrm>
          <a:prstGeom prst="roundRect">
            <a:avLst/>
          </a:prstGeom>
          <a:ln w="28575">
            <a:solidFill>
              <a:schemeClr val="bg1">
                <a:lumMod val="50000"/>
              </a:schemeClr>
            </a:solidFill>
          </a:ln>
        </p:spPr>
        <p:txBody>
          <a:bodyPr wrap="square" lIns="0" tIns="0" rIns="0" bIns="0" rtlCol="0" anchor="b">
            <a:noAutofit/>
          </a:bodyPr>
          <a:lstStyle/>
          <a:p>
            <a:pPr algn="ctr" defTabSz="914377" fontAlgn="auto">
              <a:spcBef>
                <a:spcPts val="0"/>
              </a:spcBef>
              <a:spcAft>
                <a:spcPts val="0"/>
              </a:spcAft>
            </a:pPr>
            <a:r>
              <a:rPr lang="ca-ES" sz="1867" b="0" dirty="0">
                <a:solidFill>
                  <a:srgbClr val="000000"/>
                </a:solidFill>
                <a:cs typeface="Arial"/>
              </a:rPr>
              <a:t>CPD c</a:t>
            </a:r>
          </a:p>
        </p:txBody>
      </p:sp>
      <p:pic>
        <p:nvPicPr>
          <p:cNvPr id="10" name="Picture 9">
            <a:extLst>
              <a:ext uri="{FF2B5EF4-FFF2-40B4-BE49-F238E27FC236}">
                <a16:creationId xmlns:a16="http://schemas.microsoft.com/office/drawing/2014/main" id="{F367FE39-F432-49D4-8DEB-EEFB40491ED5}"/>
              </a:ext>
            </a:extLst>
          </p:cNvPr>
          <p:cNvPicPr>
            <a:picLocks noChangeAspect="1"/>
          </p:cNvPicPr>
          <p:nvPr/>
        </p:nvPicPr>
        <p:blipFill rotWithShape="1">
          <a:blip r:embed="rId3"/>
          <a:srcRect l="18090" t="31637" r="17588" b="27157"/>
          <a:stretch/>
        </p:blipFill>
        <p:spPr>
          <a:xfrm>
            <a:off x="7318896" y="2093467"/>
            <a:ext cx="1418705" cy="988492"/>
          </a:xfrm>
          <a:prstGeom prst="rect">
            <a:avLst/>
          </a:prstGeom>
          <a:ln>
            <a:noFill/>
          </a:ln>
        </p:spPr>
      </p:pic>
      <p:sp>
        <p:nvSpPr>
          <p:cNvPr id="11" name="TextBox 10">
            <a:extLst>
              <a:ext uri="{FF2B5EF4-FFF2-40B4-BE49-F238E27FC236}">
                <a16:creationId xmlns:a16="http://schemas.microsoft.com/office/drawing/2014/main" id="{4BEBA287-3CA7-46D8-8A2B-5F17385683CA}"/>
              </a:ext>
            </a:extLst>
          </p:cNvPr>
          <p:cNvSpPr txBox="1"/>
          <p:nvPr/>
        </p:nvSpPr>
        <p:spPr>
          <a:xfrm>
            <a:off x="7514936" y="2345793"/>
            <a:ext cx="1130301" cy="369332"/>
          </a:xfrm>
          <a:prstGeom prst="rect">
            <a:avLst/>
          </a:prstGeom>
          <a:noFill/>
        </p:spPr>
        <p:txBody>
          <a:bodyPr wrap="square" rtlCol="0">
            <a:spAutoFit/>
          </a:bodyPr>
          <a:lstStyle/>
          <a:p>
            <a:pPr defTabSz="914377" fontAlgn="auto">
              <a:spcBef>
                <a:spcPts val="0"/>
              </a:spcBef>
              <a:spcAft>
                <a:spcPts val="0"/>
              </a:spcAft>
            </a:pPr>
            <a:r>
              <a:rPr lang="ca-ES" sz="1800" b="0" dirty="0">
                <a:solidFill>
                  <a:srgbClr val="000000"/>
                </a:solidFill>
              </a:rPr>
              <a:t>Cloud a</a:t>
            </a:r>
          </a:p>
        </p:txBody>
      </p:sp>
      <p:pic>
        <p:nvPicPr>
          <p:cNvPr id="45" name="Picture 44">
            <a:extLst>
              <a:ext uri="{FF2B5EF4-FFF2-40B4-BE49-F238E27FC236}">
                <a16:creationId xmlns:a16="http://schemas.microsoft.com/office/drawing/2014/main" id="{F47CD171-CAE4-4017-8D96-3346CA65AD5B}"/>
              </a:ext>
            </a:extLst>
          </p:cNvPr>
          <p:cNvPicPr>
            <a:picLocks noChangeAspect="1"/>
          </p:cNvPicPr>
          <p:nvPr/>
        </p:nvPicPr>
        <p:blipFill rotWithShape="1">
          <a:blip r:embed="rId3"/>
          <a:srcRect l="17588" t="30440" r="16918" b="28354"/>
          <a:stretch/>
        </p:blipFill>
        <p:spPr>
          <a:xfrm>
            <a:off x="9513456" y="2093467"/>
            <a:ext cx="1444568" cy="988492"/>
          </a:xfrm>
          <a:prstGeom prst="rect">
            <a:avLst/>
          </a:prstGeom>
          <a:ln>
            <a:noFill/>
          </a:ln>
        </p:spPr>
      </p:pic>
      <p:sp>
        <p:nvSpPr>
          <p:cNvPr id="46" name="TextBox 45">
            <a:extLst>
              <a:ext uri="{FF2B5EF4-FFF2-40B4-BE49-F238E27FC236}">
                <a16:creationId xmlns:a16="http://schemas.microsoft.com/office/drawing/2014/main" id="{D72BE753-6FBD-4071-B665-9A5F055B8255}"/>
              </a:ext>
            </a:extLst>
          </p:cNvPr>
          <p:cNvSpPr txBox="1"/>
          <p:nvPr/>
        </p:nvSpPr>
        <p:spPr>
          <a:xfrm>
            <a:off x="9720579" y="2359242"/>
            <a:ext cx="1130301" cy="369332"/>
          </a:xfrm>
          <a:prstGeom prst="rect">
            <a:avLst/>
          </a:prstGeom>
          <a:noFill/>
        </p:spPr>
        <p:txBody>
          <a:bodyPr wrap="square" rtlCol="0">
            <a:spAutoFit/>
          </a:bodyPr>
          <a:lstStyle/>
          <a:p>
            <a:pPr defTabSz="914377" fontAlgn="auto">
              <a:spcBef>
                <a:spcPts val="0"/>
              </a:spcBef>
              <a:spcAft>
                <a:spcPts val="0"/>
              </a:spcAft>
            </a:pPr>
            <a:r>
              <a:rPr lang="ca-ES" sz="1800" b="0" dirty="0">
                <a:solidFill>
                  <a:srgbClr val="000000"/>
                </a:solidFill>
              </a:rPr>
              <a:t>Cloud b</a:t>
            </a:r>
          </a:p>
        </p:txBody>
      </p:sp>
      <p:sp>
        <p:nvSpPr>
          <p:cNvPr id="12" name="Flowchart: Connector 11">
            <a:extLst>
              <a:ext uri="{FF2B5EF4-FFF2-40B4-BE49-F238E27FC236}">
                <a16:creationId xmlns:a16="http://schemas.microsoft.com/office/drawing/2014/main" id="{0A300743-4BDB-42FD-9D04-6F85E931225E}"/>
              </a:ext>
            </a:extLst>
          </p:cNvPr>
          <p:cNvSpPr/>
          <p:nvPr/>
        </p:nvSpPr>
        <p:spPr>
          <a:xfrm>
            <a:off x="7922954" y="2727991"/>
            <a:ext cx="210589" cy="217256"/>
          </a:xfrm>
          <a:prstGeom prst="flowChartConnector">
            <a:avLst/>
          </a:prstGeom>
          <a:solidFill>
            <a:schemeClr val="accent1"/>
          </a:solidFill>
        </p:spPr>
        <p:txBody>
          <a:bodyPr wrap="square" lIns="0" tIns="0" rIns="0" bIns="0" rtlCol="0" anchor="ctr">
            <a:noAutofit/>
          </a:bodyPr>
          <a:lstStyle/>
          <a:p>
            <a:pPr algn="ctr" defTabSz="914377" fontAlgn="auto">
              <a:spcBef>
                <a:spcPts val="0"/>
              </a:spcBef>
              <a:spcAft>
                <a:spcPts val="0"/>
              </a:spcAft>
            </a:pPr>
            <a:endParaRPr lang="ca-ES" sz="1600" b="0">
              <a:solidFill>
                <a:srgbClr val="FFFFFF"/>
              </a:solidFill>
              <a:latin typeface="Arial"/>
              <a:cs typeface="Arial"/>
            </a:endParaRPr>
          </a:p>
        </p:txBody>
      </p:sp>
      <p:sp>
        <p:nvSpPr>
          <p:cNvPr id="48" name="Flowchart: Connector 47">
            <a:extLst>
              <a:ext uri="{FF2B5EF4-FFF2-40B4-BE49-F238E27FC236}">
                <a16:creationId xmlns:a16="http://schemas.microsoft.com/office/drawing/2014/main" id="{51C86664-9BA7-41C3-9AF4-590DFD331CF6}"/>
              </a:ext>
            </a:extLst>
          </p:cNvPr>
          <p:cNvSpPr/>
          <p:nvPr/>
        </p:nvSpPr>
        <p:spPr>
          <a:xfrm>
            <a:off x="10121208" y="2727991"/>
            <a:ext cx="210589" cy="217256"/>
          </a:xfrm>
          <a:prstGeom prst="flowChartConnector">
            <a:avLst/>
          </a:prstGeom>
          <a:solidFill>
            <a:schemeClr val="accent1"/>
          </a:solidFill>
        </p:spPr>
        <p:txBody>
          <a:bodyPr wrap="square" lIns="0" tIns="0" rIns="0" bIns="0" rtlCol="0" anchor="ctr">
            <a:noAutofit/>
          </a:bodyPr>
          <a:lstStyle/>
          <a:p>
            <a:pPr algn="ctr" defTabSz="914377" fontAlgn="auto">
              <a:spcBef>
                <a:spcPts val="0"/>
              </a:spcBef>
              <a:spcAft>
                <a:spcPts val="0"/>
              </a:spcAft>
            </a:pPr>
            <a:endParaRPr lang="ca-ES" sz="1600" b="0">
              <a:solidFill>
                <a:srgbClr val="FFFFFF"/>
              </a:solidFill>
              <a:latin typeface="Arial"/>
              <a:cs typeface="Arial"/>
            </a:endParaRPr>
          </a:p>
        </p:txBody>
      </p:sp>
      <p:sp>
        <p:nvSpPr>
          <p:cNvPr id="49" name="Flowchart: Connector 48">
            <a:extLst>
              <a:ext uri="{FF2B5EF4-FFF2-40B4-BE49-F238E27FC236}">
                <a16:creationId xmlns:a16="http://schemas.microsoft.com/office/drawing/2014/main" id="{37F567D6-5EBE-44CF-B0DC-01BDFE1D0AC7}"/>
              </a:ext>
            </a:extLst>
          </p:cNvPr>
          <p:cNvSpPr/>
          <p:nvPr/>
        </p:nvSpPr>
        <p:spPr>
          <a:xfrm>
            <a:off x="10958024" y="3835648"/>
            <a:ext cx="210589" cy="217256"/>
          </a:xfrm>
          <a:prstGeom prst="flowChartConnector">
            <a:avLst/>
          </a:prstGeom>
          <a:solidFill>
            <a:schemeClr val="accent1"/>
          </a:solidFill>
        </p:spPr>
        <p:txBody>
          <a:bodyPr wrap="square" lIns="0" tIns="0" rIns="0" bIns="0" rtlCol="0" anchor="ctr">
            <a:noAutofit/>
          </a:bodyPr>
          <a:lstStyle/>
          <a:p>
            <a:pPr algn="ctr" defTabSz="914377" fontAlgn="auto">
              <a:spcBef>
                <a:spcPts val="0"/>
              </a:spcBef>
              <a:spcAft>
                <a:spcPts val="0"/>
              </a:spcAft>
            </a:pPr>
            <a:endParaRPr lang="ca-ES" sz="1600" b="0">
              <a:solidFill>
                <a:srgbClr val="FFFFFF"/>
              </a:solidFill>
              <a:latin typeface="Arial"/>
              <a:cs typeface="Arial"/>
            </a:endParaRPr>
          </a:p>
        </p:txBody>
      </p:sp>
      <p:sp>
        <p:nvSpPr>
          <p:cNvPr id="50" name="Flowchart: Connector 49">
            <a:extLst>
              <a:ext uri="{FF2B5EF4-FFF2-40B4-BE49-F238E27FC236}">
                <a16:creationId xmlns:a16="http://schemas.microsoft.com/office/drawing/2014/main" id="{78091804-2AB9-4A62-A760-4BAB696B1C48}"/>
              </a:ext>
            </a:extLst>
          </p:cNvPr>
          <p:cNvSpPr/>
          <p:nvPr/>
        </p:nvSpPr>
        <p:spPr>
          <a:xfrm>
            <a:off x="9075655" y="3835648"/>
            <a:ext cx="210589" cy="217256"/>
          </a:xfrm>
          <a:prstGeom prst="flowChartConnector">
            <a:avLst/>
          </a:prstGeom>
          <a:solidFill>
            <a:schemeClr val="accent1"/>
          </a:solidFill>
        </p:spPr>
        <p:txBody>
          <a:bodyPr wrap="square" lIns="0" tIns="0" rIns="0" bIns="0" rtlCol="0" anchor="ctr">
            <a:noAutofit/>
          </a:bodyPr>
          <a:lstStyle/>
          <a:p>
            <a:pPr algn="ctr" defTabSz="914377" fontAlgn="auto">
              <a:spcBef>
                <a:spcPts val="0"/>
              </a:spcBef>
              <a:spcAft>
                <a:spcPts val="0"/>
              </a:spcAft>
            </a:pPr>
            <a:endParaRPr lang="ca-ES" sz="1600" b="0">
              <a:solidFill>
                <a:srgbClr val="FFFFFF"/>
              </a:solidFill>
              <a:latin typeface="Arial"/>
              <a:cs typeface="Arial"/>
            </a:endParaRPr>
          </a:p>
        </p:txBody>
      </p:sp>
      <p:sp>
        <p:nvSpPr>
          <p:cNvPr id="51" name="Flowchart: Connector 50">
            <a:extLst>
              <a:ext uri="{FF2B5EF4-FFF2-40B4-BE49-F238E27FC236}">
                <a16:creationId xmlns:a16="http://schemas.microsoft.com/office/drawing/2014/main" id="{FDD0B5E5-5C95-47EC-967D-4D5637CDA031}"/>
              </a:ext>
            </a:extLst>
          </p:cNvPr>
          <p:cNvSpPr/>
          <p:nvPr/>
        </p:nvSpPr>
        <p:spPr>
          <a:xfrm>
            <a:off x="7228383" y="3835648"/>
            <a:ext cx="210589" cy="217256"/>
          </a:xfrm>
          <a:prstGeom prst="flowChartConnector">
            <a:avLst/>
          </a:prstGeom>
          <a:solidFill>
            <a:schemeClr val="accent1"/>
          </a:solidFill>
        </p:spPr>
        <p:txBody>
          <a:bodyPr wrap="square" lIns="0" tIns="0" rIns="0" bIns="0" rtlCol="0" anchor="ctr">
            <a:noAutofit/>
          </a:bodyPr>
          <a:lstStyle/>
          <a:p>
            <a:pPr algn="ctr" defTabSz="914377" fontAlgn="auto">
              <a:spcBef>
                <a:spcPts val="0"/>
              </a:spcBef>
              <a:spcAft>
                <a:spcPts val="0"/>
              </a:spcAft>
            </a:pPr>
            <a:endParaRPr lang="ca-ES" sz="1600" b="0">
              <a:solidFill>
                <a:srgbClr val="FFFFFF"/>
              </a:solidFill>
              <a:latin typeface="Arial"/>
              <a:cs typeface="Arial"/>
            </a:endParaRPr>
          </a:p>
        </p:txBody>
      </p:sp>
      <p:cxnSp>
        <p:nvCxnSpPr>
          <p:cNvPr id="14" name="Straight Connector 13">
            <a:extLst>
              <a:ext uri="{FF2B5EF4-FFF2-40B4-BE49-F238E27FC236}">
                <a16:creationId xmlns:a16="http://schemas.microsoft.com/office/drawing/2014/main" id="{E8F65C9C-87D6-42EC-A73E-71671DA6562E}"/>
              </a:ext>
            </a:extLst>
          </p:cNvPr>
          <p:cNvCxnSpPr>
            <a:cxnSpLocks/>
            <a:stCxn id="48" idx="5"/>
            <a:endCxn id="49" idx="1"/>
          </p:cNvCxnSpPr>
          <p:nvPr/>
        </p:nvCxnSpPr>
        <p:spPr>
          <a:xfrm>
            <a:off x="10300957" y="2913432"/>
            <a:ext cx="687907" cy="9540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678F609B-F3A8-4E94-B784-88FA42C326A9}"/>
              </a:ext>
            </a:extLst>
          </p:cNvPr>
          <p:cNvCxnSpPr>
            <a:cxnSpLocks/>
            <a:stCxn id="48" idx="3"/>
            <a:endCxn id="50" idx="7"/>
          </p:cNvCxnSpPr>
          <p:nvPr/>
        </p:nvCxnSpPr>
        <p:spPr>
          <a:xfrm flipH="1">
            <a:off x="9255405" y="2913432"/>
            <a:ext cx="896644" cy="9540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03CE20BE-6610-4B5A-B7AA-A36BE5DA0A9B}"/>
              </a:ext>
            </a:extLst>
          </p:cNvPr>
          <p:cNvCxnSpPr>
            <a:cxnSpLocks/>
            <a:stCxn id="12" idx="5"/>
            <a:endCxn id="50" idx="1"/>
          </p:cNvCxnSpPr>
          <p:nvPr/>
        </p:nvCxnSpPr>
        <p:spPr>
          <a:xfrm>
            <a:off x="8102703" y="2913432"/>
            <a:ext cx="1003792" cy="954033"/>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5ABCD76B-FB1F-4C8F-ACAB-FDD1F64D1A6B}"/>
              </a:ext>
            </a:extLst>
          </p:cNvPr>
          <p:cNvCxnSpPr>
            <a:cxnSpLocks/>
            <a:stCxn id="12" idx="3"/>
            <a:endCxn id="51" idx="7"/>
          </p:cNvCxnSpPr>
          <p:nvPr/>
        </p:nvCxnSpPr>
        <p:spPr>
          <a:xfrm flipH="1">
            <a:off x="7408132" y="2913432"/>
            <a:ext cx="545661" cy="954033"/>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5C05B534-14AD-4E42-A15E-B7AD1F37AF81}"/>
              </a:ext>
            </a:extLst>
          </p:cNvPr>
          <p:cNvCxnSpPr>
            <a:cxnSpLocks/>
            <a:stCxn id="50" idx="2"/>
            <a:endCxn id="51" idx="6"/>
          </p:cNvCxnSpPr>
          <p:nvPr/>
        </p:nvCxnSpPr>
        <p:spPr>
          <a:xfrm flipH="1">
            <a:off x="7438972" y="3944276"/>
            <a:ext cx="163668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74D0591-9604-417D-8D5C-E0D1EA985CFA}"/>
              </a:ext>
            </a:extLst>
          </p:cNvPr>
          <p:cNvCxnSpPr>
            <a:cxnSpLocks/>
            <a:stCxn id="48" idx="2"/>
            <a:endCxn id="12" idx="6"/>
          </p:cNvCxnSpPr>
          <p:nvPr/>
        </p:nvCxnSpPr>
        <p:spPr>
          <a:xfrm flipH="1">
            <a:off x="8133544" y="2836619"/>
            <a:ext cx="198766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D4EF4486-74E9-4F37-AB68-087EEF70272D}"/>
              </a:ext>
            </a:extLst>
          </p:cNvPr>
          <p:cNvCxnSpPr>
            <a:cxnSpLocks/>
            <a:stCxn id="49" idx="2"/>
            <a:endCxn id="50" idx="6"/>
          </p:cNvCxnSpPr>
          <p:nvPr/>
        </p:nvCxnSpPr>
        <p:spPr>
          <a:xfrm flipH="1">
            <a:off x="9286245" y="3944276"/>
            <a:ext cx="1671780"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Rectangle: Rounded Corners 30">
            <a:extLst>
              <a:ext uri="{FF2B5EF4-FFF2-40B4-BE49-F238E27FC236}">
                <a16:creationId xmlns:a16="http://schemas.microsoft.com/office/drawing/2014/main" id="{5A34211B-0005-421E-8424-11299DD5C10C}"/>
              </a:ext>
            </a:extLst>
          </p:cNvPr>
          <p:cNvSpPr/>
          <p:nvPr/>
        </p:nvSpPr>
        <p:spPr>
          <a:xfrm>
            <a:off x="7063972" y="2727992"/>
            <a:ext cx="4267200" cy="1324913"/>
          </a:xfrm>
          <a:prstGeom prst="roundRect">
            <a:avLst/>
          </a:prstGeom>
        </p:spPr>
        <p:txBody>
          <a:bodyPr wrap="square" lIns="0" tIns="0" rIns="0" bIns="0" rtlCol="0" anchor="ctr">
            <a:noAutofit/>
          </a:bodyPr>
          <a:lstStyle/>
          <a:p>
            <a:pPr algn="ctr" defTabSz="914377" fontAlgn="auto">
              <a:spcBef>
                <a:spcPts val="0"/>
              </a:spcBef>
              <a:spcAft>
                <a:spcPts val="0"/>
              </a:spcAft>
            </a:pPr>
            <a:endParaRPr lang="ca-ES" sz="1600" b="0">
              <a:solidFill>
                <a:srgbClr val="FFFFFF"/>
              </a:solidFill>
              <a:latin typeface="Arial"/>
              <a:cs typeface="Arial"/>
            </a:endParaRPr>
          </a:p>
        </p:txBody>
      </p:sp>
      <p:sp>
        <p:nvSpPr>
          <p:cNvPr id="32" name="Arrow: Right 31">
            <a:extLst>
              <a:ext uri="{FF2B5EF4-FFF2-40B4-BE49-F238E27FC236}">
                <a16:creationId xmlns:a16="http://schemas.microsoft.com/office/drawing/2014/main" id="{7B12E82D-977A-4E9E-8576-8993E1DA0630}"/>
              </a:ext>
            </a:extLst>
          </p:cNvPr>
          <p:cNvSpPr/>
          <p:nvPr/>
        </p:nvSpPr>
        <p:spPr>
          <a:xfrm>
            <a:off x="5719157" y="3002326"/>
            <a:ext cx="1052945" cy="687185"/>
          </a:xfrm>
          <a:prstGeom prst="rightArrow">
            <a:avLst/>
          </a:prstGeom>
          <a:solidFill>
            <a:schemeClr val="accent1">
              <a:lumMod val="20000"/>
              <a:lumOff val="80000"/>
            </a:schemeClr>
          </a:solidFill>
          <a:ln>
            <a:noFill/>
          </a:ln>
        </p:spPr>
        <p:txBody>
          <a:bodyPr wrap="square" lIns="0" tIns="0" rIns="0" bIns="0" rtlCol="0" anchor="ctr">
            <a:noAutofit/>
          </a:bodyPr>
          <a:lstStyle/>
          <a:p>
            <a:pPr algn="ctr" defTabSz="914377" fontAlgn="auto">
              <a:spcBef>
                <a:spcPts val="0"/>
              </a:spcBef>
              <a:spcAft>
                <a:spcPts val="0"/>
              </a:spcAft>
            </a:pPr>
            <a:endParaRPr lang="ca-ES" sz="1600" b="0">
              <a:solidFill>
                <a:srgbClr val="FFFFFF"/>
              </a:solidFill>
              <a:latin typeface="Arial"/>
              <a:cs typeface="Arial"/>
            </a:endParaRPr>
          </a:p>
        </p:txBody>
      </p:sp>
      <p:sp>
        <p:nvSpPr>
          <p:cNvPr id="118" name="Rectangle: Rounded Corners 117">
            <a:extLst>
              <a:ext uri="{FF2B5EF4-FFF2-40B4-BE49-F238E27FC236}">
                <a16:creationId xmlns:a16="http://schemas.microsoft.com/office/drawing/2014/main" id="{101BE85D-C227-4F1A-AF7E-25DCD33E6C04}"/>
              </a:ext>
            </a:extLst>
          </p:cNvPr>
          <p:cNvSpPr/>
          <p:nvPr/>
        </p:nvSpPr>
        <p:spPr>
          <a:xfrm>
            <a:off x="7063972" y="2701565"/>
            <a:ext cx="4267200" cy="1399379"/>
          </a:xfrm>
          <a:prstGeom prst="roundRect">
            <a:avLst/>
          </a:prstGeom>
          <a:ln w="38100">
            <a:solidFill>
              <a:schemeClr val="accent1"/>
            </a:solidFill>
          </a:ln>
        </p:spPr>
        <p:txBody>
          <a:bodyPr wrap="square" lIns="0" tIns="0" rIns="0" bIns="0" rtlCol="0" anchor="ctr">
            <a:noAutofit/>
          </a:bodyPr>
          <a:lstStyle/>
          <a:p>
            <a:pPr algn="ctr" defTabSz="914377" fontAlgn="auto">
              <a:spcBef>
                <a:spcPts val="0"/>
              </a:spcBef>
              <a:spcAft>
                <a:spcPts val="0"/>
              </a:spcAft>
            </a:pPr>
            <a:endParaRPr lang="ca-ES" sz="1600" b="0">
              <a:solidFill>
                <a:srgbClr val="FFFFFF"/>
              </a:solidFill>
              <a:latin typeface="Arial"/>
              <a:cs typeface="Arial"/>
            </a:endParaRPr>
          </a:p>
        </p:txBody>
      </p:sp>
      <p:sp>
        <p:nvSpPr>
          <p:cNvPr id="43" name="TextBox 98">
            <a:extLst>
              <a:ext uri="{FF2B5EF4-FFF2-40B4-BE49-F238E27FC236}">
                <a16:creationId xmlns:a16="http://schemas.microsoft.com/office/drawing/2014/main" id="{9C14BF43-52A7-4330-9FDB-4E9F274F8819}"/>
              </a:ext>
            </a:extLst>
          </p:cNvPr>
          <p:cNvSpPr txBox="1"/>
          <p:nvPr/>
        </p:nvSpPr>
        <p:spPr>
          <a:xfrm>
            <a:off x="489527" y="5037104"/>
            <a:ext cx="5104377" cy="646331"/>
          </a:xfrm>
          <a:prstGeom prst="rect">
            <a:avLst/>
          </a:prstGeom>
          <a:noFill/>
        </p:spPr>
        <p:txBody>
          <a:bodyPr wrap="square" rtlCol="0">
            <a:spAutoFit/>
          </a:bodyPr>
          <a:lstStyle/>
          <a:p>
            <a:pPr defTabSz="914377" fontAlgn="auto">
              <a:spcBef>
                <a:spcPts val="0"/>
              </a:spcBef>
              <a:spcAft>
                <a:spcPts val="0"/>
              </a:spcAft>
            </a:pPr>
            <a:r>
              <a:rPr lang="ca-ES" sz="1800" b="0" dirty="0">
                <a:solidFill>
                  <a:srgbClr val="000000"/>
                </a:solidFill>
              </a:rPr>
              <a:t>Implantació actual: 1 CPD donant servei a tots els clients + 1 cloud Azure</a:t>
            </a:r>
          </a:p>
        </p:txBody>
      </p:sp>
      <p:sp>
        <p:nvSpPr>
          <p:cNvPr id="44" name="TextBox 98">
            <a:extLst>
              <a:ext uri="{FF2B5EF4-FFF2-40B4-BE49-F238E27FC236}">
                <a16:creationId xmlns:a16="http://schemas.microsoft.com/office/drawing/2014/main" id="{10377813-BE09-49D1-9C9E-A17C63AB0EA7}"/>
              </a:ext>
            </a:extLst>
          </p:cNvPr>
          <p:cNvSpPr txBox="1"/>
          <p:nvPr/>
        </p:nvSpPr>
        <p:spPr>
          <a:xfrm>
            <a:off x="6096000" y="5032439"/>
            <a:ext cx="5606473" cy="923330"/>
          </a:xfrm>
          <a:prstGeom prst="rect">
            <a:avLst/>
          </a:prstGeom>
          <a:noFill/>
        </p:spPr>
        <p:txBody>
          <a:bodyPr wrap="square" rtlCol="0">
            <a:spAutoFit/>
          </a:bodyPr>
          <a:lstStyle/>
          <a:p>
            <a:pPr defTabSz="914377" fontAlgn="auto">
              <a:spcBef>
                <a:spcPts val="0"/>
              </a:spcBef>
              <a:spcAft>
                <a:spcPts val="0"/>
              </a:spcAft>
            </a:pPr>
            <a:r>
              <a:rPr lang="ca-ES" sz="1800" b="0" dirty="0">
                <a:solidFill>
                  <a:srgbClr val="000000"/>
                </a:solidFill>
              </a:rPr>
              <a:t>Estat final: n CPD/</a:t>
            </a:r>
            <a:r>
              <a:rPr lang="ca-ES" sz="1800" b="0" dirty="0" err="1">
                <a:solidFill>
                  <a:srgbClr val="000000"/>
                </a:solidFill>
              </a:rPr>
              <a:t>cloud</a:t>
            </a:r>
            <a:r>
              <a:rPr lang="ca-ES" sz="1800" b="0" dirty="0">
                <a:solidFill>
                  <a:srgbClr val="000000"/>
                </a:solidFill>
              </a:rPr>
              <a:t> donant servei a tots els clients, gestionats coordinadament amb una consola única</a:t>
            </a:r>
          </a:p>
        </p:txBody>
      </p:sp>
      <p:sp>
        <p:nvSpPr>
          <p:cNvPr id="47" name="TextBox 119">
            <a:extLst>
              <a:ext uri="{FF2B5EF4-FFF2-40B4-BE49-F238E27FC236}">
                <a16:creationId xmlns:a16="http://schemas.microsoft.com/office/drawing/2014/main" id="{2F5BA9AD-5379-48FE-9D2A-0DC6C0995E4D}"/>
              </a:ext>
            </a:extLst>
          </p:cNvPr>
          <p:cNvSpPr txBox="1"/>
          <p:nvPr/>
        </p:nvSpPr>
        <p:spPr>
          <a:xfrm>
            <a:off x="10708641" y="2096727"/>
            <a:ext cx="1185949" cy="523220"/>
          </a:xfrm>
          <a:prstGeom prst="rect">
            <a:avLst/>
          </a:prstGeom>
          <a:noFill/>
        </p:spPr>
        <p:txBody>
          <a:bodyPr wrap="square" rtlCol="0">
            <a:spAutoFit/>
          </a:bodyPr>
          <a:lstStyle/>
          <a:p>
            <a:pPr defTabSz="914377" fontAlgn="auto">
              <a:spcBef>
                <a:spcPts val="0"/>
              </a:spcBef>
              <a:spcAft>
                <a:spcPts val="0"/>
              </a:spcAft>
            </a:pPr>
            <a:r>
              <a:rPr lang="ca-ES" sz="1400" b="0" i="1">
                <a:solidFill>
                  <a:srgbClr val="FF0000"/>
                </a:solidFill>
              </a:rPr>
              <a:t>clients</a:t>
            </a:r>
          </a:p>
          <a:p>
            <a:pPr defTabSz="914377" fontAlgn="auto">
              <a:spcBef>
                <a:spcPts val="0"/>
              </a:spcBef>
              <a:spcAft>
                <a:spcPts val="0"/>
              </a:spcAft>
            </a:pPr>
            <a:r>
              <a:rPr lang="ca-ES" sz="1400" b="0" i="1">
                <a:solidFill>
                  <a:srgbClr val="FF0000"/>
                </a:solidFill>
              </a:rPr>
              <a:t>servei</a:t>
            </a:r>
          </a:p>
        </p:txBody>
      </p:sp>
      <p:sp>
        <p:nvSpPr>
          <p:cNvPr id="52" name="TextBox 119">
            <a:extLst>
              <a:ext uri="{FF2B5EF4-FFF2-40B4-BE49-F238E27FC236}">
                <a16:creationId xmlns:a16="http://schemas.microsoft.com/office/drawing/2014/main" id="{341920C5-AD8E-42A2-BEF7-1FD39E3E6693}"/>
              </a:ext>
            </a:extLst>
          </p:cNvPr>
          <p:cNvSpPr txBox="1"/>
          <p:nvPr/>
        </p:nvSpPr>
        <p:spPr>
          <a:xfrm>
            <a:off x="6766561" y="2198661"/>
            <a:ext cx="1185949" cy="523220"/>
          </a:xfrm>
          <a:prstGeom prst="rect">
            <a:avLst/>
          </a:prstGeom>
          <a:noFill/>
        </p:spPr>
        <p:txBody>
          <a:bodyPr wrap="square" rtlCol="0">
            <a:spAutoFit/>
          </a:bodyPr>
          <a:lstStyle/>
          <a:p>
            <a:pPr defTabSz="914377" fontAlgn="auto">
              <a:spcBef>
                <a:spcPts val="0"/>
              </a:spcBef>
              <a:spcAft>
                <a:spcPts val="0"/>
              </a:spcAft>
            </a:pPr>
            <a:r>
              <a:rPr lang="ca-ES" sz="1400" b="0" i="1">
                <a:solidFill>
                  <a:srgbClr val="FF0000"/>
                </a:solidFill>
              </a:rPr>
              <a:t>clients</a:t>
            </a:r>
          </a:p>
          <a:p>
            <a:pPr defTabSz="914377" fontAlgn="auto">
              <a:spcBef>
                <a:spcPts val="0"/>
              </a:spcBef>
              <a:spcAft>
                <a:spcPts val="0"/>
              </a:spcAft>
            </a:pPr>
            <a:r>
              <a:rPr lang="ca-ES" sz="1400" b="0" i="1">
                <a:solidFill>
                  <a:srgbClr val="FF0000"/>
                </a:solidFill>
              </a:rPr>
              <a:t>servei</a:t>
            </a:r>
          </a:p>
        </p:txBody>
      </p:sp>
      <p:sp>
        <p:nvSpPr>
          <p:cNvPr id="53" name="TextBox 119">
            <a:extLst>
              <a:ext uri="{FF2B5EF4-FFF2-40B4-BE49-F238E27FC236}">
                <a16:creationId xmlns:a16="http://schemas.microsoft.com/office/drawing/2014/main" id="{793EEF69-727A-490D-9A7A-34FA7ECAB17F}"/>
              </a:ext>
            </a:extLst>
          </p:cNvPr>
          <p:cNvSpPr txBox="1"/>
          <p:nvPr/>
        </p:nvSpPr>
        <p:spPr>
          <a:xfrm>
            <a:off x="10716206" y="4396753"/>
            <a:ext cx="1185949" cy="523220"/>
          </a:xfrm>
          <a:prstGeom prst="rect">
            <a:avLst/>
          </a:prstGeom>
          <a:noFill/>
        </p:spPr>
        <p:txBody>
          <a:bodyPr wrap="square" rtlCol="0">
            <a:spAutoFit/>
          </a:bodyPr>
          <a:lstStyle/>
          <a:p>
            <a:pPr defTabSz="914377" fontAlgn="auto">
              <a:spcBef>
                <a:spcPts val="0"/>
              </a:spcBef>
              <a:spcAft>
                <a:spcPts val="0"/>
              </a:spcAft>
            </a:pPr>
            <a:r>
              <a:rPr lang="ca-ES" sz="1400" b="0" i="1">
                <a:solidFill>
                  <a:srgbClr val="FF0000"/>
                </a:solidFill>
              </a:rPr>
              <a:t>clients</a:t>
            </a:r>
          </a:p>
          <a:p>
            <a:pPr defTabSz="914377" fontAlgn="auto">
              <a:spcBef>
                <a:spcPts val="0"/>
              </a:spcBef>
              <a:spcAft>
                <a:spcPts val="0"/>
              </a:spcAft>
            </a:pPr>
            <a:r>
              <a:rPr lang="ca-ES" sz="1400" b="0" i="1">
                <a:solidFill>
                  <a:srgbClr val="FF0000"/>
                </a:solidFill>
              </a:rPr>
              <a:t>servei</a:t>
            </a:r>
          </a:p>
        </p:txBody>
      </p:sp>
      <p:sp>
        <p:nvSpPr>
          <p:cNvPr id="54" name="TextBox 119">
            <a:extLst>
              <a:ext uri="{FF2B5EF4-FFF2-40B4-BE49-F238E27FC236}">
                <a16:creationId xmlns:a16="http://schemas.microsoft.com/office/drawing/2014/main" id="{32EBD8E1-F102-4844-9F64-9B1A79433707}"/>
              </a:ext>
            </a:extLst>
          </p:cNvPr>
          <p:cNvSpPr txBox="1"/>
          <p:nvPr/>
        </p:nvSpPr>
        <p:spPr>
          <a:xfrm>
            <a:off x="8832304" y="4400653"/>
            <a:ext cx="1185949" cy="523220"/>
          </a:xfrm>
          <a:prstGeom prst="rect">
            <a:avLst/>
          </a:prstGeom>
          <a:noFill/>
        </p:spPr>
        <p:txBody>
          <a:bodyPr wrap="square" rtlCol="0">
            <a:spAutoFit/>
          </a:bodyPr>
          <a:lstStyle/>
          <a:p>
            <a:pPr defTabSz="914377" fontAlgn="auto">
              <a:spcBef>
                <a:spcPts val="0"/>
              </a:spcBef>
              <a:spcAft>
                <a:spcPts val="0"/>
              </a:spcAft>
            </a:pPr>
            <a:r>
              <a:rPr lang="ca-ES" sz="1400" b="0" i="1">
                <a:solidFill>
                  <a:srgbClr val="FF0000"/>
                </a:solidFill>
              </a:rPr>
              <a:t>clients</a:t>
            </a:r>
          </a:p>
          <a:p>
            <a:pPr defTabSz="914377" fontAlgn="auto">
              <a:spcBef>
                <a:spcPts val="0"/>
              </a:spcBef>
              <a:spcAft>
                <a:spcPts val="0"/>
              </a:spcAft>
            </a:pPr>
            <a:r>
              <a:rPr lang="ca-ES" sz="1400" b="0" i="1">
                <a:solidFill>
                  <a:srgbClr val="FF0000"/>
                </a:solidFill>
              </a:rPr>
              <a:t>servei</a:t>
            </a:r>
          </a:p>
        </p:txBody>
      </p:sp>
      <p:sp>
        <p:nvSpPr>
          <p:cNvPr id="56" name="TextBox 119">
            <a:extLst>
              <a:ext uri="{FF2B5EF4-FFF2-40B4-BE49-F238E27FC236}">
                <a16:creationId xmlns:a16="http://schemas.microsoft.com/office/drawing/2014/main" id="{F13ABB50-E697-4560-9740-778E4F0F4DBC}"/>
              </a:ext>
            </a:extLst>
          </p:cNvPr>
          <p:cNvSpPr txBox="1"/>
          <p:nvPr/>
        </p:nvSpPr>
        <p:spPr>
          <a:xfrm>
            <a:off x="6760168" y="4375086"/>
            <a:ext cx="1185949" cy="523220"/>
          </a:xfrm>
          <a:prstGeom prst="rect">
            <a:avLst/>
          </a:prstGeom>
          <a:noFill/>
        </p:spPr>
        <p:txBody>
          <a:bodyPr wrap="square" rtlCol="0">
            <a:spAutoFit/>
          </a:bodyPr>
          <a:lstStyle/>
          <a:p>
            <a:pPr defTabSz="914377" fontAlgn="auto">
              <a:spcBef>
                <a:spcPts val="0"/>
              </a:spcBef>
              <a:spcAft>
                <a:spcPts val="0"/>
              </a:spcAft>
            </a:pPr>
            <a:r>
              <a:rPr lang="ca-ES" sz="1400" b="0" i="1">
                <a:solidFill>
                  <a:srgbClr val="FF0000"/>
                </a:solidFill>
              </a:rPr>
              <a:t>clients</a:t>
            </a:r>
          </a:p>
          <a:p>
            <a:pPr defTabSz="914377" fontAlgn="auto">
              <a:spcBef>
                <a:spcPts val="0"/>
              </a:spcBef>
              <a:spcAft>
                <a:spcPts val="0"/>
              </a:spcAft>
            </a:pPr>
            <a:r>
              <a:rPr lang="ca-ES" sz="1400" b="0" i="1">
                <a:solidFill>
                  <a:srgbClr val="FF0000"/>
                </a:solidFill>
              </a:rPr>
              <a:t>servei</a:t>
            </a:r>
          </a:p>
        </p:txBody>
      </p:sp>
      <p:sp>
        <p:nvSpPr>
          <p:cNvPr id="57" name="Título 1"/>
          <p:cNvSpPr>
            <a:spLocks noGrp="1"/>
          </p:cNvSpPr>
          <p:nvPr>
            <p:ph type="title"/>
          </p:nvPr>
        </p:nvSpPr>
        <p:spPr>
          <a:xfrm>
            <a:off x="476251" y="573088"/>
            <a:ext cx="11427883" cy="506412"/>
          </a:xfrm>
        </p:spPr>
        <p:txBody>
          <a:bodyPr/>
          <a:lstStyle/>
          <a:p>
            <a:r>
              <a:rPr lang="ca-ES" dirty="0"/>
              <a:t>Arquitectura </a:t>
            </a:r>
            <a:r>
              <a:rPr lang="ca-ES" dirty="0" err="1"/>
              <a:t>Eventhub</a:t>
            </a:r>
            <a:endParaRPr lang="es-ES" dirty="0"/>
          </a:p>
        </p:txBody>
      </p:sp>
      <p:grpSp>
        <p:nvGrpSpPr>
          <p:cNvPr id="91" name="Group 90">
            <a:extLst>
              <a:ext uri="{FF2B5EF4-FFF2-40B4-BE49-F238E27FC236}">
                <a16:creationId xmlns:a16="http://schemas.microsoft.com/office/drawing/2014/main" id="{8B737402-8CE4-B5C0-A153-0174C466F2BA}"/>
              </a:ext>
            </a:extLst>
          </p:cNvPr>
          <p:cNvGrpSpPr/>
          <p:nvPr/>
        </p:nvGrpSpPr>
        <p:grpSpPr>
          <a:xfrm>
            <a:off x="527136" y="1481328"/>
            <a:ext cx="5104376" cy="3363354"/>
            <a:chOff x="152401" y="1937585"/>
            <a:chExt cx="7011243" cy="4122119"/>
          </a:xfrm>
        </p:grpSpPr>
        <p:sp>
          <p:nvSpPr>
            <p:cNvPr id="3" name="TextBox 2">
              <a:extLst>
                <a:ext uri="{FF2B5EF4-FFF2-40B4-BE49-F238E27FC236}">
                  <a16:creationId xmlns:a16="http://schemas.microsoft.com/office/drawing/2014/main" id="{B1A97B34-6E78-E702-A61E-A02309103192}"/>
                </a:ext>
              </a:extLst>
            </p:cNvPr>
            <p:cNvSpPr txBox="1"/>
            <p:nvPr/>
          </p:nvSpPr>
          <p:spPr>
            <a:xfrm>
              <a:off x="235591" y="1937585"/>
              <a:ext cx="3211043" cy="276999"/>
            </a:xfrm>
            <a:prstGeom prst="rect">
              <a:avLst/>
            </a:prstGeom>
            <a:noFill/>
          </p:spPr>
          <p:txBody>
            <a:bodyPr wrap="square" rtlCol="0">
              <a:spAutoFit/>
            </a:bodyPr>
            <a:lstStyle/>
            <a:p>
              <a:r>
                <a:rPr lang="es-ES_tradnl" sz="1200" b="1"/>
                <a:t>Confluent On Premise (CPD4)</a:t>
              </a:r>
              <a:endParaRPr lang="en-US" sz="1200" b="1"/>
            </a:p>
          </p:txBody>
        </p:sp>
        <p:sp>
          <p:nvSpPr>
            <p:cNvPr id="4" name="TextBox 3">
              <a:extLst>
                <a:ext uri="{FF2B5EF4-FFF2-40B4-BE49-F238E27FC236}">
                  <a16:creationId xmlns:a16="http://schemas.microsoft.com/office/drawing/2014/main" id="{7F599F46-F014-0323-B35F-75AFD6CE60D8}"/>
                </a:ext>
              </a:extLst>
            </p:cNvPr>
            <p:cNvSpPr txBox="1"/>
            <p:nvPr/>
          </p:nvSpPr>
          <p:spPr>
            <a:xfrm>
              <a:off x="4028519" y="1942289"/>
              <a:ext cx="1828800" cy="276999"/>
            </a:xfrm>
            <a:prstGeom prst="rect">
              <a:avLst/>
            </a:prstGeom>
            <a:noFill/>
          </p:spPr>
          <p:txBody>
            <a:bodyPr wrap="square" rtlCol="0">
              <a:spAutoFit/>
            </a:bodyPr>
            <a:lstStyle>
              <a:defPPr>
                <a:defRPr lang="ca-ES"/>
              </a:defPPr>
              <a:lvl1pPr>
                <a:defRPr sz="1200" b="1"/>
              </a:lvl1pPr>
            </a:lstStyle>
            <a:p>
              <a:r>
                <a:rPr lang="es-ES_tradnl"/>
                <a:t>Confluent Cloud</a:t>
              </a:r>
              <a:endParaRPr lang="en-US"/>
            </a:p>
          </p:txBody>
        </p:sp>
        <p:grpSp>
          <p:nvGrpSpPr>
            <p:cNvPr id="6" name="Group 5">
              <a:extLst>
                <a:ext uri="{FF2B5EF4-FFF2-40B4-BE49-F238E27FC236}">
                  <a16:creationId xmlns:a16="http://schemas.microsoft.com/office/drawing/2014/main" id="{CFD4011A-994E-F096-71B8-93C807295977}"/>
                </a:ext>
              </a:extLst>
            </p:cNvPr>
            <p:cNvGrpSpPr/>
            <p:nvPr/>
          </p:nvGrpSpPr>
          <p:grpSpPr>
            <a:xfrm>
              <a:off x="4124788" y="2219288"/>
              <a:ext cx="2886456" cy="3688016"/>
              <a:chOff x="5705938" y="2257388"/>
              <a:chExt cx="2886456" cy="3688016"/>
            </a:xfrm>
          </p:grpSpPr>
          <p:sp>
            <p:nvSpPr>
              <p:cNvPr id="7" name="Rectangle 6">
                <a:extLst>
                  <a:ext uri="{FF2B5EF4-FFF2-40B4-BE49-F238E27FC236}">
                    <a16:creationId xmlns:a16="http://schemas.microsoft.com/office/drawing/2014/main" id="{F1AC932E-4C1A-0D0F-D4B1-4EED861FF605}"/>
                  </a:ext>
                </a:extLst>
              </p:cNvPr>
              <p:cNvSpPr/>
              <p:nvPr/>
            </p:nvSpPr>
            <p:spPr>
              <a:xfrm>
                <a:off x="5705938" y="2257388"/>
                <a:ext cx="2886456" cy="3688016"/>
              </a:xfrm>
              <a:prstGeom prst="rect">
                <a:avLst/>
              </a:prstGeom>
              <a:noFill/>
              <a:ln>
                <a:solidFill>
                  <a:srgbClr val="0089D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prstDash val="dash"/>
                  </a:ln>
                  <a:noFill/>
                </a:endParaRPr>
              </a:p>
            </p:txBody>
          </p:sp>
          <p:pic>
            <p:nvPicPr>
              <p:cNvPr id="8" name="Picture 2">
                <a:extLst>
                  <a:ext uri="{FF2B5EF4-FFF2-40B4-BE49-F238E27FC236}">
                    <a16:creationId xmlns:a16="http://schemas.microsoft.com/office/drawing/2014/main" id="{394237FE-31CE-718C-EC1C-BF21A77D83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3498" y="2341746"/>
                <a:ext cx="1909889" cy="552077"/>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579;p50">
                <a:extLst>
                  <a:ext uri="{FF2B5EF4-FFF2-40B4-BE49-F238E27FC236}">
                    <a16:creationId xmlns:a16="http://schemas.microsoft.com/office/drawing/2014/main" id="{573B0C0A-DE0E-DA4D-C065-6700DE9A905E}"/>
                  </a:ext>
                </a:extLst>
              </p:cNvPr>
              <p:cNvSpPr txBox="1"/>
              <p:nvPr/>
            </p:nvSpPr>
            <p:spPr>
              <a:xfrm>
                <a:off x="6043498" y="3669190"/>
                <a:ext cx="1166100" cy="2475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600" b="1">
                    <a:solidFill>
                      <a:srgbClr val="173361"/>
                    </a:solidFill>
                    <a:latin typeface="Montserrat"/>
                    <a:ea typeface="Montserrat"/>
                    <a:cs typeface="Montserrat"/>
                    <a:sym typeface="Montserrat"/>
                  </a:rPr>
                  <a:t>PRE</a:t>
                </a:r>
                <a:endParaRPr sz="1600" b="1">
                  <a:solidFill>
                    <a:srgbClr val="173361"/>
                  </a:solidFill>
                  <a:latin typeface="Montserrat"/>
                  <a:ea typeface="Montserrat"/>
                  <a:cs typeface="Montserrat"/>
                  <a:sym typeface="Montserrat"/>
                </a:endParaRPr>
              </a:p>
            </p:txBody>
          </p:sp>
          <p:pic>
            <p:nvPicPr>
              <p:cNvPr id="13" name="Google Shape;580;p50">
                <a:extLst>
                  <a:ext uri="{FF2B5EF4-FFF2-40B4-BE49-F238E27FC236}">
                    <a16:creationId xmlns:a16="http://schemas.microsoft.com/office/drawing/2014/main" id="{64D688C8-A24A-DA63-9E4F-FCFAA9533D77}"/>
                  </a:ext>
                </a:extLst>
              </p:cNvPr>
              <p:cNvPicPr preferRelativeResize="0"/>
              <p:nvPr/>
            </p:nvPicPr>
            <p:blipFill rotWithShape="1">
              <a:blip r:embed="rId5">
                <a:alphaModFix/>
              </a:blip>
              <a:srcRect/>
              <a:stretch/>
            </p:blipFill>
            <p:spPr>
              <a:xfrm>
                <a:off x="6043536" y="4109019"/>
                <a:ext cx="1166025" cy="1020227"/>
              </a:xfrm>
              <a:prstGeom prst="rect">
                <a:avLst/>
              </a:prstGeom>
              <a:noFill/>
              <a:ln>
                <a:noFill/>
              </a:ln>
            </p:spPr>
          </p:pic>
          <p:sp>
            <p:nvSpPr>
              <p:cNvPr id="15" name="Google Shape;579;p50">
                <a:extLst>
                  <a:ext uri="{FF2B5EF4-FFF2-40B4-BE49-F238E27FC236}">
                    <a16:creationId xmlns:a16="http://schemas.microsoft.com/office/drawing/2014/main" id="{3FFF8F45-7848-7317-D9D7-A2FACF869EEE}"/>
                  </a:ext>
                </a:extLst>
              </p:cNvPr>
              <p:cNvSpPr txBox="1"/>
              <p:nvPr/>
            </p:nvSpPr>
            <p:spPr>
              <a:xfrm>
                <a:off x="7098142" y="3669190"/>
                <a:ext cx="1166100" cy="2475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600" b="1">
                    <a:solidFill>
                      <a:srgbClr val="173361"/>
                    </a:solidFill>
                    <a:latin typeface="Montserrat"/>
                    <a:ea typeface="Montserrat"/>
                    <a:cs typeface="Montserrat"/>
                    <a:sym typeface="Montserrat"/>
                  </a:rPr>
                  <a:t>PRO</a:t>
                </a:r>
                <a:endParaRPr sz="1600" b="1">
                  <a:solidFill>
                    <a:srgbClr val="173361"/>
                  </a:solidFill>
                  <a:latin typeface="Montserrat"/>
                  <a:ea typeface="Montserrat"/>
                  <a:cs typeface="Montserrat"/>
                  <a:sym typeface="Montserrat"/>
                </a:endParaRPr>
              </a:p>
            </p:txBody>
          </p:sp>
          <p:pic>
            <p:nvPicPr>
              <p:cNvPr id="16" name="Google Shape;580;p50">
                <a:extLst>
                  <a:ext uri="{FF2B5EF4-FFF2-40B4-BE49-F238E27FC236}">
                    <a16:creationId xmlns:a16="http://schemas.microsoft.com/office/drawing/2014/main" id="{3A3F14FB-7AEA-D046-E609-347840C173C4}"/>
                  </a:ext>
                </a:extLst>
              </p:cNvPr>
              <p:cNvPicPr preferRelativeResize="0"/>
              <p:nvPr/>
            </p:nvPicPr>
            <p:blipFill rotWithShape="1">
              <a:blip r:embed="rId5">
                <a:alphaModFix/>
              </a:blip>
              <a:srcRect/>
              <a:stretch/>
            </p:blipFill>
            <p:spPr>
              <a:xfrm>
                <a:off x="7098180" y="4109019"/>
                <a:ext cx="1166025" cy="1020227"/>
              </a:xfrm>
              <a:prstGeom prst="rect">
                <a:avLst/>
              </a:prstGeom>
              <a:noFill/>
              <a:ln>
                <a:noFill/>
              </a:ln>
            </p:spPr>
          </p:pic>
        </p:grpSp>
        <p:cxnSp>
          <p:nvCxnSpPr>
            <p:cNvPr id="17" name="Conector recto 17">
              <a:extLst>
                <a:ext uri="{FF2B5EF4-FFF2-40B4-BE49-F238E27FC236}">
                  <a16:creationId xmlns:a16="http://schemas.microsoft.com/office/drawing/2014/main" id="{7EFEC742-D294-541A-697E-E2CAB38ADBAA}"/>
                </a:ext>
              </a:extLst>
            </p:cNvPr>
            <p:cNvCxnSpPr>
              <a:cxnSpLocks/>
            </p:cNvCxnSpPr>
            <p:nvPr/>
          </p:nvCxnSpPr>
          <p:spPr>
            <a:xfrm>
              <a:off x="3730522" y="2202923"/>
              <a:ext cx="0" cy="3730820"/>
            </a:xfrm>
            <a:prstGeom prst="line">
              <a:avLst/>
            </a:prstGeom>
            <a:ln w="34925">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905A84E-A32F-2156-F50B-0E5E1DC5D073}"/>
                </a:ext>
              </a:extLst>
            </p:cNvPr>
            <p:cNvSpPr/>
            <p:nvPr/>
          </p:nvSpPr>
          <p:spPr>
            <a:xfrm>
              <a:off x="152401" y="1937585"/>
              <a:ext cx="7011243" cy="4122119"/>
            </a:xfrm>
            <a:prstGeom prst="rect">
              <a:avLst/>
            </a:prstGeom>
            <a:noFill/>
            <a:ln w="12700">
              <a:solidFill>
                <a:srgbClr val="0089D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prstDash val="dash"/>
                </a:ln>
                <a:noFill/>
              </a:endParaRPr>
            </a:p>
          </p:txBody>
        </p:sp>
        <p:grpSp>
          <p:nvGrpSpPr>
            <p:cNvPr id="19" name="Group 18">
              <a:extLst>
                <a:ext uri="{FF2B5EF4-FFF2-40B4-BE49-F238E27FC236}">
                  <a16:creationId xmlns:a16="http://schemas.microsoft.com/office/drawing/2014/main" id="{D796FB41-A8F5-BF88-7E92-1525F436E281}"/>
                </a:ext>
              </a:extLst>
            </p:cNvPr>
            <p:cNvGrpSpPr/>
            <p:nvPr/>
          </p:nvGrpSpPr>
          <p:grpSpPr>
            <a:xfrm>
              <a:off x="302635" y="2202923"/>
              <a:ext cx="2886456" cy="3688016"/>
              <a:chOff x="302635" y="2202923"/>
              <a:chExt cx="2886456" cy="3688016"/>
            </a:xfrm>
          </p:grpSpPr>
          <p:grpSp>
            <p:nvGrpSpPr>
              <p:cNvPr id="20" name="Google Shape;279;p39">
                <a:extLst>
                  <a:ext uri="{FF2B5EF4-FFF2-40B4-BE49-F238E27FC236}">
                    <a16:creationId xmlns:a16="http://schemas.microsoft.com/office/drawing/2014/main" id="{44C39FF0-3ED9-83B4-1B2F-25C873D3DC82}"/>
                  </a:ext>
                </a:extLst>
              </p:cNvPr>
              <p:cNvGrpSpPr/>
              <p:nvPr/>
            </p:nvGrpSpPr>
            <p:grpSpPr>
              <a:xfrm>
                <a:off x="496149" y="2516541"/>
                <a:ext cx="403781" cy="301512"/>
                <a:chOff x="3561489" y="15281950"/>
                <a:chExt cx="856554" cy="646190"/>
              </a:xfrm>
              <a:solidFill>
                <a:srgbClr val="0074A2"/>
              </a:solidFill>
            </p:grpSpPr>
            <p:sp>
              <p:nvSpPr>
                <p:cNvPr id="85" name="Google Shape;280;p39">
                  <a:extLst>
                    <a:ext uri="{FF2B5EF4-FFF2-40B4-BE49-F238E27FC236}">
                      <a16:creationId xmlns:a16="http://schemas.microsoft.com/office/drawing/2014/main" id="{BDD138C1-A6EC-D481-A51C-B2FFADF76B3A}"/>
                    </a:ext>
                  </a:extLst>
                </p:cNvPr>
                <p:cNvSpPr/>
                <p:nvPr/>
              </p:nvSpPr>
              <p:spPr>
                <a:xfrm>
                  <a:off x="3930416" y="15287870"/>
                  <a:ext cx="487627" cy="640270"/>
                </a:xfrm>
                <a:custGeom>
                  <a:avLst/>
                  <a:gdLst/>
                  <a:ahLst/>
                  <a:cxnLst/>
                  <a:rect l="l" t="t" r="r" b="b"/>
                  <a:pathLst>
                    <a:path w="4942" h="6489" extrusionOk="0">
                      <a:moveTo>
                        <a:pt x="1191" y="0"/>
                      </a:moveTo>
                      <a:cubicBezTo>
                        <a:pt x="1084" y="0"/>
                        <a:pt x="989" y="36"/>
                        <a:pt x="929" y="131"/>
                      </a:cubicBezTo>
                      <a:lnTo>
                        <a:pt x="96" y="1381"/>
                      </a:lnTo>
                      <a:cubicBezTo>
                        <a:pt x="1" y="1512"/>
                        <a:pt x="36" y="1703"/>
                        <a:pt x="179" y="1798"/>
                      </a:cubicBezTo>
                      <a:cubicBezTo>
                        <a:pt x="229" y="1839"/>
                        <a:pt x="287" y="1857"/>
                        <a:pt x="345" y="1857"/>
                      </a:cubicBezTo>
                      <a:cubicBezTo>
                        <a:pt x="441" y="1857"/>
                        <a:pt x="537" y="1808"/>
                        <a:pt x="596" y="1726"/>
                      </a:cubicBezTo>
                      <a:lnTo>
                        <a:pt x="1334" y="607"/>
                      </a:lnTo>
                      <a:lnTo>
                        <a:pt x="2810" y="607"/>
                      </a:lnTo>
                      <a:lnTo>
                        <a:pt x="4263" y="3072"/>
                      </a:lnTo>
                      <a:lnTo>
                        <a:pt x="2632" y="5894"/>
                      </a:lnTo>
                      <a:lnTo>
                        <a:pt x="1382" y="5894"/>
                      </a:lnTo>
                      <a:cubicBezTo>
                        <a:pt x="1215" y="5894"/>
                        <a:pt x="1084" y="6025"/>
                        <a:pt x="1084" y="6191"/>
                      </a:cubicBezTo>
                      <a:cubicBezTo>
                        <a:pt x="1084" y="6346"/>
                        <a:pt x="1215" y="6489"/>
                        <a:pt x="1382" y="6489"/>
                      </a:cubicBezTo>
                      <a:lnTo>
                        <a:pt x="2810" y="6489"/>
                      </a:lnTo>
                      <a:cubicBezTo>
                        <a:pt x="2918" y="6489"/>
                        <a:pt x="3013" y="6429"/>
                        <a:pt x="3060" y="6334"/>
                      </a:cubicBezTo>
                      <a:lnTo>
                        <a:pt x="4882" y="3215"/>
                      </a:lnTo>
                      <a:cubicBezTo>
                        <a:pt x="4942" y="3119"/>
                        <a:pt x="4942" y="3000"/>
                        <a:pt x="4882" y="2917"/>
                      </a:cubicBezTo>
                      <a:lnTo>
                        <a:pt x="3239" y="143"/>
                      </a:lnTo>
                      <a:cubicBezTo>
                        <a:pt x="3191" y="60"/>
                        <a:pt x="3096" y="0"/>
                        <a:pt x="2989" y="0"/>
                      </a:cubicBezTo>
                      <a:close/>
                    </a:path>
                  </a:pathLst>
                </a:custGeom>
                <a:grpFill/>
                <a:ln>
                  <a:solidFill>
                    <a:srgbClr val="0074A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81;p39">
                  <a:extLst>
                    <a:ext uri="{FF2B5EF4-FFF2-40B4-BE49-F238E27FC236}">
                      <a16:creationId xmlns:a16="http://schemas.microsoft.com/office/drawing/2014/main" id="{62EE640A-26C9-FC36-D380-DB224DF8D1D5}"/>
                    </a:ext>
                  </a:extLst>
                </p:cNvPr>
                <p:cNvSpPr/>
                <p:nvPr/>
              </p:nvSpPr>
              <p:spPr>
                <a:xfrm>
                  <a:off x="3561489" y="15281950"/>
                  <a:ext cx="493547" cy="638000"/>
                </a:xfrm>
                <a:custGeom>
                  <a:avLst/>
                  <a:gdLst/>
                  <a:ahLst/>
                  <a:cxnLst/>
                  <a:rect l="l" t="t" r="r" b="b"/>
                  <a:pathLst>
                    <a:path w="5002" h="6466" extrusionOk="0">
                      <a:moveTo>
                        <a:pt x="2204" y="1"/>
                      </a:moveTo>
                      <a:cubicBezTo>
                        <a:pt x="2096" y="1"/>
                        <a:pt x="2001" y="60"/>
                        <a:pt x="1954" y="143"/>
                      </a:cubicBezTo>
                      <a:lnTo>
                        <a:pt x="61" y="3251"/>
                      </a:lnTo>
                      <a:cubicBezTo>
                        <a:pt x="1" y="3346"/>
                        <a:pt x="1" y="3477"/>
                        <a:pt x="61" y="3572"/>
                      </a:cubicBezTo>
                      <a:lnTo>
                        <a:pt x="1787" y="6335"/>
                      </a:lnTo>
                      <a:cubicBezTo>
                        <a:pt x="1846" y="6406"/>
                        <a:pt x="1930" y="6466"/>
                        <a:pt x="2037" y="6466"/>
                      </a:cubicBezTo>
                      <a:lnTo>
                        <a:pt x="3942" y="6466"/>
                      </a:lnTo>
                      <a:cubicBezTo>
                        <a:pt x="4049" y="6466"/>
                        <a:pt x="4132" y="6406"/>
                        <a:pt x="4168" y="6323"/>
                      </a:cubicBezTo>
                      <a:lnTo>
                        <a:pt x="4906" y="5073"/>
                      </a:lnTo>
                      <a:cubicBezTo>
                        <a:pt x="5002" y="4942"/>
                        <a:pt x="4954" y="4763"/>
                        <a:pt x="4811" y="4668"/>
                      </a:cubicBezTo>
                      <a:cubicBezTo>
                        <a:pt x="4761" y="4639"/>
                        <a:pt x="4707" y="4624"/>
                        <a:pt x="4654" y="4624"/>
                      </a:cubicBezTo>
                      <a:cubicBezTo>
                        <a:pt x="4555" y="4624"/>
                        <a:pt x="4460" y="4674"/>
                        <a:pt x="4406" y="4775"/>
                      </a:cubicBezTo>
                      <a:lnTo>
                        <a:pt x="3751" y="5870"/>
                      </a:lnTo>
                      <a:lnTo>
                        <a:pt x="2192" y="5870"/>
                      </a:lnTo>
                      <a:lnTo>
                        <a:pt x="656" y="3406"/>
                      </a:lnTo>
                      <a:lnTo>
                        <a:pt x="2370" y="596"/>
                      </a:lnTo>
                      <a:lnTo>
                        <a:pt x="3704" y="596"/>
                      </a:lnTo>
                      <a:cubicBezTo>
                        <a:pt x="3871" y="596"/>
                        <a:pt x="4001" y="453"/>
                        <a:pt x="4001" y="298"/>
                      </a:cubicBezTo>
                      <a:cubicBezTo>
                        <a:pt x="4001" y="131"/>
                        <a:pt x="3871" y="1"/>
                        <a:pt x="3704" y="1"/>
                      </a:cubicBezTo>
                      <a:close/>
                    </a:path>
                  </a:pathLst>
                </a:custGeom>
                <a:grpFill/>
                <a:ln>
                  <a:solidFill>
                    <a:srgbClr val="0074A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82;p39">
                  <a:extLst>
                    <a:ext uri="{FF2B5EF4-FFF2-40B4-BE49-F238E27FC236}">
                      <a16:creationId xmlns:a16="http://schemas.microsoft.com/office/drawing/2014/main" id="{7C172186-8635-A065-3B14-1FB543526A0B}"/>
                    </a:ext>
                  </a:extLst>
                </p:cNvPr>
                <p:cNvSpPr/>
                <p:nvPr/>
              </p:nvSpPr>
              <p:spPr>
                <a:xfrm>
                  <a:off x="3902196" y="15515699"/>
                  <a:ext cx="176323" cy="176323"/>
                </a:xfrm>
                <a:custGeom>
                  <a:avLst/>
                  <a:gdLst/>
                  <a:ahLst/>
                  <a:cxnLst/>
                  <a:rect l="l" t="t" r="r" b="b"/>
                  <a:pathLst>
                    <a:path w="1787" h="1787" extrusionOk="0">
                      <a:moveTo>
                        <a:pt x="1" y="1"/>
                      </a:moveTo>
                      <a:lnTo>
                        <a:pt x="1787" y="1"/>
                      </a:lnTo>
                      <a:lnTo>
                        <a:pt x="1787" y="1787"/>
                      </a:lnTo>
                      <a:lnTo>
                        <a:pt x="1" y="1787"/>
                      </a:lnTo>
                      <a:close/>
                    </a:path>
                  </a:pathLst>
                </a:custGeom>
                <a:grpFill/>
                <a:ln>
                  <a:solidFill>
                    <a:srgbClr val="0074A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84;p39">
                <a:extLst>
                  <a:ext uri="{FF2B5EF4-FFF2-40B4-BE49-F238E27FC236}">
                    <a16:creationId xmlns:a16="http://schemas.microsoft.com/office/drawing/2014/main" id="{FBC1B067-ED5A-C091-EB7B-1F695F0A16F0}"/>
                  </a:ext>
                </a:extLst>
              </p:cNvPr>
              <p:cNvSpPr txBox="1"/>
              <p:nvPr/>
            </p:nvSpPr>
            <p:spPr>
              <a:xfrm>
                <a:off x="373513" y="2773123"/>
                <a:ext cx="1145479" cy="33945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00" dirty="0">
                    <a:solidFill>
                      <a:srgbClr val="324B74"/>
                    </a:solidFill>
                    <a:latin typeface="Montserrat"/>
                    <a:ea typeface="Montserrat"/>
                    <a:cs typeface="Montserrat"/>
                    <a:sym typeface="Montserrat"/>
                  </a:rPr>
                  <a:t>Connect Cluster</a:t>
                </a:r>
                <a:endParaRPr sz="600" dirty="0">
                  <a:solidFill>
                    <a:srgbClr val="324B74"/>
                  </a:solidFill>
                  <a:latin typeface="Montserrat"/>
                  <a:ea typeface="Montserrat"/>
                  <a:cs typeface="Montserrat"/>
                  <a:sym typeface="Montserrat"/>
                </a:endParaRPr>
              </a:p>
            </p:txBody>
          </p:sp>
          <p:grpSp>
            <p:nvGrpSpPr>
              <p:cNvPr id="22" name="Google Shape;279;p39">
                <a:extLst>
                  <a:ext uri="{FF2B5EF4-FFF2-40B4-BE49-F238E27FC236}">
                    <a16:creationId xmlns:a16="http://schemas.microsoft.com/office/drawing/2014/main" id="{D6EBDCFF-F3CF-3AFE-3756-36BE9E9068DF}"/>
                  </a:ext>
                </a:extLst>
              </p:cNvPr>
              <p:cNvGrpSpPr/>
              <p:nvPr/>
            </p:nvGrpSpPr>
            <p:grpSpPr>
              <a:xfrm>
                <a:off x="988566" y="2510684"/>
                <a:ext cx="403781" cy="301512"/>
                <a:chOff x="3561489" y="15281950"/>
                <a:chExt cx="856554" cy="646190"/>
              </a:xfrm>
              <a:solidFill>
                <a:srgbClr val="0074A2"/>
              </a:solidFill>
            </p:grpSpPr>
            <p:sp>
              <p:nvSpPr>
                <p:cNvPr id="82" name="Google Shape;280;p39">
                  <a:extLst>
                    <a:ext uri="{FF2B5EF4-FFF2-40B4-BE49-F238E27FC236}">
                      <a16:creationId xmlns:a16="http://schemas.microsoft.com/office/drawing/2014/main" id="{488FFBDD-CA3C-4192-CD7E-34E7D7980B05}"/>
                    </a:ext>
                  </a:extLst>
                </p:cNvPr>
                <p:cNvSpPr/>
                <p:nvPr/>
              </p:nvSpPr>
              <p:spPr>
                <a:xfrm>
                  <a:off x="3930416" y="15287870"/>
                  <a:ext cx="487627" cy="640270"/>
                </a:xfrm>
                <a:custGeom>
                  <a:avLst/>
                  <a:gdLst/>
                  <a:ahLst/>
                  <a:cxnLst/>
                  <a:rect l="l" t="t" r="r" b="b"/>
                  <a:pathLst>
                    <a:path w="4942" h="6489" extrusionOk="0">
                      <a:moveTo>
                        <a:pt x="1191" y="0"/>
                      </a:moveTo>
                      <a:cubicBezTo>
                        <a:pt x="1084" y="0"/>
                        <a:pt x="989" y="36"/>
                        <a:pt x="929" y="131"/>
                      </a:cubicBezTo>
                      <a:lnTo>
                        <a:pt x="96" y="1381"/>
                      </a:lnTo>
                      <a:cubicBezTo>
                        <a:pt x="1" y="1512"/>
                        <a:pt x="36" y="1703"/>
                        <a:pt x="179" y="1798"/>
                      </a:cubicBezTo>
                      <a:cubicBezTo>
                        <a:pt x="229" y="1839"/>
                        <a:pt x="287" y="1857"/>
                        <a:pt x="345" y="1857"/>
                      </a:cubicBezTo>
                      <a:cubicBezTo>
                        <a:pt x="441" y="1857"/>
                        <a:pt x="537" y="1808"/>
                        <a:pt x="596" y="1726"/>
                      </a:cubicBezTo>
                      <a:lnTo>
                        <a:pt x="1334" y="607"/>
                      </a:lnTo>
                      <a:lnTo>
                        <a:pt x="2810" y="607"/>
                      </a:lnTo>
                      <a:lnTo>
                        <a:pt x="4263" y="3072"/>
                      </a:lnTo>
                      <a:lnTo>
                        <a:pt x="2632" y="5894"/>
                      </a:lnTo>
                      <a:lnTo>
                        <a:pt x="1382" y="5894"/>
                      </a:lnTo>
                      <a:cubicBezTo>
                        <a:pt x="1215" y="5894"/>
                        <a:pt x="1084" y="6025"/>
                        <a:pt x="1084" y="6191"/>
                      </a:cubicBezTo>
                      <a:cubicBezTo>
                        <a:pt x="1084" y="6346"/>
                        <a:pt x="1215" y="6489"/>
                        <a:pt x="1382" y="6489"/>
                      </a:cubicBezTo>
                      <a:lnTo>
                        <a:pt x="2810" y="6489"/>
                      </a:lnTo>
                      <a:cubicBezTo>
                        <a:pt x="2918" y="6489"/>
                        <a:pt x="3013" y="6429"/>
                        <a:pt x="3060" y="6334"/>
                      </a:cubicBezTo>
                      <a:lnTo>
                        <a:pt x="4882" y="3215"/>
                      </a:lnTo>
                      <a:cubicBezTo>
                        <a:pt x="4942" y="3119"/>
                        <a:pt x="4942" y="3000"/>
                        <a:pt x="4882" y="2917"/>
                      </a:cubicBezTo>
                      <a:lnTo>
                        <a:pt x="3239" y="143"/>
                      </a:lnTo>
                      <a:cubicBezTo>
                        <a:pt x="3191" y="60"/>
                        <a:pt x="3096" y="0"/>
                        <a:pt x="2989" y="0"/>
                      </a:cubicBezTo>
                      <a:close/>
                    </a:path>
                  </a:pathLst>
                </a:custGeom>
                <a:grpFill/>
                <a:ln>
                  <a:solidFill>
                    <a:srgbClr val="0074A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81;p39">
                  <a:extLst>
                    <a:ext uri="{FF2B5EF4-FFF2-40B4-BE49-F238E27FC236}">
                      <a16:creationId xmlns:a16="http://schemas.microsoft.com/office/drawing/2014/main" id="{444784B5-9DB9-86FD-C1BA-BB937F38B044}"/>
                    </a:ext>
                  </a:extLst>
                </p:cNvPr>
                <p:cNvSpPr/>
                <p:nvPr/>
              </p:nvSpPr>
              <p:spPr>
                <a:xfrm>
                  <a:off x="3561489" y="15281950"/>
                  <a:ext cx="493547" cy="638000"/>
                </a:xfrm>
                <a:custGeom>
                  <a:avLst/>
                  <a:gdLst/>
                  <a:ahLst/>
                  <a:cxnLst/>
                  <a:rect l="l" t="t" r="r" b="b"/>
                  <a:pathLst>
                    <a:path w="5002" h="6466" extrusionOk="0">
                      <a:moveTo>
                        <a:pt x="2204" y="1"/>
                      </a:moveTo>
                      <a:cubicBezTo>
                        <a:pt x="2096" y="1"/>
                        <a:pt x="2001" y="60"/>
                        <a:pt x="1954" y="143"/>
                      </a:cubicBezTo>
                      <a:lnTo>
                        <a:pt x="61" y="3251"/>
                      </a:lnTo>
                      <a:cubicBezTo>
                        <a:pt x="1" y="3346"/>
                        <a:pt x="1" y="3477"/>
                        <a:pt x="61" y="3572"/>
                      </a:cubicBezTo>
                      <a:lnTo>
                        <a:pt x="1787" y="6335"/>
                      </a:lnTo>
                      <a:cubicBezTo>
                        <a:pt x="1846" y="6406"/>
                        <a:pt x="1930" y="6466"/>
                        <a:pt x="2037" y="6466"/>
                      </a:cubicBezTo>
                      <a:lnTo>
                        <a:pt x="3942" y="6466"/>
                      </a:lnTo>
                      <a:cubicBezTo>
                        <a:pt x="4049" y="6466"/>
                        <a:pt x="4132" y="6406"/>
                        <a:pt x="4168" y="6323"/>
                      </a:cubicBezTo>
                      <a:lnTo>
                        <a:pt x="4906" y="5073"/>
                      </a:lnTo>
                      <a:cubicBezTo>
                        <a:pt x="5002" y="4942"/>
                        <a:pt x="4954" y="4763"/>
                        <a:pt x="4811" y="4668"/>
                      </a:cubicBezTo>
                      <a:cubicBezTo>
                        <a:pt x="4761" y="4639"/>
                        <a:pt x="4707" y="4624"/>
                        <a:pt x="4654" y="4624"/>
                      </a:cubicBezTo>
                      <a:cubicBezTo>
                        <a:pt x="4555" y="4624"/>
                        <a:pt x="4460" y="4674"/>
                        <a:pt x="4406" y="4775"/>
                      </a:cubicBezTo>
                      <a:lnTo>
                        <a:pt x="3751" y="5870"/>
                      </a:lnTo>
                      <a:lnTo>
                        <a:pt x="2192" y="5870"/>
                      </a:lnTo>
                      <a:lnTo>
                        <a:pt x="656" y="3406"/>
                      </a:lnTo>
                      <a:lnTo>
                        <a:pt x="2370" y="596"/>
                      </a:lnTo>
                      <a:lnTo>
                        <a:pt x="3704" y="596"/>
                      </a:lnTo>
                      <a:cubicBezTo>
                        <a:pt x="3871" y="596"/>
                        <a:pt x="4001" y="453"/>
                        <a:pt x="4001" y="298"/>
                      </a:cubicBezTo>
                      <a:cubicBezTo>
                        <a:pt x="4001" y="131"/>
                        <a:pt x="3871" y="1"/>
                        <a:pt x="3704" y="1"/>
                      </a:cubicBezTo>
                      <a:close/>
                    </a:path>
                  </a:pathLst>
                </a:custGeom>
                <a:grpFill/>
                <a:ln>
                  <a:solidFill>
                    <a:srgbClr val="0074A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82;p39">
                  <a:extLst>
                    <a:ext uri="{FF2B5EF4-FFF2-40B4-BE49-F238E27FC236}">
                      <a16:creationId xmlns:a16="http://schemas.microsoft.com/office/drawing/2014/main" id="{1983359D-6E4E-D923-9327-A520F36D34C3}"/>
                    </a:ext>
                  </a:extLst>
                </p:cNvPr>
                <p:cNvSpPr/>
                <p:nvPr/>
              </p:nvSpPr>
              <p:spPr>
                <a:xfrm>
                  <a:off x="3902196" y="15515699"/>
                  <a:ext cx="176323" cy="176323"/>
                </a:xfrm>
                <a:custGeom>
                  <a:avLst/>
                  <a:gdLst/>
                  <a:ahLst/>
                  <a:cxnLst/>
                  <a:rect l="l" t="t" r="r" b="b"/>
                  <a:pathLst>
                    <a:path w="1787" h="1787" extrusionOk="0">
                      <a:moveTo>
                        <a:pt x="1" y="1"/>
                      </a:moveTo>
                      <a:lnTo>
                        <a:pt x="1787" y="1"/>
                      </a:lnTo>
                      <a:lnTo>
                        <a:pt x="1787" y="1787"/>
                      </a:lnTo>
                      <a:lnTo>
                        <a:pt x="1" y="1787"/>
                      </a:lnTo>
                      <a:close/>
                    </a:path>
                  </a:pathLst>
                </a:custGeom>
                <a:grpFill/>
                <a:ln>
                  <a:solidFill>
                    <a:srgbClr val="0074A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4" descr="Data Compatibility - Confluent | ES">
                <a:extLst>
                  <a:ext uri="{FF2B5EF4-FFF2-40B4-BE49-F238E27FC236}">
                    <a16:creationId xmlns:a16="http://schemas.microsoft.com/office/drawing/2014/main" id="{573254FE-97F5-35FE-4A5C-D2001867874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7999" y="2468083"/>
                <a:ext cx="335762" cy="3357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Data Compatibility - Confluent | ES">
                <a:extLst>
                  <a:ext uri="{FF2B5EF4-FFF2-40B4-BE49-F238E27FC236}">
                    <a16:creationId xmlns:a16="http://schemas.microsoft.com/office/drawing/2014/main" id="{29054EE7-410E-FDCF-A24C-CA7941E70E4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02500" y="2483127"/>
                <a:ext cx="335762" cy="335762"/>
              </a:xfrm>
              <a:prstGeom prst="rect">
                <a:avLst/>
              </a:prstGeom>
              <a:noFill/>
              <a:extLst>
                <a:ext uri="{909E8E84-426E-40DD-AFC4-6F175D3DCCD1}">
                  <a14:hiddenFill xmlns:a14="http://schemas.microsoft.com/office/drawing/2010/main">
                    <a:solidFill>
                      <a:srgbClr val="FFFFFF"/>
                    </a:solidFill>
                  </a14:hiddenFill>
                </a:ext>
              </a:extLst>
            </p:spPr>
          </p:pic>
          <p:sp>
            <p:nvSpPr>
              <p:cNvPr id="25" name="Google Shape;284;p39">
                <a:extLst>
                  <a:ext uri="{FF2B5EF4-FFF2-40B4-BE49-F238E27FC236}">
                    <a16:creationId xmlns:a16="http://schemas.microsoft.com/office/drawing/2014/main" id="{4E2A0F76-73E1-7D1D-1879-9684682440A8}"/>
                  </a:ext>
                </a:extLst>
              </p:cNvPr>
              <p:cNvSpPr txBox="1"/>
              <p:nvPr/>
            </p:nvSpPr>
            <p:spPr>
              <a:xfrm>
                <a:off x="1976889" y="2687555"/>
                <a:ext cx="1138807" cy="27696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00" dirty="0">
                    <a:solidFill>
                      <a:srgbClr val="324B74"/>
                    </a:solidFill>
                    <a:latin typeface="Montserrat"/>
                    <a:ea typeface="Montserrat"/>
                    <a:cs typeface="Montserrat"/>
                    <a:sym typeface="Montserrat"/>
                  </a:rPr>
                  <a:t>Schema Registry Cluster</a:t>
                </a:r>
                <a:endParaRPr sz="600" dirty="0">
                  <a:solidFill>
                    <a:srgbClr val="324B74"/>
                  </a:solidFill>
                  <a:latin typeface="Montserrat"/>
                  <a:ea typeface="Montserrat"/>
                  <a:cs typeface="Montserrat"/>
                  <a:sym typeface="Montserrat"/>
                </a:endParaRPr>
              </a:p>
            </p:txBody>
          </p:sp>
          <p:pic>
            <p:nvPicPr>
              <p:cNvPr id="26" name="Picture 25">
                <a:extLst>
                  <a:ext uri="{FF2B5EF4-FFF2-40B4-BE49-F238E27FC236}">
                    <a16:creationId xmlns:a16="http://schemas.microsoft.com/office/drawing/2014/main" id="{F5AC0C40-A9BE-446A-0250-D5A6724C7204}"/>
                  </a:ext>
                </a:extLst>
              </p:cNvPr>
              <p:cNvPicPr>
                <a:picLocks noChangeAspect="1"/>
              </p:cNvPicPr>
              <p:nvPr/>
            </p:nvPicPr>
            <p:blipFill>
              <a:blip r:embed="rId7"/>
              <a:stretch>
                <a:fillRect/>
              </a:stretch>
            </p:blipFill>
            <p:spPr>
              <a:xfrm>
                <a:off x="2011261" y="4972075"/>
                <a:ext cx="284446" cy="369302"/>
              </a:xfrm>
              <a:prstGeom prst="rect">
                <a:avLst/>
              </a:prstGeom>
            </p:spPr>
          </p:pic>
          <p:pic>
            <p:nvPicPr>
              <p:cNvPr id="27" name="Picture 26">
                <a:extLst>
                  <a:ext uri="{FF2B5EF4-FFF2-40B4-BE49-F238E27FC236}">
                    <a16:creationId xmlns:a16="http://schemas.microsoft.com/office/drawing/2014/main" id="{FFF5A389-6354-3D78-D047-C5DC33E4B672}"/>
                  </a:ext>
                </a:extLst>
              </p:cNvPr>
              <p:cNvPicPr>
                <a:picLocks noChangeAspect="1"/>
              </p:cNvPicPr>
              <p:nvPr/>
            </p:nvPicPr>
            <p:blipFill>
              <a:blip r:embed="rId7"/>
              <a:stretch>
                <a:fillRect/>
              </a:stretch>
            </p:blipFill>
            <p:spPr>
              <a:xfrm>
                <a:off x="2393604" y="4972075"/>
                <a:ext cx="284446" cy="369302"/>
              </a:xfrm>
              <a:prstGeom prst="rect">
                <a:avLst/>
              </a:prstGeom>
            </p:spPr>
          </p:pic>
          <p:pic>
            <p:nvPicPr>
              <p:cNvPr id="28" name="Picture 27">
                <a:extLst>
                  <a:ext uri="{FF2B5EF4-FFF2-40B4-BE49-F238E27FC236}">
                    <a16:creationId xmlns:a16="http://schemas.microsoft.com/office/drawing/2014/main" id="{017EA7D7-E2BB-C137-0B3D-1DA65CB5A479}"/>
                  </a:ext>
                </a:extLst>
              </p:cNvPr>
              <p:cNvPicPr>
                <a:picLocks noChangeAspect="1"/>
              </p:cNvPicPr>
              <p:nvPr/>
            </p:nvPicPr>
            <p:blipFill>
              <a:blip r:embed="rId7"/>
              <a:stretch>
                <a:fillRect/>
              </a:stretch>
            </p:blipFill>
            <p:spPr>
              <a:xfrm>
                <a:off x="2790479" y="4972075"/>
                <a:ext cx="284446" cy="369302"/>
              </a:xfrm>
              <a:prstGeom prst="rect">
                <a:avLst/>
              </a:prstGeom>
            </p:spPr>
          </p:pic>
          <p:pic>
            <p:nvPicPr>
              <p:cNvPr id="29" name="Google Shape;580;p50">
                <a:extLst>
                  <a:ext uri="{FF2B5EF4-FFF2-40B4-BE49-F238E27FC236}">
                    <a16:creationId xmlns:a16="http://schemas.microsoft.com/office/drawing/2014/main" id="{0C8EFBA4-7183-356A-132F-7E6E5C4BD7FA}"/>
                  </a:ext>
                </a:extLst>
              </p:cNvPr>
              <p:cNvPicPr preferRelativeResize="0"/>
              <p:nvPr/>
            </p:nvPicPr>
            <p:blipFill rotWithShape="1">
              <a:blip r:embed="rId5">
                <a:alphaModFix/>
              </a:blip>
              <a:srcRect/>
              <a:stretch/>
            </p:blipFill>
            <p:spPr>
              <a:xfrm>
                <a:off x="1945696" y="3900388"/>
                <a:ext cx="384805" cy="304803"/>
              </a:xfrm>
              <a:prstGeom prst="rect">
                <a:avLst/>
              </a:prstGeom>
              <a:noFill/>
              <a:ln>
                <a:noFill/>
              </a:ln>
            </p:spPr>
          </p:pic>
          <p:pic>
            <p:nvPicPr>
              <p:cNvPr id="30" name="Google Shape;580;p50">
                <a:extLst>
                  <a:ext uri="{FF2B5EF4-FFF2-40B4-BE49-F238E27FC236}">
                    <a16:creationId xmlns:a16="http://schemas.microsoft.com/office/drawing/2014/main" id="{B26D3C73-3E40-334B-5AFE-975080717E74}"/>
                  </a:ext>
                </a:extLst>
              </p:cNvPr>
              <p:cNvPicPr preferRelativeResize="0"/>
              <p:nvPr/>
            </p:nvPicPr>
            <p:blipFill rotWithShape="1">
              <a:blip r:embed="rId5">
                <a:alphaModFix/>
              </a:blip>
              <a:srcRect/>
              <a:stretch/>
            </p:blipFill>
            <p:spPr>
              <a:xfrm>
                <a:off x="2306569" y="3900387"/>
                <a:ext cx="384805" cy="304803"/>
              </a:xfrm>
              <a:prstGeom prst="rect">
                <a:avLst/>
              </a:prstGeom>
              <a:noFill/>
              <a:ln>
                <a:noFill/>
              </a:ln>
            </p:spPr>
          </p:pic>
          <p:pic>
            <p:nvPicPr>
              <p:cNvPr id="35" name="Google Shape;580;p50">
                <a:extLst>
                  <a:ext uri="{FF2B5EF4-FFF2-40B4-BE49-F238E27FC236}">
                    <a16:creationId xmlns:a16="http://schemas.microsoft.com/office/drawing/2014/main" id="{099CFAAD-C3BB-6CB7-681D-D37CDF6D23DE}"/>
                  </a:ext>
                </a:extLst>
              </p:cNvPr>
              <p:cNvPicPr preferRelativeResize="0"/>
              <p:nvPr/>
            </p:nvPicPr>
            <p:blipFill rotWithShape="1">
              <a:blip r:embed="rId5">
                <a:alphaModFix/>
              </a:blip>
              <a:srcRect/>
              <a:stretch/>
            </p:blipFill>
            <p:spPr>
              <a:xfrm>
                <a:off x="2681841" y="3894530"/>
                <a:ext cx="384805" cy="304803"/>
              </a:xfrm>
              <a:prstGeom prst="rect">
                <a:avLst/>
              </a:prstGeom>
              <a:noFill/>
              <a:ln>
                <a:noFill/>
              </a:ln>
            </p:spPr>
          </p:pic>
          <p:sp>
            <p:nvSpPr>
              <p:cNvPr id="38" name="Google Shape;284;p39">
                <a:extLst>
                  <a:ext uri="{FF2B5EF4-FFF2-40B4-BE49-F238E27FC236}">
                    <a16:creationId xmlns:a16="http://schemas.microsoft.com/office/drawing/2014/main" id="{D4C728F4-AB72-2B94-4132-97C647DABBC3}"/>
                  </a:ext>
                </a:extLst>
              </p:cNvPr>
              <p:cNvSpPr txBox="1"/>
              <p:nvPr/>
            </p:nvSpPr>
            <p:spPr>
              <a:xfrm>
                <a:off x="1998313" y="4165964"/>
                <a:ext cx="1073280" cy="33945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00">
                    <a:solidFill>
                      <a:srgbClr val="324B74"/>
                    </a:solidFill>
                    <a:latin typeface="Montserrat"/>
                    <a:ea typeface="Montserrat"/>
                    <a:cs typeface="Montserrat"/>
                    <a:sym typeface="Montserrat"/>
                  </a:rPr>
                  <a:t>Broker Cluster</a:t>
                </a:r>
                <a:endParaRPr sz="600">
                  <a:solidFill>
                    <a:srgbClr val="324B74"/>
                  </a:solidFill>
                  <a:latin typeface="Montserrat"/>
                  <a:ea typeface="Montserrat"/>
                  <a:cs typeface="Montserrat"/>
                  <a:sym typeface="Montserrat"/>
                </a:endParaRPr>
              </a:p>
            </p:txBody>
          </p:sp>
          <p:sp>
            <p:nvSpPr>
              <p:cNvPr id="39" name="Google Shape;284;p39">
                <a:extLst>
                  <a:ext uri="{FF2B5EF4-FFF2-40B4-BE49-F238E27FC236}">
                    <a16:creationId xmlns:a16="http://schemas.microsoft.com/office/drawing/2014/main" id="{25AF21EF-8E9B-BF9D-A407-8786353D9176}"/>
                  </a:ext>
                </a:extLst>
              </p:cNvPr>
              <p:cNvSpPr txBox="1"/>
              <p:nvPr/>
            </p:nvSpPr>
            <p:spPr>
              <a:xfrm>
                <a:off x="2102552" y="5248129"/>
                <a:ext cx="867885" cy="27696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00" dirty="0">
                    <a:solidFill>
                      <a:srgbClr val="324B74"/>
                    </a:solidFill>
                    <a:latin typeface="Montserrat"/>
                    <a:ea typeface="Montserrat"/>
                    <a:cs typeface="Montserrat"/>
                    <a:sym typeface="Montserrat"/>
                  </a:rPr>
                  <a:t>Zookeper Cluster</a:t>
                </a:r>
                <a:endParaRPr sz="600" dirty="0">
                  <a:solidFill>
                    <a:srgbClr val="324B74"/>
                  </a:solidFill>
                  <a:latin typeface="Montserrat"/>
                  <a:ea typeface="Montserrat"/>
                  <a:cs typeface="Montserrat"/>
                  <a:sym typeface="Montserrat"/>
                </a:endParaRPr>
              </a:p>
            </p:txBody>
          </p:sp>
          <p:sp>
            <p:nvSpPr>
              <p:cNvPr id="40" name="Google Shape;284;p39">
                <a:extLst>
                  <a:ext uri="{FF2B5EF4-FFF2-40B4-BE49-F238E27FC236}">
                    <a16:creationId xmlns:a16="http://schemas.microsoft.com/office/drawing/2014/main" id="{64FEE335-C705-EE56-C3B7-EDE4D233E437}"/>
                  </a:ext>
                </a:extLst>
              </p:cNvPr>
              <p:cNvSpPr txBox="1"/>
              <p:nvPr/>
            </p:nvSpPr>
            <p:spPr>
              <a:xfrm>
                <a:off x="630658" y="4093220"/>
                <a:ext cx="771501" cy="27696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00" dirty="0">
                    <a:solidFill>
                      <a:srgbClr val="324B74"/>
                    </a:solidFill>
                    <a:latin typeface="Montserrat"/>
                    <a:ea typeface="Montserrat"/>
                    <a:cs typeface="Montserrat"/>
                    <a:sym typeface="Montserrat"/>
                  </a:rPr>
                  <a:t>Control Center</a:t>
                </a:r>
              </a:p>
            </p:txBody>
          </p:sp>
          <p:sp>
            <p:nvSpPr>
              <p:cNvPr id="41" name="TextBox 40">
                <a:extLst>
                  <a:ext uri="{FF2B5EF4-FFF2-40B4-BE49-F238E27FC236}">
                    <a16:creationId xmlns:a16="http://schemas.microsoft.com/office/drawing/2014/main" id="{9D1B5122-9A36-6168-2AB7-C89BD7E77EDC}"/>
                  </a:ext>
                </a:extLst>
              </p:cNvPr>
              <p:cNvSpPr txBox="1"/>
              <p:nvPr/>
            </p:nvSpPr>
            <p:spPr>
              <a:xfrm>
                <a:off x="510488" y="3715736"/>
                <a:ext cx="969417" cy="565816"/>
              </a:xfrm>
              <a:prstGeom prst="rect">
                <a:avLst/>
              </a:prstGeom>
              <a:noFill/>
            </p:spPr>
            <p:txBody>
              <a:bodyPr wrap="square" rtlCol="0">
                <a:spAutoFit/>
              </a:bodyPr>
              <a:lstStyle/>
              <a:p>
                <a:r>
                  <a:rPr lang="es-ES_tradnl" sz="2400" b="1" dirty="0">
                    <a:solidFill>
                      <a:srgbClr val="0074A2"/>
                    </a:solidFill>
                    <a:latin typeface="Arial Black" panose="020B0A04020102020204" pitchFamily="34" charset="0"/>
                  </a:rPr>
                  <a:t>CC</a:t>
                </a:r>
                <a:endParaRPr lang="en-US" sz="2400" b="1" dirty="0">
                  <a:solidFill>
                    <a:srgbClr val="0074A2"/>
                  </a:solidFill>
                  <a:latin typeface="Arial Black" panose="020B0A04020102020204" pitchFamily="34" charset="0"/>
                </a:endParaRPr>
              </a:p>
            </p:txBody>
          </p:sp>
          <p:sp>
            <p:nvSpPr>
              <p:cNvPr id="42" name="Rectangle 41">
                <a:extLst>
                  <a:ext uri="{FF2B5EF4-FFF2-40B4-BE49-F238E27FC236}">
                    <a16:creationId xmlns:a16="http://schemas.microsoft.com/office/drawing/2014/main" id="{0EC1F58A-2529-42EF-FE99-D17344056F6B}"/>
                  </a:ext>
                </a:extLst>
              </p:cNvPr>
              <p:cNvSpPr/>
              <p:nvPr/>
            </p:nvSpPr>
            <p:spPr>
              <a:xfrm>
                <a:off x="403673" y="2366986"/>
                <a:ext cx="1115319" cy="695211"/>
              </a:xfrm>
              <a:prstGeom prst="rect">
                <a:avLst/>
              </a:prstGeom>
              <a:noFill/>
              <a:ln w="9525">
                <a:solidFill>
                  <a:srgbClr val="0089D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prstDash val="dash"/>
                  </a:ln>
                  <a:noFill/>
                </a:endParaRPr>
              </a:p>
            </p:txBody>
          </p:sp>
          <p:sp>
            <p:nvSpPr>
              <p:cNvPr id="59" name="Rectangle 58">
                <a:extLst>
                  <a:ext uri="{FF2B5EF4-FFF2-40B4-BE49-F238E27FC236}">
                    <a16:creationId xmlns:a16="http://schemas.microsoft.com/office/drawing/2014/main" id="{64BBF6BF-6AD5-3F4E-B459-72342B21EEF7}"/>
                  </a:ext>
                </a:extLst>
              </p:cNvPr>
              <p:cNvSpPr/>
              <p:nvPr/>
            </p:nvSpPr>
            <p:spPr>
              <a:xfrm>
                <a:off x="1981362" y="2366986"/>
                <a:ext cx="1115319" cy="695211"/>
              </a:xfrm>
              <a:prstGeom prst="rect">
                <a:avLst/>
              </a:prstGeom>
              <a:noFill/>
              <a:ln w="9525">
                <a:solidFill>
                  <a:srgbClr val="0089D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prstDash val="dash"/>
                  </a:ln>
                  <a:noFill/>
                </a:endParaRPr>
              </a:p>
            </p:txBody>
          </p:sp>
          <p:sp>
            <p:nvSpPr>
              <p:cNvPr id="60" name="Rectangle 59">
                <a:extLst>
                  <a:ext uri="{FF2B5EF4-FFF2-40B4-BE49-F238E27FC236}">
                    <a16:creationId xmlns:a16="http://schemas.microsoft.com/office/drawing/2014/main" id="{B7F58001-0527-DDFA-6744-A269F7EFC1A2}"/>
                  </a:ext>
                </a:extLst>
              </p:cNvPr>
              <p:cNvSpPr/>
              <p:nvPr/>
            </p:nvSpPr>
            <p:spPr>
              <a:xfrm>
                <a:off x="1976890" y="3748895"/>
                <a:ext cx="1115319" cy="695211"/>
              </a:xfrm>
              <a:prstGeom prst="rect">
                <a:avLst/>
              </a:prstGeom>
              <a:noFill/>
              <a:ln w="9525">
                <a:solidFill>
                  <a:srgbClr val="0089D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prstDash val="dash"/>
                  </a:ln>
                  <a:noFill/>
                </a:endParaRPr>
              </a:p>
            </p:txBody>
          </p:sp>
          <p:sp>
            <p:nvSpPr>
              <p:cNvPr id="62" name="Rectangle 61">
                <a:extLst>
                  <a:ext uri="{FF2B5EF4-FFF2-40B4-BE49-F238E27FC236}">
                    <a16:creationId xmlns:a16="http://schemas.microsoft.com/office/drawing/2014/main" id="{7628AA87-A1C3-D3E0-A10F-6AB6E0C0B402}"/>
                  </a:ext>
                </a:extLst>
              </p:cNvPr>
              <p:cNvSpPr/>
              <p:nvPr/>
            </p:nvSpPr>
            <p:spPr>
              <a:xfrm>
                <a:off x="1976890" y="4908234"/>
                <a:ext cx="1115319" cy="695211"/>
              </a:xfrm>
              <a:prstGeom prst="rect">
                <a:avLst/>
              </a:prstGeom>
              <a:noFill/>
              <a:ln w="9525">
                <a:solidFill>
                  <a:srgbClr val="0089D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prstDash val="dash"/>
                  </a:ln>
                  <a:noFill/>
                </a:endParaRPr>
              </a:p>
            </p:txBody>
          </p:sp>
          <p:sp>
            <p:nvSpPr>
              <p:cNvPr id="63" name="Rectangle 62">
                <a:extLst>
                  <a:ext uri="{FF2B5EF4-FFF2-40B4-BE49-F238E27FC236}">
                    <a16:creationId xmlns:a16="http://schemas.microsoft.com/office/drawing/2014/main" id="{E84414D2-0986-772A-7759-F9814FBFE0D0}"/>
                  </a:ext>
                </a:extLst>
              </p:cNvPr>
              <p:cNvSpPr/>
              <p:nvPr/>
            </p:nvSpPr>
            <p:spPr>
              <a:xfrm>
                <a:off x="403287" y="3753790"/>
                <a:ext cx="1115319" cy="695211"/>
              </a:xfrm>
              <a:prstGeom prst="rect">
                <a:avLst/>
              </a:prstGeom>
              <a:noFill/>
              <a:ln w="9525">
                <a:solidFill>
                  <a:srgbClr val="0089D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prstDash val="dash"/>
                  </a:ln>
                  <a:noFill/>
                </a:endParaRPr>
              </a:p>
            </p:txBody>
          </p:sp>
          <p:cxnSp>
            <p:nvCxnSpPr>
              <p:cNvPr id="64" name="Straight Arrow Connector 63">
                <a:extLst>
                  <a:ext uri="{FF2B5EF4-FFF2-40B4-BE49-F238E27FC236}">
                    <a16:creationId xmlns:a16="http://schemas.microsoft.com/office/drawing/2014/main" id="{6C92EA14-B19D-A8F6-0A4A-39F87C1CB5E5}"/>
                  </a:ext>
                </a:extLst>
              </p:cNvPr>
              <p:cNvCxnSpPr>
                <a:cxnSpLocks/>
              </p:cNvCxnSpPr>
              <p:nvPr/>
            </p:nvCxnSpPr>
            <p:spPr>
              <a:xfrm>
                <a:off x="1494839" y="3062197"/>
                <a:ext cx="482051" cy="701794"/>
              </a:xfrm>
              <a:prstGeom prst="straightConnector1">
                <a:avLst/>
              </a:prstGeom>
              <a:ln>
                <a:solidFill>
                  <a:srgbClr val="0074A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A6F6FDE-614A-674D-100A-DE149AF38659}"/>
                  </a:ext>
                </a:extLst>
              </p:cNvPr>
              <p:cNvCxnSpPr>
                <a:cxnSpLocks/>
                <a:stCxn id="63" idx="3"/>
                <a:endCxn id="60" idx="1"/>
              </p:cNvCxnSpPr>
              <p:nvPr/>
            </p:nvCxnSpPr>
            <p:spPr>
              <a:xfrm flipV="1">
                <a:off x="1518606" y="4096501"/>
                <a:ext cx="458284" cy="4895"/>
              </a:xfrm>
              <a:prstGeom prst="straightConnector1">
                <a:avLst/>
              </a:prstGeom>
              <a:ln>
                <a:solidFill>
                  <a:srgbClr val="0074A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73790CB-164F-9EE6-A4E4-CB66C9B87C15}"/>
                  </a:ext>
                </a:extLst>
              </p:cNvPr>
              <p:cNvCxnSpPr>
                <a:cxnSpLocks/>
                <a:stCxn id="59" idx="2"/>
                <a:endCxn id="60" idx="0"/>
              </p:cNvCxnSpPr>
              <p:nvPr/>
            </p:nvCxnSpPr>
            <p:spPr>
              <a:xfrm flipH="1">
                <a:off x="2534550" y="3062197"/>
                <a:ext cx="4472" cy="686698"/>
              </a:xfrm>
              <a:prstGeom prst="straightConnector1">
                <a:avLst/>
              </a:prstGeom>
              <a:ln>
                <a:solidFill>
                  <a:srgbClr val="0074A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55CF709-698B-6902-071E-939881AE6D31}"/>
                  </a:ext>
                </a:extLst>
              </p:cNvPr>
              <p:cNvCxnSpPr>
                <a:cxnSpLocks/>
                <a:stCxn id="62" idx="0"/>
                <a:endCxn id="38" idx="2"/>
              </p:cNvCxnSpPr>
              <p:nvPr/>
            </p:nvCxnSpPr>
            <p:spPr>
              <a:xfrm flipV="1">
                <a:off x="2534550" y="4505417"/>
                <a:ext cx="404" cy="402817"/>
              </a:xfrm>
              <a:prstGeom prst="straightConnector1">
                <a:avLst/>
              </a:prstGeom>
              <a:ln>
                <a:solidFill>
                  <a:srgbClr val="0074A2"/>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0E54095-4634-71B5-C211-63ADCE48EBBA}"/>
                  </a:ext>
                </a:extLst>
              </p:cNvPr>
              <p:cNvCxnSpPr>
                <a:cxnSpLocks/>
                <a:stCxn id="63" idx="0"/>
                <a:endCxn id="42" idx="2"/>
              </p:cNvCxnSpPr>
              <p:nvPr/>
            </p:nvCxnSpPr>
            <p:spPr>
              <a:xfrm flipV="1">
                <a:off x="960947" y="3062197"/>
                <a:ext cx="386" cy="691593"/>
              </a:xfrm>
              <a:prstGeom prst="straightConnector1">
                <a:avLst/>
              </a:prstGeom>
              <a:ln>
                <a:solidFill>
                  <a:srgbClr val="0074A2"/>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04B7173-DA8D-E2AA-4B34-F82B844C9337}"/>
                  </a:ext>
                </a:extLst>
              </p:cNvPr>
              <p:cNvCxnSpPr>
                <a:cxnSpLocks/>
              </p:cNvCxnSpPr>
              <p:nvPr/>
            </p:nvCxnSpPr>
            <p:spPr>
              <a:xfrm flipV="1">
                <a:off x="1503009" y="3062197"/>
                <a:ext cx="485708" cy="691593"/>
              </a:xfrm>
              <a:prstGeom prst="straightConnector1">
                <a:avLst/>
              </a:prstGeom>
              <a:ln>
                <a:solidFill>
                  <a:srgbClr val="0074A2"/>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47CB5CC5-7C2D-06DA-FAB7-FAB69614C81D}"/>
                  </a:ext>
                </a:extLst>
              </p:cNvPr>
              <p:cNvSpPr/>
              <p:nvPr/>
            </p:nvSpPr>
            <p:spPr>
              <a:xfrm>
                <a:off x="302635" y="2202923"/>
                <a:ext cx="2886456" cy="3688016"/>
              </a:xfrm>
              <a:prstGeom prst="rect">
                <a:avLst/>
              </a:prstGeom>
              <a:noFill/>
              <a:ln>
                <a:solidFill>
                  <a:srgbClr val="0089D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prstDash val="dash"/>
                  </a:ln>
                  <a:noFill/>
                </a:endParaRPr>
              </a:p>
            </p:txBody>
          </p:sp>
          <p:sp>
            <p:nvSpPr>
              <p:cNvPr id="74" name="Google Shape;340;p40">
                <a:extLst>
                  <a:ext uri="{FF2B5EF4-FFF2-40B4-BE49-F238E27FC236}">
                    <a16:creationId xmlns:a16="http://schemas.microsoft.com/office/drawing/2014/main" id="{5BD36208-C123-D06C-2D6C-F8F52078633B}"/>
                  </a:ext>
                </a:extLst>
              </p:cNvPr>
              <p:cNvSpPr/>
              <p:nvPr/>
            </p:nvSpPr>
            <p:spPr>
              <a:xfrm>
                <a:off x="756691" y="5087814"/>
                <a:ext cx="77565" cy="73566"/>
              </a:xfrm>
              <a:custGeom>
                <a:avLst/>
                <a:gdLst/>
                <a:ahLst/>
                <a:cxnLst/>
                <a:rect l="l" t="t" r="r" b="b"/>
                <a:pathLst>
                  <a:path w="1516" h="1527" extrusionOk="0">
                    <a:moveTo>
                      <a:pt x="763" y="1526"/>
                    </a:moveTo>
                    <a:lnTo>
                      <a:pt x="1515" y="774"/>
                    </a:lnTo>
                    <a:lnTo>
                      <a:pt x="763" y="1"/>
                    </a:lnTo>
                    <a:lnTo>
                      <a:pt x="0" y="774"/>
                    </a:lnTo>
                    <a:close/>
                  </a:path>
                </a:pathLst>
              </a:custGeom>
              <a:solidFill>
                <a:srgbClr val="0074A2"/>
              </a:solidFill>
              <a:ln>
                <a:solidFill>
                  <a:srgbClr val="0074A2"/>
                </a:solidFill>
              </a:ln>
            </p:spPr>
            <p:txBody>
              <a:bodyPr spcFirstLastPara="1" wrap="square" lIns="121900" tIns="121900" rIns="121900" bIns="121900" anchor="ctr" anchorCtr="0">
                <a:noAutofit/>
              </a:bodyPr>
              <a:lstStyle/>
              <a:p>
                <a:pPr marL="0" lvl="0" indent="0" algn="l" rtl="0">
                  <a:spcBef>
                    <a:spcPts val="0"/>
                  </a:spcBef>
                  <a:spcAft>
                    <a:spcPts val="0"/>
                  </a:spcAft>
                  <a:buNone/>
                </a:pPr>
                <a:endParaRPr sz="1050"/>
              </a:p>
            </p:txBody>
          </p:sp>
          <p:sp>
            <p:nvSpPr>
              <p:cNvPr id="75" name="Google Shape;341;p40">
                <a:extLst>
                  <a:ext uri="{FF2B5EF4-FFF2-40B4-BE49-F238E27FC236}">
                    <a16:creationId xmlns:a16="http://schemas.microsoft.com/office/drawing/2014/main" id="{EA443499-2FFC-D0A3-1117-B1C08A8D13E0}"/>
                  </a:ext>
                </a:extLst>
              </p:cNvPr>
              <p:cNvSpPr/>
              <p:nvPr/>
            </p:nvSpPr>
            <p:spPr>
              <a:xfrm>
                <a:off x="663799" y="5003760"/>
                <a:ext cx="294142" cy="276968"/>
              </a:xfrm>
              <a:custGeom>
                <a:avLst/>
                <a:gdLst/>
                <a:ahLst/>
                <a:cxnLst/>
                <a:rect l="l" t="t" r="r" b="b"/>
                <a:pathLst>
                  <a:path w="5749" h="5749" extrusionOk="0">
                    <a:moveTo>
                      <a:pt x="5662" y="3278"/>
                    </a:moveTo>
                    <a:lnTo>
                      <a:pt x="5437" y="3052"/>
                    </a:lnTo>
                    <a:lnTo>
                      <a:pt x="5437" y="3052"/>
                    </a:lnTo>
                    <a:lnTo>
                      <a:pt x="3911" y="1516"/>
                    </a:lnTo>
                    <a:cubicBezTo>
                      <a:pt x="3267" y="871"/>
                      <a:pt x="2429" y="431"/>
                      <a:pt x="1526" y="248"/>
                    </a:cubicBezTo>
                    <a:lnTo>
                      <a:pt x="613" y="65"/>
                    </a:lnTo>
                    <a:cubicBezTo>
                      <a:pt x="291" y="1"/>
                      <a:pt x="1" y="291"/>
                      <a:pt x="65" y="613"/>
                    </a:cubicBezTo>
                    <a:lnTo>
                      <a:pt x="237" y="1537"/>
                    </a:lnTo>
                    <a:cubicBezTo>
                      <a:pt x="409" y="2429"/>
                      <a:pt x="860" y="3267"/>
                      <a:pt x="1515" y="3911"/>
                    </a:cubicBezTo>
                    <a:lnTo>
                      <a:pt x="3041" y="5437"/>
                    </a:lnTo>
                    <a:lnTo>
                      <a:pt x="3041" y="5437"/>
                    </a:lnTo>
                    <a:lnTo>
                      <a:pt x="3062" y="5448"/>
                    </a:lnTo>
                    <a:lnTo>
                      <a:pt x="3148" y="5544"/>
                    </a:lnTo>
                    <a:lnTo>
                      <a:pt x="3148" y="5544"/>
                    </a:lnTo>
                    <a:lnTo>
                      <a:pt x="3277" y="5663"/>
                    </a:lnTo>
                    <a:cubicBezTo>
                      <a:pt x="3352" y="5749"/>
                      <a:pt x="3471" y="5749"/>
                      <a:pt x="3557" y="5663"/>
                    </a:cubicBezTo>
                    <a:cubicBezTo>
                      <a:pt x="3643" y="5587"/>
                      <a:pt x="3643" y="5469"/>
                      <a:pt x="3557" y="5383"/>
                    </a:cubicBezTo>
                    <a:lnTo>
                      <a:pt x="3438" y="5265"/>
                    </a:lnTo>
                    <a:lnTo>
                      <a:pt x="3857" y="4846"/>
                    </a:lnTo>
                    <a:lnTo>
                      <a:pt x="4266" y="5265"/>
                    </a:lnTo>
                    <a:cubicBezTo>
                      <a:pt x="4352" y="5340"/>
                      <a:pt x="4470" y="5340"/>
                      <a:pt x="4556" y="5265"/>
                    </a:cubicBezTo>
                    <a:cubicBezTo>
                      <a:pt x="4631" y="5179"/>
                      <a:pt x="4631" y="5061"/>
                      <a:pt x="4556" y="4986"/>
                    </a:cubicBezTo>
                    <a:lnTo>
                      <a:pt x="4137" y="4567"/>
                    </a:lnTo>
                    <a:lnTo>
                      <a:pt x="4556" y="4148"/>
                    </a:lnTo>
                    <a:lnTo>
                      <a:pt x="4964" y="4567"/>
                    </a:lnTo>
                    <a:cubicBezTo>
                      <a:pt x="5050" y="4642"/>
                      <a:pt x="5168" y="4642"/>
                      <a:pt x="5254" y="4567"/>
                    </a:cubicBezTo>
                    <a:cubicBezTo>
                      <a:pt x="5329" y="4481"/>
                      <a:pt x="5329" y="4363"/>
                      <a:pt x="5254" y="4287"/>
                    </a:cubicBezTo>
                    <a:lnTo>
                      <a:pt x="4835" y="3869"/>
                    </a:lnTo>
                    <a:lnTo>
                      <a:pt x="5254" y="3450"/>
                    </a:lnTo>
                    <a:lnTo>
                      <a:pt x="5372" y="3568"/>
                    </a:lnTo>
                    <a:cubicBezTo>
                      <a:pt x="5447" y="3654"/>
                      <a:pt x="5576" y="3654"/>
                      <a:pt x="5652" y="3568"/>
                    </a:cubicBezTo>
                    <a:cubicBezTo>
                      <a:pt x="5748" y="3482"/>
                      <a:pt x="5748" y="3364"/>
                      <a:pt x="5662" y="3278"/>
                    </a:cubicBezTo>
                    <a:close/>
                    <a:moveTo>
                      <a:pt x="3159" y="4975"/>
                    </a:moveTo>
                    <a:lnTo>
                      <a:pt x="1816" y="3632"/>
                    </a:lnTo>
                    <a:cubicBezTo>
                      <a:pt x="1225" y="3041"/>
                      <a:pt x="817" y="2289"/>
                      <a:pt x="656" y="1451"/>
                    </a:cubicBezTo>
                    <a:lnTo>
                      <a:pt x="484" y="538"/>
                    </a:lnTo>
                    <a:cubicBezTo>
                      <a:pt x="473" y="495"/>
                      <a:pt x="505" y="441"/>
                      <a:pt x="559" y="463"/>
                    </a:cubicBezTo>
                    <a:lnTo>
                      <a:pt x="1472" y="635"/>
                    </a:lnTo>
                    <a:cubicBezTo>
                      <a:pt x="2300" y="796"/>
                      <a:pt x="3062" y="1193"/>
                      <a:pt x="3653" y="1784"/>
                    </a:cubicBezTo>
                    <a:lnTo>
                      <a:pt x="4996" y="3127"/>
                    </a:lnTo>
                    <a:close/>
                  </a:path>
                </a:pathLst>
              </a:custGeom>
              <a:solidFill>
                <a:srgbClr val="0074A2"/>
              </a:solidFill>
              <a:ln>
                <a:solidFill>
                  <a:srgbClr val="0074A2"/>
                </a:solidFill>
              </a:ln>
            </p:spPr>
            <p:txBody>
              <a:bodyPr spcFirstLastPara="1" wrap="square" lIns="121900" tIns="121900" rIns="121900" bIns="121900" anchor="ctr" anchorCtr="0">
                <a:noAutofit/>
              </a:bodyPr>
              <a:lstStyle/>
              <a:p>
                <a:pPr marL="0" lvl="0" indent="0" algn="l" rtl="0">
                  <a:spcBef>
                    <a:spcPts val="0"/>
                  </a:spcBef>
                  <a:spcAft>
                    <a:spcPts val="0"/>
                  </a:spcAft>
                  <a:buNone/>
                </a:pPr>
                <a:endParaRPr sz="1050"/>
              </a:p>
            </p:txBody>
          </p:sp>
          <p:sp>
            <p:nvSpPr>
              <p:cNvPr id="76" name="Google Shape;284;p39">
                <a:extLst>
                  <a:ext uri="{FF2B5EF4-FFF2-40B4-BE49-F238E27FC236}">
                    <a16:creationId xmlns:a16="http://schemas.microsoft.com/office/drawing/2014/main" id="{AEC70091-3829-1DED-34AE-45C1229A7A8F}"/>
                  </a:ext>
                </a:extLst>
              </p:cNvPr>
              <p:cNvSpPr txBox="1"/>
              <p:nvPr/>
            </p:nvSpPr>
            <p:spPr>
              <a:xfrm>
                <a:off x="567029" y="5227708"/>
                <a:ext cx="867885" cy="27696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00" dirty="0">
                    <a:solidFill>
                      <a:srgbClr val="324B74"/>
                    </a:solidFill>
                    <a:latin typeface="Montserrat"/>
                    <a:ea typeface="Montserrat"/>
                    <a:cs typeface="Montserrat"/>
                    <a:sym typeface="Montserrat"/>
                  </a:rPr>
                  <a:t>ksqlDB Cluster</a:t>
                </a:r>
                <a:endParaRPr sz="600" dirty="0">
                  <a:solidFill>
                    <a:srgbClr val="324B74"/>
                  </a:solidFill>
                  <a:latin typeface="Montserrat"/>
                  <a:ea typeface="Montserrat"/>
                  <a:cs typeface="Montserrat"/>
                  <a:sym typeface="Montserrat"/>
                </a:endParaRPr>
              </a:p>
            </p:txBody>
          </p:sp>
          <p:sp>
            <p:nvSpPr>
              <p:cNvPr id="77" name="Rectangle 76">
                <a:extLst>
                  <a:ext uri="{FF2B5EF4-FFF2-40B4-BE49-F238E27FC236}">
                    <a16:creationId xmlns:a16="http://schemas.microsoft.com/office/drawing/2014/main" id="{6C1DEC5E-9DEC-46FB-B623-F81BE1AD995D}"/>
                  </a:ext>
                </a:extLst>
              </p:cNvPr>
              <p:cNvSpPr/>
              <p:nvPr/>
            </p:nvSpPr>
            <p:spPr>
              <a:xfrm>
                <a:off x="441796" y="4900020"/>
                <a:ext cx="1115319" cy="695211"/>
              </a:xfrm>
              <a:prstGeom prst="rect">
                <a:avLst/>
              </a:prstGeom>
              <a:noFill/>
              <a:ln w="9525">
                <a:solidFill>
                  <a:srgbClr val="0089D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prstDash val="dash"/>
                  </a:ln>
                  <a:noFill/>
                </a:endParaRPr>
              </a:p>
            </p:txBody>
          </p:sp>
          <p:sp>
            <p:nvSpPr>
              <p:cNvPr id="78" name="Google Shape;340;p40">
                <a:extLst>
                  <a:ext uri="{FF2B5EF4-FFF2-40B4-BE49-F238E27FC236}">
                    <a16:creationId xmlns:a16="http://schemas.microsoft.com/office/drawing/2014/main" id="{29F286FD-D29B-0F8E-2486-30B5D05778A9}"/>
                  </a:ext>
                </a:extLst>
              </p:cNvPr>
              <p:cNvSpPr/>
              <p:nvPr/>
            </p:nvSpPr>
            <p:spPr>
              <a:xfrm>
                <a:off x="1128614" y="5075931"/>
                <a:ext cx="77565" cy="73566"/>
              </a:xfrm>
              <a:custGeom>
                <a:avLst/>
                <a:gdLst/>
                <a:ahLst/>
                <a:cxnLst/>
                <a:rect l="l" t="t" r="r" b="b"/>
                <a:pathLst>
                  <a:path w="1516" h="1527" extrusionOk="0">
                    <a:moveTo>
                      <a:pt x="763" y="1526"/>
                    </a:moveTo>
                    <a:lnTo>
                      <a:pt x="1515" y="774"/>
                    </a:lnTo>
                    <a:lnTo>
                      <a:pt x="763" y="1"/>
                    </a:lnTo>
                    <a:lnTo>
                      <a:pt x="0" y="774"/>
                    </a:lnTo>
                    <a:close/>
                  </a:path>
                </a:pathLst>
              </a:custGeom>
              <a:solidFill>
                <a:srgbClr val="0074A2"/>
              </a:solidFill>
              <a:ln>
                <a:solidFill>
                  <a:srgbClr val="0074A2"/>
                </a:solidFill>
              </a:ln>
            </p:spPr>
            <p:txBody>
              <a:bodyPr spcFirstLastPara="1" wrap="square" lIns="121900" tIns="121900" rIns="121900" bIns="121900" anchor="ctr" anchorCtr="0">
                <a:noAutofit/>
              </a:bodyPr>
              <a:lstStyle/>
              <a:p>
                <a:pPr marL="0" lvl="0" indent="0" algn="l" rtl="0">
                  <a:spcBef>
                    <a:spcPts val="0"/>
                  </a:spcBef>
                  <a:spcAft>
                    <a:spcPts val="0"/>
                  </a:spcAft>
                  <a:buNone/>
                </a:pPr>
                <a:endParaRPr sz="1050"/>
              </a:p>
            </p:txBody>
          </p:sp>
          <p:sp>
            <p:nvSpPr>
              <p:cNvPr id="79" name="Google Shape;341;p40">
                <a:extLst>
                  <a:ext uri="{FF2B5EF4-FFF2-40B4-BE49-F238E27FC236}">
                    <a16:creationId xmlns:a16="http://schemas.microsoft.com/office/drawing/2014/main" id="{290FC1F4-9872-0D4D-2827-3BEBC787C302}"/>
                  </a:ext>
                </a:extLst>
              </p:cNvPr>
              <p:cNvSpPr/>
              <p:nvPr/>
            </p:nvSpPr>
            <p:spPr>
              <a:xfrm>
                <a:off x="1035721" y="4991877"/>
                <a:ext cx="294141" cy="276968"/>
              </a:xfrm>
              <a:custGeom>
                <a:avLst/>
                <a:gdLst/>
                <a:ahLst/>
                <a:cxnLst/>
                <a:rect l="l" t="t" r="r" b="b"/>
                <a:pathLst>
                  <a:path w="5749" h="5749" extrusionOk="0">
                    <a:moveTo>
                      <a:pt x="5662" y="3278"/>
                    </a:moveTo>
                    <a:lnTo>
                      <a:pt x="5437" y="3052"/>
                    </a:lnTo>
                    <a:lnTo>
                      <a:pt x="5437" y="3052"/>
                    </a:lnTo>
                    <a:lnTo>
                      <a:pt x="3911" y="1516"/>
                    </a:lnTo>
                    <a:cubicBezTo>
                      <a:pt x="3267" y="871"/>
                      <a:pt x="2429" y="431"/>
                      <a:pt x="1526" y="248"/>
                    </a:cubicBezTo>
                    <a:lnTo>
                      <a:pt x="613" y="65"/>
                    </a:lnTo>
                    <a:cubicBezTo>
                      <a:pt x="291" y="1"/>
                      <a:pt x="1" y="291"/>
                      <a:pt x="65" y="613"/>
                    </a:cubicBezTo>
                    <a:lnTo>
                      <a:pt x="237" y="1537"/>
                    </a:lnTo>
                    <a:cubicBezTo>
                      <a:pt x="409" y="2429"/>
                      <a:pt x="860" y="3267"/>
                      <a:pt x="1515" y="3911"/>
                    </a:cubicBezTo>
                    <a:lnTo>
                      <a:pt x="3041" y="5437"/>
                    </a:lnTo>
                    <a:lnTo>
                      <a:pt x="3041" y="5437"/>
                    </a:lnTo>
                    <a:lnTo>
                      <a:pt x="3062" y="5448"/>
                    </a:lnTo>
                    <a:lnTo>
                      <a:pt x="3148" y="5544"/>
                    </a:lnTo>
                    <a:lnTo>
                      <a:pt x="3148" y="5544"/>
                    </a:lnTo>
                    <a:lnTo>
                      <a:pt x="3277" y="5663"/>
                    </a:lnTo>
                    <a:cubicBezTo>
                      <a:pt x="3352" y="5749"/>
                      <a:pt x="3471" y="5749"/>
                      <a:pt x="3557" y="5663"/>
                    </a:cubicBezTo>
                    <a:cubicBezTo>
                      <a:pt x="3643" y="5587"/>
                      <a:pt x="3643" y="5469"/>
                      <a:pt x="3557" y="5383"/>
                    </a:cubicBezTo>
                    <a:lnTo>
                      <a:pt x="3438" y="5265"/>
                    </a:lnTo>
                    <a:lnTo>
                      <a:pt x="3857" y="4846"/>
                    </a:lnTo>
                    <a:lnTo>
                      <a:pt x="4266" y="5265"/>
                    </a:lnTo>
                    <a:cubicBezTo>
                      <a:pt x="4352" y="5340"/>
                      <a:pt x="4470" y="5340"/>
                      <a:pt x="4556" y="5265"/>
                    </a:cubicBezTo>
                    <a:cubicBezTo>
                      <a:pt x="4631" y="5179"/>
                      <a:pt x="4631" y="5061"/>
                      <a:pt x="4556" y="4986"/>
                    </a:cubicBezTo>
                    <a:lnTo>
                      <a:pt x="4137" y="4567"/>
                    </a:lnTo>
                    <a:lnTo>
                      <a:pt x="4556" y="4148"/>
                    </a:lnTo>
                    <a:lnTo>
                      <a:pt x="4964" y="4567"/>
                    </a:lnTo>
                    <a:cubicBezTo>
                      <a:pt x="5050" y="4642"/>
                      <a:pt x="5168" y="4642"/>
                      <a:pt x="5254" y="4567"/>
                    </a:cubicBezTo>
                    <a:cubicBezTo>
                      <a:pt x="5329" y="4481"/>
                      <a:pt x="5329" y="4363"/>
                      <a:pt x="5254" y="4287"/>
                    </a:cubicBezTo>
                    <a:lnTo>
                      <a:pt x="4835" y="3869"/>
                    </a:lnTo>
                    <a:lnTo>
                      <a:pt x="5254" y="3450"/>
                    </a:lnTo>
                    <a:lnTo>
                      <a:pt x="5372" y="3568"/>
                    </a:lnTo>
                    <a:cubicBezTo>
                      <a:pt x="5447" y="3654"/>
                      <a:pt x="5576" y="3654"/>
                      <a:pt x="5652" y="3568"/>
                    </a:cubicBezTo>
                    <a:cubicBezTo>
                      <a:pt x="5748" y="3482"/>
                      <a:pt x="5748" y="3364"/>
                      <a:pt x="5662" y="3278"/>
                    </a:cubicBezTo>
                    <a:close/>
                    <a:moveTo>
                      <a:pt x="3159" y="4975"/>
                    </a:moveTo>
                    <a:lnTo>
                      <a:pt x="1816" y="3632"/>
                    </a:lnTo>
                    <a:cubicBezTo>
                      <a:pt x="1225" y="3041"/>
                      <a:pt x="817" y="2289"/>
                      <a:pt x="656" y="1451"/>
                    </a:cubicBezTo>
                    <a:lnTo>
                      <a:pt x="484" y="538"/>
                    </a:lnTo>
                    <a:cubicBezTo>
                      <a:pt x="473" y="495"/>
                      <a:pt x="505" y="441"/>
                      <a:pt x="559" y="463"/>
                    </a:cubicBezTo>
                    <a:lnTo>
                      <a:pt x="1472" y="635"/>
                    </a:lnTo>
                    <a:cubicBezTo>
                      <a:pt x="2300" y="796"/>
                      <a:pt x="3062" y="1193"/>
                      <a:pt x="3653" y="1784"/>
                    </a:cubicBezTo>
                    <a:lnTo>
                      <a:pt x="4996" y="3127"/>
                    </a:lnTo>
                    <a:close/>
                  </a:path>
                </a:pathLst>
              </a:custGeom>
              <a:solidFill>
                <a:srgbClr val="0074A2"/>
              </a:solidFill>
              <a:ln>
                <a:solidFill>
                  <a:srgbClr val="0074A2"/>
                </a:solidFill>
              </a:ln>
            </p:spPr>
            <p:txBody>
              <a:bodyPr spcFirstLastPara="1" wrap="square" lIns="121900" tIns="121900" rIns="121900" bIns="121900" anchor="ctr" anchorCtr="0">
                <a:noAutofit/>
              </a:bodyPr>
              <a:lstStyle/>
              <a:p>
                <a:pPr marL="0" lvl="0" indent="0" algn="l" rtl="0">
                  <a:spcBef>
                    <a:spcPts val="0"/>
                  </a:spcBef>
                  <a:spcAft>
                    <a:spcPts val="0"/>
                  </a:spcAft>
                  <a:buNone/>
                </a:pPr>
                <a:endParaRPr sz="1050"/>
              </a:p>
            </p:txBody>
          </p:sp>
          <p:cxnSp>
            <p:nvCxnSpPr>
              <p:cNvPr id="80" name="Straight Arrow Connector 79">
                <a:extLst>
                  <a:ext uri="{FF2B5EF4-FFF2-40B4-BE49-F238E27FC236}">
                    <a16:creationId xmlns:a16="http://schemas.microsoft.com/office/drawing/2014/main" id="{C7FD1A5F-337E-4AA2-F7E0-B19F4B431DE8}"/>
                  </a:ext>
                </a:extLst>
              </p:cNvPr>
              <p:cNvCxnSpPr>
                <a:cxnSpLocks/>
              </p:cNvCxnSpPr>
              <p:nvPr/>
            </p:nvCxnSpPr>
            <p:spPr>
              <a:xfrm flipV="1">
                <a:off x="1549800" y="4459202"/>
                <a:ext cx="418376" cy="440818"/>
              </a:xfrm>
              <a:prstGeom prst="straightConnector1">
                <a:avLst/>
              </a:prstGeom>
              <a:ln>
                <a:solidFill>
                  <a:srgbClr val="0074A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6EF51DA-3DFD-9258-E958-8E9133F31499}"/>
                  </a:ext>
                </a:extLst>
              </p:cNvPr>
              <p:cNvCxnSpPr>
                <a:cxnSpLocks/>
                <a:endCxn id="77" idx="0"/>
              </p:cNvCxnSpPr>
              <p:nvPr/>
            </p:nvCxnSpPr>
            <p:spPr>
              <a:xfrm flipH="1">
                <a:off x="999456" y="4450817"/>
                <a:ext cx="8913" cy="449203"/>
              </a:xfrm>
              <a:prstGeom prst="straightConnector1">
                <a:avLst/>
              </a:prstGeom>
              <a:ln>
                <a:solidFill>
                  <a:srgbClr val="0074A2"/>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49658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ca-ES"/>
              <a:t>Model de Seguretat</a:t>
            </a:r>
            <a:endParaRPr lang="es-ES"/>
          </a:p>
        </p:txBody>
      </p:sp>
      <p:sp>
        <p:nvSpPr>
          <p:cNvPr id="5" name="Marcador de número de diapositiva 4"/>
          <p:cNvSpPr>
            <a:spLocks noGrp="1"/>
          </p:cNvSpPr>
          <p:nvPr>
            <p:ph type="sldNum" sz="quarter" idx="14"/>
          </p:nvPr>
        </p:nvSpPr>
        <p:spPr/>
        <p:txBody>
          <a:bodyPr/>
          <a:lstStyle/>
          <a:p>
            <a:fld id="{C92424E3-DEF5-471B-AE0E-D62BF55A3FE3}" type="slidenum">
              <a:rPr lang="ca-ES" altLang="es-ES" smtClean="0"/>
              <a:pPr/>
              <a:t>11</a:t>
            </a:fld>
            <a:endParaRPr lang="ca-ES" altLang="es-ES"/>
          </a:p>
        </p:txBody>
      </p:sp>
      <p:sp>
        <p:nvSpPr>
          <p:cNvPr id="6" name="Rectángulo 5"/>
          <p:cNvSpPr/>
          <p:nvPr/>
        </p:nvSpPr>
        <p:spPr>
          <a:xfrm>
            <a:off x="677406" y="1194229"/>
            <a:ext cx="10585177" cy="6555641"/>
          </a:xfrm>
          <a:prstGeom prst="rect">
            <a:avLst/>
          </a:prstGeom>
        </p:spPr>
        <p:txBody>
          <a:bodyPr wrap="square">
            <a:spAutoFit/>
          </a:bodyPr>
          <a:lstStyle/>
          <a:p>
            <a:r>
              <a:rPr lang="pt-BR" sz="1600" b="1" dirty="0">
                <a:latin typeface="Arial" panose="020B0604020202020204" pitchFamily="34" charset="0"/>
              </a:rPr>
              <a:t>Com implementem la seguretat on-prem platform</a:t>
            </a:r>
          </a:p>
          <a:p>
            <a:endParaRPr lang="ca-ES" sz="1600" b="1"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Els clients (productors i consumidors) i serveis del sistema s’autenticaran mitjançant certificat software, signat per l’autoritat pública de certificació Sectigo, amb el mètode mTLS d’autenticació (garanteix que les parts de cadascun dels extrems d’una connexió de xarxa són els que diuen ser, verificant que ambdues tenen la clau privada correcta. La informació continguda en els seus respectius certificats TLS/SSL proporciona una verificació addicional). La signatura del certificat es demanarà a l’Agència de Ciberseguretat (AC), prèvia creació de la clau privada i el certificat CSR corresponents. </a:t>
            </a:r>
          </a:p>
          <a:p>
            <a:endParaRPr lang="ca-ES" sz="1400"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L’Oficina Tècnica proporcionarà un </a:t>
            </a:r>
            <a:r>
              <a:rPr lang="ca-ES" sz="1400" i="1" dirty="0">
                <a:latin typeface="Arial" panose="020B0604020202020204" pitchFamily="34" charset="0"/>
              </a:rPr>
              <a:t>script</a:t>
            </a:r>
            <a:r>
              <a:rPr lang="ca-ES" sz="1400" dirty="0">
                <a:latin typeface="Arial" panose="020B0604020202020204" pitchFamily="34" charset="0"/>
              </a:rPr>
              <a:t> de creació de la clau privada i CSR per facilitar aquesta tasca als clients. La clau privada s’ha d’emmagatzemar protegida i el CSR s’enviarà a l’AC, que el signarà i retornarà al client el certificat final (clau pública) signat amb Sectigo.</a:t>
            </a:r>
          </a:p>
          <a:p>
            <a:pPr marL="285750" indent="-285750">
              <a:buFont typeface="Arial" panose="020B0604020202020204" pitchFamily="34" charset="0"/>
              <a:buChar char="•"/>
            </a:pPr>
            <a:endParaRPr lang="ca-ES" sz="1400"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Els administradors accediran al sistema i el Control Center de Confluent amb usuari/password. </a:t>
            </a:r>
          </a:p>
          <a:p>
            <a:pPr marL="285750" indent="-285750">
              <a:buFont typeface="Arial" panose="020B0604020202020204" pitchFamily="34" charset="0"/>
              <a:buChar char="•"/>
            </a:pPr>
            <a:endParaRPr lang="ca-ES" sz="1400"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Els usuaris de consulta accediran al Control Center amb usuari/password.</a:t>
            </a:r>
          </a:p>
          <a:p>
            <a:pPr marL="285750" indent="-285750">
              <a:buFont typeface="Arial" panose="020B0604020202020204" pitchFamily="34" charset="0"/>
              <a:buChar char="•"/>
            </a:pPr>
            <a:endParaRPr lang="ca-ES" sz="1400"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Els drets d’accés a cada recurs s’establiran segons les decisions de la persona responsable del mateix.</a:t>
            </a:r>
          </a:p>
          <a:p>
            <a:pPr marL="285750" indent="-285750">
              <a:buFont typeface="Arial" panose="020B0604020202020204" pitchFamily="34" charset="0"/>
              <a:buChar char="•"/>
            </a:pPr>
            <a:endParaRPr lang="ca-ES" sz="1400"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Els drets d’accés de cada usuari es limitaran segons els següents principis: mínim privilegi, necessitat de conèixer i capacitat d’autoritzar.</a:t>
            </a:r>
          </a:p>
          <a:p>
            <a:pPr marL="285750" indent="-285750">
              <a:buFont typeface="Arial" panose="020B0604020202020204" pitchFamily="34" charset="0"/>
              <a:buChar char="•"/>
            </a:pPr>
            <a:endParaRPr lang="ca-ES" sz="1400"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Els usuaris que vulguin treballar amb la plataforma han de sol·licitar els permisos adients segons les seves necessitats. Aquests permisos es demanaran a l’Oficina Tècnica, que podrà acceptar o rebutjar la petició en base als criteris anteriors.</a:t>
            </a:r>
          </a:p>
          <a:p>
            <a:pPr marL="285750" indent="-285750">
              <a:buFont typeface="Arial" panose="020B0604020202020204" pitchFamily="34" charset="0"/>
              <a:buChar char="•"/>
            </a:pPr>
            <a:endParaRPr lang="ca-ES" sz="1400" dirty="0">
              <a:latin typeface="Arial" panose="020B0604020202020204" pitchFamily="34" charset="0"/>
            </a:endParaRPr>
          </a:p>
          <a:p>
            <a:endParaRPr lang="es-ES" sz="1400" dirty="0">
              <a:latin typeface="Arial" panose="020B0604020202020204" pitchFamily="34" charset="0"/>
            </a:endParaRPr>
          </a:p>
          <a:p>
            <a:endParaRPr lang="ca-ES" sz="1600" dirty="0">
              <a:highlight>
                <a:srgbClr val="FFFF00"/>
              </a:highlight>
              <a:latin typeface="Arial" panose="020B0604020202020204" pitchFamily="34" charset="0"/>
            </a:endParaRPr>
          </a:p>
          <a:p>
            <a:endParaRPr lang="es-ES" sz="1600" dirty="0"/>
          </a:p>
          <a:p>
            <a:pPr algn="just"/>
            <a:endParaRPr lang="ca-ES" sz="1600" b="1" u="sng" dirty="0">
              <a:latin typeface="Arial" panose="020B0604020202020204" pitchFamily="34" charset="0"/>
            </a:endParaRPr>
          </a:p>
          <a:p>
            <a:pPr algn="just"/>
            <a:endParaRPr lang="ca-ES" dirty="0">
              <a:latin typeface="Arial" panose="020B0604020202020204" pitchFamily="34" charset="0"/>
            </a:endParaRPr>
          </a:p>
        </p:txBody>
      </p:sp>
    </p:spTree>
    <p:extLst>
      <p:ext uri="{BB962C8B-B14F-4D97-AF65-F5344CB8AC3E}">
        <p14:creationId xmlns:p14="http://schemas.microsoft.com/office/powerpoint/2010/main" val="3169400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ca-ES"/>
              <a:t>Model de Seguretat</a:t>
            </a:r>
            <a:endParaRPr lang="es-ES"/>
          </a:p>
        </p:txBody>
      </p:sp>
      <p:sp>
        <p:nvSpPr>
          <p:cNvPr id="5" name="Marcador de número de diapositiva 4"/>
          <p:cNvSpPr>
            <a:spLocks noGrp="1"/>
          </p:cNvSpPr>
          <p:nvPr>
            <p:ph type="sldNum" sz="quarter" idx="14"/>
          </p:nvPr>
        </p:nvSpPr>
        <p:spPr/>
        <p:txBody>
          <a:bodyPr/>
          <a:lstStyle/>
          <a:p>
            <a:fld id="{C92424E3-DEF5-471B-AE0E-D62BF55A3FE3}" type="slidenum">
              <a:rPr lang="ca-ES" altLang="es-ES" smtClean="0"/>
              <a:pPr/>
              <a:t>12</a:t>
            </a:fld>
            <a:endParaRPr lang="ca-ES" altLang="es-ES"/>
          </a:p>
        </p:txBody>
      </p:sp>
      <p:sp>
        <p:nvSpPr>
          <p:cNvPr id="6" name="Rectángulo 5"/>
          <p:cNvSpPr/>
          <p:nvPr/>
        </p:nvSpPr>
        <p:spPr>
          <a:xfrm>
            <a:off x="677406" y="1194229"/>
            <a:ext cx="10585177" cy="5262979"/>
          </a:xfrm>
          <a:prstGeom prst="rect">
            <a:avLst/>
          </a:prstGeom>
        </p:spPr>
        <p:txBody>
          <a:bodyPr wrap="square">
            <a:spAutoFit/>
          </a:bodyPr>
          <a:lstStyle/>
          <a:p>
            <a:r>
              <a:rPr lang="ca-ES" sz="1600" b="1" dirty="0">
                <a:latin typeface="Arial" panose="020B0604020202020204" pitchFamily="34" charset="0"/>
              </a:rPr>
              <a:t>Com implementem la seguretat cloud</a:t>
            </a:r>
          </a:p>
          <a:p>
            <a:endParaRPr lang="ca-ES" sz="1600" b="1"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En el clúster Standard actual els clients (productors i consumidors) i serveis del sistema s'autentiquessin mitjançant credencials client i secret. Si és necessari aplicar una seguretat mes extricta ha de comunicar-se a l'Oficina Tècnica per a realitzar un estudi i donar solució als requisits de seguretat acordats.</a:t>
            </a:r>
          </a:p>
          <a:p>
            <a:pPr marL="285750" indent="-285750">
              <a:buFont typeface="Arial" panose="020B0604020202020204" pitchFamily="34" charset="0"/>
              <a:buChar char="•"/>
            </a:pPr>
            <a:endParaRPr lang="ca-ES" sz="1400"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Els administradors accediran al sistema i el Control Center de Confluent amb usuari/password. </a:t>
            </a:r>
          </a:p>
          <a:p>
            <a:pPr marL="285750" indent="-285750">
              <a:buFont typeface="Arial" panose="020B0604020202020204" pitchFamily="34" charset="0"/>
              <a:buChar char="•"/>
            </a:pPr>
            <a:endParaRPr lang="ca-ES" sz="1400"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Els usuaris de consulta accediran al Control Center amb usuari/password.</a:t>
            </a:r>
          </a:p>
          <a:p>
            <a:pPr marL="285750" indent="-285750">
              <a:buFont typeface="Arial" panose="020B0604020202020204" pitchFamily="34" charset="0"/>
              <a:buChar char="•"/>
            </a:pPr>
            <a:endParaRPr lang="ca-ES" sz="1400"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Els drets d’accés a cada recurs s’establiran segons les decisions de la persona responsable del mateix.</a:t>
            </a:r>
          </a:p>
          <a:p>
            <a:pPr marL="285750" indent="-285750">
              <a:buFont typeface="Arial" panose="020B0604020202020204" pitchFamily="34" charset="0"/>
              <a:buChar char="•"/>
            </a:pPr>
            <a:endParaRPr lang="ca-ES" sz="1400"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Els drets d’accés de cada usuari es limitaran segons els següents principis: mínim privilegi, necessitat de conèixer i capacitat d’autoritzar.</a:t>
            </a:r>
          </a:p>
          <a:p>
            <a:pPr marL="285750" indent="-285750">
              <a:buFont typeface="Arial" panose="020B0604020202020204" pitchFamily="34" charset="0"/>
              <a:buChar char="•"/>
            </a:pPr>
            <a:endParaRPr lang="ca-ES" sz="1400"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Els usuaris que vulguin treballar amb la plataforma han de sol·licitar els permisos adients segons les seves necessitats. Aquests permisos es demanaran a l’Oficina Tècnica, que podrà acceptar o rebutjar la petició en base als criteris anteriors.</a:t>
            </a:r>
          </a:p>
          <a:p>
            <a:pPr marL="285750" indent="-285750">
              <a:buFont typeface="Arial" panose="020B0604020202020204" pitchFamily="34" charset="0"/>
              <a:buChar char="•"/>
            </a:pPr>
            <a:endParaRPr lang="ca-ES" sz="1400" dirty="0">
              <a:latin typeface="Arial" panose="020B0604020202020204" pitchFamily="34" charset="0"/>
            </a:endParaRPr>
          </a:p>
          <a:p>
            <a:endParaRPr lang="es-ES" sz="1400" dirty="0">
              <a:latin typeface="Arial" panose="020B0604020202020204" pitchFamily="34" charset="0"/>
            </a:endParaRPr>
          </a:p>
          <a:p>
            <a:endParaRPr lang="ca-ES" sz="1600" dirty="0">
              <a:highlight>
                <a:srgbClr val="FFFF00"/>
              </a:highlight>
              <a:latin typeface="Arial" panose="020B0604020202020204" pitchFamily="34" charset="0"/>
            </a:endParaRPr>
          </a:p>
          <a:p>
            <a:endParaRPr lang="es-ES" sz="1600" dirty="0"/>
          </a:p>
          <a:p>
            <a:pPr algn="just"/>
            <a:endParaRPr lang="ca-ES" sz="1600" b="1" u="sng" dirty="0">
              <a:latin typeface="Arial" panose="020B0604020202020204" pitchFamily="34" charset="0"/>
            </a:endParaRPr>
          </a:p>
          <a:p>
            <a:pPr algn="just"/>
            <a:endParaRPr lang="ca-ES" dirty="0">
              <a:latin typeface="Arial" panose="020B0604020202020204" pitchFamily="34" charset="0"/>
            </a:endParaRPr>
          </a:p>
        </p:txBody>
      </p:sp>
    </p:spTree>
    <p:extLst>
      <p:ext uri="{BB962C8B-B14F-4D97-AF65-F5344CB8AC3E}">
        <p14:creationId xmlns:p14="http://schemas.microsoft.com/office/powerpoint/2010/main" val="1487028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ca-ES" err="1"/>
              <a:t>Multitenancy</a:t>
            </a:r>
            <a:r>
              <a:rPr lang="ca-ES"/>
              <a:t> i entorns</a:t>
            </a:r>
            <a:endParaRPr lang="es-ES"/>
          </a:p>
        </p:txBody>
      </p:sp>
      <p:sp>
        <p:nvSpPr>
          <p:cNvPr id="5" name="Marcador de número de diapositiva 4"/>
          <p:cNvSpPr>
            <a:spLocks noGrp="1"/>
          </p:cNvSpPr>
          <p:nvPr>
            <p:ph type="sldNum" sz="quarter" idx="14"/>
          </p:nvPr>
        </p:nvSpPr>
        <p:spPr/>
        <p:txBody>
          <a:bodyPr/>
          <a:lstStyle/>
          <a:p>
            <a:fld id="{C92424E3-DEF5-471B-AE0E-D62BF55A3FE3}" type="slidenum">
              <a:rPr lang="ca-ES" altLang="es-ES" smtClean="0"/>
              <a:pPr/>
              <a:t>13</a:t>
            </a:fld>
            <a:endParaRPr lang="ca-ES" altLang="es-ES"/>
          </a:p>
        </p:txBody>
      </p:sp>
      <p:sp>
        <p:nvSpPr>
          <p:cNvPr id="6" name="Rectángulo 5"/>
          <p:cNvSpPr/>
          <p:nvPr/>
        </p:nvSpPr>
        <p:spPr>
          <a:xfrm>
            <a:off x="677406" y="1194229"/>
            <a:ext cx="10585177" cy="6309420"/>
          </a:xfrm>
          <a:prstGeom prst="rect">
            <a:avLst/>
          </a:prstGeom>
        </p:spPr>
        <p:txBody>
          <a:bodyPr wrap="square">
            <a:spAutoFit/>
          </a:bodyPr>
          <a:lstStyle/>
          <a:p>
            <a:r>
              <a:rPr lang="ca-ES" sz="1600" b="1" dirty="0">
                <a:latin typeface="Arial" panose="020B0604020202020204" pitchFamily="34" charset="0"/>
              </a:rPr>
              <a:t>Com implementem el </a:t>
            </a:r>
            <a:r>
              <a:rPr lang="ca-ES" sz="1600" b="1" dirty="0" err="1">
                <a:latin typeface="Arial" panose="020B0604020202020204" pitchFamily="34" charset="0"/>
              </a:rPr>
              <a:t>multitenancy</a:t>
            </a:r>
            <a:endParaRPr lang="es-ES" sz="1600" b="1" dirty="0">
              <a:latin typeface="Arial" panose="020B0604020202020204" pitchFamily="34" charset="0"/>
            </a:endParaRPr>
          </a:p>
          <a:p>
            <a:endParaRPr lang="es-ES" sz="1600" dirty="0">
              <a:latin typeface="Arial" panose="020B0604020202020204" pitchFamily="34" charset="0"/>
            </a:endParaRPr>
          </a:p>
          <a:p>
            <a:r>
              <a:rPr lang="ca-ES" sz="1600" dirty="0">
                <a:latin typeface="Arial" panose="020B0604020202020204" pitchFamily="34" charset="0"/>
              </a:rPr>
              <a:t>A la plataforma </a:t>
            </a:r>
            <a:r>
              <a:rPr lang="ca-ES" sz="1600" dirty="0" err="1">
                <a:latin typeface="Arial" panose="020B0604020202020204" pitchFamily="34" charset="0"/>
              </a:rPr>
              <a:t>Eventhub</a:t>
            </a:r>
            <a:r>
              <a:rPr lang="ca-ES" sz="1600" dirty="0">
                <a:latin typeface="Arial" panose="020B0604020202020204" pitchFamily="34" charset="0"/>
              </a:rPr>
              <a:t> implementem el </a:t>
            </a:r>
            <a:r>
              <a:rPr lang="ca-ES" sz="1600" dirty="0" err="1">
                <a:latin typeface="Arial" panose="020B0604020202020204" pitchFamily="34" charset="0"/>
              </a:rPr>
              <a:t>multitenancy</a:t>
            </a:r>
            <a:r>
              <a:rPr lang="ca-ES" sz="1600" dirty="0">
                <a:latin typeface="Arial" panose="020B0604020202020204" pitchFamily="34" charset="0"/>
              </a:rPr>
              <a:t> i aïllament de recursos a partir de quotes.</a:t>
            </a:r>
          </a:p>
          <a:p>
            <a:endParaRPr lang="ca-ES" sz="1600" dirty="0">
              <a:latin typeface="Arial" panose="020B0604020202020204" pitchFamily="34" charset="0"/>
            </a:endParaRPr>
          </a:p>
          <a:p>
            <a:r>
              <a:rPr lang="ca-ES" sz="1600" dirty="0">
                <a:latin typeface="Arial" panose="020B0604020202020204" pitchFamily="34" charset="0"/>
              </a:rPr>
              <a:t>El clúster Kafka té la capacitat d'aplicar quotes a les sol·licituds per controlar els recursos del broker utilitzats pels clients. Els brokers de Kafka poden aplicar dos tipus de quotes de clients per a cada grup de clients que comparteix una quota:</a:t>
            </a:r>
          </a:p>
          <a:p>
            <a:endParaRPr lang="ca-ES" sz="1600" dirty="0">
              <a:latin typeface="Arial" panose="020B0604020202020204" pitchFamily="34" charset="0"/>
            </a:endParaRPr>
          </a:p>
          <a:p>
            <a:pPr marL="285750" indent="-285750">
              <a:buFont typeface="Arial" panose="020B0604020202020204" pitchFamily="34" charset="0"/>
              <a:buChar char="•"/>
            </a:pPr>
            <a:r>
              <a:rPr lang="ca-ES" sz="1600" dirty="0">
                <a:latin typeface="Arial" panose="020B0604020202020204" pitchFamily="34" charset="0"/>
              </a:rPr>
              <a:t>Les quotes d'amplada de banda de xarxa defineixen els llindars de velocitat de bytes.</a:t>
            </a:r>
          </a:p>
          <a:p>
            <a:pPr marL="285750" indent="-285750">
              <a:buFont typeface="Arial" panose="020B0604020202020204" pitchFamily="34" charset="0"/>
              <a:buChar char="•"/>
            </a:pPr>
            <a:r>
              <a:rPr lang="ca-ES" sz="1600" dirty="0">
                <a:latin typeface="Arial" panose="020B0604020202020204" pitchFamily="34" charset="0"/>
              </a:rPr>
              <a:t>Les quotes de velocitat de sol·licitud defineixen els llindars d'utilització de la CPU com a percentatge dels fils d'E/S i de xarxa.</a:t>
            </a:r>
          </a:p>
          <a:p>
            <a:endParaRPr lang="ca-ES" sz="1600" dirty="0">
              <a:latin typeface="Arial" panose="020B0604020202020204" pitchFamily="34" charset="0"/>
            </a:endParaRPr>
          </a:p>
          <a:p>
            <a:r>
              <a:rPr lang="ca-ES" sz="1600" dirty="0">
                <a:latin typeface="Arial" panose="020B0604020202020204" pitchFamily="34" charset="0"/>
              </a:rPr>
              <a:t>Amb la implementació de quotes evitarem:</a:t>
            </a:r>
          </a:p>
          <a:p>
            <a:r>
              <a:rPr lang="ca-ES" sz="1600" dirty="0">
                <a:latin typeface="Arial" panose="020B0604020202020204" pitchFamily="34" charset="0"/>
              </a:rPr>
              <a:t> </a:t>
            </a:r>
          </a:p>
          <a:p>
            <a:pPr marL="285750" indent="-285750">
              <a:buFont typeface="Arial" panose="020B0604020202020204" pitchFamily="34" charset="0"/>
              <a:buChar char="•"/>
            </a:pPr>
            <a:r>
              <a:rPr lang="ca-ES" sz="1600" dirty="0">
                <a:latin typeface="Arial" panose="020B0604020202020204" pitchFamily="34" charset="0"/>
              </a:rPr>
              <a:t>La monopolització dels recursos de la plataforma per part d’una aplicació</a:t>
            </a:r>
          </a:p>
          <a:p>
            <a:pPr marL="285750" indent="-285750">
              <a:buFont typeface="Arial" panose="020B0604020202020204" pitchFamily="34" charset="0"/>
              <a:buChar char="•"/>
            </a:pPr>
            <a:r>
              <a:rPr lang="ca-ES" sz="1600" dirty="0">
                <a:latin typeface="Arial" panose="020B0604020202020204" pitchFamily="34" charset="0"/>
              </a:rPr>
              <a:t>La saturació de la xarxa</a:t>
            </a:r>
          </a:p>
          <a:p>
            <a:pPr marL="285750" indent="-285750">
              <a:buFont typeface="Arial" panose="020B0604020202020204" pitchFamily="34" charset="0"/>
              <a:buChar char="•"/>
            </a:pPr>
            <a:r>
              <a:rPr lang="ca-ES" sz="1600" dirty="0">
                <a:latin typeface="Arial" panose="020B0604020202020204" pitchFamily="34" charset="0"/>
              </a:rPr>
              <a:t>Denegació del servei per altres clients</a:t>
            </a:r>
          </a:p>
          <a:p>
            <a:pPr marL="285750" indent="-285750">
              <a:buFont typeface="Arial" panose="020B0604020202020204" pitchFamily="34" charset="0"/>
              <a:buChar char="•"/>
            </a:pPr>
            <a:endParaRPr lang="ca-ES" sz="1600" dirty="0">
              <a:latin typeface="Arial" panose="020B0604020202020204" pitchFamily="34" charset="0"/>
            </a:endParaRPr>
          </a:p>
          <a:p>
            <a:r>
              <a:rPr lang="ca-ES" sz="1600" b="1" dirty="0">
                <a:latin typeface="Arial" panose="020B0604020202020204" pitchFamily="34" charset="0"/>
              </a:rPr>
              <a:t>Entorns</a:t>
            </a:r>
            <a:endParaRPr lang="ca-ES" sz="1600" dirty="0">
              <a:latin typeface="Arial" panose="020B0604020202020204" pitchFamily="34" charset="0"/>
            </a:endParaRPr>
          </a:p>
          <a:p>
            <a:r>
              <a:rPr lang="ca-ES" sz="1600" dirty="0">
                <a:latin typeface="Arial" panose="020B0604020202020204" pitchFamily="34" charset="0"/>
              </a:rPr>
              <a:t>Posem a disposició de les aplicacions 3 entorns de treball: INT, PRE i PRO (INT és un entorn opcional)</a:t>
            </a:r>
          </a:p>
          <a:p>
            <a:endParaRPr lang="es-ES" sz="1600" dirty="0"/>
          </a:p>
          <a:p>
            <a:pPr algn="just"/>
            <a:endParaRPr lang="ca-ES" sz="1600" b="1" u="sng" dirty="0">
              <a:latin typeface="Arial" panose="020B0604020202020204" pitchFamily="34" charset="0"/>
            </a:endParaRPr>
          </a:p>
          <a:p>
            <a:pPr algn="just"/>
            <a:endParaRPr lang="ca-ES" sz="1600" dirty="0">
              <a:latin typeface="Arial" panose="020B0604020202020204" pitchFamily="34" charset="0"/>
            </a:endParaRPr>
          </a:p>
          <a:p>
            <a:pPr algn="just"/>
            <a:endParaRPr lang="ca-ES" dirty="0">
              <a:latin typeface="Arial" panose="020B0604020202020204" pitchFamily="34" charset="0"/>
            </a:endParaRPr>
          </a:p>
          <a:p>
            <a:pPr algn="just"/>
            <a:endParaRPr lang="ca-ES" dirty="0">
              <a:latin typeface="Arial" panose="020B0604020202020204" pitchFamily="34" charset="0"/>
            </a:endParaRPr>
          </a:p>
        </p:txBody>
      </p:sp>
    </p:spTree>
    <p:extLst>
      <p:ext uri="{BB962C8B-B14F-4D97-AF65-F5344CB8AC3E}">
        <p14:creationId xmlns:p14="http://schemas.microsoft.com/office/powerpoint/2010/main" val="3294905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Avantatges</a:t>
            </a:r>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14</a:t>
            </a:fld>
            <a:endParaRPr lang="ca-ES" altLang="es-ES" sz="1200"/>
          </a:p>
        </p:txBody>
      </p:sp>
      <p:sp>
        <p:nvSpPr>
          <p:cNvPr id="29" name="Rectángulo 28"/>
          <p:cNvSpPr/>
          <p:nvPr/>
        </p:nvSpPr>
        <p:spPr>
          <a:xfrm>
            <a:off x="695400" y="1271855"/>
            <a:ext cx="10585177" cy="5586145"/>
          </a:xfrm>
          <a:prstGeom prst="rect">
            <a:avLst/>
          </a:prstGeom>
        </p:spPr>
        <p:txBody>
          <a:bodyPr wrap="square">
            <a:spAutoFit/>
          </a:bodyPr>
          <a:lstStyle/>
          <a:p>
            <a:pPr algn="just"/>
            <a:r>
              <a:rPr lang="ca-ES" sz="1700" b="1" u="sng">
                <a:latin typeface="Arial" panose="020B0604020202020204" pitchFamily="34" charset="0"/>
              </a:rPr>
              <a:t>¿Quines avantatges te adherir-se a la plataforma transversal de Kafka?</a:t>
            </a:r>
          </a:p>
          <a:p>
            <a:pPr algn="just"/>
            <a:endParaRPr lang="ca-ES" sz="1700">
              <a:latin typeface="Arial" panose="020B0604020202020204" pitchFamily="34" charset="0"/>
            </a:endParaRPr>
          </a:p>
          <a:p>
            <a:pPr marL="285750" indent="-285750" algn="just">
              <a:buFont typeface="Arial" panose="020B0604020202020204" pitchFamily="34" charset="0"/>
              <a:buChar char="•"/>
            </a:pPr>
            <a:r>
              <a:rPr lang="ca-ES" sz="1700" b="1">
                <a:latin typeface="Arial" panose="020B0604020202020204" pitchFamily="34" charset="0"/>
              </a:rPr>
              <a:t>Estalvi</a:t>
            </a:r>
            <a:r>
              <a:rPr lang="ca-ES" sz="1700">
                <a:latin typeface="Arial" panose="020B0604020202020204" pitchFamily="34" charset="0"/>
              </a:rPr>
              <a:t>. Al ser una plataforma compartida, el cost d’utilització es redueix considerablement. Per al repartiment del cost d’ús de la plataforma es tenen en compte diferents factors, com el tràfic de dades, l’emmagatzematge utilitzat, la quantitat de missatges dipositats, etc.</a:t>
            </a:r>
          </a:p>
          <a:p>
            <a:pPr marL="285750" indent="-285750" algn="just">
              <a:buFont typeface="Arial" panose="020B0604020202020204" pitchFamily="34" charset="0"/>
              <a:buChar char="•"/>
            </a:pPr>
            <a:endParaRPr lang="ca-ES" sz="1700">
              <a:latin typeface="Arial" panose="020B0604020202020204" pitchFamily="34" charset="0"/>
            </a:endParaRPr>
          </a:p>
          <a:p>
            <a:pPr marL="285750" indent="-285750" algn="just">
              <a:buFont typeface="Arial" panose="020B0604020202020204" pitchFamily="34" charset="0"/>
              <a:buChar char="•"/>
            </a:pPr>
            <a:r>
              <a:rPr lang="ca-ES" sz="1700" b="1">
                <a:latin typeface="Arial" panose="020B0604020202020204" pitchFamily="34" charset="0"/>
              </a:rPr>
              <a:t>Temps de posada en producció. </a:t>
            </a:r>
            <a:r>
              <a:rPr lang="ca-ES" sz="1700">
                <a:latin typeface="Arial" panose="020B0604020202020204" pitchFamily="34" charset="0"/>
              </a:rPr>
              <a:t>El temps de posada en producció es redueix dràsticament, ja que no s’ha de fer cap aprovisionament d’infraestructura, desplegament del producte ni tot el que comporta una plataforma nova.</a:t>
            </a:r>
            <a:endParaRPr lang="ca-ES" sz="1700" b="1">
              <a:latin typeface="Arial" panose="020B0604020202020204" pitchFamily="34" charset="0"/>
            </a:endParaRPr>
          </a:p>
          <a:p>
            <a:pPr marL="285750" indent="-285750" algn="just">
              <a:buFont typeface="Arial" panose="020B0604020202020204" pitchFamily="34" charset="0"/>
              <a:buChar char="•"/>
            </a:pPr>
            <a:endParaRPr lang="ca-ES" sz="1700" b="1">
              <a:latin typeface="Arial" panose="020B0604020202020204" pitchFamily="34" charset="0"/>
            </a:endParaRPr>
          </a:p>
          <a:p>
            <a:pPr marL="285750" indent="-285750" algn="just">
              <a:buFont typeface="Arial" panose="020B0604020202020204" pitchFamily="34" charset="0"/>
              <a:buChar char="•"/>
            </a:pPr>
            <a:r>
              <a:rPr lang="ca-ES" sz="1700" b="1">
                <a:latin typeface="Arial" panose="020B0604020202020204" pitchFamily="34" charset="0"/>
              </a:rPr>
              <a:t>Robustesa. </a:t>
            </a:r>
            <a:r>
              <a:rPr lang="ca-ES" sz="1700">
                <a:latin typeface="Arial" panose="020B0604020202020204" pitchFamily="34" charset="0"/>
              </a:rPr>
              <a:t>La plataforma és altament disponible, tolerant a fallades i redundant.</a:t>
            </a:r>
          </a:p>
          <a:p>
            <a:pPr marL="285750" indent="-285750" algn="just">
              <a:buFont typeface="Arial" panose="020B0604020202020204" pitchFamily="34" charset="0"/>
              <a:buChar char="•"/>
            </a:pPr>
            <a:endParaRPr lang="ca-ES" sz="1700" b="1">
              <a:latin typeface="Arial" panose="020B0604020202020204" pitchFamily="34" charset="0"/>
            </a:endParaRPr>
          </a:p>
          <a:p>
            <a:pPr marL="285750" indent="-285750" algn="just">
              <a:buFont typeface="Arial" panose="020B0604020202020204" pitchFamily="34" charset="0"/>
              <a:buChar char="•"/>
            </a:pPr>
            <a:r>
              <a:rPr lang="ca-ES" sz="1700" b="1">
                <a:latin typeface="Arial" panose="020B0604020202020204" pitchFamily="34" charset="0"/>
              </a:rPr>
              <a:t>Servei monitoritzat 24/7. </a:t>
            </a:r>
            <a:r>
              <a:rPr lang="ca-ES" sz="1700">
                <a:latin typeface="Arial" panose="020B0604020202020204" pitchFamily="34" charset="0"/>
              </a:rPr>
              <a:t>La plataforma està declarada com un sistema crític i per tant monitoritzada tot el dia tots els dies pel Centre del Control del CTTI.</a:t>
            </a:r>
            <a:endParaRPr lang="ca-ES" sz="1700" b="1" u="sng">
              <a:latin typeface="Arial" panose="020B0604020202020204" pitchFamily="34" charset="0"/>
            </a:endParaRPr>
          </a:p>
          <a:p>
            <a:pPr marL="285750" indent="-285750" algn="just">
              <a:buFont typeface="Arial" panose="020B0604020202020204" pitchFamily="34" charset="0"/>
              <a:buChar char="•"/>
            </a:pPr>
            <a:endParaRPr lang="ca-ES" sz="1700" b="1">
              <a:latin typeface="Arial" panose="020B0604020202020204" pitchFamily="34" charset="0"/>
            </a:endParaRPr>
          </a:p>
          <a:p>
            <a:pPr marL="285750" indent="-285750" algn="just">
              <a:buFont typeface="Arial" panose="020B0604020202020204" pitchFamily="34" charset="0"/>
              <a:buChar char="•"/>
            </a:pPr>
            <a:r>
              <a:rPr lang="ca-ES" sz="1700" b="1">
                <a:latin typeface="Arial" panose="020B0604020202020204" pitchFamily="34" charset="0"/>
              </a:rPr>
              <a:t>Suport. </a:t>
            </a:r>
            <a:r>
              <a:rPr lang="ca-ES" sz="1700">
                <a:latin typeface="Arial" panose="020B0604020202020204" pitchFamily="34" charset="0"/>
              </a:rPr>
              <a:t>Equip de suport especialitzat en la tecnologia per ajudar-vos des de la definició de l’arquitectura, millors pràctiques de definició de </a:t>
            </a:r>
            <a:r>
              <a:rPr lang="ca-ES" sz="1700" i="1" err="1">
                <a:latin typeface="Arial" panose="020B0604020202020204" pitchFamily="34" charset="0"/>
              </a:rPr>
              <a:t>topics</a:t>
            </a:r>
            <a:r>
              <a:rPr lang="ca-ES" sz="1700">
                <a:latin typeface="Arial" panose="020B0604020202020204" pitchFamily="34" charset="0"/>
              </a:rPr>
              <a:t>, integració amb la plataforma, resolució de incidències i posada en producció. Compta amb suport de fabricant, Confluent, amb temps de resposta inferior a 1h per a incidents de severitat crítica en producció.</a:t>
            </a:r>
            <a:endParaRPr lang="ca-ES" sz="1700" b="1">
              <a:latin typeface="Arial" panose="020B0604020202020204" pitchFamily="34" charset="0"/>
            </a:endParaRPr>
          </a:p>
          <a:p>
            <a:pPr algn="just"/>
            <a:endParaRPr lang="ca-ES" sz="1700">
              <a:latin typeface="Arial" panose="020B0604020202020204" pitchFamily="34" charset="0"/>
            </a:endParaRPr>
          </a:p>
          <a:p>
            <a:pPr algn="just"/>
            <a:endParaRPr lang="ca-ES" sz="1700">
              <a:latin typeface="Arial" panose="020B0604020202020204" pitchFamily="34" charset="0"/>
            </a:endParaRPr>
          </a:p>
        </p:txBody>
      </p:sp>
    </p:spTree>
    <p:extLst>
      <p:ext uri="{BB962C8B-B14F-4D97-AF65-F5344CB8AC3E}">
        <p14:creationId xmlns:p14="http://schemas.microsoft.com/office/powerpoint/2010/main" val="237190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Oficina tècnica </a:t>
            </a:r>
            <a:r>
              <a:rPr lang="ca-ES" err="1"/>
              <a:t>Eventhub</a:t>
            </a:r>
            <a:endParaRPr lang="ca-ES"/>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15</a:t>
            </a:fld>
            <a:endParaRPr lang="ca-ES" altLang="es-ES" sz="1200"/>
          </a:p>
        </p:txBody>
      </p:sp>
      <p:sp>
        <p:nvSpPr>
          <p:cNvPr id="2" name="Rectángulo 1"/>
          <p:cNvSpPr/>
          <p:nvPr/>
        </p:nvSpPr>
        <p:spPr>
          <a:xfrm>
            <a:off x="551383" y="1222936"/>
            <a:ext cx="10585177" cy="5309146"/>
          </a:xfrm>
          <a:prstGeom prst="rect">
            <a:avLst/>
          </a:prstGeom>
        </p:spPr>
        <p:txBody>
          <a:bodyPr wrap="square">
            <a:spAutoFit/>
          </a:bodyPr>
          <a:lstStyle/>
          <a:p>
            <a:pPr algn="just"/>
            <a:r>
              <a:rPr lang="ca-ES" sz="1700" dirty="0">
                <a:latin typeface="Arial" panose="020B0604020202020204" pitchFamily="34" charset="0"/>
              </a:rPr>
              <a:t>L’oficina tècnica </a:t>
            </a:r>
            <a:r>
              <a:rPr lang="ca-ES" sz="1700" dirty="0" err="1">
                <a:latin typeface="Arial" panose="020B0604020202020204" pitchFamily="34" charset="0"/>
              </a:rPr>
              <a:t>Eventhub</a:t>
            </a:r>
            <a:r>
              <a:rPr lang="ca-ES" sz="1700" dirty="0">
                <a:latin typeface="Arial" panose="020B0604020202020204" pitchFamily="34" charset="0"/>
              </a:rPr>
              <a:t> es va crear amb la finalitat de donar el suport necessari als departaments que es volen adherir a la seva plataforma.</a:t>
            </a:r>
          </a:p>
          <a:p>
            <a:pPr algn="just"/>
            <a:endParaRPr lang="ca-ES" sz="1700" dirty="0">
              <a:latin typeface="Arial" panose="020B0604020202020204" pitchFamily="34" charset="0"/>
            </a:endParaRPr>
          </a:p>
          <a:p>
            <a:pPr algn="just"/>
            <a:r>
              <a:rPr lang="ca-ES" sz="1700" dirty="0">
                <a:latin typeface="Arial" panose="020B0604020202020204" pitchFamily="34" charset="0"/>
              </a:rPr>
              <a:t>L’oficina tècnica està pensada per ajudar en tot el procés d’integració, des de </a:t>
            </a:r>
            <a:r>
              <a:rPr lang="ca-ES" sz="1700" dirty="0" err="1">
                <a:latin typeface="Arial" panose="020B0604020202020204" pitchFamily="34" charset="0"/>
              </a:rPr>
              <a:t>l’</a:t>
            </a:r>
            <a:r>
              <a:rPr lang="ca-ES" sz="1700" i="1" dirty="0" err="1">
                <a:latin typeface="Arial" panose="020B0604020202020204" pitchFamily="34" charset="0"/>
              </a:rPr>
              <a:t>onboarding</a:t>
            </a:r>
            <a:r>
              <a:rPr lang="ca-ES" sz="1700" dirty="0">
                <a:latin typeface="Arial" panose="020B0604020202020204" pitchFamily="34" charset="0"/>
              </a:rPr>
              <a:t> de la aplicació a integrar-se amb Kafka fins el desplegament en els diferents entorns de la plataforma (INT, PRE i PRO).</a:t>
            </a:r>
          </a:p>
          <a:p>
            <a:pPr algn="just"/>
            <a:endParaRPr lang="ca-ES" sz="1700" dirty="0">
              <a:latin typeface="Arial" panose="020B0604020202020204" pitchFamily="34" charset="0"/>
            </a:endParaRPr>
          </a:p>
          <a:p>
            <a:pPr algn="just"/>
            <a:r>
              <a:rPr lang="ca-ES" sz="1700" b="1" u="sng" dirty="0">
                <a:latin typeface="Arial" panose="020B0604020202020204" pitchFamily="34" charset="0"/>
              </a:rPr>
              <a:t>L’oficina tècnica s’encarrega de:</a:t>
            </a:r>
          </a:p>
          <a:p>
            <a:pPr algn="just"/>
            <a:endParaRPr lang="ca-ES" sz="1700" dirty="0">
              <a:latin typeface="Arial" panose="020B0604020202020204" pitchFamily="34" charset="0"/>
            </a:endParaRPr>
          </a:p>
          <a:p>
            <a:pPr marL="285750" indent="-285750" algn="just">
              <a:buFont typeface="Arial" panose="020B0604020202020204" pitchFamily="34" charset="0"/>
              <a:buChar char="•"/>
            </a:pPr>
            <a:r>
              <a:rPr lang="ca-ES" sz="1700" dirty="0">
                <a:latin typeface="Arial" panose="020B0604020202020204" pitchFamily="34" charset="0"/>
              </a:rPr>
              <a:t>Administrar la plataforma Confluent Kafka.</a:t>
            </a:r>
          </a:p>
          <a:p>
            <a:pPr marL="285750" indent="-285750" algn="just">
              <a:buFont typeface="Arial" panose="020B0604020202020204" pitchFamily="34" charset="0"/>
              <a:buChar char="•"/>
            </a:pPr>
            <a:r>
              <a:rPr lang="ca-ES" sz="1700" dirty="0">
                <a:latin typeface="Arial" panose="020B0604020202020204" pitchFamily="34" charset="0"/>
              </a:rPr>
              <a:t>Observabilitat de la plataforma.</a:t>
            </a:r>
          </a:p>
          <a:p>
            <a:pPr marL="285750" indent="-285750" algn="just">
              <a:buFont typeface="Arial" panose="020B0604020202020204" pitchFamily="34" charset="0"/>
              <a:buChar char="•"/>
            </a:pPr>
            <a:r>
              <a:rPr lang="ca-ES" sz="1700" dirty="0">
                <a:latin typeface="Arial" panose="020B0604020202020204" pitchFamily="34" charset="0"/>
              </a:rPr>
              <a:t>Afegir components d’arquitectura si calgués.</a:t>
            </a:r>
          </a:p>
          <a:p>
            <a:pPr marL="285750" indent="-285750" algn="just">
              <a:buFont typeface="Arial" panose="020B0604020202020204" pitchFamily="34" charset="0"/>
              <a:buChar char="•"/>
            </a:pPr>
            <a:r>
              <a:rPr lang="ca-ES" sz="1600" dirty="0">
                <a:solidFill>
                  <a:srgbClr val="000000"/>
                </a:solidFill>
                <a:latin typeface="Arial"/>
                <a:cs typeface="Arial"/>
              </a:rPr>
              <a:t>Gestió de les peticions de manteniment dels esquemes (</a:t>
            </a:r>
            <a:r>
              <a:rPr lang="ca-ES" sz="1600" dirty="0" err="1">
                <a:solidFill>
                  <a:srgbClr val="000000"/>
                </a:solidFill>
                <a:latin typeface="Arial"/>
                <a:cs typeface="Arial"/>
              </a:rPr>
              <a:t>Schema</a:t>
            </a:r>
            <a:r>
              <a:rPr lang="ca-ES" sz="1600" dirty="0">
                <a:solidFill>
                  <a:srgbClr val="000000"/>
                </a:solidFill>
                <a:latin typeface="Arial"/>
                <a:cs typeface="Arial"/>
              </a:rPr>
              <a:t> </a:t>
            </a:r>
            <a:r>
              <a:rPr lang="ca-ES" sz="1600" dirty="0" err="1">
                <a:solidFill>
                  <a:srgbClr val="000000"/>
                </a:solidFill>
                <a:latin typeface="Arial"/>
                <a:cs typeface="Arial"/>
              </a:rPr>
              <a:t>Registry</a:t>
            </a:r>
            <a:r>
              <a:rPr lang="ca-ES" sz="1600" dirty="0">
                <a:solidFill>
                  <a:srgbClr val="000000"/>
                </a:solidFill>
                <a:latin typeface="Arial"/>
                <a:cs typeface="Arial"/>
              </a:rPr>
              <a:t>)</a:t>
            </a:r>
          </a:p>
          <a:p>
            <a:pPr marL="285750" indent="-285750" algn="just">
              <a:buFont typeface="Arial" panose="020B0604020202020204" pitchFamily="34" charset="0"/>
              <a:buChar char="•"/>
            </a:pPr>
            <a:r>
              <a:rPr lang="ca-ES" sz="1700" dirty="0">
                <a:latin typeface="Arial" panose="020B0604020202020204" pitchFamily="34" charset="0"/>
              </a:rPr>
              <a:t>Afegir nous </a:t>
            </a:r>
            <a:r>
              <a:rPr lang="ca-ES" sz="1700" dirty="0" err="1">
                <a:latin typeface="Arial" panose="020B0604020202020204" pitchFamily="34" charset="0"/>
              </a:rPr>
              <a:t>plugins</a:t>
            </a:r>
            <a:r>
              <a:rPr lang="ca-ES" sz="1700" dirty="0">
                <a:latin typeface="Arial" panose="020B0604020202020204" pitchFamily="34" charset="0"/>
              </a:rPr>
              <a:t> a Kafka </a:t>
            </a:r>
            <a:r>
              <a:rPr lang="ca-ES" sz="1700" dirty="0" err="1">
                <a:latin typeface="Arial" panose="020B0604020202020204" pitchFamily="34" charset="0"/>
              </a:rPr>
              <a:t>Connect</a:t>
            </a:r>
            <a:r>
              <a:rPr lang="ca-ES" sz="1700" dirty="0">
                <a:latin typeface="Arial" panose="020B0604020202020204" pitchFamily="34" charset="0"/>
              </a:rPr>
              <a:t> (</a:t>
            </a:r>
            <a:r>
              <a:rPr lang="ca-ES" sz="1700" dirty="0" err="1">
                <a:latin typeface="Arial" panose="020B0604020202020204" pitchFamily="34" charset="0"/>
              </a:rPr>
              <a:t>mysql</a:t>
            </a:r>
            <a:r>
              <a:rPr lang="ca-ES" sz="1700" dirty="0">
                <a:latin typeface="Arial" panose="020B0604020202020204" pitchFamily="34" charset="0"/>
              </a:rPr>
              <a:t>, oracle, sap, </a:t>
            </a:r>
            <a:r>
              <a:rPr lang="ca-ES" sz="1700" dirty="0" err="1">
                <a:latin typeface="Arial" panose="020B0604020202020204" pitchFamily="34" charset="0"/>
              </a:rPr>
              <a:t>etc</a:t>
            </a:r>
            <a:r>
              <a:rPr lang="ca-ES" sz="1700" dirty="0">
                <a:latin typeface="Arial" panose="020B0604020202020204" pitchFamily="34" charset="0"/>
              </a:rPr>
              <a:t>).</a:t>
            </a:r>
          </a:p>
          <a:p>
            <a:pPr marL="285750" indent="-285750" algn="just">
              <a:buFont typeface="Arial" panose="020B0604020202020204" pitchFamily="34" charset="0"/>
              <a:buChar char="•"/>
            </a:pPr>
            <a:r>
              <a:rPr lang="ca-ES" sz="1700" dirty="0">
                <a:latin typeface="Arial" panose="020B0604020202020204" pitchFamily="34" charset="0"/>
              </a:rPr>
              <a:t>Configurar connectors de Kafka </a:t>
            </a:r>
            <a:r>
              <a:rPr lang="ca-ES" sz="1700" dirty="0" err="1">
                <a:latin typeface="Arial" panose="020B0604020202020204" pitchFamily="34" charset="0"/>
              </a:rPr>
              <a:t>Connect</a:t>
            </a:r>
            <a:r>
              <a:rPr lang="ca-ES" sz="1700" dirty="0">
                <a:latin typeface="Arial" panose="020B0604020202020204" pitchFamily="34" charset="0"/>
              </a:rPr>
              <a:t> tant per </a:t>
            </a:r>
            <a:r>
              <a:rPr lang="ca-ES" sz="1700" i="1" dirty="0" err="1">
                <a:latin typeface="Arial" panose="020B0604020202020204" pitchFamily="34" charset="0"/>
              </a:rPr>
              <a:t>source</a:t>
            </a:r>
            <a:r>
              <a:rPr lang="ca-ES" sz="1700" dirty="0">
                <a:latin typeface="Arial" panose="020B0604020202020204" pitchFamily="34" charset="0"/>
              </a:rPr>
              <a:t> com per </a:t>
            </a:r>
            <a:r>
              <a:rPr lang="ca-ES" sz="1700" i="1" dirty="0" err="1">
                <a:latin typeface="Arial" panose="020B0604020202020204" pitchFamily="34" charset="0"/>
              </a:rPr>
              <a:t>sink</a:t>
            </a:r>
            <a:r>
              <a:rPr lang="ca-ES" sz="1700" dirty="0">
                <a:latin typeface="Arial" panose="020B0604020202020204" pitchFamily="34" charset="0"/>
              </a:rPr>
              <a:t>.</a:t>
            </a:r>
          </a:p>
          <a:p>
            <a:pPr marL="285750" indent="-285750" algn="just">
              <a:buFont typeface="Arial" panose="020B0604020202020204" pitchFamily="34" charset="0"/>
              <a:buChar char="•"/>
            </a:pPr>
            <a:r>
              <a:rPr lang="ca-ES" sz="1700" dirty="0">
                <a:latin typeface="Arial" panose="020B0604020202020204" pitchFamily="34" charset="0"/>
              </a:rPr>
              <a:t>Gestionar els usuaris d’aplicació i les seves autoritzacions.</a:t>
            </a:r>
          </a:p>
          <a:p>
            <a:pPr marL="285750" indent="-285750" algn="just">
              <a:buFont typeface="Arial" panose="020B0604020202020204" pitchFamily="34" charset="0"/>
              <a:buChar char="•"/>
            </a:pPr>
            <a:r>
              <a:rPr lang="ca-ES" sz="1700" dirty="0">
                <a:latin typeface="Arial" panose="020B0604020202020204" pitchFamily="34" charset="0"/>
              </a:rPr>
              <a:t>Ajudar a definir i configurar els </a:t>
            </a:r>
            <a:r>
              <a:rPr lang="ca-ES" sz="1700" i="1" dirty="0" err="1">
                <a:latin typeface="Arial" panose="020B0604020202020204" pitchFamily="34" charset="0"/>
              </a:rPr>
              <a:t>topics</a:t>
            </a:r>
            <a:r>
              <a:rPr lang="ca-ES" sz="1700" dirty="0">
                <a:latin typeface="Arial" panose="020B0604020202020204" pitchFamily="34" charset="0"/>
              </a:rPr>
              <a:t> necessaris per a la vostra aplicació.</a:t>
            </a:r>
          </a:p>
          <a:p>
            <a:pPr marL="285750" indent="-285750" algn="just">
              <a:buFont typeface="Arial" panose="020B0604020202020204" pitchFamily="34" charset="0"/>
              <a:buChar char="•"/>
            </a:pPr>
            <a:r>
              <a:rPr lang="ca-ES" sz="1700" i="1" dirty="0" err="1">
                <a:latin typeface="Arial" panose="020B0604020202020204" pitchFamily="34" charset="0"/>
              </a:rPr>
              <a:t>Fine</a:t>
            </a:r>
            <a:r>
              <a:rPr lang="ca-ES" sz="1700" i="1" dirty="0">
                <a:latin typeface="Arial" panose="020B0604020202020204" pitchFamily="34" charset="0"/>
              </a:rPr>
              <a:t> </a:t>
            </a:r>
            <a:r>
              <a:rPr lang="ca-ES" sz="1700" i="1" dirty="0" err="1">
                <a:latin typeface="Arial" panose="020B0604020202020204" pitchFamily="34" charset="0"/>
              </a:rPr>
              <a:t>tuning</a:t>
            </a:r>
            <a:r>
              <a:rPr lang="ca-ES" sz="1700" i="1" dirty="0">
                <a:latin typeface="Arial" panose="020B0604020202020204" pitchFamily="34" charset="0"/>
              </a:rPr>
              <a:t> </a:t>
            </a:r>
            <a:r>
              <a:rPr lang="ca-ES" sz="1700" dirty="0">
                <a:latin typeface="Arial" panose="020B0604020202020204" pitchFamily="34" charset="0"/>
              </a:rPr>
              <a:t>de </a:t>
            </a:r>
            <a:r>
              <a:rPr lang="ca-ES" sz="1700" i="1" dirty="0" err="1">
                <a:latin typeface="Arial" panose="020B0604020202020204" pitchFamily="34" charset="0"/>
              </a:rPr>
              <a:t>topics</a:t>
            </a:r>
            <a:r>
              <a:rPr lang="ca-ES" sz="1700" dirty="0">
                <a:latin typeface="Arial" panose="020B0604020202020204" pitchFamily="34" charset="0"/>
              </a:rPr>
              <a:t> i particions</a:t>
            </a:r>
            <a:r>
              <a:rPr lang="ca-ES" sz="1700" i="1" dirty="0">
                <a:latin typeface="Arial" panose="020B0604020202020204" pitchFamily="34" charset="0"/>
              </a:rPr>
              <a:t>.</a:t>
            </a:r>
          </a:p>
          <a:p>
            <a:pPr marL="285750" indent="-285750" algn="just">
              <a:buFont typeface="Arial" panose="020B0604020202020204" pitchFamily="34" charset="0"/>
              <a:buChar char="•"/>
            </a:pPr>
            <a:r>
              <a:rPr lang="ca-ES" sz="1700" dirty="0">
                <a:latin typeface="Arial" panose="020B0604020202020204" pitchFamily="34" charset="0"/>
              </a:rPr>
              <a:t>Resolució de dubtes amb un equip d’experts en la tecnologia.</a:t>
            </a:r>
          </a:p>
          <a:p>
            <a:pPr marL="285750" indent="-285750" algn="just">
              <a:buFont typeface="Arial" panose="020B0604020202020204" pitchFamily="34" charset="0"/>
              <a:buChar char="•"/>
            </a:pPr>
            <a:r>
              <a:rPr lang="ca-ES" sz="1700" dirty="0" err="1">
                <a:latin typeface="Arial" panose="020B0604020202020204" pitchFamily="34" charset="0"/>
              </a:rPr>
              <a:t>Repositori</a:t>
            </a:r>
            <a:r>
              <a:rPr lang="ca-ES" sz="1700" dirty="0">
                <a:latin typeface="Arial" panose="020B0604020202020204" pitchFamily="34" charset="0"/>
              </a:rPr>
              <a:t> de coneixement i experiències d’altres departaments.</a:t>
            </a:r>
          </a:p>
          <a:p>
            <a:pPr algn="just"/>
            <a:endParaRPr lang="ca-ES" sz="1700" dirty="0">
              <a:latin typeface="Arial" panose="020B0604020202020204" pitchFamily="34" charset="0"/>
            </a:endParaRPr>
          </a:p>
        </p:txBody>
      </p:sp>
    </p:spTree>
    <p:extLst>
      <p:ext uri="{BB962C8B-B14F-4D97-AF65-F5344CB8AC3E}">
        <p14:creationId xmlns:p14="http://schemas.microsoft.com/office/powerpoint/2010/main" val="398227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Oficina tècnica </a:t>
            </a:r>
            <a:r>
              <a:rPr lang="ca-ES" err="1"/>
              <a:t>Eventhub</a:t>
            </a:r>
            <a:endParaRPr lang="ca-ES"/>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16</a:t>
            </a:fld>
            <a:endParaRPr lang="ca-ES" altLang="es-ES" sz="1200"/>
          </a:p>
        </p:txBody>
      </p:sp>
      <p:sp>
        <p:nvSpPr>
          <p:cNvPr id="2" name="Rectángulo 1"/>
          <p:cNvSpPr/>
          <p:nvPr/>
        </p:nvSpPr>
        <p:spPr>
          <a:xfrm>
            <a:off x="551383" y="1340768"/>
            <a:ext cx="9849095" cy="3631763"/>
          </a:xfrm>
          <a:prstGeom prst="rect">
            <a:avLst/>
          </a:prstGeom>
        </p:spPr>
        <p:txBody>
          <a:bodyPr wrap="square" lIns="91440" tIns="45720" rIns="91440" bIns="45720" anchor="t">
            <a:spAutoFit/>
          </a:bodyPr>
          <a:lstStyle/>
          <a:p>
            <a:pPr algn="just"/>
            <a:r>
              <a:rPr lang="ca-ES" b="1" u="sng" dirty="0">
                <a:latin typeface="Arial" panose="020B0604020202020204" pitchFamily="34" charset="0"/>
              </a:rPr>
              <a:t>L’oficina tècnica s’encarrega de (continuació):</a:t>
            </a:r>
          </a:p>
          <a:p>
            <a:pPr algn="just"/>
            <a:endParaRPr lang="ca-ES" dirty="0">
              <a:latin typeface="Arial" panose="020B0604020202020204" pitchFamily="34" charset="0"/>
            </a:endParaRPr>
          </a:p>
          <a:p>
            <a:pPr marL="285750" indent="-285750" algn="just">
              <a:buFont typeface="Arial" panose="020B0604020202020204" pitchFamily="34" charset="0"/>
              <a:buChar char="•"/>
            </a:pPr>
            <a:r>
              <a:rPr lang="ca-ES" sz="2000" dirty="0">
                <a:latin typeface="Arial" panose="020B0604020202020204" pitchFamily="34" charset="0"/>
              </a:rPr>
              <a:t>Generació d’informes detallats de consum dels </a:t>
            </a:r>
            <a:r>
              <a:rPr lang="ca-ES" sz="2000" i="1" dirty="0" err="1">
                <a:latin typeface="Arial" panose="020B0604020202020204" pitchFamily="34" charset="0"/>
              </a:rPr>
              <a:t>topics</a:t>
            </a:r>
            <a:r>
              <a:rPr lang="ca-ES" sz="2000" dirty="0">
                <a:latin typeface="Arial" panose="020B0604020202020204" pitchFamily="34" charset="0"/>
              </a:rPr>
              <a:t>.</a:t>
            </a:r>
          </a:p>
          <a:p>
            <a:pPr marL="285750" indent="-285750" algn="just">
              <a:buFont typeface="Arial" panose="020B0604020202020204" pitchFamily="34" charset="0"/>
              <a:buChar char="•"/>
            </a:pPr>
            <a:r>
              <a:rPr lang="ca-ES" sz="2000" dirty="0">
                <a:latin typeface="Arial" panose="020B0604020202020204" pitchFamily="34" charset="0"/>
              </a:rPr>
              <a:t>Suport a proves de rendiment.</a:t>
            </a:r>
          </a:p>
          <a:p>
            <a:pPr marL="285750" indent="-285750" algn="just">
              <a:buFont typeface="Arial" panose="020B0604020202020204" pitchFamily="34" charset="0"/>
              <a:buChar char="•"/>
            </a:pPr>
            <a:r>
              <a:rPr lang="ca-ES" sz="2000" dirty="0">
                <a:latin typeface="Arial" panose="020B0604020202020204" pitchFamily="34" charset="0"/>
              </a:rPr>
              <a:t>Donar suport a les aplicacions usuàries de la plataforma.</a:t>
            </a:r>
          </a:p>
          <a:p>
            <a:pPr marL="285750" indent="-285750" algn="just">
              <a:buFont typeface="Arial" panose="020B0604020202020204" pitchFamily="34" charset="0"/>
              <a:buChar char="•"/>
            </a:pPr>
            <a:r>
              <a:rPr lang="ca-ES" sz="2000" dirty="0">
                <a:solidFill>
                  <a:srgbClr val="000000"/>
                </a:solidFill>
                <a:latin typeface="Arial"/>
                <a:cs typeface="Arial"/>
              </a:rPr>
              <a:t>Subscripció </a:t>
            </a:r>
            <a:r>
              <a:rPr lang="ca-ES" sz="2000" dirty="0" err="1">
                <a:solidFill>
                  <a:srgbClr val="000000"/>
                </a:solidFill>
                <a:latin typeface="Arial"/>
                <a:cs typeface="Arial"/>
              </a:rPr>
              <a:t>Gold</a:t>
            </a:r>
            <a:r>
              <a:rPr lang="ca-ES" sz="2000" dirty="0">
                <a:solidFill>
                  <a:srgbClr val="000000"/>
                </a:solidFill>
                <a:latin typeface="Arial"/>
                <a:cs typeface="Arial"/>
              </a:rPr>
              <a:t> amb Confluent, podem obrir tiquets de suport al fabricant</a:t>
            </a:r>
          </a:p>
          <a:p>
            <a:pPr marL="285750" indent="-285750" algn="just">
              <a:buFont typeface="Arial" panose="020B0604020202020204" pitchFamily="34" charset="0"/>
              <a:buChar char="•"/>
            </a:pPr>
            <a:r>
              <a:rPr lang="ca-ES" sz="2000" dirty="0">
                <a:solidFill>
                  <a:srgbClr val="000000"/>
                </a:solidFill>
                <a:latin typeface="Arial"/>
                <a:cs typeface="Arial"/>
              </a:rPr>
              <a:t>Consultoria del fabricant en funció del cas d'ús. En cas que sigui necessari podem gestionar  sessions de treball amb els consultors de Confluent.</a:t>
            </a:r>
          </a:p>
          <a:p>
            <a:pPr marL="285750" indent="-285750" algn="just">
              <a:buFont typeface="Arial" panose="020B0604020202020204" pitchFamily="34" charset="0"/>
              <a:buChar char="•"/>
            </a:pPr>
            <a:r>
              <a:rPr lang="ca-ES" sz="2000" dirty="0">
                <a:latin typeface="Arial"/>
                <a:cs typeface="Arial"/>
              </a:rPr>
              <a:t>Donar accés per obrir tiquets a Confluent directament</a:t>
            </a:r>
            <a:r>
              <a:rPr lang="ca-ES" dirty="0">
                <a:latin typeface="Arial"/>
                <a:cs typeface="Arial"/>
              </a:rPr>
              <a:t>. </a:t>
            </a:r>
          </a:p>
          <a:p>
            <a:pPr marL="285750" indent="-285750" algn="just">
              <a:buFont typeface="Arial" panose="020B0604020202020204" pitchFamily="34" charset="0"/>
              <a:buChar char="•"/>
            </a:pPr>
            <a:endParaRPr lang="ca-ES" dirty="0">
              <a:latin typeface="Arial" panose="020B0604020202020204" pitchFamily="34" charset="0"/>
            </a:endParaRPr>
          </a:p>
          <a:p>
            <a:pPr marL="285750" indent="-285750" algn="just">
              <a:buFont typeface="Arial" panose="020B0604020202020204" pitchFamily="34" charset="0"/>
              <a:buChar char="•"/>
            </a:pPr>
            <a:endParaRPr lang="ca-ES" dirty="0">
              <a:latin typeface="Arial" panose="020B0604020202020204" pitchFamily="34" charset="0"/>
            </a:endParaRPr>
          </a:p>
          <a:p>
            <a:pPr algn="just"/>
            <a:endParaRPr lang="ca-ES" dirty="0">
              <a:latin typeface="Arial" panose="020B0604020202020204" pitchFamily="34" charset="0"/>
            </a:endParaRPr>
          </a:p>
        </p:txBody>
      </p:sp>
    </p:spTree>
    <p:extLst>
      <p:ext uri="{BB962C8B-B14F-4D97-AF65-F5344CB8AC3E}">
        <p14:creationId xmlns:p14="http://schemas.microsoft.com/office/powerpoint/2010/main" val="1031267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Serveis que ofereix l’oficina tècnica</a:t>
            </a:r>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17</a:t>
            </a:fld>
            <a:endParaRPr lang="ca-ES" altLang="es-ES" sz="1200"/>
          </a:p>
        </p:txBody>
      </p:sp>
      <p:sp>
        <p:nvSpPr>
          <p:cNvPr id="2" name="Rectángulo 1"/>
          <p:cNvSpPr/>
          <p:nvPr/>
        </p:nvSpPr>
        <p:spPr>
          <a:xfrm>
            <a:off x="551383" y="1331976"/>
            <a:ext cx="10585177" cy="4893647"/>
          </a:xfrm>
          <a:prstGeom prst="rect">
            <a:avLst/>
          </a:prstGeom>
        </p:spPr>
        <p:txBody>
          <a:bodyPr wrap="square" lIns="91440" tIns="45720" rIns="91440" bIns="45720" anchor="t">
            <a:spAutoFit/>
          </a:bodyPr>
          <a:lstStyle/>
          <a:p>
            <a:pPr algn="just"/>
            <a:r>
              <a:rPr lang="ca-ES" b="1" u="sng" dirty="0">
                <a:latin typeface="Arial"/>
                <a:cs typeface="Arial"/>
              </a:rPr>
              <a:t>Serveis actius a la plataforma on-prem i com demanar-los</a:t>
            </a:r>
          </a:p>
          <a:p>
            <a:pPr algn="just"/>
            <a:endParaRPr lang="ca-ES" sz="1400" dirty="0">
              <a:latin typeface="Arial" panose="020B0604020202020204" pitchFamily="34" charset="0"/>
            </a:endParaRPr>
          </a:p>
          <a:p>
            <a:pPr algn="just"/>
            <a:r>
              <a:rPr lang="ca-ES" sz="1400" i="1" dirty="0">
                <a:latin typeface="Arial"/>
                <a:cs typeface="Arial"/>
              </a:rPr>
              <a:t>Kafka Brokers, Schema Registry i Kafka Connect</a:t>
            </a:r>
          </a:p>
          <a:p>
            <a:pPr algn="just"/>
            <a:endParaRPr lang="ca-ES" sz="1400" dirty="0">
              <a:latin typeface="Arial" panose="020B0604020202020204" pitchFamily="34" charset="0"/>
            </a:endParaRPr>
          </a:p>
          <a:p>
            <a:pPr marL="285750" indent="-285750">
              <a:buFont typeface="Arial" panose="020B0604020202020204" pitchFamily="34" charset="0"/>
              <a:buChar char="•"/>
            </a:pPr>
            <a:r>
              <a:rPr lang="ca-ES" sz="1400" dirty="0">
                <a:latin typeface="Arial"/>
                <a:cs typeface="Arial"/>
              </a:rPr>
              <a:t>Onboarding per conèixer les seves necessitats, entendre el cas d’ús i tenir una visió de totes les peces. Ens podeu contactar a </a:t>
            </a:r>
            <a:r>
              <a:rPr lang="ca-ES" sz="1400" u="sng" dirty="0">
                <a:hlinkClick r:id="rId2"/>
              </a:rPr>
              <a:t>eventhub.ctti@gencat.cat</a:t>
            </a:r>
            <a:endParaRPr lang="ca-ES" sz="1400" u="sng" dirty="0"/>
          </a:p>
          <a:p>
            <a:pPr marL="285750" indent="-285750">
              <a:buFont typeface="Arial" panose="020B0604020202020204" pitchFamily="34" charset="0"/>
              <a:buChar char="•"/>
            </a:pPr>
            <a:r>
              <a:rPr lang="ca-ES" sz="1400" dirty="0">
                <a:latin typeface="Arial"/>
                <a:cs typeface="Arial"/>
              </a:rPr>
              <a:t>Sol·licitar accés al Jira ACOEVENT per a poder realziar les sol·licituds per Jira.</a:t>
            </a:r>
          </a:p>
          <a:p>
            <a:pPr marL="285750" indent="-285750">
              <a:buFont typeface="Arial" panose="020B0604020202020204" pitchFamily="34" charset="0"/>
              <a:buChar char="•"/>
            </a:pPr>
            <a:r>
              <a:rPr lang="ca-ES" sz="1400" dirty="0">
                <a:latin typeface="Arial"/>
                <a:cs typeface="Arial"/>
              </a:rPr>
              <a:t>Passes a seguir per integrar-se a la plataforma Eventhub</a:t>
            </a:r>
          </a:p>
          <a:p>
            <a:pPr marL="742950" lvl="1" indent="-285750">
              <a:buFont typeface="Arial" panose="020B0604020202020204" pitchFamily="34" charset="0"/>
              <a:buChar char="•"/>
            </a:pPr>
            <a:r>
              <a:rPr lang="ca-ES" sz="1400" dirty="0">
                <a:latin typeface="Arial"/>
                <a:cs typeface="Arial"/>
              </a:rPr>
              <a:t>Obrir regles de firewall fins els següents endpoints:</a:t>
            </a:r>
          </a:p>
          <a:p>
            <a:pPr marL="1200150" lvl="2" indent="-285750">
              <a:buFont typeface="Arial" panose="020B0604020202020204" pitchFamily="34" charset="0"/>
              <a:buChar char="•"/>
            </a:pPr>
            <a:r>
              <a:rPr lang="ca-ES" sz="1400" dirty="0">
                <a:latin typeface="Arial"/>
                <a:cs typeface="Arial"/>
              </a:rPr>
              <a:t>integracio.eventhub.intranet.gencat.cat (10.53.141.134) ports: 9093</a:t>
            </a:r>
          </a:p>
          <a:p>
            <a:pPr marL="1200150" lvl="2" indent="-285750">
              <a:buFont typeface="Arial" panose="020B0604020202020204" pitchFamily="34" charset="0"/>
              <a:buChar char="•"/>
            </a:pPr>
            <a:r>
              <a:rPr lang="ca-ES" sz="1400" dirty="0">
                <a:latin typeface="Arial"/>
                <a:cs typeface="Arial"/>
              </a:rPr>
              <a:t>preproduccio.eventhub.intranet.gencat.cat (10.53.194.11) port: 6000, 6001, 6002, 6003</a:t>
            </a:r>
            <a:endParaRPr lang="ca-ES" sz="1400" dirty="0">
              <a:highlight>
                <a:srgbClr val="FFFF00"/>
              </a:highlight>
              <a:latin typeface="Arial"/>
              <a:cs typeface="Arial"/>
            </a:endParaRPr>
          </a:p>
          <a:p>
            <a:pPr marL="1200150" lvl="2" indent="-285750">
              <a:buFont typeface="Arial" panose="020B0604020202020204" pitchFamily="34" charset="0"/>
              <a:buChar char="•"/>
            </a:pPr>
            <a:r>
              <a:rPr lang="ca-ES" sz="1400" dirty="0">
                <a:latin typeface="Arial"/>
                <a:cs typeface="Arial"/>
              </a:rPr>
              <a:t>eventhub.intranet.gencat.cat (10.52.194.10) port: 6000, 6001, 6002, 6003</a:t>
            </a:r>
            <a:endParaRPr lang="ca-ES" sz="1400" dirty="0">
              <a:highlight>
                <a:srgbClr val="FFFF00"/>
              </a:highlight>
              <a:latin typeface="Arial"/>
              <a:cs typeface="Arial"/>
            </a:endParaRPr>
          </a:p>
          <a:p>
            <a:pPr marL="742950" lvl="1" indent="-285750">
              <a:buFont typeface="Arial" panose="020B0604020202020204" pitchFamily="34" charset="0"/>
              <a:buChar char="•"/>
            </a:pPr>
            <a:r>
              <a:rPr lang="ca-ES" sz="1400" dirty="0">
                <a:latin typeface="Arial"/>
                <a:cs typeface="Arial"/>
              </a:rPr>
              <a:t>Demanar usuari a partir del codi de diàleg i nom d'aplicació.</a:t>
            </a:r>
            <a:endParaRPr lang="ca-ES" sz="1400" dirty="0"/>
          </a:p>
          <a:p>
            <a:pPr marL="742950" lvl="1" indent="-285750">
              <a:buFont typeface="Arial" panose="020B0604020202020204" pitchFamily="34" charset="0"/>
              <a:buChar char="•"/>
            </a:pPr>
            <a:r>
              <a:rPr lang="ca-ES" sz="1400" dirty="0">
                <a:latin typeface="Arial"/>
                <a:cs typeface="Arial"/>
              </a:rPr>
              <a:t>Demanar els </a:t>
            </a:r>
            <a:r>
              <a:rPr lang="ca-ES" sz="1400" i="1" dirty="0">
                <a:latin typeface="Arial"/>
                <a:cs typeface="Arial"/>
              </a:rPr>
              <a:t>topics</a:t>
            </a:r>
            <a:r>
              <a:rPr lang="ca-ES" sz="1400" dirty="0">
                <a:latin typeface="Arial"/>
                <a:cs typeface="Arial"/>
              </a:rPr>
              <a:t> omplint el formulari en l‘Annex II</a:t>
            </a:r>
          </a:p>
          <a:p>
            <a:pPr marL="285750" indent="-285750">
              <a:buFont typeface="Arial" panose="020B0604020202020204" pitchFamily="34" charset="0"/>
              <a:buChar char="•"/>
            </a:pPr>
            <a:r>
              <a:rPr lang="ca-ES" sz="1400" dirty="0">
                <a:latin typeface="Arial"/>
                <a:cs typeface="Arial"/>
              </a:rPr>
              <a:t>Aprovisionar, </a:t>
            </a:r>
            <a:r>
              <a:rPr lang="ca-ES" sz="1400" i="1" dirty="0">
                <a:latin typeface="Arial"/>
                <a:cs typeface="Arial"/>
              </a:rPr>
              <a:t>topics</a:t>
            </a:r>
            <a:r>
              <a:rPr lang="ca-ES" sz="1400" dirty="0">
                <a:latin typeface="Arial"/>
                <a:cs typeface="Arial"/>
              </a:rPr>
              <a:t> (veure l’Annex II)</a:t>
            </a:r>
          </a:p>
          <a:p>
            <a:pPr marL="285750" indent="-285750">
              <a:buFont typeface="Arial" panose="020B0604020202020204" pitchFamily="34" charset="0"/>
              <a:buChar char="•"/>
            </a:pPr>
            <a:r>
              <a:rPr lang="ca-ES" sz="1400" dirty="0">
                <a:latin typeface="Arial"/>
                <a:cs typeface="Arial"/>
              </a:rPr>
              <a:t>Aprovisionar </a:t>
            </a:r>
            <a:r>
              <a:rPr lang="ca-ES" sz="1400" i="1" dirty="0">
                <a:latin typeface="Arial"/>
                <a:cs typeface="Arial"/>
              </a:rPr>
              <a:t>schemas</a:t>
            </a:r>
            <a:r>
              <a:rPr lang="ca-ES" sz="1400" dirty="0">
                <a:latin typeface="Arial"/>
                <a:cs typeface="Arial"/>
              </a:rPr>
              <a:t> (veure l’Annex III)</a:t>
            </a:r>
          </a:p>
          <a:p>
            <a:pPr marL="742950" lvl="1" indent="-285750">
              <a:buFont typeface="Arial" panose="020B0604020202020204" pitchFamily="34" charset="0"/>
              <a:buChar char="•"/>
            </a:pPr>
            <a:r>
              <a:rPr lang="ca-ES" sz="1400" dirty="0">
                <a:latin typeface="Arial"/>
                <a:cs typeface="Arial"/>
              </a:rPr>
              <a:t>Obrir regles de firewall fins els següents endpoints:</a:t>
            </a:r>
          </a:p>
          <a:p>
            <a:pPr marL="1200150" lvl="2" indent="-285750">
              <a:buFont typeface="Arial" panose="020B0604020202020204" pitchFamily="34" charset="0"/>
              <a:buChar char="•"/>
            </a:pPr>
            <a:r>
              <a:rPr lang="ca-ES" sz="1400" dirty="0">
                <a:latin typeface="Arial"/>
                <a:cs typeface="Arial"/>
              </a:rPr>
              <a:t>integracio.eventhub.intranet.gencat.cat (10.53.141.134) ports: 8081</a:t>
            </a:r>
          </a:p>
          <a:p>
            <a:pPr marL="1200150" lvl="2" indent="-285750">
              <a:buFont typeface="Arial" panose="020B0604020202020204" pitchFamily="34" charset="0"/>
              <a:buChar char="•"/>
            </a:pPr>
            <a:r>
              <a:rPr lang="ca-ES" sz="1400" dirty="0">
                <a:latin typeface="Arial"/>
                <a:cs typeface="Arial"/>
              </a:rPr>
              <a:t>preproduccio.eventhub.intranet.gencat.cat (10.53.194.11) port: 6010</a:t>
            </a:r>
            <a:endParaRPr lang="ca-ES" sz="1400" dirty="0">
              <a:highlight>
                <a:srgbClr val="FFFF00"/>
              </a:highlight>
              <a:latin typeface="Arial"/>
              <a:cs typeface="Arial"/>
            </a:endParaRPr>
          </a:p>
          <a:p>
            <a:pPr marL="1200150" lvl="2" indent="-285750">
              <a:buFont typeface="Arial" panose="020B0604020202020204" pitchFamily="34" charset="0"/>
              <a:buChar char="•"/>
            </a:pPr>
            <a:r>
              <a:rPr lang="ca-ES" sz="1400" dirty="0">
                <a:latin typeface="Arial"/>
                <a:cs typeface="Arial"/>
              </a:rPr>
              <a:t>eventhub.intranet.gencat.cat (10.52.194.10) port: 6010</a:t>
            </a:r>
          </a:p>
          <a:p>
            <a:pPr marL="285750" indent="-285750">
              <a:buFont typeface="Arial" panose="020B0604020202020204" pitchFamily="34" charset="0"/>
              <a:buChar char="•"/>
            </a:pPr>
            <a:r>
              <a:rPr lang="ca-ES" sz="1400" dirty="0">
                <a:latin typeface="Arial"/>
                <a:cs typeface="Arial"/>
              </a:rPr>
              <a:t>Ajudar en la definició dels </a:t>
            </a:r>
            <a:r>
              <a:rPr lang="ca-ES" sz="1400" i="1" dirty="0">
                <a:latin typeface="Arial"/>
                <a:cs typeface="Arial"/>
              </a:rPr>
              <a:t>topics</a:t>
            </a:r>
            <a:r>
              <a:rPr lang="ca-ES" sz="1400" dirty="0">
                <a:latin typeface="Arial"/>
                <a:cs typeface="Arial"/>
              </a:rPr>
              <a:t> (nombre de particions, rèpliques, etc). En cas de dubtes ens podeu obrir un tiquet i podem fer reunions de treball.</a:t>
            </a:r>
          </a:p>
        </p:txBody>
      </p:sp>
    </p:spTree>
    <p:extLst>
      <p:ext uri="{BB962C8B-B14F-4D97-AF65-F5344CB8AC3E}">
        <p14:creationId xmlns:p14="http://schemas.microsoft.com/office/powerpoint/2010/main" val="41417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Serveis que ofereix l’oficina tècnica</a:t>
            </a:r>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18</a:t>
            </a:fld>
            <a:endParaRPr lang="ca-ES" altLang="es-ES" sz="1200"/>
          </a:p>
        </p:txBody>
      </p:sp>
      <p:sp>
        <p:nvSpPr>
          <p:cNvPr id="3" name="Rectángulo 1">
            <a:extLst>
              <a:ext uri="{FF2B5EF4-FFF2-40B4-BE49-F238E27FC236}">
                <a16:creationId xmlns:a16="http://schemas.microsoft.com/office/drawing/2014/main" id="{9B8F1E16-4366-0238-CC7A-561F56E3F7E5}"/>
              </a:ext>
            </a:extLst>
          </p:cNvPr>
          <p:cNvSpPr/>
          <p:nvPr/>
        </p:nvSpPr>
        <p:spPr>
          <a:xfrm>
            <a:off x="551383" y="1331976"/>
            <a:ext cx="10585177" cy="3816429"/>
          </a:xfrm>
          <a:prstGeom prst="rect">
            <a:avLst/>
          </a:prstGeom>
        </p:spPr>
        <p:txBody>
          <a:bodyPr wrap="square" lIns="91440" tIns="45720" rIns="91440" bIns="45720" anchor="t">
            <a:spAutoFit/>
          </a:bodyPr>
          <a:lstStyle/>
          <a:p>
            <a:pPr algn="just"/>
            <a:r>
              <a:rPr lang="ca-ES" b="1" u="sng" dirty="0">
                <a:latin typeface="Arial"/>
                <a:cs typeface="Arial"/>
              </a:rPr>
              <a:t>Serveis actius a la plataforma cloud i com demanar-los</a:t>
            </a:r>
          </a:p>
          <a:p>
            <a:pPr algn="just"/>
            <a:endParaRPr lang="ca-ES" sz="1400" dirty="0">
              <a:latin typeface="Arial" panose="020B0604020202020204" pitchFamily="34" charset="0"/>
            </a:endParaRPr>
          </a:p>
          <a:p>
            <a:pPr algn="just"/>
            <a:r>
              <a:rPr lang="ca-ES" sz="1400" i="1" dirty="0">
                <a:latin typeface="Arial"/>
                <a:cs typeface="Arial"/>
              </a:rPr>
              <a:t>Kafka Brokers, </a:t>
            </a:r>
            <a:r>
              <a:rPr lang="ca-ES" sz="1400" i="1" dirty="0" err="1">
                <a:latin typeface="Arial"/>
                <a:cs typeface="Arial"/>
              </a:rPr>
              <a:t>Schema</a:t>
            </a:r>
            <a:r>
              <a:rPr lang="ca-ES" sz="1400" i="1" dirty="0">
                <a:latin typeface="Arial"/>
                <a:cs typeface="Arial"/>
              </a:rPr>
              <a:t> </a:t>
            </a:r>
            <a:r>
              <a:rPr lang="ca-ES" sz="1400" i="1" dirty="0" err="1">
                <a:latin typeface="Arial"/>
                <a:cs typeface="Arial"/>
              </a:rPr>
              <a:t>Registry</a:t>
            </a:r>
            <a:r>
              <a:rPr lang="ca-ES" sz="1400" i="1" dirty="0">
                <a:latin typeface="Arial"/>
                <a:cs typeface="Arial"/>
              </a:rPr>
              <a:t> i Kafka </a:t>
            </a:r>
            <a:r>
              <a:rPr lang="ca-ES" sz="1400" i="1" dirty="0" err="1">
                <a:latin typeface="Arial"/>
                <a:cs typeface="Arial"/>
              </a:rPr>
              <a:t>Connect</a:t>
            </a:r>
            <a:endParaRPr lang="ca-ES" sz="1400" i="1" dirty="0">
              <a:latin typeface="Arial"/>
              <a:cs typeface="Arial"/>
            </a:endParaRPr>
          </a:p>
          <a:p>
            <a:pPr algn="just"/>
            <a:endParaRPr lang="ca-ES" sz="1400" dirty="0">
              <a:latin typeface="Arial" panose="020B0604020202020204" pitchFamily="34" charset="0"/>
            </a:endParaRPr>
          </a:p>
          <a:p>
            <a:pPr marL="285750" indent="-285750">
              <a:buFont typeface="Arial" panose="020B0604020202020204" pitchFamily="34" charset="0"/>
              <a:buChar char="•"/>
            </a:pPr>
            <a:r>
              <a:rPr lang="ca-ES" sz="1400" dirty="0" err="1">
                <a:latin typeface="Arial"/>
                <a:cs typeface="Arial"/>
              </a:rPr>
              <a:t>Onboarding</a:t>
            </a:r>
            <a:r>
              <a:rPr lang="ca-ES" sz="1400" dirty="0">
                <a:latin typeface="Arial"/>
                <a:cs typeface="Arial"/>
              </a:rPr>
              <a:t> per conèixer les seves necessitats, entendre el cas d’ús i tenir una visió de totes les peces. Ens podeu contactar a </a:t>
            </a:r>
            <a:r>
              <a:rPr lang="ca-ES" sz="1400" u="sng" dirty="0">
                <a:hlinkClick r:id="rId2"/>
              </a:rPr>
              <a:t>eventhub.ctti@gencat.cat</a:t>
            </a:r>
            <a:endParaRPr lang="ca-ES" sz="1400" u="sng" dirty="0"/>
          </a:p>
          <a:p>
            <a:pPr marL="285750" indent="-285750">
              <a:buFont typeface="Arial" panose="020B0604020202020204" pitchFamily="34" charset="0"/>
              <a:buChar char="•"/>
            </a:pPr>
            <a:r>
              <a:rPr lang="ca-ES" sz="1400" dirty="0">
                <a:latin typeface="Arial"/>
                <a:cs typeface="Arial"/>
              </a:rPr>
              <a:t>Sol·licitar accés al Jira ACOEVENT per a poder realziar les sol·licituds per Jira.</a:t>
            </a:r>
          </a:p>
          <a:p>
            <a:pPr marL="285750" indent="-285750">
              <a:buFont typeface="Arial" panose="020B0604020202020204" pitchFamily="34" charset="0"/>
              <a:buChar char="•"/>
            </a:pPr>
            <a:r>
              <a:rPr lang="ca-ES" sz="1400" dirty="0">
                <a:latin typeface="Arial"/>
                <a:cs typeface="Arial"/>
              </a:rPr>
              <a:t>Passes a seguir per integrar-se a la plataforma </a:t>
            </a:r>
            <a:r>
              <a:rPr lang="ca-ES" sz="1400" dirty="0" err="1">
                <a:latin typeface="Arial"/>
                <a:cs typeface="Arial"/>
              </a:rPr>
              <a:t>Eventhub</a:t>
            </a:r>
            <a:endParaRPr lang="ca-ES" sz="1400" dirty="0">
              <a:latin typeface="Arial"/>
              <a:cs typeface="Arial"/>
            </a:endParaRPr>
          </a:p>
          <a:p>
            <a:pPr marL="742950" lvl="1" indent="-285750">
              <a:buFont typeface="Arial" panose="020B0604020202020204" pitchFamily="34" charset="0"/>
              <a:buChar char="•"/>
            </a:pPr>
            <a:r>
              <a:rPr lang="ca-ES" sz="1400" dirty="0">
                <a:latin typeface="Arial"/>
                <a:cs typeface="Arial"/>
              </a:rPr>
              <a:t>Obrir regles fins al següent endpoint (internet):</a:t>
            </a:r>
          </a:p>
          <a:p>
            <a:pPr marL="1200150" lvl="2" indent="-285750">
              <a:buFont typeface="Arial" panose="020B0604020202020204" pitchFamily="34" charset="0"/>
              <a:buChar char="•"/>
            </a:pPr>
            <a:r>
              <a:rPr lang="es-ES_tradnl" sz="1400" dirty="0" err="1">
                <a:latin typeface="Arial"/>
                <a:cs typeface="Arial"/>
              </a:rPr>
              <a:t>Bootstraps</a:t>
            </a:r>
            <a:r>
              <a:rPr lang="es-ES_tradnl" sz="1400" dirty="0">
                <a:latin typeface="Arial"/>
                <a:cs typeface="Arial"/>
              </a:rPr>
              <a:t>: pkc-1wvvj.westeurope.azure.confluent.cloud</a:t>
            </a:r>
            <a:r>
              <a:rPr lang="ca-ES" sz="1400" dirty="0">
                <a:latin typeface="Arial"/>
                <a:cs typeface="Arial"/>
              </a:rPr>
              <a:t> port: 9092</a:t>
            </a:r>
          </a:p>
          <a:p>
            <a:pPr marL="1200150" lvl="2" indent="-285750">
              <a:buFont typeface="Arial" panose="020B0604020202020204" pitchFamily="34" charset="0"/>
              <a:buChar char="•"/>
            </a:pPr>
            <a:r>
              <a:rPr lang="ca-ES" sz="1400" dirty="0">
                <a:latin typeface="Arial"/>
                <a:cs typeface="Arial"/>
              </a:rPr>
              <a:t>Rest: </a:t>
            </a:r>
            <a:r>
              <a:rPr lang="es-ES_tradnl" sz="1400" dirty="0">
                <a:latin typeface="Arial"/>
                <a:cs typeface="Arial"/>
              </a:rPr>
              <a:t>pkc-1wvvj.westeurope.azure.confluent.cloud</a:t>
            </a:r>
            <a:r>
              <a:rPr lang="ca-ES" sz="1400" dirty="0">
                <a:latin typeface="Arial"/>
                <a:cs typeface="Arial"/>
              </a:rPr>
              <a:t> port: 443</a:t>
            </a:r>
          </a:p>
          <a:p>
            <a:pPr marL="742950" lvl="1" indent="-285750">
              <a:buFont typeface="Arial" panose="020B0604020202020204" pitchFamily="34" charset="0"/>
              <a:buChar char="•"/>
            </a:pPr>
            <a:r>
              <a:rPr lang="ca-ES" sz="1400" dirty="0">
                <a:latin typeface="Arial"/>
                <a:cs typeface="Arial"/>
              </a:rPr>
              <a:t>Demanar usuari a partir del codi de diàleg i nom d'aplicació.</a:t>
            </a:r>
            <a:endParaRPr lang="ca-ES" sz="1400" dirty="0"/>
          </a:p>
          <a:p>
            <a:pPr marL="742950" lvl="1" indent="-285750">
              <a:buFont typeface="Arial" panose="020B0604020202020204" pitchFamily="34" charset="0"/>
              <a:buChar char="•"/>
            </a:pPr>
            <a:r>
              <a:rPr lang="ca-ES" sz="1400" dirty="0">
                <a:latin typeface="Arial"/>
                <a:cs typeface="Arial"/>
              </a:rPr>
              <a:t>Demanar els </a:t>
            </a:r>
            <a:r>
              <a:rPr lang="ca-ES" sz="1400" i="1" dirty="0">
                <a:latin typeface="Arial"/>
                <a:cs typeface="Arial"/>
              </a:rPr>
              <a:t>topics</a:t>
            </a:r>
            <a:r>
              <a:rPr lang="ca-ES" sz="1400" dirty="0">
                <a:latin typeface="Arial"/>
                <a:cs typeface="Arial"/>
              </a:rPr>
              <a:t> omplint el formulari en l‘Annex II</a:t>
            </a:r>
          </a:p>
          <a:p>
            <a:pPr marL="285750" indent="-285750">
              <a:buFont typeface="Arial" panose="020B0604020202020204" pitchFamily="34" charset="0"/>
              <a:buChar char="•"/>
            </a:pPr>
            <a:r>
              <a:rPr lang="ca-ES" sz="1400" dirty="0">
                <a:latin typeface="Arial"/>
                <a:cs typeface="Arial"/>
              </a:rPr>
              <a:t>Aprovisionar, </a:t>
            </a:r>
            <a:r>
              <a:rPr lang="ca-ES" sz="1400" i="1" dirty="0">
                <a:latin typeface="Arial"/>
                <a:cs typeface="Arial"/>
              </a:rPr>
              <a:t>topics</a:t>
            </a:r>
            <a:r>
              <a:rPr lang="ca-ES" sz="1400" dirty="0">
                <a:latin typeface="Arial"/>
                <a:cs typeface="Arial"/>
              </a:rPr>
              <a:t> (veure l’Annex II)</a:t>
            </a:r>
          </a:p>
          <a:p>
            <a:pPr marL="285750" indent="-285750">
              <a:buFont typeface="Arial" panose="020B0604020202020204" pitchFamily="34" charset="0"/>
              <a:buChar char="•"/>
            </a:pPr>
            <a:r>
              <a:rPr lang="ca-ES" sz="1400" dirty="0">
                <a:latin typeface="Arial"/>
                <a:cs typeface="Arial"/>
              </a:rPr>
              <a:t>Aprovisionar </a:t>
            </a:r>
            <a:r>
              <a:rPr lang="ca-ES" sz="1400" i="1" dirty="0">
                <a:latin typeface="Arial"/>
                <a:cs typeface="Arial"/>
              </a:rPr>
              <a:t>schemas</a:t>
            </a:r>
            <a:r>
              <a:rPr lang="ca-ES" sz="1400" dirty="0">
                <a:latin typeface="Arial"/>
                <a:cs typeface="Arial"/>
              </a:rPr>
              <a:t> (veure l’Annex III)</a:t>
            </a:r>
          </a:p>
          <a:p>
            <a:pPr marL="285750" indent="-285750">
              <a:buFont typeface="Arial" panose="020B0604020202020204" pitchFamily="34" charset="0"/>
              <a:buChar char="•"/>
            </a:pPr>
            <a:r>
              <a:rPr lang="ca-ES" sz="1400" dirty="0">
                <a:latin typeface="Arial"/>
                <a:cs typeface="Arial"/>
              </a:rPr>
              <a:t>Ajudar en la definició dels </a:t>
            </a:r>
            <a:r>
              <a:rPr lang="ca-ES" sz="1400" i="1" dirty="0">
                <a:latin typeface="Arial"/>
                <a:cs typeface="Arial"/>
              </a:rPr>
              <a:t>topics</a:t>
            </a:r>
            <a:r>
              <a:rPr lang="ca-ES" sz="1400" dirty="0">
                <a:latin typeface="Arial"/>
                <a:cs typeface="Arial"/>
              </a:rPr>
              <a:t> (nombre de particions, rèpliques, etc). En cas de dubtes ens podeu obrir un tiquet i podem fer reunions de treball.</a:t>
            </a:r>
          </a:p>
        </p:txBody>
      </p:sp>
    </p:spTree>
    <p:extLst>
      <p:ext uri="{BB962C8B-B14F-4D97-AF65-F5344CB8AC3E}">
        <p14:creationId xmlns:p14="http://schemas.microsoft.com/office/powerpoint/2010/main" val="204731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Serveis que ofereix l’oficina tècnica</a:t>
            </a:r>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19</a:t>
            </a:fld>
            <a:endParaRPr lang="ca-ES" altLang="es-ES" sz="1200"/>
          </a:p>
        </p:txBody>
      </p:sp>
      <p:sp>
        <p:nvSpPr>
          <p:cNvPr id="2" name="Rectángulo 1"/>
          <p:cNvSpPr/>
          <p:nvPr/>
        </p:nvSpPr>
        <p:spPr>
          <a:xfrm>
            <a:off x="551383" y="1340768"/>
            <a:ext cx="10585177" cy="2862322"/>
          </a:xfrm>
          <a:prstGeom prst="rect">
            <a:avLst/>
          </a:prstGeom>
        </p:spPr>
        <p:txBody>
          <a:bodyPr wrap="square">
            <a:spAutoFit/>
          </a:bodyPr>
          <a:lstStyle/>
          <a:p>
            <a:pPr marL="285750" indent="-285750">
              <a:buFont typeface="Arial" panose="020B0604020202020204" pitchFamily="34" charset="0"/>
              <a:buChar char="•"/>
            </a:pPr>
            <a:r>
              <a:rPr lang="ca-ES">
                <a:latin typeface="Arial"/>
                <a:cs typeface="Arial"/>
              </a:rPr>
              <a:t>En cas necessari, demanar la configuració de Kafka </a:t>
            </a:r>
            <a:r>
              <a:rPr lang="ca-ES" err="1">
                <a:latin typeface="Arial"/>
                <a:cs typeface="Arial"/>
              </a:rPr>
              <a:t>Connect</a:t>
            </a:r>
            <a:r>
              <a:rPr lang="ca-ES">
                <a:latin typeface="Arial"/>
                <a:cs typeface="Arial"/>
              </a:rPr>
              <a:t> per fer transferències de registres entre bases de dades o sistemes d’informació</a:t>
            </a:r>
          </a:p>
          <a:p>
            <a:pPr marL="285750" indent="-285750">
              <a:buFont typeface="Arial" panose="020B0604020202020204" pitchFamily="34" charset="0"/>
              <a:buChar char="•"/>
            </a:pPr>
            <a:r>
              <a:rPr lang="ca-ES">
                <a:latin typeface="Arial"/>
                <a:cs typeface="Arial"/>
              </a:rPr>
              <a:t>Seguiment de les </a:t>
            </a:r>
            <a:r>
              <a:rPr lang="ca-ES" i="1">
                <a:latin typeface="Arial"/>
                <a:cs typeface="Arial"/>
              </a:rPr>
              <a:t>Best </a:t>
            </a:r>
            <a:r>
              <a:rPr lang="ca-ES" i="1" err="1">
                <a:latin typeface="Arial"/>
                <a:cs typeface="Arial"/>
              </a:rPr>
              <a:t>practices</a:t>
            </a:r>
            <a:r>
              <a:rPr lang="ca-ES">
                <a:latin typeface="Arial"/>
                <a:cs typeface="Arial"/>
              </a:rPr>
              <a:t> de l’arquitectura</a:t>
            </a:r>
          </a:p>
          <a:p>
            <a:pPr marL="742950" lvl="1" indent="-285750">
              <a:buFont typeface="Arial" panose="020B0604020202020204" pitchFamily="34" charset="0"/>
              <a:buChar char="•"/>
            </a:pPr>
            <a:r>
              <a:rPr lang="ca-ES">
                <a:latin typeface="Arial"/>
                <a:cs typeface="Arial"/>
              </a:rPr>
              <a:t>Per la integració d’aplicacions (consumir / produir)</a:t>
            </a:r>
          </a:p>
          <a:p>
            <a:pPr marL="742950" lvl="1" indent="-285750">
              <a:buFont typeface="Arial" panose="020B0604020202020204" pitchFamily="34" charset="0"/>
              <a:buChar char="•"/>
            </a:pPr>
            <a:r>
              <a:rPr lang="ca-ES">
                <a:latin typeface="Arial"/>
                <a:cs typeface="Arial"/>
              </a:rPr>
              <a:t>Ús de les llibreries i dependències per la integració</a:t>
            </a:r>
          </a:p>
          <a:p>
            <a:pPr marL="742950" lvl="1" indent="-285750">
              <a:buFont typeface="Arial" panose="020B0604020202020204" pitchFamily="34" charset="0"/>
              <a:buChar char="•"/>
            </a:pPr>
            <a:r>
              <a:rPr lang="ca-ES" err="1">
                <a:latin typeface="Arial"/>
                <a:cs typeface="Arial"/>
              </a:rPr>
              <a:t>Knowledge</a:t>
            </a:r>
            <a:r>
              <a:rPr lang="ca-ES">
                <a:latin typeface="Arial"/>
                <a:cs typeface="Arial"/>
              </a:rPr>
              <a:t> base de Confluent</a:t>
            </a:r>
          </a:p>
          <a:p>
            <a:pPr marL="742950" lvl="1" indent="-285750">
              <a:buFont typeface="Arial" panose="020B0604020202020204" pitchFamily="34" charset="0"/>
              <a:buChar char="•"/>
            </a:pPr>
            <a:r>
              <a:rPr lang="ca-ES">
                <a:latin typeface="Arial"/>
                <a:cs typeface="Arial"/>
              </a:rPr>
              <a:t>Assessorament per la implementació de </a:t>
            </a:r>
            <a:r>
              <a:rPr lang="ca-ES" err="1">
                <a:latin typeface="Arial"/>
                <a:cs typeface="Arial"/>
              </a:rPr>
              <a:t>microserveis</a:t>
            </a:r>
            <a:endParaRPr lang="ca-ES">
              <a:latin typeface="Arial"/>
              <a:cs typeface="Arial"/>
            </a:endParaRPr>
          </a:p>
          <a:p>
            <a:pPr marL="285750" indent="-285750">
              <a:buFont typeface="Arial" panose="020B0604020202020204" pitchFamily="34" charset="0"/>
              <a:buChar char="•"/>
            </a:pPr>
            <a:r>
              <a:rPr lang="ca-ES">
                <a:latin typeface="Arial"/>
                <a:cs typeface="Arial"/>
              </a:rPr>
              <a:t>Comptem amb l’experiència d’altres equips ja integrats a la plataforma</a:t>
            </a:r>
            <a:endParaRPr lang="ca-ES">
              <a:latin typeface="Arial" panose="020B0604020202020204" pitchFamily="34" charset="0"/>
            </a:endParaRPr>
          </a:p>
          <a:p>
            <a:pPr marL="285750" indent="-285750" algn="just">
              <a:buFont typeface="Arial" panose="020B0604020202020204" pitchFamily="34" charset="0"/>
              <a:buChar char="•"/>
            </a:pPr>
            <a:endParaRPr lang="ca-ES">
              <a:latin typeface="Arial" panose="020B0604020202020204" pitchFamily="34" charset="0"/>
            </a:endParaRPr>
          </a:p>
          <a:p>
            <a:pPr algn="just"/>
            <a:endParaRPr lang="ca-ES">
              <a:latin typeface="Arial" panose="020B0604020202020204" pitchFamily="34" charset="0"/>
            </a:endParaRPr>
          </a:p>
        </p:txBody>
      </p:sp>
    </p:spTree>
    <p:extLst>
      <p:ext uri="{BB962C8B-B14F-4D97-AF65-F5344CB8AC3E}">
        <p14:creationId xmlns:p14="http://schemas.microsoft.com/office/powerpoint/2010/main" val="225465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ol 1"/>
          <p:cNvSpPr>
            <a:spLocks noGrp="1"/>
          </p:cNvSpPr>
          <p:nvPr>
            <p:ph type="title"/>
          </p:nvPr>
        </p:nvSpPr>
        <p:spPr>
          <a:xfrm>
            <a:off x="572773" y="573088"/>
            <a:ext cx="11427883" cy="506412"/>
          </a:xfrm>
        </p:spPr>
        <p:txBody>
          <a:bodyPr/>
          <a:lstStyle/>
          <a:p>
            <a:r>
              <a:rPr lang="ca-ES"/>
              <a:t>Índex</a:t>
            </a:r>
          </a:p>
        </p:txBody>
      </p:sp>
      <p:sp>
        <p:nvSpPr>
          <p:cNvPr id="11" name="Marcador de texto 7"/>
          <p:cNvSpPr txBox="1">
            <a:spLocks noGrp="1"/>
          </p:cNvSpPr>
          <p:nvPr>
            <p:ph idx="1"/>
          </p:nvPr>
        </p:nvSpPr>
        <p:spPr>
          <a:xfrm>
            <a:off x="625512" y="826294"/>
            <a:ext cx="8837157" cy="441739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1500" b="0" i="0" kern="1200">
                <a:solidFill>
                  <a:schemeClr val="tx1"/>
                </a:solidFill>
                <a:latin typeface="Soho Gothic Pro Light" panose="020B0303030504020204" pitchFamily="34" charset="77"/>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189" indent="-457189">
              <a:spcBef>
                <a:spcPts val="600"/>
              </a:spcBef>
              <a:spcAft>
                <a:spcPts val="600"/>
              </a:spcAft>
              <a:buFont typeface="+mj-lt"/>
              <a:buAutoNum type="arabicPeriod"/>
            </a:pPr>
            <a:endParaRPr lang="ca-ES" sz="2000" b="1" kern="0">
              <a:latin typeface="Arial" panose="020B0604020202020204" pitchFamily="34" charset="0"/>
              <a:ea typeface="ＭＳ Ｐゴシック"/>
              <a:cs typeface="Arial" panose="020B0604020202020204" pitchFamily="34" charset="0"/>
            </a:endParaRPr>
          </a:p>
          <a:p>
            <a:pPr marL="457200" indent="-457200">
              <a:spcBef>
                <a:spcPts val="600"/>
              </a:spcBef>
              <a:spcAft>
                <a:spcPts val="600"/>
              </a:spcAft>
              <a:buFont typeface="+mj-lt"/>
              <a:buAutoNum type="arabicPeriod"/>
            </a:pPr>
            <a:r>
              <a:rPr lang="ca-ES" sz="2000" b="1" kern="0">
                <a:latin typeface="Arial" panose="020B0604020202020204" pitchFamily="34" charset="0"/>
                <a:ea typeface="ＭＳ Ｐゴシック"/>
                <a:cs typeface="Arial" panose="020B0604020202020204" pitchFamily="34" charset="0"/>
              </a:rPr>
              <a:t>Introducció</a:t>
            </a:r>
          </a:p>
          <a:p>
            <a:pPr marL="457200" indent="-457200">
              <a:spcBef>
                <a:spcPts val="600"/>
              </a:spcBef>
              <a:spcAft>
                <a:spcPts val="600"/>
              </a:spcAft>
              <a:buFont typeface="+mj-lt"/>
              <a:buAutoNum type="arabicPeriod"/>
            </a:pPr>
            <a:r>
              <a:rPr lang="ca-ES" sz="2000" b="1" kern="0">
                <a:latin typeface="Arial" panose="020B0604020202020204" pitchFamily="34" charset="0"/>
                <a:ea typeface="ＭＳ Ｐゴシック"/>
                <a:cs typeface="Arial" panose="020B0604020202020204" pitchFamily="34" charset="0"/>
              </a:rPr>
              <a:t>Què és i què es pot fer?</a:t>
            </a:r>
          </a:p>
          <a:p>
            <a:pPr marL="457200" indent="-457200">
              <a:spcBef>
                <a:spcPts val="600"/>
              </a:spcBef>
              <a:spcAft>
                <a:spcPts val="600"/>
              </a:spcAft>
              <a:buFont typeface="+mj-lt"/>
              <a:buAutoNum type="arabicPeriod"/>
            </a:pPr>
            <a:r>
              <a:rPr lang="ca-ES" sz="2000" b="1" kern="0">
                <a:latin typeface="Arial" panose="020B0604020202020204" pitchFamily="34" charset="0"/>
                <a:ea typeface="ＭＳ Ｐゴシック"/>
                <a:cs typeface="Arial" panose="020B0604020202020204" pitchFamily="34" charset="0"/>
              </a:rPr>
              <a:t>Arquitectura </a:t>
            </a:r>
            <a:r>
              <a:rPr lang="ca-ES" sz="2000" b="1" kern="0" err="1">
                <a:latin typeface="Arial" panose="020B0604020202020204" pitchFamily="34" charset="0"/>
                <a:ea typeface="ＭＳ Ｐゴシック"/>
                <a:cs typeface="Arial" panose="020B0604020202020204" pitchFamily="34" charset="0"/>
              </a:rPr>
              <a:t>Eventhub</a:t>
            </a:r>
            <a:endParaRPr lang="ca-ES" sz="2000" b="1" kern="0">
              <a:latin typeface="Arial" panose="020B0604020202020204" pitchFamily="34" charset="0"/>
              <a:ea typeface="ＭＳ Ｐゴシック"/>
              <a:cs typeface="Arial" panose="020B0604020202020204" pitchFamily="34" charset="0"/>
            </a:endParaRPr>
          </a:p>
          <a:p>
            <a:pPr marL="457200" indent="-457200">
              <a:spcBef>
                <a:spcPts val="600"/>
              </a:spcBef>
              <a:spcAft>
                <a:spcPts val="600"/>
              </a:spcAft>
              <a:buFont typeface="+mj-lt"/>
              <a:buAutoNum type="arabicPeriod"/>
            </a:pPr>
            <a:r>
              <a:rPr lang="ca-ES" sz="2000" b="1" kern="0">
                <a:latin typeface="Arial" panose="020B0604020202020204" pitchFamily="34" charset="0"/>
                <a:ea typeface="ＭＳ Ｐゴシック"/>
                <a:cs typeface="Arial" panose="020B0604020202020204" pitchFamily="34" charset="0"/>
              </a:rPr>
              <a:t>Model de Seguretat</a:t>
            </a:r>
          </a:p>
          <a:p>
            <a:pPr marL="457200" indent="-457200">
              <a:spcBef>
                <a:spcPts val="600"/>
              </a:spcBef>
              <a:spcAft>
                <a:spcPts val="600"/>
              </a:spcAft>
              <a:buFont typeface="+mj-lt"/>
              <a:buAutoNum type="arabicPeriod"/>
            </a:pPr>
            <a:r>
              <a:rPr lang="ca-ES" sz="2000" b="1" kern="0" err="1">
                <a:latin typeface="Arial" panose="020B0604020202020204" pitchFamily="34" charset="0"/>
                <a:ea typeface="ＭＳ Ｐゴシック"/>
                <a:cs typeface="Arial" panose="020B0604020202020204" pitchFamily="34" charset="0"/>
              </a:rPr>
              <a:t>Multitenancy</a:t>
            </a:r>
            <a:r>
              <a:rPr lang="ca-ES" sz="2000" b="1" kern="0">
                <a:latin typeface="Arial" panose="020B0604020202020204" pitchFamily="34" charset="0"/>
                <a:ea typeface="ＭＳ Ｐゴシック"/>
                <a:cs typeface="Arial" panose="020B0604020202020204" pitchFamily="34" charset="0"/>
              </a:rPr>
              <a:t> i entorns</a:t>
            </a:r>
          </a:p>
          <a:p>
            <a:pPr marL="457200" indent="-457200">
              <a:spcBef>
                <a:spcPts val="600"/>
              </a:spcBef>
              <a:spcAft>
                <a:spcPts val="600"/>
              </a:spcAft>
              <a:buFont typeface="+mj-lt"/>
              <a:buAutoNum type="arabicPeriod"/>
            </a:pPr>
            <a:r>
              <a:rPr lang="ca-ES" sz="2000" b="1" kern="0">
                <a:latin typeface="Arial" panose="020B0604020202020204" pitchFamily="34" charset="0"/>
                <a:ea typeface="ＭＳ Ｐゴシック"/>
                <a:cs typeface="Arial" panose="020B0604020202020204" pitchFamily="34" charset="0"/>
              </a:rPr>
              <a:t>Avantatges</a:t>
            </a:r>
          </a:p>
          <a:p>
            <a:pPr marL="457200" indent="-457200">
              <a:spcBef>
                <a:spcPts val="600"/>
              </a:spcBef>
              <a:spcAft>
                <a:spcPts val="600"/>
              </a:spcAft>
              <a:buFont typeface="+mj-lt"/>
              <a:buAutoNum type="arabicPeriod"/>
            </a:pPr>
            <a:r>
              <a:rPr lang="ca-ES" sz="2000" b="1" kern="0">
                <a:latin typeface="Arial" panose="020B0604020202020204" pitchFamily="34" charset="0"/>
                <a:ea typeface="ＭＳ Ｐゴシック"/>
                <a:cs typeface="Arial" panose="020B0604020202020204" pitchFamily="34" charset="0"/>
              </a:rPr>
              <a:t>Oficina Tècnica </a:t>
            </a:r>
            <a:r>
              <a:rPr lang="ca-ES" sz="2000" b="1" kern="0" err="1">
                <a:latin typeface="Arial" panose="020B0604020202020204" pitchFamily="34" charset="0"/>
                <a:ea typeface="ＭＳ Ｐゴシック"/>
                <a:cs typeface="Arial" panose="020B0604020202020204" pitchFamily="34" charset="0"/>
              </a:rPr>
              <a:t>Eventhub</a:t>
            </a:r>
            <a:endParaRPr lang="ca-ES" sz="2000" b="1" kern="0">
              <a:latin typeface="Arial" panose="020B0604020202020204" pitchFamily="34" charset="0"/>
              <a:ea typeface="ＭＳ Ｐゴシック"/>
              <a:cs typeface="Arial" panose="020B0604020202020204" pitchFamily="34" charset="0"/>
            </a:endParaRPr>
          </a:p>
          <a:p>
            <a:pPr marL="457200" indent="-457200">
              <a:spcBef>
                <a:spcPts val="600"/>
              </a:spcBef>
              <a:spcAft>
                <a:spcPts val="600"/>
              </a:spcAft>
              <a:buFont typeface="+mj-lt"/>
              <a:buAutoNum type="arabicPeriod"/>
            </a:pPr>
            <a:r>
              <a:rPr lang="ca-ES" sz="2000" b="1" kern="0">
                <a:latin typeface="Arial" panose="020B0604020202020204" pitchFamily="34" charset="0"/>
                <a:ea typeface="ＭＳ Ｐゴシック"/>
                <a:cs typeface="Arial" panose="020B0604020202020204" pitchFamily="34" charset="0"/>
              </a:rPr>
              <a:t>Integració amb la plataforma Kafka</a:t>
            </a:r>
          </a:p>
          <a:p>
            <a:pPr marL="457200" indent="-457200">
              <a:spcBef>
                <a:spcPts val="600"/>
              </a:spcBef>
              <a:spcAft>
                <a:spcPts val="600"/>
              </a:spcAft>
              <a:buFont typeface="+mj-lt"/>
              <a:buAutoNum type="arabicPeriod"/>
            </a:pPr>
            <a:r>
              <a:rPr lang="ca-ES" sz="2000" b="1" kern="0">
                <a:latin typeface="Arial" panose="020B0604020202020204" pitchFamily="34" charset="0"/>
                <a:ea typeface="ＭＳ Ｐゴシック"/>
                <a:cs typeface="Arial" panose="020B0604020202020204" pitchFamily="34" charset="0"/>
              </a:rPr>
              <a:t>Tarifari</a:t>
            </a:r>
          </a:p>
          <a:p>
            <a:pPr marL="457200" indent="-457200">
              <a:spcBef>
                <a:spcPts val="600"/>
              </a:spcBef>
              <a:spcAft>
                <a:spcPts val="600"/>
              </a:spcAft>
              <a:buFont typeface="+mj-lt"/>
              <a:buAutoNum type="arabicPeriod"/>
            </a:pPr>
            <a:r>
              <a:rPr lang="ca-ES" sz="2000" b="1" kern="0">
                <a:latin typeface="Arial" panose="020B0604020202020204" pitchFamily="34" charset="0"/>
                <a:ea typeface="ＭＳ Ｐゴシック"/>
                <a:cs typeface="Arial" panose="020B0604020202020204" pitchFamily="34" charset="0"/>
              </a:rPr>
              <a:t>Exemples d’integració</a:t>
            </a:r>
          </a:p>
          <a:p>
            <a:pPr marL="457200" indent="-457200">
              <a:spcBef>
                <a:spcPts val="600"/>
              </a:spcBef>
              <a:spcAft>
                <a:spcPts val="600"/>
              </a:spcAft>
              <a:buFont typeface="+mj-lt"/>
              <a:buAutoNum type="arabicPeriod"/>
            </a:pPr>
            <a:r>
              <a:rPr lang="ca-ES" sz="2000" b="1" kern="0">
                <a:latin typeface="Arial" panose="020B0604020202020204" pitchFamily="34" charset="0"/>
                <a:ea typeface="ＭＳ Ｐゴシック"/>
                <a:cs typeface="Arial" panose="020B0604020202020204" pitchFamily="34" charset="0"/>
              </a:rPr>
              <a:t>Glossari</a:t>
            </a:r>
          </a:p>
          <a:p>
            <a:pPr marL="457200" indent="-457200">
              <a:spcBef>
                <a:spcPts val="600"/>
              </a:spcBef>
              <a:spcAft>
                <a:spcPts val="600"/>
              </a:spcAft>
              <a:buFont typeface="+mj-lt"/>
              <a:buAutoNum type="arabicPeriod"/>
            </a:pPr>
            <a:r>
              <a:rPr lang="ca-ES" sz="2000" b="1" kern="0" err="1">
                <a:latin typeface="Arial" panose="020B0604020202020204" pitchFamily="34" charset="0"/>
                <a:ea typeface="ＭＳ Ｐゴシック"/>
                <a:cs typeface="Arial" panose="020B0604020202020204" pitchFamily="34" charset="0"/>
              </a:rPr>
              <a:t>Annexs</a:t>
            </a:r>
            <a:endParaRPr lang="ca-ES" sz="2000" b="1" kern="0">
              <a:latin typeface="Arial" panose="020B0604020202020204" pitchFamily="34" charset="0"/>
              <a:ea typeface="ＭＳ Ｐゴシック"/>
              <a:cs typeface="Arial" panose="020B0604020202020204" pitchFamily="34" charset="0"/>
            </a:endParaRPr>
          </a:p>
        </p:txBody>
      </p:sp>
      <p:sp>
        <p:nvSpPr>
          <p:cNvPr id="8"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2</a:t>
            </a:fld>
            <a:endParaRPr lang="ca-ES" altLang="es-ES" sz="1200"/>
          </a:p>
        </p:txBody>
      </p:sp>
    </p:spTree>
    <p:extLst>
      <p:ext uri="{BB962C8B-B14F-4D97-AF65-F5344CB8AC3E}">
        <p14:creationId xmlns:p14="http://schemas.microsoft.com/office/powerpoint/2010/main" val="250809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ca-ES"/>
              <a:t>Temps de resposta de l’oficina tècnica</a:t>
            </a:r>
            <a:endParaRPr lang="es-ES"/>
          </a:p>
        </p:txBody>
      </p:sp>
      <p:sp>
        <p:nvSpPr>
          <p:cNvPr id="5" name="Marcador de número de diapositiva 4"/>
          <p:cNvSpPr>
            <a:spLocks noGrp="1"/>
          </p:cNvSpPr>
          <p:nvPr>
            <p:ph type="sldNum" sz="quarter" idx="14"/>
          </p:nvPr>
        </p:nvSpPr>
        <p:spPr/>
        <p:txBody>
          <a:bodyPr/>
          <a:lstStyle/>
          <a:p>
            <a:fld id="{C92424E3-DEF5-471B-AE0E-D62BF55A3FE3}" type="slidenum">
              <a:rPr lang="ca-ES" altLang="es-ES" smtClean="0"/>
              <a:pPr/>
              <a:t>20</a:t>
            </a:fld>
            <a:endParaRPr lang="ca-ES" altLang="es-ES"/>
          </a:p>
        </p:txBody>
      </p:sp>
      <p:sp>
        <p:nvSpPr>
          <p:cNvPr id="8" name="CuadroTexto 5"/>
          <p:cNvSpPr txBox="1"/>
          <p:nvPr/>
        </p:nvSpPr>
        <p:spPr>
          <a:xfrm>
            <a:off x="4902698" y="2700067"/>
            <a:ext cx="914400" cy="914400"/>
          </a:xfrm>
          <a:prstGeom prst="rect">
            <a:avLst/>
          </a:prstGeom>
          <a:ln>
            <a:noFill/>
          </a:ln>
        </p:spPr>
        <p:txBody>
          <a:bodyPr vert="horz" wrap="none" lIns="91440" tIns="45720" rIns="91440" bIns="45720" rtlCol="0" anchor="t">
            <a:noAutofit/>
          </a:bodyPr>
          <a:lstStyle/>
          <a:p>
            <a:endParaRPr lang="es-ES"/>
          </a:p>
        </p:txBody>
      </p:sp>
      <p:graphicFrame>
        <p:nvGraphicFramePr>
          <p:cNvPr id="9" name="Group 91"/>
          <p:cNvGraphicFramePr>
            <a:graphicFrameLocks noGrp="1"/>
          </p:cNvGraphicFramePr>
          <p:nvPr>
            <p:extLst>
              <p:ext uri="{D42A27DB-BD31-4B8C-83A1-F6EECF244321}">
                <p14:modId xmlns:p14="http://schemas.microsoft.com/office/powerpoint/2010/main" val="925086774"/>
              </p:ext>
            </p:extLst>
          </p:nvPr>
        </p:nvGraphicFramePr>
        <p:xfrm>
          <a:off x="1410044" y="1694030"/>
          <a:ext cx="6543537" cy="3090034"/>
        </p:xfrm>
        <a:graphic>
          <a:graphicData uri="http://schemas.openxmlformats.org/drawingml/2006/table">
            <a:tbl>
              <a:tblPr/>
              <a:tblGrid>
                <a:gridCol w="1758352">
                  <a:extLst>
                    <a:ext uri="{9D8B030D-6E8A-4147-A177-3AD203B41FA5}">
                      <a16:colId xmlns:a16="http://schemas.microsoft.com/office/drawing/2014/main" val="20000"/>
                    </a:ext>
                  </a:extLst>
                </a:gridCol>
                <a:gridCol w="215217">
                  <a:extLst>
                    <a:ext uri="{9D8B030D-6E8A-4147-A177-3AD203B41FA5}">
                      <a16:colId xmlns:a16="http://schemas.microsoft.com/office/drawing/2014/main" val="20001"/>
                    </a:ext>
                  </a:extLst>
                </a:gridCol>
                <a:gridCol w="571246">
                  <a:extLst>
                    <a:ext uri="{9D8B030D-6E8A-4147-A177-3AD203B41FA5}">
                      <a16:colId xmlns:a16="http://schemas.microsoft.com/office/drawing/2014/main" val="20002"/>
                    </a:ext>
                  </a:extLst>
                </a:gridCol>
                <a:gridCol w="571246">
                  <a:extLst>
                    <a:ext uri="{9D8B030D-6E8A-4147-A177-3AD203B41FA5}">
                      <a16:colId xmlns:a16="http://schemas.microsoft.com/office/drawing/2014/main" val="20003"/>
                    </a:ext>
                  </a:extLst>
                </a:gridCol>
                <a:gridCol w="571246">
                  <a:extLst>
                    <a:ext uri="{9D8B030D-6E8A-4147-A177-3AD203B41FA5}">
                      <a16:colId xmlns:a16="http://schemas.microsoft.com/office/drawing/2014/main" val="20004"/>
                    </a:ext>
                  </a:extLst>
                </a:gridCol>
                <a:gridCol w="571246">
                  <a:extLst>
                    <a:ext uri="{9D8B030D-6E8A-4147-A177-3AD203B41FA5}">
                      <a16:colId xmlns:a16="http://schemas.microsoft.com/office/drawing/2014/main" val="20005"/>
                    </a:ext>
                  </a:extLst>
                </a:gridCol>
                <a:gridCol w="571246">
                  <a:extLst>
                    <a:ext uri="{9D8B030D-6E8A-4147-A177-3AD203B41FA5}">
                      <a16:colId xmlns:a16="http://schemas.microsoft.com/office/drawing/2014/main" val="20006"/>
                    </a:ext>
                  </a:extLst>
                </a:gridCol>
                <a:gridCol w="571246">
                  <a:extLst>
                    <a:ext uri="{9D8B030D-6E8A-4147-A177-3AD203B41FA5}">
                      <a16:colId xmlns:a16="http://schemas.microsoft.com/office/drawing/2014/main" val="20007"/>
                    </a:ext>
                  </a:extLst>
                </a:gridCol>
                <a:gridCol w="571246">
                  <a:extLst>
                    <a:ext uri="{9D8B030D-6E8A-4147-A177-3AD203B41FA5}">
                      <a16:colId xmlns:a16="http://schemas.microsoft.com/office/drawing/2014/main" val="20008"/>
                    </a:ext>
                  </a:extLst>
                </a:gridCol>
                <a:gridCol w="571246">
                  <a:extLst>
                    <a:ext uri="{9D8B030D-6E8A-4147-A177-3AD203B41FA5}">
                      <a16:colId xmlns:a16="http://schemas.microsoft.com/office/drawing/2014/main" val="20009"/>
                    </a:ext>
                  </a:extLst>
                </a:gridCol>
              </a:tblGrid>
              <a:tr h="274834">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a:pPr>
                      <a:r>
                        <a:rPr kumimoji="0" lang="ca-ES" sz="1100" b="1" i="0" u="none" strike="noStrike" cap="none" normalizeH="0" baseline="0" noProof="0">
                          <a:ln>
                            <a:noFill/>
                          </a:ln>
                          <a:solidFill>
                            <a:schemeClr val="accent1"/>
                          </a:solidFill>
                          <a:effectLst/>
                          <a:latin typeface="+mn-lt"/>
                          <a:ea typeface="ＭＳ Ｐゴシック" pitchFamily="16" charset="-128"/>
                          <a:cs typeface="Arial" pitchFamily="34" charset="0"/>
                        </a:rPr>
                        <a:t>Dies</a:t>
                      </a:r>
                    </a:p>
                  </a:txBody>
                  <a:tcPr marL="36000" marR="36000" marT="36000" marB="36000" anchor="ctr" horzOverflow="overflow">
                    <a:lnL w="1270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s-ES" sz="1100" b="0" i="0" u="none" strike="noStrike" cap="none" normalizeH="0" baseline="0" noProof="0">
                        <a:ln>
                          <a:noFill/>
                        </a:ln>
                        <a:solidFill>
                          <a:schemeClr val="bg1"/>
                        </a:solidFill>
                        <a:effectLst/>
                        <a:latin typeface="+mn-lt"/>
                        <a:ea typeface="ＭＳ Ｐゴシック" pitchFamily="16" charset="-128"/>
                        <a:cs typeface="Arial" pitchFamily="34" charset="0"/>
                      </a:endParaRPr>
                    </a:p>
                  </a:txBody>
                  <a:tcPr marL="36000" marR="36000" marT="36000" marB="36000" anchor="ctr" anchorCtr="1"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no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s-ES" sz="1100" b="0" i="0" u="none" strike="noStrike" cap="none" normalizeH="0" baseline="0" noProof="0">
                          <a:ln>
                            <a:noFill/>
                          </a:ln>
                          <a:solidFill>
                            <a:schemeClr val="bg1"/>
                          </a:solidFill>
                          <a:effectLst/>
                          <a:latin typeface="+mn-lt"/>
                          <a:ea typeface="ＭＳ Ｐゴシック" pitchFamily="16" charset="-128"/>
                          <a:cs typeface="Arial" pitchFamily="34" charset="0"/>
                        </a:rPr>
                        <a:t>1</a:t>
                      </a:r>
                    </a:p>
                  </a:txBody>
                  <a:tcPr marL="36000" marR="36000" marT="36000" marB="36000" anchor="ctr" anchorCtr="1"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no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s-ES" sz="1100" b="0" i="0" u="none" strike="noStrike" cap="none" normalizeH="0" baseline="0" noProof="0">
                          <a:ln>
                            <a:noFill/>
                          </a:ln>
                          <a:solidFill>
                            <a:schemeClr val="bg1"/>
                          </a:solidFill>
                          <a:effectLst/>
                          <a:latin typeface="+mn-lt"/>
                          <a:ea typeface="ＭＳ Ｐゴシック" pitchFamily="16" charset="-128"/>
                          <a:cs typeface="Arial" pitchFamily="34" charset="0"/>
                        </a:rPr>
                        <a:t>2</a:t>
                      </a:r>
                    </a:p>
                  </a:txBody>
                  <a:tcPr marL="36000" marR="36000" marT="36000" marB="36000" anchor="ctr" anchorCtr="1"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no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s-ES" sz="1100" b="0" i="0" u="none" strike="noStrike" cap="none" normalizeH="0" baseline="0" noProof="0">
                          <a:ln>
                            <a:noFill/>
                          </a:ln>
                          <a:solidFill>
                            <a:schemeClr val="bg1"/>
                          </a:solidFill>
                          <a:effectLst/>
                          <a:latin typeface="+mn-lt"/>
                          <a:ea typeface="ＭＳ Ｐゴシック" pitchFamily="16" charset="-128"/>
                          <a:cs typeface="Arial" pitchFamily="34" charset="0"/>
                        </a:rPr>
                        <a:t>3</a:t>
                      </a:r>
                    </a:p>
                  </a:txBody>
                  <a:tcPr marL="36000" marR="36000" marT="36000" marB="36000" anchor="ctr" anchorCtr="1"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no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s-ES" sz="1100" b="0" i="0" u="none" strike="noStrike" cap="none" normalizeH="0" baseline="0" noProof="0">
                          <a:ln>
                            <a:noFill/>
                          </a:ln>
                          <a:solidFill>
                            <a:schemeClr val="bg1"/>
                          </a:solidFill>
                          <a:effectLst/>
                          <a:latin typeface="+mn-lt"/>
                          <a:ea typeface="ＭＳ Ｐゴシック" pitchFamily="16" charset="-128"/>
                          <a:cs typeface="Arial" pitchFamily="34" charset="0"/>
                        </a:rPr>
                        <a:t>4</a:t>
                      </a:r>
                    </a:p>
                  </a:txBody>
                  <a:tcPr marL="36000" marR="36000" marT="36000" marB="36000" anchor="ctr" anchorCtr="1"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no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s-ES" sz="1100" b="0" i="0" u="none" strike="noStrike" cap="none" normalizeH="0" baseline="0" noProof="0">
                          <a:ln>
                            <a:noFill/>
                          </a:ln>
                          <a:solidFill>
                            <a:schemeClr val="bg1"/>
                          </a:solidFill>
                          <a:effectLst/>
                          <a:latin typeface="+mn-lt"/>
                          <a:ea typeface="ＭＳ Ｐゴシック" pitchFamily="16" charset="-128"/>
                          <a:cs typeface="Arial" pitchFamily="34" charset="0"/>
                        </a:rPr>
                        <a:t>5</a:t>
                      </a:r>
                    </a:p>
                  </a:txBody>
                  <a:tcPr marL="36000" marR="36000" marT="36000" marB="36000" anchor="ctr" anchorCtr="1"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no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s-ES" sz="1100" b="0" i="0" u="none" strike="noStrike" cap="none" normalizeH="0" baseline="0" noProof="0">
                          <a:ln>
                            <a:noFill/>
                          </a:ln>
                          <a:solidFill>
                            <a:schemeClr val="bg1"/>
                          </a:solidFill>
                          <a:effectLst/>
                          <a:latin typeface="+mn-lt"/>
                          <a:ea typeface="ＭＳ Ｐゴシック" pitchFamily="16" charset="-128"/>
                          <a:cs typeface="Arial" pitchFamily="34" charset="0"/>
                        </a:rPr>
                        <a:t>6</a:t>
                      </a:r>
                    </a:p>
                  </a:txBody>
                  <a:tcPr marL="36000" marR="36000" marT="36000" marB="36000" anchor="ctr" anchorCtr="1"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no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s-ES" sz="1100" b="0" i="0" u="none" strike="noStrike" cap="none" normalizeH="0" baseline="0" noProof="0">
                          <a:ln>
                            <a:noFill/>
                          </a:ln>
                          <a:solidFill>
                            <a:schemeClr val="bg1"/>
                          </a:solidFill>
                          <a:effectLst/>
                          <a:latin typeface="+mn-lt"/>
                          <a:ea typeface="ＭＳ Ｐゴシック" pitchFamily="16" charset="-128"/>
                          <a:cs typeface="Arial" pitchFamily="34" charset="0"/>
                        </a:rPr>
                        <a:t>7</a:t>
                      </a:r>
                    </a:p>
                  </a:txBody>
                  <a:tcPr marL="36000" marR="36000" marT="36000" marB="36000" anchor="ctr" anchorCtr="1"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no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s-ES" sz="1100" b="0" i="0" u="none" strike="noStrike" cap="none" normalizeH="0" baseline="0" noProof="0">
                          <a:ln>
                            <a:noFill/>
                          </a:ln>
                          <a:solidFill>
                            <a:schemeClr val="bg1"/>
                          </a:solidFill>
                          <a:effectLst/>
                          <a:latin typeface="+mn-lt"/>
                          <a:ea typeface="ＭＳ Ｐゴシック" pitchFamily="16" charset="-128"/>
                          <a:cs typeface="Arial" pitchFamily="34" charset="0"/>
                        </a:rPr>
                        <a:t>8</a:t>
                      </a:r>
                    </a:p>
                  </a:txBody>
                  <a:tcPr marL="36000" marR="36000" marT="36000" marB="36000" anchor="ctr" anchorCtr="1" horzOverflow="overflow">
                    <a:lnL w="952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noFill/>
                      <a:prstDash val="sysDot"/>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04126">
                <a:tc>
                  <a:txBody>
                    <a:bodyPr/>
                    <a:lstStyle/>
                    <a:p>
                      <a:pPr marL="179388" marR="0" lvl="1" indent="-90488" algn="l" defTabSz="914400" rtl="0" eaLnBrk="1" fontAlgn="base" latinLnBrk="0" hangingPunct="1">
                        <a:lnSpc>
                          <a:spcPct val="100000"/>
                        </a:lnSpc>
                        <a:spcBef>
                          <a:spcPct val="20000"/>
                        </a:spcBef>
                        <a:spcAft>
                          <a:spcPct val="0"/>
                        </a:spcAft>
                        <a:buClrTx/>
                        <a:buSzTx/>
                        <a:buFont typeface="Arial" pitchFamily="34" charset="0"/>
                        <a:buChar char="•"/>
                        <a:tabLst/>
                      </a:pP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Alta d’aplicació</a:t>
                      </a:r>
                    </a:p>
                    <a:p>
                      <a:pPr marL="179388" marR="0" lvl="1" indent="-90488" algn="l" defTabSz="914400" rtl="0" eaLnBrk="1" fontAlgn="base" latinLnBrk="0" hangingPunct="1">
                        <a:lnSpc>
                          <a:spcPct val="100000"/>
                        </a:lnSpc>
                        <a:spcBef>
                          <a:spcPct val="20000"/>
                        </a:spcBef>
                        <a:spcAft>
                          <a:spcPct val="0"/>
                        </a:spcAft>
                        <a:buClrTx/>
                        <a:buSzTx/>
                        <a:buFont typeface="Arial" pitchFamily="34" charset="0"/>
                        <a:buChar char="•"/>
                        <a:tabLst/>
                      </a:pP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Gestió de tòpics (alta, baixa, modificació)</a:t>
                      </a:r>
                    </a:p>
                    <a:p>
                      <a:pPr marL="179388" marR="0" lvl="1" indent="-90488" algn="l" defTabSz="914400" rtl="0" eaLnBrk="1" fontAlgn="base" latinLnBrk="0" hangingPunct="1">
                        <a:lnSpc>
                          <a:spcPct val="100000"/>
                        </a:lnSpc>
                        <a:spcBef>
                          <a:spcPct val="20000"/>
                        </a:spcBef>
                        <a:spcAft>
                          <a:spcPct val="0"/>
                        </a:spcAft>
                        <a:buClrTx/>
                        <a:buSzTx/>
                        <a:buFont typeface="Arial" pitchFamily="34" charset="0"/>
                        <a:buChar char="•"/>
                        <a:tabLst/>
                      </a:pP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Alta de </a:t>
                      </a:r>
                      <a:r>
                        <a:rPr kumimoji="0" lang="ca-ES" sz="1000" b="0" i="0" u="none" strike="noStrike" cap="none" normalizeH="0" baseline="0" noProof="0" dirty="0" err="1">
                          <a:ln>
                            <a:noFill/>
                          </a:ln>
                          <a:solidFill>
                            <a:schemeClr val="bg1"/>
                          </a:solidFill>
                          <a:effectLst/>
                          <a:latin typeface="+mn-lt"/>
                          <a:ea typeface="ＭＳ Ｐゴシック" pitchFamily="16" charset="-128"/>
                          <a:cs typeface="Arial" pitchFamily="34" charset="0"/>
                        </a:rPr>
                        <a:t>plug</a:t>
                      </a: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-in de Kafka </a:t>
                      </a:r>
                      <a:r>
                        <a:rPr kumimoji="0" lang="ca-ES" sz="1000" b="0" i="0" u="none" strike="noStrike" cap="none" normalizeH="0" baseline="0" noProof="0" dirty="0" err="1">
                          <a:ln>
                            <a:noFill/>
                          </a:ln>
                          <a:solidFill>
                            <a:schemeClr val="bg1"/>
                          </a:solidFill>
                          <a:effectLst/>
                          <a:latin typeface="+mn-lt"/>
                          <a:ea typeface="ＭＳ Ｐゴシック" pitchFamily="16" charset="-128"/>
                          <a:cs typeface="Arial" pitchFamily="34" charset="0"/>
                        </a:rPr>
                        <a:t>Connect</a:t>
                      </a:r>
                      <a:endPar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endParaRPr>
                    </a:p>
                    <a:p>
                      <a:pPr marL="179388" marR="0" lvl="1" indent="-90488" algn="l" defTabSz="914400" rtl="0" eaLnBrk="1" fontAlgn="base" latinLnBrk="0" hangingPunct="1">
                        <a:lnSpc>
                          <a:spcPct val="100000"/>
                        </a:lnSpc>
                        <a:spcBef>
                          <a:spcPct val="20000"/>
                        </a:spcBef>
                        <a:spcAft>
                          <a:spcPct val="0"/>
                        </a:spcAft>
                        <a:buClrTx/>
                        <a:buSzTx/>
                        <a:buFont typeface="Arial" pitchFamily="34" charset="0"/>
                        <a:buChar char="•"/>
                        <a:tabLst/>
                      </a:pP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Configuració de </a:t>
                      </a:r>
                      <a:r>
                        <a:rPr kumimoji="0" lang="ca-ES" sz="1000" b="0" i="0" u="none" strike="noStrike" cap="none" normalizeH="0" baseline="0" noProof="0" dirty="0" err="1">
                          <a:ln>
                            <a:noFill/>
                          </a:ln>
                          <a:solidFill>
                            <a:schemeClr val="bg1"/>
                          </a:solidFill>
                          <a:effectLst/>
                          <a:latin typeface="+mn-lt"/>
                          <a:ea typeface="ＭＳ Ｐゴシック" pitchFamily="16" charset="-128"/>
                          <a:cs typeface="Arial" pitchFamily="34" charset="0"/>
                        </a:rPr>
                        <a:t>conectors</a:t>
                      </a: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 Kafka </a:t>
                      </a:r>
                      <a:r>
                        <a:rPr kumimoji="0" lang="ca-ES" sz="1000" b="0" i="0" u="none" strike="noStrike" cap="none" normalizeH="0" baseline="0" noProof="0" dirty="0" err="1">
                          <a:ln>
                            <a:noFill/>
                          </a:ln>
                          <a:solidFill>
                            <a:schemeClr val="bg1"/>
                          </a:solidFill>
                          <a:effectLst/>
                          <a:latin typeface="+mn-lt"/>
                          <a:ea typeface="ＭＳ Ｐゴシック" pitchFamily="16" charset="-128"/>
                          <a:cs typeface="Arial" pitchFamily="34" charset="0"/>
                        </a:rPr>
                        <a:t>Connect</a:t>
                      </a:r>
                      <a:endPar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endParaRPr>
                    </a:p>
                    <a:p>
                      <a:pPr marL="179388" marR="0" lvl="1" indent="-90488" algn="l" defTabSz="914400" rtl="0" eaLnBrk="1" fontAlgn="base" latinLnBrk="0" hangingPunct="1">
                        <a:lnSpc>
                          <a:spcPct val="100000"/>
                        </a:lnSpc>
                        <a:spcBef>
                          <a:spcPct val="20000"/>
                        </a:spcBef>
                        <a:spcAft>
                          <a:spcPct val="0"/>
                        </a:spcAft>
                        <a:buClrTx/>
                        <a:buSzTx/>
                        <a:buFont typeface="Arial" pitchFamily="34" charset="0"/>
                        <a:buChar char="•"/>
                        <a:tabLst/>
                      </a:pP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Modificació de connectors Kafka </a:t>
                      </a:r>
                      <a:r>
                        <a:rPr kumimoji="0" lang="ca-ES" sz="1000" b="0" i="0" u="none" strike="noStrike" cap="none" normalizeH="0" baseline="0" noProof="0" dirty="0" err="1">
                          <a:ln>
                            <a:noFill/>
                          </a:ln>
                          <a:solidFill>
                            <a:schemeClr val="bg1"/>
                          </a:solidFill>
                          <a:effectLst/>
                          <a:latin typeface="+mn-lt"/>
                          <a:ea typeface="ＭＳ Ｐゴシック" pitchFamily="16" charset="-128"/>
                          <a:cs typeface="Arial" pitchFamily="34" charset="0"/>
                        </a:rPr>
                        <a:t>Connect</a:t>
                      </a:r>
                      <a:endPar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endParaRPr>
                    </a:p>
                    <a:p>
                      <a:pPr marL="179388" marR="0" lvl="1" indent="-90488" algn="l" defTabSz="914400" rtl="0" eaLnBrk="1" fontAlgn="base" latinLnBrk="0" hangingPunct="1">
                        <a:lnSpc>
                          <a:spcPct val="100000"/>
                        </a:lnSpc>
                        <a:spcBef>
                          <a:spcPct val="20000"/>
                        </a:spcBef>
                        <a:spcAft>
                          <a:spcPct val="0"/>
                        </a:spcAft>
                        <a:buClrTx/>
                        <a:buSzTx/>
                        <a:buFont typeface="Arial" pitchFamily="34" charset="0"/>
                        <a:buChar char="•"/>
                        <a:tabLst/>
                      </a:pPr>
                      <a:r>
                        <a:rPr kumimoji="0" lang="ca-ES" sz="1000" b="0" i="0" u="none" strike="noStrike" cap="none" normalizeH="0" baseline="0" noProof="0" dirty="0" err="1">
                          <a:ln>
                            <a:noFill/>
                          </a:ln>
                          <a:solidFill>
                            <a:schemeClr val="bg1"/>
                          </a:solidFill>
                          <a:effectLst/>
                          <a:latin typeface="+mn-lt"/>
                          <a:ea typeface="ＭＳ Ｐゴシック" pitchFamily="16" charset="-128"/>
                          <a:cs typeface="Arial" pitchFamily="34" charset="0"/>
                        </a:rPr>
                        <a:t>Gestio</a:t>
                      </a: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 de </a:t>
                      </a:r>
                      <a:r>
                        <a:rPr kumimoji="0" lang="ca-ES" sz="1000" b="0" i="0" u="none" strike="noStrike" cap="none" normalizeH="0" baseline="0" noProof="0" dirty="0" err="1">
                          <a:ln>
                            <a:noFill/>
                          </a:ln>
                          <a:solidFill>
                            <a:schemeClr val="bg1"/>
                          </a:solidFill>
                          <a:effectLst/>
                          <a:latin typeface="+mn-lt"/>
                          <a:ea typeface="ＭＳ Ｐゴシック" pitchFamily="16" charset="-128"/>
                          <a:cs typeface="Arial" pitchFamily="34" charset="0"/>
                        </a:rPr>
                        <a:t>l’Schema</a:t>
                      </a: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 </a:t>
                      </a:r>
                      <a:r>
                        <a:rPr kumimoji="0" lang="ca-ES" sz="1000" b="0" i="0" u="none" strike="noStrike" cap="none" normalizeH="0" baseline="0" noProof="0" dirty="0" err="1">
                          <a:ln>
                            <a:noFill/>
                          </a:ln>
                          <a:solidFill>
                            <a:schemeClr val="bg1"/>
                          </a:solidFill>
                          <a:effectLst/>
                          <a:latin typeface="+mn-lt"/>
                          <a:ea typeface="ＭＳ Ｐゴシック" pitchFamily="16" charset="-128"/>
                          <a:cs typeface="Arial" pitchFamily="34" charset="0"/>
                        </a:rPr>
                        <a:t>Registry</a:t>
                      </a: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 (alta, baixa, modificació)</a:t>
                      </a:r>
                    </a:p>
                    <a:p>
                      <a:pPr marL="179388" marR="0" lvl="1" indent="-90488" algn="l" defTabSz="914400" rtl="0" eaLnBrk="1" fontAlgn="base" latinLnBrk="0" hangingPunct="1">
                        <a:lnSpc>
                          <a:spcPct val="100000"/>
                        </a:lnSpc>
                        <a:spcBef>
                          <a:spcPct val="20000"/>
                        </a:spcBef>
                        <a:spcAft>
                          <a:spcPct val="0"/>
                        </a:spcAft>
                        <a:buClrTx/>
                        <a:buSzTx/>
                        <a:buFont typeface="Arial" pitchFamily="34" charset="0"/>
                        <a:buChar char="•"/>
                        <a:tabLst/>
                      </a:pP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Resolució d’incidències</a:t>
                      </a:r>
                    </a:p>
                    <a:p>
                      <a:pPr marL="914400" marR="0" lvl="2" indent="-36830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Crítica</a:t>
                      </a:r>
                    </a:p>
                    <a:p>
                      <a:pPr marL="914400" marR="0" lvl="2" indent="-36830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Important</a:t>
                      </a:r>
                    </a:p>
                    <a:p>
                      <a:pPr marL="914400" marR="0" lvl="2" indent="-36830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Moderada</a:t>
                      </a:r>
                    </a:p>
                    <a:p>
                      <a:pPr marL="914400" marR="0" lvl="2" indent="-368300" algn="l" defTabSz="914400" rtl="0" eaLnBrk="1" fontAlgn="base" latinLnBrk="0" hangingPunct="1">
                        <a:lnSpc>
                          <a:spcPct val="100000"/>
                        </a:lnSpc>
                        <a:spcBef>
                          <a:spcPct val="20000"/>
                        </a:spcBef>
                        <a:spcAft>
                          <a:spcPct val="0"/>
                        </a:spcAft>
                        <a:buClrTx/>
                        <a:buSzTx/>
                        <a:buFont typeface="Arial" pitchFamily="34" charset="0"/>
                        <a:buChar char="•"/>
                        <a:tabLst/>
                      </a:pPr>
                      <a:r>
                        <a:rPr kumimoji="0" lang="ca-ES" sz="1000" b="0" i="0" u="none" strike="noStrike" cap="none" normalizeH="0" baseline="0" noProof="0" dirty="0">
                          <a:ln>
                            <a:noFill/>
                          </a:ln>
                          <a:solidFill>
                            <a:schemeClr val="bg1"/>
                          </a:solidFill>
                          <a:effectLst/>
                          <a:latin typeface="+mn-lt"/>
                          <a:ea typeface="ＭＳ Ｐゴシック" pitchFamily="16" charset="-128"/>
                          <a:cs typeface="Arial" pitchFamily="34" charset="0"/>
                        </a:rPr>
                        <a:t>Baixa</a:t>
                      </a: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noFill/>
                      <a:prstDash val="sysDot"/>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s-ES" sz="1100" b="0" i="0" u="none" strike="noStrike" cap="none" normalizeH="0" baseline="0" noProof="0">
                        <a:ln>
                          <a:noFill/>
                        </a:ln>
                        <a:solidFill>
                          <a:schemeClr val="tx1"/>
                        </a:solidFill>
                        <a:effectLst/>
                        <a:latin typeface="+mn-lt"/>
                        <a:ea typeface="ＭＳ Ｐゴシック" pitchFamily="16" charset="-128"/>
                        <a:cs typeface="Arial" pitchFamily="34" charset="0"/>
                      </a:endParaRPr>
                    </a:p>
                  </a:txBody>
                  <a:tcPr marL="36000" marR="36000" marT="36000" marB="36000" anchor="ctr" anchorCtr="1" horzOverflow="overflow">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s-ES" sz="1100" b="0" i="0" u="none" strike="noStrike" cap="none" normalizeH="0" baseline="0" noProof="0">
                        <a:ln>
                          <a:noFill/>
                        </a:ln>
                        <a:solidFill>
                          <a:schemeClr val="tx1"/>
                        </a:solidFill>
                        <a:effectLst/>
                        <a:latin typeface="+mn-lt"/>
                        <a:ea typeface="ＭＳ Ｐゴシック" pitchFamily="16" charset="-128"/>
                        <a:cs typeface="Arial" pitchFamily="34" charset="0"/>
                      </a:endParaRPr>
                    </a:p>
                  </a:txBody>
                  <a:tcPr marL="36000" marR="36000" marT="36000" marB="36000" anchor="ctr" anchorCtr="1" horzOverflow="overflow">
                    <a:lnL w="12700" cap="flat" cmpd="sng" algn="ctr">
                      <a:noFill/>
                      <a:prstDash val="sysDot"/>
                      <a:round/>
                      <a:headEnd type="none" w="med" len="med"/>
                      <a:tailEnd type="none" w="med" len="med"/>
                    </a:lnL>
                    <a:lnR w="12700" cap="flat" cmpd="sng" algn="ctr">
                      <a:solidFill>
                        <a:srgbClr val="DED7D3"/>
                      </a:solid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s-ES" sz="1100" b="0" i="0" u="none" strike="noStrike" cap="none" normalizeH="0" baseline="0" noProof="0">
                        <a:ln>
                          <a:noFill/>
                        </a:ln>
                        <a:solidFill>
                          <a:schemeClr val="tx1"/>
                        </a:solidFill>
                        <a:effectLst/>
                        <a:latin typeface="+mn-lt"/>
                        <a:ea typeface="ＭＳ Ｐゴシック" pitchFamily="16" charset="-128"/>
                        <a:cs typeface="Arial" pitchFamily="34" charset="0"/>
                      </a:endParaRPr>
                    </a:p>
                  </a:txBody>
                  <a:tcPr marL="36000" marR="36000" marT="36000" marB="36000" anchor="ctr" anchorCtr="1" horzOverflow="overflow">
                    <a:lnL w="12700" cap="flat" cmpd="sng" algn="ctr">
                      <a:solidFill>
                        <a:srgbClr val="DED7D3"/>
                      </a:solidFill>
                      <a:prstDash val="sysDot"/>
                      <a:round/>
                      <a:headEnd type="none" w="med" len="med"/>
                      <a:tailEnd type="none" w="med" len="med"/>
                    </a:lnL>
                    <a:lnR w="12700" cap="flat" cmpd="sng" algn="ctr">
                      <a:solidFill>
                        <a:srgbClr val="DED7D3"/>
                      </a:solid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s-ES" sz="1100" b="0" i="0" u="none" strike="noStrike" cap="none" normalizeH="0" baseline="0" noProof="0">
                        <a:ln>
                          <a:noFill/>
                        </a:ln>
                        <a:solidFill>
                          <a:schemeClr val="tx1"/>
                        </a:solidFill>
                        <a:effectLst/>
                        <a:latin typeface="+mn-lt"/>
                        <a:ea typeface="ＭＳ Ｐゴシック" pitchFamily="16" charset="-128"/>
                        <a:cs typeface="Arial" pitchFamily="34" charset="0"/>
                      </a:endParaRPr>
                    </a:p>
                  </a:txBody>
                  <a:tcPr marL="36000" marR="36000" marT="36000" marB="36000" anchor="ctr" anchorCtr="1" horzOverflow="overflow">
                    <a:lnL w="12700" cap="flat" cmpd="sng" algn="ctr">
                      <a:solidFill>
                        <a:srgbClr val="DED7D3"/>
                      </a:solidFill>
                      <a:prstDash val="sysDot"/>
                      <a:round/>
                      <a:headEnd type="none" w="med" len="med"/>
                      <a:tailEnd type="none" w="med" len="med"/>
                    </a:lnL>
                    <a:lnR w="12700" cap="flat" cmpd="sng" algn="ctr">
                      <a:solidFill>
                        <a:srgbClr val="DED7D3"/>
                      </a:solid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s-ES" sz="1100" b="0" i="0" u="none" strike="noStrike" cap="none" normalizeH="0" baseline="0" noProof="0">
                        <a:ln>
                          <a:noFill/>
                        </a:ln>
                        <a:solidFill>
                          <a:schemeClr val="tx1"/>
                        </a:solidFill>
                        <a:effectLst/>
                        <a:latin typeface="+mn-lt"/>
                        <a:ea typeface="ＭＳ Ｐゴシック" pitchFamily="16" charset="-128"/>
                        <a:cs typeface="Arial" pitchFamily="34" charset="0"/>
                      </a:endParaRPr>
                    </a:p>
                  </a:txBody>
                  <a:tcPr marL="36000" marR="36000" marT="36000" marB="36000" anchor="ctr" anchorCtr="1" horzOverflow="overflow">
                    <a:lnL w="12700" cap="flat" cmpd="sng" algn="ctr">
                      <a:solidFill>
                        <a:srgbClr val="DED7D3"/>
                      </a:solidFill>
                      <a:prstDash val="sysDot"/>
                      <a:round/>
                      <a:headEnd type="none" w="med" len="med"/>
                      <a:tailEnd type="none" w="med" len="med"/>
                    </a:lnL>
                    <a:lnR w="12700" cap="flat" cmpd="sng" algn="ctr">
                      <a:solidFill>
                        <a:srgbClr val="DED7D3"/>
                      </a:solid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s-ES" sz="1100" b="0" i="0" u="none" strike="noStrike" cap="none" normalizeH="0" baseline="0" noProof="0">
                        <a:ln>
                          <a:noFill/>
                        </a:ln>
                        <a:solidFill>
                          <a:schemeClr val="tx1"/>
                        </a:solidFill>
                        <a:effectLst/>
                        <a:latin typeface="+mn-lt"/>
                        <a:ea typeface="ＭＳ Ｐゴシック" pitchFamily="16" charset="-128"/>
                        <a:cs typeface="Arial" pitchFamily="34" charset="0"/>
                      </a:endParaRPr>
                    </a:p>
                  </a:txBody>
                  <a:tcPr marL="36000" marR="36000" marT="36000" marB="36000" anchor="ctr" anchorCtr="1" horzOverflow="overflow">
                    <a:lnL w="12700" cap="flat" cmpd="sng" algn="ctr">
                      <a:solidFill>
                        <a:srgbClr val="DED7D3"/>
                      </a:solidFill>
                      <a:prstDash val="sysDot"/>
                      <a:round/>
                      <a:headEnd type="none" w="med" len="med"/>
                      <a:tailEnd type="none" w="med" len="med"/>
                    </a:lnL>
                    <a:lnR w="12700" cap="flat" cmpd="sng" algn="ctr">
                      <a:solidFill>
                        <a:srgbClr val="DED7D3"/>
                      </a:solid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s-ES" sz="1100" b="0" i="0" u="none" strike="noStrike" cap="none" normalizeH="0" baseline="0" noProof="0">
                        <a:ln>
                          <a:noFill/>
                        </a:ln>
                        <a:solidFill>
                          <a:schemeClr val="tx1"/>
                        </a:solidFill>
                        <a:effectLst/>
                        <a:latin typeface="+mn-lt"/>
                        <a:ea typeface="ＭＳ Ｐゴシック" pitchFamily="16" charset="-128"/>
                        <a:cs typeface="Arial" pitchFamily="34" charset="0"/>
                      </a:endParaRPr>
                    </a:p>
                  </a:txBody>
                  <a:tcPr marL="36000" marR="36000" marT="36000" marB="36000" anchor="ctr" anchorCtr="1" horzOverflow="overflow">
                    <a:lnL w="12700" cap="flat" cmpd="sng" algn="ctr">
                      <a:solidFill>
                        <a:srgbClr val="DED7D3"/>
                      </a:solidFill>
                      <a:prstDash val="sysDot"/>
                      <a:round/>
                      <a:headEnd type="none" w="med" len="med"/>
                      <a:tailEnd type="none" w="med" len="med"/>
                    </a:lnL>
                    <a:lnR w="12700" cap="flat" cmpd="sng" algn="ctr">
                      <a:solidFill>
                        <a:srgbClr val="DED7D3"/>
                      </a:solid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s-ES" sz="1100" b="0" i="0" u="none" strike="noStrike" cap="none" normalizeH="0" baseline="0" noProof="0">
                        <a:ln>
                          <a:noFill/>
                        </a:ln>
                        <a:solidFill>
                          <a:schemeClr val="tx1"/>
                        </a:solidFill>
                        <a:effectLst/>
                        <a:latin typeface="+mn-lt"/>
                        <a:ea typeface="ＭＳ Ｐゴシック" pitchFamily="16" charset="-128"/>
                        <a:cs typeface="Arial" pitchFamily="34" charset="0"/>
                      </a:endParaRPr>
                    </a:p>
                  </a:txBody>
                  <a:tcPr marL="36000" marR="36000" marT="36000" marB="36000" anchor="ctr" anchorCtr="1" horzOverflow="overflow">
                    <a:lnL w="12700" cap="flat" cmpd="sng" algn="ctr">
                      <a:solidFill>
                        <a:srgbClr val="DED7D3"/>
                      </a:solidFill>
                      <a:prstDash val="sysDot"/>
                      <a:round/>
                      <a:headEnd type="none" w="med" len="med"/>
                      <a:tailEnd type="none" w="med" len="med"/>
                    </a:lnL>
                    <a:lnR w="12700" cap="flat" cmpd="sng" algn="ctr">
                      <a:solidFill>
                        <a:srgbClr val="DED7D3"/>
                      </a:solid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es-ES" sz="1100" b="0" i="0" u="none" strike="noStrike" cap="none" normalizeH="0" baseline="0" noProof="0" dirty="0">
                        <a:ln>
                          <a:noFill/>
                        </a:ln>
                        <a:solidFill>
                          <a:schemeClr val="tx1"/>
                        </a:solidFill>
                        <a:effectLst/>
                        <a:latin typeface="+mn-lt"/>
                        <a:ea typeface="ＭＳ Ｐゴシック" pitchFamily="16" charset="-128"/>
                        <a:cs typeface="Arial" pitchFamily="34" charset="0"/>
                      </a:endParaRPr>
                    </a:p>
                  </a:txBody>
                  <a:tcPr marL="36000" marR="36000" marT="36000" marB="36000" anchor="ctr" anchorCtr="1" horzOverflow="overflow">
                    <a:lnL w="12700" cap="flat" cmpd="sng" algn="ctr">
                      <a:solidFill>
                        <a:srgbClr val="DED7D3"/>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cxnSp>
        <p:nvCxnSpPr>
          <p:cNvPr id="10" name="17 Conector recto"/>
          <p:cNvCxnSpPr/>
          <p:nvPr/>
        </p:nvCxnSpPr>
        <p:spPr>
          <a:xfrm>
            <a:off x="3373606" y="2055897"/>
            <a:ext cx="568684" cy="4101"/>
          </a:xfrm>
          <a:prstGeom prst="line">
            <a:avLst/>
          </a:prstGeom>
          <a:ln w="38100" cmpd="sng">
            <a:solidFill>
              <a:srgbClr val="00FF9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2" name="17 Conector recto"/>
          <p:cNvCxnSpPr/>
          <p:nvPr/>
        </p:nvCxnSpPr>
        <p:spPr>
          <a:xfrm>
            <a:off x="3373606" y="2363951"/>
            <a:ext cx="568684" cy="4101"/>
          </a:xfrm>
          <a:prstGeom prst="line">
            <a:avLst/>
          </a:prstGeom>
          <a:ln w="38100" cmpd="sng">
            <a:solidFill>
              <a:srgbClr val="00FF9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3" name="17 Conector recto"/>
          <p:cNvCxnSpPr/>
          <p:nvPr/>
        </p:nvCxnSpPr>
        <p:spPr>
          <a:xfrm>
            <a:off x="3373606" y="2671105"/>
            <a:ext cx="1699460" cy="4101"/>
          </a:xfrm>
          <a:prstGeom prst="line">
            <a:avLst/>
          </a:prstGeom>
          <a:ln w="38100" cmpd="sng">
            <a:solidFill>
              <a:srgbClr val="00FF9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6" name="17 Conector recto"/>
          <p:cNvCxnSpPr/>
          <p:nvPr/>
        </p:nvCxnSpPr>
        <p:spPr>
          <a:xfrm>
            <a:off x="3377908" y="2982360"/>
            <a:ext cx="2277047" cy="7792"/>
          </a:xfrm>
          <a:prstGeom prst="line">
            <a:avLst/>
          </a:prstGeom>
          <a:ln w="38100" cmpd="sng">
            <a:solidFill>
              <a:srgbClr val="00FF9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9" name="17 Conector recto"/>
          <p:cNvCxnSpPr/>
          <p:nvPr/>
        </p:nvCxnSpPr>
        <p:spPr>
          <a:xfrm>
            <a:off x="3373606" y="3286313"/>
            <a:ext cx="568684" cy="4101"/>
          </a:xfrm>
          <a:prstGeom prst="line">
            <a:avLst/>
          </a:prstGeom>
          <a:ln w="38100" cmpd="sng">
            <a:solidFill>
              <a:srgbClr val="00FF9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0" name="17 Conector recto"/>
          <p:cNvCxnSpPr/>
          <p:nvPr/>
        </p:nvCxnSpPr>
        <p:spPr>
          <a:xfrm>
            <a:off x="3373606" y="3591800"/>
            <a:ext cx="568684" cy="4101"/>
          </a:xfrm>
          <a:prstGeom prst="line">
            <a:avLst/>
          </a:prstGeom>
          <a:ln w="38100" cmpd="sng">
            <a:solidFill>
              <a:srgbClr val="00FF9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QuadreDeText 2">
            <a:extLst>
              <a:ext uri="{FF2B5EF4-FFF2-40B4-BE49-F238E27FC236}">
                <a16:creationId xmlns:a16="http://schemas.microsoft.com/office/drawing/2014/main" id="{4F94C700-CC79-411A-A4FE-065B3EB6379B}"/>
              </a:ext>
            </a:extLst>
          </p:cNvPr>
          <p:cNvSpPr txBox="1"/>
          <p:nvPr/>
        </p:nvSpPr>
        <p:spPr>
          <a:xfrm>
            <a:off x="3201901" y="3791974"/>
            <a:ext cx="2410532" cy="1015663"/>
          </a:xfrm>
          <a:prstGeom prst="rect">
            <a:avLst/>
          </a:prstGeom>
          <a:noFill/>
        </p:spPr>
        <p:txBody>
          <a:bodyPr wrap="none" rtlCol="0">
            <a:spAutoFit/>
          </a:bodyPr>
          <a:lstStyle/>
          <a:p>
            <a:r>
              <a:rPr lang="ca-ES" sz="1200" dirty="0"/>
              <a:t>Valors de suport </a:t>
            </a:r>
            <a:r>
              <a:rPr lang="ca-ES" sz="1200" dirty="0" err="1"/>
              <a:t>Gold</a:t>
            </a:r>
            <a:r>
              <a:rPr lang="ca-ES" sz="1200" dirty="0"/>
              <a:t> de Confluent:</a:t>
            </a:r>
          </a:p>
          <a:p>
            <a:r>
              <a:rPr lang="ca-ES" sz="1200" dirty="0"/>
              <a:t>P1 Crítica: 1h</a:t>
            </a:r>
          </a:p>
          <a:p>
            <a:r>
              <a:rPr lang="ca-ES" sz="1200" dirty="0"/>
              <a:t>P2 Important: 4h</a:t>
            </a:r>
          </a:p>
          <a:p>
            <a:r>
              <a:rPr lang="ca-ES" sz="1200" dirty="0"/>
              <a:t>P3 Moderada: 1dia laborable</a:t>
            </a:r>
          </a:p>
          <a:p>
            <a:r>
              <a:rPr lang="ca-ES" sz="1200" dirty="0"/>
              <a:t>P4 Baixa: 2 dies laborables</a:t>
            </a:r>
            <a:endParaRPr lang="ca-ES" sz="1600" dirty="0"/>
          </a:p>
        </p:txBody>
      </p:sp>
      <p:sp>
        <p:nvSpPr>
          <p:cNvPr id="4" name="QuadreDeText 3">
            <a:extLst>
              <a:ext uri="{FF2B5EF4-FFF2-40B4-BE49-F238E27FC236}">
                <a16:creationId xmlns:a16="http://schemas.microsoft.com/office/drawing/2014/main" id="{1B48E4AB-0CDC-4FE3-974E-A1CE174D8035}"/>
              </a:ext>
            </a:extLst>
          </p:cNvPr>
          <p:cNvSpPr txBox="1"/>
          <p:nvPr/>
        </p:nvSpPr>
        <p:spPr>
          <a:xfrm>
            <a:off x="1410044" y="5780173"/>
            <a:ext cx="7980646" cy="461665"/>
          </a:xfrm>
          <a:prstGeom prst="rect">
            <a:avLst/>
          </a:prstGeom>
          <a:noFill/>
        </p:spPr>
        <p:txBody>
          <a:bodyPr wrap="none" rtlCol="0">
            <a:spAutoFit/>
          </a:bodyPr>
          <a:lstStyle/>
          <a:p>
            <a:r>
              <a:rPr lang="ca-ES" sz="1200" dirty="0"/>
              <a:t>Nota: temps estimats tenint en compte que es disposen de tots els components i llicències requerits disponibles per l’oficina.</a:t>
            </a:r>
          </a:p>
          <a:p>
            <a:r>
              <a:rPr lang="ca-ES" sz="1200" dirty="0"/>
              <a:t>Afegir un component nou es tracta com a projecte i surt d’aquest nivell d’objectius</a:t>
            </a:r>
          </a:p>
        </p:txBody>
      </p:sp>
    </p:spTree>
    <p:extLst>
      <p:ext uri="{BB962C8B-B14F-4D97-AF65-F5344CB8AC3E}">
        <p14:creationId xmlns:p14="http://schemas.microsoft.com/office/powerpoint/2010/main" val="1488551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dirty="0"/>
              <a:t>Tarifari (En definició)</a:t>
            </a:r>
          </a:p>
        </p:txBody>
      </p:sp>
      <p:sp>
        <p:nvSpPr>
          <p:cNvPr id="58" name="CuadroTexto 17"/>
          <p:cNvSpPr txBox="1"/>
          <p:nvPr/>
        </p:nvSpPr>
        <p:spPr>
          <a:xfrm>
            <a:off x="551383" y="1264565"/>
            <a:ext cx="10230643"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lvl="0">
              <a:spcBef>
                <a:spcPts val="600"/>
              </a:spcBef>
              <a:buClr>
                <a:srgbClr val="C00000"/>
              </a:buClr>
              <a:defRPr b="0" i="0"/>
            </a:pPr>
            <a:r>
              <a:rPr lang="ca-ES" sz="1800" dirty="0">
                <a:solidFill>
                  <a:schemeClr val="tx1"/>
                </a:solidFill>
                <a:latin typeface="Arial" panose="020B0604020202020204" pitchFamily="34" charset="0"/>
                <a:cs typeface="Arial" panose="020B0604020202020204" pitchFamily="34" charset="0"/>
              </a:rPr>
              <a:t>Es proposa un model de tarifació per l'ús de la plataforma, el qual es calcularà a mes vençut per les següents mètriques d’utilització.</a:t>
            </a:r>
          </a:p>
          <a:p>
            <a:pPr lvl="0">
              <a:spcBef>
                <a:spcPts val="600"/>
              </a:spcBef>
              <a:buClr>
                <a:srgbClr val="C00000"/>
              </a:buClr>
              <a:defRPr b="0" i="0"/>
            </a:pPr>
            <a:r>
              <a:rPr lang="ca-ES" sz="1800" dirty="0">
                <a:solidFill>
                  <a:schemeClr val="tx1"/>
                </a:solidFill>
                <a:latin typeface="Arial" panose="020B0604020202020204" pitchFamily="34" charset="0"/>
                <a:cs typeface="Arial" panose="020B0604020202020204" pitchFamily="34" charset="0"/>
              </a:rPr>
              <a:t>2022:</a:t>
            </a:r>
          </a:p>
          <a:p>
            <a:pPr marL="285750" lvl="0" indent="-285750">
              <a:spcBef>
                <a:spcPts val="600"/>
              </a:spcBef>
              <a:buClr>
                <a:srgbClr val="C00000"/>
              </a:buClr>
              <a:buFont typeface="Arial" panose="020B0604020202020204" pitchFamily="34" charset="0"/>
              <a:buChar char="•"/>
              <a:defRPr b="0" i="0"/>
            </a:pPr>
            <a:r>
              <a:rPr lang="ca-ES" sz="1800" dirty="0">
                <a:solidFill>
                  <a:schemeClr val="tx1"/>
                </a:solidFill>
                <a:latin typeface="Arial" panose="020B0604020202020204" pitchFamily="34" charset="0"/>
                <a:cs typeface="Arial" panose="020B0604020202020204" pitchFamily="34" charset="0"/>
              </a:rPr>
              <a:t>Hi haurà una quota fixa de XX€ anuals per client (client és àmbit)</a:t>
            </a:r>
          </a:p>
          <a:p>
            <a:pPr lvl="0">
              <a:spcBef>
                <a:spcPts val="600"/>
              </a:spcBef>
              <a:buClr>
                <a:srgbClr val="C00000"/>
              </a:buClr>
              <a:defRPr b="0" i="0"/>
            </a:pPr>
            <a:r>
              <a:rPr lang="ca-ES" sz="1800" dirty="0">
                <a:solidFill>
                  <a:schemeClr val="tx1"/>
                </a:solidFill>
                <a:latin typeface="Arial" panose="020B0604020202020204" pitchFamily="34" charset="0"/>
                <a:cs typeface="Arial" panose="020B0604020202020204" pitchFamily="34" charset="0"/>
              </a:rPr>
              <a:t>2023</a:t>
            </a:r>
          </a:p>
          <a:p>
            <a:pPr marL="285750" indent="-285750">
              <a:spcBef>
                <a:spcPts val="600"/>
              </a:spcBef>
              <a:buClr>
                <a:srgbClr val="C00000"/>
              </a:buClr>
              <a:buFont typeface="Arial" panose="020B0604020202020204" pitchFamily="34" charset="0"/>
              <a:buChar char="•"/>
              <a:defRPr b="0" i="0"/>
            </a:pPr>
            <a:r>
              <a:rPr lang="ca-ES" sz="1800" dirty="0">
                <a:solidFill>
                  <a:schemeClr val="tx1"/>
                </a:solidFill>
                <a:latin typeface="Arial" panose="020B0604020202020204" pitchFamily="34" charset="0"/>
                <a:cs typeface="Arial" panose="020B0604020202020204" pitchFamily="34" charset="0"/>
              </a:rPr>
              <a:t>Hi haurà una quota fixa de XX€ anuals per client (client és àmbit)</a:t>
            </a:r>
          </a:p>
          <a:p>
            <a:pPr marL="285750" indent="-285750">
              <a:spcBef>
                <a:spcPts val="600"/>
              </a:spcBef>
              <a:buClr>
                <a:srgbClr val="C00000"/>
              </a:buClr>
              <a:buFont typeface="Arial" panose="020B0604020202020204" pitchFamily="34" charset="0"/>
              <a:buChar char="•"/>
              <a:defRPr b="0" i="0"/>
            </a:pPr>
            <a:r>
              <a:rPr lang="ca-ES" sz="1800" dirty="0">
                <a:solidFill>
                  <a:schemeClr val="tx1"/>
                </a:solidFill>
                <a:latin typeface="Arial" panose="020B0604020202020204" pitchFamily="34" charset="0"/>
                <a:cs typeface="Arial" panose="020B0604020202020204" pitchFamily="34" charset="0"/>
              </a:rPr>
              <a:t>Mètriques per consum a estudiar durant el 2022:</a:t>
            </a:r>
          </a:p>
          <a:p>
            <a:pPr marL="742950" lvl="1" indent="-285750">
              <a:spcBef>
                <a:spcPts val="600"/>
              </a:spcBef>
              <a:buClr>
                <a:srgbClr val="C00000"/>
              </a:buClr>
              <a:buFont typeface="Arial" panose="020B0604020202020204" pitchFamily="34" charset="0"/>
              <a:buChar char="•"/>
              <a:defRPr b="0" i="0"/>
            </a:pPr>
            <a:r>
              <a:rPr lang="ca-ES" sz="1600" dirty="0">
                <a:solidFill>
                  <a:schemeClr val="tx1"/>
                </a:solidFill>
                <a:latin typeface="Arial" panose="020B0604020202020204" pitchFamily="34" charset="0"/>
                <a:cs typeface="Arial" panose="020B0604020202020204" pitchFamily="34" charset="0"/>
              </a:rPr>
              <a:t>Es facturarà per tràfic de GB, tant en producció de tòpics com en el seu consum, a raó </a:t>
            </a:r>
            <a:r>
              <a:rPr lang="ca-ES" sz="1600" dirty="0" err="1">
                <a:solidFill>
                  <a:schemeClr val="tx1"/>
                </a:solidFill>
                <a:latin typeface="Arial" panose="020B0604020202020204" pitchFamily="34" charset="0"/>
                <a:cs typeface="Arial" panose="020B0604020202020204" pitchFamily="34" charset="0"/>
              </a:rPr>
              <a:t>d’x</a:t>
            </a:r>
            <a:r>
              <a:rPr lang="ca-ES" sz="1600" dirty="0">
                <a:solidFill>
                  <a:schemeClr val="tx1"/>
                </a:solidFill>
                <a:latin typeface="Arial" panose="020B0604020202020204" pitchFamily="34" charset="0"/>
                <a:cs typeface="Arial" panose="020B0604020202020204" pitchFamily="34" charset="0"/>
              </a:rPr>
              <a:t>€/GB. Tràfic total durant el mes.</a:t>
            </a:r>
          </a:p>
          <a:p>
            <a:pPr marL="742950" lvl="1" indent="-285750">
              <a:spcBef>
                <a:spcPts val="600"/>
              </a:spcBef>
              <a:buClr>
                <a:srgbClr val="C00000"/>
              </a:buClr>
              <a:buFont typeface="Arial" panose="020B0604020202020204" pitchFamily="34" charset="0"/>
              <a:buChar char="•"/>
              <a:defRPr b="0" i="0"/>
            </a:pPr>
            <a:r>
              <a:rPr lang="ca-ES" sz="1600" dirty="0">
                <a:solidFill>
                  <a:schemeClr val="tx1"/>
                </a:solidFill>
                <a:latin typeface="Arial" panose="020B0604020202020204" pitchFamily="34" charset="0"/>
                <a:cs typeface="Arial" panose="020B0604020202020204" pitchFamily="34" charset="0"/>
              </a:rPr>
              <a:t>Es facturarà per mitjana d’ocupació de dades, a raó de x€/GB. Ocupació durant el mes</a:t>
            </a:r>
          </a:p>
          <a:p>
            <a:pPr marL="742950" lvl="1" indent="-285750">
              <a:spcBef>
                <a:spcPts val="600"/>
              </a:spcBef>
              <a:buClr>
                <a:srgbClr val="C00000"/>
              </a:buClr>
              <a:buFont typeface="Arial" panose="020B0604020202020204" pitchFamily="34" charset="0"/>
              <a:buChar char="•"/>
              <a:defRPr b="0" i="0"/>
            </a:pPr>
            <a:r>
              <a:rPr lang="ca-ES" sz="1600" dirty="0">
                <a:latin typeface="Arial" panose="020B0604020202020204" pitchFamily="34" charset="0"/>
              </a:rPr>
              <a:t>El cost global de la plataforma es repercutirà en funció de l’ús. Per tant a mesura que s’incorporin més àmbits el cost unitari anirà minvant. </a:t>
            </a:r>
            <a:endParaRPr lang="ca-ES" sz="1600" dirty="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dirty="0">
              <a:solidFill>
                <a:schemeClr val="tx1"/>
              </a:solidFill>
              <a:latin typeface="Arial" panose="020B0604020202020204" pitchFamily="34" charset="0"/>
              <a:cs typeface="Arial" panose="020B0604020202020204" pitchFamily="34" charset="0"/>
            </a:endParaRPr>
          </a:p>
          <a:p>
            <a:pPr marL="285750" lvl="0" indent="-285750">
              <a:spcBef>
                <a:spcPts val="600"/>
              </a:spcBef>
              <a:buClr>
                <a:srgbClr val="C00000"/>
              </a:buClr>
              <a:buFont typeface="Arial" panose="020B0604020202020204" pitchFamily="34" charset="0"/>
              <a:buChar char="•"/>
              <a:defRPr b="0" i="0"/>
            </a:pPr>
            <a:endParaRPr lang="ca-ES" sz="1400" dirty="0">
              <a:solidFill>
                <a:schemeClr val="tx1"/>
              </a:solidFill>
              <a:latin typeface="Arial" panose="020B0604020202020204" pitchFamily="34" charset="0"/>
              <a:cs typeface="Arial" panose="020B0604020202020204" pitchFamily="34" charset="0"/>
            </a:endParaRPr>
          </a:p>
          <a:p>
            <a:pPr marL="285750" lvl="0" indent="-285750">
              <a:spcBef>
                <a:spcPts val="600"/>
              </a:spcBef>
              <a:buClr>
                <a:srgbClr val="C00000"/>
              </a:buClr>
              <a:buFont typeface="Arial" panose="020B0604020202020204" pitchFamily="34" charset="0"/>
              <a:buChar char="•"/>
              <a:defRPr b="0" i="0"/>
            </a:pPr>
            <a:endParaRPr lang="ca-ES" sz="1400" dirty="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dirty="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dirty="0">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dirty="0">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21</a:t>
            </a:fld>
            <a:endParaRPr lang="ca-ES" altLang="es-ES" sz="1200"/>
          </a:p>
        </p:txBody>
      </p:sp>
      <p:sp>
        <p:nvSpPr>
          <p:cNvPr id="2" name="Rectángulo 1"/>
          <p:cNvSpPr/>
          <p:nvPr/>
        </p:nvSpPr>
        <p:spPr>
          <a:xfrm>
            <a:off x="551383" y="1340768"/>
            <a:ext cx="10585177" cy="1200329"/>
          </a:xfrm>
          <a:prstGeom prst="rect">
            <a:avLst/>
          </a:prstGeom>
        </p:spPr>
        <p:txBody>
          <a:bodyPr wrap="square">
            <a:spAutoFit/>
          </a:bodyPr>
          <a:lstStyle/>
          <a:p>
            <a:pPr algn="just"/>
            <a:endParaRPr lang="ca-ES">
              <a:latin typeface="Arial" panose="020B0604020202020204" pitchFamily="34" charset="0"/>
            </a:endParaRPr>
          </a:p>
          <a:p>
            <a:pPr marL="285750" indent="-285750" algn="just">
              <a:buFont typeface="Arial" panose="020B0604020202020204" pitchFamily="34" charset="0"/>
              <a:buChar char="•"/>
            </a:pPr>
            <a:endParaRPr lang="ca-ES">
              <a:latin typeface="Arial" panose="020B0604020202020204" pitchFamily="34" charset="0"/>
            </a:endParaRPr>
          </a:p>
          <a:p>
            <a:pPr marL="285750" indent="-285750" algn="just">
              <a:buFont typeface="Arial" panose="020B0604020202020204" pitchFamily="34" charset="0"/>
              <a:buChar char="•"/>
            </a:pPr>
            <a:endParaRPr lang="ca-ES">
              <a:latin typeface="Arial" panose="020B0604020202020204" pitchFamily="34" charset="0"/>
            </a:endParaRPr>
          </a:p>
          <a:p>
            <a:pPr algn="just"/>
            <a:endParaRPr lang="ca-ES">
              <a:latin typeface="Arial" panose="020B0604020202020204" pitchFamily="34" charset="0"/>
            </a:endParaRPr>
          </a:p>
        </p:txBody>
      </p:sp>
    </p:spTree>
    <p:extLst>
      <p:ext uri="{BB962C8B-B14F-4D97-AF65-F5344CB8AC3E}">
        <p14:creationId xmlns:p14="http://schemas.microsoft.com/office/powerpoint/2010/main" val="897052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Exemples d’integració</a:t>
            </a:r>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22</a:t>
            </a:fld>
            <a:endParaRPr lang="ca-ES" altLang="es-ES" sz="1200"/>
          </a:p>
        </p:txBody>
      </p:sp>
      <p:sp>
        <p:nvSpPr>
          <p:cNvPr id="2" name="Rectángulo 1"/>
          <p:cNvSpPr/>
          <p:nvPr/>
        </p:nvSpPr>
        <p:spPr>
          <a:xfrm>
            <a:off x="551383" y="1340768"/>
            <a:ext cx="10585177" cy="3693319"/>
          </a:xfrm>
          <a:prstGeom prst="rect">
            <a:avLst/>
          </a:prstGeom>
        </p:spPr>
        <p:txBody>
          <a:bodyPr wrap="square">
            <a:spAutoFit/>
          </a:bodyPr>
          <a:lstStyle/>
          <a:p>
            <a:pPr algn="just"/>
            <a:r>
              <a:rPr lang="ca-ES" dirty="0">
                <a:latin typeface="Arial" panose="020B0604020202020204" pitchFamily="34" charset="0"/>
              </a:rPr>
              <a:t>L‘Àrea Tècnica compta amb un espai propi dins del portal d’arquitectura del CTTI (en construcció) a on es publica informació amb exemples d’integració, millors pràctiques i novetats en general de la plataforma.</a:t>
            </a:r>
          </a:p>
          <a:p>
            <a:pPr algn="just"/>
            <a:endParaRPr lang="ca-ES" dirty="0">
              <a:latin typeface="Arial" panose="020B0604020202020204" pitchFamily="34" charset="0"/>
            </a:endParaRPr>
          </a:p>
          <a:p>
            <a:pPr algn="just"/>
            <a:r>
              <a:rPr lang="ca-ES" dirty="0">
                <a:latin typeface="Arial" panose="020B0604020202020204" pitchFamily="34" charset="0"/>
              </a:rPr>
              <a:t>La pàgina web es la següent:</a:t>
            </a:r>
          </a:p>
          <a:p>
            <a:pPr algn="just"/>
            <a:endParaRPr lang="ca-ES" dirty="0">
              <a:latin typeface="Arial" panose="020B0604020202020204" pitchFamily="34" charset="0"/>
            </a:endParaRPr>
          </a:p>
          <a:p>
            <a:pPr algn="just"/>
            <a:r>
              <a:rPr lang="ca-ES" dirty="0">
                <a:latin typeface="Arial" panose="020B0604020202020204" pitchFamily="34" charset="0"/>
              </a:rPr>
              <a:t>https://canigo.ctti.gencat.cat/eventhub/</a:t>
            </a:r>
          </a:p>
          <a:p>
            <a:pPr algn="just"/>
            <a:endParaRPr lang="ca-ES" dirty="0">
              <a:latin typeface="Arial" panose="020B0604020202020204" pitchFamily="34" charset="0"/>
            </a:endParaRPr>
          </a:p>
          <a:p>
            <a:pPr algn="just"/>
            <a:r>
              <a:rPr lang="ca-ES" dirty="0">
                <a:latin typeface="Arial" panose="020B0604020202020204" pitchFamily="34" charset="0"/>
              </a:rPr>
              <a:t>Més exemples es poden trobar als següents enllaços de Confluent:</a:t>
            </a:r>
          </a:p>
          <a:p>
            <a:pPr marL="285750" indent="-285750" algn="just">
              <a:buFont typeface="Arial" panose="020B0604020202020204" pitchFamily="34" charset="0"/>
              <a:buChar char="•"/>
            </a:pPr>
            <a:r>
              <a:rPr lang="ca-ES" dirty="0">
                <a:latin typeface="Arial" panose="020B0604020202020204" pitchFamily="34" charset="0"/>
              </a:rPr>
              <a:t>https://kafka-tutorials.confluent.io/creating-first-apache-kafka-producer-application/kafka.html</a:t>
            </a:r>
          </a:p>
          <a:p>
            <a:pPr marL="285750" indent="-285750" algn="just">
              <a:buFont typeface="Arial" panose="020B0604020202020204" pitchFamily="34" charset="0"/>
              <a:buChar char="•"/>
            </a:pPr>
            <a:r>
              <a:rPr lang="ca-ES" dirty="0">
                <a:latin typeface="Arial" panose="020B0604020202020204" pitchFamily="34" charset="0"/>
              </a:rPr>
              <a:t>https://kafka-tutorials.confluent.io/creating-first-apache-kafka-consumer-application/kafka.html</a:t>
            </a:r>
          </a:p>
          <a:p>
            <a:pPr marL="285750" indent="-285750" algn="just">
              <a:buFont typeface="Arial" panose="020B0604020202020204" pitchFamily="34" charset="0"/>
              <a:buChar char="•"/>
            </a:pPr>
            <a:endParaRPr lang="ca-ES" dirty="0">
              <a:latin typeface="Arial" panose="020B0604020202020204" pitchFamily="34" charset="0"/>
            </a:endParaRPr>
          </a:p>
          <a:p>
            <a:pPr algn="just"/>
            <a:endParaRPr lang="ca-ES" dirty="0">
              <a:latin typeface="Arial" panose="020B0604020202020204" pitchFamily="34" charset="0"/>
            </a:endParaRPr>
          </a:p>
        </p:txBody>
      </p:sp>
    </p:spTree>
    <p:extLst>
      <p:ext uri="{BB962C8B-B14F-4D97-AF65-F5344CB8AC3E}">
        <p14:creationId xmlns:p14="http://schemas.microsoft.com/office/powerpoint/2010/main" val="877710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Glossari</a:t>
            </a:r>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23</a:t>
            </a:fld>
            <a:endParaRPr lang="ca-ES" altLang="es-ES" sz="1200"/>
          </a:p>
        </p:txBody>
      </p:sp>
      <p:sp>
        <p:nvSpPr>
          <p:cNvPr id="2" name="Rectángulo 1"/>
          <p:cNvSpPr/>
          <p:nvPr/>
        </p:nvSpPr>
        <p:spPr>
          <a:xfrm>
            <a:off x="551383" y="1340768"/>
            <a:ext cx="10585177" cy="5632311"/>
          </a:xfrm>
          <a:prstGeom prst="rect">
            <a:avLst/>
          </a:prstGeom>
        </p:spPr>
        <p:txBody>
          <a:bodyPr wrap="square">
            <a:spAutoFit/>
          </a:bodyPr>
          <a:lstStyle/>
          <a:p>
            <a:pPr marL="285750" indent="-285750" algn="just">
              <a:buFont typeface="Arial" panose="020B0604020202020204" pitchFamily="34" charset="0"/>
              <a:buChar char="•"/>
            </a:pPr>
            <a:r>
              <a:rPr lang="ca-ES" b="1">
                <a:latin typeface="Arial" panose="020B0604020202020204" pitchFamily="34" charset="0"/>
              </a:rPr>
              <a:t>Missatge</a:t>
            </a:r>
            <a:r>
              <a:rPr lang="ca-ES">
                <a:latin typeface="Arial" panose="020B0604020202020204" pitchFamily="34" charset="0"/>
              </a:rPr>
              <a:t>. Conjunt de dades. Per a Kafka un missatge no és més que una cadena de </a:t>
            </a:r>
            <a:r>
              <a:rPr lang="ca-ES" i="1">
                <a:latin typeface="Arial" panose="020B0604020202020204" pitchFamily="34" charset="0"/>
              </a:rPr>
              <a:t>bytes</a:t>
            </a:r>
            <a:r>
              <a:rPr lang="ca-ES">
                <a:latin typeface="Arial" panose="020B0604020202020204" pitchFamily="34" charset="0"/>
              </a:rPr>
              <a:t>.</a:t>
            </a:r>
          </a:p>
          <a:p>
            <a:pPr marL="285750" indent="-285750" algn="just">
              <a:buFont typeface="Arial" panose="020B0604020202020204" pitchFamily="34" charset="0"/>
              <a:buChar char="•"/>
            </a:pPr>
            <a:r>
              <a:rPr lang="ca-ES" b="1">
                <a:latin typeface="Arial" panose="020B0604020202020204" pitchFamily="34" charset="0"/>
              </a:rPr>
              <a:t>Producer. </a:t>
            </a:r>
            <a:r>
              <a:rPr lang="ca-ES">
                <a:latin typeface="Arial" panose="020B0604020202020204" pitchFamily="34" charset="0"/>
              </a:rPr>
              <a:t>És una aplicació que envia missatges. Aquests missatges no s’envien directament al destinatari, sinó que s’envien als </a:t>
            </a:r>
            <a:r>
              <a:rPr lang="ca-ES" i="1" err="1">
                <a:latin typeface="Arial" panose="020B0604020202020204" pitchFamily="34" charset="0"/>
              </a:rPr>
              <a:t>topics</a:t>
            </a:r>
            <a:r>
              <a:rPr lang="ca-ES">
                <a:latin typeface="Arial" panose="020B0604020202020204" pitchFamily="34" charset="0"/>
              </a:rPr>
              <a:t> publicats al Kafka Server.</a:t>
            </a:r>
            <a:endParaRPr lang="ca-ES" b="1">
              <a:latin typeface="Arial" panose="020B0604020202020204" pitchFamily="34" charset="0"/>
            </a:endParaRPr>
          </a:p>
          <a:p>
            <a:pPr marL="285750" indent="-285750" algn="just">
              <a:buFont typeface="Arial" panose="020B0604020202020204" pitchFamily="34" charset="0"/>
              <a:buChar char="•"/>
            </a:pPr>
            <a:r>
              <a:rPr lang="ca-ES" b="1">
                <a:latin typeface="Arial" panose="020B0604020202020204" pitchFamily="34" charset="0"/>
              </a:rPr>
              <a:t>Consumer. </a:t>
            </a:r>
            <a:r>
              <a:rPr lang="ca-ES">
                <a:latin typeface="Arial" panose="020B0604020202020204" pitchFamily="34" charset="0"/>
              </a:rPr>
              <a:t>L’aplicació que llegeix els missatges dels </a:t>
            </a:r>
            <a:r>
              <a:rPr lang="ca-ES" i="1" err="1">
                <a:latin typeface="Arial" panose="020B0604020202020204" pitchFamily="34" charset="0"/>
              </a:rPr>
              <a:t>topics</a:t>
            </a:r>
            <a:r>
              <a:rPr lang="ca-ES">
                <a:latin typeface="Arial" panose="020B0604020202020204" pitchFamily="34" charset="0"/>
              </a:rPr>
              <a:t> publicats al Kafka Server. El consumer ha de tenir els permisos adequats per poder-los llegir, els missatges.</a:t>
            </a:r>
            <a:endParaRPr lang="ca-ES" b="1">
              <a:latin typeface="Arial" panose="020B0604020202020204" pitchFamily="34" charset="0"/>
            </a:endParaRPr>
          </a:p>
          <a:p>
            <a:pPr marL="285750" indent="-285750" algn="just">
              <a:buFont typeface="Arial" panose="020B0604020202020204" pitchFamily="34" charset="0"/>
              <a:buChar char="•"/>
            </a:pPr>
            <a:r>
              <a:rPr lang="ca-ES" b="1">
                <a:latin typeface="Arial" panose="020B0604020202020204" pitchFamily="34" charset="0"/>
              </a:rPr>
              <a:t>Kafka Broker. </a:t>
            </a:r>
            <a:r>
              <a:rPr lang="ca-ES">
                <a:latin typeface="Arial" panose="020B0604020202020204" pitchFamily="34" charset="0"/>
              </a:rPr>
              <a:t>És l’intermediari que fa possible l’intercanvi de missatges entre els </a:t>
            </a:r>
            <a:r>
              <a:rPr lang="ca-ES" err="1">
                <a:latin typeface="Arial" panose="020B0604020202020204" pitchFamily="34" charset="0"/>
              </a:rPr>
              <a:t>Producers</a:t>
            </a:r>
            <a:r>
              <a:rPr lang="ca-ES">
                <a:latin typeface="Arial" panose="020B0604020202020204" pitchFamily="34" charset="0"/>
              </a:rPr>
              <a:t> i Consumers.</a:t>
            </a:r>
          </a:p>
          <a:p>
            <a:pPr marL="285750" indent="-285750" algn="just">
              <a:buFont typeface="Arial" panose="020B0604020202020204" pitchFamily="34" charset="0"/>
              <a:buChar char="•"/>
            </a:pPr>
            <a:r>
              <a:rPr lang="ca-ES" b="1">
                <a:latin typeface="Arial" panose="020B0604020202020204" pitchFamily="34" charset="0"/>
              </a:rPr>
              <a:t>Kafka </a:t>
            </a:r>
            <a:r>
              <a:rPr lang="ca-ES" b="1" i="1" err="1">
                <a:latin typeface="Arial" panose="020B0604020202020204" pitchFamily="34" charset="0"/>
              </a:rPr>
              <a:t>Topic</a:t>
            </a:r>
            <a:r>
              <a:rPr lang="ca-ES">
                <a:latin typeface="Arial" panose="020B0604020202020204" pitchFamily="34" charset="0"/>
              </a:rPr>
              <a:t>. Categoria en la que els missatges s'emmagatzemen, organitzen i publiquen.</a:t>
            </a:r>
          </a:p>
          <a:p>
            <a:pPr marL="285750" indent="-285750" algn="just">
              <a:buFont typeface="Arial" panose="020B0604020202020204" pitchFamily="34" charset="0"/>
              <a:buChar char="•"/>
            </a:pPr>
            <a:r>
              <a:rPr lang="ca-ES" b="1">
                <a:latin typeface="Arial" panose="020B0604020202020204" pitchFamily="34" charset="0"/>
              </a:rPr>
              <a:t>Kafka </a:t>
            </a:r>
            <a:r>
              <a:rPr lang="ca-ES" b="1" i="1" err="1">
                <a:latin typeface="Arial" panose="020B0604020202020204" pitchFamily="34" charset="0"/>
              </a:rPr>
              <a:t>Partitions</a:t>
            </a:r>
            <a:r>
              <a:rPr lang="ca-ES" b="1">
                <a:latin typeface="Arial" panose="020B0604020202020204" pitchFamily="34" charset="0"/>
              </a:rPr>
              <a:t>. </a:t>
            </a:r>
            <a:r>
              <a:rPr lang="ca-ES">
                <a:latin typeface="Arial" panose="020B0604020202020204" pitchFamily="34" charset="0"/>
              </a:rPr>
              <a:t>Un </a:t>
            </a:r>
            <a:r>
              <a:rPr lang="ca-ES" i="1" err="1">
                <a:latin typeface="Arial" panose="020B0604020202020204" pitchFamily="34" charset="0"/>
              </a:rPr>
              <a:t>topic</a:t>
            </a:r>
            <a:r>
              <a:rPr lang="ca-ES">
                <a:latin typeface="Arial" panose="020B0604020202020204" pitchFamily="34" charset="0"/>
              </a:rPr>
              <a:t> pot estar dividit en tantes particions como siguin necessàries, ja que Kafka és un sistema distribuït, les particions s’emmagatzemen en els diferents servidors del clúster. Correspondria al nombre de consumidors en paral·lel que vols gestionar.</a:t>
            </a:r>
          </a:p>
          <a:p>
            <a:pPr marL="285750" indent="-285750" algn="just">
              <a:buFont typeface="Arial" panose="020B0604020202020204" pitchFamily="34" charset="0"/>
              <a:buChar char="•"/>
            </a:pPr>
            <a:r>
              <a:rPr lang="ca-ES" b="1">
                <a:latin typeface="Arial" panose="020B0604020202020204" pitchFamily="34" charset="0"/>
              </a:rPr>
              <a:t>Offsets. </a:t>
            </a:r>
            <a:r>
              <a:rPr lang="ca-ES">
                <a:latin typeface="Arial" panose="020B0604020202020204" pitchFamily="34" charset="0"/>
              </a:rPr>
              <a:t>És una seqüencia d’identificadors que s’assignen als missatges en el moment de la seva arribada al sistema. Aquests identificadors són inamovibles i immutables durant tot el seu cicle de vida.</a:t>
            </a:r>
          </a:p>
          <a:p>
            <a:pPr marL="285750" indent="-285750" algn="just">
              <a:buFont typeface="Arial" panose="020B0604020202020204" pitchFamily="34" charset="0"/>
              <a:buChar char="•"/>
            </a:pPr>
            <a:r>
              <a:rPr lang="ca-ES" b="1">
                <a:latin typeface="Arial" panose="020B0604020202020204" pitchFamily="34" charset="0"/>
              </a:rPr>
              <a:t>Kafka Consumer Group. </a:t>
            </a:r>
            <a:r>
              <a:rPr lang="ca-ES">
                <a:latin typeface="Arial" panose="020B0604020202020204" pitchFamily="34" charset="0"/>
              </a:rPr>
              <a:t>Un grup de consumidors que comparteix la carrega de treball. Els missatges, per ser processats, són consumits pels diferents membres del grup, cadascun associat a una </a:t>
            </a:r>
            <a:r>
              <a:rPr lang="ca-ES" i="1">
                <a:latin typeface="Arial" panose="020B0604020202020204" pitchFamily="34" charset="0"/>
              </a:rPr>
              <a:t>partició</a:t>
            </a:r>
            <a:r>
              <a:rPr lang="ca-ES">
                <a:latin typeface="Arial" panose="020B0604020202020204" pitchFamily="34" charset="0"/>
              </a:rPr>
              <a:t> del </a:t>
            </a:r>
            <a:r>
              <a:rPr lang="ca-ES" i="1" err="1">
                <a:latin typeface="Arial" panose="020B0604020202020204" pitchFamily="34" charset="0"/>
              </a:rPr>
              <a:t>topic</a:t>
            </a:r>
            <a:r>
              <a:rPr lang="ca-ES">
                <a:latin typeface="Arial" panose="020B0604020202020204" pitchFamily="34" charset="0"/>
              </a:rPr>
              <a:t>.</a:t>
            </a:r>
            <a:endParaRPr lang="ca-ES" b="1">
              <a:latin typeface="Arial" panose="020B0604020202020204" pitchFamily="34" charset="0"/>
            </a:endParaRPr>
          </a:p>
          <a:p>
            <a:pPr marL="285750" indent="-285750" algn="just">
              <a:buFont typeface="Arial" panose="020B0604020202020204" pitchFamily="34" charset="0"/>
              <a:buChar char="•"/>
            </a:pPr>
            <a:endParaRPr lang="ca-ES">
              <a:latin typeface="Arial" panose="020B0604020202020204" pitchFamily="34" charset="0"/>
            </a:endParaRPr>
          </a:p>
          <a:p>
            <a:pPr marL="285750" indent="-285750" algn="just">
              <a:buFont typeface="Arial" panose="020B0604020202020204" pitchFamily="34" charset="0"/>
              <a:buChar char="•"/>
            </a:pPr>
            <a:endParaRPr lang="ca-ES">
              <a:latin typeface="Arial" panose="020B0604020202020204" pitchFamily="34" charset="0"/>
            </a:endParaRPr>
          </a:p>
          <a:p>
            <a:pPr algn="just"/>
            <a:endParaRPr lang="ca-ES">
              <a:latin typeface="Arial" panose="020B0604020202020204" pitchFamily="34" charset="0"/>
            </a:endParaRPr>
          </a:p>
        </p:txBody>
      </p:sp>
    </p:spTree>
    <p:extLst>
      <p:ext uri="{BB962C8B-B14F-4D97-AF65-F5344CB8AC3E}">
        <p14:creationId xmlns:p14="http://schemas.microsoft.com/office/powerpoint/2010/main" val="3958828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Annex I – </a:t>
            </a:r>
            <a:r>
              <a:rPr lang="pt-BR" err="1"/>
              <a:t>Demanar</a:t>
            </a:r>
            <a:r>
              <a:rPr lang="pt-BR"/>
              <a:t> </a:t>
            </a:r>
            <a:r>
              <a:rPr lang="pt-BR" err="1"/>
              <a:t>nou</a:t>
            </a:r>
            <a:r>
              <a:rPr lang="pt-BR"/>
              <a:t> </a:t>
            </a:r>
            <a:r>
              <a:rPr lang="pt-BR" err="1"/>
              <a:t>client</a:t>
            </a:r>
            <a:r>
              <a:rPr lang="pt-BR"/>
              <a:t> del sistema</a:t>
            </a:r>
            <a:endParaRPr lang="ca-ES"/>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24</a:t>
            </a:fld>
            <a:endParaRPr lang="ca-ES" altLang="es-ES" sz="1200"/>
          </a:p>
        </p:txBody>
      </p:sp>
      <p:sp>
        <p:nvSpPr>
          <p:cNvPr id="2" name="Rectángulo 1"/>
          <p:cNvSpPr/>
          <p:nvPr/>
        </p:nvSpPr>
        <p:spPr>
          <a:xfrm>
            <a:off x="551383" y="1340768"/>
            <a:ext cx="10585177" cy="923330"/>
          </a:xfrm>
          <a:prstGeom prst="rect">
            <a:avLst/>
          </a:prstGeom>
        </p:spPr>
        <p:txBody>
          <a:bodyPr wrap="square">
            <a:spAutoFit/>
          </a:bodyPr>
          <a:lstStyle/>
          <a:p>
            <a:pPr marL="285750" indent="-285750" algn="just">
              <a:buFont typeface="Arial" panose="020B0604020202020204" pitchFamily="34" charset="0"/>
              <a:buChar char="•"/>
            </a:pPr>
            <a:endParaRPr lang="ca-ES">
              <a:latin typeface="Arial" panose="020B0604020202020204" pitchFamily="34" charset="0"/>
            </a:endParaRPr>
          </a:p>
          <a:p>
            <a:pPr marL="285750" indent="-285750" algn="just">
              <a:buFont typeface="Arial" panose="020B0604020202020204" pitchFamily="34" charset="0"/>
              <a:buChar char="•"/>
            </a:pPr>
            <a:endParaRPr lang="ca-ES">
              <a:latin typeface="Arial" panose="020B0604020202020204" pitchFamily="34" charset="0"/>
            </a:endParaRPr>
          </a:p>
          <a:p>
            <a:pPr algn="just"/>
            <a:endParaRPr lang="ca-ES">
              <a:latin typeface="Arial" panose="020B0604020202020204" pitchFamily="34" charset="0"/>
            </a:endParaRPr>
          </a:p>
        </p:txBody>
      </p:sp>
      <p:pic>
        <p:nvPicPr>
          <p:cNvPr id="3" name="Imagen 2"/>
          <p:cNvPicPr>
            <a:picLocks noChangeAspect="1"/>
          </p:cNvPicPr>
          <p:nvPr/>
        </p:nvPicPr>
        <p:blipFill>
          <a:blip r:embed="rId2"/>
          <a:stretch>
            <a:fillRect/>
          </a:stretch>
        </p:blipFill>
        <p:spPr>
          <a:xfrm>
            <a:off x="7547639" y="1179035"/>
            <a:ext cx="4067175" cy="5238750"/>
          </a:xfrm>
          <a:prstGeom prst="rect">
            <a:avLst/>
          </a:prstGeom>
        </p:spPr>
      </p:pic>
      <p:sp>
        <p:nvSpPr>
          <p:cNvPr id="4" name="CuadroTexto 3"/>
          <p:cNvSpPr txBox="1"/>
          <p:nvPr/>
        </p:nvSpPr>
        <p:spPr>
          <a:xfrm>
            <a:off x="697200" y="1313149"/>
            <a:ext cx="6209211" cy="4832092"/>
          </a:xfrm>
          <a:prstGeom prst="rect">
            <a:avLst/>
          </a:prstGeom>
          <a:noFill/>
        </p:spPr>
        <p:txBody>
          <a:bodyPr wrap="square" rtlCol="0">
            <a:spAutoFit/>
          </a:bodyPr>
          <a:lstStyle/>
          <a:p>
            <a:r>
              <a:rPr lang="ca-ES" sz="1400" b="1" dirty="0">
                <a:latin typeface="Arial" panose="020B0604020202020204" pitchFamily="34" charset="0"/>
              </a:rPr>
              <a:t>Tiquet petició nou client Kafka</a:t>
            </a:r>
          </a:p>
          <a:p>
            <a:r>
              <a:rPr lang="ca-ES" sz="1400" dirty="0">
                <a:latin typeface="Arial" panose="020B0604020202020204" pitchFamily="34" charset="0"/>
              </a:rPr>
              <a:t>Quan un nou client vol integrar-se amb la plataforma Eventhub, el primer que ha de fer és realitzar una petició via Jira ACOEVENT aportant la següent informació:</a:t>
            </a:r>
          </a:p>
          <a:p>
            <a:pPr marL="285750" indent="-285750">
              <a:buFont typeface="Arial" panose="020B0604020202020204" pitchFamily="34" charset="0"/>
              <a:buChar char="•"/>
            </a:pPr>
            <a:r>
              <a:rPr lang="ca-ES" sz="1400" dirty="0">
                <a:latin typeface="Arial" panose="020B0604020202020204" pitchFamily="34" charset="0"/>
              </a:rPr>
              <a:t>Codi del projecte de 4 dígits.</a:t>
            </a:r>
          </a:p>
          <a:p>
            <a:pPr marL="285750" indent="-285750">
              <a:buFont typeface="Arial" panose="020B0604020202020204" pitchFamily="34" charset="0"/>
              <a:buChar char="•"/>
            </a:pPr>
            <a:r>
              <a:rPr lang="ca-ES" sz="1400" dirty="0">
                <a:latin typeface="Arial" panose="020B0604020202020204" pitchFamily="34" charset="0"/>
              </a:rPr>
              <a:t>Nom de l'aplicació</a:t>
            </a:r>
          </a:p>
          <a:p>
            <a:pPr marL="285750" indent="-285750">
              <a:buFont typeface="Arial" panose="020B0604020202020204" pitchFamily="34" charset="0"/>
              <a:buChar char="•"/>
            </a:pPr>
            <a:r>
              <a:rPr lang="ca-ES" sz="1400" dirty="0">
                <a:latin typeface="Arial" panose="020B0604020202020204" pitchFamily="34" charset="0"/>
              </a:rPr>
              <a:t>Entorn pel qual es vol: INT, PRE, PRO.</a:t>
            </a:r>
          </a:p>
          <a:p>
            <a:pPr marL="285750" indent="-285750">
              <a:buFont typeface="Arial" panose="020B0604020202020204" pitchFamily="34" charset="0"/>
              <a:buChar char="•"/>
            </a:pPr>
            <a:endParaRPr lang="ca-ES" sz="1400" dirty="0">
              <a:latin typeface="Arial" panose="020B0604020202020204" pitchFamily="34" charset="0"/>
            </a:endParaRPr>
          </a:p>
          <a:p>
            <a:r>
              <a:rPr lang="ca-ES" sz="1400" b="1" dirty="0">
                <a:latin typeface="Arial" panose="020B0604020202020204" pitchFamily="34" charset="0"/>
              </a:rPr>
              <a:t>Tasques a fer:</a:t>
            </a:r>
          </a:p>
          <a:p>
            <a:endParaRPr lang="ca-ES" sz="1400" dirty="0">
              <a:latin typeface="Arial" panose="020B0604020202020204" pitchFamily="34" charset="0"/>
            </a:endParaRPr>
          </a:p>
          <a:p>
            <a:r>
              <a:rPr lang="ca-ES" sz="1400" u="sng" dirty="0">
                <a:latin typeface="Arial" panose="020B0604020202020204" pitchFamily="34" charset="0"/>
              </a:rPr>
              <a:t>Crear nom usuari</a:t>
            </a:r>
          </a:p>
          <a:p>
            <a:r>
              <a:rPr lang="ca-ES" sz="1400" dirty="0">
                <a:latin typeface="Arial" panose="020B0604020202020204" pitchFamily="34" charset="0"/>
              </a:rPr>
              <a:t>L’oficina tècnica crearà el nom de l’usuari segons les dades informades en el tiquet.</a:t>
            </a:r>
          </a:p>
          <a:p>
            <a:endParaRPr lang="ca-ES" sz="1400" dirty="0">
              <a:latin typeface="Arial" panose="020B0604020202020204" pitchFamily="34" charset="0"/>
            </a:endParaRPr>
          </a:p>
          <a:p>
            <a:r>
              <a:rPr lang="ca-ES" sz="1400" u="sng" dirty="0">
                <a:latin typeface="Arial" panose="020B0604020202020204" pitchFamily="34" charset="0"/>
              </a:rPr>
              <a:t>Assignar rols i permisos</a:t>
            </a:r>
          </a:p>
          <a:p>
            <a:r>
              <a:rPr lang="ca-ES" sz="1400" dirty="0">
                <a:latin typeface="Arial" panose="020B0604020202020204" pitchFamily="34" charset="0"/>
              </a:rPr>
              <a:t>L’oficina tècnica s’encarregarà de l'assignació dels permisos corresponents.</a:t>
            </a:r>
          </a:p>
          <a:p>
            <a:endParaRPr lang="ca-ES" sz="1400" dirty="0">
              <a:latin typeface="Arial" panose="020B0604020202020204" pitchFamily="34" charset="0"/>
            </a:endParaRPr>
          </a:p>
          <a:p>
            <a:r>
              <a:rPr lang="ca-ES" sz="1400" u="sng" dirty="0">
                <a:latin typeface="Arial" panose="020B0604020202020204" pitchFamily="34" charset="0"/>
              </a:rPr>
              <a:t>Demanar certificat – on-prem</a:t>
            </a:r>
          </a:p>
          <a:p>
            <a:r>
              <a:rPr lang="ca-ES" sz="1400" dirty="0">
                <a:latin typeface="Arial" panose="020B0604020202020204" pitchFamily="34" charset="0"/>
              </a:rPr>
              <a:t>L’Oficina Tècnica proporcionarà un script de creació de la clau privada i CSR per facilitar aquesta tasca als clients. La clau privada s’ha d’emmagatzemar protegida i el CSR s’enviarà a l’AC, que el signarà i retornarà al client el certificat final (clau pública) signat amb </a:t>
            </a:r>
            <a:r>
              <a:rPr lang="ca-ES" sz="1400" dirty="0" err="1">
                <a:latin typeface="Arial" panose="020B0604020202020204" pitchFamily="34" charset="0"/>
              </a:rPr>
              <a:t>Sectigo</a:t>
            </a:r>
            <a:r>
              <a:rPr lang="ca-ES" sz="1400" dirty="0">
                <a:latin typeface="Arial" panose="020B0604020202020204" pitchFamily="34" charset="0"/>
              </a:rPr>
              <a:t>.</a:t>
            </a:r>
          </a:p>
        </p:txBody>
      </p:sp>
    </p:spTree>
    <p:extLst>
      <p:ext uri="{BB962C8B-B14F-4D97-AF65-F5344CB8AC3E}">
        <p14:creationId xmlns:p14="http://schemas.microsoft.com/office/powerpoint/2010/main" val="403121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Annex I – </a:t>
            </a:r>
            <a:r>
              <a:rPr lang="pt-BR" err="1"/>
              <a:t>Demanar</a:t>
            </a:r>
            <a:r>
              <a:rPr lang="pt-BR"/>
              <a:t> </a:t>
            </a:r>
            <a:r>
              <a:rPr lang="pt-BR" err="1"/>
              <a:t>nou</a:t>
            </a:r>
            <a:r>
              <a:rPr lang="pt-BR"/>
              <a:t> </a:t>
            </a:r>
            <a:r>
              <a:rPr lang="pt-BR" err="1"/>
              <a:t>client</a:t>
            </a:r>
            <a:r>
              <a:rPr lang="pt-BR"/>
              <a:t> del sistema</a:t>
            </a:r>
            <a:endParaRPr lang="ca-ES"/>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25</a:t>
            </a:fld>
            <a:endParaRPr lang="ca-ES" altLang="es-ES" sz="1200"/>
          </a:p>
        </p:txBody>
      </p:sp>
      <p:sp>
        <p:nvSpPr>
          <p:cNvPr id="2" name="Rectángulo 1"/>
          <p:cNvSpPr/>
          <p:nvPr/>
        </p:nvSpPr>
        <p:spPr>
          <a:xfrm>
            <a:off x="551383" y="1340768"/>
            <a:ext cx="10585177" cy="923330"/>
          </a:xfrm>
          <a:prstGeom prst="rect">
            <a:avLst/>
          </a:prstGeom>
        </p:spPr>
        <p:txBody>
          <a:bodyPr wrap="square">
            <a:spAutoFit/>
          </a:bodyPr>
          <a:lstStyle/>
          <a:p>
            <a:pPr marL="285750" indent="-285750" algn="just">
              <a:buFont typeface="Arial" panose="020B0604020202020204" pitchFamily="34" charset="0"/>
              <a:buChar char="•"/>
            </a:pPr>
            <a:endParaRPr lang="ca-ES">
              <a:latin typeface="Arial" panose="020B0604020202020204" pitchFamily="34" charset="0"/>
            </a:endParaRPr>
          </a:p>
          <a:p>
            <a:pPr marL="285750" indent="-285750" algn="just">
              <a:buFont typeface="Arial" panose="020B0604020202020204" pitchFamily="34" charset="0"/>
              <a:buChar char="•"/>
            </a:pPr>
            <a:endParaRPr lang="ca-ES">
              <a:latin typeface="Arial" panose="020B0604020202020204" pitchFamily="34" charset="0"/>
            </a:endParaRPr>
          </a:p>
          <a:p>
            <a:pPr algn="just"/>
            <a:endParaRPr lang="ca-ES">
              <a:latin typeface="Arial" panose="020B0604020202020204" pitchFamily="34" charset="0"/>
            </a:endParaRPr>
          </a:p>
        </p:txBody>
      </p:sp>
      <p:sp>
        <p:nvSpPr>
          <p:cNvPr id="4" name="CuadroTexto 3"/>
          <p:cNvSpPr txBox="1"/>
          <p:nvPr/>
        </p:nvSpPr>
        <p:spPr>
          <a:xfrm>
            <a:off x="697200" y="1313149"/>
            <a:ext cx="10585176" cy="2462213"/>
          </a:xfrm>
          <a:prstGeom prst="rect">
            <a:avLst/>
          </a:prstGeom>
          <a:noFill/>
        </p:spPr>
        <p:txBody>
          <a:bodyPr wrap="square" rtlCol="0">
            <a:spAutoFit/>
          </a:bodyPr>
          <a:lstStyle/>
          <a:p>
            <a:r>
              <a:rPr lang="ca-ES" sz="1400" b="1" dirty="0">
                <a:latin typeface="Arial" panose="020B0604020202020204" pitchFamily="34" charset="0"/>
              </a:rPr>
              <a:t>Pla de capacitat</a:t>
            </a:r>
          </a:p>
          <a:p>
            <a:r>
              <a:rPr lang="ca-ES" sz="1400" dirty="0">
                <a:latin typeface="Arial" panose="020B0604020202020204" pitchFamily="34" charset="0"/>
              </a:rPr>
              <a:t>Un client que vulgui integrar-se a la plataforma </a:t>
            </a:r>
            <a:r>
              <a:rPr lang="ca-ES" sz="1400" dirty="0" err="1">
                <a:latin typeface="Arial" panose="020B0604020202020204" pitchFamily="34" charset="0"/>
              </a:rPr>
              <a:t>Eventhub</a:t>
            </a:r>
            <a:r>
              <a:rPr lang="ca-ES" sz="1400" dirty="0">
                <a:latin typeface="Arial" panose="020B0604020202020204" pitchFamily="34" charset="0"/>
              </a:rPr>
              <a:t>, haurà, en la mesura que sigui possible, presentar un pla de capacitat indicant una estimació de l'ús que farà de la plataforma.</a:t>
            </a:r>
          </a:p>
          <a:p>
            <a:endParaRPr lang="ca-ES" sz="1400" dirty="0">
              <a:latin typeface="Arial" panose="020B0604020202020204" pitchFamily="34" charset="0"/>
            </a:endParaRPr>
          </a:p>
          <a:p>
            <a:r>
              <a:rPr lang="ca-ES" sz="1400" dirty="0">
                <a:latin typeface="Arial" panose="020B0604020202020204" pitchFamily="34" charset="0"/>
              </a:rPr>
              <a:t>Aquest pla haurà de tenir en compte la informació següent, per cadascun dels tòpics sol·licitats:</a:t>
            </a:r>
          </a:p>
          <a:p>
            <a:pPr marL="285750" indent="-285750">
              <a:buFont typeface="Arial" panose="020B0604020202020204" pitchFamily="34" charset="0"/>
              <a:buChar char="•"/>
            </a:pPr>
            <a:r>
              <a:rPr lang="ca-ES" sz="1400" dirty="0">
                <a:latin typeface="Arial" panose="020B0604020202020204" pitchFamily="34" charset="0"/>
              </a:rPr>
              <a:t>Estimació de missatges produïts/període de temps. Ex.: 100 </a:t>
            </a:r>
            <a:r>
              <a:rPr lang="ca-ES" sz="1400" dirty="0" err="1">
                <a:latin typeface="Arial" panose="020B0604020202020204" pitchFamily="34" charset="0"/>
              </a:rPr>
              <a:t>msg</a:t>
            </a:r>
            <a:r>
              <a:rPr lang="ca-ES" sz="1400" dirty="0">
                <a:latin typeface="Arial" panose="020B0604020202020204" pitchFamily="34" charset="0"/>
              </a:rPr>
              <a:t>/s.</a:t>
            </a:r>
          </a:p>
          <a:p>
            <a:pPr marL="285750" indent="-285750">
              <a:buFont typeface="Arial" panose="020B0604020202020204" pitchFamily="34" charset="0"/>
              <a:buChar char="•"/>
            </a:pPr>
            <a:r>
              <a:rPr lang="ca-ES" sz="1400" dirty="0">
                <a:latin typeface="Arial" panose="020B0604020202020204" pitchFamily="34" charset="0"/>
              </a:rPr>
              <a:t>Estimació de missatges consumits/període de temps. Ex.: 100 </a:t>
            </a:r>
            <a:r>
              <a:rPr lang="ca-ES" sz="1400" dirty="0" err="1">
                <a:latin typeface="Arial" panose="020B0604020202020204" pitchFamily="34" charset="0"/>
              </a:rPr>
              <a:t>msg</a:t>
            </a:r>
            <a:r>
              <a:rPr lang="ca-ES" sz="1400" dirty="0">
                <a:latin typeface="Arial" panose="020B0604020202020204" pitchFamily="34" charset="0"/>
              </a:rPr>
              <a:t>/s.</a:t>
            </a:r>
          </a:p>
          <a:p>
            <a:pPr marL="285750" indent="-285750">
              <a:buFont typeface="Arial" panose="020B0604020202020204" pitchFamily="34" charset="0"/>
              <a:buChar char="•"/>
            </a:pPr>
            <a:r>
              <a:rPr lang="ca-ES" sz="1400" dirty="0">
                <a:latin typeface="Arial" panose="020B0604020202020204" pitchFamily="34" charset="0"/>
              </a:rPr>
              <a:t>Estimació de mida dels missatges. Ex.: 10 </a:t>
            </a:r>
            <a:r>
              <a:rPr lang="ca-ES" sz="1400" dirty="0" err="1">
                <a:latin typeface="Arial" panose="020B0604020202020204" pitchFamily="34" charset="0"/>
              </a:rPr>
              <a:t>KiB</a:t>
            </a:r>
            <a:r>
              <a:rPr lang="ca-ES" sz="1400" dirty="0">
                <a:latin typeface="Arial" panose="020B0604020202020204" pitchFamily="34" charset="0"/>
              </a:rPr>
              <a:t>.</a:t>
            </a:r>
          </a:p>
          <a:p>
            <a:pPr marL="285750" indent="-285750">
              <a:buFont typeface="Arial" panose="020B0604020202020204" pitchFamily="34" charset="0"/>
              <a:buChar char="•"/>
            </a:pPr>
            <a:r>
              <a:rPr lang="ca-ES" sz="1400" dirty="0">
                <a:latin typeface="Arial" panose="020B0604020202020204" pitchFamily="34" charset="0"/>
              </a:rPr>
              <a:t>Estimació d’ús de disc. Ex.: 10 </a:t>
            </a:r>
            <a:r>
              <a:rPr lang="ca-ES" sz="1400" dirty="0" err="1">
                <a:latin typeface="Arial" panose="020B0604020202020204" pitchFamily="34" charset="0"/>
              </a:rPr>
              <a:t>GiB</a:t>
            </a:r>
            <a:r>
              <a:rPr lang="ca-ES" sz="1400" dirty="0">
                <a:latin typeface="Arial" panose="020B0604020202020204" pitchFamily="34" charset="0"/>
              </a:rPr>
              <a:t>. </a:t>
            </a:r>
          </a:p>
          <a:p>
            <a:pPr marL="285750" indent="-285750">
              <a:buFont typeface="Arial" panose="020B0604020202020204" pitchFamily="34" charset="0"/>
              <a:buChar char="•"/>
            </a:pPr>
            <a:endParaRPr lang="ca-ES" sz="1400" dirty="0">
              <a:latin typeface="Arial" panose="020B0604020202020204" pitchFamily="34" charset="0"/>
            </a:endParaRPr>
          </a:p>
          <a:p>
            <a:r>
              <a:rPr lang="ca-ES" sz="1400" dirty="0">
                <a:latin typeface="Arial" panose="020B0604020202020204" pitchFamily="34" charset="0"/>
              </a:rPr>
              <a:t>En posteriors sol·licituds de tòpics, cal presentar l'estimació per a aquests nous tòpics.</a:t>
            </a:r>
          </a:p>
        </p:txBody>
      </p:sp>
    </p:spTree>
    <p:extLst>
      <p:ext uri="{BB962C8B-B14F-4D97-AF65-F5344CB8AC3E}">
        <p14:creationId xmlns:p14="http://schemas.microsoft.com/office/powerpoint/2010/main" val="2204677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dirty="0"/>
              <a:t>Annex II – </a:t>
            </a:r>
            <a:r>
              <a:rPr lang="pt-BR" dirty="0"/>
              <a:t>Gestionar </a:t>
            </a:r>
            <a:r>
              <a:rPr lang="pt-BR" i="1" dirty="0"/>
              <a:t>topics</a:t>
            </a:r>
            <a:endParaRPr lang="ca-ES" i="1" dirty="0"/>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10238" y="6521278"/>
            <a:ext cx="2844800" cy="365125"/>
          </a:xfrm>
        </p:spPr>
        <p:txBody>
          <a:bodyPr/>
          <a:lstStyle/>
          <a:p>
            <a:fld id="{C92424E3-DEF5-471B-AE0E-D62BF55A3FE3}" type="slidenum">
              <a:rPr lang="ca-ES" altLang="es-ES" sz="1200" smtClean="0"/>
              <a:pPr/>
              <a:t>26</a:t>
            </a:fld>
            <a:endParaRPr lang="ca-ES" altLang="es-ES" sz="1200"/>
          </a:p>
        </p:txBody>
      </p:sp>
      <p:sp>
        <p:nvSpPr>
          <p:cNvPr id="2" name="Rectángulo 1"/>
          <p:cNvSpPr/>
          <p:nvPr/>
        </p:nvSpPr>
        <p:spPr>
          <a:xfrm>
            <a:off x="551383" y="1340768"/>
            <a:ext cx="10585177" cy="923330"/>
          </a:xfrm>
          <a:prstGeom prst="rect">
            <a:avLst/>
          </a:prstGeom>
        </p:spPr>
        <p:txBody>
          <a:bodyPr wrap="square">
            <a:spAutoFit/>
          </a:bodyPr>
          <a:lstStyle/>
          <a:p>
            <a:pPr marL="285750" indent="-285750" algn="just">
              <a:buFont typeface="Arial" panose="020B0604020202020204" pitchFamily="34" charset="0"/>
              <a:buChar char="•"/>
            </a:pPr>
            <a:endParaRPr lang="ca-ES">
              <a:latin typeface="Arial" panose="020B0604020202020204" pitchFamily="34" charset="0"/>
            </a:endParaRPr>
          </a:p>
          <a:p>
            <a:pPr marL="285750" indent="-285750" algn="just">
              <a:buFont typeface="Arial" panose="020B0604020202020204" pitchFamily="34" charset="0"/>
              <a:buChar char="•"/>
            </a:pPr>
            <a:endParaRPr lang="ca-ES">
              <a:latin typeface="Arial" panose="020B0604020202020204" pitchFamily="34" charset="0"/>
            </a:endParaRPr>
          </a:p>
          <a:p>
            <a:pPr algn="just"/>
            <a:endParaRPr lang="ca-ES">
              <a:latin typeface="Arial" panose="020B0604020202020204" pitchFamily="34" charset="0"/>
            </a:endParaRPr>
          </a:p>
        </p:txBody>
      </p:sp>
      <p:pic>
        <p:nvPicPr>
          <p:cNvPr id="3" name="Imagen 2"/>
          <p:cNvPicPr>
            <a:picLocks noChangeAspect="1"/>
          </p:cNvPicPr>
          <p:nvPr/>
        </p:nvPicPr>
        <p:blipFill>
          <a:blip r:embed="rId3"/>
          <a:stretch>
            <a:fillRect/>
          </a:stretch>
        </p:blipFill>
        <p:spPr>
          <a:xfrm>
            <a:off x="8167537" y="1222936"/>
            <a:ext cx="3882555" cy="5298342"/>
          </a:xfrm>
          <a:prstGeom prst="rect">
            <a:avLst/>
          </a:prstGeom>
        </p:spPr>
      </p:pic>
      <p:sp>
        <p:nvSpPr>
          <p:cNvPr id="9" name="CuadroTexto 8">
            <a:extLst>
              <a:ext uri="{FF2B5EF4-FFF2-40B4-BE49-F238E27FC236}">
                <a16:creationId xmlns:a16="http://schemas.microsoft.com/office/drawing/2014/main" id="{EDFAD331-348F-4625-8D0F-90438B2BC322}"/>
              </a:ext>
            </a:extLst>
          </p:cNvPr>
          <p:cNvSpPr txBox="1"/>
          <p:nvPr/>
        </p:nvSpPr>
        <p:spPr>
          <a:xfrm>
            <a:off x="630513" y="1222936"/>
            <a:ext cx="6209211" cy="1600438"/>
          </a:xfrm>
          <a:prstGeom prst="rect">
            <a:avLst/>
          </a:prstGeom>
          <a:noFill/>
        </p:spPr>
        <p:txBody>
          <a:bodyPr wrap="square" rtlCol="0">
            <a:spAutoFit/>
          </a:bodyPr>
          <a:lstStyle/>
          <a:p>
            <a:r>
              <a:rPr lang="ca-ES" sz="1400" b="1" dirty="0">
                <a:latin typeface="Arial" panose="020B0604020202020204" pitchFamily="34" charset="0"/>
              </a:rPr>
              <a:t>Tiquet de petició de gestió de </a:t>
            </a:r>
            <a:r>
              <a:rPr lang="ca-ES" sz="1400" b="1" i="1" dirty="0">
                <a:latin typeface="Arial" panose="020B0604020202020204" pitchFamily="34" charset="0"/>
              </a:rPr>
              <a:t>topics</a:t>
            </a:r>
            <a:r>
              <a:rPr lang="ca-ES" sz="1400" b="1" dirty="0">
                <a:latin typeface="Arial" panose="020B0604020202020204" pitchFamily="34" charset="0"/>
              </a:rPr>
              <a:t> Kafka</a:t>
            </a:r>
          </a:p>
          <a:p>
            <a:pPr marL="285750" indent="-285750">
              <a:buFont typeface="Arial" panose="020B0604020202020204" pitchFamily="34" charset="0"/>
              <a:buChar char="•"/>
            </a:pPr>
            <a:r>
              <a:rPr lang="ca-ES" sz="1400" dirty="0">
                <a:latin typeface="Arial" panose="020B0604020202020204" pitchFamily="34" charset="0"/>
              </a:rPr>
              <a:t>El client haurà de sol·licitar via Jira ACOEVENT l’alta, esborrat o modificació del </a:t>
            </a:r>
            <a:r>
              <a:rPr lang="ca-ES" sz="1400" i="1" dirty="0">
                <a:latin typeface="Arial" panose="020B0604020202020204" pitchFamily="34" charset="0"/>
              </a:rPr>
              <a:t>topic</a:t>
            </a:r>
            <a:r>
              <a:rPr lang="ca-ES" sz="1400" dirty="0">
                <a:latin typeface="Arial" panose="020B0604020202020204" pitchFamily="34" charset="0"/>
              </a:rPr>
              <a:t>, omplint el formulari descrit a sota.</a:t>
            </a:r>
          </a:p>
          <a:p>
            <a:pPr marL="285750" indent="-285750">
              <a:buFont typeface="Arial" panose="020B0604020202020204" pitchFamily="34" charset="0"/>
              <a:buChar char="•"/>
            </a:pPr>
            <a:r>
              <a:rPr lang="ca-ES" sz="1400" dirty="0">
                <a:latin typeface="Arial" panose="020B0604020202020204" pitchFamily="34" charset="0"/>
              </a:rPr>
              <a:t>L’oficina tècnica validarà la petició i farà les accions oportunes.</a:t>
            </a:r>
          </a:p>
          <a:p>
            <a:pPr marL="285750" indent="-285750">
              <a:buFont typeface="Arial" panose="020B0604020202020204" pitchFamily="34" charset="0"/>
              <a:buChar char="•"/>
            </a:pPr>
            <a:r>
              <a:rPr lang="ca-ES" sz="1400" dirty="0">
                <a:latin typeface="Arial"/>
                <a:cs typeface="Arial"/>
              </a:rPr>
              <a:t>L’oficina tècnica informarà en el Jira la finalització de l’operació.</a:t>
            </a:r>
            <a:endParaRPr lang="ca-ES" sz="1400" dirty="0"/>
          </a:p>
          <a:p>
            <a:endParaRPr lang="ca-ES" sz="1400" dirty="0"/>
          </a:p>
          <a:p>
            <a:r>
              <a:rPr lang="ca-ES" sz="1400" dirty="0"/>
              <a:t>Formulari de gestió de topics:</a:t>
            </a:r>
          </a:p>
        </p:txBody>
      </p:sp>
      <p:sp>
        <p:nvSpPr>
          <p:cNvPr id="19" name="CuadroTexto 18"/>
          <p:cNvSpPr txBox="1"/>
          <p:nvPr/>
        </p:nvSpPr>
        <p:spPr>
          <a:xfrm>
            <a:off x="252445" y="5667758"/>
            <a:ext cx="11028086" cy="507831"/>
          </a:xfrm>
          <a:prstGeom prst="rect">
            <a:avLst/>
          </a:prstGeom>
          <a:noFill/>
        </p:spPr>
        <p:txBody>
          <a:bodyPr wrap="square" rtlCol="0">
            <a:spAutoFit/>
          </a:bodyPr>
          <a:lstStyle/>
          <a:p>
            <a:r>
              <a:rPr lang="ca-ES" sz="900" noProof="1"/>
              <a:t>Exemples:</a:t>
            </a:r>
          </a:p>
          <a:p>
            <a:r>
              <a:rPr lang="ca-ES" sz="900" noProof="1"/>
              <a:t>Topic per a l'aplicació Portal Tributari, amb codi 0205, domini "tributs", propòsit self assessment i entorn de preproducció: a0205-portaltributari-tributs-selfassessment-pre</a:t>
            </a:r>
          </a:p>
          <a:p>
            <a:r>
              <a:rPr lang="ca-ES" sz="900" noProof="1"/>
              <a:t>Topic per a l'aplicació Portal Tributari, amb codi 0205, domini "tributs", propòsit actualitzar estats i entorn de producció: a0205-portaltributari-tributs-updatestate</a:t>
            </a:r>
          </a:p>
        </p:txBody>
      </p:sp>
      <p:graphicFrame>
        <p:nvGraphicFramePr>
          <p:cNvPr id="5" name="Table 4">
            <a:extLst>
              <a:ext uri="{FF2B5EF4-FFF2-40B4-BE49-F238E27FC236}">
                <a16:creationId xmlns:a16="http://schemas.microsoft.com/office/drawing/2014/main" id="{E099F167-666C-61F4-45FA-EAE4D82873E2}"/>
              </a:ext>
            </a:extLst>
          </p:cNvPr>
          <p:cNvGraphicFramePr>
            <a:graphicFrameLocks noGrp="1"/>
          </p:cNvGraphicFramePr>
          <p:nvPr>
            <p:extLst>
              <p:ext uri="{D42A27DB-BD31-4B8C-83A1-F6EECF244321}">
                <p14:modId xmlns:p14="http://schemas.microsoft.com/office/powerpoint/2010/main" val="2754201898"/>
              </p:ext>
            </p:extLst>
          </p:nvPr>
        </p:nvGraphicFramePr>
        <p:xfrm>
          <a:off x="630513" y="2791881"/>
          <a:ext cx="7002821" cy="2834640"/>
        </p:xfrm>
        <a:graphic>
          <a:graphicData uri="http://schemas.openxmlformats.org/drawingml/2006/table">
            <a:tbl>
              <a:tblPr firstRow="1" bandRow="1">
                <a:tableStyleId>{69CF1AB2-1976-4502-BF36-3FF5EA218861}</a:tableStyleId>
              </a:tblPr>
              <a:tblGrid>
                <a:gridCol w="1549269">
                  <a:extLst>
                    <a:ext uri="{9D8B030D-6E8A-4147-A177-3AD203B41FA5}">
                      <a16:colId xmlns:a16="http://schemas.microsoft.com/office/drawing/2014/main" val="3442713847"/>
                    </a:ext>
                  </a:extLst>
                </a:gridCol>
                <a:gridCol w="5453552">
                  <a:extLst>
                    <a:ext uri="{9D8B030D-6E8A-4147-A177-3AD203B41FA5}">
                      <a16:colId xmlns:a16="http://schemas.microsoft.com/office/drawing/2014/main" val="437372471"/>
                    </a:ext>
                  </a:extLst>
                </a:gridCol>
              </a:tblGrid>
              <a:tr h="0">
                <a:tc>
                  <a:txBody>
                    <a:bodyPr/>
                    <a:lstStyle/>
                    <a:p>
                      <a:r>
                        <a:rPr lang="ca-ES" sz="800" b="0" noProof="0" dirty="0">
                          <a:latin typeface="Arial" panose="020B0604020202020204" pitchFamily="34" charset="0"/>
                          <a:cs typeface="Arial" panose="020B0604020202020204" pitchFamily="34" charset="0"/>
                        </a:rPr>
                        <a:t>Accion</a:t>
                      </a:r>
                    </a:p>
                  </a:txBody>
                  <a:tcPr/>
                </a:tc>
                <a:tc>
                  <a:txBody>
                    <a:bodyPr/>
                    <a:lstStyle/>
                    <a:p>
                      <a:r>
                        <a:rPr lang="ca-ES" sz="800" b="0" kern="1200" noProof="0" dirty="0">
                          <a:solidFill>
                            <a:schemeClr val="dk1"/>
                          </a:solidFill>
                          <a:latin typeface="Arial" panose="020B0604020202020204" pitchFamily="34" charset="0"/>
                          <a:ea typeface="+mn-ea"/>
                          <a:cs typeface="Arial" panose="020B0604020202020204" pitchFamily="34" charset="0"/>
                        </a:rPr>
                        <a:t>Alta/Esborrar/Modificació</a:t>
                      </a:r>
                    </a:p>
                  </a:txBody>
                  <a:tcPr/>
                </a:tc>
                <a:extLst>
                  <a:ext uri="{0D108BD9-81ED-4DB2-BD59-A6C34878D82A}">
                    <a16:rowId xmlns:a16="http://schemas.microsoft.com/office/drawing/2014/main" val="4292791231"/>
                  </a:ext>
                </a:extLst>
              </a:tr>
              <a:tr h="0">
                <a:tc>
                  <a:txBody>
                    <a:bodyPr/>
                    <a:lstStyle/>
                    <a:p>
                      <a:r>
                        <a:rPr lang="ca-ES" sz="800" kern="1200" noProof="0" dirty="0">
                          <a:solidFill>
                            <a:schemeClr val="dk1"/>
                          </a:solidFill>
                          <a:latin typeface="Arial" panose="020B0604020202020204" pitchFamily="34" charset="0"/>
                          <a:ea typeface="+mn-ea"/>
                          <a:cs typeface="Arial" panose="020B0604020202020204" pitchFamily="34" charset="0"/>
                        </a:rPr>
                        <a:t>Nom client</a:t>
                      </a:r>
                    </a:p>
                  </a:txBody>
                  <a:tcPr/>
                </a:tc>
                <a:tc>
                  <a:txBody>
                    <a:bodyPr/>
                    <a:lstStyle/>
                    <a:p>
                      <a:r>
                        <a:rPr lang="ca-ES" sz="800" kern="1200" noProof="0" dirty="0">
                          <a:solidFill>
                            <a:schemeClr val="dk1"/>
                          </a:solidFill>
                          <a:latin typeface="Arial" panose="020B0604020202020204" pitchFamily="34" charset="0"/>
                          <a:ea typeface="+mn-ea"/>
                          <a:cs typeface="Arial" panose="020B0604020202020204" pitchFamily="34" charset="0"/>
                        </a:rPr>
                        <a:t>Nom del client que ha de ser propietari del topic.</a:t>
                      </a:r>
                    </a:p>
                  </a:txBody>
                  <a:tcPr/>
                </a:tc>
                <a:extLst>
                  <a:ext uri="{0D108BD9-81ED-4DB2-BD59-A6C34878D82A}">
                    <a16:rowId xmlns:a16="http://schemas.microsoft.com/office/drawing/2014/main" val="365163002"/>
                  </a:ext>
                </a:extLst>
              </a:tr>
              <a:tr h="254000">
                <a:tc>
                  <a:txBody>
                    <a:bodyPr/>
                    <a:lstStyle/>
                    <a:p>
                      <a:r>
                        <a:rPr lang="ca-ES" sz="800" noProof="0" dirty="0">
                          <a:latin typeface="Arial" panose="020B0604020202020204" pitchFamily="34" charset="0"/>
                          <a:cs typeface="Arial" panose="020B0604020202020204" pitchFamily="34" charset="0"/>
                        </a:rPr>
                        <a:t>Domini</a:t>
                      </a:r>
                    </a:p>
                  </a:txBody>
                  <a:tcPr/>
                </a:tc>
                <a:tc>
                  <a:txBody>
                    <a:bodyPr/>
                    <a:lstStyle/>
                    <a:p>
                      <a:r>
                        <a:rPr lang="ca-ES" sz="800" b="0" i="0" kern="1200" noProof="0" dirty="0">
                          <a:solidFill>
                            <a:schemeClr val="dk1"/>
                          </a:solidFill>
                          <a:effectLst/>
                          <a:latin typeface="Arial" panose="020B0604020202020204" pitchFamily="34" charset="0"/>
                          <a:ea typeface="+mn-ea"/>
                          <a:cs typeface="Arial" panose="020B0604020202020204" pitchFamily="34" charset="0"/>
                        </a:rPr>
                        <a:t>Domni de la missatgeria del topic. Ha de cumplir amb l’expressió regular[a-z0-9\]{1,15}. No pot contenir majuscules ni espais.</a:t>
                      </a:r>
                      <a:endParaRPr lang="ca-ES" sz="8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46043605"/>
                  </a:ext>
                </a:extLst>
              </a:tr>
              <a:tr h="294640">
                <a:tc>
                  <a:txBody>
                    <a:bodyPr/>
                    <a:lstStyle/>
                    <a:p>
                      <a:r>
                        <a:rPr lang="ca-ES" sz="800" noProof="0" dirty="0">
                          <a:latin typeface="Arial" panose="020B0604020202020204" pitchFamily="34" charset="0"/>
                          <a:cs typeface="Arial" panose="020B0604020202020204" pitchFamily="34" charset="0"/>
                        </a:rPr>
                        <a:t>Concepte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800" b="0" i="0" kern="1200" noProof="0" dirty="0">
                          <a:solidFill>
                            <a:schemeClr val="dk1"/>
                          </a:solidFill>
                          <a:effectLst/>
                          <a:latin typeface="Arial" panose="020B0604020202020204" pitchFamily="34" charset="0"/>
                          <a:ea typeface="+mn-ea"/>
                          <a:cs typeface="Arial" panose="020B0604020202020204" pitchFamily="34" charset="0"/>
                        </a:rPr>
                        <a:t>Descripció que permeti definir millor el contigut o proposit del topic. Ha de cumplir amb l’expressió regular[a-z0-9\]{1,30}. No pot contenir majuscules ni espais.</a:t>
                      </a:r>
                      <a:endParaRPr lang="ca-ES" sz="8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89672428"/>
                  </a:ext>
                </a:extLst>
              </a:tr>
              <a:tr h="0">
                <a:tc>
                  <a:txBody>
                    <a:bodyPr/>
                    <a:lstStyle/>
                    <a:p>
                      <a:r>
                        <a:rPr lang="ca-ES" sz="800" noProof="0" dirty="0">
                          <a:latin typeface="Arial" panose="020B0604020202020204" pitchFamily="34" charset="0"/>
                          <a:cs typeface="Arial" panose="020B0604020202020204" pitchFamily="34" charset="0"/>
                        </a:rPr>
                        <a:t>Nom topic</a:t>
                      </a:r>
                    </a:p>
                  </a:txBody>
                  <a:tcPr/>
                </a:tc>
                <a:tc>
                  <a:txBody>
                    <a:bodyPr/>
                    <a:lstStyle/>
                    <a:p>
                      <a:r>
                        <a:rPr lang="ca-ES" sz="800" b="0" i="0" kern="1200" noProof="0" dirty="0">
                          <a:solidFill>
                            <a:schemeClr val="dk1"/>
                          </a:solidFill>
                          <a:effectLst/>
                          <a:latin typeface="Arial" panose="020B0604020202020204" pitchFamily="34" charset="0"/>
                          <a:ea typeface="+mn-ea"/>
                          <a:cs typeface="Arial" panose="020B0604020202020204" pitchFamily="34" charset="0"/>
                        </a:rPr>
                        <a:t>Nom del topic. Si fos necessari l' OT modificarà el nom després de confirmar-ho amb el peticionari.</a:t>
                      </a:r>
                    </a:p>
                  </a:txBody>
                  <a:tcPr/>
                </a:tc>
                <a:extLst>
                  <a:ext uri="{0D108BD9-81ED-4DB2-BD59-A6C34878D82A}">
                    <a16:rowId xmlns:a16="http://schemas.microsoft.com/office/drawing/2014/main" val="1134672848"/>
                  </a:ext>
                </a:extLst>
              </a:tr>
              <a:tr h="0">
                <a:tc>
                  <a:txBody>
                    <a:bodyPr/>
                    <a:lstStyle/>
                    <a:p>
                      <a:r>
                        <a:rPr lang="ca-ES" sz="800" noProof="0" dirty="0">
                          <a:latin typeface="Arial" panose="020B0604020202020204" pitchFamily="34" charset="0"/>
                          <a:cs typeface="Arial" panose="020B0604020202020204" pitchFamily="34" charset="0"/>
                        </a:rPr>
                        <a:t>Entorn</a:t>
                      </a:r>
                    </a:p>
                  </a:txBody>
                  <a:tcPr/>
                </a:tc>
                <a:tc>
                  <a:txBody>
                    <a:bodyPr/>
                    <a:lstStyle/>
                    <a:p>
                      <a:r>
                        <a:rPr lang="ca-ES" sz="800" noProof="0" dirty="0">
                          <a:latin typeface="Arial" panose="020B0604020202020204" pitchFamily="34" charset="0"/>
                          <a:cs typeface="Arial" panose="020B0604020202020204" pitchFamily="34" charset="0"/>
                        </a:rPr>
                        <a:t>Int/pre/pro</a:t>
                      </a:r>
                    </a:p>
                  </a:txBody>
                  <a:tcPr/>
                </a:tc>
                <a:extLst>
                  <a:ext uri="{0D108BD9-81ED-4DB2-BD59-A6C34878D82A}">
                    <a16:rowId xmlns:a16="http://schemas.microsoft.com/office/drawing/2014/main" val="2927326299"/>
                  </a:ext>
                </a:extLst>
              </a:tr>
              <a:tr h="0">
                <a:tc>
                  <a:txBody>
                    <a:bodyPr/>
                    <a:lstStyle/>
                    <a:p>
                      <a:r>
                        <a:rPr lang="ca-ES" sz="800" noProof="0" dirty="0">
                          <a:latin typeface="Arial" panose="020B0604020202020204" pitchFamily="34" charset="0"/>
                          <a:cs typeface="Arial" panose="020B0604020202020204" pitchFamily="34" charset="0"/>
                        </a:rPr>
                        <a:t>Temps de retenció</a:t>
                      </a:r>
                    </a:p>
                  </a:txBody>
                  <a:tcPr/>
                </a:tc>
                <a:tc>
                  <a:txBody>
                    <a:bodyPr/>
                    <a:lstStyle/>
                    <a:p>
                      <a:r>
                        <a:rPr lang="ca-ES" sz="800" noProof="0" dirty="0">
                          <a:latin typeface="Arial" panose="020B0604020202020204" pitchFamily="34" charset="0"/>
                          <a:cs typeface="Arial" panose="020B0604020202020204" pitchFamily="34" charset="0"/>
                        </a:rPr>
                        <a:t>Si supera els 7 dies se n' ha de justificar el motiu.</a:t>
                      </a:r>
                    </a:p>
                  </a:txBody>
                  <a:tcPr/>
                </a:tc>
                <a:extLst>
                  <a:ext uri="{0D108BD9-81ED-4DB2-BD59-A6C34878D82A}">
                    <a16:rowId xmlns:a16="http://schemas.microsoft.com/office/drawing/2014/main" val="1596049113"/>
                  </a:ext>
                </a:extLst>
              </a:tr>
              <a:tr h="0">
                <a:tc>
                  <a:txBody>
                    <a:bodyPr/>
                    <a:lstStyle/>
                    <a:p>
                      <a:r>
                        <a:rPr lang="ca-ES" sz="800" noProof="0" dirty="0">
                          <a:latin typeface="Arial" panose="020B0604020202020204" pitchFamily="34" charset="0"/>
                          <a:cs typeface="Arial" panose="020B0604020202020204" pitchFamily="34" charset="0"/>
                        </a:rPr>
                        <a:t>Nombre de particions</a:t>
                      </a:r>
                    </a:p>
                  </a:txBody>
                  <a:tcPr/>
                </a:tc>
                <a:tc>
                  <a:txBody>
                    <a:bodyPr/>
                    <a:lstStyle/>
                    <a:p>
                      <a:r>
                        <a:rPr lang="ca-ES" sz="800" noProof="0" dirty="0">
                          <a:latin typeface="Arial" panose="020B0604020202020204" pitchFamily="34" charset="0"/>
                          <a:cs typeface="Arial" panose="020B0604020202020204" pitchFamily="34" charset="0"/>
                        </a:rPr>
                        <a:t>Si supera 3 s' ha de justificar el motiu.</a:t>
                      </a:r>
                    </a:p>
                  </a:txBody>
                  <a:tcPr/>
                </a:tc>
                <a:extLst>
                  <a:ext uri="{0D108BD9-81ED-4DB2-BD59-A6C34878D82A}">
                    <a16:rowId xmlns:a16="http://schemas.microsoft.com/office/drawing/2014/main" val="3418178561"/>
                  </a:ext>
                </a:extLst>
              </a:tr>
              <a:tr h="0">
                <a:tc>
                  <a:txBody>
                    <a:bodyPr/>
                    <a:lstStyle/>
                    <a:p>
                      <a:r>
                        <a:rPr lang="ca-ES" sz="800" noProof="0" dirty="0">
                          <a:latin typeface="Arial" panose="020B0604020202020204" pitchFamily="34" charset="0"/>
                          <a:cs typeface="Arial" panose="020B0604020202020204" pitchFamily="34" charset="0"/>
                        </a:rPr>
                        <a:t>Nombre de repliques</a:t>
                      </a:r>
                    </a:p>
                  </a:txBody>
                  <a:tcPr/>
                </a:tc>
                <a:tc>
                  <a:txBody>
                    <a:bodyPr/>
                    <a:lstStyle/>
                    <a:p>
                      <a:r>
                        <a:rPr lang="ca-ES" sz="800" noProof="0" dirty="0">
                          <a:latin typeface="Arial" panose="020B0604020202020204" pitchFamily="34" charset="0"/>
                          <a:cs typeface="Arial" panose="020B0604020202020204" pitchFamily="34" charset="0"/>
                        </a:rPr>
                        <a:t>INT- Maxim 1
PRE i PRO – Maxim 3</a:t>
                      </a:r>
                    </a:p>
                  </a:txBody>
                  <a:tcPr/>
                </a:tc>
                <a:extLst>
                  <a:ext uri="{0D108BD9-81ED-4DB2-BD59-A6C34878D82A}">
                    <a16:rowId xmlns:a16="http://schemas.microsoft.com/office/drawing/2014/main" val="1899181718"/>
                  </a:ext>
                </a:extLst>
              </a:tr>
              <a:tr h="0">
                <a:tc>
                  <a:txBody>
                    <a:bodyPr/>
                    <a:lstStyle/>
                    <a:p>
                      <a:r>
                        <a:rPr lang="ca-ES" sz="800" noProof="0" dirty="0">
                          <a:latin typeface="Arial" panose="020B0604020202020204" pitchFamily="34" charset="0"/>
                          <a:cs typeface="Arial" panose="020B0604020202020204" pitchFamily="34" charset="0"/>
                        </a:rPr>
                        <a:t>Nombre mínim de repliques sincronitzades</a:t>
                      </a:r>
                    </a:p>
                  </a:txBody>
                  <a:tcPr/>
                </a:tc>
                <a:tc>
                  <a:txBody>
                    <a:bodyPr/>
                    <a:lstStyle/>
                    <a:p>
                      <a:r>
                        <a:rPr lang="ca-ES" sz="800" noProof="0" dirty="0">
                          <a:latin typeface="Arial" panose="020B0604020202020204" pitchFamily="34" charset="0"/>
                          <a:cs typeface="Arial" panose="020B0604020202020204" pitchFamily="34" charset="0"/>
                        </a:rPr>
                        <a:t>Nombre de repliques-1. Mínim 1</a:t>
                      </a:r>
                    </a:p>
                  </a:txBody>
                  <a:tcPr/>
                </a:tc>
                <a:extLst>
                  <a:ext uri="{0D108BD9-81ED-4DB2-BD59-A6C34878D82A}">
                    <a16:rowId xmlns:a16="http://schemas.microsoft.com/office/drawing/2014/main" val="2596682530"/>
                  </a:ext>
                </a:extLst>
              </a:tr>
              <a:tr h="0">
                <a:tc>
                  <a:txBody>
                    <a:bodyPr/>
                    <a:lstStyle/>
                    <a:p>
                      <a:r>
                        <a:rPr lang="ca-ES" sz="800" noProof="0" dirty="0">
                          <a:latin typeface="Arial" panose="020B0604020202020204" pitchFamily="34" charset="0"/>
                          <a:cs typeface="Arial" panose="020B0604020202020204" pitchFamily="34" charset="0"/>
                        </a:rPr>
                        <a:t>Otras propietats</a:t>
                      </a:r>
                    </a:p>
                  </a:txBody>
                  <a:tcPr/>
                </a:tc>
                <a:tc>
                  <a:txBody>
                    <a:bodyPr/>
                    <a:lstStyle/>
                    <a:p>
                      <a:r>
                        <a:rPr lang="ca-ES" sz="800" noProof="0" dirty="0">
                          <a:latin typeface="Arial" panose="020B0604020202020204" pitchFamily="34" charset="0"/>
                          <a:cs typeface="Arial" panose="020B0604020202020204" pitchFamily="34" charset="0"/>
                        </a:rPr>
                        <a:t>Indicar propietats i valor de les mateixes.</a:t>
                      </a:r>
                    </a:p>
                  </a:txBody>
                  <a:tcPr/>
                </a:tc>
                <a:extLst>
                  <a:ext uri="{0D108BD9-81ED-4DB2-BD59-A6C34878D82A}">
                    <a16:rowId xmlns:a16="http://schemas.microsoft.com/office/drawing/2014/main" val="3477987245"/>
                  </a:ext>
                </a:extLst>
              </a:tr>
            </a:tbl>
          </a:graphicData>
        </a:graphic>
      </p:graphicFrame>
    </p:spTree>
    <p:extLst>
      <p:ext uri="{BB962C8B-B14F-4D97-AF65-F5344CB8AC3E}">
        <p14:creationId xmlns:p14="http://schemas.microsoft.com/office/powerpoint/2010/main" val="1769770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6FEE-A0C5-A840-B432-1D1377A1BF74}"/>
              </a:ext>
            </a:extLst>
          </p:cNvPr>
          <p:cNvSpPr>
            <a:spLocks noGrp="1"/>
          </p:cNvSpPr>
          <p:nvPr>
            <p:ph type="title"/>
          </p:nvPr>
        </p:nvSpPr>
        <p:spPr/>
        <p:txBody>
          <a:bodyPr/>
          <a:lstStyle/>
          <a:p>
            <a:r>
              <a:rPr lang="ca-ES" dirty="0"/>
              <a:t>Annex II – </a:t>
            </a:r>
            <a:r>
              <a:rPr lang="pt-BR" dirty="0" err="1"/>
              <a:t>Gestionar</a:t>
            </a:r>
            <a:r>
              <a:rPr lang="pt-BR" dirty="0"/>
              <a:t> </a:t>
            </a:r>
            <a:r>
              <a:rPr lang="pt-BR" i="1" dirty="0" err="1"/>
              <a:t>topics</a:t>
            </a:r>
            <a:endParaRPr lang="en-ES" dirty="0"/>
          </a:p>
        </p:txBody>
      </p:sp>
      <p:sp>
        <p:nvSpPr>
          <p:cNvPr id="3" name="Content Placeholder 2">
            <a:extLst>
              <a:ext uri="{FF2B5EF4-FFF2-40B4-BE49-F238E27FC236}">
                <a16:creationId xmlns:a16="http://schemas.microsoft.com/office/drawing/2014/main" id="{7F8F87B3-2BDB-5346-AB3B-30922BC36EC8}"/>
              </a:ext>
            </a:extLst>
          </p:cNvPr>
          <p:cNvSpPr>
            <a:spLocks noGrp="1"/>
          </p:cNvSpPr>
          <p:nvPr>
            <p:ph idx="1"/>
          </p:nvPr>
        </p:nvSpPr>
        <p:spPr/>
        <p:txBody>
          <a:bodyPr/>
          <a:lstStyle/>
          <a:p>
            <a:pPr marL="0" indent="0">
              <a:buNone/>
            </a:pPr>
            <a:r>
              <a:rPr lang="ca-ES" sz="1400" dirty="0"/>
              <a:t>Les aplicacions Kafka </a:t>
            </a:r>
            <a:r>
              <a:rPr lang="ca-ES" sz="1400" dirty="0" err="1"/>
              <a:t>Streams</a:t>
            </a:r>
            <a:r>
              <a:rPr lang="ca-ES" sz="1400" dirty="0"/>
              <a:t> poden generar tòpics interns necessaris per al seu funcionament. </a:t>
            </a:r>
          </a:p>
          <a:p>
            <a:pPr marL="0" indent="0">
              <a:buNone/>
            </a:pPr>
            <a:endParaRPr lang="ca-ES" sz="1400" dirty="0"/>
          </a:p>
          <a:p>
            <a:pPr marL="0" indent="0">
              <a:buNone/>
            </a:pPr>
            <a:r>
              <a:rPr lang="ca-ES" sz="1400" dirty="0"/>
              <a:t>Un projecte que tingui intenció de fer ús d'aquesta tecnologia per al desenvolupament d’aplicacions, ho haurà de comunicar a l'Oficina Tècnica per assignar els permisos de RBAC necessaris. </a:t>
            </a:r>
          </a:p>
          <a:p>
            <a:pPr marL="0" indent="0">
              <a:buNone/>
            </a:pPr>
            <a:endParaRPr lang="ca-ES" sz="1400" dirty="0"/>
          </a:p>
          <a:p>
            <a:pPr marL="0" indent="0">
              <a:buNone/>
            </a:pPr>
            <a:r>
              <a:rPr lang="ca-ES" sz="1400" dirty="0"/>
              <a:t>El paràmetre </a:t>
            </a:r>
            <a:r>
              <a:rPr lang="ca-ES" sz="1400" b="1" dirty="0" err="1"/>
              <a:t>application.id</a:t>
            </a:r>
            <a:r>
              <a:rPr lang="ca-ES" sz="1400" dirty="0"/>
              <a:t>, definit per l'aplicació, és utilitzat com a prefix a l'hora de generar el nom dels tòpics interns (</a:t>
            </a:r>
            <a:r>
              <a:rPr lang="ca-ES" sz="1400" i="1" dirty="0"/>
              <a:t>&lt;</a:t>
            </a:r>
            <a:r>
              <a:rPr lang="ca-ES" sz="1400" i="1" dirty="0" err="1"/>
              <a:t>application.id</a:t>
            </a:r>
            <a:r>
              <a:rPr lang="ca-ES" sz="1400" i="1" dirty="0"/>
              <a:t>&gt;-&lt;</a:t>
            </a:r>
            <a:r>
              <a:rPr lang="ca-ES" sz="1400" i="1" dirty="0" err="1"/>
              <a:t>operatorName</a:t>
            </a:r>
            <a:r>
              <a:rPr lang="ca-ES" sz="1400" i="1" dirty="0"/>
              <a:t>&gt;-&lt;</a:t>
            </a:r>
            <a:r>
              <a:rPr lang="ca-ES" sz="1400" i="1" dirty="0" err="1"/>
              <a:t>suffix</a:t>
            </a:r>
            <a:r>
              <a:rPr lang="ca-ES" sz="1400" i="1" dirty="0"/>
              <a:t>&gt;</a:t>
            </a:r>
            <a:r>
              <a:rPr lang="ca-ES" sz="1400" dirty="0"/>
              <a:t>) i, per tant, serà tingut en compte a l'assignació de permisos de RBAC. El valor d'aquest paràmetre ha de seguir la nomenclatura </a:t>
            </a:r>
            <a:r>
              <a:rPr lang="ca-ES" sz="1400" b="1" dirty="0"/>
              <a:t>&lt;a&gt;&lt;codi aplicació&gt;-&lt;nom aplicació&gt;-</a:t>
            </a:r>
            <a:r>
              <a:rPr lang="ca-ES" sz="1400" b="1" dirty="0" err="1"/>
              <a:t>ks</a:t>
            </a:r>
            <a:r>
              <a:rPr lang="ca-ES" sz="1400" b="1" dirty="0"/>
              <a:t>-&lt;domini&gt;</a:t>
            </a:r>
            <a:r>
              <a:rPr lang="ca-ES" sz="1400" dirty="0"/>
              <a:t> per poder garantir que sigui únic al clúster.</a:t>
            </a:r>
          </a:p>
          <a:p>
            <a:pPr marL="0" indent="0">
              <a:buNone/>
            </a:pPr>
            <a:endParaRPr lang="ca-ES" sz="1400" dirty="0"/>
          </a:p>
          <a:p>
            <a:pPr marL="0" indent="0">
              <a:buNone/>
            </a:pPr>
            <a:r>
              <a:rPr lang="en-GB" sz="1400" dirty="0" err="1"/>
              <a:t>En</a:t>
            </a:r>
            <a:r>
              <a:rPr lang="en-GB" sz="1400" dirty="0"/>
              <a:t> </a:t>
            </a:r>
            <a:r>
              <a:rPr lang="en-GB" sz="1400" dirty="0" err="1"/>
              <a:t>aplicacions</a:t>
            </a:r>
            <a:r>
              <a:rPr lang="en-GB" sz="1400" dirty="0"/>
              <a:t> stateful, </a:t>
            </a:r>
            <a:r>
              <a:rPr lang="en-GB" sz="1400" dirty="0" err="1"/>
              <a:t>és</a:t>
            </a:r>
            <a:r>
              <a:rPr lang="en-GB" sz="1400" dirty="0"/>
              <a:t> </a:t>
            </a:r>
            <a:r>
              <a:rPr lang="en-GB" sz="1400" dirty="0" err="1"/>
              <a:t>molt</a:t>
            </a:r>
            <a:r>
              <a:rPr lang="en-GB" sz="1400" dirty="0"/>
              <a:t> </a:t>
            </a:r>
            <a:r>
              <a:rPr lang="en-GB" sz="1400" dirty="0" err="1"/>
              <a:t>recomanable</a:t>
            </a:r>
            <a:r>
              <a:rPr lang="en-GB" sz="1400" dirty="0"/>
              <a:t> el </a:t>
            </a:r>
            <a:r>
              <a:rPr lang="en-GB" sz="1400" dirty="0" err="1"/>
              <a:t>nomenat</a:t>
            </a:r>
            <a:r>
              <a:rPr lang="en-GB" sz="1400" dirty="0"/>
              <a:t> </a:t>
            </a:r>
            <a:r>
              <a:rPr lang="en-GB" sz="1400" dirty="0" err="1"/>
              <a:t>d'operadors</a:t>
            </a:r>
            <a:r>
              <a:rPr lang="en-GB" sz="1400" dirty="0"/>
              <a:t> per </a:t>
            </a:r>
            <a:r>
              <a:rPr lang="en-GB" sz="1400" dirty="0" err="1"/>
              <a:t>evitar</a:t>
            </a:r>
            <a:r>
              <a:rPr lang="en-GB" sz="1400" dirty="0"/>
              <a:t> </a:t>
            </a:r>
            <a:r>
              <a:rPr lang="en-GB" sz="1400" dirty="0" err="1"/>
              <a:t>problemes</a:t>
            </a:r>
            <a:r>
              <a:rPr lang="en-GB" sz="1400" dirty="0"/>
              <a:t> </a:t>
            </a:r>
            <a:r>
              <a:rPr lang="en-GB" sz="1400" dirty="0" err="1"/>
              <a:t>derivats</a:t>
            </a:r>
            <a:r>
              <a:rPr lang="en-GB" sz="1400" dirty="0"/>
              <a:t> de </a:t>
            </a:r>
            <a:r>
              <a:rPr lang="en-GB" sz="1400" dirty="0" err="1"/>
              <a:t>canvis</a:t>
            </a:r>
            <a:r>
              <a:rPr lang="en-GB" sz="1400" dirty="0"/>
              <a:t> de </a:t>
            </a:r>
            <a:r>
              <a:rPr lang="en-GB" sz="1400" dirty="0" err="1"/>
              <a:t>topologia</a:t>
            </a:r>
            <a:r>
              <a:rPr lang="en-GB" sz="1400" dirty="0"/>
              <a:t>. </a:t>
            </a:r>
            <a:r>
              <a:rPr lang="en-GB" sz="1400" dirty="0" err="1"/>
              <a:t>Veure</a:t>
            </a:r>
            <a:r>
              <a:rPr lang="en-GB" sz="1400" dirty="0"/>
              <a:t> </a:t>
            </a:r>
            <a:r>
              <a:rPr lang="en-GB" sz="1400" dirty="0">
                <a:hlinkClick r:id="rId2"/>
              </a:rPr>
              <a:t>[1]</a:t>
            </a:r>
            <a:r>
              <a:rPr lang="en-GB" sz="1400" dirty="0"/>
              <a:t> y </a:t>
            </a:r>
            <a:r>
              <a:rPr lang="en-GB" sz="1400" dirty="0">
                <a:hlinkClick r:id="rId3"/>
              </a:rPr>
              <a:t>[2]</a:t>
            </a:r>
            <a:r>
              <a:rPr lang="en-GB" sz="1400" dirty="0"/>
              <a:t> per a </a:t>
            </a:r>
            <a:r>
              <a:rPr lang="en-GB" sz="1400" dirty="0" err="1"/>
              <a:t>més</a:t>
            </a:r>
            <a:r>
              <a:rPr lang="en-GB" sz="1400" dirty="0"/>
              <a:t> </a:t>
            </a:r>
            <a:r>
              <a:rPr lang="en-GB" sz="1400" dirty="0" err="1"/>
              <a:t>informació</a:t>
            </a:r>
            <a:r>
              <a:rPr lang="en-GB" sz="1400" dirty="0"/>
              <a:t>.</a:t>
            </a:r>
            <a:endParaRPr lang="en-ES" sz="1400" dirty="0"/>
          </a:p>
        </p:txBody>
      </p:sp>
      <p:sp>
        <p:nvSpPr>
          <p:cNvPr id="4" name="Text Placeholder 3">
            <a:extLst>
              <a:ext uri="{FF2B5EF4-FFF2-40B4-BE49-F238E27FC236}">
                <a16:creationId xmlns:a16="http://schemas.microsoft.com/office/drawing/2014/main" id="{B6447B02-FEB2-DC4A-B45C-FEBA1F43C990}"/>
              </a:ext>
            </a:extLst>
          </p:cNvPr>
          <p:cNvSpPr>
            <a:spLocks noGrp="1"/>
          </p:cNvSpPr>
          <p:nvPr>
            <p:ph type="body" sz="quarter" idx="13"/>
          </p:nvPr>
        </p:nvSpPr>
        <p:spPr/>
        <p:txBody>
          <a:bodyPr/>
          <a:lstStyle/>
          <a:p>
            <a:r>
              <a:rPr lang="en-GB" dirty="0" err="1"/>
              <a:t>Aplicacions</a:t>
            </a:r>
            <a:r>
              <a:rPr lang="en-GB" dirty="0"/>
              <a:t> Kafka Streams</a:t>
            </a:r>
            <a:endParaRPr lang="en-ES" dirty="0"/>
          </a:p>
        </p:txBody>
      </p:sp>
      <p:sp>
        <p:nvSpPr>
          <p:cNvPr id="5" name="Slide Number Placeholder 4">
            <a:extLst>
              <a:ext uri="{FF2B5EF4-FFF2-40B4-BE49-F238E27FC236}">
                <a16:creationId xmlns:a16="http://schemas.microsoft.com/office/drawing/2014/main" id="{FA8DA80C-C5AD-F942-AEC4-B4BB6071D936}"/>
              </a:ext>
            </a:extLst>
          </p:cNvPr>
          <p:cNvSpPr>
            <a:spLocks noGrp="1"/>
          </p:cNvSpPr>
          <p:nvPr>
            <p:ph type="sldNum" sz="quarter" idx="14"/>
          </p:nvPr>
        </p:nvSpPr>
        <p:spPr/>
        <p:txBody>
          <a:bodyPr/>
          <a:lstStyle/>
          <a:p>
            <a:fld id="{C92424E3-DEF5-471B-AE0E-D62BF55A3FE3}" type="slidenum">
              <a:rPr lang="ca-ES" altLang="es-ES" smtClean="0"/>
              <a:pPr/>
              <a:t>27</a:t>
            </a:fld>
            <a:endParaRPr lang="ca-ES" altLang="es-ES"/>
          </a:p>
        </p:txBody>
      </p:sp>
      <p:sp>
        <p:nvSpPr>
          <p:cNvPr id="9" name="TextBox 8">
            <a:extLst>
              <a:ext uri="{FF2B5EF4-FFF2-40B4-BE49-F238E27FC236}">
                <a16:creationId xmlns:a16="http://schemas.microsoft.com/office/drawing/2014/main" id="{84D741D5-57B7-9D4B-BC0E-88B98B8DF5A2}"/>
              </a:ext>
            </a:extLst>
          </p:cNvPr>
          <p:cNvSpPr txBox="1"/>
          <p:nvPr/>
        </p:nvSpPr>
        <p:spPr>
          <a:xfrm>
            <a:off x="475199" y="5449314"/>
            <a:ext cx="5188753" cy="615553"/>
          </a:xfrm>
          <a:prstGeom prst="rect">
            <a:avLst/>
          </a:prstGeom>
          <a:noFill/>
        </p:spPr>
        <p:txBody>
          <a:bodyPr wrap="square" rtlCol="0">
            <a:spAutoFit/>
          </a:bodyPr>
          <a:lstStyle/>
          <a:p>
            <a:r>
              <a:rPr lang="en-ES" sz="800" dirty="0">
                <a:latin typeface="Arial" panose="020B0604020202020204" pitchFamily="34" charset="0"/>
              </a:rPr>
              <a:t>[1] </a:t>
            </a:r>
            <a:r>
              <a:rPr lang="en-GB" sz="800" dirty="0">
                <a:latin typeface="Arial" panose="020B0604020202020204" pitchFamily="34" charset="0"/>
                <a:hlinkClick r:id="rId2"/>
              </a:rPr>
              <a:t>Naming Kafka Streams DSL Topologies</a:t>
            </a:r>
            <a:endParaRPr lang="en-GB" sz="800" dirty="0">
              <a:latin typeface="Arial" panose="020B0604020202020204" pitchFamily="34" charset="0"/>
            </a:endParaRPr>
          </a:p>
          <a:p>
            <a:r>
              <a:rPr lang="en-GB" sz="800" dirty="0">
                <a:latin typeface="Arial" panose="020B0604020202020204" pitchFamily="34" charset="0"/>
              </a:rPr>
              <a:t>[2] </a:t>
            </a:r>
            <a:r>
              <a:rPr lang="en-GB" sz="800" dirty="0">
                <a:latin typeface="Arial" panose="020B0604020202020204" pitchFamily="34" charset="0"/>
                <a:hlinkClick r:id="rId3"/>
              </a:rPr>
              <a:t>Naming stateful operations in Kafka Streams</a:t>
            </a:r>
            <a:endParaRPr lang="en-GB" sz="800" dirty="0">
              <a:latin typeface="Arial" panose="020B0604020202020204" pitchFamily="34" charset="0"/>
            </a:endParaRPr>
          </a:p>
          <a:p>
            <a:endParaRPr lang="en-ES" dirty="0"/>
          </a:p>
        </p:txBody>
      </p:sp>
    </p:spTree>
    <p:extLst>
      <p:ext uri="{BB962C8B-B14F-4D97-AF65-F5344CB8AC3E}">
        <p14:creationId xmlns:p14="http://schemas.microsoft.com/office/powerpoint/2010/main" val="2495027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Annex III – </a:t>
            </a:r>
            <a:r>
              <a:rPr lang="pt-BR" err="1"/>
              <a:t>Gestionar</a:t>
            </a:r>
            <a:r>
              <a:rPr lang="pt-BR"/>
              <a:t> </a:t>
            </a:r>
            <a:r>
              <a:rPr lang="pt-BR" err="1"/>
              <a:t>l’</a:t>
            </a:r>
            <a:r>
              <a:rPr lang="pt-BR" i="1" err="1"/>
              <a:t>Schema</a:t>
            </a:r>
            <a:r>
              <a:rPr lang="pt-BR" i="1"/>
              <a:t> Registry</a:t>
            </a:r>
            <a:endParaRPr lang="ca-ES" i="1"/>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10238" y="6521278"/>
            <a:ext cx="2844800" cy="365125"/>
          </a:xfrm>
        </p:spPr>
        <p:txBody>
          <a:bodyPr/>
          <a:lstStyle/>
          <a:p>
            <a:fld id="{C92424E3-DEF5-471B-AE0E-D62BF55A3FE3}" type="slidenum">
              <a:rPr lang="ca-ES" altLang="es-ES" sz="1200" smtClean="0"/>
              <a:pPr/>
              <a:t>28</a:t>
            </a:fld>
            <a:endParaRPr lang="ca-ES" altLang="es-ES" sz="1200"/>
          </a:p>
        </p:txBody>
      </p:sp>
      <p:sp>
        <p:nvSpPr>
          <p:cNvPr id="2" name="Rectángulo 1"/>
          <p:cNvSpPr/>
          <p:nvPr/>
        </p:nvSpPr>
        <p:spPr>
          <a:xfrm>
            <a:off x="551383" y="1340768"/>
            <a:ext cx="10585177" cy="923330"/>
          </a:xfrm>
          <a:prstGeom prst="rect">
            <a:avLst/>
          </a:prstGeom>
        </p:spPr>
        <p:txBody>
          <a:bodyPr wrap="square">
            <a:spAutoFit/>
          </a:bodyPr>
          <a:lstStyle/>
          <a:p>
            <a:pPr marL="285750" indent="-285750" algn="just">
              <a:buFont typeface="Arial" panose="020B0604020202020204" pitchFamily="34" charset="0"/>
              <a:buChar char="•"/>
            </a:pPr>
            <a:endParaRPr lang="ca-ES">
              <a:latin typeface="Arial" panose="020B0604020202020204" pitchFamily="34" charset="0"/>
            </a:endParaRPr>
          </a:p>
          <a:p>
            <a:pPr marL="285750" indent="-285750" algn="just">
              <a:buFont typeface="Arial" panose="020B0604020202020204" pitchFamily="34" charset="0"/>
              <a:buChar char="•"/>
            </a:pPr>
            <a:endParaRPr lang="ca-ES">
              <a:latin typeface="Arial" panose="020B0604020202020204" pitchFamily="34" charset="0"/>
            </a:endParaRPr>
          </a:p>
          <a:p>
            <a:pPr algn="just"/>
            <a:endParaRPr lang="ca-ES">
              <a:latin typeface="Arial" panose="020B0604020202020204" pitchFamily="34" charset="0"/>
            </a:endParaRPr>
          </a:p>
        </p:txBody>
      </p:sp>
      <p:sp>
        <p:nvSpPr>
          <p:cNvPr id="9" name="CuadroTexto 8">
            <a:extLst>
              <a:ext uri="{FF2B5EF4-FFF2-40B4-BE49-F238E27FC236}">
                <a16:creationId xmlns:a16="http://schemas.microsoft.com/office/drawing/2014/main" id="{EDFAD331-348F-4625-8D0F-90438B2BC322}"/>
              </a:ext>
            </a:extLst>
          </p:cNvPr>
          <p:cNvSpPr txBox="1"/>
          <p:nvPr/>
        </p:nvSpPr>
        <p:spPr>
          <a:xfrm>
            <a:off x="630513" y="1222936"/>
            <a:ext cx="6209211" cy="1600438"/>
          </a:xfrm>
          <a:prstGeom prst="rect">
            <a:avLst/>
          </a:prstGeom>
          <a:noFill/>
        </p:spPr>
        <p:txBody>
          <a:bodyPr wrap="square" rtlCol="0">
            <a:spAutoFit/>
          </a:bodyPr>
          <a:lstStyle/>
          <a:p>
            <a:r>
              <a:rPr lang="ca-ES" sz="1400" b="1" dirty="0">
                <a:latin typeface="Arial" panose="020B0604020202020204" pitchFamily="34" charset="0"/>
              </a:rPr>
              <a:t>Tiquet de petició de gestió de </a:t>
            </a:r>
            <a:r>
              <a:rPr lang="ca-ES" sz="1400" b="1" i="1" dirty="0">
                <a:latin typeface="Arial" panose="020B0604020202020204" pitchFamily="34" charset="0"/>
              </a:rPr>
              <a:t>l’Schema Registry</a:t>
            </a:r>
            <a:endParaRPr lang="ca-ES" sz="1400" b="1"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 client haurà de sol·licitar via Jira ACOEVENT l’alta, esborrat o modificació del </a:t>
            </a:r>
            <a:r>
              <a:rPr lang="ca-ES" sz="1400" i="1" dirty="0">
                <a:latin typeface="Arial" panose="020B0604020202020204" pitchFamily="34" charset="0"/>
              </a:rPr>
              <a:t>schema</a:t>
            </a:r>
            <a:r>
              <a:rPr lang="ca-ES" sz="1400" dirty="0">
                <a:latin typeface="Arial" panose="020B0604020202020204" pitchFamily="34" charset="0"/>
              </a:rPr>
              <a:t>, omplint el formulari descrit a sota.</a:t>
            </a:r>
          </a:p>
          <a:p>
            <a:pPr marL="285750" indent="-285750">
              <a:buFont typeface="Arial" panose="020B0604020202020204" pitchFamily="34" charset="0"/>
              <a:buChar char="•"/>
            </a:pPr>
            <a:r>
              <a:rPr lang="ca-ES" sz="1400" dirty="0">
                <a:latin typeface="Arial" panose="020B0604020202020204" pitchFamily="34" charset="0"/>
              </a:rPr>
              <a:t>L’oficina tècnica validarà la petició i farà les accions oportunes.</a:t>
            </a:r>
          </a:p>
          <a:p>
            <a:pPr marL="285750" indent="-285750">
              <a:buFont typeface="Arial" panose="020B0604020202020204" pitchFamily="34" charset="0"/>
              <a:buChar char="•"/>
            </a:pPr>
            <a:r>
              <a:rPr lang="ca-ES" sz="1400" dirty="0">
                <a:latin typeface="Arial"/>
                <a:cs typeface="Arial"/>
              </a:rPr>
              <a:t>L’oficina tècnica informarà en el Jira la finalització de l’operació.</a:t>
            </a:r>
            <a:endParaRPr lang="es-ES" sz="1400" dirty="0"/>
          </a:p>
          <a:p>
            <a:endParaRPr lang="es-ES" sz="1400" dirty="0"/>
          </a:p>
          <a:p>
            <a:r>
              <a:rPr lang="es-ES" sz="1400" dirty="0" err="1"/>
              <a:t>Formulari</a:t>
            </a:r>
            <a:r>
              <a:rPr lang="es-ES" sz="1400" dirty="0"/>
              <a:t> de </a:t>
            </a:r>
            <a:r>
              <a:rPr lang="es-ES" sz="1400" dirty="0" err="1"/>
              <a:t>gestió</a:t>
            </a:r>
            <a:r>
              <a:rPr lang="es-ES" sz="1400" dirty="0"/>
              <a:t> de Schema Registry:</a:t>
            </a:r>
          </a:p>
        </p:txBody>
      </p:sp>
      <p:sp>
        <p:nvSpPr>
          <p:cNvPr id="3" name="AutoShape 2" descr="data:image/png;base64,iVBORw0KGgoAAAANSUhEUgAAAMoAAAIICAYAAAAv2nE+AAAgAElEQVR4Ae2dT6gcx53HJyYBLZhgnIXVbtb2i3k4SlZsnoLt1Y5l5wkWo8NGiGCE8EIs4mXwYtYIexfki7XggMCIvGH3ILRh9+kmQwgvkDBySEAXg24R7ME66OCjjs+3d6zl293VXV1T01MzU/Wbqp7vwDDT3dX1+/X39/v0r/rP9AwUX1SACsxVYDC3BRtQASqgCAqTgAp4KEBQPERiEypAUJgDVMBDAYLiIRKbUAGCwhygAh4KEBQPkdiEChAU5gAV8FCAoHiIxCZUgKAwB6iAhwIExUOklJscHh6qO3fuqEuXLqnd3V11/PhxNRgMNuZ9+vTpYruvXLmiHjx4EC1UBCWatHE7vnfvnrpw4YJ66qmnCkgAC+Y9fvw4ruHEer9//36x3Xt7e2pnZ6fYUQCa0DoQlMQCP88d7DXPnTtX7EUPDg7mNd+45QAE0GxtbamrV68qVNwQL4ISQkWhPhB47DXv3r0rZDFfM0dHR+r69esFMKi0q74IyqoKCqyPoOMYBIHnazEFUFFw7Hbz5s3FVrRaExRLkNQmEWgcsOIYhK/lFXjnnXfUtWvXlu6AoCwtXfwVUUlwPBJi6BDf2/Qt4CAfxy/LvAjKMqoJrXP58mW1v78vZG0zzGDHs8wxHkFJND9wPIKDd77CKqCHsg8fPlyoY4KykFwyjXGKE6c3MfRa6fVorIb1xceRmqzUWX9Wxml1XINa5EVQFlFLqO0qY+nGxYkaDYZq/KiaA2hGREXrgzNhixz7ERStXCKfX375pTpx4sTq1WQyUgMXGAUwIzVCpRlN1KPxsLndRbdvVaKynbLWq+XC/OFYaR4no6EaTwBlZaOyU7fHF7Mva/lkZNx+A39c/WtjrU4Xm8CFW1yT8n0RFF+lhNrhFOYqpzG1mwBgWJcTPbdK0kE1DCsStqkyRZJPJeEjNR6O1ARt9XpGd85EBih1NcP6RmXDukVfep6xHHC3oBuo0dgB4pSPpkP+3wGK7/1hBMVfV5GWqCaLHmg6HeuqKDoZ0aY+hin35GVRQfIae3YAYu3Za5vW/LqiaBtKqSkAXes8Aj9tuIvp0Wi6YgUCZZGdEkGpI77+LwAEoIR5WccoaqJG9lBmFkyTkVGNjIpiJH/tYyvpq+qAimK09QVFWf5gGNauKEb1qR1Y/gtuqMTFXJ8XQfFRSahN8FPCSOK6YlRDnVZiY29vVg49HAJkev5QDfXQy0h+U5KmD7StjlGMtt6gFNVH262OjVrzqv4DVRRsA+6+9rlxkqCYEV/z9zBnu9a8EZmZ9x3qEpSEAosbH3lPl2xAfE8TExTZuHRa8w1aZydcuJACvrcJEZSFZI3bGAeWOMDkS04BgiKndTBLuK2Cv1oMJqdXR743SbKieMkp0wi/mVj1B0ZRPbXOmEW1JdS570VHgiIUEB8zi1wA8+kveJsegoKn1vg8iIKgBM+m5TvETXo4oF/Pq33tBHe/NNdHBqq4Yl+AMmyuzZSX8afvF0O71r1e4+ZKv76+gjb1tZrmmonktuO+Otyl7fMiKD4qCbbx3cMFd6l1Nb64yjd9U2WR3PqipHEVvgIGPtW3sNT3hZUAlk1mXVnHfPmfAeDXjrh25fMiKD4qCbZZ53FKfSdxdVfx1E2VRUWx7hQeO+4Xw42MNTxtCJqr9JhvXIWvwZITe5HT8QRFLi5elha5/8irwyUaFTcjDofuiqKHTrp6AJQaispYMfTSdyXPAKVVwdptlnB54VUW/XEcQVlY4vgrrOM0cV1NiuOGchjkPkaxKop1LDPA7fXF71HmgIKbNOtjlOp+svjS1hZ8r5/oFQiKViKhz0V/VJSQ61m4soy+BCXR0C66x0t0M5J0a5FjE70BBEUrkdgnHiyBgPKWlrCBWfYObYISNg5Be8MBJ+7/wvl+vlZXQP89xjI9EZRlVBNcR4+ng/w8WNDv1EzhQYI4SbLsI6AISmoRdfiDioLKwhsmHeJ4zMJwC8d8y0ICEwTFQ+gUmuDnqtgjIuA+9yal4PO6fcAtQbjpcdnnDZv+ExRTjQy+YwiB+5NwA6XPb70z2KTgLmK4ip0KTobge4gXQQmhonAfGEIAFDwYAcmAPeamH/DjwdsYYmEngioSephKUISTPLQ5DC90guhndAEeyTeevPLCCy+I2sT2AQq9zfgBVswdBkEJnbkJ9Ad4JN9IUOzFJW3ClmQVJSgJJHbuLiBpsYfv84ug9Dm6QttGUISEppm8FSAoeceP3gspQFCEhKaZvBUgKHnHj94LKUBQhISmmbwVICh5x4/eCylAUISEppm8FSAoeceP3gspQFCEhKaZvBUgKHnHj94LKUBQhISmmbwVICh5x4/eCylAUISEppm8FSAoeceP3gspQFCEhKaZvBUgKHnHj95HUgAPtTAfbOECRfLXh5E2s9Utf7jVkoMTPgrgwQ14yol+2aAs+pcKup+UPwlKytFJ2DfzT0JtUJZ9vm/Cm8sH4KUcnJR9M6uKCUofqwniwIqScjYm7puuKiYofawmBCXxREzdPV1VNCh9rSYEJfVMzMA/VJVf/vKXxeOK+lpNCEoGiZi6i6gqZ86cUXhaJJ7cuMoT41PeVh6jpBydTHzb3t5WTz/9dJCnxqe6yQQlocj8679fVTuv/Ci7919uPa+eeOIJ9bd//2p2vv/wzI+Uz580EZSEQPnzv35ODT74HzX4+e/ye//b/+bn889/p/7spX9Q+CuNeS+CMk8hweUFKP/9f2rwm6/4FtLgydf/iaAI5ngQUwRFfgdBUIKkrmwnBIWgyGZcptYICkHJNHVl3SYoBEU24zK1RlAISqapK+s2QSEoshmXqTWCQlAyTV1ZtwkKQZHNuEytERSCkmnqyrpNUAiKbMZlao2gEJRMU1fWbYJCUGQzLlNrBIWgZJq6sm4TFIIim3GZWiMoBCXT1JV12wuUm9fVYDCo3per3638Sg0G+K4/Ayec02ZgG63fn3RsB3x5/VfBfq/D2+xlczyItfmgIIFeVoObVZLWSdORWK0EdCX3n9Tguxo41/JZNl1tV5k3z4+q73qb59ny64+gBEld2U7mgvLR5Rl7Uw2K/vxKDd5+uak8eg9cJNnl9vzXdXUaqMHb/9kGEZDNsmn2hf5n2aur36D03V5Pg9zyA1XTgNdeVmwPQIDPfyqri22/tU7VRtsyPgmKbI4HsTYXFCSDTgwj2M2QqwLF3uu+XlUhzK8rEhIN8+fseWfZLPqqknmWvZaPlR1zPdfyYp4BvA2qtgUQPppRZYrtnbNdlW2CEiR1ZTuZC4qdNHWi6cSqPtHO3JPjO5IKSfbd68343iehZtk0+5pl7zdIVqNioUqY69X+I+HNxNbbU1VGc+eA9YttMyqO077Z3+xhGkGRzfEg1uaCUhysG8comC6GITqxDFD0cMtMRjtJa1DMPu2kQp/m8sqm2dcsmDC/TvIqcc31TN8KULQdvT2OoR/Wx7ahbw290z7s6f7sbWqmCUqQ1JXtZD4oVVWoq4VOBJ1Y+vMrNTDH6DrR7STVQzLd1nWMgmTGerbNqb7MymH6pee/XJ40sNczYan98DlGqaqN3iHodQs/K/t6Xg1rA4h+0g1Bkc3xINa8QDETi9+bYeSSWhCUIKkr2wlBmd7j6z1/rE+CIpvjQawRFIISJJH63glBISh9z/Eg20dQCEqQROp7J+sHxe+UaqzjhXX0y2OUDKkKD4pxunjqrJBjWeu6h/zevQCl6/Tx1Das7iNB2VhQ/K5Ir2Pv7WWToGSYucIuz6woSJ7XjdtS9BVp7GE7bwbsuHD3kVVR9MU5XLDTF/H0Hty2r5e71rETXV/U1H0VdxcYFyFxJ7TZz9u4zcZxQ6drW6f8wrpV39AIy+sLpY7t+s1XihVFOMlDmOsExb6bVt+7pZMWiVTfkqLvgzJgmLrNw1pmwofE1Tccot8i4fTV9uo45m3jFpLCdtf9ZMYQyR7e2X65bAGmAgrjdyjY1o/MHQG2R/vtOtZyV1qCEiJzhfvoBMVMZH1HL5LM3GMWiWImhAGDXgdJXbw7ltltkaSmfSQp3uatIXodV1v9+xltG23hKyDX6+lls9Z3bSuqT72jMLfb3Gno6oVPvQPRGrCiCKd4GHPeoOg9vr03LpLN3JsaMEy17Vim++9KXlSUOkmr4ZOucjVUpi9NctbHKoAEwyyzny5QzHbwDW3reQ5Q4GMNs7W82jZWlDC5K9pLJyhm5aiTwxrf65sf9Zgfe1xzL6rnF5XHAAVJYy4z+9cJWSe/3lt3rFP3VYFgVhRdTYrtqfbwdXv8EMtRvfT6ZjtsK4Zeta8WCMUwFNuoK0p1U2YFiIaVoIimeBhjnaCYiWoFWwedn46qNUcrghImd0V7ISiLJ/qqOweCIpriYYzNBGXOXnHVZNnk9QlKmNwV7YWgsKKIJlyuxggKQck1d0X9JigERTThcjVGUAhKrrkr6jdBISiiCZerMYJCUHLNXVG/CQpBEU24XI0RFIKSa+6K+k1QCIpowuVqjKAQlFxzV9RvgkJQRBMuV2MEhaDkmruifhMUgiKacLkaIygEJdfcFfWboBAU0YTL1djzJ3+gvvk3L6unTr2a1fubJ/9OHfurrax81hof+9ZfqDt37sxNmcHcFmwgpsDjx4/VvXv3snvv7e2pnZ2d7PzWWvsEmKD4qMQ2nQog4XZ3dzvb5L6QoOQewQT8JygJBIEupK8AQUk/RvQwAQUISgJBoAvpK0BQ0o8RPUxAAYKSQBDoQvoKEJT0Y0QPE1CAoCQQBLqQvgIEJf0Y0cMEFCAoCQSBLqSvAEFJP0b0MAEFCEoCQaAL6StAUNKPET1MQAGCkkAQ6EL6ChCU9GNEDxNQgKAkEAS6kL4CBCX9GNHDBBQgKAkEgS6krwBBST9G9DABBQhKAkGgC+krQFDSjxE9TEABgpJAEOhC+goQlPRjRA8TUICgJBAEupC+AgQl/RjRwwQUICgJBIEupK8AQUk/RvRwDQrgodbXr1+vLdugHB0dqdOnT9fL+/CFj1TtQxSFtwEgbG1tKTxUHC8bFDy0+8qVK8JexTVHUOLq29veTRhMUGyI+iIAQelLJIW3wwTCBMUESNilqOYISlR5+925hkKDYsLTty0nKH2LqOD2aDB+/etfF/+PosERdEHMFEERk7qfhgDHG2+8oV577bXWAX7ftpag9C2iwtuDqnL8+HH17LPP9u5MlyklQTHVWPP3g4MDde3atezeL730kvra176mPvjgg+x8h96Hh4dzI09Q5kok1+CZZ7+tLv70dfWzdy/wLaTBC9/bUvv7+3ODTFDmSiTXAKD86g831Odf3OZbSIMf/+QsQZFL8TCWCIr8DoKghMld0V4ICkERTbhcjREUgpJr7or6TVAIimjC5WqMoBCUXHNX1G+CQlBEEy5XYwSFoOSau6J+ExSCIppwuRojKAQl19wV9ZugEBTRhMvVGEEhKLnmrqjfBIWgiCZcrsYICkHJNXdF/SYoBEU04XI1RlAISq65K+o3QSEoogmXqzGCQlByzV1RvwkKQRFNuFyNERSCkmvuivpNUAiKaMLlaoygEJRcc1fUb4ISEpRP1HunttV7n3X3yYdLiKZ4GGNeoHz2pjo5GKhB9T754Sfq8y/eV+eNeeUyV5I4kgf9nXpTfep8PBD6PatuFP3j0046R39Tbex1VpnW/rj6sJbdOqtKbVxtm3kEJUzuivYyHxQkgwmAa9qV0E1ifPrhdiuB7On2M8Ws5JuCIDYo6L97e9r+NtvpO5+giKZ4GGNzQbl1Vg0uvt96OF470e3EtkG6rT5vVRAj0a1KVdrR/enPMhFvXNQVbVudxPDmVrvKFeuiv4tny0pn+mzORxU0qhm2RVdK9NHYGVRwN36Yy87fgl/uZbZeNkAEJUzuivYyD5Q2FNXeszXEaJLFTghz+sbFqiq1oDH3xnpPrvvTn7fV5y1YMd+scOijWrcAz1ENrPlI+CLRC4CanUDpo/ZD+1b50fLBscyAr+5/qhqW6xEU0RQPY2weKEhSe9zdhsdI6BmJUQBT9dNeF0mpKwU+keS6P/15W02vA1Ac686C0Jpf94fkt46zzt9yg/KeNXwsdwKlj/ayuv8ZehCUMLkr2stcUIq9sbkHR3LY0469+FSSvK/OnzqrzptnhVoQ6gTVgOjPGRXlQxPgal0LiLqiWfPrPb6zSqAvx/Y521Y+Wsvq/qc0YEURTe6QxuaCgmBbe95yfG4NP+qksEHS7W6X439jiNI+c4ZjD3dFKYdWuvKcVeeLYRzs6HnVuhYQLVDqtoPWMReSuqkqJSB6XnN2r9wR6Ploz2OUkFmYQV9eoNQQNElfJ2EOy2YBtCbfOfTKAAzbRYIiDz9BsbMwg+mNAGVNlWNW1SUoGYBhu0hQWFHsnOC0QwGCQlAcacFZtgIEhaDYOcFphwIEhaA40oKzbAUICkGxc4LTDgUICkFxpAVn2QoQFIJi5wSnHQoQFILiSAvOshUgKATFzglOOxQgKATFkRacZStAUAiKnROcdihAUAiKIy04y1aAoBAUOyc47VCAoBAUR1pwlq0AQSEodk5w2qEAQSEojrTgLFsBgkJQ7JzgtEMBgkJQHGnBWbYCBIWg2DnBaYcCBIWgONKCs2wFCApBsXOC0w4FAMrFn76ufvbuhazeb73zY/WPb7yWlc9a4xe+t6X29/cd0WjPGrQnObVOBQ4ODtS1a9eye7/11ltqa2srO7+11oeHh3PDTlDmSsQG8xS4d++e2t3dndcs6+UEJevwpeE8QUkjDvQicQUISuIBontpKEBQ0ogDvUhcAYKSeIDoXhoKEJQ04kAvEleAoCQeILqXhgIEJY040IvEFSAoiQeI7qWhAEFJIw70InEFCEriAaJ7aShAUNKIA71IXAGCkniA6F4aChCUNOJALxJXgKAkHiC6l4YCBCWNONCLxBUgKIkHiO6loQBBSSMO9CJxBQhK4gGie2koQFDSiAO9SFwBgpJ4gOheGgoQlDTiQC8SV4CgJB4gupeGAgQljTjQi8QVICiJB4jupaEAQUkjDvQicQUISuIBonvrUeDu3bsKb/1ygXLlyhW9uBeffKRqL8IouxGPHz8uHsp9dHRUGLZBwcPGL1y4IOtUZGsEJbLAfe0eFWNvb6/YPBuUnZ0d9eDBg15tOkHpVTjlNsasKiYofawmUJWgyOVW7yzpqmKC0sdqQlB6l7qyG6Sryu9///vi/1H6Wk0Iimxe9dIaqsq7775bgNLXakJQepm6shuFqnL8+HH1/e9/v3dnukwleYxiqsHvSynwxhtvqCeeeKJ3Z7pMMQiKqQa/L6zAl19+qV555RX19a9/XV2/fl3paysLd5T4CgQl8QCl6h6AwL/qnjhxorhKj+mrV68qHKeYV+1T9X9RvwjKooqxfQECAAEodgV5+PChOnfuXHG8guOXvrwISl8iKbAdGGYBArzxveuFU8X47/m+DMcISle0uaxQwB5m+crSp+EYQfGN+oa2w/HGrGGWryR9GI4RFN9ob1i7RYZZvtLkPBwjKL5R3pB2yw6zfOXJdThGUHwjvAHtQgyzfGXKbThGUHwj2+N2MYZZvnLlMhwjKL4R7WG72MMsX8lyGI4RFN9o9qyd5DDLV7qUh2MExTeKPWm3zmGWr4QpDscIim/0Mm+XyjDLV8bUhmMExTdyGbfDMAs3K7ruzUp9s/Rw7NKlS2qd944RlNQzZQX/kFh4bBDuzULC5fy6c+dOcYcA7h1bx4ugrEP1yDYxbEFC4aZEjPf78jo8PCxu5cctNXigheSLoEiqLWBLD7Pw2xAA08cXquPu7q6SHI4RlJ5kUp+GWb4hkRyOERTfqCTarq/DLF+5pYZjBMU3Igm224Rhlq/ssYdjBMU3Egm128Rhlq/8sYZjBMU3Agm02/Rhlm8IYgzHCIqv+mtux2HW4gEIORwjKIvrL7oGh1mryx1iOEZQVo9DlB44zAor66rDMYISNh5BeuMwK4iMzk6WHY4lAwr+oQm3JWzy+49//GNv7s1yZmlCMxcdjiUBCsbhx44dK25LwK0Jm/p+/vnn1XPPPTf34XIJ5VvWruzv7xd55/M3ekmAgh8T4QY+vlTn40qpTxgFMPxa9LGvBCWM9kF7wYG8+QDsoJ1vcGfQddkHiROUhBMnh5/tJixfy7VVf15MUFpypjmBs2CrPtY0zS2L79UywyyXVwTFpUqC8zgcWywoqwyzXJYIikuVhOdxODY/OKsOs1wWCIpLlQzmcTg2HaRQw6zpnpUiKC5VMpnH4VgZqNDDLFf4CYpLlczmmcMx7FU36YUr7BL/7EVQepRVm3SPGHYIkg+YICg9AgWbgmFIHx9VpMO06l3Aup9FPwnKoopl0r6Pv2NZ9EbGkKEiKCHVTLCvPgzHpIdZrjASFJcqPZuX63BsXcMsV/gJikuVns7LaTi2zmGWK/wExaVKz+elPBxLYZjlCj9BcamyAfNSG46lNMxyhZ+guFTZoHkpDMdSG2a5wk9QXKps4Lx1DMdSHWa5wk9QXKps6Dyp4VjqwyxX+AmKS5UNnxdzOJbDMMsVfoLiUoXzCgVCDsdyGma5wk9QXKpwXq3AqsOxHIdZ9cYbXwiKIQa/zlZgmeFYrsMslwoExaUK581UwGc4lvswy7XxBMWlCud1KjBrONaXYZZr4wmKSxXO81LAHI794he/WOv/wHs5vEIjgrKCeFy1VGBvb08988wzCuD09UVQ+hpZwe3CPxDgZ7l9fhGUPkdXaNsIipDQfJq9kNCRzBCUSMLa3RIUW5G8pgmKULwIipDQkcwQlEjC2t0SFFuRvKYJilC8CIqQ0JHMEJRIwtrdEhRbkbymCYpQvAiKkNCRzBCUSMLa3RIUW5G8pgmKULwIipDQkcwQlEjC2t0SFFuRvKYJilC8CIqQ0JHMEJRIwtrdEhRbkbymCYpQvAiKkNCRzBCUSMLa3RIUW5G8pgmKULwIipDQkcwQlEjC2t0SFFuRvKYJilC8CIqQ0JHMEJRIwtrdEhRbEU6npgB/CpxaRHrrzyM1Hg7V+FGeG0hQ8oybh9eOxHw0VsPhWLlzdaJGg5GaKP1pm3D0ZzdpTVv9TEZqOIsS+DUYqEH1btpN1Kj2d1H7LWdWniAoK0uYbgePxsNWctrTbc+txG4vVErFSlTYNSuNOd2AMhkN1Ggy5ZTYDIIiJvUaDLUqiJHo1h58UGSgBkV/lv4iQcs9/VANMXSatPf+5bpKNe10Qjf9mMt0+1qNyUjZ8xqgS1AmFvD1uoJfCIqg2OswNRlVe+sWNKYnAMgccjUJrlpJjPnmnh99VOu22um+q36wrB4+lUCZlaGBQq+n0KiqhOgDoNp2jbZCXwmKkNBrM1MlXTshkeC6UuDTDcr0OkjY6XXHzj1+CYq9rN2nCUWjUNOmGnpZsDUt5b4RFDmt12QJyTZSI/OMU73HhksLVpSx3tsb686rKEYJmTrWKIaBZsUwK1dzjAJ47CGapKAERVLtNdkqjhGM4Y8qzmzpioJjD3dFKSHS7UZqVAzj9HAI8/W6KxyjQBOAZpz1arhqQNG+NMtkxSQosnrTWqYKEJRMA0e3ZRUgKLJ601qmChCUTAOXktv4p60HDx6k5FJwXwhKcEk3r0PePSwUc949LCR0JDMEJZKwdrcExVYkr2mCIhQvgiIkdCQzBCWSsHa3BMVWJK9pgiIUL4IiJHQkMwQlkrB2twTFViSvaYIiFC+CIiR0JDMEJZKwdrcExVYkr2mCIhQvgiIkdCQzBCWSsHa3BMVWJO1pgGHesuIC5ebNm+ro6CjtDVnAO97CsoBYbFoqAEh2dnZqOWxQ7OV1w4y/EJSMg7dO1y9cuKAODg4KF2xQzGXr9DGkbYISUs0N6susGiYo5vw+yUFQ+hRN4W3RlcMERc8TdiW6OYISXeL+GtDVQ4Oip/u4xQSlj1EV3CZUkI8//ljt7u6qvlYTyElQBJOqj6ZQRba3t9WLL77YOhPWt20lKH2L6Bq258yZM+rYsWP1WbA1uBDdJEGJLrG/gVdfe6X1fCvzWVf8rp8vFv5Tn+buihRB6VJHeNkzz35b/eoPN9TnX9zmW0iDH//krNrf358baYIyVyK5BgRFfgdBUOTyO5glgkJQOpOJN0WW8hAUgkJQOhUgKOs6LuPQyyMxU2vCisKK0pmTHHqxorCidCJSLiQoBIWgEBQPBQgKQfFIE1YUgkJQCIqHAgSFoHikCSsKQSEoBMVDAYJCUDzShBWFoBAUguKhAEEhKB5pwopCUAiKByj4s8zxeOzRst9NeAsLb2Hpd4YH2jqCQlACpNIjNR4O1fhRgK4S7YKgZAmKIzEfjdVwOFbuXJ2o0WCkJkp/2tno6M9u0pq2+pmM1NBJyUSNap8sG/B30PzG2r1+y+haJwhKlqAo9Wg8bCWnPd3OKiux2wuVUlYSTy1fdkYDymQ0UKOJ7gf+mBXIntbt0vkkKJmColoVxEh0a089KLJTg6I/ywRE8pZPEBmqIYZOk/ZevlxXqaadTvamH3OZbt+kdwnKxIJaTUbKbtsNetPjur4RlFxBUUjgaq/cgsZMJQBkDrmaBG8nK+abe3j0Ua3rSGqlh3BYVg+tSqCaqoE+0C9gbPfthGLm8M3cnvV9JygZg4Jkx9i+nXhIcF0p8OkGZXodJPP0umO7GhS5WgJnL2v3WYECkCygtN9m2k+vay5d/3dvUD57U500jr1OfviJ+vyL99V5Y15ZxbfVe591JF+rn7PqhtAjglrXTODDqTfVp+uw/cVtFfCnwBjajNTIPOPU2jMvWFHG5kG5Z0UxSkj7OMQABfVpPGyGW8Xw0Kwyroq2fjhMD/xAARAmAK5pn6S31kPCXnxf/nli/QGlOn4whj/NcKcc8gxnDb2KoZWuPCM1KoZxeqhkrrv6MUp5Jq6sVjVXqDLGXraeb2ZnQt+9QLl1Vg2shP70w21VVphk8W0AAAmJSURBVBVUDwBgg2JBgb23o59iT18Ac7asThffV+i71lDbRRtD18Ifa72masC2zoES8BsX9fRAnf8QFWW76U/b+OL2tG3TBvq8+KZ671TVF6qSy685lSpgRUkok3ruig8obSiqYdWts3NAmR5+OftBUhXJVoFWJGZTZW5cNCuZ7vMT9d6ps+qGuZ6ZnC3fHIAW6+l+0Vf13WX7FgDVO4ESwPO34IexXm278que1v62PwlKhlD5gIJK0FSPMujtpHdVlHZyFHv7roqijxnQpq4G5Z67ScymKgyQvEhsvZ6VnHVVqipUy39rvRpGl21Un7ritEEo18M8yy/Ll6bSlZoQlL6C0toDI9j2sMoTFNd6SEIzcWfB1IK1SlhzvRnJWQB9ars9dLTWa4FSQ1GBjrb1PAcoH5o7kfZyGxA9nRUovHu4pNqroiAJrb1tuZfXVcMFig2TkXh1xTCGPEZlMI8nBvVJBPSn99zb6qQeehnr6USsq0nRvhw2mX2WxyjNWa8alC9uK7NdYRtDry5QPnP4NQNa7R9B6WtFmRN4nQD81DuO7k+CQlDkT/VmCDFBISgExQNcgkJQCApByZACD5e9D+Y9EoDHKN3HJlofVhSPxEytCUHxS26d5CE+CUpqFHj4Q1AISmea8DpKKQ9BISgEpVMBghJiGLVMHxx6eSRmak1YUVhROnOSQy9WlGWqQYh1WFE60UxzISsKK0pnZrKisKKEqA7L9MGK0olmmgtZUVhROjOTFYUVZZlqEGIdVpRONNNcyIrCitKZmaworCghqsMyfbCidKKZ5kJWFFaUzsxkRWFFWaYahFiHFaUTzTQXsqKwonRmJisKK0qI6rBMH6wonWimuZAVhRWlMzNZUVhRlqkGIdZhRelEM82FrCisKJ2ZyYrSVJT/uPEv6r9uX+VbSIPha6fU/v5+Z35i4WBuC4EGBKUUeTT6Z3Xm1WF271M//IH61reezs5vaP3qa6+o+/fvz81ygjJXIjaYp8C9e/fU7u7uvGZZLycoWYcvDecJilAcOPQSEjqSGYISSVi7W4JiK5LXNEERihdBERI6khmCEklYu1uCYiuS1zRBEYoXQRESOpIZghJJWLtbgmIrktc0QRGKF0EREjqSGYISSVi7W4JiK5LXNEERihdBERI6khmCEklYu1uCYiuS1zRBEYoXQRESOpIZghJJWLtbgmIrktc0QRGKF0EREjqSGYISSVi7W4JiK5LXNEERihdBERI6khmCEklYu1uCYiuS1zRBEYoXQRESOpIZghJJWLtbgmIrktc0QRGKF0EREjqSGYISSVi7W4JiK5LXNEERihdBERI6khmCEklYu1uCYiuS1zRBEYoXQRESOpIZghJJWLtbgmIrktc0QRGKF0EREjqSGYISSVi7W4JiK5LXNEERihdBERI6khmCEklYu1uCYiuS1zRBEYoXQRESOpIZghJJWLtbgmIrktc0QRGKF0EREjqSGYISSVi7W4JiK5LXNEERihdBERI6khmCEklYu1uCYiuS1zRBEYoXQRESOpIZghJJWLtbgmIrktc0QRGKF0EREjqSGYISSVi7W4JiK5LXNEERihdBERI6khmCEklYu1uCYiuS1zRBEYoXQRESOpCZBw8eKMRMv1ygHBwc6MW9+ByksBUEJYUo+PsAUHZ2duoVbFDs5XXDjL8QlIyDt07XL1y4oHTVsEExl63Tx5C2CUpINTeoL7NqmKCY8/skB0HpUzSFt0VXDhMUPU/YlejmCEp0iftrQFcPDYqe7uMWE5Q+RlVwm1BBPv74Y7W7u6v6Wk0gJ0ERTKo+mkIV2d7eVi+++GLrTFjftpWg9C2ia9ieM2fOqGPHjtVnwdbgQnSTBCW6xPEN4DTt5cuXi+EPhkCDwWAj3ltbW/U2X79+XT18+DCa2AQlmrRxO8aQB3A89dRTxbHB/v6+wkE13pvywoVqvc1Xr15VJ06cKN6A5vDwMKgMBCWonPE7Q3JcunSpOB4AHKETIv4WxLWAqgJoUG0AzNHRURCDBCWIjDKd7O3tFQlw584dGYMZW8EORANz//79lbeEoKwsYfwOsFd855131JUrV+Ib65mFx48fF8cxq+5cCEriiYE947lz59TNmzcT9zRd97CjwXAVQ7FlXwRlWeWE1gMkd+/eFbLWbzM4+bHsDoegJJwbGGrhuISvMAqgsmDHs8yZQYISJgbBe8GeD8clfIVVAENZ/JbG/OGZjwWC4qOScBscgOL0ZqhTm8LuJ28OF2hxX9oiL4KyiFpCbTnkii80qgou2vq+CIqvUkLtWE1khMa1ldOnT3sbIyjeUsk0vHbtmsKbr/gK4JYX3/vDCEr8eCxkYdEhwUKds3FLAVy59722QlBa0sWbwHgY92Z1vfg0mi51wi9bZPhFUMLr7+wRpyVxwQtns2YBg2smed2mMlEj85b+0UQphXkjhW85vHD3NWIz70VQ5ikUeDmqxixgFhkKBHZrye4majQcq0dLrp3Car7HKQRlTdFyAQOAZlWbNbk5x6wLlLwqCn7o5nOlPhlQjh8/Xv8IR/8YZxM+cVcrbqvA9n/nO9/xCtqc7BVc3B56DceoLXmB4rtzSgIUXIHGlVLQvYlvnOl68skn1Te+8Q3129/+VjDRVzWVf0XJCpRVw5Xr+qiYeseA7/k97id/UHw1T6Ki5Jroy/ptA6L7wU2Qy94GrvuQ/cwfFFyd9/kFJEERzKxZgGgXeFVeKyH3idP1PncSExShmGhI8DnrpdvMWs75YRVY5AIvQQmr/cq9+V4AW9kQOyiGub6/+SEoiSWM71mYxNzO0p1FfmZNUBILMX4fjwDyFVeBRX/OQFDixmOp3n2vFi/VOVcqFFj0x3EEJcHEwZ3GuAjJVxwFoC9OCy/yU2uCEicWK/eK51Ct+tC2lZ3oaQeLHJtoCQiKViKxT9z6jb2e7y/wEnM/WXfwQy3cpb3oi6Asqphge5znxxDM5/cSgm5la2qVEyUEJfGw4yIkKovP1ePEN2Wt7uERRThJsuxOh6CsNXx+xvXBfddVfb+eNrMVbg3CzY/LQgLVCEomuYMg4yAUpzVXCXgmmxvETexgUEVCPNWGoAQJiUwnOJ2p/yOFzySerTmGqfrPlkJVYYIyW+9kl6CioLLgD0YxpMDPh3GleZNfqB6oHDj5gTuCQ59aJygZZxcqjP6jU/yUGH9yiocl6B+DbcIndhbYbgACUABMjBdBiaEq++ydAgSldyHlBsVQgKDEUJV99k6B/weaMkGao8EpX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8988" y="1568278"/>
            <a:ext cx="1924050" cy="4953000"/>
          </a:xfrm>
          <a:prstGeom prst="rect">
            <a:avLst/>
          </a:prstGeom>
        </p:spPr>
      </p:pic>
      <p:graphicFrame>
        <p:nvGraphicFramePr>
          <p:cNvPr id="7" name="Table 6">
            <a:extLst>
              <a:ext uri="{FF2B5EF4-FFF2-40B4-BE49-F238E27FC236}">
                <a16:creationId xmlns:a16="http://schemas.microsoft.com/office/drawing/2014/main" id="{7A465683-6F87-CA54-3005-701DC5D91C2F}"/>
              </a:ext>
            </a:extLst>
          </p:cNvPr>
          <p:cNvGraphicFramePr>
            <a:graphicFrameLocks noGrp="1"/>
          </p:cNvGraphicFramePr>
          <p:nvPr>
            <p:extLst>
              <p:ext uri="{D42A27DB-BD31-4B8C-83A1-F6EECF244321}">
                <p14:modId xmlns:p14="http://schemas.microsoft.com/office/powerpoint/2010/main" val="329609205"/>
              </p:ext>
            </p:extLst>
          </p:nvPr>
        </p:nvGraphicFramePr>
        <p:xfrm>
          <a:off x="630513" y="3298308"/>
          <a:ext cx="6112032" cy="1066800"/>
        </p:xfrm>
        <a:graphic>
          <a:graphicData uri="http://schemas.openxmlformats.org/drawingml/2006/table">
            <a:tbl>
              <a:tblPr firstRow="1" bandRow="1">
                <a:tableStyleId>{69CF1AB2-1976-4502-BF36-3FF5EA218861}</a:tableStyleId>
              </a:tblPr>
              <a:tblGrid>
                <a:gridCol w="1461677">
                  <a:extLst>
                    <a:ext uri="{9D8B030D-6E8A-4147-A177-3AD203B41FA5}">
                      <a16:colId xmlns:a16="http://schemas.microsoft.com/office/drawing/2014/main" val="3442713847"/>
                    </a:ext>
                  </a:extLst>
                </a:gridCol>
                <a:gridCol w="4650355">
                  <a:extLst>
                    <a:ext uri="{9D8B030D-6E8A-4147-A177-3AD203B41FA5}">
                      <a16:colId xmlns:a16="http://schemas.microsoft.com/office/drawing/2014/main" val="437372471"/>
                    </a:ext>
                  </a:extLst>
                </a:gridCol>
              </a:tblGrid>
              <a:tr h="0">
                <a:tc>
                  <a:txBody>
                    <a:bodyPr/>
                    <a:lstStyle/>
                    <a:p>
                      <a:r>
                        <a:rPr lang="ca-ES" sz="800" b="0" noProof="0" dirty="0">
                          <a:latin typeface="Arial" panose="020B0604020202020204" pitchFamily="34" charset="0"/>
                          <a:cs typeface="Arial" panose="020B0604020202020204" pitchFamily="34" charset="0"/>
                        </a:rPr>
                        <a:t>Accion</a:t>
                      </a:r>
                    </a:p>
                  </a:txBody>
                  <a:tcPr/>
                </a:tc>
                <a:tc>
                  <a:txBody>
                    <a:bodyPr/>
                    <a:lstStyle/>
                    <a:p>
                      <a:r>
                        <a:rPr lang="ca-ES" sz="800" b="0" kern="1200" noProof="0" dirty="0">
                          <a:solidFill>
                            <a:schemeClr val="dk1"/>
                          </a:solidFill>
                          <a:latin typeface="Arial" panose="020B0604020202020204" pitchFamily="34" charset="0"/>
                          <a:ea typeface="+mn-ea"/>
                          <a:cs typeface="Arial" panose="020B0604020202020204" pitchFamily="34" charset="0"/>
                        </a:rPr>
                        <a:t>Alta/Esborrar/Modificació</a:t>
                      </a:r>
                    </a:p>
                  </a:txBody>
                  <a:tcPr/>
                </a:tc>
                <a:extLst>
                  <a:ext uri="{0D108BD9-81ED-4DB2-BD59-A6C34878D82A}">
                    <a16:rowId xmlns:a16="http://schemas.microsoft.com/office/drawing/2014/main" val="4292791231"/>
                  </a:ext>
                </a:extLst>
              </a:tr>
              <a:tr h="0">
                <a:tc>
                  <a:txBody>
                    <a:bodyPr/>
                    <a:lstStyle/>
                    <a:p>
                      <a:r>
                        <a:rPr lang="ca-ES" sz="800" noProof="0" dirty="0">
                          <a:latin typeface="Arial" panose="020B0604020202020204" pitchFamily="34" charset="0"/>
                          <a:cs typeface="Arial" panose="020B0604020202020204" pitchFamily="34" charset="0"/>
                        </a:rPr>
                        <a:t>Nom topic</a:t>
                      </a:r>
                    </a:p>
                  </a:txBody>
                  <a:tcPr/>
                </a:tc>
                <a:tc>
                  <a:txBody>
                    <a:bodyPr/>
                    <a:lstStyle/>
                    <a:p>
                      <a:r>
                        <a:rPr lang="ca-ES" sz="800" b="0" i="0" kern="1200" noProof="0" dirty="0">
                          <a:solidFill>
                            <a:schemeClr val="dk1"/>
                          </a:solidFill>
                          <a:effectLst/>
                          <a:latin typeface="Arial" panose="020B0604020202020204" pitchFamily="34" charset="0"/>
                          <a:ea typeface="+mn-ea"/>
                          <a:cs typeface="Arial" panose="020B0604020202020204" pitchFamily="34" charset="0"/>
                        </a:rPr>
                        <a:t>Nom del topic.</a:t>
                      </a:r>
                    </a:p>
                  </a:txBody>
                  <a:tcPr/>
                </a:tc>
                <a:extLst>
                  <a:ext uri="{0D108BD9-81ED-4DB2-BD59-A6C34878D82A}">
                    <a16:rowId xmlns:a16="http://schemas.microsoft.com/office/drawing/2014/main" val="1134672848"/>
                  </a:ext>
                </a:extLst>
              </a:tr>
              <a:tr h="0">
                <a:tc>
                  <a:txBody>
                    <a:bodyPr/>
                    <a:lstStyle/>
                    <a:p>
                      <a:r>
                        <a:rPr lang="ca-ES" sz="800" noProof="0" dirty="0">
                          <a:latin typeface="Arial" panose="020B0604020202020204" pitchFamily="34" charset="0"/>
                          <a:cs typeface="Arial" panose="020B0604020202020204" pitchFamily="34" charset="0"/>
                        </a:rPr>
                        <a:t>Entorn</a:t>
                      </a:r>
                    </a:p>
                  </a:txBody>
                  <a:tcPr/>
                </a:tc>
                <a:tc>
                  <a:txBody>
                    <a:bodyPr/>
                    <a:lstStyle/>
                    <a:p>
                      <a:r>
                        <a:rPr lang="ca-ES" sz="800" noProof="0" dirty="0">
                          <a:latin typeface="Arial" panose="020B0604020202020204" pitchFamily="34" charset="0"/>
                          <a:cs typeface="Arial" panose="020B0604020202020204" pitchFamily="34" charset="0"/>
                        </a:rPr>
                        <a:t>Int/pre/pro</a:t>
                      </a:r>
                    </a:p>
                  </a:txBody>
                  <a:tcPr/>
                </a:tc>
                <a:extLst>
                  <a:ext uri="{0D108BD9-81ED-4DB2-BD59-A6C34878D82A}">
                    <a16:rowId xmlns:a16="http://schemas.microsoft.com/office/drawing/2014/main" val="2927326299"/>
                  </a:ext>
                </a:extLst>
              </a:tr>
              <a:tr h="0">
                <a:tc>
                  <a:txBody>
                    <a:bodyPr/>
                    <a:lstStyle/>
                    <a:p>
                      <a:r>
                        <a:rPr lang="ca-ES" sz="800" noProof="0" dirty="0">
                          <a:latin typeface="Arial" panose="020B0604020202020204" pitchFamily="34" charset="0"/>
                          <a:cs typeface="Arial" panose="020B0604020202020204" pitchFamily="34" charset="0"/>
                        </a:rPr>
                        <a:t>Schema</a:t>
                      </a:r>
                    </a:p>
                  </a:txBody>
                  <a:tcPr/>
                </a:tc>
                <a:tc>
                  <a:txBody>
                    <a:bodyPr/>
                    <a:lstStyle/>
                    <a:p>
                      <a:r>
                        <a:rPr lang="ca-ES" sz="800" noProof="0" dirty="0">
                          <a:latin typeface="Arial" panose="020B0604020202020204" pitchFamily="34" charset="0"/>
                          <a:cs typeface="Arial" panose="020B0604020202020204" pitchFamily="34" charset="0"/>
                        </a:rPr>
                        <a:t>Fitxer amb l'esquema.</a:t>
                      </a:r>
                    </a:p>
                  </a:txBody>
                  <a:tcPr/>
                </a:tc>
                <a:extLst>
                  <a:ext uri="{0D108BD9-81ED-4DB2-BD59-A6C34878D82A}">
                    <a16:rowId xmlns:a16="http://schemas.microsoft.com/office/drawing/2014/main" val="1596049113"/>
                  </a:ext>
                </a:extLst>
              </a:tr>
              <a:tr h="0">
                <a:tc>
                  <a:txBody>
                    <a:bodyPr/>
                    <a:lstStyle/>
                    <a:p>
                      <a:r>
                        <a:rPr lang="ca-ES" sz="800" noProof="0" dirty="0">
                          <a:latin typeface="Arial" panose="020B0604020202020204" pitchFamily="34" charset="0"/>
                          <a:cs typeface="Arial" panose="020B0604020202020204" pitchFamily="34" charset="0"/>
                        </a:rPr>
                        <a:t>Tipo de Schema</a:t>
                      </a:r>
                    </a:p>
                  </a:txBody>
                  <a:tcPr/>
                </a:tc>
                <a:tc>
                  <a:txBody>
                    <a:bodyPr/>
                    <a:lstStyle/>
                    <a:p>
                      <a:r>
                        <a:rPr lang="ca-ES" sz="800" noProof="0" dirty="0">
                          <a:latin typeface="Arial" panose="020B0604020202020204" pitchFamily="34" charset="0"/>
                          <a:cs typeface="Arial" panose="020B0604020202020204" pitchFamily="34" charset="0"/>
                        </a:rPr>
                        <a:t>AVRO/JSON/Protobuf</a:t>
                      </a:r>
                    </a:p>
                  </a:txBody>
                  <a:tcPr/>
                </a:tc>
                <a:extLst>
                  <a:ext uri="{0D108BD9-81ED-4DB2-BD59-A6C34878D82A}">
                    <a16:rowId xmlns:a16="http://schemas.microsoft.com/office/drawing/2014/main" val="3418178561"/>
                  </a:ext>
                </a:extLst>
              </a:tr>
            </a:tbl>
          </a:graphicData>
        </a:graphic>
      </p:graphicFrame>
    </p:spTree>
    <p:extLst>
      <p:ext uri="{BB962C8B-B14F-4D97-AF65-F5344CB8AC3E}">
        <p14:creationId xmlns:p14="http://schemas.microsoft.com/office/powerpoint/2010/main" val="3453858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Annex IV – </a:t>
            </a:r>
            <a:r>
              <a:rPr lang="pt-BR" err="1"/>
              <a:t>Demanar</a:t>
            </a:r>
            <a:r>
              <a:rPr lang="pt-BR"/>
              <a:t> </a:t>
            </a:r>
            <a:r>
              <a:rPr lang="pt-BR" err="1"/>
              <a:t>accés</a:t>
            </a:r>
            <a:r>
              <a:rPr lang="pt-BR"/>
              <a:t> a </a:t>
            </a:r>
            <a:r>
              <a:rPr lang="pt-BR" err="1"/>
              <a:t>un</a:t>
            </a:r>
            <a:r>
              <a:rPr lang="pt-BR"/>
              <a:t> </a:t>
            </a:r>
            <a:r>
              <a:rPr lang="pt-BR" i="1" err="1"/>
              <a:t>topic</a:t>
            </a:r>
            <a:endParaRPr lang="ca-ES" i="1"/>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29</a:t>
            </a:fld>
            <a:endParaRPr lang="ca-ES" altLang="es-ES" sz="1200"/>
          </a:p>
        </p:txBody>
      </p:sp>
      <p:sp>
        <p:nvSpPr>
          <p:cNvPr id="2" name="Rectángulo 1"/>
          <p:cNvSpPr/>
          <p:nvPr/>
        </p:nvSpPr>
        <p:spPr>
          <a:xfrm>
            <a:off x="551383" y="1340768"/>
            <a:ext cx="10585177" cy="923330"/>
          </a:xfrm>
          <a:prstGeom prst="rect">
            <a:avLst/>
          </a:prstGeom>
        </p:spPr>
        <p:txBody>
          <a:bodyPr wrap="square">
            <a:spAutoFit/>
          </a:bodyPr>
          <a:lstStyle/>
          <a:p>
            <a:pPr marL="285750" indent="-285750" algn="just">
              <a:buFont typeface="Arial" panose="020B0604020202020204" pitchFamily="34" charset="0"/>
              <a:buChar char="•"/>
            </a:pPr>
            <a:endParaRPr lang="ca-ES">
              <a:latin typeface="Arial" panose="020B0604020202020204" pitchFamily="34" charset="0"/>
            </a:endParaRPr>
          </a:p>
          <a:p>
            <a:pPr marL="285750" indent="-285750" algn="just">
              <a:buFont typeface="Arial" panose="020B0604020202020204" pitchFamily="34" charset="0"/>
              <a:buChar char="•"/>
            </a:pPr>
            <a:endParaRPr lang="ca-ES">
              <a:latin typeface="Arial" panose="020B0604020202020204" pitchFamily="34" charset="0"/>
            </a:endParaRPr>
          </a:p>
          <a:p>
            <a:pPr algn="just"/>
            <a:endParaRPr lang="ca-ES">
              <a:latin typeface="Arial" panose="020B0604020202020204" pitchFamily="34" charset="0"/>
            </a:endParaRPr>
          </a:p>
        </p:txBody>
      </p:sp>
      <p:pic>
        <p:nvPicPr>
          <p:cNvPr id="4" name="Imagen 3"/>
          <p:cNvPicPr>
            <a:picLocks noChangeAspect="1"/>
          </p:cNvPicPr>
          <p:nvPr/>
        </p:nvPicPr>
        <p:blipFill>
          <a:blip r:embed="rId2"/>
          <a:stretch>
            <a:fillRect/>
          </a:stretch>
        </p:blipFill>
        <p:spPr>
          <a:xfrm>
            <a:off x="7579146" y="1222936"/>
            <a:ext cx="4781550" cy="5229225"/>
          </a:xfrm>
          <a:prstGeom prst="rect">
            <a:avLst/>
          </a:prstGeom>
        </p:spPr>
      </p:pic>
      <p:sp>
        <p:nvSpPr>
          <p:cNvPr id="9" name="CuadroTexto 8">
            <a:extLst>
              <a:ext uri="{FF2B5EF4-FFF2-40B4-BE49-F238E27FC236}">
                <a16:creationId xmlns:a16="http://schemas.microsoft.com/office/drawing/2014/main" id="{F9B08779-587E-4E21-BB3D-83B1636EB5FC}"/>
              </a:ext>
            </a:extLst>
          </p:cNvPr>
          <p:cNvSpPr txBox="1"/>
          <p:nvPr/>
        </p:nvSpPr>
        <p:spPr>
          <a:xfrm>
            <a:off x="551383" y="1327658"/>
            <a:ext cx="6209211" cy="2462213"/>
          </a:xfrm>
          <a:prstGeom prst="rect">
            <a:avLst/>
          </a:prstGeom>
          <a:noFill/>
        </p:spPr>
        <p:txBody>
          <a:bodyPr wrap="square" lIns="91440" tIns="45720" rIns="91440" bIns="45720" rtlCol="0" anchor="t">
            <a:spAutoFit/>
          </a:bodyPr>
          <a:lstStyle/>
          <a:p>
            <a:r>
              <a:rPr lang="ca-ES" sz="1400" b="1" dirty="0">
                <a:latin typeface="Arial"/>
                <a:cs typeface="Arial"/>
              </a:rPr>
              <a:t>Tiquet de petició d’accés a un </a:t>
            </a:r>
            <a:r>
              <a:rPr lang="ca-ES" sz="1400" b="1" i="1" dirty="0">
                <a:latin typeface="Arial"/>
                <a:cs typeface="Arial"/>
              </a:rPr>
              <a:t>topic</a:t>
            </a:r>
            <a:r>
              <a:rPr lang="ca-ES" sz="1400" b="1" dirty="0">
                <a:latin typeface="Arial"/>
                <a:cs typeface="Arial"/>
              </a:rPr>
              <a:t> Kafka</a:t>
            </a:r>
          </a:p>
          <a:p>
            <a:pPr marL="285750" indent="-285750">
              <a:buFont typeface="Arial" panose="020B0604020202020204" pitchFamily="34" charset="0"/>
              <a:buChar char="•"/>
            </a:pPr>
            <a:r>
              <a:rPr lang="ca-ES" sz="1400" dirty="0">
                <a:latin typeface="Arial"/>
                <a:cs typeface="Arial"/>
              </a:rPr>
              <a:t>El client haurà de sol·licitar per </a:t>
            </a:r>
            <a:r>
              <a:rPr lang="ca-ES" sz="1400" dirty="0">
                <a:latin typeface="Arial" panose="020B0604020202020204" pitchFamily="34" charset="0"/>
              </a:rPr>
              <a:t>Jira ACOEVENT</a:t>
            </a:r>
            <a:r>
              <a:rPr lang="ca-ES" sz="1400" dirty="0">
                <a:latin typeface="Arial"/>
                <a:cs typeface="Arial"/>
              </a:rPr>
              <a:t> l’accés als </a:t>
            </a:r>
            <a:r>
              <a:rPr lang="ca-ES" sz="1400" i="1" dirty="0">
                <a:latin typeface="Arial"/>
                <a:cs typeface="Arial"/>
              </a:rPr>
              <a:t>topics</a:t>
            </a:r>
            <a:r>
              <a:rPr lang="ca-ES" sz="1400" dirty="0">
                <a:latin typeface="Arial"/>
                <a:cs typeface="Arial"/>
              </a:rPr>
              <a:t>, emplenant el formulari de sol·licitud i comptant amb l’autorització corresponent per part del gestor/PO del sistema. </a:t>
            </a:r>
          </a:p>
          <a:p>
            <a:pPr marL="285750" indent="-285750">
              <a:buFont typeface="Arial" panose="020B0604020202020204" pitchFamily="34" charset="0"/>
              <a:buChar char="•"/>
            </a:pPr>
            <a:r>
              <a:rPr lang="ca-ES" sz="1400" dirty="0">
                <a:latin typeface="Arial"/>
                <a:cs typeface="Arial"/>
              </a:rPr>
              <a:t>L’oficina tècnica validarà la petició i gestionarà l’assignació de permisos per l’usuari.</a:t>
            </a:r>
          </a:p>
          <a:p>
            <a:pPr marL="285750" indent="-285750">
              <a:buFont typeface="Arial" panose="020B0604020202020204" pitchFamily="34" charset="0"/>
              <a:buChar char="•"/>
            </a:pPr>
            <a:r>
              <a:rPr lang="ca-ES" sz="1400" dirty="0">
                <a:latin typeface="Arial"/>
                <a:cs typeface="Arial"/>
              </a:rPr>
              <a:t>L’oficina tècnica informarà en el Jira la finalització de l’operació.</a:t>
            </a:r>
          </a:p>
          <a:p>
            <a:endParaRPr lang="ca-ES" sz="1400" dirty="0"/>
          </a:p>
          <a:p>
            <a:endParaRPr lang="ca-ES" sz="1400" dirty="0"/>
          </a:p>
          <a:p>
            <a:r>
              <a:rPr lang="ca-ES" sz="1400" dirty="0"/>
              <a:t>Formulari d’accés a un </a:t>
            </a:r>
            <a:r>
              <a:rPr lang="ca-ES" sz="1400" i="1" dirty="0"/>
              <a:t>tòpic:</a:t>
            </a:r>
          </a:p>
          <a:p>
            <a:endParaRPr lang="es-ES" sz="1400" dirty="0"/>
          </a:p>
        </p:txBody>
      </p:sp>
      <p:graphicFrame>
        <p:nvGraphicFramePr>
          <p:cNvPr id="7" name="Table 6">
            <a:extLst>
              <a:ext uri="{FF2B5EF4-FFF2-40B4-BE49-F238E27FC236}">
                <a16:creationId xmlns:a16="http://schemas.microsoft.com/office/drawing/2014/main" id="{5F1AD3D1-9AF3-175E-2AB7-C0D9BC649013}"/>
              </a:ext>
            </a:extLst>
          </p:cNvPr>
          <p:cNvGraphicFramePr>
            <a:graphicFrameLocks noGrp="1"/>
          </p:cNvGraphicFramePr>
          <p:nvPr>
            <p:extLst>
              <p:ext uri="{D42A27DB-BD31-4B8C-83A1-F6EECF244321}">
                <p14:modId xmlns:p14="http://schemas.microsoft.com/office/powerpoint/2010/main" val="1195747379"/>
              </p:ext>
            </p:extLst>
          </p:nvPr>
        </p:nvGraphicFramePr>
        <p:xfrm>
          <a:off x="648562" y="3643987"/>
          <a:ext cx="6112032" cy="1066800"/>
        </p:xfrm>
        <a:graphic>
          <a:graphicData uri="http://schemas.openxmlformats.org/drawingml/2006/table">
            <a:tbl>
              <a:tblPr firstRow="1" bandRow="1">
                <a:tableStyleId>{69CF1AB2-1976-4502-BF36-3FF5EA218861}</a:tableStyleId>
              </a:tblPr>
              <a:tblGrid>
                <a:gridCol w="1461677">
                  <a:extLst>
                    <a:ext uri="{9D8B030D-6E8A-4147-A177-3AD203B41FA5}">
                      <a16:colId xmlns:a16="http://schemas.microsoft.com/office/drawing/2014/main" val="3442713847"/>
                    </a:ext>
                  </a:extLst>
                </a:gridCol>
                <a:gridCol w="4650355">
                  <a:extLst>
                    <a:ext uri="{9D8B030D-6E8A-4147-A177-3AD203B41FA5}">
                      <a16:colId xmlns:a16="http://schemas.microsoft.com/office/drawing/2014/main" val="437372471"/>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800" b="0" noProof="0" dirty="0">
                          <a:latin typeface="Arial" panose="020B0604020202020204" pitchFamily="34" charset="0"/>
                          <a:cs typeface="Arial" panose="020B0604020202020204" pitchFamily="34" charset="0"/>
                        </a:rPr>
                        <a:t>Accion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800" b="0" kern="1200" noProof="0" dirty="0">
                          <a:solidFill>
                            <a:schemeClr val="dk1"/>
                          </a:solidFill>
                          <a:latin typeface="Arial" panose="020B0604020202020204" pitchFamily="34" charset="0"/>
                          <a:ea typeface="+mn-ea"/>
                          <a:cs typeface="Arial" panose="020B0604020202020204" pitchFamily="34" charset="0"/>
                        </a:rPr>
                        <a:t>Alta/Esborrar/Modificació</a:t>
                      </a:r>
                    </a:p>
                  </a:txBody>
                  <a:tcPr/>
                </a:tc>
                <a:extLst>
                  <a:ext uri="{0D108BD9-81ED-4DB2-BD59-A6C34878D82A}">
                    <a16:rowId xmlns:a16="http://schemas.microsoft.com/office/drawing/2014/main" val="420406191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800" b="0" noProof="0" dirty="0">
                          <a:latin typeface="Arial" panose="020B0604020202020204" pitchFamily="34" charset="0"/>
                          <a:cs typeface="Arial" panose="020B0604020202020204" pitchFamily="34" charset="0"/>
                        </a:rPr>
                        <a:t>Nom topic</a:t>
                      </a:r>
                    </a:p>
                  </a:txBody>
                  <a:tcPr/>
                </a:tc>
                <a:tc>
                  <a:txBody>
                    <a:bodyPr/>
                    <a:lstStyle/>
                    <a:p>
                      <a:r>
                        <a:rPr lang="ca-ES" sz="800" b="0" kern="1200" noProof="0" dirty="0">
                          <a:solidFill>
                            <a:schemeClr val="dk1"/>
                          </a:solidFill>
                          <a:latin typeface="Arial" panose="020B0604020202020204" pitchFamily="34" charset="0"/>
                          <a:ea typeface="+mn-ea"/>
                          <a:cs typeface="Arial" panose="020B0604020202020204" pitchFamily="34" charset="0"/>
                        </a:rPr>
                        <a:t>Nom del topic/prefix</a:t>
                      </a:r>
                    </a:p>
                  </a:txBody>
                  <a:tcPr/>
                </a:tc>
                <a:extLst>
                  <a:ext uri="{0D108BD9-81ED-4DB2-BD59-A6C34878D82A}">
                    <a16:rowId xmlns:a16="http://schemas.microsoft.com/office/drawing/2014/main" val="4292791231"/>
                  </a:ext>
                </a:extLst>
              </a:tr>
              <a:tr h="0">
                <a:tc>
                  <a:txBody>
                    <a:bodyPr/>
                    <a:lstStyle/>
                    <a:p>
                      <a:r>
                        <a:rPr lang="ca-ES" sz="800" kern="1200" noProof="0" dirty="0">
                          <a:solidFill>
                            <a:schemeClr val="dk1"/>
                          </a:solidFill>
                          <a:latin typeface="Arial" panose="020B0604020202020204" pitchFamily="34" charset="0"/>
                          <a:ea typeface="+mn-ea"/>
                          <a:cs typeface="Arial" panose="020B0604020202020204" pitchFamily="34" charset="0"/>
                        </a:rPr>
                        <a:t>Nom client</a:t>
                      </a:r>
                    </a:p>
                  </a:txBody>
                  <a:tcPr/>
                </a:tc>
                <a:tc>
                  <a:txBody>
                    <a:bodyPr/>
                    <a:lstStyle/>
                    <a:p>
                      <a:r>
                        <a:rPr lang="ca-ES" sz="800" b="0" i="0" kern="1200" noProof="0" dirty="0">
                          <a:solidFill>
                            <a:schemeClr val="dk1"/>
                          </a:solidFill>
                          <a:effectLst/>
                          <a:latin typeface="Arial" panose="020B0604020202020204" pitchFamily="34" charset="0"/>
                          <a:ea typeface="+mn-ea"/>
                          <a:cs typeface="Arial" panose="020B0604020202020204" pitchFamily="34" charset="0"/>
                        </a:rPr>
                        <a:t>Nom del client.</a:t>
                      </a:r>
                    </a:p>
                  </a:txBody>
                  <a:tcPr/>
                </a:tc>
                <a:extLst>
                  <a:ext uri="{0D108BD9-81ED-4DB2-BD59-A6C34878D82A}">
                    <a16:rowId xmlns:a16="http://schemas.microsoft.com/office/drawing/2014/main" val="1134672848"/>
                  </a:ext>
                </a:extLst>
              </a:tr>
              <a:tr h="0">
                <a:tc>
                  <a:txBody>
                    <a:bodyPr/>
                    <a:lstStyle/>
                    <a:p>
                      <a:r>
                        <a:rPr lang="ca-ES" sz="800" noProof="0" dirty="0">
                          <a:latin typeface="Arial" panose="020B0604020202020204" pitchFamily="34" charset="0"/>
                          <a:cs typeface="Arial" panose="020B0604020202020204" pitchFamily="34" charset="0"/>
                        </a:rPr>
                        <a:t>Entorn</a:t>
                      </a:r>
                    </a:p>
                  </a:txBody>
                  <a:tcPr/>
                </a:tc>
                <a:tc>
                  <a:txBody>
                    <a:bodyPr/>
                    <a:lstStyle/>
                    <a:p>
                      <a:r>
                        <a:rPr lang="ca-ES" sz="800" noProof="0" dirty="0">
                          <a:latin typeface="Arial" panose="020B0604020202020204" pitchFamily="34" charset="0"/>
                          <a:cs typeface="Arial" panose="020B0604020202020204" pitchFamily="34" charset="0"/>
                        </a:rPr>
                        <a:t>Int/pre/pro</a:t>
                      </a:r>
                    </a:p>
                  </a:txBody>
                  <a:tcPr/>
                </a:tc>
                <a:extLst>
                  <a:ext uri="{0D108BD9-81ED-4DB2-BD59-A6C34878D82A}">
                    <a16:rowId xmlns:a16="http://schemas.microsoft.com/office/drawing/2014/main" val="2927326299"/>
                  </a:ext>
                </a:extLst>
              </a:tr>
              <a:tr h="0">
                <a:tc>
                  <a:txBody>
                    <a:bodyPr/>
                    <a:lstStyle/>
                    <a:p>
                      <a:r>
                        <a:rPr lang="ca-ES" sz="800" noProof="0" dirty="0">
                          <a:latin typeface="Arial" panose="020B0604020202020204" pitchFamily="34" charset="0"/>
                          <a:cs typeface="Arial" panose="020B0604020202020204" pitchFamily="34" charset="0"/>
                        </a:rPr>
                        <a:t>Permisos</a:t>
                      </a:r>
                    </a:p>
                  </a:txBody>
                  <a:tcPr/>
                </a:tc>
                <a:tc>
                  <a:txBody>
                    <a:bodyPr/>
                    <a:lstStyle/>
                    <a:p>
                      <a:r>
                        <a:rPr lang="ca-ES" sz="800" noProof="0" dirty="0">
                          <a:latin typeface="Arial" panose="020B0604020202020204" pitchFamily="34" charset="0"/>
                          <a:cs typeface="Arial" panose="020B0604020202020204" pitchFamily="34" charset="0"/>
                        </a:rPr>
                        <a:t>Lectura/Escriptura/LecturaEscriptura</a:t>
                      </a:r>
                    </a:p>
                  </a:txBody>
                  <a:tcPr/>
                </a:tc>
                <a:extLst>
                  <a:ext uri="{0D108BD9-81ED-4DB2-BD59-A6C34878D82A}">
                    <a16:rowId xmlns:a16="http://schemas.microsoft.com/office/drawing/2014/main" val="1596049113"/>
                  </a:ext>
                </a:extLst>
              </a:tr>
            </a:tbl>
          </a:graphicData>
        </a:graphic>
      </p:graphicFrame>
    </p:spTree>
    <p:extLst>
      <p:ext uri="{BB962C8B-B14F-4D97-AF65-F5344CB8AC3E}">
        <p14:creationId xmlns:p14="http://schemas.microsoft.com/office/powerpoint/2010/main" val="320773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Introducció</a:t>
            </a:r>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3</a:t>
            </a:fld>
            <a:endParaRPr lang="ca-ES" altLang="es-ES" sz="1200"/>
          </a:p>
        </p:txBody>
      </p:sp>
      <p:sp>
        <p:nvSpPr>
          <p:cNvPr id="2" name="Rectángulo 1"/>
          <p:cNvSpPr/>
          <p:nvPr/>
        </p:nvSpPr>
        <p:spPr>
          <a:xfrm>
            <a:off x="551383" y="1340768"/>
            <a:ext cx="10585177" cy="3693319"/>
          </a:xfrm>
          <a:prstGeom prst="rect">
            <a:avLst/>
          </a:prstGeom>
        </p:spPr>
        <p:txBody>
          <a:bodyPr wrap="square">
            <a:spAutoFit/>
          </a:bodyPr>
          <a:lstStyle/>
          <a:p>
            <a:pPr algn="just"/>
            <a:r>
              <a:rPr lang="ca-ES" dirty="0">
                <a:latin typeface="Arial" panose="020B0604020202020204" pitchFamily="34" charset="0"/>
              </a:rPr>
              <a:t>El món es troba cada vegada més i més connectat, el que implica que els estils arquitectònics de les aplicacions van evolucionant per poder donar-hi una resposta adient. Les necessitats dels sistemes d’informació demanen cada cop més escalabilitat, temps de resposta baixos, estabilitat i fiabilitat. Les arquitectures basades en esdeveniments faciliten aquestes característiques i potencien la compartició d’informació en base a patrons simples com la publicació/subscripció d’esdeveniments o les cues de missatges. </a:t>
            </a:r>
          </a:p>
          <a:p>
            <a:pPr algn="just"/>
            <a:endParaRPr lang="ca-ES" dirty="0">
              <a:latin typeface="Arial" panose="020B0604020202020204" pitchFamily="34" charset="0"/>
            </a:endParaRPr>
          </a:p>
          <a:p>
            <a:pPr algn="just"/>
            <a:r>
              <a:rPr lang="ca-ES" dirty="0">
                <a:latin typeface="Arial" panose="020B0604020202020204" pitchFamily="34" charset="0"/>
              </a:rPr>
              <a:t>Per a donar resposta a aquestes formes de comunicació entre serveis i sistemes, CTTI ha posat a disposició de tots els departaments de la Generalitat de Catalunya d’una plataforma transversal del gestor de missatgeria Kafka, promoguda inicialment pel Departament de Salut i l’Agència Tributària de Catalunya, basada en la plataforma Confluent. És un sistema crític, suportat pel fabricant, altament </a:t>
            </a:r>
            <a:r>
              <a:rPr lang="ca-ES" dirty="0" err="1">
                <a:latin typeface="Arial" panose="020B0604020202020204" pitchFamily="34" charset="0"/>
              </a:rPr>
              <a:t>resilient</a:t>
            </a:r>
            <a:r>
              <a:rPr lang="ca-ES" dirty="0">
                <a:latin typeface="Arial" panose="020B0604020202020204" pitchFamily="34" charset="0"/>
              </a:rPr>
              <a:t>, amb una oficina tècnica que governa la plataforma, la manté al dia i ajuda als consumidors de la mateixa a treure’n el màxim profit.</a:t>
            </a:r>
          </a:p>
        </p:txBody>
      </p:sp>
    </p:spTree>
    <p:extLst>
      <p:ext uri="{BB962C8B-B14F-4D97-AF65-F5344CB8AC3E}">
        <p14:creationId xmlns:p14="http://schemas.microsoft.com/office/powerpoint/2010/main" val="332658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dirty="0"/>
              <a:t>Annex V – </a:t>
            </a:r>
            <a:r>
              <a:rPr lang="pt-BR" dirty="0" err="1"/>
              <a:t>Gestionar</a:t>
            </a:r>
            <a:r>
              <a:rPr lang="pt-BR" dirty="0"/>
              <a:t> </a:t>
            </a:r>
            <a:r>
              <a:rPr lang="pt-BR" i="1" dirty="0" err="1"/>
              <a:t>connectors</a:t>
            </a:r>
            <a:endParaRPr lang="ca-ES" i="1" dirty="0"/>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10238" y="6521278"/>
            <a:ext cx="2844800" cy="365125"/>
          </a:xfrm>
        </p:spPr>
        <p:txBody>
          <a:bodyPr/>
          <a:lstStyle/>
          <a:p>
            <a:fld id="{C92424E3-DEF5-471B-AE0E-D62BF55A3FE3}" type="slidenum">
              <a:rPr lang="ca-ES" altLang="es-ES" sz="1200" smtClean="0"/>
              <a:pPr/>
              <a:t>30</a:t>
            </a:fld>
            <a:endParaRPr lang="ca-ES" altLang="es-ES" sz="1200"/>
          </a:p>
        </p:txBody>
      </p:sp>
      <p:sp>
        <p:nvSpPr>
          <p:cNvPr id="2" name="Rectángulo 1"/>
          <p:cNvSpPr/>
          <p:nvPr/>
        </p:nvSpPr>
        <p:spPr>
          <a:xfrm>
            <a:off x="551383" y="1340768"/>
            <a:ext cx="10585177" cy="923330"/>
          </a:xfrm>
          <a:prstGeom prst="rect">
            <a:avLst/>
          </a:prstGeom>
        </p:spPr>
        <p:txBody>
          <a:bodyPr wrap="square">
            <a:spAutoFit/>
          </a:bodyPr>
          <a:lstStyle/>
          <a:p>
            <a:pPr marL="285750" indent="-285750" algn="just">
              <a:buFont typeface="Arial" panose="020B0604020202020204" pitchFamily="34" charset="0"/>
              <a:buChar char="•"/>
            </a:pPr>
            <a:endParaRPr lang="ca-ES">
              <a:latin typeface="Arial" panose="020B0604020202020204" pitchFamily="34" charset="0"/>
            </a:endParaRPr>
          </a:p>
          <a:p>
            <a:pPr marL="285750" indent="-285750" algn="just">
              <a:buFont typeface="Arial" panose="020B0604020202020204" pitchFamily="34" charset="0"/>
              <a:buChar char="•"/>
            </a:pPr>
            <a:endParaRPr lang="ca-ES">
              <a:latin typeface="Arial" panose="020B0604020202020204" pitchFamily="34" charset="0"/>
            </a:endParaRPr>
          </a:p>
          <a:p>
            <a:pPr algn="just"/>
            <a:endParaRPr lang="ca-ES">
              <a:latin typeface="Arial" panose="020B0604020202020204" pitchFamily="34" charset="0"/>
            </a:endParaRPr>
          </a:p>
        </p:txBody>
      </p:sp>
      <p:sp>
        <p:nvSpPr>
          <p:cNvPr id="9" name="CuadroTexto 8">
            <a:extLst>
              <a:ext uri="{FF2B5EF4-FFF2-40B4-BE49-F238E27FC236}">
                <a16:creationId xmlns:a16="http://schemas.microsoft.com/office/drawing/2014/main" id="{EDFAD331-348F-4625-8D0F-90438B2BC322}"/>
              </a:ext>
            </a:extLst>
          </p:cNvPr>
          <p:cNvSpPr txBox="1"/>
          <p:nvPr/>
        </p:nvSpPr>
        <p:spPr>
          <a:xfrm>
            <a:off x="551383" y="1350041"/>
            <a:ext cx="6209211" cy="1600438"/>
          </a:xfrm>
          <a:prstGeom prst="rect">
            <a:avLst/>
          </a:prstGeom>
          <a:noFill/>
        </p:spPr>
        <p:txBody>
          <a:bodyPr wrap="square" rtlCol="0">
            <a:spAutoFit/>
          </a:bodyPr>
          <a:lstStyle/>
          <a:p>
            <a:r>
              <a:rPr lang="ca-ES" sz="1400" b="1" dirty="0">
                <a:latin typeface="Arial" panose="020B0604020202020204" pitchFamily="34" charset="0"/>
              </a:rPr>
              <a:t>Tiquet de petició de gestió de </a:t>
            </a:r>
            <a:r>
              <a:rPr lang="ca-ES" sz="1400" b="1" i="1" dirty="0">
                <a:latin typeface="Arial" panose="020B0604020202020204" pitchFamily="34" charset="0"/>
              </a:rPr>
              <a:t>connectors</a:t>
            </a:r>
            <a:endParaRPr lang="ca-ES" sz="1400" b="1"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 client haurà de sol·licitar via Jira ACOEVENT l’alta, esborrat o modificació del </a:t>
            </a:r>
            <a:r>
              <a:rPr lang="ca-ES" sz="1400" i="1" dirty="0">
                <a:latin typeface="Arial" panose="020B0604020202020204" pitchFamily="34" charset="0"/>
              </a:rPr>
              <a:t>connector</a:t>
            </a:r>
            <a:r>
              <a:rPr lang="ca-ES" sz="1400" dirty="0">
                <a:latin typeface="Arial" panose="020B0604020202020204" pitchFamily="34" charset="0"/>
              </a:rPr>
              <a:t>, omplint el formulari descrit a sota.</a:t>
            </a:r>
          </a:p>
          <a:p>
            <a:pPr marL="285750" indent="-285750">
              <a:buFont typeface="Arial" panose="020B0604020202020204" pitchFamily="34" charset="0"/>
              <a:buChar char="•"/>
            </a:pPr>
            <a:r>
              <a:rPr lang="ca-ES" sz="1400" dirty="0">
                <a:latin typeface="Arial" panose="020B0604020202020204" pitchFamily="34" charset="0"/>
              </a:rPr>
              <a:t>L’oficina tècnica validarà la petició i farà les accions oportunes.</a:t>
            </a:r>
          </a:p>
          <a:p>
            <a:pPr marL="285750" indent="-285750">
              <a:buFont typeface="Arial" panose="020B0604020202020204" pitchFamily="34" charset="0"/>
              <a:buChar char="•"/>
            </a:pPr>
            <a:r>
              <a:rPr lang="ca-ES" sz="1400" dirty="0">
                <a:latin typeface="Arial" panose="020B0604020202020204" pitchFamily="34" charset="0"/>
              </a:rPr>
              <a:t>En cas que el plugin no estigui disponible, caldrà una instal·lació per manteniment.</a:t>
            </a:r>
          </a:p>
          <a:p>
            <a:pPr marL="285750" indent="-285750">
              <a:buFont typeface="Arial" panose="020B0604020202020204" pitchFamily="34" charset="0"/>
              <a:buChar char="•"/>
            </a:pPr>
            <a:r>
              <a:rPr lang="ca-ES" sz="1400" dirty="0">
                <a:latin typeface="Arial"/>
                <a:cs typeface="Arial"/>
              </a:rPr>
              <a:t>L’oficina tècnica informarà en el Jira la finalització de l’operació.</a:t>
            </a:r>
          </a:p>
        </p:txBody>
      </p:sp>
      <p:sp>
        <p:nvSpPr>
          <p:cNvPr id="5" name="Rectangle 1">
            <a:extLst>
              <a:ext uri="{FF2B5EF4-FFF2-40B4-BE49-F238E27FC236}">
                <a16:creationId xmlns:a16="http://schemas.microsoft.com/office/drawing/2014/main" id="{40066210-6ECA-439E-BAE5-D49D55BE9164}"/>
              </a:ext>
            </a:extLst>
          </p:cNvPr>
          <p:cNvSpPr>
            <a:spLocks noChangeArrowheads="1"/>
          </p:cNvSpPr>
          <p:nvPr/>
        </p:nvSpPr>
        <p:spPr bwMode="auto">
          <a:xfrm>
            <a:off x="983060" y="23819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800" b="0" i="0" u="none" strike="noStrike" cap="none" normalizeH="0" baseline="0">
                <a:ln>
                  <a:noFill/>
                </a:ln>
                <a:solidFill>
                  <a:schemeClr val="tx1"/>
                </a:solidFill>
                <a:effectLst/>
                <a:latin typeface="Arial" panose="020B0604020202020204" pitchFamily="34" charset="0"/>
              </a:rPr>
            </a:br>
            <a:endParaRPr kumimoji="0" lang="es-ES" altLang="es-ES" sz="1800" b="0" i="0" u="none" strike="noStrike" cap="none" normalizeH="0" baseline="0">
              <a:ln>
                <a:noFill/>
              </a:ln>
              <a:solidFill>
                <a:schemeClr val="tx1"/>
              </a:solidFill>
              <a:effectLst/>
              <a:latin typeface="Arial" panose="020B0604020202020204" pitchFamily="34" charset="0"/>
            </a:endParaRPr>
          </a:p>
        </p:txBody>
      </p:sp>
      <p:pic>
        <p:nvPicPr>
          <p:cNvPr id="12" name="Imagen 11" descr="Diagrama&#10;&#10;Descripción generada automáticamente">
            <a:extLst>
              <a:ext uri="{FF2B5EF4-FFF2-40B4-BE49-F238E27FC236}">
                <a16:creationId xmlns:a16="http://schemas.microsoft.com/office/drawing/2014/main" id="{193A0928-81A5-4E29-9FE3-58625692E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5569" y="1201433"/>
            <a:ext cx="2724150" cy="5579127"/>
          </a:xfrm>
          <a:prstGeom prst="rect">
            <a:avLst/>
          </a:prstGeom>
        </p:spPr>
      </p:pic>
      <p:sp>
        <p:nvSpPr>
          <p:cNvPr id="18" name="CuadroTexto 17">
            <a:extLst>
              <a:ext uri="{FF2B5EF4-FFF2-40B4-BE49-F238E27FC236}">
                <a16:creationId xmlns:a16="http://schemas.microsoft.com/office/drawing/2014/main" id="{91FAD671-21AC-413D-9C7F-F84F611F5129}"/>
              </a:ext>
            </a:extLst>
          </p:cNvPr>
          <p:cNvSpPr txBox="1"/>
          <p:nvPr/>
        </p:nvSpPr>
        <p:spPr>
          <a:xfrm>
            <a:off x="783835" y="3025510"/>
            <a:ext cx="3989379" cy="307777"/>
          </a:xfrm>
          <a:prstGeom prst="rect">
            <a:avLst/>
          </a:prstGeom>
          <a:noFill/>
        </p:spPr>
        <p:txBody>
          <a:bodyPr wrap="square" rtlCol="0">
            <a:spAutoFit/>
          </a:bodyPr>
          <a:lstStyle/>
          <a:p>
            <a:r>
              <a:rPr lang="ca-ES" sz="1400" dirty="0"/>
              <a:t>Formulari de gestió de connectors:</a:t>
            </a:r>
          </a:p>
        </p:txBody>
      </p:sp>
      <p:graphicFrame>
        <p:nvGraphicFramePr>
          <p:cNvPr id="3" name="Table 2">
            <a:extLst>
              <a:ext uri="{FF2B5EF4-FFF2-40B4-BE49-F238E27FC236}">
                <a16:creationId xmlns:a16="http://schemas.microsoft.com/office/drawing/2014/main" id="{FFE83E9C-910E-C3E2-EA54-32B6C244147B}"/>
              </a:ext>
            </a:extLst>
          </p:cNvPr>
          <p:cNvGraphicFramePr>
            <a:graphicFrameLocks noGrp="1"/>
          </p:cNvGraphicFramePr>
          <p:nvPr>
            <p:extLst>
              <p:ext uri="{D42A27DB-BD31-4B8C-83A1-F6EECF244321}">
                <p14:modId xmlns:p14="http://schemas.microsoft.com/office/powerpoint/2010/main" val="2252660512"/>
              </p:ext>
            </p:extLst>
          </p:nvPr>
        </p:nvGraphicFramePr>
        <p:xfrm>
          <a:off x="646678" y="3411695"/>
          <a:ext cx="7002821" cy="2499360"/>
        </p:xfrm>
        <a:graphic>
          <a:graphicData uri="http://schemas.openxmlformats.org/drawingml/2006/table">
            <a:tbl>
              <a:tblPr firstRow="1" bandRow="1">
                <a:tableStyleId>{69CF1AB2-1976-4502-BF36-3FF5EA218861}</a:tableStyleId>
              </a:tblPr>
              <a:tblGrid>
                <a:gridCol w="1549269">
                  <a:extLst>
                    <a:ext uri="{9D8B030D-6E8A-4147-A177-3AD203B41FA5}">
                      <a16:colId xmlns:a16="http://schemas.microsoft.com/office/drawing/2014/main" val="3442713847"/>
                    </a:ext>
                  </a:extLst>
                </a:gridCol>
                <a:gridCol w="5453552">
                  <a:extLst>
                    <a:ext uri="{9D8B030D-6E8A-4147-A177-3AD203B41FA5}">
                      <a16:colId xmlns:a16="http://schemas.microsoft.com/office/drawing/2014/main" val="437372471"/>
                    </a:ext>
                  </a:extLst>
                </a:gridCol>
              </a:tblGrid>
              <a:tr h="0">
                <a:tc>
                  <a:txBody>
                    <a:bodyPr/>
                    <a:lstStyle/>
                    <a:p>
                      <a:r>
                        <a:rPr lang="es-ES_tradnl" sz="800" b="0" dirty="0" err="1">
                          <a:latin typeface="Arial" panose="020B0604020202020204" pitchFamily="34" charset="0"/>
                          <a:cs typeface="Arial" panose="020B0604020202020204" pitchFamily="34" charset="0"/>
                        </a:rPr>
                        <a:t>Accion</a:t>
                      </a:r>
                      <a:endParaRPr sz="800" b="0" dirty="0">
                        <a:latin typeface="Arial" panose="020B0604020202020204" pitchFamily="34" charset="0"/>
                        <a:cs typeface="Arial" panose="020B0604020202020204" pitchFamily="34" charset="0"/>
                      </a:endParaRPr>
                    </a:p>
                  </a:txBody>
                  <a:tcPr/>
                </a:tc>
                <a:tc>
                  <a:txBody>
                    <a:bodyPr/>
                    <a:lstStyle/>
                    <a:p>
                      <a:r>
                        <a:rPr lang="ca-ES" sz="800" b="0" kern="1200" noProof="0" dirty="0">
                          <a:solidFill>
                            <a:schemeClr val="dk1"/>
                          </a:solidFill>
                          <a:latin typeface="Arial" panose="020B0604020202020204" pitchFamily="34" charset="0"/>
                          <a:ea typeface="+mn-ea"/>
                          <a:cs typeface="Arial" panose="020B0604020202020204" pitchFamily="34" charset="0"/>
                        </a:rPr>
                        <a:t>Alta/Esborrar/Modificació</a:t>
                      </a:r>
                    </a:p>
                  </a:txBody>
                  <a:tcPr/>
                </a:tc>
                <a:extLst>
                  <a:ext uri="{0D108BD9-81ED-4DB2-BD59-A6C34878D82A}">
                    <a16:rowId xmlns:a16="http://schemas.microsoft.com/office/drawing/2014/main" val="4292791231"/>
                  </a:ext>
                </a:extLst>
              </a:tr>
              <a:tr h="0">
                <a:tc>
                  <a:txBody>
                    <a:bodyPr/>
                    <a:lstStyle/>
                    <a:p>
                      <a:r>
                        <a:rPr lang="ca-ES" sz="800" kern="1200" noProof="0" dirty="0">
                          <a:solidFill>
                            <a:schemeClr val="dk1"/>
                          </a:solidFill>
                          <a:latin typeface="Arial" panose="020B0604020202020204" pitchFamily="34" charset="0"/>
                          <a:ea typeface="+mn-ea"/>
                          <a:cs typeface="Arial" panose="020B0604020202020204" pitchFamily="34" charset="0"/>
                        </a:rPr>
                        <a:t>Nom client</a:t>
                      </a:r>
                    </a:p>
                  </a:txBody>
                  <a:tcPr/>
                </a:tc>
                <a:tc>
                  <a:txBody>
                    <a:bodyPr/>
                    <a:lstStyle/>
                    <a:p>
                      <a:r>
                        <a:rPr lang="ca-ES" sz="800" kern="1200" noProof="0" dirty="0">
                          <a:solidFill>
                            <a:schemeClr val="dk1"/>
                          </a:solidFill>
                          <a:latin typeface="Arial" panose="020B0604020202020204" pitchFamily="34" charset="0"/>
                          <a:ea typeface="+mn-ea"/>
                          <a:cs typeface="Arial" panose="020B0604020202020204" pitchFamily="34" charset="0"/>
                        </a:rPr>
                        <a:t>Nom del client que ha de ser propietari del connector.</a:t>
                      </a:r>
                    </a:p>
                  </a:txBody>
                  <a:tcPr/>
                </a:tc>
                <a:extLst>
                  <a:ext uri="{0D108BD9-81ED-4DB2-BD59-A6C34878D82A}">
                    <a16:rowId xmlns:a16="http://schemas.microsoft.com/office/drawing/2014/main" val="365163002"/>
                  </a:ext>
                </a:extLst>
              </a:tr>
              <a:tr h="254000">
                <a:tc>
                  <a:txBody>
                    <a:bodyPr/>
                    <a:lstStyle/>
                    <a:p>
                      <a:r>
                        <a:rPr lang="ca-ES" sz="800" noProof="0" dirty="0">
                          <a:latin typeface="Arial" panose="020B0604020202020204" pitchFamily="34" charset="0"/>
                          <a:cs typeface="Arial" panose="020B0604020202020204" pitchFamily="34" charset="0"/>
                        </a:rPr>
                        <a:t>Domini</a:t>
                      </a:r>
                    </a:p>
                  </a:txBody>
                  <a:tcPr/>
                </a:tc>
                <a:tc>
                  <a:txBody>
                    <a:bodyPr/>
                    <a:lstStyle/>
                    <a:p>
                      <a:r>
                        <a:rPr lang="ca-ES" sz="800" b="0" i="0" kern="1200" noProof="0" dirty="0">
                          <a:solidFill>
                            <a:schemeClr val="dk1"/>
                          </a:solidFill>
                          <a:effectLst/>
                          <a:latin typeface="Arial" panose="020B0604020202020204" pitchFamily="34" charset="0"/>
                          <a:ea typeface="+mn-ea"/>
                          <a:cs typeface="Arial" panose="020B0604020202020204" pitchFamily="34" charset="0"/>
                        </a:rPr>
                        <a:t>Domni de la missatgeria del connector. Ha de cumplir amb l’expressió regular[a-z0-9\]{1,15}. No pot contenir majuscules ni espais.</a:t>
                      </a:r>
                      <a:endParaRPr lang="ca-ES" sz="8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46043605"/>
                  </a:ext>
                </a:extLst>
              </a:tr>
              <a:tr h="294640">
                <a:tc>
                  <a:txBody>
                    <a:bodyPr/>
                    <a:lstStyle/>
                    <a:p>
                      <a:r>
                        <a:rPr lang="ca-ES" sz="800" noProof="0" dirty="0">
                          <a:latin typeface="Arial" panose="020B0604020202020204" pitchFamily="34" charset="0"/>
                          <a:cs typeface="Arial" panose="020B0604020202020204" pitchFamily="34" charset="0"/>
                        </a:rPr>
                        <a:t>Concepte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a-ES" sz="800" b="0" i="0" kern="1200" noProof="0" dirty="0">
                          <a:solidFill>
                            <a:schemeClr val="dk1"/>
                          </a:solidFill>
                          <a:effectLst/>
                          <a:latin typeface="Arial" panose="020B0604020202020204" pitchFamily="34" charset="0"/>
                          <a:ea typeface="+mn-ea"/>
                          <a:cs typeface="Arial" panose="020B0604020202020204" pitchFamily="34" charset="0"/>
                        </a:rPr>
                        <a:t>Descripció que permeti definir millor el contigut o proposit del connector. Ha de cumplir amb l’expressió regular[a-z0-9\]{1,30}. No pot contenir majuscules ni espais.</a:t>
                      </a:r>
                      <a:endParaRPr lang="ca-ES" sz="8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89672428"/>
                  </a:ext>
                </a:extLst>
              </a:tr>
              <a:tr h="0">
                <a:tc>
                  <a:txBody>
                    <a:bodyPr/>
                    <a:lstStyle/>
                    <a:p>
                      <a:r>
                        <a:rPr lang="es-ES_tradnl" sz="800" dirty="0" err="1">
                          <a:latin typeface="Arial" panose="020B0604020202020204" pitchFamily="34" charset="0"/>
                          <a:cs typeface="Arial" panose="020B0604020202020204" pitchFamily="34" charset="0"/>
                        </a:rPr>
                        <a:t>Nom</a:t>
                      </a:r>
                      <a:r>
                        <a:rPr lang="es-ES_tradnl" sz="800" dirty="0">
                          <a:latin typeface="Arial" panose="020B0604020202020204" pitchFamily="34" charset="0"/>
                          <a:cs typeface="Arial" panose="020B0604020202020204" pitchFamily="34" charset="0"/>
                        </a:rPr>
                        <a:t> </a:t>
                      </a:r>
                      <a:r>
                        <a:rPr lang="es-ES_tradnl" sz="800" dirty="0" err="1">
                          <a:latin typeface="Arial" panose="020B0604020202020204" pitchFamily="34" charset="0"/>
                          <a:cs typeface="Arial" panose="020B0604020202020204" pitchFamily="34" charset="0"/>
                        </a:rPr>
                        <a:t>connector</a:t>
                      </a:r>
                      <a:endParaRPr lang="es-ES_tradnl" sz="800" dirty="0">
                        <a:latin typeface="Arial" panose="020B0604020202020204" pitchFamily="34" charset="0"/>
                        <a:cs typeface="Arial" panose="020B0604020202020204" pitchFamily="34" charset="0"/>
                      </a:endParaRPr>
                    </a:p>
                  </a:txBody>
                  <a:tcPr/>
                </a:tc>
                <a:tc>
                  <a:txBody>
                    <a:bodyPr/>
                    <a:lstStyle/>
                    <a:p>
                      <a:r>
                        <a:rPr lang="es-ES_tradnl" sz="800" b="0" i="0" kern="1200" dirty="0" err="1">
                          <a:solidFill>
                            <a:schemeClr val="dk1"/>
                          </a:solidFill>
                          <a:effectLst/>
                          <a:latin typeface="Arial" panose="020B0604020202020204" pitchFamily="34" charset="0"/>
                          <a:ea typeface="+mn-ea"/>
                          <a:cs typeface="Arial" panose="020B0604020202020204" pitchFamily="34" charset="0"/>
                        </a:rPr>
                        <a:t>Nom</a:t>
                      </a:r>
                      <a:r>
                        <a:rPr lang="es-ES_tradnl" sz="800" b="0" i="0" kern="1200" dirty="0">
                          <a:solidFill>
                            <a:schemeClr val="dk1"/>
                          </a:solidFill>
                          <a:effectLst/>
                          <a:latin typeface="Arial" panose="020B0604020202020204" pitchFamily="34" charset="0"/>
                          <a:ea typeface="+mn-ea"/>
                          <a:cs typeface="Arial" panose="020B0604020202020204" pitchFamily="34" charset="0"/>
                        </a:rPr>
                        <a:t> del conector. Si </a:t>
                      </a:r>
                      <a:r>
                        <a:rPr lang="es-ES_tradnl" sz="800" b="0" i="0" kern="1200" dirty="0" err="1">
                          <a:solidFill>
                            <a:schemeClr val="dk1"/>
                          </a:solidFill>
                          <a:effectLst/>
                          <a:latin typeface="Arial" panose="020B0604020202020204" pitchFamily="34" charset="0"/>
                          <a:ea typeface="+mn-ea"/>
                          <a:cs typeface="Arial" panose="020B0604020202020204" pitchFamily="34" charset="0"/>
                        </a:rPr>
                        <a:t>fos</a:t>
                      </a:r>
                      <a:r>
                        <a:rPr lang="es-ES_tradnl" sz="800" b="0" i="0" kern="1200" dirty="0">
                          <a:solidFill>
                            <a:schemeClr val="dk1"/>
                          </a:solidFill>
                          <a:effectLst/>
                          <a:latin typeface="Arial" panose="020B0604020202020204" pitchFamily="34" charset="0"/>
                          <a:ea typeface="+mn-ea"/>
                          <a:cs typeface="Arial" panose="020B0604020202020204" pitchFamily="34" charset="0"/>
                        </a:rPr>
                        <a:t> </a:t>
                      </a:r>
                      <a:r>
                        <a:rPr lang="es-ES_tradnl" sz="800" b="0" i="0" kern="1200" dirty="0" err="1">
                          <a:solidFill>
                            <a:schemeClr val="dk1"/>
                          </a:solidFill>
                          <a:effectLst/>
                          <a:latin typeface="Arial" panose="020B0604020202020204" pitchFamily="34" charset="0"/>
                          <a:ea typeface="+mn-ea"/>
                          <a:cs typeface="Arial" panose="020B0604020202020204" pitchFamily="34" charset="0"/>
                        </a:rPr>
                        <a:t>necessari</a:t>
                      </a:r>
                      <a:r>
                        <a:rPr lang="es-ES_tradnl" sz="800" b="0" i="0" kern="1200" dirty="0">
                          <a:solidFill>
                            <a:schemeClr val="dk1"/>
                          </a:solidFill>
                          <a:effectLst/>
                          <a:latin typeface="Arial" panose="020B0604020202020204" pitchFamily="34" charset="0"/>
                          <a:ea typeface="+mn-ea"/>
                          <a:cs typeface="Arial" panose="020B0604020202020204" pitchFamily="34" charset="0"/>
                        </a:rPr>
                        <a:t> l' OT </a:t>
                      </a:r>
                      <a:r>
                        <a:rPr lang="es-ES_tradnl" sz="800" b="0" i="0" kern="1200" dirty="0" err="1">
                          <a:solidFill>
                            <a:schemeClr val="dk1"/>
                          </a:solidFill>
                          <a:effectLst/>
                          <a:latin typeface="Arial" panose="020B0604020202020204" pitchFamily="34" charset="0"/>
                          <a:ea typeface="+mn-ea"/>
                          <a:cs typeface="Arial" panose="020B0604020202020204" pitchFamily="34" charset="0"/>
                        </a:rPr>
                        <a:t>modificarà</a:t>
                      </a:r>
                      <a:r>
                        <a:rPr lang="es-ES_tradnl" sz="800" b="0" i="0" kern="1200" dirty="0">
                          <a:solidFill>
                            <a:schemeClr val="dk1"/>
                          </a:solidFill>
                          <a:effectLst/>
                          <a:latin typeface="Arial" panose="020B0604020202020204" pitchFamily="34" charset="0"/>
                          <a:ea typeface="+mn-ea"/>
                          <a:cs typeface="Arial" panose="020B0604020202020204" pitchFamily="34" charset="0"/>
                        </a:rPr>
                        <a:t> el </a:t>
                      </a:r>
                      <a:r>
                        <a:rPr lang="es-ES_tradnl" sz="800" b="0" i="0" kern="1200" dirty="0" err="1">
                          <a:solidFill>
                            <a:schemeClr val="dk1"/>
                          </a:solidFill>
                          <a:effectLst/>
                          <a:latin typeface="Arial" panose="020B0604020202020204" pitchFamily="34" charset="0"/>
                          <a:ea typeface="+mn-ea"/>
                          <a:cs typeface="Arial" panose="020B0604020202020204" pitchFamily="34" charset="0"/>
                        </a:rPr>
                        <a:t>nom</a:t>
                      </a:r>
                      <a:r>
                        <a:rPr lang="es-ES_tradnl" sz="800" b="0" i="0" kern="1200" dirty="0">
                          <a:solidFill>
                            <a:schemeClr val="dk1"/>
                          </a:solidFill>
                          <a:effectLst/>
                          <a:latin typeface="Arial" panose="020B0604020202020204" pitchFamily="34" charset="0"/>
                          <a:ea typeface="+mn-ea"/>
                          <a:cs typeface="Arial" panose="020B0604020202020204" pitchFamily="34" charset="0"/>
                        </a:rPr>
                        <a:t> </a:t>
                      </a:r>
                      <a:r>
                        <a:rPr lang="es-ES_tradnl" sz="800" b="0" i="0" kern="1200" dirty="0" err="1">
                          <a:solidFill>
                            <a:schemeClr val="dk1"/>
                          </a:solidFill>
                          <a:effectLst/>
                          <a:latin typeface="Arial" panose="020B0604020202020204" pitchFamily="34" charset="0"/>
                          <a:ea typeface="+mn-ea"/>
                          <a:cs typeface="Arial" panose="020B0604020202020204" pitchFamily="34" charset="0"/>
                        </a:rPr>
                        <a:t>després</a:t>
                      </a:r>
                      <a:r>
                        <a:rPr lang="es-ES_tradnl" sz="800" b="0" i="0" kern="1200" dirty="0">
                          <a:solidFill>
                            <a:schemeClr val="dk1"/>
                          </a:solidFill>
                          <a:effectLst/>
                          <a:latin typeface="Arial" panose="020B0604020202020204" pitchFamily="34" charset="0"/>
                          <a:ea typeface="+mn-ea"/>
                          <a:cs typeface="Arial" panose="020B0604020202020204" pitchFamily="34" charset="0"/>
                        </a:rPr>
                        <a:t> de confirmar-</a:t>
                      </a:r>
                      <a:r>
                        <a:rPr lang="es-ES_tradnl" sz="800" b="0" i="0" kern="1200" dirty="0" err="1">
                          <a:solidFill>
                            <a:schemeClr val="dk1"/>
                          </a:solidFill>
                          <a:effectLst/>
                          <a:latin typeface="Arial" panose="020B0604020202020204" pitchFamily="34" charset="0"/>
                          <a:ea typeface="+mn-ea"/>
                          <a:cs typeface="Arial" panose="020B0604020202020204" pitchFamily="34" charset="0"/>
                        </a:rPr>
                        <a:t>ho</a:t>
                      </a:r>
                      <a:r>
                        <a:rPr lang="es-ES_tradnl" sz="800" b="0" i="0" kern="1200" dirty="0">
                          <a:solidFill>
                            <a:schemeClr val="dk1"/>
                          </a:solidFill>
                          <a:effectLst/>
                          <a:latin typeface="Arial" panose="020B0604020202020204" pitchFamily="34" charset="0"/>
                          <a:ea typeface="+mn-ea"/>
                          <a:cs typeface="Arial" panose="020B0604020202020204" pitchFamily="34" charset="0"/>
                        </a:rPr>
                        <a:t> </a:t>
                      </a:r>
                      <a:r>
                        <a:rPr lang="es-ES_tradnl" sz="800" b="0" i="0" kern="1200" dirty="0" err="1">
                          <a:solidFill>
                            <a:schemeClr val="dk1"/>
                          </a:solidFill>
                          <a:effectLst/>
                          <a:latin typeface="Arial" panose="020B0604020202020204" pitchFamily="34" charset="0"/>
                          <a:ea typeface="+mn-ea"/>
                          <a:cs typeface="Arial" panose="020B0604020202020204" pitchFamily="34" charset="0"/>
                        </a:rPr>
                        <a:t>amb</a:t>
                      </a:r>
                      <a:r>
                        <a:rPr lang="es-ES_tradnl" sz="800" b="0" i="0" kern="1200" dirty="0">
                          <a:solidFill>
                            <a:schemeClr val="dk1"/>
                          </a:solidFill>
                          <a:effectLst/>
                          <a:latin typeface="Arial" panose="020B0604020202020204" pitchFamily="34" charset="0"/>
                          <a:ea typeface="+mn-ea"/>
                          <a:cs typeface="Arial" panose="020B0604020202020204" pitchFamily="34" charset="0"/>
                        </a:rPr>
                        <a:t> el </a:t>
                      </a:r>
                      <a:r>
                        <a:rPr lang="es-ES_tradnl" sz="800" b="0" i="0" kern="1200" dirty="0" err="1">
                          <a:solidFill>
                            <a:schemeClr val="dk1"/>
                          </a:solidFill>
                          <a:effectLst/>
                          <a:latin typeface="Arial" panose="020B0604020202020204" pitchFamily="34" charset="0"/>
                          <a:ea typeface="+mn-ea"/>
                          <a:cs typeface="Arial" panose="020B0604020202020204" pitchFamily="34" charset="0"/>
                        </a:rPr>
                        <a:t>peticionari</a:t>
                      </a:r>
                      <a:r>
                        <a:rPr lang="es-ES_tradnl" sz="800" b="0" i="0" kern="1200" dirty="0">
                          <a:solidFill>
                            <a:schemeClr val="dk1"/>
                          </a:solidFill>
                          <a:effectLst/>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1134672848"/>
                  </a:ext>
                </a:extLst>
              </a:tr>
              <a:tr h="0">
                <a:tc>
                  <a:txBody>
                    <a:bodyPr/>
                    <a:lstStyle/>
                    <a:p>
                      <a:r>
                        <a:rPr lang="es-ES_tradnl" sz="800" dirty="0" err="1">
                          <a:latin typeface="Arial" panose="020B0604020202020204" pitchFamily="34" charset="0"/>
                          <a:cs typeface="Arial" panose="020B0604020202020204" pitchFamily="34" charset="0"/>
                        </a:rPr>
                        <a:t>Entorn</a:t>
                      </a:r>
                      <a:endParaRPr lang="es-ES_tradnl" sz="800" dirty="0">
                        <a:latin typeface="Arial" panose="020B0604020202020204" pitchFamily="34" charset="0"/>
                        <a:cs typeface="Arial" panose="020B0604020202020204" pitchFamily="34" charset="0"/>
                      </a:endParaRPr>
                    </a:p>
                  </a:txBody>
                  <a:tcPr/>
                </a:tc>
                <a:tc>
                  <a:txBody>
                    <a:bodyPr/>
                    <a:lstStyle/>
                    <a:p>
                      <a:r>
                        <a:rPr lang="es-ES_tradnl" sz="800" dirty="0" err="1">
                          <a:latin typeface="Arial" panose="020B0604020202020204" pitchFamily="34" charset="0"/>
                          <a:cs typeface="Arial" panose="020B0604020202020204" pitchFamily="34" charset="0"/>
                        </a:rPr>
                        <a:t>Int</a:t>
                      </a:r>
                      <a:r>
                        <a:rPr lang="es-ES_tradnl" sz="800" dirty="0">
                          <a:latin typeface="Arial" panose="020B0604020202020204" pitchFamily="34" charset="0"/>
                          <a:cs typeface="Arial" panose="020B0604020202020204" pitchFamily="34" charset="0"/>
                        </a:rPr>
                        <a:t>/pre/pro</a:t>
                      </a:r>
                    </a:p>
                  </a:txBody>
                  <a:tcPr/>
                </a:tc>
                <a:extLst>
                  <a:ext uri="{0D108BD9-81ED-4DB2-BD59-A6C34878D82A}">
                    <a16:rowId xmlns:a16="http://schemas.microsoft.com/office/drawing/2014/main" val="2927326299"/>
                  </a:ext>
                </a:extLst>
              </a:tr>
              <a:tr h="0">
                <a:tc>
                  <a:txBody>
                    <a:bodyPr/>
                    <a:lstStyle/>
                    <a:p>
                      <a:r>
                        <a:rPr lang="es-ES_tradnl" sz="800" dirty="0">
                          <a:latin typeface="Arial" panose="020B0604020202020204" pitchFamily="34" charset="0"/>
                          <a:cs typeface="Arial" panose="020B0604020202020204" pitchFamily="34" charset="0"/>
                        </a:rPr>
                        <a:t>Sistema origen/</a:t>
                      </a:r>
                      <a:r>
                        <a:rPr lang="es-ES_tradnl" sz="800" dirty="0" err="1">
                          <a:latin typeface="Arial" panose="020B0604020202020204" pitchFamily="34" charset="0"/>
                          <a:cs typeface="Arial" panose="020B0604020202020204" pitchFamily="34" charset="0"/>
                        </a:rPr>
                        <a:t>destí</a:t>
                      </a:r>
                      <a:endParaRPr lang="es-ES_tradnl" sz="800" dirty="0">
                        <a:latin typeface="Arial" panose="020B0604020202020204" pitchFamily="34" charset="0"/>
                        <a:cs typeface="Arial" panose="020B0604020202020204" pitchFamily="34" charset="0"/>
                      </a:endParaRPr>
                    </a:p>
                  </a:txBody>
                  <a:tcPr/>
                </a:tc>
                <a:tc>
                  <a:txBody>
                    <a:bodyPr/>
                    <a:lstStyle/>
                    <a:p>
                      <a:r>
                        <a:rPr lang="es-ES_tradnl" sz="800" dirty="0">
                          <a:latin typeface="Arial" panose="020B0604020202020204" pitchFamily="34" charset="0"/>
                          <a:cs typeface="Arial" panose="020B0604020202020204" pitchFamily="34" charset="0"/>
                        </a:rPr>
                        <a:t>MongoDB/MySQL/</a:t>
                      </a:r>
                      <a:r>
                        <a:rPr lang="es-ES_tradnl" sz="800" dirty="0" err="1">
                          <a:latin typeface="Arial" panose="020B0604020202020204" pitchFamily="34" charset="0"/>
                          <a:cs typeface="Arial" panose="020B0604020202020204" pitchFamily="34" charset="0"/>
                        </a:rPr>
                        <a:t>etc</a:t>
                      </a:r>
                      <a:endParaRPr lang="es-ES_tradnl" sz="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96049113"/>
                  </a:ext>
                </a:extLst>
              </a:tr>
              <a:tr h="0">
                <a:tc>
                  <a:txBody>
                    <a:bodyPr/>
                    <a:lstStyle/>
                    <a:p>
                      <a:r>
                        <a:rPr lang="es-ES_tradnl" sz="800" dirty="0" err="1">
                          <a:latin typeface="Arial" panose="020B0604020202020204" pitchFamily="34" charset="0"/>
                          <a:cs typeface="Arial" panose="020B0604020202020204" pitchFamily="34" charset="0"/>
                        </a:rPr>
                        <a:t>Tipus</a:t>
                      </a:r>
                      <a:r>
                        <a:rPr lang="es-ES_tradnl" sz="800" dirty="0">
                          <a:latin typeface="Arial" panose="020B0604020202020204" pitchFamily="34" charset="0"/>
                          <a:cs typeface="Arial" panose="020B0604020202020204" pitchFamily="34" charset="0"/>
                        </a:rPr>
                        <a:t> de </a:t>
                      </a:r>
                      <a:r>
                        <a:rPr lang="es-ES_tradnl" sz="800" dirty="0" err="1">
                          <a:latin typeface="Arial" panose="020B0604020202020204" pitchFamily="34" charset="0"/>
                          <a:cs typeface="Arial" panose="020B0604020202020204" pitchFamily="34" charset="0"/>
                        </a:rPr>
                        <a:t>connector</a:t>
                      </a:r>
                      <a:endParaRPr lang="es-ES_tradnl" sz="800" dirty="0">
                        <a:latin typeface="Arial" panose="020B0604020202020204" pitchFamily="34" charset="0"/>
                        <a:cs typeface="Arial" panose="020B0604020202020204" pitchFamily="34" charset="0"/>
                      </a:endParaRPr>
                    </a:p>
                  </a:txBody>
                  <a:tcPr/>
                </a:tc>
                <a:tc>
                  <a:txBody>
                    <a:bodyPr/>
                    <a:lstStyle/>
                    <a:p>
                      <a:r>
                        <a:rPr lang="es-ES_tradnl" sz="800" dirty="0">
                          <a:latin typeface="Arial" panose="020B0604020202020204" pitchFamily="34" charset="0"/>
                          <a:cs typeface="Arial" panose="020B0604020202020204" pitchFamily="34" charset="0"/>
                        </a:rPr>
                        <a:t>Source/sink</a:t>
                      </a:r>
                    </a:p>
                  </a:txBody>
                  <a:tcPr/>
                </a:tc>
                <a:extLst>
                  <a:ext uri="{0D108BD9-81ED-4DB2-BD59-A6C34878D82A}">
                    <a16:rowId xmlns:a16="http://schemas.microsoft.com/office/drawing/2014/main" val="2139305856"/>
                  </a:ext>
                </a:extLst>
              </a:tr>
              <a:tr h="0">
                <a:tc>
                  <a:txBody>
                    <a:bodyPr/>
                    <a:lstStyle/>
                    <a:p>
                      <a:r>
                        <a:rPr lang="es-ES_tradnl" sz="800" dirty="0" err="1">
                          <a:latin typeface="Arial" panose="020B0604020202020204" pitchFamily="34" charset="0"/>
                          <a:cs typeface="Arial" panose="020B0604020202020204" pitchFamily="34" charset="0"/>
                        </a:rPr>
                        <a:t>Serializer</a:t>
                      </a:r>
                      <a:r>
                        <a:rPr lang="es-ES_tradnl" sz="800" dirty="0">
                          <a:latin typeface="Arial" panose="020B0604020202020204" pitchFamily="34" charset="0"/>
                          <a:cs typeface="Arial" panose="020B0604020202020204" pitchFamily="34" charset="0"/>
                        </a:rPr>
                        <a:t>/</a:t>
                      </a:r>
                      <a:r>
                        <a:rPr lang="es-ES_tradnl" sz="800" dirty="0" err="1">
                          <a:latin typeface="Arial" panose="020B0604020202020204" pitchFamily="34" charset="0"/>
                          <a:cs typeface="Arial" panose="020B0604020202020204" pitchFamily="34" charset="0"/>
                        </a:rPr>
                        <a:t>deseralizer</a:t>
                      </a:r>
                      <a:endParaRPr lang="es-ES_tradnl" sz="800" dirty="0">
                        <a:latin typeface="Arial" panose="020B0604020202020204" pitchFamily="34" charset="0"/>
                        <a:cs typeface="Arial" panose="020B0604020202020204" pitchFamily="34" charset="0"/>
                      </a:endParaRPr>
                    </a:p>
                  </a:txBody>
                  <a:tcPr/>
                </a:tc>
                <a:tc>
                  <a:txBody>
                    <a:bodyPr/>
                    <a:lstStyle/>
                    <a:p>
                      <a:r>
                        <a:rPr lang="es-ES_tradnl" sz="800" dirty="0">
                          <a:latin typeface="Arial" panose="020B0604020202020204" pitchFamily="34" charset="0"/>
                          <a:cs typeface="Arial" panose="020B0604020202020204" pitchFamily="34" charset="0"/>
                        </a:rPr>
                        <a:t>Indicar en el cas que s' </a:t>
                      </a:r>
                      <a:r>
                        <a:rPr lang="es-ES_tradnl" sz="800" dirty="0" err="1">
                          <a:latin typeface="Arial" panose="020B0604020202020204" pitchFamily="34" charset="0"/>
                          <a:cs typeface="Arial" panose="020B0604020202020204" pitchFamily="34" charset="0"/>
                        </a:rPr>
                        <a:t>hagi</a:t>
                      </a:r>
                      <a:r>
                        <a:rPr lang="es-ES_tradnl" sz="800" dirty="0">
                          <a:latin typeface="Arial" panose="020B0604020202020204" pitchFamily="34" charset="0"/>
                          <a:cs typeface="Arial" panose="020B0604020202020204" pitchFamily="34" charset="0"/>
                        </a:rPr>
                        <a:t> d' </a:t>
                      </a:r>
                      <a:r>
                        <a:rPr lang="es-ES_tradnl" sz="800" dirty="0" err="1">
                          <a:latin typeface="Arial" panose="020B0604020202020204" pitchFamily="34" charset="0"/>
                          <a:cs typeface="Arial" panose="020B0604020202020204" pitchFamily="34" charset="0"/>
                        </a:rPr>
                        <a:t>utilitzar</a:t>
                      </a:r>
                      <a:r>
                        <a:rPr lang="es-ES_tradnl" sz="800" dirty="0">
                          <a:latin typeface="Arial" panose="020B0604020202020204" pitchFamily="34" charset="0"/>
                          <a:cs typeface="Arial" panose="020B0604020202020204" pitchFamily="34" charset="0"/>
                        </a:rPr>
                        <a:t> en el </a:t>
                      </a:r>
                      <a:r>
                        <a:rPr lang="es-ES_tradnl" sz="800" dirty="0" err="1">
                          <a:latin typeface="Arial" panose="020B0604020202020204" pitchFamily="34" charset="0"/>
                          <a:cs typeface="Arial" panose="020B0604020202020204" pitchFamily="34" charset="0"/>
                        </a:rPr>
                        <a:t>connector</a:t>
                      </a:r>
                      <a:r>
                        <a:rPr lang="es-ES_tradnl" sz="800" dirty="0">
                          <a:latin typeface="Arial" panose="020B0604020202020204" pitchFamily="34" charset="0"/>
                          <a:cs typeface="Arial" panose="020B0604020202020204" pitchFamily="34" charset="0"/>
                        </a:rPr>
                        <a:t> un </a:t>
                      </a:r>
                      <a:r>
                        <a:rPr lang="es-ES_tradnl" sz="800" dirty="0" err="1">
                          <a:latin typeface="Arial" panose="020B0604020202020204" pitchFamily="34" charset="0"/>
                          <a:cs typeface="Arial" panose="020B0604020202020204" pitchFamily="34" charset="0"/>
                        </a:rPr>
                        <a:t>topic</a:t>
                      </a:r>
                      <a:r>
                        <a:rPr lang="es-ES_tradnl" sz="800" dirty="0">
                          <a:latin typeface="Arial" panose="020B0604020202020204" pitchFamily="34" charset="0"/>
                          <a:cs typeface="Arial" panose="020B0604020202020204" pitchFamily="34" charset="0"/>
                        </a:rPr>
                        <a:t> </a:t>
                      </a:r>
                      <a:r>
                        <a:rPr lang="es-ES_tradnl" sz="800" dirty="0" err="1">
                          <a:latin typeface="Arial" panose="020B0604020202020204" pitchFamily="34" charset="0"/>
                          <a:cs typeface="Arial" panose="020B0604020202020204" pitchFamily="34" charset="0"/>
                        </a:rPr>
                        <a:t>amb</a:t>
                      </a:r>
                      <a:r>
                        <a:rPr lang="es-ES_tradnl" sz="800" dirty="0">
                          <a:latin typeface="Arial" panose="020B0604020202020204" pitchFamily="34" charset="0"/>
                          <a:cs typeface="Arial" panose="020B0604020202020204" pitchFamily="34" charset="0"/>
                        </a:rPr>
                        <a:t> esquema.</a:t>
                      </a:r>
                    </a:p>
                  </a:txBody>
                  <a:tcPr/>
                </a:tc>
                <a:extLst>
                  <a:ext uri="{0D108BD9-81ED-4DB2-BD59-A6C34878D82A}">
                    <a16:rowId xmlns:a16="http://schemas.microsoft.com/office/drawing/2014/main" val="3418178561"/>
                  </a:ext>
                </a:extLst>
              </a:tr>
              <a:tr h="0">
                <a:tc>
                  <a:txBody>
                    <a:bodyPr/>
                    <a:lstStyle/>
                    <a:p>
                      <a:r>
                        <a:rPr lang="es-ES_tradnl" sz="800" dirty="0" err="1">
                          <a:latin typeface="Arial" panose="020B0604020202020204" pitchFamily="34" charset="0"/>
                          <a:cs typeface="Arial" panose="020B0604020202020204" pitchFamily="34" charset="0"/>
                        </a:rPr>
                        <a:t>Connector</a:t>
                      </a:r>
                      <a:endParaRPr lang="es-ES_tradnl" sz="800" dirty="0">
                        <a:latin typeface="Arial" panose="020B0604020202020204" pitchFamily="34" charset="0"/>
                        <a:cs typeface="Arial" panose="020B0604020202020204" pitchFamily="34" charset="0"/>
                      </a:endParaRPr>
                    </a:p>
                  </a:txBody>
                  <a:tcPr/>
                </a:tc>
                <a:tc>
                  <a:txBody>
                    <a:bodyPr/>
                    <a:lstStyle/>
                    <a:p>
                      <a:r>
                        <a:rPr lang="en-US" sz="800" dirty="0" err="1">
                          <a:latin typeface="Arial" panose="020B0604020202020204" pitchFamily="34" charset="0"/>
                          <a:cs typeface="Arial" panose="020B0604020202020204" pitchFamily="34" charset="0"/>
                        </a:rPr>
                        <a:t>Fitxer</a:t>
                      </a:r>
                      <a:r>
                        <a:rPr lang="en-US" sz="800" dirty="0">
                          <a:latin typeface="Arial" panose="020B0604020202020204" pitchFamily="34" charset="0"/>
                          <a:cs typeface="Arial" panose="020B0604020202020204" pitchFamily="34" charset="0"/>
                        </a:rPr>
                        <a:t> JSON </a:t>
                      </a:r>
                      <a:r>
                        <a:rPr lang="en-US" sz="800" dirty="0" err="1">
                          <a:latin typeface="Arial" panose="020B0604020202020204" pitchFamily="34" charset="0"/>
                          <a:cs typeface="Arial" panose="020B0604020202020204" pitchFamily="34" charset="0"/>
                        </a:rPr>
                        <a:t>contenint</a:t>
                      </a:r>
                      <a:r>
                        <a:rPr lang="en-US" sz="800" dirty="0">
                          <a:latin typeface="Arial" panose="020B0604020202020204" pitchFamily="34" charset="0"/>
                          <a:cs typeface="Arial" panose="020B0604020202020204" pitchFamily="34" charset="0"/>
                        </a:rPr>
                        <a:t> la </a:t>
                      </a:r>
                      <a:r>
                        <a:rPr lang="en-US" sz="800" dirty="0" err="1">
                          <a:latin typeface="Arial" panose="020B0604020202020204" pitchFamily="34" charset="0"/>
                          <a:cs typeface="Arial" panose="020B0604020202020204" pitchFamily="34" charset="0"/>
                        </a:rPr>
                        <a:t>configuració</a:t>
                      </a:r>
                      <a:r>
                        <a:rPr lang="en-US" sz="800" dirty="0">
                          <a:latin typeface="Arial" panose="020B0604020202020204" pitchFamily="34" charset="0"/>
                          <a:cs typeface="Arial" panose="020B0604020202020204" pitchFamily="34" charset="0"/>
                        </a:rPr>
                        <a:t> del connector. </a:t>
                      </a:r>
                      <a:r>
                        <a:rPr lang="en-US" sz="800" dirty="0" err="1">
                          <a:latin typeface="Arial" panose="020B0604020202020204" pitchFamily="34" charset="0"/>
                          <a:cs typeface="Arial" panose="020B0604020202020204" pitchFamily="34" charset="0"/>
                        </a:rPr>
                        <a:t>Plantilles</a:t>
                      </a:r>
                      <a:r>
                        <a:rPr lang="en-US" sz="800" dirty="0">
                          <a:latin typeface="Arial" panose="020B0604020202020204" pitchFamily="34" charset="0"/>
                          <a:cs typeface="Arial" panose="020B0604020202020204" pitchFamily="34" charset="0"/>
                        </a:rPr>
                        <a:t> per a tots </a:t>
                      </a:r>
                      <a:r>
                        <a:rPr lang="en-US" sz="800" dirty="0" err="1">
                          <a:latin typeface="Arial" panose="020B0604020202020204" pitchFamily="34" charset="0"/>
                          <a:cs typeface="Arial" panose="020B0604020202020204" pitchFamily="34" charset="0"/>
                        </a:rPr>
                        <a:t>els</a:t>
                      </a:r>
                      <a:r>
                        <a:rPr lang="en-US" sz="800" dirty="0">
                          <a:latin typeface="Arial" panose="020B0604020202020204" pitchFamily="34" charset="0"/>
                          <a:cs typeface="Arial" panose="020B0604020202020204" pitchFamily="34" charset="0"/>
                        </a:rPr>
                        <a:t> plugins que </a:t>
                      </a:r>
                      <a:r>
                        <a:rPr lang="en-US" sz="800" dirty="0" err="1">
                          <a:latin typeface="Arial" panose="020B0604020202020204" pitchFamily="34" charset="0"/>
                          <a:cs typeface="Arial" panose="020B0604020202020204" pitchFamily="34" charset="0"/>
                        </a:rPr>
                        <a:t>actualment</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disponibles</a:t>
                      </a:r>
                      <a:r>
                        <a:rPr lang="en-US" sz="800" dirty="0">
                          <a:latin typeface="Arial" panose="020B0604020202020204" pitchFamily="34" charset="0"/>
                          <a:cs typeface="Arial" panose="020B0604020202020204" pitchFamily="34" charset="0"/>
                        </a:rPr>
                        <a:t> es </a:t>
                      </a:r>
                      <a:r>
                        <a:rPr lang="en-US" sz="800" dirty="0" err="1">
                          <a:latin typeface="Arial" panose="020B0604020202020204" pitchFamily="34" charset="0"/>
                          <a:cs typeface="Arial" panose="020B0604020202020204" pitchFamily="34" charset="0"/>
                        </a:rPr>
                        <a:t>poden</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trobar</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en</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aquest</a:t>
                      </a:r>
                      <a:r>
                        <a:rPr lang="en-US" sz="800" dirty="0">
                          <a:latin typeface="Arial" panose="020B0604020202020204" pitchFamily="34" charset="0"/>
                          <a:cs typeface="Arial" panose="020B0604020202020204" pitchFamily="34" charset="0"/>
                        </a:rPr>
                        <a:t> </a:t>
                      </a:r>
                      <a:r>
                        <a:rPr lang="en-US" sz="800" dirty="0" err="1">
                          <a:latin typeface="Arial" panose="020B0604020202020204" pitchFamily="34" charset="0"/>
                          <a:cs typeface="Arial" panose="020B0604020202020204" pitchFamily="34" charset="0"/>
                        </a:rPr>
                        <a:t>enllaç</a:t>
                      </a:r>
                      <a:r>
                        <a:rPr lang="en-US" sz="800" dirty="0">
                          <a:latin typeface="Arial" panose="020B0604020202020204" pitchFamily="34" charset="0"/>
                          <a:cs typeface="Arial" panose="020B0604020202020204" pitchFamily="34" charset="0"/>
                        </a:rPr>
                        <a:t>.</a:t>
                      </a:r>
                      <a:endParaRPr lang="es-ES_tradnl" sz="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99181718"/>
                  </a:ext>
                </a:extLst>
              </a:tr>
            </a:tbl>
          </a:graphicData>
        </a:graphic>
      </p:graphicFrame>
    </p:spTree>
    <p:extLst>
      <p:ext uri="{BB962C8B-B14F-4D97-AF65-F5344CB8AC3E}">
        <p14:creationId xmlns:p14="http://schemas.microsoft.com/office/powerpoint/2010/main" val="1295663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dirty="0"/>
              <a:t>Annex V – </a:t>
            </a:r>
            <a:r>
              <a:rPr lang="pt-BR" dirty="0"/>
              <a:t>Gestionar </a:t>
            </a:r>
            <a:r>
              <a:rPr lang="pt-BR" i="1" dirty="0"/>
              <a:t>ksqlDB</a:t>
            </a:r>
            <a:endParaRPr lang="ca-ES" i="1" dirty="0"/>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10238" y="6521278"/>
            <a:ext cx="2844800" cy="365125"/>
          </a:xfrm>
        </p:spPr>
        <p:txBody>
          <a:bodyPr/>
          <a:lstStyle/>
          <a:p>
            <a:fld id="{C92424E3-DEF5-471B-AE0E-D62BF55A3FE3}" type="slidenum">
              <a:rPr lang="ca-ES" altLang="es-ES" sz="1200" smtClean="0"/>
              <a:pPr/>
              <a:t>31</a:t>
            </a:fld>
            <a:endParaRPr lang="ca-ES" altLang="es-ES" sz="1200"/>
          </a:p>
        </p:txBody>
      </p:sp>
      <p:sp>
        <p:nvSpPr>
          <p:cNvPr id="2" name="Rectángulo 1"/>
          <p:cNvSpPr/>
          <p:nvPr/>
        </p:nvSpPr>
        <p:spPr>
          <a:xfrm>
            <a:off x="551383" y="1340768"/>
            <a:ext cx="10585177" cy="923330"/>
          </a:xfrm>
          <a:prstGeom prst="rect">
            <a:avLst/>
          </a:prstGeom>
        </p:spPr>
        <p:txBody>
          <a:bodyPr wrap="square">
            <a:spAutoFit/>
          </a:bodyPr>
          <a:lstStyle/>
          <a:p>
            <a:pPr marL="285750" indent="-285750" algn="just">
              <a:buFont typeface="Arial" panose="020B0604020202020204" pitchFamily="34" charset="0"/>
              <a:buChar char="•"/>
            </a:pPr>
            <a:endParaRPr lang="ca-ES">
              <a:latin typeface="Arial" panose="020B0604020202020204" pitchFamily="34" charset="0"/>
            </a:endParaRPr>
          </a:p>
          <a:p>
            <a:pPr marL="285750" indent="-285750" algn="just">
              <a:buFont typeface="Arial" panose="020B0604020202020204" pitchFamily="34" charset="0"/>
              <a:buChar char="•"/>
            </a:pPr>
            <a:endParaRPr lang="ca-ES">
              <a:latin typeface="Arial" panose="020B0604020202020204" pitchFamily="34" charset="0"/>
            </a:endParaRPr>
          </a:p>
          <a:p>
            <a:pPr algn="just"/>
            <a:endParaRPr lang="ca-ES">
              <a:latin typeface="Arial" panose="020B0604020202020204" pitchFamily="34" charset="0"/>
            </a:endParaRPr>
          </a:p>
        </p:txBody>
      </p:sp>
      <p:sp>
        <p:nvSpPr>
          <p:cNvPr id="9" name="CuadroTexto 8">
            <a:extLst>
              <a:ext uri="{FF2B5EF4-FFF2-40B4-BE49-F238E27FC236}">
                <a16:creationId xmlns:a16="http://schemas.microsoft.com/office/drawing/2014/main" id="{EDFAD331-348F-4625-8D0F-90438B2BC322}"/>
              </a:ext>
            </a:extLst>
          </p:cNvPr>
          <p:cNvSpPr txBox="1"/>
          <p:nvPr/>
        </p:nvSpPr>
        <p:spPr>
          <a:xfrm>
            <a:off x="551383" y="1350041"/>
            <a:ext cx="6209211" cy="1169551"/>
          </a:xfrm>
          <a:prstGeom prst="rect">
            <a:avLst/>
          </a:prstGeom>
          <a:noFill/>
        </p:spPr>
        <p:txBody>
          <a:bodyPr wrap="square" rtlCol="0">
            <a:spAutoFit/>
          </a:bodyPr>
          <a:lstStyle/>
          <a:p>
            <a:r>
              <a:rPr lang="ca-ES" sz="1400" b="1" dirty="0">
                <a:latin typeface="Arial" panose="020B0604020202020204" pitchFamily="34" charset="0"/>
              </a:rPr>
              <a:t>Tiquet de petició de gestió de </a:t>
            </a:r>
            <a:r>
              <a:rPr lang="ca-ES" sz="1400" b="1" i="1" dirty="0">
                <a:latin typeface="Arial" panose="020B0604020202020204" pitchFamily="34" charset="0"/>
              </a:rPr>
              <a:t>ksqlDB</a:t>
            </a:r>
            <a:endParaRPr lang="ca-ES" sz="1400" b="1"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 client haurà de sol·licitar via Jira ACOEVENT l'alta, esborrament o modificació de les sentències ksql, omplint el formulari descrit sota.</a:t>
            </a:r>
          </a:p>
          <a:p>
            <a:pPr marL="285750" indent="-285750">
              <a:buFont typeface="Arial" panose="020B0604020202020204" pitchFamily="34" charset="0"/>
              <a:buChar char="•"/>
            </a:pPr>
            <a:r>
              <a:rPr lang="ca-ES" sz="1400" dirty="0">
                <a:latin typeface="Arial" panose="020B0604020202020204" pitchFamily="34" charset="0"/>
              </a:rPr>
              <a:t>KSQL només es troba disponible en els edorns de PRE i PRO.</a:t>
            </a:r>
          </a:p>
          <a:p>
            <a:pPr marL="285750" indent="-285750">
              <a:buFont typeface="Arial" panose="020B0604020202020204" pitchFamily="34" charset="0"/>
              <a:buChar char="•"/>
            </a:pPr>
            <a:r>
              <a:rPr lang="ca-ES" sz="1400" dirty="0">
                <a:latin typeface="Arial" panose="020B0604020202020204" pitchFamily="34" charset="0"/>
              </a:rPr>
              <a:t>L’oficina tècnica validarà la petició i farà les accions oportunes.</a:t>
            </a:r>
          </a:p>
        </p:txBody>
      </p:sp>
      <p:sp>
        <p:nvSpPr>
          <p:cNvPr id="5" name="Rectangle 1">
            <a:extLst>
              <a:ext uri="{FF2B5EF4-FFF2-40B4-BE49-F238E27FC236}">
                <a16:creationId xmlns:a16="http://schemas.microsoft.com/office/drawing/2014/main" id="{40066210-6ECA-439E-BAE5-D49D55BE9164}"/>
              </a:ext>
            </a:extLst>
          </p:cNvPr>
          <p:cNvSpPr>
            <a:spLocks noChangeArrowheads="1"/>
          </p:cNvSpPr>
          <p:nvPr/>
        </p:nvSpPr>
        <p:spPr bwMode="auto">
          <a:xfrm>
            <a:off x="983060" y="23819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800" b="0" i="0" u="none" strike="noStrike" cap="none" normalizeH="0" baseline="0">
                <a:ln>
                  <a:noFill/>
                </a:ln>
                <a:solidFill>
                  <a:schemeClr val="tx1"/>
                </a:solidFill>
                <a:effectLst/>
                <a:latin typeface="Arial" panose="020B0604020202020204" pitchFamily="34" charset="0"/>
              </a:rPr>
            </a:br>
            <a:endParaRPr kumimoji="0" lang="es-ES" altLang="es-ES" sz="1800" b="0" i="0" u="none" strike="noStrike" cap="none" normalizeH="0" baseline="0">
              <a:ln>
                <a:noFill/>
              </a:ln>
              <a:solidFill>
                <a:schemeClr val="tx1"/>
              </a:solidFill>
              <a:effectLst/>
              <a:latin typeface="Arial" panose="020B0604020202020204" pitchFamily="34" charset="0"/>
            </a:endParaRPr>
          </a:p>
        </p:txBody>
      </p:sp>
      <p:pic>
        <p:nvPicPr>
          <p:cNvPr id="12" name="Imagen 11" descr="Diagrama&#10;&#10;Descripción generada automáticamente">
            <a:extLst>
              <a:ext uri="{FF2B5EF4-FFF2-40B4-BE49-F238E27FC236}">
                <a16:creationId xmlns:a16="http://schemas.microsoft.com/office/drawing/2014/main" id="{193A0928-81A5-4E29-9FE3-58625692E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5569" y="1201433"/>
            <a:ext cx="2724150" cy="5579127"/>
          </a:xfrm>
          <a:prstGeom prst="rect">
            <a:avLst/>
          </a:prstGeom>
        </p:spPr>
      </p:pic>
      <p:sp>
        <p:nvSpPr>
          <p:cNvPr id="18" name="CuadroTexto 17">
            <a:extLst>
              <a:ext uri="{FF2B5EF4-FFF2-40B4-BE49-F238E27FC236}">
                <a16:creationId xmlns:a16="http://schemas.microsoft.com/office/drawing/2014/main" id="{91FAD671-21AC-413D-9C7F-F84F611F5129}"/>
              </a:ext>
            </a:extLst>
          </p:cNvPr>
          <p:cNvSpPr txBox="1"/>
          <p:nvPr/>
        </p:nvSpPr>
        <p:spPr>
          <a:xfrm>
            <a:off x="783835" y="2724058"/>
            <a:ext cx="3989379" cy="307777"/>
          </a:xfrm>
          <a:prstGeom prst="rect">
            <a:avLst/>
          </a:prstGeom>
          <a:noFill/>
        </p:spPr>
        <p:txBody>
          <a:bodyPr wrap="square" rtlCol="0">
            <a:spAutoFit/>
          </a:bodyPr>
          <a:lstStyle/>
          <a:p>
            <a:r>
              <a:rPr lang="ca-ES" sz="1400" dirty="0"/>
              <a:t>Formulari de gestió de ksqlDB:</a:t>
            </a:r>
          </a:p>
        </p:txBody>
      </p:sp>
      <p:graphicFrame>
        <p:nvGraphicFramePr>
          <p:cNvPr id="3" name="Table 2">
            <a:extLst>
              <a:ext uri="{FF2B5EF4-FFF2-40B4-BE49-F238E27FC236}">
                <a16:creationId xmlns:a16="http://schemas.microsoft.com/office/drawing/2014/main" id="{FFE83E9C-910E-C3E2-EA54-32B6C244147B}"/>
              </a:ext>
            </a:extLst>
          </p:cNvPr>
          <p:cNvGraphicFramePr>
            <a:graphicFrameLocks noGrp="1"/>
          </p:cNvGraphicFramePr>
          <p:nvPr>
            <p:extLst>
              <p:ext uri="{D42A27DB-BD31-4B8C-83A1-F6EECF244321}">
                <p14:modId xmlns:p14="http://schemas.microsoft.com/office/powerpoint/2010/main" val="590045812"/>
              </p:ext>
            </p:extLst>
          </p:nvPr>
        </p:nvGraphicFramePr>
        <p:xfrm>
          <a:off x="630936" y="3201383"/>
          <a:ext cx="7018563" cy="1534160"/>
        </p:xfrm>
        <a:graphic>
          <a:graphicData uri="http://schemas.openxmlformats.org/drawingml/2006/table">
            <a:tbl>
              <a:tblPr firstRow="1" bandRow="1">
                <a:tableStyleId>{69CF1AB2-1976-4502-BF36-3FF5EA218861}</a:tableStyleId>
              </a:tblPr>
              <a:tblGrid>
                <a:gridCol w="1565011">
                  <a:extLst>
                    <a:ext uri="{9D8B030D-6E8A-4147-A177-3AD203B41FA5}">
                      <a16:colId xmlns:a16="http://schemas.microsoft.com/office/drawing/2014/main" val="3442713847"/>
                    </a:ext>
                  </a:extLst>
                </a:gridCol>
                <a:gridCol w="5453552">
                  <a:extLst>
                    <a:ext uri="{9D8B030D-6E8A-4147-A177-3AD203B41FA5}">
                      <a16:colId xmlns:a16="http://schemas.microsoft.com/office/drawing/2014/main" val="437372471"/>
                    </a:ext>
                  </a:extLst>
                </a:gridCol>
              </a:tblGrid>
              <a:tr h="0">
                <a:tc>
                  <a:txBody>
                    <a:bodyPr/>
                    <a:lstStyle/>
                    <a:p>
                      <a:r>
                        <a:rPr lang="es-ES_tradnl" sz="800" b="0" dirty="0" err="1">
                          <a:latin typeface="Arial" panose="020B0604020202020204" pitchFamily="34" charset="0"/>
                          <a:cs typeface="Arial" panose="020B0604020202020204" pitchFamily="34" charset="0"/>
                        </a:rPr>
                        <a:t>Accion</a:t>
                      </a:r>
                      <a:endParaRPr sz="800" b="0" dirty="0">
                        <a:latin typeface="Arial" panose="020B0604020202020204" pitchFamily="34" charset="0"/>
                        <a:cs typeface="Arial" panose="020B0604020202020204" pitchFamily="34" charset="0"/>
                      </a:endParaRPr>
                    </a:p>
                  </a:txBody>
                  <a:tcPr/>
                </a:tc>
                <a:tc>
                  <a:txBody>
                    <a:bodyPr/>
                    <a:lstStyle/>
                    <a:p>
                      <a:r>
                        <a:rPr lang="ca-ES" sz="800" b="0" kern="1200" noProof="0" dirty="0">
                          <a:solidFill>
                            <a:schemeClr val="dk1"/>
                          </a:solidFill>
                          <a:latin typeface="Arial" panose="020B0604020202020204" pitchFamily="34" charset="0"/>
                          <a:ea typeface="+mn-ea"/>
                          <a:cs typeface="Arial" panose="020B0604020202020204" pitchFamily="34" charset="0"/>
                        </a:rPr>
                        <a:t>Alta/Esborrar/Modificació</a:t>
                      </a:r>
                    </a:p>
                  </a:txBody>
                  <a:tcPr/>
                </a:tc>
                <a:extLst>
                  <a:ext uri="{0D108BD9-81ED-4DB2-BD59-A6C34878D82A}">
                    <a16:rowId xmlns:a16="http://schemas.microsoft.com/office/drawing/2014/main" val="4292791231"/>
                  </a:ext>
                </a:extLst>
              </a:tr>
              <a:tr h="0">
                <a:tc>
                  <a:txBody>
                    <a:bodyPr/>
                    <a:lstStyle/>
                    <a:p>
                      <a:r>
                        <a:rPr lang="ca-ES" sz="800" kern="1200" noProof="0" dirty="0">
                          <a:solidFill>
                            <a:schemeClr val="dk1"/>
                          </a:solidFill>
                          <a:latin typeface="Arial" panose="020B0604020202020204" pitchFamily="34" charset="0"/>
                          <a:ea typeface="+mn-ea"/>
                          <a:cs typeface="Arial" panose="020B0604020202020204" pitchFamily="34" charset="0"/>
                        </a:rPr>
                        <a:t>Nom client</a:t>
                      </a:r>
                    </a:p>
                  </a:txBody>
                  <a:tcPr/>
                </a:tc>
                <a:tc>
                  <a:txBody>
                    <a:bodyPr/>
                    <a:lstStyle/>
                    <a:p>
                      <a:r>
                        <a:rPr lang="ca-ES" sz="800" kern="1200" noProof="0" dirty="0">
                          <a:solidFill>
                            <a:schemeClr val="dk1"/>
                          </a:solidFill>
                          <a:latin typeface="Arial" panose="020B0604020202020204" pitchFamily="34" charset="0"/>
                          <a:ea typeface="+mn-ea"/>
                          <a:cs typeface="Arial" panose="020B0604020202020204" pitchFamily="34" charset="0"/>
                        </a:rPr>
                        <a:t>Nom del client que ha de ser propietari del ksql.</a:t>
                      </a:r>
                    </a:p>
                  </a:txBody>
                  <a:tcPr/>
                </a:tc>
                <a:extLst>
                  <a:ext uri="{0D108BD9-81ED-4DB2-BD59-A6C34878D82A}">
                    <a16:rowId xmlns:a16="http://schemas.microsoft.com/office/drawing/2014/main" val="365163002"/>
                  </a:ext>
                </a:extLst>
              </a:tr>
              <a:tr h="254000">
                <a:tc>
                  <a:txBody>
                    <a:bodyPr/>
                    <a:lstStyle/>
                    <a:p>
                      <a:r>
                        <a:rPr lang="fr-FR" sz="800" noProof="0" dirty="0">
                          <a:latin typeface="Arial" panose="020B0604020202020204" pitchFamily="34" charset="0"/>
                          <a:cs typeface="Arial" panose="020B0604020202020204" pitchFamily="34" charset="0"/>
                        </a:rPr>
                        <a:t>Topic</a:t>
                      </a:r>
                      <a:r>
                        <a:rPr lang="ca-ES" sz="800" noProof="0" dirty="0">
                          <a:latin typeface="Arial" panose="020B0604020202020204" pitchFamily="34" charset="0"/>
                          <a:cs typeface="Arial" panose="020B0604020202020204" pitchFamily="34" charset="0"/>
                        </a:rPr>
                        <a:t>/s Origen</a:t>
                      </a:r>
                    </a:p>
                  </a:txBody>
                  <a:tcPr/>
                </a:tc>
                <a:tc>
                  <a:txBody>
                    <a:bodyPr/>
                    <a:lstStyle/>
                    <a:p>
                      <a:r>
                        <a:rPr lang="fr-FR" sz="800" noProof="0" dirty="0">
                          <a:latin typeface="Arial" panose="020B0604020202020204" pitchFamily="34" charset="0"/>
                          <a:cs typeface="Arial" panose="020B0604020202020204" pitchFamily="34" charset="0"/>
                        </a:rPr>
                        <a:t>Topic/s que </a:t>
                      </a:r>
                      <a:r>
                        <a:rPr lang="fr-FR" sz="800" noProof="0" dirty="0" err="1">
                          <a:latin typeface="Arial" panose="020B0604020202020204" pitchFamily="34" charset="0"/>
                          <a:cs typeface="Arial" panose="020B0604020202020204" pitchFamily="34" charset="0"/>
                        </a:rPr>
                        <a:t>pren</a:t>
                      </a:r>
                      <a:r>
                        <a:rPr lang="fr-FR" sz="800" noProof="0" dirty="0">
                          <a:latin typeface="Arial" panose="020B0604020202020204" pitchFamily="34" charset="0"/>
                          <a:cs typeface="Arial" panose="020B0604020202020204" pitchFamily="34" charset="0"/>
                        </a:rPr>
                        <a:t> </a:t>
                      </a:r>
                      <a:r>
                        <a:rPr lang="fr-FR" sz="800" noProof="0" dirty="0" err="1">
                          <a:latin typeface="Arial" panose="020B0604020202020204" pitchFamily="34" charset="0"/>
                          <a:cs typeface="Arial" panose="020B0604020202020204" pitchFamily="34" charset="0"/>
                        </a:rPr>
                        <a:t>dels</a:t>
                      </a:r>
                      <a:r>
                        <a:rPr lang="fr-FR" sz="800" noProof="0" dirty="0">
                          <a:latin typeface="Arial" panose="020B0604020202020204" pitchFamily="34" charset="0"/>
                          <a:cs typeface="Arial" panose="020B0604020202020204" pitchFamily="34" charset="0"/>
                        </a:rPr>
                        <a:t> </a:t>
                      </a:r>
                      <a:r>
                        <a:rPr lang="fr-FR" sz="800" noProof="0" dirty="0" err="1">
                          <a:latin typeface="Arial" panose="020B0604020202020204" pitchFamily="34" charset="0"/>
                          <a:cs typeface="Arial" panose="020B0604020202020204" pitchFamily="34" charset="0"/>
                        </a:rPr>
                        <a:t>quals</a:t>
                      </a:r>
                      <a:r>
                        <a:rPr lang="fr-FR" sz="800" noProof="0" dirty="0">
                          <a:latin typeface="Arial" panose="020B0604020202020204" pitchFamily="34" charset="0"/>
                          <a:cs typeface="Arial" panose="020B0604020202020204" pitchFamily="34" charset="0"/>
                        </a:rPr>
                        <a:t> rep les </a:t>
                      </a:r>
                      <a:r>
                        <a:rPr lang="fr-FR" sz="800" noProof="0" dirty="0" err="1">
                          <a:latin typeface="Arial" panose="020B0604020202020204" pitchFamily="34" charset="0"/>
                          <a:cs typeface="Arial" panose="020B0604020202020204" pitchFamily="34" charset="0"/>
                        </a:rPr>
                        <a:t>dades</a:t>
                      </a:r>
                      <a:r>
                        <a:rPr lang="fr-FR" sz="800" noProof="0" dirty="0">
                          <a:latin typeface="Arial" panose="020B0604020202020204" pitchFamily="34" charset="0"/>
                          <a:cs typeface="Arial" panose="020B0604020202020204" pitchFamily="34" charset="0"/>
                        </a:rPr>
                        <a:t> la </a:t>
                      </a:r>
                      <a:r>
                        <a:rPr lang="fr-FR" sz="800" noProof="0" dirty="0" err="1">
                          <a:latin typeface="Arial" panose="020B0604020202020204" pitchFamily="34" charset="0"/>
                          <a:cs typeface="Arial" panose="020B0604020202020204" pitchFamily="34" charset="0"/>
                        </a:rPr>
                        <a:t>sentència</a:t>
                      </a:r>
                      <a:r>
                        <a:rPr lang="fr-FR" sz="800" noProof="0" dirty="0">
                          <a:latin typeface="Arial" panose="020B0604020202020204" pitchFamily="34" charset="0"/>
                          <a:cs typeface="Arial" panose="020B0604020202020204" pitchFamily="34" charset="0"/>
                        </a:rPr>
                        <a:t> SQL</a:t>
                      </a:r>
                      <a:endParaRPr lang="ca-ES" sz="8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46043605"/>
                  </a:ext>
                </a:extLst>
              </a:tr>
              <a:tr h="0">
                <a:tc>
                  <a:txBody>
                    <a:bodyPr/>
                    <a:lstStyle/>
                    <a:p>
                      <a:r>
                        <a:rPr lang="fr-FR" sz="800" noProof="0" dirty="0">
                          <a:latin typeface="Arial" panose="020B0604020202020204" pitchFamily="34" charset="0"/>
                          <a:cs typeface="Arial" panose="020B0604020202020204" pitchFamily="34" charset="0"/>
                        </a:rPr>
                        <a:t>Topic</a:t>
                      </a:r>
                      <a:r>
                        <a:rPr lang="ca-ES" sz="800" noProof="0" dirty="0">
                          <a:latin typeface="Arial" panose="020B0604020202020204" pitchFamily="34" charset="0"/>
                          <a:cs typeface="Arial" panose="020B0604020202020204" pitchFamily="34" charset="0"/>
                        </a:rPr>
                        <a:t>/s Destinació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800" noProof="0" dirty="0" err="1">
                          <a:latin typeface="Arial" panose="020B0604020202020204" pitchFamily="34" charset="0"/>
                          <a:cs typeface="Arial" panose="020B0604020202020204" pitchFamily="34" charset="0"/>
                        </a:rPr>
                        <a:t>Topic</a:t>
                      </a:r>
                      <a:r>
                        <a:rPr lang="es-ES_tradnl" sz="800" noProof="0" dirty="0">
                          <a:latin typeface="Arial" panose="020B0604020202020204" pitchFamily="34" charset="0"/>
                          <a:cs typeface="Arial" panose="020B0604020202020204" pitchFamily="34" charset="0"/>
                        </a:rPr>
                        <a:t>/s en </a:t>
                      </a:r>
                      <a:r>
                        <a:rPr lang="es-ES_tradnl" sz="800" noProof="0" dirty="0" err="1">
                          <a:latin typeface="Arial" panose="020B0604020202020204" pitchFamily="34" charset="0"/>
                          <a:cs typeface="Arial" panose="020B0604020202020204" pitchFamily="34" charset="0"/>
                        </a:rPr>
                        <a:t>què</a:t>
                      </a:r>
                      <a:r>
                        <a:rPr lang="es-ES_tradnl" sz="800" noProof="0" dirty="0">
                          <a:latin typeface="Arial" panose="020B0604020202020204" pitchFamily="34" charset="0"/>
                          <a:cs typeface="Arial" panose="020B0604020202020204" pitchFamily="34" charset="0"/>
                        </a:rPr>
                        <a:t> </a:t>
                      </a:r>
                      <a:r>
                        <a:rPr lang="es-ES_tradnl" sz="800" noProof="0" dirty="0" err="1">
                          <a:latin typeface="Arial" panose="020B0604020202020204" pitchFamily="34" charset="0"/>
                          <a:cs typeface="Arial" panose="020B0604020202020204" pitchFamily="34" charset="0"/>
                        </a:rPr>
                        <a:t>escriu</a:t>
                      </a:r>
                      <a:r>
                        <a:rPr lang="es-ES_tradnl" sz="800" noProof="0" dirty="0">
                          <a:latin typeface="Arial" panose="020B0604020202020204" pitchFamily="34" charset="0"/>
                          <a:cs typeface="Arial" panose="020B0604020202020204" pitchFamily="34" charset="0"/>
                        </a:rPr>
                        <a:t> la </a:t>
                      </a:r>
                      <a:r>
                        <a:rPr lang="es-ES_tradnl" sz="800" noProof="0" dirty="0" err="1">
                          <a:latin typeface="Arial" panose="020B0604020202020204" pitchFamily="34" charset="0"/>
                          <a:cs typeface="Arial" panose="020B0604020202020204" pitchFamily="34" charset="0"/>
                        </a:rPr>
                        <a:t>sentència</a:t>
                      </a:r>
                      <a:r>
                        <a:rPr lang="es-ES_tradnl" sz="800" noProof="0" dirty="0">
                          <a:latin typeface="Arial" panose="020B0604020202020204" pitchFamily="34" charset="0"/>
                          <a:cs typeface="Arial" panose="020B0604020202020204" pitchFamily="34" charset="0"/>
                        </a:rPr>
                        <a:t> </a:t>
                      </a:r>
                      <a:r>
                        <a:rPr lang="es-ES_tradnl" sz="800" noProof="0" dirty="0" err="1">
                          <a:latin typeface="Arial" panose="020B0604020202020204" pitchFamily="34" charset="0"/>
                          <a:cs typeface="Arial" panose="020B0604020202020204" pitchFamily="34" charset="0"/>
                        </a:rPr>
                        <a:t>després</a:t>
                      </a:r>
                      <a:r>
                        <a:rPr lang="es-ES_tradnl" sz="800" noProof="0" dirty="0">
                          <a:latin typeface="Arial" panose="020B0604020202020204" pitchFamily="34" charset="0"/>
                          <a:cs typeface="Arial" panose="020B0604020202020204" pitchFamily="34" charset="0"/>
                        </a:rPr>
                        <a:t> del </a:t>
                      </a:r>
                      <a:r>
                        <a:rPr lang="es-ES_tradnl" sz="800" noProof="0" dirty="0" err="1">
                          <a:latin typeface="Arial" panose="020B0604020202020204" pitchFamily="34" charset="0"/>
                          <a:cs typeface="Arial" panose="020B0604020202020204" pitchFamily="34" charset="0"/>
                        </a:rPr>
                        <a:t>processament</a:t>
                      </a:r>
                      <a:r>
                        <a:rPr lang="es-ES_tradnl" sz="800" noProof="0" dirty="0">
                          <a:latin typeface="Arial" panose="020B0604020202020204" pitchFamily="34" charset="0"/>
                          <a:cs typeface="Arial" panose="020B0604020202020204" pitchFamily="34" charset="0"/>
                        </a:rPr>
                        <a:t>.</a:t>
                      </a:r>
                      <a:endParaRPr lang="ca-ES" sz="8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89672428"/>
                  </a:ext>
                </a:extLst>
              </a:tr>
              <a:tr h="0">
                <a:tc>
                  <a:txBody>
                    <a:bodyPr/>
                    <a:lstStyle/>
                    <a:p>
                      <a:r>
                        <a:rPr lang="es-ES_tradnl" sz="800" dirty="0" err="1">
                          <a:latin typeface="Arial" panose="020B0604020202020204" pitchFamily="34" charset="0"/>
                          <a:cs typeface="Arial" panose="020B0604020202020204" pitchFamily="34" charset="0"/>
                        </a:rPr>
                        <a:t>Entorn</a:t>
                      </a:r>
                      <a:endParaRPr lang="es-ES_tradnl" sz="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800" dirty="0" err="1">
                          <a:latin typeface="Arial" panose="020B0604020202020204" pitchFamily="34" charset="0"/>
                          <a:cs typeface="Arial" panose="020B0604020202020204" pitchFamily="34" charset="0"/>
                        </a:rPr>
                        <a:t>Int</a:t>
                      </a:r>
                      <a:r>
                        <a:rPr lang="es-ES_tradnl" sz="800" dirty="0">
                          <a:latin typeface="Arial" panose="020B0604020202020204" pitchFamily="34" charset="0"/>
                          <a:cs typeface="Arial" panose="020B0604020202020204" pitchFamily="34" charset="0"/>
                        </a:rPr>
                        <a:t>/pre/pro</a:t>
                      </a:r>
                    </a:p>
                  </a:txBody>
                  <a:tcPr/>
                </a:tc>
                <a:extLst>
                  <a:ext uri="{0D108BD9-81ED-4DB2-BD59-A6C34878D82A}">
                    <a16:rowId xmlns:a16="http://schemas.microsoft.com/office/drawing/2014/main" val="4010207390"/>
                  </a:ext>
                </a:extLst>
              </a:tr>
              <a:tr h="0">
                <a:tc>
                  <a:txBody>
                    <a:bodyPr/>
                    <a:lstStyle/>
                    <a:p>
                      <a:r>
                        <a:rPr lang="es-ES_tradnl" sz="800" dirty="0" err="1">
                          <a:latin typeface="Arial" panose="020B0604020202020204" pitchFamily="34" charset="0"/>
                          <a:cs typeface="Arial" panose="020B0604020202020204" pitchFamily="34" charset="0"/>
                        </a:rPr>
                        <a:t>Descripcion</a:t>
                      </a:r>
                      <a:endParaRPr lang="es-ES_tradnl" sz="800" dirty="0">
                        <a:latin typeface="Arial" panose="020B0604020202020204" pitchFamily="34" charset="0"/>
                        <a:cs typeface="Arial" panose="020B0604020202020204" pitchFamily="34" charset="0"/>
                      </a:endParaRPr>
                    </a:p>
                  </a:txBody>
                  <a:tcPr/>
                </a:tc>
                <a:tc>
                  <a:txBody>
                    <a:bodyPr/>
                    <a:lstStyle/>
                    <a:p>
                      <a:r>
                        <a:rPr lang="es-ES_tradnl" sz="800" b="0" i="0" kern="1200" dirty="0" err="1">
                          <a:solidFill>
                            <a:schemeClr val="dk1"/>
                          </a:solidFill>
                          <a:effectLst/>
                          <a:latin typeface="Arial" panose="020B0604020202020204" pitchFamily="34" charset="0"/>
                          <a:ea typeface="+mn-ea"/>
                          <a:cs typeface="Arial" panose="020B0604020202020204" pitchFamily="34" charset="0"/>
                        </a:rPr>
                        <a:t>Descripcion</a:t>
                      </a:r>
                      <a:r>
                        <a:rPr lang="es-ES_tradnl" sz="800" b="0" i="0" kern="1200" dirty="0">
                          <a:solidFill>
                            <a:schemeClr val="dk1"/>
                          </a:solidFill>
                          <a:effectLst/>
                          <a:latin typeface="Arial" panose="020B0604020202020204" pitchFamily="34" charset="0"/>
                          <a:ea typeface="+mn-ea"/>
                          <a:cs typeface="Arial" panose="020B0604020202020204" pitchFamily="34" charset="0"/>
                        </a:rPr>
                        <a:t> sobre la </a:t>
                      </a:r>
                      <a:r>
                        <a:rPr lang="es-ES_tradnl" sz="800" b="0" i="0" kern="1200" dirty="0" err="1">
                          <a:solidFill>
                            <a:schemeClr val="dk1"/>
                          </a:solidFill>
                          <a:effectLst/>
                          <a:latin typeface="Arial" panose="020B0604020202020204" pitchFamily="34" charset="0"/>
                          <a:ea typeface="+mn-ea"/>
                          <a:cs typeface="Arial" panose="020B0604020202020204" pitchFamily="34" charset="0"/>
                        </a:rPr>
                        <a:t>finalitat</a:t>
                      </a:r>
                      <a:r>
                        <a:rPr lang="es-ES_tradnl" sz="800" b="0" i="0" kern="1200" dirty="0">
                          <a:solidFill>
                            <a:schemeClr val="dk1"/>
                          </a:solidFill>
                          <a:effectLst/>
                          <a:latin typeface="Arial" panose="020B0604020202020204" pitchFamily="34" charset="0"/>
                          <a:ea typeface="+mn-ea"/>
                          <a:cs typeface="Arial" panose="020B0604020202020204" pitchFamily="34" charset="0"/>
                        </a:rPr>
                        <a:t> de la </a:t>
                      </a:r>
                      <a:r>
                        <a:rPr lang="es-ES_tradnl" sz="800" b="0" i="0" kern="1200" dirty="0" err="1">
                          <a:solidFill>
                            <a:schemeClr val="dk1"/>
                          </a:solidFill>
                          <a:effectLst/>
                          <a:latin typeface="Arial" panose="020B0604020202020204" pitchFamily="34" charset="0"/>
                          <a:ea typeface="+mn-ea"/>
                          <a:cs typeface="Arial" panose="020B0604020202020204" pitchFamily="34" charset="0"/>
                        </a:rPr>
                        <a:t>sentència</a:t>
                      </a:r>
                      <a:r>
                        <a:rPr lang="es-ES_tradnl" sz="800" b="0" i="0" kern="1200" dirty="0">
                          <a:solidFill>
                            <a:schemeClr val="dk1"/>
                          </a:solidFill>
                          <a:effectLst/>
                          <a:latin typeface="Arial" panose="020B0604020202020204" pitchFamily="34" charset="0"/>
                          <a:ea typeface="+mn-ea"/>
                          <a:cs typeface="Arial" panose="020B0604020202020204" pitchFamily="34" charset="0"/>
                        </a:rPr>
                        <a:t>.</a:t>
                      </a:r>
                    </a:p>
                  </a:txBody>
                  <a:tcPr/>
                </a:tc>
                <a:extLst>
                  <a:ext uri="{0D108BD9-81ED-4DB2-BD59-A6C34878D82A}">
                    <a16:rowId xmlns:a16="http://schemas.microsoft.com/office/drawing/2014/main" val="1134672848"/>
                  </a:ext>
                </a:extLst>
              </a:tr>
              <a:tr h="0">
                <a:tc>
                  <a:txBody>
                    <a:bodyPr/>
                    <a:lstStyle/>
                    <a:p>
                      <a:r>
                        <a:rPr lang="es-ES_tradnl" sz="800" dirty="0" err="1">
                          <a:latin typeface="Arial" panose="020B0604020202020204" pitchFamily="34" charset="0"/>
                          <a:cs typeface="Arial" panose="020B0604020202020204" pitchFamily="34" charset="0"/>
                        </a:rPr>
                        <a:t>Sentència</a:t>
                      </a:r>
                      <a:r>
                        <a:rPr lang="es-ES_tradnl" sz="800" dirty="0">
                          <a:latin typeface="Arial" panose="020B0604020202020204" pitchFamily="34" charset="0"/>
                          <a:cs typeface="Arial" panose="020B0604020202020204" pitchFamily="34" charset="0"/>
                        </a:rPr>
                        <a:t> </a:t>
                      </a:r>
                      <a:r>
                        <a:rPr lang="es-ES_tradnl" sz="800" dirty="0" err="1">
                          <a:latin typeface="Arial" panose="020B0604020202020204" pitchFamily="34" charset="0"/>
                          <a:cs typeface="Arial" panose="020B0604020202020204" pitchFamily="34" charset="0"/>
                        </a:rPr>
                        <a:t>ksql</a:t>
                      </a:r>
                      <a:endParaRPr lang="es-ES_tradnl" sz="800" dirty="0">
                        <a:latin typeface="Arial" panose="020B0604020202020204" pitchFamily="34" charset="0"/>
                        <a:cs typeface="Arial" panose="020B0604020202020204" pitchFamily="34" charset="0"/>
                      </a:endParaRPr>
                    </a:p>
                  </a:txBody>
                  <a:tcPr/>
                </a:tc>
                <a:tc>
                  <a:txBody>
                    <a:bodyPr/>
                    <a:lstStyle/>
                    <a:p>
                      <a:r>
                        <a:rPr lang="es-ES_tradnl" sz="800" dirty="0" err="1">
                          <a:latin typeface="Arial" panose="020B0604020202020204" pitchFamily="34" charset="0"/>
                          <a:cs typeface="Arial" panose="020B0604020202020204" pitchFamily="34" charset="0"/>
                        </a:rPr>
                        <a:t>Sentència</a:t>
                      </a:r>
                      <a:r>
                        <a:rPr lang="es-ES_tradnl" sz="800" dirty="0">
                          <a:latin typeface="Arial" panose="020B0604020202020204" pitchFamily="34" charset="0"/>
                          <a:cs typeface="Arial" panose="020B0604020202020204" pitchFamily="34" charset="0"/>
                        </a:rPr>
                        <a:t> KSQL que es </a:t>
                      </a:r>
                      <a:r>
                        <a:rPr lang="es-ES_tradnl" sz="800" dirty="0" err="1">
                          <a:latin typeface="Arial" panose="020B0604020202020204" pitchFamily="34" charset="0"/>
                          <a:cs typeface="Arial" panose="020B0604020202020204" pitchFamily="34" charset="0"/>
                        </a:rPr>
                        <a:t>vol</a:t>
                      </a:r>
                      <a:r>
                        <a:rPr lang="es-ES_tradnl" sz="800" dirty="0">
                          <a:latin typeface="Arial" panose="020B0604020202020204" pitchFamily="34" charset="0"/>
                          <a:cs typeface="Arial" panose="020B0604020202020204" pitchFamily="34" charset="0"/>
                        </a:rPr>
                        <a:t> </a:t>
                      </a:r>
                      <a:r>
                        <a:rPr lang="es-ES_tradnl" sz="800" dirty="0" err="1">
                          <a:latin typeface="Arial" panose="020B0604020202020204" pitchFamily="34" charset="0"/>
                          <a:cs typeface="Arial" panose="020B0604020202020204" pitchFamily="34" charset="0"/>
                        </a:rPr>
                        <a:t>executar</a:t>
                      </a:r>
                      <a:r>
                        <a:rPr lang="es-ES_tradnl" sz="800" dirty="0">
                          <a:latin typeface="Arial" panose="020B0604020202020204" pitchFamily="34" charset="0"/>
                          <a:cs typeface="Arial" panose="020B0604020202020204" pitchFamily="34" charset="0"/>
                        </a:rPr>
                        <a:t> en l' </a:t>
                      </a:r>
                      <a:r>
                        <a:rPr lang="es-ES_tradnl" sz="800" dirty="0" err="1">
                          <a:latin typeface="Arial" panose="020B0604020202020204" pitchFamily="34" charset="0"/>
                          <a:cs typeface="Arial" panose="020B0604020202020204" pitchFamily="34" charset="0"/>
                        </a:rPr>
                        <a:t>entorn</a:t>
                      </a:r>
                      <a:r>
                        <a:rPr lang="es-ES_tradnl" sz="8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2927326299"/>
                  </a:ext>
                </a:extLst>
              </a:tr>
            </a:tbl>
          </a:graphicData>
        </a:graphic>
      </p:graphicFrame>
    </p:spTree>
    <p:extLst>
      <p:ext uri="{BB962C8B-B14F-4D97-AF65-F5344CB8AC3E}">
        <p14:creationId xmlns:p14="http://schemas.microsoft.com/office/powerpoint/2010/main" val="3065853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1A68A-6E56-9182-2CC4-75EDAA620D17}"/>
            </a:ext>
          </a:extLst>
        </p:cNvPr>
        <p:cNvGrpSpPr/>
        <p:nvPr/>
      </p:nvGrpSpPr>
      <p:grpSpPr>
        <a:xfrm>
          <a:off x="0" y="0"/>
          <a:ext cx="0" cy="0"/>
          <a:chOff x="0" y="0"/>
          <a:chExt cx="0" cy="0"/>
        </a:xfrm>
      </p:grpSpPr>
      <p:sp>
        <p:nvSpPr>
          <p:cNvPr id="6" name="Títol 1">
            <a:extLst>
              <a:ext uri="{FF2B5EF4-FFF2-40B4-BE49-F238E27FC236}">
                <a16:creationId xmlns:a16="http://schemas.microsoft.com/office/drawing/2014/main" id="{290C575A-9D21-964A-86DE-358DC8081121}"/>
              </a:ext>
            </a:extLst>
          </p:cNvPr>
          <p:cNvSpPr>
            <a:spLocks noGrp="1"/>
          </p:cNvSpPr>
          <p:nvPr>
            <p:ph type="title"/>
          </p:nvPr>
        </p:nvSpPr>
        <p:spPr>
          <a:xfrm>
            <a:off x="551383" y="476672"/>
            <a:ext cx="10585177" cy="506412"/>
          </a:xfrm>
        </p:spPr>
        <p:txBody>
          <a:bodyPr/>
          <a:lstStyle/>
          <a:p>
            <a:r>
              <a:rPr lang="ca-ES" dirty="0"/>
              <a:t>Annex VI – </a:t>
            </a:r>
            <a:r>
              <a:rPr lang="pt-BR" dirty="0"/>
              <a:t>Gestionar Flink </a:t>
            </a:r>
            <a:r>
              <a:rPr lang="pt-BR" i="1" dirty="0"/>
              <a:t>Cloud</a:t>
            </a:r>
            <a:endParaRPr lang="ca-ES" i="1" dirty="0"/>
          </a:p>
        </p:txBody>
      </p:sp>
      <p:sp>
        <p:nvSpPr>
          <p:cNvPr id="8" name="CuadroTexto 17">
            <a:extLst>
              <a:ext uri="{FF2B5EF4-FFF2-40B4-BE49-F238E27FC236}">
                <a16:creationId xmlns:a16="http://schemas.microsoft.com/office/drawing/2014/main" id="{58727805-579F-25B3-215A-0B7D5A51A115}"/>
              </a:ext>
            </a:extLst>
          </p:cNvPr>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a:extLst>
              <a:ext uri="{FF2B5EF4-FFF2-40B4-BE49-F238E27FC236}">
                <a16:creationId xmlns:a16="http://schemas.microsoft.com/office/drawing/2014/main" id="{781ECF10-C40B-3373-2032-4D36946CDC2D}"/>
              </a:ext>
            </a:extLst>
          </p:cNvPr>
          <p:cNvSpPr>
            <a:spLocks noGrp="1"/>
          </p:cNvSpPr>
          <p:nvPr>
            <p:ph type="sldNum" sz="quarter" idx="14"/>
          </p:nvPr>
        </p:nvSpPr>
        <p:spPr>
          <a:xfrm>
            <a:off x="5610238" y="6521278"/>
            <a:ext cx="2844800" cy="365125"/>
          </a:xfrm>
        </p:spPr>
        <p:txBody>
          <a:bodyPr/>
          <a:lstStyle/>
          <a:p>
            <a:fld id="{C92424E3-DEF5-471B-AE0E-D62BF55A3FE3}" type="slidenum">
              <a:rPr lang="ca-ES" altLang="es-ES" sz="1200" smtClean="0"/>
              <a:pPr/>
              <a:t>32</a:t>
            </a:fld>
            <a:endParaRPr lang="ca-ES" altLang="es-ES" sz="1200"/>
          </a:p>
        </p:txBody>
      </p:sp>
      <p:sp>
        <p:nvSpPr>
          <p:cNvPr id="2" name="Rectángulo 1">
            <a:extLst>
              <a:ext uri="{FF2B5EF4-FFF2-40B4-BE49-F238E27FC236}">
                <a16:creationId xmlns:a16="http://schemas.microsoft.com/office/drawing/2014/main" id="{DAF2F92C-B105-4353-D72C-288D067CC2BB}"/>
              </a:ext>
            </a:extLst>
          </p:cNvPr>
          <p:cNvSpPr/>
          <p:nvPr/>
        </p:nvSpPr>
        <p:spPr>
          <a:xfrm>
            <a:off x="551383" y="1340768"/>
            <a:ext cx="10585177" cy="923330"/>
          </a:xfrm>
          <a:prstGeom prst="rect">
            <a:avLst/>
          </a:prstGeom>
        </p:spPr>
        <p:txBody>
          <a:bodyPr wrap="square">
            <a:spAutoFit/>
          </a:bodyPr>
          <a:lstStyle/>
          <a:p>
            <a:pPr marL="285750" indent="-285750" algn="just">
              <a:buFont typeface="Arial" panose="020B0604020202020204" pitchFamily="34" charset="0"/>
              <a:buChar char="•"/>
            </a:pPr>
            <a:endParaRPr lang="ca-ES">
              <a:latin typeface="Arial" panose="020B0604020202020204" pitchFamily="34" charset="0"/>
            </a:endParaRPr>
          </a:p>
          <a:p>
            <a:pPr marL="285750" indent="-285750" algn="just">
              <a:buFont typeface="Arial" panose="020B0604020202020204" pitchFamily="34" charset="0"/>
              <a:buChar char="•"/>
            </a:pPr>
            <a:endParaRPr lang="ca-ES">
              <a:latin typeface="Arial" panose="020B0604020202020204" pitchFamily="34" charset="0"/>
            </a:endParaRPr>
          </a:p>
          <a:p>
            <a:pPr algn="just"/>
            <a:endParaRPr lang="ca-ES">
              <a:latin typeface="Arial" panose="020B0604020202020204" pitchFamily="34" charset="0"/>
            </a:endParaRPr>
          </a:p>
        </p:txBody>
      </p:sp>
      <p:sp>
        <p:nvSpPr>
          <p:cNvPr id="9" name="CuadroTexto 8">
            <a:extLst>
              <a:ext uri="{FF2B5EF4-FFF2-40B4-BE49-F238E27FC236}">
                <a16:creationId xmlns:a16="http://schemas.microsoft.com/office/drawing/2014/main" id="{DA5A820D-E729-9415-25FD-04F59DB1F2F8}"/>
              </a:ext>
            </a:extLst>
          </p:cNvPr>
          <p:cNvSpPr txBox="1"/>
          <p:nvPr/>
        </p:nvSpPr>
        <p:spPr>
          <a:xfrm>
            <a:off x="551383" y="1350040"/>
            <a:ext cx="11089234" cy="1169551"/>
          </a:xfrm>
          <a:prstGeom prst="rect">
            <a:avLst/>
          </a:prstGeom>
          <a:noFill/>
        </p:spPr>
        <p:txBody>
          <a:bodyPr wrap="square" rtlCol="0">
            <a:spAutoFit/>
          </a:bodyPr>
          <a:lstStyle/>
          <a:p>
            <a:r>
              <a:rPr lang="ca-ES" sz="1400" b="1" dirty="0">
                <a:latin typeface="Arial" panose="020B0604020202020204" pitchFamily="34" charset="0"/>
              </a:rPr>
              <a:t>Tiquet de petició de gestió de </a:t>
            </a:r>
            <a:r>
              <a:rPr lang="ca-ES" sz="1400" b="1" i="1" dirty="0">
                <a:latin typeface="Arial" panose="020B0604020202020204" pitchFamily="34" charset="0"/>
              </a:rPr>
              <a:t>Flink Cloud</a:t>
            </a:r>
            <a:endParaRPr lang="ca-ES" sz="1400" b="1" dirty="0">
              <a:latin typeface="Arial" panose="020B0604020202020204" pitchFamily="34" charset="0"/>
            </a:endParaRPr>
          </a:p>
          <a:p>
            <a:pPr marL="285750" indent="-285750">
              <a:buFont typeface="Arial" panose="020B0604020202020204" pitchFamily="34" charset="0"/>
              <a:buChar char="•"/>
            </a:pPr>
            <a:r>
              <a:rPr lang="ca-ES" sz="1400" dirty="0">
                <a:latin typeface="Arial" panose="020B0604020202020204" pitchFamily="34" charset="0"/>
              </a:rPr>
              <a:t>El client haurà de sol·licitar via Jira ACOEVENT la necessitat d'utilitzar el servei de Flink que ofereix Confluent.</a:t>
            </a:r>
          </a:p>
          <a:p>
            <a:pPr marL="285750" indent="-285750">
              <a:buFont typeface="Arial" panose="020B0604020202020204" pitchFamily="34" charset="0"/>
              <a:buChar char="•"/>
            </a:pPr>
            <a:r>
              <a:rPr lang="ca-ES" sz="1400" dirty="0">
                <a:latin typeface="Arial" panose="020B0604020202020204" pitchFamily="34" charset="0"/>
              </a:rPr>
              <a:t>Serà necessari proporcionar una descripció de la logica que es desa implementar.</a:t>
            </a:r>
          </a:p>
          <a:p>
            <a:pPr marL="285750" indent="-285750">
              <a:buFont typeface="Arial" panose="020B0604020202020204" pitchFamily="34" charset="0"/>
              <a:buChar char="•"/>
            </a:pPr>
            <a:r>
              <a:rPr lang="ca-ES" sz="1400" dirty="0">
                <a:latin typeface="Arial" panose="020B0604020202020204" pitchFamily="34" charset="0"/>
              </a:rPr>
              <a:t>L'oficina realitzarà l'acompanyament a partir d'aquest punt, proporcionant els accessos necessaris i donant suport als desenvolupadors.</a:t>
            </a:r>
          </a:p>
        </p:txBody>
      </p:sp>
      <p:sp>
        <p:nvSpPr>
          <p:cNvPr id="5" name="Rectangle 1">
            <a:extLst>
              <a:ext uri="{FF2B5EF4-FFF2-40B4-BE49-F238E27FC236}">
                <a16:creationId xmlns:a16="http://schemas.microsoft.com/office/drawing/2014/main" id="{2F269EE1-54AE-86DE-ABF6-72BE6E44B8D6}"/>
              </a:ext>
            </a:extLst>
          </p:cNvPr>
          <p:cNvSpPr>
            <a:spLocks noChangeArrowheads="1"/>
          </p:cNvSpPr>
          <p:nvPr/>
        </p:nvSpPr>
        <p:spPr bwMode="auto">
          <a:xfrm>
            <a:off x="983060" y="23819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800" b="0" i="0" u="none" strike="noStrike" cap="none" normalizeH="0" baseline="0">
                <a:ln>
                  <a:noFill/>
                </a:ln>
                <a:solidFill>
                  <a:schemeClr val="tx1"/>
                </a:solidFill>
                <a:effectLst/>
                <a:latin typeface="Arial" panose="020B0604020202020204" pitchFamily="34" charset="0"/>
              </a:rPr>
            </a:b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861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C073-48CA-1123-2D0A-2D13E2CBD6E7}"/>
              </a:ext>
            </a:extLst>
          </p:cNvPr>
          <p:cNvSpPr>
            <a:spLocks noGrp="1"/>
          </p:cNvSpPr>
          <p:nvPr>
            <p:ph type="title"/>
          </p:nvPr>
        </p:nvSpPr>
        <p:spPr/>
        <p:txBody>
          <a:bodyPr/>
          <a:lstStyle/>
          <a:p>
            <a:r>
              <a:rPr lang="ca-ES" dirty="0"/>
              <a:t>Annex VI – Llibreries client</a:t>
            </a:r>
            <a:endParaRPr lang="en-ES" dirty="0"/>
          </a:p>
        </p:txBody>
      </p:sp>
      <p:sp>
        <p:nvSpPr>
          <p:cNvPr id="5" name="Slide Number Placeholder 4">
            <a:extLst>
              <a:ext uri="{FF2B5EF4-FFF2-40B4-BE49-F238E27FC236}">
                <a16:creationId xmlns:a16="http://schemas.microsoft.com/office/drawing/2014/main" id="{61468A8A-5F96-CA25-7DDA-F398E6E0F05E}"/>
              </a:ext>
            </a:extLst>
          </p:cNvPr>
          <p:cNvSpPr>
            <a:spLocks noGrp="1"/>
          </p:cNvSpPr>
          <p:nvPr>
            <p:ph type="sldNum" sz="quarter" idx="14"/>
          </p:nvPr>
        </p:nvSpPr>
        <p:spPr/>
        <p:txBody>
          <a:bodyPr/>
          <a:lstStyle/>
          <a:p>
            <a:fld id="{C92424E3-DEF5-471B-AE0E-D62BF55A3FE3}" type="slidenum">
              <a:rPr lang="ca-ES" altLang="es-ES" smtClean="0"/>
              <a:pPr/>
              <a:t>33</a:t>
            </a:fld>
            <a:endParaRPr lang="ca-ES" altLang="es-ES"/>
          </a:p>
        </p:txBody>
      </p:sp>
      <p:sp>
        <p:nvSpPr>
          <p:cNvPr id="6" name="TextBox 5">
            <a:extLst>
              <a:ext uri="{FF2B5EF4-FFF2-40B4-BE49-F238E27FC236}">
                <a16:creationId xmlns:a16="http://schemas.microsoft.com/office/drawing/2014/main" id="{4A2DF480-BE64-2542-7DA8-DAF3269253FC}"/>
              </a:ext>
            </a:extLst>
          </p:cNvPr>
          <p:cNvSpPr txBox="1"/>
          <p:nvPr/>
        </p:nvSpPr>
        <p:spPr>
          <a:xfrm>
            <a:off x="698740" y="2095569"/>
            <a:ext cx="4965212" cy="3631763"/>
          </a:xfrm>
          <a:prstGeom prst="rect">
            <a:avLst/>
          </a:prstGeom>
          <a:noFill/>
        </p:spPr>
        <p:txBody>
          <a:bodyPr wrap="square" rtlCol="0">
            <a:spAutoFit/>
          </a:bodyPr>
          <a:lstStyle/>
          <a:p>
            <a:r>
              <a:rPr lang="en-GB" sz="1400" b="1" dirty="0" err="1">
                <a:latin typeface="Arial" panose="020B0604020202020204" pitchFamily="34" charset="0"/>
              </a:rPr>
              <a:t>Exemples</a:t>
            </a:r>
            <a:endParaRPr lang="en-GB" sz="1400" b="1" dirty="0">
              <a:latin typeface="Arial" panose="020B0604020202020204" pitchFamily="34" charset="0"/>
            </a:endParaRPr>
          </a:p>
          <a:p>
            <a:endParaRPr lang="en-GB" sz="1400" dirty="0">
              <a:latin typeface="Arial" panose="020B0604020202020204" pitchFamily="34" charset="0"/>
            </a:endParaRPr>
          </a:p>
          <a:p>
            <a:r>
              <a:rPr lang="en-GB" sz="1400" dirty="0">
                <a:latin typeface="Arial" panose="020B0604020202020204" pitchFamily="34" charset="0"/>
              </a:rPr>
              <a:t>Per a </a:t>
            </a:r>
            <a:r>
              <a:rPr lang="en-GB" sz="1400" dirty="0" err="1">
                <a:latin typeface="Arial" panose="020B0604020202020204" pitchFamily="34" charset="0"/>
              </a:rPr>
              <a:t>kafka</a:t>
            </a:r>
            <a:r>
              <a:rPr lang="en-GB" sz="1400" dirty="0">
                <a:latin typeface="Arial" panose="020B0604020202020204" pitchFamily="34" charset="0"/>
              </a:rPr>
              <a:t>-clients </a:t>
            </a:r>
            <a:r>
              <a:rPr lang="en-GB" sz="1400" dirty="0" err="1">
                <a:latin typeface="Arial" panose="020B0604020202020204" pitchFamily="34" charset="0"/>
              </a:rPr>
              <a:t>utilitzar</a:t>
            </a:r>
            <a:r>
              <a:rPr lang="en-GB" sz="1400" dirty="0">
                <a:latin typeface="Arial" panose="020B0604020202020204" pitchFamily="34" charset="0"/>
              </a:rPr>
              <a:t>:</a:t>
            </a:r>
          </a:p>
          <a:p>
            <a:r>
              <a:rPr lang="en-GB" sz="1400" dirty="0">
                <a:latin typeface="Consolas" panose="020B0609020204030204" pitchFamily="49" charset="0"/>
                <a:cs typeface="Consolas" panose="020B0609020204030204" pitchFamily="49" charset="0"/>
              </a:rPr>
              <a:t>&lt;dependency&gt;</a:t>
            </a:r>
          </a:p>
          <a:p>
            <a:r>
              <a:rPr lang="en-GB" sz="1400" dirty="0">
                <a:latin typeface="Consolas" panose="020B0609020204030204" pitchFamily="49" charset="0"/>
                <a:cs typeface="Consolas" panose="020B0609020204030204" pitchFamily="49" charset="0"/>
              </a:rPr>
              <a:t>     &lt;</a:t>
            </a:r>
            <a:r>
              <a:rPr lang="en-GB" sz="1400" dirty="0" err="1">
                <a:latin typeface="Consolas" panose="020B0609020204030204" pitchFamily="49" charset="0"/>
                <a:cs typeface="Consolas" panose="020B0609020204030204" pitchFamily="49" charset="0"/>
              </a:rPr>
              <a:t>groupId</a:t>
            </a:r>
            <a:r>
              <a:rPr lang="en-GB" sz="1400" dirty="0">
                <a:latin typeface="Consolas" panose="020B0609020204030204" pitchFamily="49" charset="0"/>
                <a:cs typeface="Consolas" panose="020B0609020204030204" pitchFamily="49" charset="0"/>
              </a:rPr>
              <a:t>&gt;</a:t>
            </a:r>
            <a:r>
              <a:rPr lang="en-GB" sz="1400" dirty="0" err="1">
                <a:latin typeface="Consolas" panose="020B0609020204030204" pitchFamily="49" charset="0"/>
                <a:cs typeface="Consolas" panose="020B0609020204030204" pitchFamily="49" charset="0"/>
              </a:rPr>
              <a:t>org.apache.kafka</a:t>
            </a:r>
            <a:r>
              <a:rPr lang="en-GB" sz="1400" dirty="0">
                <a:latin typeface="Consolas" panose="020B0609020204030204" pitchFamily="49" charset="0"/>
                <a:cs typeface="Consolas" panose="020B0609020204030204" pitchFamily="49" charset="0"/>
              </a:rPr>
              <a:t>&lt;/</a:t>
            </a:r>
            <a:r>
              <a:rPr lang="en-GB" sz="1400" dirty="0" err="1">
                <a:latin typeface="Consolas" panose="020B0609020204030204" pitchFamily="49" charset="0"/>
                <a:cs typeface="Consolas" panose="020B0609020204030204" pitchFamily="49" charset="0"/>
              </a:rPr>
              <a:t>groupId</a:t>
            </a:r>
            <a:r>
              <a:rPr lang="en-GB" sz="1400" dirty="0">
                <a:latin typeface="Consolas" panose="020B0609020204030204" pitchFamily="49" charset="0"/>
                <a:cs typeface="Consolas" panose="020B0609020204030204" pitchFamily="49" charset="0"/>
              </a:rPr>
              <a:t>&gt;</a:t>
            </a:r>
          </a:p>
          <a:p>
            <a:r>
              <a:rPr lang="en-GB" sz="1400" dirty="0">
                <a:latin typeface="Consolas" panose="020B0609020204030204" pitchFamily="49" charset="0"/>
                <a:cs typeface="Consolas" panose="020B0609020204030204" pitchFamily="49" charset="0"/>
              </a:rPr>
              <a:t>     &lt;</a:t>
            </a:r>
            <a:r>
              <a:rPr lang="en-GB" sz="1400" dirty="0" err="1">
                <a:latin typeface="Consolas" panose="020B0609020204030204" pitchFamily="49" charset="0"/>
                <a:cs typeface="Consolas" panose="020B0609020204030204" pitchFamily="49" charset="0"/>
              </a:rPr>
              <a:t>artifactId</a:t>
            </a:r>
            <a:r>
              <a:rPr lang="en-GB" sz="1400" dirty="0">
                <a:latin typeface="Consolas" panose="020B0609020204030204" pitchFamily="49" charset="0"/>
                <a:cs typeface="Consolas" panose="020B0609020204030204" pitchFamily="49" charset="0"/>
              </a:rPr>
              <a:t>&gt;</a:t>
            </a:r>
            <a:r>
              <a:rPr lang="en-GB" sz="1400" dirty="0" err="1">
                <a:latin typeface="Consolas" panose="020B0609020204030204" pitchFamily="49" charset="0"/>
                <a:cs typeface="Consolas" panose="020B0609020204030204" pitchFamily="49" charset="0"/>
              </a:rPr>
              <a:t>kafka</a:t>
            </a:r>
            <a:r>
              <a:rPr lang="en-GB" sz="1400" dirty="0">
                <a:latin typeface="Consolas" panose="020B0609020204030204" pitchFamily="49" charset="0"/>
                <a:cs typeface="Consolas" panose="020B0609020204030204" pitchFamily="49" charset="0"/>
              </a:rPr>
              <a:t>-clients&lt;/</a:t>
            </a:r>
            <a:r>
              <a:rPr lang="en-GB" sz="1400" dirty="0" err="1">
                <a:latin typeface="Consolas" panose="020B0609020204030204" pitchFamily="49" charset="0"/>
                <a:cs typeface="Consolas" panose="020B0609020204030204" pitchFamily="49" charset="0"/>
              </a:rPr>
              <a:t>artifactId</a:t>
            </a:r>
            <a:r>
              <a:rPr lang="en-GB" sz="1400" dirty="0">
                <a:latin typeface="Consolas" panose="020B0609020204030204" pitchFamily="49" charset="0"/>
                <a:cs typeface="Consolas" panose="020B0609020204030204" pitchFamily="49" charset="0"/>
              </a:rPr>
              <a:t>&gt;</a:t>
            </a:r>
          </a:p>
          <a:p>
            <a:r>
              <a:rPr lang="en-GB" sz="1400" dirty="0">
                <a:latin typeface="Consolas" panose="020B0609020204030204" pitchFamily="49" charset="0"/>
                <a:cs typeface="Consolas" panose="020B0609020204030204" pitchFamily="49" charset="0"/>
              </a:rPr>
              <a:t>     </a:t>
            </a:r>
            <a:r>
              <a:rPr lang="en-GB" sz="1400" b="1" dirty="0">
                <a:latin typeface="Consolas" panose="020B0609020204030204" pitchFamily="49" charset="0"/>
                <a:cs typeface="Consolas" panose="020B0609020204030204" pitchFamily="49" charset="0"/>
              </a:rPr>
              <a:t>&lt;version&gt;3.7.1&lt;/version&gt;</a:t>
            </a:r>
          </a:p>
          <a:p>
            <a:r>
              <a:rPr lang="en-GB" sz="1400" dirty="0">
                <a:latin typeface="Consolas" panose="020B0609020204030204" pitchFamily="49" charset="0"/>
                <a:cs typeface="Consolas" panose="020B0609020204030204" pitchFamily="49" charset="0"/>
              </a:rPr>
              <a:t>&lt;/dependency&gt;</a:t>
            </a:r>
          </a:p>
          <a:p>
            <a:endParaRPr lang="en-GB" sz="1400" dirty="0">
              <a:latin typeface="Arial" panose="020B0604020202020204" pitchFamily="34" charset="0"/>
            </a:endParaRPr>
          </a:p>
          <a:p>
            <a:r>
              <a:rPr lang="en-GB" sz="1400" dirty="0" err="1">
                <a:latin typeface="Arial" panose="020B0604020202020204" pitchFamily="34" charset="0"/>
              </a:rPr>
              <a:t>En</a:t>
            </a:r>
            <a:r>
              <a:rPr lang="en-GB" sz="1400" dirty="0">
                <a:latin typeface="Arial" panose="020B0604020202020204" pitchFamily="34" charset="0"/>
              </a:rPr>
              <a:t> </a:t>
            </a:r>
            <a:r>
              <a:rPr lang="en-GB" sz="1400" dirty="0" err="1">
                <a:latin typeface="Arial" panose="020B0604020202020204" pitchFamily="34" charset="0"/>
              </a:rPr>
              <a:t>lloc</a:t>
            </a:r>
            <a:r>
              <a:rPr lang="en-GB" sz="1400" dirty="0">
                <a:latin typeface="Arial" panose="020B0604020202020204" pitchFamily="34" charset="0"/>
              </a:rPr>
              <a:t> de:</a:t>
            </a:r>
          </a:p>
          <a:p>
            <a:r>
              <a:rPr lang="en-GB" sz="1400" dirty="0">
                <a:latin typeface="Consolas" panose="020B0609020204030204" pitchFamily="49" charset="0"/>
                <a:cs typeface="Consolas" panose="020B0609020204030204" pitchFamily="49" charset="0"/>
              </a:rPr>
              <a:t>&lt;dependency&gt;</a:t>
            </a:r>
          </a:p>
          <a:p>
            <a:r>
              <a:rPr lang="en-GB" sz="1400" dirty="0">
                <a:latin typeface="Consolas" panose="020B0609020204030204" pitchFamily="49" charset="0"/>
                <a:cs typeface="Consolas" panose="020B0609020204030204" pitchFamily="49" charset="0"/>
              </a:rPr>
              <a:t>     &lt;</a:t>
            </a:r>
            <a:r>
              <a:rPr lang="en-GB" sz="1400" dirty="0" err="1">
                <a:latin typeface="Consolas" panose="020B0609020204030204" pitchFamily="49" charset="0"/>
                <a:cs typeface="Consolas" panose="020B0609020204030204" pitchFamily="49" charset="0"/>
              </a:rPr>
              <a:t>groupId</a:t>
            </a:r>
            <a:r>
              <a:rPr lang="en-GB" sz="1400" dirty="0">
                <a:latin typeface="Consolas" panose="020B0609020204030204" pitchFamily="49" charset="0"/>
                <a:cs typeface="Consolas" panose="020B0609020204030204" pitchFamily="49" charset="0"/>
              </a:rPr>
              <a:t>&gt;</a:t>
            </a:r>
            <a:r>
              <a:rPr lang="en-GB" sz="1400" dirty="0" err="1">
                <a:latin typeface="Consolas" panose="020B0609020204030204" pitchFamily="49" charset="0"/>
                <a:cs typeface="Consolas" panose="020B0609020204030204" pitchFamily="49" charset="0"/>
              </a:rPr>
              <a:t>org.apache.kafka</a:t>
            </a:r>
            <a:r>
              <a:rPr lang="en-GB" sz="1400" dirty="0">
                <a:latin typeface="Consolas" panose="020B0609020204030204" pitchFamily="49" charset="0"/>
                <a:cs typeface="Consolas" panose="020B0609020204030204" pitchFamily="49" charset="0"/>
              </a:rPr>
              <a:t>&lt;/</a:t>
            </a:r>
            <a:r>
              <a:rPr lang="en-GB" sz="1400" dirty="0" err="1">
                <a:latin typeface="Consolas" panose="020B0609020204030204" pitchFamily="49" charset="0"/>
                <a:cs typeface="Consolas" panose="020B0609020204030204" pitchFamily="49" charset="0"/>
              </a:rPr>
              <a:t>groupId</a:t>
            </a:r>
            <a:r>
              <a:rPr lang="en-GB" sz="1400" dirty="0">
                <a:latin typeface="Consolas" panose="020B0609020204030204" pitchFamily="49" charset="0"/>
                <a:cs typeface="Consolas" panose="020B0609020204030204" pitchFamily="49" charset="0"/>
              </a:rPr>
              <a:t>&gt;</a:t>
            </a:r>
          </a:p>
          <a:p>
            <a:r>
              <a:rPr lang="en-GB" sz="1400" dirty="0">
                <a:latin typeface="Consolas" panose="020B0609020204030204" pitchFamily="49" charset="0"/>
                <a:cs typeface="Consolas" panose="020B0609020204030204" pitchFamily="49" charset="0"/>
              </a:rPr>
              <a:t>     &lt;</a:t>
            </a:r>
            <a:r>
              <a:rPr lang="en-GB" sz="1400" dirty="0" err="1">
                <a:latin typeface="Consolas" panose="020B0609020204030204" pitchFamily="49" charset="0"/>
                <a:cs typeface="Consolas" panose="020B0609020204030204" pitchFamily="49" charset="0"/>
              </a:rPr>
              <a:t>artifactId</a:t>
            </a:r>
            <a:r>
              <a:rPr lang="en-GB" sz="1400" dirty="0">
                <a:latin typeface="Consolas" panose="020B0609020204030204" pitchFamily="49" charset="0"/>
                <a:cs typeface="Consolas" panose="020B0609020204030204" pitchFamily="49" charset="0"/>
              </a:rPr>
              <a:t>&gt;</a:t>
            </a:r>
            <a:r>
              <a:rPr lang="en-GB" sz="1400" dirty="0" err="1">
                <a:latin typeface="Consolas" panose="020B0609020204030204" pitchFamily="49" charset="0"/>
                <a:cs typeface="Consolas" panose="020B0609020204030204" pitchFamily="49" charset="0"/>
              </a:rPr>
              <a:t>kafka</a:t>
            </a:r>
            <a:r>
              <a:rPr lang="en-GB" sz="1400" dirty="0">
                <a:latin typeface="Consolas" panose="020B0609020204030204" pitchFamily="49" charset="0"/>
                <a:cs typeface="Consolas" panose="020B0609020204030204" pitchFamily="49" charset="0"/>
              </a:rPr>
              <a:t>-clients&lt;/</a:t>
            </a:r>
            <a:r>
              <a:rPr lang="en-GB" sz="1400" dirty="0" err="1">
                <a:latin typeface="Consolas" panose="020B0609020204030204" pitchFamily="49" charset="0"/>
                <a:cs typeface="Consolas" panose="020B0609020204030204" pitchFamily="49" charset="0"/>
              </a:rPr>
              <a:t>artifactId</a:t>
            </a:r>
            <a:r>
              <a:rPr lang="en-GB" sz="1400" dirty="0">
                <a:latin typeface="Consolas" panose="020B0609020204030204" pitchFamily="49" charset="0"/>
                <a:cs typeface="Consolas" panose="020B0609020204030204" pitchFamily="49" charset="0"/>
              </a:rPr>
              <a:t>&gt;</a:t>
            </a:r>
          </a:p>
          <a:p>
            <a:r>
              <a:rPr lang="en-GB" sz="1400" dirty="0">
                <a:latin typeface="Consolas" panose="020B0609020204030204" pitchFamily="49" charset="0"/>
                <a:cs typeface="Consolas" panose="020B0609020204030204" pitchFamily="49" charset="0"/>
              </a:rPr>
              <a:t>     </a:t>
            </a:r>
            <a:r>
              <a:rPr lang="en-GB" sz="1400" b="1" dirty="0">
                <a:latin typeface="Consolas" panose="020B0609020204030204" pitchFamily="49" charset="0"/>
                <a:cs typeface="Consolas" panose="020B0609020204030204" pitchFamily="49" charset="0"/>
              </a:rPr>
              <a:t>&lt;version&gt;7.1.1-ccs&lt;/version&gt;</a:t>
            </a:r>
          </a:p>
          <a:p>
            <a:r>
              <a:rPr lang="en-GB" sz="1400" dirty="0">
                <a:latin typeface="Consolas" panose="020B0609020204030204" pitchFamily="49" charset="0"/>
                <a:cs typeface="Consolas" panose="020B0609020204030204" pitchFamily="49" charset="0"/>
              </a:rPr>
              <a:t>&lt;/dependency&gt;</a:t>
            </a:r>
          </a:p>
          <a:p>
            <a:endParaRPr lang="en-GB" sz="1000" dirty="0">
              <a:latin typeface="Arial" panose="020B0604020202020204" pitchFamily="34" charset="0"/>
            </a:endParaRPr>
          </a:p>
          <a:p>
            <a:endParaRPr lang="en-ES" sz="1000" dirty="0">
              <a:latin typeface="Arial" panose="020B0604020202020204" pitchFamily="34" charset="0"/>
            </a:endParaRPr>
          </a:p>
        </p:txBody>
      </p:sp>
      <p:sp>
        <p:nvSpPr>
          <p:cNvPr id="7" name="TextBox 6">
            <a:extLst>
              <a:ext uri="{FF2B5EF4-FFF2-40B4-BE49-F238E27FC236}">
                <a16:creationId xmlns:a16="http://schemas.microsoft.com/office/drawing/2014/main" id="{7B1D6DF8-E861-89ED-FA39-DF65FD9F5587}"/>
              </a:ext>
            </a:extLst>
          </p:cNvPr>
          <p:cNvSpPr txBox="1"/>
          <p:nvPr/>
        </p:nvSpPr>
        <p:spPr>
          <a:xfrm>
            <a:off x="5663952" y="2557233"/>
            <a:ext cx="4458272" cy="3170099"/>
          </a:xfrm>
          <a:prstGeom prst="rect">
            <a:avLst/>
          </a:prstGeom>
          <a:noFill/>
        </p:spPr>
        <p:txBody>
          <a:bodyPr wrap="none" rtlCol="0">
            <a:spAutoFit/>
          </a:bodyPr>
          <a:lstStyle/>
          <a:p>
            <a:r>
              <a:rPr lang="en-GB" sz="1400" dirty="0">
                <a:latin typeface="Arial" panose="020B0604020202020204" pitchFamily="34" charset="0"/>
              </a:rPr>
              <a:t>Per a </a:t>
            </a:r>
            <a:r>
              <a:rPr lang="en-GB" sz="1400" dirty="0" err="1">
                <a:latin typeface="Arial" panose="020B0604020202020204" pitchFamily="34" charset="0"/>
              </a:rPr>
              <a:t>kafka</a:t>
            </a:r>
            <a:r>
              <a:rPr lang="en-GB" sz="1400" dirty="0">
                <a:latin typeface="Arial" panose="020B0604020202020204" pitchFamily="34" charset="0"/>
              </a:rPr>
              <a:t>-streams </a:t>
            </a:r>
            <a:r>
              <a:rPr lang="en-GB" sz="1400" dirty="0" err="1">
                <a:latin typeface="Arial" panose="020B0604020202020204" pitchFamily="34" charset="0"/>
              </a:rPr>
              <a:t>utilitzar</a:t>
            </a:r>
            <a:r>
              <a:rPr lang="en-GB" sz="1400" dirty="0">
                <a:latin typeface="Arial" panose="020B0604020202020204" pitchFamily="34" charset="0"/>
              </a:rPr>
              <a:t>:</a:t>
            </a:r>
          </a:p>
          <a:p>
            <a:r>
              <a:rPr lang="en-GB" sz="1400" dirty="0">
                <a:latin typeface="Consolas" panose="020B0609020204030204" pitchFamily="49" charset="0"/>
                <a:cs typeface="Consolas" panose="020B0609020204030204" pitchFamily="49" charset="0"/>
              </a:rPr>
              <a:t>&lt;dependency&gt;</a:t>
            </a:r>
          </a:p>
          <a:p>
            <a:r>
              <a:rPr lang="en-GB" sz="1400" dirty="0">
                <a:latin typeface="Consolas" panose="020B0609020204030204" pitchFamily="49" charset="0"/>
                <a:cs typeface="Consolas" panose="020B0609020204030204" pitchFamily="49" charset="0"/>
              </a:rPr>
              <a:t>     &lt;</a:t>
            </a:r>
            <a:r>
              <a:rPr lang="en-GB" sz="1400" dirty="0" err="1">
                <a:latin typeface="Consolas" panose="020B0609020204030204" pitchFamily="49" charset="0"/>
                <a:cs typeface="Consolas" panose="020B0609020204030204" pitchFamily="49" charset="0"/>
              </a:rPr>
              <a:t>groupId</a:t>
            </a:r>
            <a:r>
              <a:rPr lang="en-GB" sz="1400" dirty="0">
                <a:latin typeface="Consolas" panose="020B0609020204030204" pitchFamily="49" charset="0"/>
                <a:cs typeface="Consolas" panose="020B0609020204030204" pitchFamily="49" charset="0"/>
              </a:rPr>
              <a:t>&gt;</a:t>
            </a:r>
            <a:r>
              <a:rPr lang="en-GB" sz="1400" dirty="0" err="1">
                <a:latin typeface="Consolas" panose="020B0609020204030204" pitchFamily="49" charset="0"/>
                <a:cs typeface="Consolas" panose="020B0609020204030204" pitchFamily="49" charset="0"/>
              </a:rPr>
              <a:t>org.apache.kafka</a:t>
            </a:r>
            <a:r>
              <a:rPr lang="en-GB" sz="1400" dirty="0">
                <a:latin typeface="Consolas" panose="020B0609020204030204" pitchFamily="49" charset="0"/>
                <a:cs typeface="Consolas" panose="020B0609020204030204" pitchFamily="49" charset="0"/>
              </a:rPr>
              <a:t>&lt;/</a:t>
            </a:r>
            <a:r>
              <a:rPr lang="en-GB" sz="1400" dirty="0" err="1">
                <a:latin typeface="Consolas" panose="020B0609020204030204" pitchFamily="49" charset="0"/>
                <a:cs typeface="Consolas" panose="020B0609020204030204" pitchFamily="49" charset="0"/>
              </a:rPr>
              <a:t>groupId</a:t>
            </a:r>
            <a:r>
              <a:rPr lang="en-GB" sz="1400" dirty="0">
                <a:latin typeface="Consolas" panose="020B0609020204030204" pitchFamily="49" charset="0"/>
                <a:cs typeface="Consolas" panose="020B0609020204030204" pitchFamily="49" charset="0"/>
              </a:rPr>
              <a:t>&gt;</a:t>
            </a:r>
          </a:p>
          <a:p>
            <a:r>
              <a:rPr lang="en-GB" sz="1400" dirty="0">
                <a:latin typeface="Consolas" panose="020B0609020204030204" pitchFamily="49" charset="0"/>
                <a:cs typeface="Consolas" panose="020B0609020204030204" pitchFamily="49" charset="0"/>
              </a:rPr>
              <a:t>     &lt;</a:t>
            </a:r>
            <a:r>
              <a:rPr lang="en-GB" sz="1400" dirty="0" err="1">
                <a:latin typeface="Consolas" panose="020B0609020204030204" pitchFamily="49" charset="0"/>
                <a:cs typeface="Consolas" panose="020B0609020204030204" pitchFamily="49" charset="0"/>
              </a:rPr>
              <a:t>artifactId</a:t>
            </a:r>
            <a:r>
              <a:rPr lang="en-GB" sz="1400" dirty="0">
                <a:latin typeface="Consolas" panose="020B0609020204030204" pitchFamily="49" charset="0"/>
                <a:cs typeface="Consolas" panose="020B0609020204030204" pitchFamily="49" charset="0"/>
              </a:rPr>
              <a:t>&gt;</a:t>
            </a:r>
            <a:r>
              <a:rPr lang="en-GB" sz="1400" dirty="0" err="1">
                <a:latin typeface="Consolas" panose="020B0609020204030204" pitchFamily="49" charset="0"/>
                <a:cs typeface="Consolas" panose="020B0609020204030204" pitchFamily="49" charset="0"/>
              </a:rPr>
              <a:t>kafka</a:t>
            </a:r>
            <a:r>
              <a:rPr lang="en-GB" sz="1400" dirty="0">
                <a:latin typeface="Consolas" panose="020B0609020204030204" pitchFamily="49" charset="0"/>
                <a:cs typeface="Consolas" panose="020B0609020204030204" pitchFamily="49" charset="0"/>
              </a:rPr>
              <a:t>-streams&lt;/</a:t>
            </a:r>
            <a:r>
              <a:rPr lang="en-GB" sz="1400" dirty="0" err="1">
                <a:latin typeface="Consolas" panose="020B0609020204030204" pitchFamily="49" charset="0"/>
                <a:cs typeface="Consolas" panose="020B0609020204030204" pitchFamily="49" charset="0"/>
              </a:rPr>
              <a:t>artifactId</a:t>
            </a:r>
            <a:r>
              <a:rPr lang="en-GB" sz="1400" dirty="0">
                <a:latin typeface="Consolas" panose="020B0609020204030204" pitchFamily="49" charset="0"/>
                <a:cs typeface="Consolas" panose="020B0609020204030204" pitchFamily="49" charset="0"/>
              </a:rPr>
              <a:t>&gt;</a:t>
            </a:r>
          </a:p>
          <a:p>
            <a:r>
              <a:rPr lang="en-GB" sz="1400" dirty="0">
                <a:latin typeface="Consolas" panose="020B0609020204030204" pitchFamily="49" charset="0"/>
                <a:cs typeface="Consolas" panose="020B0609020204030204" pitchFamily="49" charset="0"/>
              </a:rPr>
              <a:t>     </a:t>
            </a:r>
            <a:r>
              <a:rPr lang="en-GB" sz="1400" b="1" dirty="0">
                <a:latin typeface="Consolas" panose="020B0609020204030204" pitchFamily="49" charset="0"/>
                <a:cs typeface="Consolas" panose="020B0609020204030204" pitchFamily="49" charset="0"/>
              </a:rPr>
              <a:t>&lt;version&gt;3.7.1&lt;/version&gt;</a:t>
            </a:r>
          </a:p>
          <a:p>
            <a:r>
              <a:rPr lang="en-GB" sz="1400" dirty="0">
                <a:latin typeface="Consolas" panose="020B0609020204030204" pitchFamily="49" charset="0"/>
                <a:cs typeface="Consolas" panose="020B0609020204030204" pitchFamily="49" charset="0"/>
              </a:rPr>
              <a:t>&lt;/dependency&gt;</a:t>
            </a:r>
          </a:p>
          <a:p>
            <a:endParaRPr lang="en-GB" sz="1400" dirty="0">
              <a:latin typeface="Arial" panose="020B0604020202020204" pitchFamily="34" charset="0"/>
            </a:endParaRPr>
          </a:p>
          <a:p>
            <a:r>
              <a:rPr lang="en-GB" sz="1400" dirty="0" err="1">
                <a:latin typeface="Arial" panose="020B0604020202020204" pitchFamily="34" charset="0"/>
              </a:rPr>
              <a:t>En</a:t>
            </a:r>
            <a:r>
              <a:rPr lang="en-GB" sz="1400" dirty="0">
                <a:latin typeface="Arial" panose="020B0604020202020204" pitchFamily="34" charset="0"/>
              </a:rPr>
              <a:t> </a:t>
            </a:r>
            <a:r>
              <a:rPr lang="en-GB" sz="1400" dirty="0" err="1">
                <a:latin typeface="Arial" panose="020B0604020202020204" pitchFamily="34" charset="0"/>
              </a:rPr>
              <a:t>lloc</a:t>
            </a:r>
            <a:r>
              <a:rPr lang="en-GB" sz="1400" dirty="0">
                <a:latin typeface="Arial" panose="020B0604020202020204" pitchFamily="34" charset="0"/>
              </a:rPr>
              <a:t> de:</a:t>
            </a:r>
          </a:p>
          <a:p>
            <a:r>
              <a:rPr lang="en-GB" sz="1400" dirty="0">
                <a:latin typeface="Consolas" panose="020B0609020204030204" pitchFamily="49" charset="0"/>
                <a:cs typeface="Consolas" panose="020B0609020204030204" pitchFamily="49" charset="0"/>
              </a:rPr>
              <a:t>&lt;dependency&gt;</a:t>
            </a:r>
          </a:p>
          <a:p>
            <a:r>
              <a:rPr lang="en-GB" sz="1400" dirty="0">
                <a:latin typeface="Consolas" panose="020B0609020204030204" pitchFamily="49" charset="0"/>
                <a:cs typeface="Consolas" panose="020B0609020204030204" pitchFamily="49" charset="0"/>
              </a:rPr>
              <a:t>     &lt;</a:t>
            </a:r>
            <a:r>
              <a:rPr lang="en-GB" sz="1400" dirty="0" err="1">
                <a:latin typeface="Consolas" panose="020B0609020204030204" pitchFamily="49" charset="0"/>
                <a:cs typeface="Consolas" panose="020B0609020204030204" pitchFamily="49" charset="0"/>
              </a:rPr>
              <a:t>groupId</a:t>
            </a:r>
            <a:r>
              <a:rPr lang="en-GB" sz="1400" dirty="0">
                <a:latin typeface="Consolas" panose="020B0609020204030204" pitchFamily="49" charset="0"/>
                <a:cs typeface="Consolas" panose="020B0609020204030204" pitchFamily="49" charset="0"/>
              </a:rPr>
              <a:t>&gt;</a:t>
            </a:r>
            <a:r>
              <a:rPr lang="en-GB" sz="1400" dirty="0" err="1">
                <a:latin typeface="Consolas" panose="020B0609020204030204" pitchFamily="49" charset="0"/>
                <a:cs typeface="Consolas" panose="020B0609020204030204" pitchFamily="49" charset="0"/>
              </a:rPr>
              <a:t>org.apache.kafka</a:t>
            </a:r>
            <a:r>
              <a:rPr lang="en-GB" sz="1400" dirty="0">
                <a:latin typeface="Consolas" panose="020B0609020204030204" pitchFamily="49" charset="0"/>
                <a:cs typeface="Consolas" panose="020B0609020204030204" pitchFamily="49" charset="0"/>
              </a:rPr>
              <a:t>&lt;/</a:t>
            </a:r>
            <a:r>
              <a:rPr lang="en-GB" sz="1400" dirty="0" err="1">
                <a:latin typeface="Consolas" panose="020B0609020204030204" pitchFamily="49" charset="0"/>
                <a:cs typeface="Consolas" panose="020B0609020204030204" pitchFamily="49" charset="0"/>
              </a:rPr>
              <a:t>groupId</a:t>
            </a:r>
            <a:r>
              <a:rPr lang="en-GB" sz="1400" dirty="0">
                <a:latin typeface="Consolas" panose="020B0609020204030204" pitchFamily="49" charset="0"/>
                <a:cs typeface="Consolas" panose="020B0609020204030204" pitchFamily="49" charset="0"/>
              </a:rPr>
              <a:t>&gt;</a:t>
            </a:r>
          </a:p>
          <a:p>
            <a:r>
              <a:rPr lang="en-GB" sz="1400" dirty="0">
                <a:latin typeface="Consolas" panose="020B0609020204030204" pitchFamily="49" charset="0"/>
                <a:cs typeface="Consolas" panose="020B0609020204030204" pitchFamily="49" charset="0"/>
              </a:rPr>
              <a:t>     &lt;</a:t>
            </a:r>
            <a:r>
              <a:rPr lang="en-GB" sz="1400" dirty="0" err="1">
                <a:latin typeface="Consolas" panose="020B0609020204030204" pitchFamily="49" charset="0"/>
                <a:cs typeface="Consolas" panose="020B0609020204030204" pitchFamily="49" charset="0"/>
              </a:rPr>
              <a:t>artifactId</a:t>
            </a:r>
            <a:r>
              <a:rPr lang="en-GB" sz="1400" dirty="0">
                <a:latin typeface="Consolas" panose="020B0609020204030204" pitchFamily="49" charset="0"/>
                <a:cs typeface="Consolas" panose="020B0609020204030204" pitchFamily="49" charset="0"/>
              </a:rPr>
              <a:t>&gt;</a:t>
            </a:r>
            <a:r>
              <a:rPr lang="en-GB" sz="1400" dirty="0" err="1">
                <a:latin typeface="Consolas" panose="020B0609020204030204" pitchFamily="49" charset="0"/>
                <a:cs typeface="Consolas" panose="020B0609020204030204" pitchFamily="49" charset="0"/>
              </a:rPr>
              <a:t>kafka</a:t>
            </a:r>
            <a:r>
              <a:rPr lang="en-GB" sz="1400" dirty="0">
                <a:latin typeface="Consolas" panose="020B0609020204030204" pitchFamily="49" charset="0"/>
                <a:cs typeface="Consolas" panose="020B0609020204030204" pitchFamily="49" charset="0"/>
              </a:rPr>
              <a:t>-streams&lt;/</a:t>
            </a:r>
            <a:r>
              <a:rPr lang="en-GB" sz="1400" dirty="0" err="1">
                <a:latin typeface="Consolas" panose="020B0609020204030204" pitchFamily="49" charset="0"/>
                <a:cs typeface="Consolas" panose="020B0609020204030204" pitchFamily="49" charset="0"/>
              </a:rPr>
              <a:t>artifactId</a:t>
            </a:r>
            <a:r>
              <a:rPr lang="en-GB" sz="1400" dirty="0">
                <a:latin typeface="Consolas" panose="020B0609020204030204" pitchFamily="49" charset="0"/>
                <a:cs typeface="Consolas" panose="020B0609020204030204" pitchFamily="49" charset="0"/>
              </a:rPr>
              <a:t>&gt;</a:t>
            </a:r>
          </a:p>
          <a:p>
            <a:r>
              <a:rPr lang="en-GB" sz="1400" dirty="0">
                <a:latin typeface="Consolas" panose="020B0609020204030204" pitchFamily="49" charset="0"/>
                <a:cs typeface="Consolas" panose="020B0609020204030204" pitchFamily="49" charset="0"/>
              </a:rPr>
              <a:t>     </a:t>
            </a:r>
            <a:r>
              <a:rPr lang="en-GB" sz="1400" b="1" dirty="0">
                <a:latin typeface="Consolas" panose="020B0609020204030204" pitchFamily="49" charset="0"/>
                <a:cs typeface="Consolas" panose="020B0609020204030204" pitchFamily="49" charset="0"/>
              </a:rPr>
              <a:t>&lt;version&gt;7.1.1-ccs&lt;/version&gt;</a:t>
            </a:r>
          </a:p>
          <a:p>
            <a:r>
              <a:rPr lang="en-GB" sz="1400" dirty="0">
                <a:latin typeface="Consolas" panose="020B0609020204030204" pitchFamily="49" charset="0"/>
                <a:cs typeface="Consolas" panose="020B0609020204030204" pitchFamily="49" charset="0"/>
              </a:rPr>
              <a:t>&lt;/dependency&gt;</a:t>
            </a:r>
          </a:p>
          <a:p>
            <a:endParaRPr lang="en-ES" dirty="0"/>
          </a:p>
        </p:txBody>
      </p:sp>
      <p:sp>
        <p:nvSpPr>
          <p:cNvPr id="9" name="TextBox 8">
            <a:extLst>
              <a:ext uri="{FF2B5EF4-FFF2-40B4-BE49-F238E27FC236}">
                <a16:creationId xmlns:a16="http://schemas.microsoft.com/office/drawing/2014/main" id="{B7111433-58E9-4391-A3D7-7BF6C0D1E332}"/>
              </a:ext>
            </a:extLst>
          </p:cNvPr>
          <p:cNvSpPr txBox="1"/>
          <p:nvPr/>
        </p:nvSpPr>
        <p:spPr>
          <a:xfrm>
            <a:off x="476251" y="1325924"/>
            <a:ext cx="10630617" cy="523220"/>
          </a:xfrm>
          <a:prstGeom prst="rect">
            <a:avLst/>
          </a:prstGeom>
          <a:noFill/>
        </p:spPr>
        <p:txBody>
          <a:bodyPr wrap="square" rtlCol="0">
            <a:spAutoFit/>
          </a:bodyPr>
          <a:lstStyle/>
          <a:p>
            <a:r>
              <a:rPr lang="en-GB" sz="1400" dirty="0" err="1">
                <a:latin typeface="Arial" panose="020B0604020202020204" pitchFamily="34" charset="0"/>
              </a:rPr>
              <a:t>Amb</a:t>
            </a:r>
            <a:r>
              <a:rPr lang="en-GB" sz="1400" dirty="0">
                <a:latin typeface="Arial" panose="020B0604020202020204" pitchFamily="34" charset="0"/>
              </a:rPr>
              <a:t> </a:t>
            </a:r>
            <a:r>
              <a:rPr lang="en-GB" sz="1400" dirty="0" err="1">
                <a:latin typeface="Arial" panose="020B0604020202020204" pitchFamily="34" charset="0"/>
              </a:rPr>
              <a:t>el</a:t>
            </a:r>
            <a:r>
              <a:rPr lang="en-GB" sz="1400" dirty="0">
                <a:latin typeface="Arial" panose="020B0604020202020204" pitchFamily="34" charset="0"/>
              </a:rPr>
              <a:t> </a:t>
            </a:r>
            <a:r>
              <a:rPr lang="en-GB" sz="1400" dirty="0" err="1">
                <a:latin typeface="Arial" panose="020B0604020202020204" pitchFamily="34" charset="0"/>
              </a:rPr>
              <a:t>propòsit</a:t>
            </a:r>
            <a:r>
              <a:rPr lang="en-GB" sz="1400" dirty="0">
                <a:latin typeface="Arial" panose="020B0604020202020204" pitchFamily="34" charset="0"/>
              </a:rPr>
              <a:t> </a:t>
            </a:r>
            <a:r>
              <a:rPr lang="en-GB" sz="1400" dirty="0" err="1">
                <a:latin typeface="Arial" panose="020B0604020202020204" pitchFamily="34" charset="0"/>
              </a:rPr>
              <a:t>d'evitar</a:t>
            </a:r>
            <a:r>
              <a:rPr lang="en-GB" sz="1400" dirty="0">
                <a:latin typeface="Arial" panose="020B0604020202020204" pitchFamily="34" charset="0"/>
              </a:rPr>
              <a:t> </a:t>
            </a:r>
            <a:r>
              <a:rPr lang="en-GB" sz="1400" dirty="0" err="1">
                <a:latin typeface="Arial" panose="020B0604020202020204" pitchFamily="34" charset="0"/>
              </a:rPr>
              <a:t>dependre</a:t>
            </a:r>
            <a:r>
              <a:rPr lang="en-GB" sz="1400" dirty="0">
                <a:latin typeface="Arial" panose="020B0604020202020204" pitchFamily="34" charset="0"/>
              </a:rPr>
              <a:t> d'un </a:t>
            </a:r>
            <a:r>
              <a:rPr lang="en-GB" sz="1400" dirty="0" err="1">
                <a:latin typeface="Arial" panose="020B0604020202020204" pitchFamily="34" charset="0"/>
              </a:rPr>
              <a:t>proveïdor</a:t>
            </a:r>
            <a:r>
              <a:rPr lang="en-GB" sz="1400" dirty="0">
                <a:latin typeface="Arial" panose="020B0604020202020204" pitchFamily="34" charset="0"/>
              </a:rPr>
              <a:t> </a:t>
            </a:r>
            <a:r>
              <a:rPr lang="en-GB" sz="1400" dirty="0" err="1">
                <a:latin typeface="Arial" panose="020B0604020202020204" pitchFamily="34" charset="0"/>
              </a:rPr>
              <a:t>específic</a:t>
            </a:r>
            <a:r>
              <a:rPr lang="en-GB" sz="1400" dirty="0">
                <a:latin typeface="Arial" panose="020B0604020202020204" pitchFamily="34" charset="0"/>
              </a:rPr>
              <a:t>, es </a:t>
            </a:r>
            <a:r>
              <a:rPr lang="en-GB" sz="1400" dirty="0" err="1">
                <a:latin typeface="Arial" panose="020B0604020202020204" pitchFamily="34" charset="0"/>
              </a:rPr>
              <a:t>recomana</a:t>
            </a:r>
            <a:r>
              <a:rPr lang="en-GB" sz="1400" dirty="0">
                <a:latin typeface="Arial" panose="020B0604020202020204" pitchFamily="34" charset="0"/>
              </a:rPr>
              <a:t>, sempre que </a:t>
            </a:r>
            <a:r>
              <a:rPr lang="en-GB" sz="1400" dirty="0" err="1">
                <a:latin typeface="Arial" panose="020B0604020202020204" pitchFamily="34" charset="0"/>
              </a:rPr>
              <a:t>sigui</a:t>
            </a:r>
            <a:r>
              <a:rPr lang="en-GB" sz="1400" dirty="0">
                <a:latin typeface="Arial" panose="020B0604020202020204" pitchFamily="34" charset="0"/>
              </a:rPr>
              <a:t> possible, fer </a:t>
            </a:r>
            <a:r>
              <a:rPr lang="en-GB" sz="1400" dirty="0" err="1">
                <a:latin typeface="Arial" panose="020B0604020202020204" pitchFamily="34" charset="0"/>
              </a:rPr>
              <a:t>servir</a:t>
            </a:r>
            <a:r>
              <a:rPr lang="en-GB" sz="1400" dirty="0">
                <a:latin typeface="Arial" panose="020B0604020202020204" pitchFamily="34" charset="0"/>
              </a:rPr>
              <a:t> les </a:t>
            </a:r>
            <a:r>
              <a:rPr lang="en-GB" sz="1400" dirty="0" err="1">
                <a:latin typeface="Arial" panose="020B0604020202020204" pitchFamily="34" charset="0"/>
              </a:rPr>
              <a:t>llibreries</a:t>
            </a:r>
            <a:r>
              <a:rPr lang="en-GB" sz="1400" dirty="0">
                <a:latin typeface="Arial" panose="020B0604020202020204" pitchFamily="34" charset="0"/>
              </a:rPr>
              <a:t> </a:t>
            </a:r>
            <a:r>
              <a:rPr lang="en-GB" sz="1400" dirty="0" err="1">
                <a:latin typeface="Arial" panose="020B0604020202020204" pitchFamily="34" charset="0"/>
              </a:rPr>
              <a:t>d'Apache</a:t>
            </a:r>
            <a:r>
              <a:rPr lang="en-GB" sz="1400" dirty="0">
                <a:latin typeface="Arial" panose="020B0604020202020204" pitchFamily="34" charset="0"/>
              </a:rPr>
              <a:t> un </a:t>
            </a:r>
            <a:r>
              <a:rPr lang="en-GB" sz="1400" dirty="0" err="1">
                <a:latin typeface="Arial" panose="020B0604020202020204" pitchFamily="34" charset="0"/>
              </a:rPr>
              <a:t>lloc</a:t>
            </a:r>
            <a:r>
              <a:rPr lang="en-GB" sz="1400" dirty="0">
                <a:latin typeface="Arial" panose="020B0604020202020204" pitchFamily="34" charset="0"/>
              </a:rPr>
              <a:t> de les de Confluent.</a:t>
            </a:r>
          </a:p>
        </p:txBody>
      </p:sp>
    </p:spTree>
    <p:extLst>
      <p:ext uri="{BB962C8B-B14F-4D97-AF65-F5344CB8AC3E}">
        <p14:creationId xmlns:p14="http://schemas.microsoft.com/office/powerpoint/2010/main" val="510946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B417-957A-B98D-D587-D254546A70B6}"/>
              </a:ext>
            </a:extLst>
          </p:cNvPr>
          <p:cNvSpPr>
            <a:spLocks noGrp="1"/>
          </p:cNvSpPr>
          <p:nvPr>
            <p:ph type="title"/>
          </p:nvPr>
        </p:nvSpPr>
        <p:spPr/>
        <p:txBody>
          <a:bodyPr/>
          <a:lstStyle/>
          <a:p>
            <a:r>
              <a:rPr lang="ca-ES" dirty="0"/>
              <a:t>Annex VII – </a:t>
            </a:r>
            <a:r>
              <a:rPr lang="ca-ES" dirty="0" err="1"/>
              <a:t>Schema</a:t>
            </a:r>
            <a:r>
              <a:rPr lang="ca-ES" dirty="0"/>
              <a:t> </a:t>
            </a:r>
            <a:r>
              <a:rPr lang="ca-ES" dirty="0" err="1"/>
              <a:t>Registry</a:t>
            </a:r>
            <a:r>
              <a:rPr lang="ca-ES" dirty="0"/>
              <a:t>, memòria cau local d'esquemes</a:t>
            </a:r>
            <a:endParaRPr lang="en-ES" dirty="0"/>
          </a:p>
        </p:txBody>
      </p:sp>
      <p:sp>
        <p:nvSpPr>
          <p:cNvPr id="5" name="Slide Number Placeholder 4">
            <a:extLst>
              <a:ext uri="{FF2B5EF4-FFF2-40B4-BE49-F238E27FC236}">
                <a16:creationId xmlns:a16="http://schemas.microsoft.com/office/drawing/2014/main" id="{49448499-89C1-8A3C-50D4-36A1D23488D2}"/>
              </a:ext>
            </a:extLst>
          </p:cNvPr>
          <p:cNvSpPr>
            <a:spLocks noGrp="1"/>
          </p:cNvSpPr>
          <p:nvPr>
            <p:ph type="sldNum" sz="quarter" idx="14"/>
          </p:nvPr>
        </p:nvSpPr>
        <p:spPr/>
        <p:txBody>
          <a:bodyPr/>
          <a:lstStyle/>
          <a:p>
            <a:fld id="{C92424E3-DEF5-471B-AE0E-D62BF55A3FE3}" type="slidenum">
              <a:rPr lang="ca-ES" altLang="es-ES" smtClean="0"/>
              <a:pPr/>
              <a:t>34</a:t>
            </a:fld>
            <a:endParaRPr lang="ca-ES" altLang="es-ES"/>
          </a:p>
        </p:txBody>
      </p:sp>
      <p:sp>
        <p:nvSpPr>
          <p:cNvPr id="7" name="TextBox 6">
            <a:extLst>
              <a:ext uri="{FF2B5EF4-FFF2-40B4-BE49-F238E27FC236}">
                <a16:creationId xmlns:a16="http://schemas.microsoft.com/office/drawing/2014/main" id="{AC3B7D8D-1EE2-2081-7FB6-14422F15EB46}"/>
              </a:ext>
            </a:extLst>
          </p:cNvPr>
          <p:cNvSpPr txBox="1"/>
          <p:nvPr/>
        </p:nvSpPr>
        <p:spPr>
          <a:xfrm>
            <a:off x="476251" y="1207698"/>
            <a:ext cx="11427883" cy="2308324"/>
          </a:xfrm>
          <a:prstGeom prst="rect">
            <a:avLst/>
          </a:prstGeom>
          <a:noFill/>
        </p:spPr>
        <p:txBody>
          <a:bodyPr wrap="square" rtlCol="0">
            <a:spAutoFit/>
          </a:bodyPr>
          <a:lstStyle/>
          <a:p>
            <a:r>
              <a:rPr lang="ca-ES" dirty="0"/>
              <a:t>Atès que actualment només existeix un node de </a:t>
            </a:r>
            <a:r>
              <a:rPr lang="ca-ES" dirty="0" err="1"/>
              <a:t>Schema</a:t>
            </a:r>
            <a:r>
              <a:rPr lang="ca-ES" dirty="0"/>
              <a:t> </a:t>
            </a:r>
            <a:r>
              <a:rPr lang="ca-ES" dirty="0" err="1"/>
              <a:t>Registry</a:t>
            </a:r>
            <a:r>
              <a:rPr lang="ca-ES" dirty="0"/>
              <a:t> a la plataforma, es recomana la memòria cau d'esquemes als clients.</a:t>
            </a:r>
          </a:p>
          <a:p>
            <a:endParaRPr lang="ca-ES" dirty="0"/>
          </a:p>
          <a:p>
            <a:r>
              <a:rPr lang="ca-ES" dirty="0"/>
              <a:t>Per a aplicacions productores/consumidores de Kafka, els </a:t>
            </a:r>
            <a:r>
              <a:rPr lang="ca-ES" dirty="0" err="1"/>
              <a:t>serialitzadors</a:t>
            </a:r>
            <a:r>
              <a:rPr lang="ca-ES" dirty="0"/>
              <a:t>/</a:t>
            </a:r>
            <a:r>
              <a:rPr lang="ca-ES" dirty="0" err="1"/>
              <a:t>deserialitzadors</a:t>
            </a:r>
            <a:r>
              <a:rPr lang="ca-ES" dirty="0"/>
              <a:t> de Confluent, com per exemple </a:t>
            </a:r>
            <a:r>
              <a:rPr lang="ca-ES" dirty="0" err="1"/>
              <a:t>KafkaAvroSerializer</a:t>
            </a:r>
            <a:r>
              <a:rPr lang="ca-ES" dirty="0"/>
              <a:t>, implementen la memòria cau local dels esquemes al costat del client.</a:t>
            </a:r>
          </a:p>
          <a:p>
            <a:endParaRPr lang="ca-ES" dirty="0"/>
          </a:p>
          <a:p>
            <a:r>
              <a:rPr lang="ca-ES" dirty="0"/>
              <a:t>Per a aplicacions que necessitin utilitzar directament un client de </a:t>
            </a:r>
            <a:r>
              <a:rPr lang="ca-ES" dirty="0" err="1"/>
              <a:t>Schema</a:t>
            </a:r>
            <a:r>
              <a:rPr lang="ca-ES" dirty="0"/>
              <a:t> </a:t>
            </a:r>
            <a:r>
              <a:rPr lang="ca-ES" dirty="0" err="1"/>
              <a:t>Registry</a:t>
            </a:r>
            <a:r>
              <a:rPr lang="ca-ES" dirty="0"/>
              <a:t> es recomana que facin ús de </a:t>
            </a:r>
            <a:r>
              <a:rPr lang="ca-ES" dirty="0" err="1"/>
              <a:t>CachedSchemaRegistryClient</a:t>
            </a:r>
            <a:r>
              <a:rPr lang="ca-ES" dirty="0"/>
              <a:t>, atès que els aportarà memòria cau local dels esquemes al costat del client.</a:t>
            </a:r>
          </a:p>
        </p:txBody>
      </p:sp>
    </p:spTree>
    <p:extLst>
      <p:ext uri="{BB962C8B-B14F-4D97-AF65-F5344CB8AC3E}">
        <p14:creationId xmlns:p14="http://schemas.microsoft.com/office/powerpoint/2010/main" val="2964499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7D36-0258-3BA7-09FE-6B39E88FFB01}"/>
              </a:ext>
            </a:extLst>
          </p:cNvPr>
          <p:cNvSpPr>
            <a:spLocks noGrp="1"/>
          </p:cNvSpPr>
          <p:nvPr>
            <p:ph type="title"/>
          </p:nvPr>
        </p:nvSpPr>
        <p:spPr/>
        <p:txBody>
          <a:bodyPr/>
          <a:lstStyle/>
          <a:p>
            <a:r>
              <a:rPr lang="ca-ES" dirty="0"/>
              <a:t>Annex VIII – Recomanacions de </a:t>
            </a:r>
            <a:r>
              <a:rPr lang="ca-ES" dirty="0" err="1"/>
              <a:t>particionament</a:t>
            </a:r>
            <a:endParaRPr lang="en-ES" dirty="0"/>
          </a:p>
        </p:txBody>
      </p:sp>
      <p:sp>
        <p:nvSpPr>
          <p:cNvPr id="5" name="Slide Number Placeholder 4">
            <a:extLst>
              <a:ext uri="{FF2B5EF4-FFF2-40B4-BE49-F238E27FC236}">
                <a16:creationId xmlns:a16="http://schemas.microsoft.com/office/drawing/2014/main" id="{07179054-4595-7A4C-7B4C-C9FD0BE67A6B}"/>
              </a:ext>
            </a:extLst>
          </p:cNvPr>
          <p:cNvSpPr>
            <a:spLocks noGrp="1"/>
          </p:cNvSpPr>
          <p:nvPr>
            <p:ph type="sldNum" sz="quarter" idx="14"/>
          </p:nvPr>
        </p:nvSpPr>
        <p:spPr/>
        <p:txBody>
          <a:bodyPr/>
          <a:lstStyle/>
          <a:p>
            <a:fld id="{C92424E3-DEF5-471B-AE0E-D62BF55A3FE3}" type="slidenum">
              <a:rPr lang="ca-ES" altLang="es-ES" smtClean="0"/>
              <a:pPr/>
              <a:t>35</a:t>
            </a:fld>
            <a:endParaRPr lang="ca-ES" altLang="es-ES"/>
          </a:p>
        </p:txBody>
      </p:sp>
      <p:sp>
        <p:nvSpPr>
          <p:cNvPr id="7" name="TextBox 6">
            <a:extLst>
              <a:ext uri="{FF2B5EF4-FFF2-40B4-BE49-F238E27FC236}">
                <a16:creationId xmlns:a16="http://schemas.microsoft.com/office/drawing/2014/main" id="{F5056455-6FF3-CB0A-5EDB-2FEB7B0AD0C2}"/>
              </a:ext>
            </a:extLst>
          </p:cNvPr>
          <p:cNvSpPr txBox="1"/>
          <p:nvPr/>
        </p:nvSpPr>
        <p:spPr>
          <a:xfrm>
            <a:off x="476251" y="1207698"/>
            <a:ext cx="11427883" cy="4801314"/>
          </a:xfrm>
          <a:prstGeom prst="rect">
            <a:avLst/>
          </a:prstGeom>
          <a:noFill/>
        </p:spPr>
        <p:txBody>
          <a:bodyPr wrap="square" rtlCol="0">
            <a:spAutoFit/>
          </a:bodyPr>
          <a:lstStyle/>
          <a:p>
            <a:r>
              <a:rPr lang="ca-ES" dirty="0"/>
              <a:t>En seleccionar el nombre necessari de particions per a un tòpic, s'han de tenir en compte els punts següents:</a:t>
            </a:r>
          </a:p>
          <a:p>
            <a:endParaRPr lang="ca-ES" dirty="0"/>
          </a:p>
          <a:p>
            <a:pPr marL="285750" indent="-285750">
              <a:buFont typeface="Arial" panose="020B0604020202020204" pitchFamily="34" charset="0"/>
              <a:buChar char="•"/>
            </a:pPr>
            <a:r>
              <a:rPr lang="ca-ES" dirty="0"/>
              <a:t>Més particions condueixen a un rendiment més elevat, però requereix més recursos</a:t>
            </a:r>
          </a:p>
          <a:p>
            <a:pPr marL="285750" indent="-285750">
              <a:buFont typeface="Arial" panose="020B0604020202020204" pitchFamily="34" charset="0"/>
              <a:buChar char="•"/>
            </a:pPr>
            <a:r>
              <a:rPr lang="ca-ES" dirty="0"/>
              <a:t>Més particions requereixen més identificadors de fitxers oberts</a:t>
            </a:r>
          </a:p>
          <a:p>
            <a:pPr marL="285750" indent="-285750">
              <a:buFont typeface="Arial" panose="020B0604020202020204" pitchFamily="34" charset="0"/>
              <a:buChar char="•"/>
            </a:pPr>
            <a:r>
              <a:rPr lang="ca-ES" dirty="0"/>
              <a:t>Més particions poden augmentar la indisponiblitat</a:t>
            </a:r>
          </a:p>
          <a:p>
            <a:pPr marL="285750" indent="-285750">
              <a:buFont typeface="Arial" panose="020B0604020202020204" pitchFamily="34" charset="0"/>
              <a:buChar char="•"/>
            </a:pPr>
            <a:r>
              <a:rPr lang="ca-ES" dirty="0"/>
              <a:t>Més particions poden augmentar la latència d'extrem a extrem</a:t>
            </a:r>
          </a:p>
          <a:p>
            <a:pPr marL="285750" indent="-285750">
              <a:buFont typeface="Arial" panose="020B0604020202020204" pitchFamily="34" charset="0"/>
              <a:buChar char="•"/>
            </a:pPr>
            <a:r>
              <a:rPr lang="ca-ES" dirty="0"/>
              <a:t>Més particions poden requerir més memòria al client</a:t>
            </a:r>
          </a:p>
          <a:p>
            <a:endParaRPr lang="ca-ES" dirty="0"/>
          </a:p>
          <a:p>
            <a:r>
              <a:rPr lang="ca-ES" dirty="0"/>
              <a:t>En general, més particions en un clúster de Kafka condueixen a un rendiment més elevat. Tanmateix, cal ser conscient de l'impacte potencial de tenir massa particions en total o per broker en coses com ara la disponibilitat i la latència.</a:t>
            </a:r>
          </a:p>
          <a:p>
            <a:endParaRPr lang="ca-ES" dirty="0"/>
          </a:p>
          <a:p>
            <a:r>
              <a:rPr lang="ca-ES" dirty="0"/>
              <a:t>Us recomanem molt llegir l'article de Confluent sobre </a:t>
            </a:r>
            <a:r>
              <a:rPr lang="ca-ES" dirty="0">
                <a:hlinkClick r:id="rId2"/>
              </a:rPr>
              <a:t>com triar el nombre de tòpics/particions en un clúster de Kafka</a:t>
            </a:r>
            <a:r>
              <a:rPr lang="ca-ES" dirty="0"/>
              <a:t>.</a:t>
            </a:r>
          </a:p>
          <a:p>
            <a:endParaRPr lang="ca-ES" dirty="0"/>
          </a:p>
          <a:p>
            <a:r>
              <a:rPr lang="ca-ES" dirty="0"/>
              <a:t>També recomanem utilitzar l'eina de Confluent per </a:t>
            </a:r>
            <a:r>
              <a:rPr lang="ca-ES" dirty="0">
                <a:hlinkClick r:id="rId3"/>
              </a:rPr>
              <a:t>calcular el nombre de particions</a:t>
            </a:r>
            <a:r>
              <a:rPr lang="ca-ES" dirty="0"/>
              <a:t> necessàries per a un sol tòpic.</a:t>
            </a:r>
          </a:p>
          <a:p>
            <a:endParaRPr lang="ca-ES" dirty="0"/>
          </a:p>
          <a:p>
            <a:r>
              <a:rPr lang="ca-ES" dirty="0"/>
              <a:t>En casos típics, el nombre de particions d'un tòpic sol oscil·lar entre 3 i 12, sent 12 considerat un nombre elevat de particions.</a:t>
            </a:r>
          </a:p>
        </p:txBody>
      </p:sp>
    </p:spTree>
    <p:extLst>
      <p:ext uri="{BB962C8B-B14F-4D97-AF65-F5344CB8AC3E}">
        <p14:creationId xmlns:p14="http://schemas.microsoft.com/office/powerpoint/2010/main" val="2666996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ítol 1">
            <a:extLst>
              <a:ext uri="{FF2B5EF4-FFF2-40B4-BE49-F238E27FC236}">
                <a16:creationId xmlns:a16="http://schemas.microsoft.com/office/drawing/2014/main" id="{193C2F78-6330-4053-B3D6-9571E832F732}"/>
              </a:ext>
            </a:extLst>
          </p:cNvPr>
          <p:cNvSpPr>
            <a:spLocks noGrp="1"/>
          </p:cNvSpPr>
          <p:nvPr>
            <p:ph type="ctrTitle"/>
          </p:nvPr>
        </p:nvSpPr>
        <p:spPr>
          <a:xfrm>
            <a:off x="2209800" y="2802731"/>
            <a:ext cx="7772400" cy="1252537"/>
          </a:xfrm>
        </p:spPr>
        <p:txBody>
          <a:bodyPr>
            <a:normAutofit/>
          </a:bodyPr>
          <a:lstStyle/>
          <a:p>
            <a:pPr eaLnBrk="1" hangingPunct="1"/>
            <a:r>
              <a:rPr lang="ca-ES" altLang="ca-ES" dirty="0"/>
              <a:t>www.gencat.cat</a:t>
            </a:r>
            <a:endParaRPr lang="es-ES" altLang="ca-ES" sz="1600" dirty="0">
              <a:solidFill>
                <a:srgbClr val="00B0F0"/>
              </a:solidFill>
            </a:endParaRPr>
          </a:p>
        </p:txBody>
      </p:sp>
    </p:spTree>
    <p:extLst>
      <p:ext uri="{BB962C8B-B14F-4D97-AF65-F5344CB8AC3E}">
        <p14:creationId xmlns:p14="http://schemas.microsoft.com/office/powerpoint/2010/main" val="247521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dirty="0"/>
              <a:t>Què és i què es pot fer?</a:t>
            </a:r>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4</a:t>
            </a:fld>
            <a:endParaRPr lang="ca-ES" altLang="es-ES" sz="1200"/>
          </a:p>
        </p:txBody>
      </p:sp>
      <p:sp>
        <p:nvSpPr>
          <p:cNvPr id="2" name="Rectángulo 1"/>
          <p:cNvSpPr/>
          <p:nvPr/>
        </p:nvSpPr>
        <p:spPr>
          <a:xfrm>
            <a:off x="551383" y="1340768"/>
            <a:ext cx="10585177" cy="4801314"/>
          </a:xfrm>
          <a:prstGeom prst="rect">
            <a:avLst/>
          </a:prstGeom>
        </p:spPr>
        <p:txBody>
          <a:bodyPr wrap="square">
            <a:spAutoFit/>
          </a:bodyPr>
          <a:lstStyle/>
          <a:p>
            <a:pPr algn="just"/>
            <a:r>
              <a:rPr lang="ca-ES">
                <a:latin typeface="Arial" panose="020B0604020202020204" pitchFamily="34" charset="0"/>
              </a:rPr>
              <a:t>Kafka és una plataforma distribuïda de esdeveniments en </a:t>
            </a:r>
            <a:r>
              <a:rPr lang="ca-ES" i="1" err="1">
                <a:latin typeface="Arial" panose="020B0604020202020204" pitchFamily="34" charset="0"/>
              </a:rPr>
              <a:t>streaming</a:t>
            </a:r>
            <a:r>
              <a:rPr lang="ca-ES">
                <a:latin typeface="Arial" panose="020B0604020202020204" pitchFamily="34" charset="0"/>
              </a:rPr>
              <a:t> capaç de processar milions d’esdeveniments per hora. Originalment pensada per ser una cua de missatges, ha anat evolucionant fins a convertir-se en una plataforma de transmissió de alt rendiment.</a:t>
            </a:r>
          </a:p>
          <a:p>
            <a:pPr algn="just"/>
            <a:endParaRPr lang="ca-ES">
              <a:latin typeface="Arial" panose="020B0604020202020204" pitchFamily="34" charset="0"/>
            </a:endParaRPr>
          </a:p>
          <a:p>
            <a:pPr algn="just"/>
            <a:r>
              <a:rPr lang="ca-ES">
                <a:latin typeface="Arial" panose="020B0604020202020204" pitchFamily="34" charset="0"/>
              </a:rPr>
              <a:t>En Kafka, els missatges s’emmagatzemen en forma de </a:t>
            </a:r>
            <a:r>
              <a:rPr lang="ca-ES" i="1" err="1">
                <a:latin typeface="Arial" panose="020B0604020202020204" pitchFamily="34" charset="0"/>
              </a:rPr>
              <a:t>log</a:t>
            </a:r>
            <a:r>
              <a:rPr lang="ca-ES">
                <a:latin typeface="Arial" panose="020B0604020202020204" pitchFamily="34" charset="0"/>
              </a:rPr>
              <a:t>, a on s’enregistren amb un </a:t>
            </a:r>
            <a:r>
              <a:rPr lang="ca-ES" i="1" err="1">
                <a:latin typeface="Arial" panose="020B0604020202020204" pitchFamily="34" charset="0"/>
              </a:rPr>
              <a:t>timestamp</a:t>
            </a:r>
            <a:r>
              <a:rPr lang="ca-ES">
                <a:latin typeface="Arial" panose="020B0604020202020204" pitchFamily="34" charset="0"/>
              </a:rPr>
              <a:t> associat per tal de ser processats posteriorment amb el mateix ordre amb el que van a ser inserits.</a:t>
            </a:r>
          </a:p>
          <a:p>
            <a:pPr algn="just"/>
            <a:endParaRPr lang="ca-ES">
              <a:latin typeface="Arial" panose="020B0604020202020204" pitchFamily="34" charset="0"/>
            </a:endParaRPr>
          </a:p>
          <a:p>
            <a:pPr algn="just"/>
            <a:r>
              <a:rPr lang="ca-ES" b="1" u="sng">
                <a:latin typeface="Arial" panose="020B0604020202020204" pitchFamily="34" charset="0"/>
              </a:rPr>
              <a:t>Claus de l’arquitectura de Kafka</a:t>
            </a:r>
            <a:endParaRPr lang="ca-ES">
              <a:latin typeface="Arial" panose="020B0604020202020204" pitchFamily="34" charset="0"/>
            </a:endParaRPr>
          </a:p>
          <a:p>
            <a:pPr algn="just"/>
            <a:endParaRPr lang="ca-ES">
              <a:latin typeface="Arial" panose="020B0604020202020204" pitchFamily="34" charset="0"/>
            </a:endParaRPr>
          </a:p>
          <a:p>
            <a:pPr algn="just"/>
            <a:r>
              <a:rPr lang="ca-ES">
                <a:latin typeface="Arial" panose="020B0604020202020204" pitchFamily="34" charset="0"/>
              </a:rPr>
              <a:t>Els missatges (creats pels productors) es rebran via els</a:t>
            </a:r>
          </a:p>
          <a:p>
            <a:pPr algn="just"/>
            <a:r>
              <a:rPr lang="ca-ES">
                <a:latin typeface="Arial" panose="020B0604020202020204" pitchFamily="34" charset="0"/>
              </a:rPr>
              <a:t>punts d’entrada anomenats </a:t>
            </a:r>
            <a:r>
              <a:rPr lang="ca-ES" i="1">
                <a:latin typeface="Arial" panose="020B0604020202020204" pitchFamily="34" charset="0"/>
              </a:rPr>
              <a:t>brokers</a:t>
            </a:r>
            <a:r>
              <a:rPr lang="ca-ES">
                <a:latin typeface="Arial" panose="020B0604020202020204" pitchFamily="34" charset="0"/>
              </a:rPr>
              <a:t>. </a:t>
            </a:r>
          </a:p>
          <a:p>
            <a:pPr algn="just"/>
            <a:endParaRPr lang="ca-ES">
              <a:latin typeface="Arial" panose="020B0604020202020204" pitchFamily="34" charset="0"/>
            </a:endParaRPr>
          </a:p>
          <a:p>
            <a:pPr algn="just"/>
            <a:r>
              <a:rPr lang="ca-ES">
                <a:latin typeface="Arial" panose="020B0604020202020204" pitchFamily="34" charset="0"/>
              </a:rPr>
              <a:t>Les dades s'emmagatzemen en </a:t>
            </a:r>
            <a:r>
              <a:rPr lang="ca-ES" i="1" err="1">
                <a:latin typeface="Arial" panose="020B0604020202020204" pitchFamily="34" charset="0"/>
              </a:rPr>
              <a:t>topics</a:t>
            </a:r>
            <a:r>
              <a:rPr lang="ca-ES" i="1">
                <a:latin typeface="Arial" panose="020B0604020202020204" pitchFamily="34" charset="0"/>
              </a:rPr>
              <a:t>. </a:t>
            </a:r>
            <a:r>
              <a:rPr lang="ca-ES">
                <a:latin typeface="Arial" panose="020B0604020202020204" pitchFamily="34" charset="0"/>
              </a:rPr>
              <a:t>Aquests es </a:t>
            </a:r>
          </a:p>
          <a:p>
            <a:pPr algn="just"/>
            <a:r>
              <a:rPr lang="ca-ES">
                <a:latin typeface="Arial" panose="020B0604020202020204" pitchFamily="34" charset="0"/>
              </a:rPr>
              <a:t>divideixen en </a:t>
            </a:r>
            <a:r>
              <a:rPr lang="ca-ES" i="1">
                <a:latin typeface="Arial" panose="020B0604020202020204" pitchFamily="34" charset="0"/>
              </a:rPr>
              <a:t>particions</a:t>
            </a:r>
            <a:r>
              <a:rPr lang="ca-ES">
                <a:latin typeface="Arial" panose="020B0604020202020204" pitchFamily="34" charset="0"/>
              </a:rPr>
              <a:t> distribuïdes per la plataforma.</a:t>
            </a:r>
          </a:p>
          <a:p>
            <a:pPr algn="just"/>
            <a:endParaRPr lang="ca-ES">
              <a:latin typeface="Arial" panose="020B0604020202020204" pitchFamily="34" charset="0"/>
            </a:endParaRPr>
          </a:p>
          <a:p>
            <a:pPr algn="just"/>
            <a:r>
              <a:rPr lang="ca-ES">
                <a:latin typeface="Arial" panose="020B0604020202020204" pitchFamily="34" charset="0"/>
              </a:rPr>
              <a:t>Els missatges són processats pels </a:t>
            </a:r>
            <a:r>
              <a:rPr lang="ca-ES" i="1">
                <a:latin typeface="Arial" panose="020B0604020202020204" pitchFamily="34" charset="0"/>
              </a:rPr>
              <a:t>consumidors</a:t>
            </a:r>
            <a:endParaRPr lang="ca-ES">
              <a:latin typeface="Arial" panose="020B0604020202020204" pitchFamily="34" charset="0"/>
            </a:endParaRPr>
          </a:p>
          <a:p>
            <a:pPr algn="just"/>
            <a:r>
              <a:rPr lang="ca-ES" i="1">
                <a:latin typeface="Arial" panose="020B0604020202020204" pitchFamily="34" charset="0"/>
              </a:rPr>
              <a:t>subscrits</a:t>
            </a:r>
            <a:r>
              <a:rPr lang="ca-ES">
                <a:latin typeface="Arial" panose="020B0604020202020204" pitchFamily="34" charset="0"/>
              </a:rPr>
              <a:t> als </a:t>
            </a:r>
            <a:r>
              <a:rPr lang="ca-ES" i="1" err="1">
                <a:latin typeface="Arial" panose="020B0604020202020204" pitchFamily="34" charset="0"/>
              </a:rPr>
              <a:t>topics</a:t>
            </a:r>
            <a:r>
              <a:rPr lang="ca-ES">
                <a:latin typeface="Arial" panose="020B0604020202020204" pitchFamily="34" charset="0"/>
              </a:rPr>
              <a:t>.</a:t>
            </a:r>
          </a:p>
        </p:txBody>
      </p:sp>
      <p:pic>
        <p:nvPicPr>
          <p:cNvPr id="3" name="Imagen 2"/>
          <p:cNvPicPr>
            <a:picLocks noChangeAspect="1"/>
          </p:cNvPicPr>
          <p:nvPr/>
        </p:nvPicPr>
        <p:blipFill>
          <a:blip r:embed="rId2"/>
          <a:stretch>
            <a:fillRect/>
          </a:stretch>
        </p:blipFill>
        <p:spPr>
          <a:xfrm>
            <a:off x="6945308" y="3174561"/>
            <a:ext cx="4158035" cy="3526149"/>
          </a:xfrm>
          <a:prstGeom prst="rect">
            <a:avLst/>
          </a:prstGeom>
        </p:spPr>
      </p:pic>
    </p:spTree>
    <p:extLst>
      <p:ext uri="{BB962C8B-B14F-4D97-AF65-F5344CB8AC3E}">
        <p14:creationId xmlns:p14="http://schemas.microsoft.com/office/powerpoint/2010/main" val="305888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368CC3-EB17-4761-A9EE-A602168B8EF5}"/>
              </a:ext>
            </a:extLst>
          </p:cNvPr>
          <p:cNvSpPr>
            <a:spLocks noGrp="1"/>
          </p:cNvSpPr>
          <p:nvPr>
            <p:ph type="sldNum" sz="quarter" idx="10"/>
          </p:nvPr>
        </p:nvSpPr>
        <p:spPr/>
        <p:txBody>
          <a:bodyPr/>
          <a:lstStyle/>
          <a:p>
            <a:pPr defTabSz="914377" fontAlgn="auto">
              <a:spcBef>
                <a:spcPts val="0"/>
              </a:spcBef>
              <a:spcAft>
                <a:spcPts val="0"/>
              </a:spcAft>
            </a:pPr>
            <a:fld id="{D0BE6F14-FF48-0F4F-A8AA-2E3F25371E4A}" type="slidenum">
              <a:rPr lang="ca-ES" b="0" smtClean="0">
                <a:solidFill>
                  <a:srgbClr val="000000"/>
                </a:solidFill>
              </a:rPr>
              <a:pPr defTabSz="914377" fontAlgn="auto">
                <a:spcBef>
                  <a:spcPts val="0"/>
                </a:spcBef>
                <a:spcAft>
                  <a:spcPts val="0"/>
                </a:spcAft>
              </a:pPr>
              <a:t>5</a:t>
            </a:fld>
            <a:endParaRPr lang="ca-ES" b="0" dirty="0">
              <a:solidFill>
                <a:srgbClr val="000000"/>
              </a:solidFill>
            </a:endParaRPr>
          </a:p>
        </p:txBody>
      </p:sp>
      <p:sp>
        <p:nvSpPr>
          <p:cNvPr id="6" name="Rectangle: Rounded Corners 5">
            <a:extLst>
              <a:ext uri="{FF2B5EF4-FFF2-40B4-BE49-F238E27FC236}">
                <a16:creationId xmlns:a16="http://schemas.microsoft.com/office/drawing/2014/main" id="{D3DF19E6-E4D3-410E-801E-93DFF36108A3}"/>
              </a:ext>
            </a:extLst>
          </p:cNvPr>
          <p:cNvSpPr/>
          <p:nvPr/>
        </p:nvSpPr>
        <p:spPr>
          <a:xfrm>
            <a:off x="1045777" y="1332910"/>
            <a:ext cx="281351" cy="301119"/>
          </a:xfrm>
          <a:prstGeom prst="roundRect">
            <a:avLst/>
          </a:prstGeom>
          <a:solidFill>
            <a:schemeClr val="accent1">
              <a:lumMod val="20000"/>
              <a:lumOff val="8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P</a:t>
            </a:r>
          </a:p>
        </p:txBody>
      </p:sp>
      <p:sp>
        <p:nvSpPr>
          <p:cNvPr id="7" name="Rectangle: Rounded Corners 6">
            <a:extLst>
              <a:ext uri="{FF2B5EF4-FFF2-40B4-BE49-F238E27FC236}">
                <a16:creationId xmlns:a16="http://schemas.microsoft.com/office/drawing/2014/main" id="{58EF459B-1EE6-409D-8448-7BC2BB2EB3E0}"/>
              </a:ext>
            </a:extLst>
          </p:cNvPr>
          <p:cNvSpPr/>
          <p:nvPr/>
        </p:nvSpPr>
        <p:spPr>
          <a:xfrm>
            <a:off x="1045777" y="2666641"/>
            <a:ext cx="281351" cy="301119"/>
          </a:xfrm>
          <a:prstGeom prst="roundRect">
            <a:avLst/>
          </a:prstGeom>
          <a:solidFill>
            <a:schemeClr val="accent1">
              <a:lumMod val="20000"/>
              <a:lumOff val="8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C</a:t>
            </a:r>
          </a:p>
        </p:txBody>
      </p:sp>
      <p:grpSp>
        <p:nvGrpSpPr>
          <p:cNvPr id="11" name="Group 10">
            <a:extLst>
              <a:ext uri="{FF2B5EF4-FFF2-40B4-BE49-F238E27FC236}">
                <a16:creationId xmlns:a16="http://schemas.microsoft.com/office/drawing/2014/main" id="{977EB233-B5DD-4908-A8FA-FBF7D1C6B61D}"/>
              </a:ext>
            </a:extLst>
          </p:cNvPr>
          <p:cNvGrpSpPr/>
          <p:nvPr/>
        </p:nvGrpSpPr>
        <p:grpSpPr>
          <a:xfrm>
            <a:off x="906452" y="2002386"/>
            <a:ext cx="560001" cy="369332"/>
            <a:chOff x="679838" y="1501790"/>
            <a:chExt cx="420001" cy="276999"/>
          </a:xfrm>
        </p:grpSpPr>
        <p:sp>
          <p:nvSpPr>
            <p:cNvPr id="8" name="Rectangle: Rounded Corners 7">
              <a:extLst>
                <a:ext uri="{FF2B5EF4-FFF2-40B4-BE49-F238E27FC236}">
                  <a16:creationId xmlns:a16="http://schemas.microsoft.com/office/drawing/2014/main" id="{2A692847-AB73-4D46-985A-9D4708A68E7A}"/>
                </a:ext>
              </a:extLst>
            </p:cNvPr>
            <p:cNvSpPr/>
            <p:nvPr/>
          </p:nvSpPr>
          <p:spPr>
            <a:xfrm>
              <a:off x="679838" y="1526155"/>
              <a:ext cx="211013" cy="225839"/>
            </a:xfrm>
            <a:prstGeom prst="roundRect">
              <a:avLst/>
            </a:prstGeom>
            <a:solidFill>
              <a:schemeClr val="accent2"/>
            </a:solidFill>
          </p:spPr>
          <p:txBody>
            <a:bodyPr wrap="square" lIns="0" tIns="0" rIns="0" bIns="0" rtlCol="0" anchor="ctr">
              <a:noAutofit/>
            </a:bodyPr>
            <a:lstStyle/>
            <a:p>
              <a:pPr algn="ctr" defTabSz="914377" fontAlgn="auto">
                <a:spcBef>
                  <a:spcPts val="0"/>
                </a:spcBef>
                <a:spcAft>
                  <a:spcPts val="0"/>
                </a:spcAft>
              </a:pPr>
              <a:endParaRPr lang="ca-ES" sz="1333" b="0" dirty="0">
                <a:solidFill>
                  <a:srgbClr val="000000"/>
                </a:solidFill>
                <a:latin typeface="Arial"/>
                <a:cs typeface="Arial"/>
              </a:endParaRPr>
            </a:p>
          </p:txBody>
        </p:sp>
        <p:sp>
          <p:nvSpPr>
            <p:cNvPr id="9" name="Cylinder 8">
              <a:extLst>
                <a:ext uri="{FF2B5EF4-FFF2-40B4-BE49-F238E27FC236}">
                  <a16:creationId xmlns:a16="http://schemas.microsoft.com/office/drawing/2014/main" id="{4FED1A29-16F0-4CAE-B7FD-2904C45EE933}"/>
                </a:ext>
              </a:extLst>
            </p:cNvPr>
            <p:cNvSpPr/>
            <p:nvPr/>
          </p:nvSpPr>
          <p:spPr>
            <a:xfrm>
              <a:off x="916959" y="1526155"/>
              <a:ext cx="182880" cy="225839"/>
            </a:xfrm>
            <a:prstGeom prst="can">
              <a:avLst/>
            </a:prstGeom>
            <a:solidFill>
              <a:schemeClr val="accent2"/>
            </a:solidFill>
          </p:spPr>
          <p:txBody>
            <a:bodyPr wrap="square" lIns="0" tIns="0" rIns="0" bIns="0" rtlCol="0" anchor="ctr">
              <a:noAutofit/>
            </a:bodyPr>
            <a:lstStyle/>
            <a:p>
              <a:pPr algn="ctr" defTabSz="914377" fontAlgn="auto">
                <a:spcBef>
                  <a:spcPts val="0"/>
                </a:spcBef>
                <a:spcAft>
                  <a:spcPts val="0"/>
                </a:spcAft>
              </a:pPr>
              <a:endParaRPr lang="ca-ES" sz="1600" b="0" dirty="0">
                <a:solidFill>
                  <a:srgbClr val="FFFFFF"/>
                </a:solidFill>
                <a:latin typeface="Arial"/>
                <a:cs typeface="Arial"/>
              </a:endParaRPr>
            </a:p>
          </p:txBody>
        </p:sp>
        <p:sp>
          <p:nvSpPr>
            <p:cNvPr id="10" name="TextBox 9">
              <a:extLst>
                <a:ext uri="{FF2B5EF4-FFF2-40B4-BE49-F238E27FC236}">
                  <a16:creationId xmlns:a16="http://schemas.microsoft.com/office/drawing/2014/main" id="{DBBA0B77-18F1-4D0B-8936-03603806AE8B}"/>
                </a:ext>
              </a:extLst>
            </p:cNvPr>
            <p:cNvSpPr txBox="1"/>
            <p:nvPr/>
          </p:nvSpPr>
          <p:spPr>
            <a:xfrm>
              <a:off x="688151" y="1501790"/>
              <a:ext cx="405880" cy="276999"/>
            </a:xfrm>
            <a:prstGeom prst="rect">
              <a:avLst/>
            </a:prstGeom>
            <a:noFill/>
          </p:spPr>
          <p:txBody>
            <a:bodyPr wrap="square" rtlCol="0">
              <a:spAutoFit/>
            </a:bodyPr>
            <a:lstStyle/>
            <a:p>
              <a:pPr defTabSz="914377" fontAlgn="auto">
                <a:spcBef>
                  <a:spcPts val="0"/>
                </a:spcBef>
                <a:spcAft>
                  <a:spcPts val="0"/>
                </a:spcAft>
              </a:pPr>
              <a:endParaRPr lang="ca-ES" sz="1800" dirty="0">
                <a:solidFill>
                  <a:srgbClr val="000000"/>
                </a:solidFill>
              </a:endParaRPr>
            </a:p>
          </p:txBody>
        </p:sp>
      </p:grpSp>
      <p:cxnSp>
        <p:nvCxnSpPr>
          <p:cNvPr id="13" name="Straight Arrow Connector 12">
            <a:extLst>
              <a:ext uri="{FF2B5EF4-FFF2-40B4-BE49-F238E27FC236}">
                <a16:creationId xmlns:a16="http://schemas.microsoft.com/office/drawing/2014/main" id="{1CCFDC82-A523-48B4-88B1-D6BB9EBEE4C2}"/>
              </a:ext>
            </a:extLst>
          </p:cNvPr>
          <p:cNvCxnSpPr>
            <a:stCxn id="6" idx="2"/>
            <a:endCxn id="10" idx="0"/>
          </p:cNvCxnSpPr>
          <p:nvPr/>
        </p:nvCxnSpPr>
        <p:spPr>
          <a:xfrm>
            <a:off x="1186453" y="1634029"/>
            <a:ext cx="1670" cy="3683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183A446-5BBA-49C9-BE3D-97F54FBC2E83}"/>
              </a:ext>
            </a:extLst>
          </p:cNvPr>
          <p:cNvCxnSpPr>
            <a:cxnSpLocks/>
            <a:stCxn id="10" idx="2"/>
            <a:endCxn id="7" idx="0"/>
          </p:cNvCxnSpPr>
          <p:nvPr/>
        </p:nvCxnSpPr>
        <p:spPr>
          <a:xfrm flipH="1">
            <a:off x="1186453" y="2371718"/>
            <a:ext cx="1670" cy="2949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5D747A31-134E-40FD-82AF-78E26E0CAA63}"/>
              </a:ext>
            </a:extLst>
          </p:cNvPr>
          <p:cNvSpPr/>
          <p:nvPr/>
        </p:nvSpPr>
        <p:spPr>
          <a:xfrm>
            <a:off x="1062227" y="3751003"/>
            <a:ext cx="281351" cy="301119"/>
          </a:xfrm>
          <a:prstGeom prst="roundRect">
            <a:avLst/>
          </a:prstGeom>
          <a:solidFill>
            <a:schemeClr val="accent1">
              <a:lumMod val="20000"/>
              <a:lumOff val="8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P</a:t>
            </a:r>
          </a:p>
        </p:txBody>
      </p:sp>
      <p:sp>
        <p:nvSpPr>
          <p:cNvPr id="18" name="Rectangle: Rounded Corners 17">
            <a:extLst>
              <a:ext uri="{FF2B5EF4-FFF2-40B4-BE49-F238E27FC236}">
                <a16:creationId xmlns:a16="http://schemas.microsoft.com/office/drawing/2014/main" id="{122B11F2-B399-4355-86D9-9D21A431E2C4}"/>
              </a:ext>
            </a:extLst>
          </p:cNvPr>
          <p:cNvSpPr/>
          <p:nvPr/>
        </p:nvSpPr>
        <p:spPr>
          <a:xfrm>
            <a:off x="663221" y="5262071"/>
            <a:ext cx="281351" cy="301119"/>
          </a:xfrm>
          <a:prstGeom prst="roundRect">
            <a:avLst/>
          </a:prstGeom>
          <a:solidFill>
            <a:schemeClr val="accent1">
              <a:lumMod val="20000"/>
              <a:lumOff val="8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C</a:t>
            </a:r>
            <a:r>
              <a:rPr lang="ca-ES" sz="1333" b="0" baseline="-25000" dirty="0">
                <a:solidFill>
                  <a:srgbClr val="000000"/>
                </a:solidFill>
                <a:latin typeface="Arial"/>
                <a:cs typeface="Arial"/>
              </a:rPr>
              <a:t>1</a:t>
            </a:r>
          </a:p>
        </p:txBody>
      </p:sp>
      <p:grpSp>
        <p:nvGrpSpPr>
          <p:cNvPr id="19" name="Group 18">
            <a:extLst>
              <a:ext uri="{FF2B5EF4-FFF2-40B4-BE49-F238E27FC236}">
                <a16:creationId xmlns:a16="http://schemas.microsoft.com/office/drawing/2014/main" id="{36D84902-4A2D-41FD-B88A-F80821688CAB}"/>
              </a:ext>
            </a:extLst>
          </p:cNvPr>
          <p:cNvGrpSpPr/>
          <p:nvPr/>
        </p:nvGrpSpPr>
        <p:grpSpPr>
          <a:xfrm>
            <a:off x="922902" y="4420479"/>
            <a:ext cx="560001" cy="369332"/>
            <a:chOff x="679838" y="1501790"/>
            <a:chExt cx="420001" cy="276999"/>
          </a:xfrm>
        </p:grpSpPr>
        <p:sp>
          <p:nvSpPr>
            <p:cNvPr id="20" name="Rectangle: Rounded Corners 19">
              <a:extLst>
                <a:ext uri="{FF2B5EF4-FFF2-40B4-BE49-F238E27FC236}">
                  <a16:creationId xmlns:a16="http://schemas.microsoft.com/office/drawing/2014/main" id="{6ADBA3A8-1DFE-4D3E-83AB-D0084B073429}"/>
                </a:ext>
              </a:extLst>
            </p:cNvPr>
            <p:cNvSpPr/>
            <p:nvPr/>
          </p:nvSpPr>
          <p:spPr>
            <a:xfrm>
              <a:off x="679838" y="1526155"/>
              <a:ext cx="211013" cy="225839"/>
            </a:xfrm>
            <a:prstGeom prst="roundRect">
              <a:avLst/>
            </a:prstGeom>
            <a:solidFill>
              <a:schemeClr val="accent2"/>
            </a:solidFill>
          </p:spPr>
          <p:txBody>
            <a:bodyPr wrap="square" lIns="0" tIns="0" rIns="0" bIns="0" rtlCol="0" anchor="ctr">
              <a:noAutofit/>
            </a:bodyPr>
            <a:lstStyle/>
            <a:p>
              <a:pPr algn="ctr" defTabSz="914377" fontAlgn="auto">
                <a:spcBef>
                  <a:spcPts val="0"/>
                </a:spcBef>
                <a:spcAft>
                  <a:spcPts val="0"/>
                </a:spcAft>
              </a:pPr>
              <a:endParaRPr lang="ca-ES" sz="1333" b="0" dirty="0">
                <a:solidFill>
                  <a:srgbClr val="000000"/>
                </a:solidFill>
                <a:latin typeface="Arial"/>
                <a:cs typeface="Arial"/>
              </a:endParaRPr>
            </a:p>
          </p:txBody>
        </p:sp>
        <p:sp>
          <p:nvSpPr>
            <p:cNvPr id="21" name="Cylinder 20">
              <a:extLst>
                <a:ext uri="{FF2B5EF4-FFF2-40B4-BE49-F238E27FC236}">
                  <a16:creationId xmlns:a16="http://schemas.microsoft.com/office/drawing/2014/main" id="{09EC3959-314E-458A-BE75-F7BC878B4CD0}"/>
                </a:ext>
              </a:extLst>
            </p:cNvPr>
            <p:cNvSpPr/>
            <p:nvPr/>
          </p:nvSpPr>
          <p:spPr>
            <a:xfrm>
              <a:off x="916959" y="1526155"/>
              <a:ext cx="182880" cy="225839"/>
            </a:xfrm>
            <a:prstGeom prst="can">
              <a:avLst/>
            </a:prstGeom>
            <a:solidFill>
              <a:schemeClr val="accent2"/>
            </a:solidFill>
          </p:spPr>
          <p:txBody>
            <a:bodyPr wrap="square" lIns="0" tIns="0" rIns="0" bIns="0" rtlCol="0" anchor="ctr">
              <a:noAutofit/>
            </a:bodyPr>
            <a:lstStyle/>
            <a:p>
              <a:pPr algn="ctr" defTabSz="914377" fontAlgn="auto">
                <a:spcBef>
                  <a:spcPts val="0"/>
                </a:spcBef>
                <a:spcAft>
                  <a:spcPts val="0"/>
                </a:spcAft>
              </a:pPr>
              <a:endParaRPr lang="ca-ES" sz="1600" b="0" dirty="0">
                <a:solidFill>
                  <a:srgbClr val="FFFFFF"/>
                </a:solidFill>
                <a:latin typeface="Arial"/>
                <a:cs typeface="Arial"/>
              </a:endParaRPr>
            </a:p>
          </p:txBody>
        </p:sp>
        <p:sp>
          <p:nvSpPr>
            <p:cNvPr id="22" name="TextBox 21">
              <a:extLst>
                <a:ext uri="{FF2B5EF4-FFF2-40B4-BE49-F238E27FC236}">
                  <a16:creationId xmlns:a16="http://schemas.microsoft.com/office/drawing/2014/main" id="{60A5B3B3-C89C-4633-8324-7B23FABF06AF}"/>
                </a:ext>
              </a:extLst>
            </p:cNvPr>
            <p:cNvSpPr txBox="1"/>
            <p:nvPr/>
          </p:nvSpPr>
          <p:spPr>
            <a:xfrm>
              <a:off x="688151" y="1501790"/>
              <a:ext cx="405880" cy="276999"/>
            </a:xfrm>
            <a:prstGeom prst="rect">
              <a:avLst/>
            </a:prstGeom>
            <a:noFill/>
          </p:spPr>
          <p:txBody>
            <a:bodyPr wrap="square" rtlCol="0">
              <a:spAutoFit/>
            </a:bodyPr>
            <a:lstStyle/>
            <a:p>
              <a:pPr defTabSz="914377" fontAlgn="auto">
                <a:spcBef>
                  <a:spcPts val="0"/>
                </a:spcBef>
                <a:spcAft>
                  <a:spcPts val="0"/>
                </a:spcAft>
              </a:pPr>
              <a:endParaRPr lang="ca-ES" sz="1800" dirty="0">
                <a:solidFill>
                  <a:srgbClr val="000000"/>
                </a:solidFill>
              </a:endParaRPr>
            </a:p>
          </p:txBody>
        </p:sp>
      </p:grpSp>
      <p:cxnSp>
        <p:nvCxnSpPr>
          <p:cNvPr id="23" name="Straight Arrow Connector 22">
            <a:extLst>
              <a:ext uri="{FF2B5EF4-FFF2-40B4-BE49-F238E27FC236}">
                <a16:creationId xmlns:a16="http://schemas.microsoft.com/office/drawing/2014/main" id="{601D9967-8247-40D9-A153-8507A8601E59}"/>
              </a:ext>
            </a:extLst>
          </p:cNvPr>
          <p:cNvCxnSpPr>
            <a:stCxn id="17" idx="2"/>
            <a:endCxn id="22" idx="0"/>
          </p:cNvCxnSpPr>
          <p:nvPr/>
        </p:nvCxnSpPr>
        <p:spPr>
          <a:xfrm>
            <a:off x="1202903" y="4052122"/>
            <a:ext cx="1670" cy="3683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C13A8706-3393-48EA-AD94-2534DAAB99E7}"/>
              </a:ext>
            </a:extLst>
          </p:cNvPr>
          <p:cNvCxnSpPr>
            <a:cxnSpLocks/>
            <a:stCxn id="22" idx="2"/>
            <a:endCxn id="18" idx="0"/>
          </p:cNvCxnSpPr>
          <p:nvPr/>
        </p:nvCxnSpPr>
        <p:spPr>
          <a:xfrm flipH="1">
            <a:off x="803897" y="4789811"/>
            <a:ext cx="400676" cy="4722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45ED3E07-2D7B-4FD1-8B4C-CB1B783A2F6B}"/>
              </a:ext>
            </a:extLst>
          </p:cNvPr>
          <p:cNvSpPr/>
          <p:nvPr/>
        </p:nvSpPr>
        <p:spPr>
          <a:xfrm>
            <a:off x="1077009" y="5287934"/>
            <a:ext cx="281351" cy="301119"/>
          </a:xfrm>
          <a:prstGeom prst="roundRect">
            <a:avLst/>
          </a:prstGeom>
          <a:solidFill>
            <a:schemeClr val="accent1">
              <a:lumMod val="20000"/>
              <a:lumOff val="8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C</a:t>
            </a:r>
            <a:r>
              <a:rPr lang="ca-ES" sz="1333" b="0" baseline="-25000" dirty="0">
                <a:solidFill>
                  <a:srgbClr val="000000"/>
                </a:solidFill>
                <a:latin typeface="Arial"/>
                <a:cs typeface="Arial"/>
              </a:rPr>
              <a:t>2</a:t>
            </a:r>
          </a:p>
        </p:txBody>
      </p:sp>
      <p:cxnSp>
        <p:nvCxnSpPr>
          <p:cNvPr id="26" name="Straight Arrow Connector 25">
            <a:extLst>
              <a:ext uri="{FF2B5EF4-FFF2-40B4-BE49-F238E27FC236}">
                <a16:creationId xmlns:a16="http://schemas.microsoft.com/office/drawing/2014/main" id="{CE48AFCE-93E8-4818-BEC8-7509F888FA8E}"/>
              </a:ext>
            </a:extLst>
          </p:cNvPr>
          <p:cNvCxnSpPr>
            <a:cxnSpLocks/>
            <a:stCxn id="22" idx="2"/>
            <a:endCxn id="25" idx="0"/>
          </p:cNvCxnSpPr>
          <p:nvPr/>
        </p:nvCxnSpPr>
        <p:spPr>
          <a:xfrm>
            <a:off x="1204573" y="4789811"/>
            <a:ext cx="13112" cy="498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3A9CB40F-4FF8-4338-AD2E-BE65B495DFA5}"/>
              </a:ext>
            </a:extLst>
          </p:cNvPr>
          <p:cNvSpPr/>
          <p:nvPr/>
        </p:nvSpPr>
        <p:spPr>
          <a:xfrm>
            <a:off x="1490797" y="5291627"/>
            <a:ext cx="281351" cy="301119"/>
          </a:xfrm>
          <a:prstGeom prst="roundRect">
            <a:avLst/>
          </a:prstGeom>
          <a:solidFill>
            <a:schemeClr val="accent1">
              <a:lumMod val="20000"/>
              <a:lumOff val="8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C</a:t>
            </a:r>
            <a:r>
              <a:rPr lang="ca-ES" sz="1333" b="0" baseline="-25000" dirty="0">
                <a:solidFill>
                  <a:srgbClr val="000000"/>
                </a:solidFill>
                <a:latin typeface="Arial"/>
                <a:cs typeface="Arial"/>
              </a:rPr>
              <a:t>3</a:t>
            </a:r>
          </a:p>
        </p:txBody>
      </p:sp>
      <p:cxnSp>
        <p:nvCxnSpPr>
          <p:cNvPr id="28" name="Straight Arrow Connector 27">
            <a:extLst>
              <a:ext uri="{FF2B5EF4-FFF2-40B4-BE49-F238E27FC236}">
                <a16:creationId xmlns:a16="http://schemas.microsoft.com/office/drawing/2014/main" id="{68EF2CE0-5562-4936-AD66-AB31314BDF4E}"/>
              </a:ext>
            </a:extLst>
          </p:cNvPr>
          <p:cNvCxnSpPr>
            <a:cxnSpLocks/>
            <a:stCxn id="22" idx="2"/>
            <a:endCxn id="27" idx="0"/>
          </p:cNvCxnSpPr>
          <p:nvPr/>
        </p:nvCxnSpPr>
        <p:spPr>
          <a:xfrm>
            <a:off x="1204573" y="4789811"/>
            <a:ext cx="426900" cy="501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840900E2-832B-4B62-92AF-FA7582A54F65}"/>
              </a:ext>
            </a:extLst>
          </p:cNvPr>
          <p:cNvSpPr txBox="1"/>
          <p:nvPr/>
        </p:nvSpPr>
        <p:spPr>
          <a:xfrm>
            <a:off x="1757366" y="1171820"/>
            <a:ext cx="2561559" cy="2031325"/>
          </a:xfrm>
          <a:prstGeom prst="rect">
            <a:avLst/>
          </a:prstGeom>
          <a:noFill/>
        </p:spPr>
        <p:txBody>
          <a:bodyPr wrap="square" rtlCol="0">
            <a:spAutoFit/>
          </a:bodyPr>
          <a:lstStyle/>
          <a:p>
            <a:pPr defTabSz="914377" fontAlgn="auto">
              <a:spcBef>
                <a:spcPts val="0"/>
              </a:spcBef>
              <a:spcAft>
                <a:spcPts val="0"/>
              </a:spcAft>
            </a:pPr>
            <a:r>
              <a:rPr lang="ca-ES" sz="1400" b="0" dirty="0">
                <a:solidFill>
                  <a:srgbClr val="000000"/>
                </a:solidFill>
              </a:rPr>
              <a:t>Comunicació entre un productor i un consumidor. El consumidor pot gestionar l’esdeveniment en “temps real” (</a:t>
            </a:r>
            <a:r>
              <a:rPr lang="ca-ES" sz="1400" b="0" dirty="0" err="1">
                <a:solidFill>
                  <a:srgbClr val="000000"/>
                </a:solidFill>
              </a:rPr>
              <a:t>stream</a:t>
            </a:r>
            <a:r>
              <a:rPr lang="ca-ES" sz="1400" b="0" dirty="0">
                <a:solidFill>
                  <a:srgbClr val="000000"/>
                </a:solidFill>
              </a:rPr>
              <a:t>) o en </a:t>
            </a:r>
            <a:r>
              <a:rPr lang="ca-ES" sz="1400" b="0" dirty="0" err="1">
                <a:solidFill>
                  <a:srgbClr val="000000"/>
                </a:solidFill>
              </a:rPr>
              <a:t>batch</a:t>
            </a:r>
            <a:r>
              <a:rPr lang="ca-ES" sz="1400" b="0" dirty="0">
                <a:solidFill>
                  <a:srgbClr val="000000"/>
                </a:solidFill>
              </a:rPr>
              <a:t>. </a:t>
            </a:r>
          </a:p>
          <a:p>
            <a:pPr defTabSz="914377" fontAlgn="auto">
              <a:spcBef>
                <a:spcPts val="0"/>
              </a:spcBef>
              <a:spcAft>
                <a:spcPts val="0"/>
              </a:spcAft>
            </a:pPr>
            <a:r>
              <a:rPr lang="ca-ES" sz="1400" b="0" dirty="0">
                <a:solidFill>
                  <a:srgbClr val="000000"/>
                </a:solidFill>
              </a:rPr>
              <a:t>Exemple: esdeveniment de petició de proves diagnòstiques és consumit per programació de visites</a:t>
            </a:r>
          </a:p>
        </p:txBody>
      </p:sp>
      <p:sp>
        <p:nvSpPr>
          <p:cNvPr id="33" name="TextBox 32">
            <a:extLst>
              <a:ext uri="{FF2B5EF4-FFF2-40B4-BE49-F238E27FC236}">
                <a16:creationId xmlns:a16="http://schemas.microsoft.com/office/drawing/2014/main" id="{8CB0110B-8417-44DF-ACF0-D4C6813C8DD7}"/>
              </a:ext>
            </a:extLst>
          </p:cNvPr>
          <p:cNvSpPr txBox="1"/>
          <p:nvPr/>
        </p:nvSpPr>
        <p:spPr>
          <a:xfrm>
            <a:off x="1772147" y="3638307"/>
            <a:ext cx="2240133" cy="1815882"/>
          </a:xfrm>
          <a:prstGeom prst="rect">
            <a:avLst/>
          </a:prstGeom>
          <a:noFill/>
        </p:spPr>
        <p:txBody>
          <a:bodyPr wrap="square" rtlCol="0">
            <a:spAutoFit/>
          </a:bodyPr>
          <a:lstStyle/>
          <a:p>
            <a:pPr defTabSz="914377" fontAlgn="auto">
              <a:spcBef>
                <a:spcPts val="0"/>
              </a:spcBef>
              <a:spcAft>
                <a:spcPts val="0"/>
              </a:spcAft>
            </a:pPr>
            <a:r>
              <a:rPr lang="ca-ES" sz="1400" b="0" dirty="0">
                <a:solidFill>
                  <a:srgbClr val="000000"/>
                </a:solidFill>
              </a:rPr>
              <a:t>Comunicació entre un productor i molts consumidors.</a:t>
            </a:r>
          </a:p>
          <a:p>
            <a:pPr defTabSz="914377" fontAlgn="auto">
              <a:spcBef>
                <a:spcPts val="0"/>
              </a:spcBef>
              <a:spcAft>
                <a:spcPts val="0"/>
              </a:spcAft>
            </a:pPr>
            <a:r>
              <a:rPr lang="ca-ES" sz="1400" b="0" dirty="0">
                <a:solidFill>
                  <a:srgbClr val="000000"/>
                </a:solidFill>
              </a:rPr>
              <a:t>Exemple: esdeveniment  de prescripció de medicament és consumit per infermeria, farmàcia i historial del pacient</a:t>
            </a:r>
          </a:p>
        </p:txBody>
      </p:sp>
      <p:sp>
        <p:nvSpPr>
          <p:cNvPr id="29" name="Rectangle: Rounded Corners 28">
            <a:extLst>
              <a:ext uri="{FF2B5EF4-FFF2-40B4-BE49-F238E27FC236}">
                <a16:creationId xmlns:a16="http://schemas.microsoft.com/office/drawing/2014/main" id="{8D2622BB-F490-485F-885D-151215F94C20}"/>
              </a:ext>
            </a:extLst>
          </p:cNvPr>
          <p:cNvSpPr/>
          <p:nvPr/>
        </p:nvSpPr>
        <p:spPr>
          <a:xfrm>
            <a:off x="5878457" y="1908862"/>
            <a:ext cx="281351" cy="301119"/>
          </a:xfrm>
          <a:prstGeom prst="roundRect">
            <a:avLst/>
          </a:prstGeom>
          <a:solidFill>
            <a:schemeClr val="accent5">
              <a:lumMod val="60000"/>
              <a:lumOff val="4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X</a:t>
            </a:r>
          </a:p>
        </p:txBody>
      </p:sp>
      <p:sp>
        <p:nvSpPr>
          <p:cNvPr id="30" name="Rectangle: Rounded Corners 29">
            <a:extLst>
              <a:ext uri="{FF2B5EF4-FFF2-40B4-BE49-F238E27FC236}">
                <a16:creationId xmlns:a16="http://schemas.microsoft.com/office/drawing/2014/main" id="{7986F50F-D910-46AC-B564-BB6722BC9591}"/>
              </a:ext>
            </a:extLst>
          </p:cNvPr>
          <p:cNvSpPr/>
          <p:nvPr/>
        </p:nvSpPr>
        <p:spPr>
          <a:xfrm>
            <a:off x="5878457" y="3242593"/>
            <a:ext cx="281351" cy="301119"/>
          </a:xfrm>
          <a:prstGeom prst="roundRect">
            <a:avLst/>
          </a:prstGeom>
          <a:solidFill>
            <a:schemeClr val="accent1">
              <a:lumMod val="20000"/>
              <a:lumOff val="8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C</a:t>
            </a:r>
          </a:p>
        </p:txBody>
      </p:sp>
      <p:grpSp>
        <p:nvGrpSpPr>
          <p:cNvPr id="31" name="Group 30">
            <a:extLst>
              <a:ext uri="{FF2B5EF4-FFF2-40B4-BE49-F238E27FC236}">
                <a16:creationId xmlns:a16="http://schemas.microsoft.com/office/drawing/2014/main" id="{119B7DF7-7918-413D-A0F5-C91186575DD7}"/>
              </a:ext>
            </a:extLst>
          </p:cNvPr>
          <p:cNvGrpSpPr/>
          <p:nvPr/>
        </p:nvGrpSpPr>
        <p:grpSpPr>
          <a:xfrm>
            <a:off x="5739132" y="2578338"/>
            <a:ext cx="560001" cy="369332"/>
            <a:chOff x="679838" y="1501790"/>
            <a:chExt cx="420001" cy="276999"/>
          </a:xfrm>
        </p:grpSpPr>
        <p:sp>
          <p:nvSpPr>
            <p:cNvPr id="34" name="Rectangle: Rounded Corners 33">
              <a:extLst>
                <a:ext uri="{FF2B5EF4-FFF2-40B4-BE49-F238E27FC236}">
                  <a16:creationId xmlns:a16="http://schemas.microsoft.com/office/drawing/2014/main" id="{57D5AD43-27BE-49C2-A185-295A8B5536F4}"/>
                </a:ext>
              </a:extLst>
            </p:cNvPr>
            <p:cNvSpPr/>
            <p:nvPr/>
          </p:nvSpPr>
          <p:spPr>
            <a:xfrm>
              <a:off x="679838" y="1526155"/>
              <a:ext cx="211013" cy="225839"/>
            </a:xfrm>
            <a:prstGeom prst="roundRect">
              <a:avLst/>
            </a:prstGeom>
            <a:solidFill>
              <a:schemeClr val="accent2"/>
            </a:solidFill>
          </p:spPr>
          <p:txBody>
            <a:bodyPr wrap="square" lIns="0" tIns="0" rIns="0" bIns="0" rtlCol="0" anchor="ctr">
              <a:noAutofit/>
            </a:bodyPr>
            <a:lstStyle/>
            <a:p>
              <a:pPr algn="ctr" defTabSz="914377" fontAlgn="auto">
                <a:spcBef>
                  <a:spcPts val="0"/>
                </a:spcBef>
                <a:spcAft>
                  <a:spcPts val="0"/>
                </a:spcAft>
              </a:pPr>
              <a:endParaRPr lang="ca-ES" sz="1333" b="0" dirty="0">
                <a:solidFill>
                  <a:srgbClr val="000000"/>
                </a:solidFill>
                <a:latin typeface="Arial"/>
                <a:cs typeface="Arial"/>
              </a:endParaRPr>
            </a:p>
          </p:txBody>
        </p:sp>
        <p:sp>
          <p:nvSpPr>
            <p:cNvPr id="35" name="Cylinder 34">
              <a:extLst>
                <a:ext uri="{FF2B5EF4-FFF2-40B4-BE49-F238E27FC236}">
                  <a16:creationId xmlns:a16="http://schemas.microsoft.com/office/drawing/2014/main" id="{D9A97827-B84D-4C91-8519-7161409A0EA0}"/>
                </a:ext>
              </a:extLst>
            </p:cNvPr>
            <p:cNvSpPr/>
            <p:nvPr/>
          </p:nvSpPr>
          <p:spPr>
            <a:xfrm>
              <a:off x="916959" y="1526155"/>
              <a:ext cx="182880" cy="225839"/>
            </a:xfrm>
            <a:prstGeom prst="can">
              <a:avLst/>
            </a:prstGeom>
            <a:solidFill>
              <a:schemeClr val="accent2"/>
            </a:solidFill>
          </p:spPr>
          <p:txBody>
            <a:bodyPr wrap="square" lIns="0" tIns="0" rIns="0" bIns="0" rtlCol="0" anchor="ctr">
              <a:noAutofit/>
            </a:bodyPr>
            <a:lstStyle/>
            <a:p>
              <a:pPr algn="ctr" defTabSz="914377" fontAlgn="auto">
                <a:spcBef>
                  <a:spcPts val="0"/>
                </a:spcBef>
                <a:spcAft>
                  <a:spcPts val="0"/>
                </a:spcAft>
              </a:pPr>
              <a:endParaRPr lang="ca-ES" sz="1600" b="0" dirty="0">
                <a:solidFill>
                  <a:srgbClr val="FFFFFF"/>
                </a:solidFill>
                <a:latin typeface="Arial"/>
                <a:cs typeface="Arial"/>
              </a:endParaRPr>
            </a:p>
          </p:txBody>
        </p:sp>
        <p:sp>
          <p:nvSpPr>
            <p:cNvPr id="36" name="TextBox 35">
              <a:extLst>
                <a:ext uri="{FF2B5EF4-FFF2-40B4-BE49-F238E27FC236}">
                  <a16:creationId xmlns:a16="http://schemas.microsoft.com/office/drawing/2014/main" id="{8FAAFB49-CF8F-4EB4-88A7-1027F3EC6F8A}"/>
                </a:ext>
              </a:extLst>
            </p:cNvPr>
            <p:cNvSpPr txBox="1"/>
            <p:nvPr/>
          </p:nvSpPr>
          <p:spPr>
            <a:xfrm>
              <a:off x="688151" y="1501790"/>
              <a:ext cx="405880" cy="276999"/>
            </a:xfrm>
            <a:prstGeom prst="rect">
              <a:avLst/>
            </a:prstGeom>
            <a:noFill/>
          </p:spPr>
          <p:txBody>
            <a:bodyPr wrap="square" rtlCol="0">
              <a:spAutoFit/>
            </a:bodyPr>
            <a:lstStyle/>
            <a:p>
              <a:pPr defTabSz="914377" fontAlgn="auto">
                <a:spcBef>
                  <a:spcPts val="0"/>
                </a:spcBef>
                <a:spcAft>
                  <a:spcPts val="0"/>
                </a:spcAft>
              </a:pPr>
              <a:endParaRPr lang="ca-ES" sz="1800" dirty="0">
                <a:solidFill>
                  <a:srgbClr val="000000"/>
                </a:solidFill>
              </a:endParaRPr>
            </a:p>
          </p:txBody>
        </p:sp>
      </p:grpSp>
      <p:cxnSp>
        <p:nvCxnSpPr>
          <p:cNvPr id="37" name="Straight Arrow Connector 36">
            <a:extLst>
              <a:ext uri="{FF2B5EF4-FFF2-40B4-BE49-F238E27FC236}">
                <a16:creationId xmlns:a16="http://schemas.microsoft.com/office/drawing/2014/main" id="{B9D686C0-B588-4091-865C-824CBE6B0920}"/>
              </a:ext>
            </a:extLst>
          </p:cNvPr>
          <p:cNvCxnSpPr>
            <a:stCxn id="29" idx="2"/>
            <a:endCxn id="36" idx="0"/>
          </p:cNvCxnSpPr>
          <p:nvPr/>
        </p:nvCxnSpPr>
        <p:spPr>
          <a:xfrm>
            <a:off x="6019133" y="2209981"/>
            <a:ext cx="1670" cy="3683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AAF1C10-3921-4721-A6CE-3B6AEF9AAC19}"/>
              </a:ext>
            </a:extLst>
          </p:cNvPr>
          <p:cNvCxnSpPr>
            <a:cxnSpLocks/>
            <a:stCxn id="36" idx="2"/>
            <a:endCxn id="30" idx="0"/>
          </p:cNvCxnSpPr>
          <p:nvPr/>
        </p:nvCxnSpPr>
        <p:spPr>
          <a:xfrm flipH="1">
            <a:off x="6019133" y="2947670"/>
            <a:ext cx="1670" cy="2949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Cylinder 41">
            <a:extLst>
              <a:ext uri="{FF2B5EF4-FFF2-40B4-BE49-F238E27FC236}">
                <a16:creationId xmlns:a16="http://schemas.microsoft.com/office/drawing/2014/main" id="{D8D15048-6B7D-4163-996F-BE9F55BC4C43}"/>
              </a:ext>
            </a:extLst>
          </p:cNvPr>
          <p:cNvSpPr/>
          <p:nvPr/>
        </p:nvSpPr>
        <p:spPr>
          <a:xfrm>
            <a:off x="5897212" y="1299537"/>
            <a:ext cx="243840" cy="301119"/>
          </a:xfrm>
          <a:prstGeom prst="can">
            <a:avLst/>
          </a:prstGeom>
          <a:solidFill>
            <a:srgbClr val="C00000"/>
          </a:solidFill>
        </p:spPr>
        <p:txBody>
          <a:bodyPr wrap="square" lIns="0" tIns="0" rIns="0" bIns="0" rtlCol="0" anchor="ctr">
            <a:noAutofit/>
          </a:bodyPr>
          <a:lstStyle/>
          <a:p>
            <a:pPr algn="ctr" defTabSz="914377" fontAlgn="auto">
              <a:spcBef>
                <a:spcPts val="0"/>
              </a:spcBef>
              <a:spcAft>
                <a:spcPts val="0"/>
              </a:spcAft>
            </a:pPr>
            <a:endParaRPr lang="ca-ES" sz="1600" b="0" dirty="0">
              <a:solidFill>
                <a:srgbClr val="FFFFFF"/>
              </a:solidFill>
              <a:latin typeface="Arial"/>
              <a:cs typeface="Arial"/>
            </a:endParaRPr>
          </a:p>
        </p:txBody>
      </p:sp>
      <p:cxnSp>
        <p:nvCxnSpPr>
          <p:cNvPr id="44" name="Straight Arrow Connector 43">
            <a:extLst>
              <a:ext uri="{FF2B5EF4-FFF2-40B4-BE49-F238E27FC236}">
                <a16:creationId xmlns:a16="http://schemas.microsoft.com/office/drawing/2014/main" id="{2B12D60F-F7DF-4302-8D33-28AAE467A2A7}"/>
              </a:ext>
            </a:extLst>
          </p:cNvPr>
          <p:cNvCxnSpPr>
            <a:cxnSpLocks/>
            <a:stCxn id="42" idx="3"/>
            <a:endCxn id="29" idx="0"/>
          </p:cNvCxnSpPr>
          <p:nvPr/>
        </p:nvCxnSpPr>
        <p:spPr>
          <a:xfrm>
            <a:off x="6019132" y="1600655"/>
            <a:ext cx="0" cy="3082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65A89DC1-9E6F-4A74-B828-3230900AC183}"/>
              </a:ext>
            </a:extLst>
          </p:cNvPr>
          <p:cNvSpPr txBox="1"/>
          <p:nvPr/>
        </p:nvSpPr>
        <p:spPr>
          <a:xfrm>
            <a:off x="7356770" y="1171821"/>
            <a:ext cx="2561559" cy="2031325"/>
          </a:xfrm>
          <a:prstGeom prst="rect">
            <a:avLst/>
          </a:prstGeom>
          <a:noFill/>
        </p:spPr>
        <p:txBody>
          <a:bodyPr wrap="square" rtlCol="0">
            <a:spAutoFit/>
          </a:bodyPr>
          <a:lstStyle/>
          <a:p>
            <a:pPr defTabSz="914377" fontAlgn="auto">
              <a:spcBef>
                <a:spcPts val="0"/>
              </a:spcBef>
              <a:spcAft>
                <a:spcPts val="0"/>
              </a:spcAft>
            </a:pPr>
            <a:r>
              <a:rPr lang="ca-ES" sz="1400" b="0" dirty="0">
                <a:solidFill>
                  <a:srgbClr val="000000"/>
                </a:solidFill>
              </a:rPr>
              <a:t>Integració de dades: importació/exportació, </a:t>
            </a:r>
            <a:r>
              <a:rPr lang="ca-ES" sz="1400" b="0" dirty="0" err="1">
                <a:solidFill>
                  <a:srgbClr val="000000"/>
                </a:solidFill>
              </a:rPr>
              <a:t>stream</a:t>
            </a:r>
            <a:r>
              <a:rPr lang="ca-ES" sz="1400" b="0" dirty="0">
                <a:solidFill>
                  <a:srgbClr val="000000"/>
                </a:solidFill>
              </a:rPr>
              <a:t>/</a:t>
            </a:r>
            <a:r>
              <a:rPr lang="ca-ES" sz="1400" b="0" dirty="0" err="1">
                <a:solidFill>
                  <a:srgbClr val="000000"/>
                </a:solidFill>
              </a:rPr>
              <a:t>sink</a:t>
            </a:r>
            <a:r>
              <a:rPr lang="ca-ES" sz="1400" b="0" dirty="0">
                <a:solidFill>
                  <a:srgbClr val="000000"/>
                </a:solidFill>
              </a:rPr>
              <a:t>, online/</a:t>
            </a:r>
            <a:r>
              <a:rPr lang="ca-ES" sz="1400" b="0" dirty="0" err="1">
                <a:solidFill>
                  <a:srgbClr val="000000"/>
                </a:solidFill>
              </a:rPr>
              <a:t>batch</a:t>
            </a:r>
            <a:r>
              <a:rPr lang="ca-ES" sz="1400" b="0" dirty="0">
                <a:solidFill>
                  <a:srgbClr val="000000"/>
                </a:solidFill>
              </a:rPr>
              <a:t> mitjançant connectors ‘X’.</a:t>
            </a:r>
          </a:p>
          <a:p>
            <a:pPr defTabSz="914377" fontAlgn="auto">
              <a:spcBef>
                <a:spcPts val="0"/>
              </a:spcBef>
              <a:spcAft>
                <a:spcPts val="0"/>
              </a:spcAft>
            </a:pPr>
            <a:r>
              <a:rPr lang="ca-ES" sz="1400" b="0" dirty="0">
                <a:solidFill>
                  <a:srgbClr val="000000"/>
                </a:solidFill>
              </a:rPr>
              <a:t>Exemple: Captura d’esdeveniments IOT i emmagatzematge a un </a:t>
            </a:r>
            <a:r>
              <a:rPr lang="ca-ES" sz="1400" b="0" dirty="0" err="1">
                <a:solidFill>
                  <a:srgbClr val="000000"/>
                </a:solidFill>
              </a:rPr>
              <a:t>DataLake</a:t>
            </a:r>
            <a:r>
              <a:rPr lang="ca-ES" sz="1400" b="0" dirty="0">
                <a:solidFill>
                  <a:srgbClr val="000000"/>
                </a:solidFill>
              </a:rPr>
              <a:t>, bolcat d’una DB a un DWH (ETL).</a:t>
            </a:r>
          </a:p>
        </p:txBody>
      </p:sp>
      <p:sp>
        <p:nvSpPr>
          <p:cNvPr id="46" name="Rectangle: Rounded Corners 45">
            <a:extLst>
              <a:ext uri="{FF2B5EF4-FFF2-40B4-BE49-F238E27FC236}">
                <a16:creationId xmlns:a16="http://schemas.microsoft.com/office/drawing/2014/main" id="{A39F5CA3-0F15-4292-A862-3C3839FD6281}"/>
              </a:ext>
            </a:extLst>
          </p:cNvPr>
          <p:cNvSpPr/>
          <p:nvPr/>
        </p:nvSpPr>
        <p:spPr>
          <a:xfrm>
            <a:off x="6638290" y="2677330"/>
            <a:ext cx="281351" cy="301119"/>
          </a:xfrm>
          <a:prstGeom prst="roundRect">
            <a:avLst/>
          </a:prstGeom>
          <a:solidFill>
            <a:schemeClr val="accent5">
              <a:lumMod val="60000"/>
              <a:lumOff val="4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X</a:t>
            </a:r>
          </a:p>
        </p:txBody>
      </p:sp>
      <p:sp>
        <p:nvSpPr>
          <p:cNvPr id="47" name="Rectangle: Rounded Corners 46">
            <a:extLst>
              <a:ext uri="{FF2B5EF4-FFF2-40B4-BE49-F238E27FC236}">
                <a16:creationId xmlns:a16="http://schemas.microsoft.com/office/drawing/2014/main" id="{69A72797-0DEC-4EA3-8026-06D01FCDD8BF}"/>
              </a:ext>
            </a:extLst>
          </p:cNvPr>
          <p:cNvSpPr/>
          <p:nvPr/>
        </p:nvSpPr>
        <p:spPr>
          <a:xfrm>
            <a:off x="6638290" y="1299537"/>
            <a:ext cx="281351" cy="301119"/>
          </a:xfrm>
          <a:prstGeom prst="roundRect">
            <a:avLst/>
          </a:prstGeom>
          <a:solidFill>
            <a:schemeClr val="accent1">
              <a:lumMod val="20000"/>
              <a:lumOff val="8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P</a:t>
            </a:r>
          </a:p>
        </p:txBody>
      </p:sp>
      <p:grpSp>
        <p:nvGrpSpPr>
          <p:cNvPr id="48" name="Group 47">
            <a:extLst>
              <a:ext uri="{FF2B5EF4-FFF2-40B4-BE49-F238E27FC236}">
                <a16:creationId xmlns:a16="http://schemas.microsoft.com/office/drawing/2014/main" id="{56E286AA-2A50-443C-B214-9F1E04B86DDB}"/>
              </a:ext>
            </a:extLst>
          </p:cNvPr>
          <p:cNvGrpSpPr/>
          <p:nvPr/>
        </p:nvGrpSpPr>
        <p:grpSpPr>
          <a:xfrm>
            <a:off x="6498857" y="1921600"/>
            <a:ext cx="560001" cy="369332"/>
            <a:chOff x="679838" y="1501790"/>
            <a:chExt cx="420001" cy="276999"/>
          </a:xfrm>
        </p:grpSpPr>
        <p:sp>
          <p:nvSpPr>
            <p:cNvPr id="49" name="Rectangle: Rounded Corners 48">
              <a:extLst>
                <a:ext uri="{FF2B5EF4-FFF2-40B4-BE49-F238E27FC236}">
                  <a16:creationId xmlns:a16="http://schemas.microsoft.com/office/drawing/2014/main" id="{03371278-51D6-415D-92E0-70F4AE0F690D}"/>
                </a:ext>
              </a:extLst>
            </p:cNvPr>
            <p:cNvSpPr/>
            <p:nvPr/>
          </p:nvSpPr>
          <p:spPr>
            <a:xfrm>
              <a:off x="679838" y="1526155"/>
              <a:ext cx="211013" cy="225839"/>
            </a:xfrm>
            <a:prstGeom prst="roundRect">
              <a:avLst/>
            </a:prstGeom>
            <a:solidFill>
              <a:schemeClr val="accent2"/>
            </a:solidFill>
          </p:spPr>
          <p:txBody>
            <a:bodyPr wrap="square" lIns="0" tIns="0" rIns="0" bIns="0" rtlCol="0" anchor="ctr">
              <a:noAutofit/>
            </a:bodyPr>
            <a:lstStyle/>
            <a:p>
              <a:pPr algn="ctr" defTabSz="914377" fontAlgn="auto">
                <a:spcBef>
                  <a:spcPts val="0"/>
                </a:spcBef>
                <a:spcAft>
                  <a:spcPts val="0"/>
                </a:spcAft>
              </a:pPr>
              <a:endParaRPr lang="ca-ES" sz="1333" b="0" dirty="0">
                <a:solidFill>
                  <a:srgbClr val="000000"/>
                </a:solidFill>
                <a:latin typeface="Arial"/>
                <a:cs typeface="Arial"/>
              </a:endParaRPr>
            </a:p>
          </p:txBody>
        </p:sp>
        <p:sp>
          <p:nvSpPr>
            <p:cNvPr id="50" name="Cylinder 49">
              <a:extLst>
                <a:ext uri="{FF2B5EF4-FFF2-40B4-BE49-F238E27FC236}">
                  <a16:creationId xmlns:a16="http://schemas.microsoft.com/office/drawing/2014/main" id="{9E62487F-4CB6-4AF9-9CAF-B090B7BE7B4E}"/>
                </a:ext>
              </a:extLst>
            </p:cNvPr>
            <p:cNvSpPr/>
            <p:nvPr/>
          </p:nvSpPr>
          <p:spPr>
            <a:xfrm>
              <a:off x="916959" y="1526155"/>
              <a:ext cx="182880" cy="225839"/>
            </a:xfrm>
            <a:prstGeom prst="can">
              <a:avLst/>
            </a:prstGeom>
            <a:solidFill>
              <a:schemeClr val="accent2"/>
            </a:solidFill>
          </p:spPr>
          <p:txBody>
            <a:bodyPr wrap="square" lIns="0" tIns="0" rIns="0" bIns="0" rtlCol="0" anchor="ctr">
              <a:noAutofit/>
            </a:bodyPr>
            <a:lstStyle/>
            <a:p>
              <a:pPr algn="ctr" defTabSz="914377" fontAlgn="auto">
                <a:spcBef>
                  <a:spcPts val="0"/>
                </a:spcBef>
                <a:spcAft>
                  <a:spcPts val="0"/>
                </a:spcAft>
              </a:pPr>
              <a:endParaRPr lang="ca-ES" sz="1600" b="0" dirty="0">
                <a:solidFill>
                  <a:srgbClr val="FFFFFF"/>
                </a:solidFill>
                <a:latin typeface="Arial"/>
                <a:cs typeface="Arial"/>
              </a:endParaRPr>
            </a:p>
          </p:txBody>
        </p:sp>
        <p:sp>
          <p:nvSpPr>
            <p:cNvPr id="51" name="TextBox 50">
              <a:extLst>
                <a:ext uri="{FF2B5EF4-FFF2-40B4-BE49-F238E27FC236}">
                  <a16:creationId xmlns:a16="http://schemas.microsoft.com/office/drawing/2014/main" id="{FD19E666-779A-42B3-A2B8-5BB9957A6F01}"/>
                </a:ext>
              </a:extLst>
            </p:cNvPr>
            <p:cNvSpPr txBox="1"/>
            <p:nvPr/>
          </p:nvSpPr>
          <p:spPr>
            <a:xfrm>
              <a:off x="688151" y="1501790"/>
              <a:ext cx="405880" cy="276999"/>
            </a:xfrm>
            <a:prstGeom prst="rect">
              <a:avLst/>
            </a:prstGeom>
            <a:noFill/>
          </p:spPr>
          <p:txBody>
            <a:bodyPr wrap="square" rtlCol="0">
              <a:spAutoFit/>
            </a:bodyPr>
            <a:lstStyle/>
            <a:p>
              <a:pPr defTabSz="914377" fontAlgn="auto">
                <a:spcBef>
                  <a:spcPts val="0"/>
                </a:spcBef>
                <a:spcAft>
                  <a:spcPts val="0"/>
                </a:spcAft>
              </a:pPr>
              <a:endParaRPr lang="ca-ES" sz="1800" dirty="0">
                <a:solidFill>
                  <a:srgbClr val="000000"/>
                </a:solidFill>
              </a:endParaRPr>
            </a:p>
          </p:txBody>
        </p:sp>
      </p:grpSp>
      <p:cxnSp>
        <p:nvCxnSpPr>
          <p:cNvPr id="52" name="Straight Arrow Connector 51">
            <a:extLst>
              <a:ext uri="{FF2B5EF4-FFF2-40B4-BE49-F238E27FC236}">
                <a16:creationId xmlns:a16="http://schemas.microsoft.com/office/drawing/2014/main" id="{F24A6538-CACA-4369-9FFA-674BA3113C77}"/>
              </a:ext>
            </a:extLst>
          </p:cNvPr>
          <p:cNvCxnSpPr>
            <a:cxnSpLocks/>
            <a:stCxn id="51" idx="2"/>
            <a:endCxn id="46" idx="0"/>
          </p:cNvCxnSpPr>
          <p:nvPr/>
        </p:nvCxnSpPr>
        <p:spPr>
          <a:xfrm flipH="1">
            <a:off x="6778966" y="2290932"/>
            <a:ext cx="1562" cy="3863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2BCBF95-9202-4707-9DC1-72DFB355D7CF}"/>
              </a:ext>
            </a:extLst>
          </p:cNvPr>
          <p:cNvCxnSpPr>
            <a:cxnSpLocks/>
            <a:stCxn id="47" idx="2"/>
            <a:endCxn id="51" idx="0"/>
          </p:cNvCxnSpPr>
          <p:nvPr/>
        </p:nvCxnSpPr>
        <p:spPr>
          <a:xfrm>
            <a:off x="6778966" y="1600656"/>
            <a:ext cx="1562" cy="3209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Cylinder 53">
            <a:extLst>
              <a:ext uri="{FF2B5EF4-FFF2-40B4-BE49-F238E27FC236}">
                <a16:creationId xmlns:a16="http://schemas.microsoft.com/office/drawing/2014/main" id="{F17A0FD7-C938-4DB1-91B7-0B3C98AA8C9D}"/>
              </a:ext>
            </a:extLst>
          </p:cNvPr>
          <p:cNvSpPr/>
          <p:nvPr/>
        </p:nvSpPr>
        <p:spPr>
          <a:xfrm>
            <a:off x="6658607" y="3242593"/>
            <a:ext cx="243840" cy="301119"/>
          </a:xfrm>
          <a:prstGeom prst="can">
            <a:avLst/>
          </a:prstGeom>
          <a:solidFill>
            <a:srgbClr val="C00000"/>
          </a:solidFill>
        </p:spPr>
        <p:txBody>
          <a:bodyPr wrap="square" lIns="0" tIns="0" rIns="0" bIns="0" rtlCol="0" anchor="ctr">
            <a:noAutofit/>
          </a:bodyPr>
          <a:lstStyle/>
          <a:p>
            <a:pPr algn="ctr" defTabSz="914377" fontAlgn="auto">
              <a:spcBef>
                <a:spcPts val="0"/>
              </a:spcBef>
              <a:spcAft>
                <a:spcPts val="0"/>
              </a:spcAft>
            </a:pPr>
            <a:endParaRPr lang="ca-ES" sz="1600" b="0" dirty="0">
              <a:solidFill>
                <a:srgbClr val="FFFFFF"/>
              </a:solidFill>
              <a:latin typeface="Arial"/>
              <a:cs typeface="Arial"/>
            </a:endParaRPr>
          </a:p>
        </p:txBody>
      </p:sp>
      <p:cxnSp>
        <p:nvCxnSpPr>
          <p:cNvPr id="55" name="Straight Arrow Connector 54">
            <a:extLst>
              <a:ext uri="{FF2B5EF4-FFF2-40B4-BE49-F238E27FC236}">
                <a16:creationId xmlns:a16="http://schemas.microsoft.com/office/drawing/2014/main" id="{00666103-3B11-4C9D-8DCC-329590526AA5}"/>
              </a:ext>
            </a:extLst>
          </p:cNvPr>
          <p:cNvCxnSpPr>
            <a:cxnSpLocks/>
            <a:stCxn id="46" idx="2"/>
            <a:endCxn id="54" idx="1"/>
          </p:cNvCxnSpPr>
          <p:nvPr/>
        </p:nvCxnSpPr>
        <p:spPr>
          <a:xfrm>
            <a:off x="6778966" y="2978448"/>
            <a:ext cx="1561" cy="264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5194E3F0-8A6F-46C7-B5C0-FD55D95B7B7E}"/>
              </a:ext>
            </a:extLst>
          </p:cNvPr>
          <p:cNvSpPr/>
          <p:nvPr/>
        </p:nvSpPr>
        <p:spPr>
          <a:xfrm>
            <a:off x="5750215" y="3929513"/>
            <a:ext cx="281351" cy="301119"/>
          </a:xfrm>
          <a:prstGeom prst="roundRect">
            <a:avLst/>
          </a:prstGeom>
          <a:solidFill>
            <a:schemeClr val="accent1">
              <a:lumMod val="20000"/>
              <a:lumOff val="8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P</a:t>
            </a:r>
            <a:r>
              <a:rPr lang="ca-ES" sz="1333" b="0" baseline="-25000" dirty="0">
                <a:solidFill>
                  <a:srgbClr val="000000"/>
                </a:solidFill>
                <a:latin typeface="Arial"/>
                <a:cs typeface="Arial"/>
              </a:rPr>
              <a:t>1</a:t>
            </a:r>
          </a:p>
        </p:txBody>
      </p:sp>
      <p:sp>
        <p:nvSpPr>
          <p:cNvPr id="70" name="Rectangle: Rounded Corners 69">
            <a:extLst>
              <a:ext uri="{FF2B5EF4-FFF2-40B4-BE49-F238E27FC236}">
                <a16:creationId xmlns:a16="http://schemas.microsoft.com/office/drawing/2014/main" id="{383C65D7-4AC1-4ED1-9D5E-1DE3DE104AAC}"/>
              </a:ext>
            </a:extLst>
          </p:cNvPr>
          <p:cNvSpPr/>
          <p:nvPr/>
        </p:nvSpPr>
        <p:spPr>
          <a:xfrm>
            <a:off x="6239093" y="5401283"/>
            <a:ext cx="281351" cy="301119"/>
          </a:xfrm>
          <a:prstGeom prst="roundRect">
            <a:avLst/>
          </a:prstGeom>
          <a:solidFill>
            <a:schemeClr val="accent1">
              <a:lumMod val="20000"/>
              <a:lumOff val="8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C</a:t>
            </a:r>
            <a:endParaRPr lang="ca-ES" sz="1333" b="0" baseline="-25000" dirty="0">
              <a:solidFill>
                <a:srgbClr val="000000"/>
              </a:solidFill>
              <a:latin typeface="Arial"/>
              <a:cs typeface="Arial"/>
            </a:endParaRPr>
          </a:p>
        </p:txBody>
      </p:sp>
      <p:grpSp>
        <p:nvGrpSpPr>
          <p:cNvPr id="71" name="Group 70">
            <a:extLst>
              <a:ext uri="{FF2B5EF4-FFF2-40B4-BE49-F238E27FC236}">
                <a16:creationId xmlns:a16="http://schemas.microsoft.com/office/drawing/2014/main" id="{15609A9C-0C8F-4AC7-AE7C-C3076CD015DF}"/>
              </a:ext>
            </a:extLst>
          </p:cNvPr>
          <p:cNvGrpSpPr/>
          <p:nvPr/>
        </p:nvGrpSpPr>
        <p:grpSpPr>
          <a:xfrm>
            <a:off x="6098418" y="4598988"/>
            <a:ext cx="560001" cy="369332"/>
            <a:chOff x="679838" y="1501790"/>
            <a:chExt cx="420001" cy="276999"/>
          </a:xfrm>
        </p:grpSpPr>
        <p:sp>
          <p:nvSpPr>
            <p:cNvPr id="72" name="Rectangle: Rounded Corners 71">
              <a:extLst>
                <a:ext uri="{FF2B5EF4-FFF2-40B4-BE49-F238E27FC236}">
                  <a16:creationId xmlns:a16="http://schemas.microsoft.com/office/drawing/2014/main" id="{D5397A51-06DD-4BF0-A015-90C9E58289A4}"/>
                </a:ext>
              </a:extLst>
            </p:cNvPr>
            <p:cNvSpPr/>
            <p:nvPr/>
          </p:nvSpPr>
          <p:spPr>
            <a:xfrm>
              <a:off x="679838" y="1526155"/>
              <a:ext cx="211013" cy="225839"/>
            </a:xfrm>
            <a:prstGeom prst="roundRect">
              <a:avLst/>
            </a:prstGeom>
            <a:solidFill>
              <a:schemeClr val="accent2"/>
            </a:solidFill>
          </p:spPr>
          <p:txBody>
            <a:bodyPr wrap="square" lIns="0" tIns="0" rIns="0" bIns="0" rtlCol="0" anchor="ctr">
              <a:noAutofit/>
            </a:bodyPr>
            <a:lstStyle/>
            <a:p>
              <a:pPr algn="ctr" defTabSz="914377" fontAlgn="auto">
                <a:spcBef>
                  <a:spcPts val="0"/>
                </a:spcBef>
                <a:spcAft>
                  <a:spcPts val="0"/>
                </a:spcAft>
              </a:pPr>
              <a:endParaRPr lang="ca-ES" sz="1333" b="0" dirty="0">
                <a:solidFill>
                  <a:srgbClr val="000000"/>
                </a:solidFill>
                <a:latin typeface="Arial"/>
                <a:cs typeface="Arial"/>
              </a:endParaRPr>
            </a:p>
          </p:txBody>
        </p:sp>
        <p:sp>
          <p:nvSpPr>
            <p:cNvPr id="73" name="Cylinder 72">
              <a:extLst>
                <a:ext uri="{FF2B5EF4-FFF2-40B4-BE49-F238E27FC236}">
                  <a16:creationId xmlns:a16="http://schemas.microsoft.com/office/drawing/2014/main" id="{2DC09582-8C67-4C02-84DB-BB429153C164}"/>
                </a:ext>
              </a:extLst>
            </p:cNvPr>
            <p:cNvSpPr/>
            <p:nvPr/>
          </p:nvSpPr>
          <p:spPr>
            <a:xfrm>
              <a:off x="916959" y="1526155"/>
              <a:ext cx="182880" cy="225839"/>
            </a:xfrm>
            <a:prstGeom prst="can">
              <a:avLst/>
            </a:prstGeom>
            <a:solidFill>
              <a:schemeClr val="accent2"/>
            </a:solidFill>
          </p:spPr>
          <p:txBody>
            <a:bodyPr wrap="square" lIns="0" tIns="0" rIns="0" bIns="0" rtlCol="0" anchor="ctr">
              <a:noAutofit/>
            </a:bodyPr>
            <a:lstStyle/>
            <a:p>
              <a:pPr algn="ctr" defTabSz="914377" fontAlgn="auto">
                <a:spcBef>
                  <a:spcPts val="0"/>
                </a:spcBef>
                <a:spcAft>
                  <a:spcPts val="0"/>
                </a:spcAft>
              </a:pPr>
              <a:endParaRPr lang="ca-ES" sz="1600" b="0" dirty="0">
                <a:solidFill>
                  <a:srgbClr val="FFFFFF"/>
                </a:solidFill>
                <a:latin typeface="Arial"/>
                <a:cs typeface="Arial"/>
              </a:endParaRPr>
            </a:p>
          </p:txBody>
        </p:sp>
        <p:sp>
          <p:nvSpPr>
            <p:cNvPr id="74" name="TextBox 73">
              <a:extLst>
                <a:ext uri="{FF2B5EF4-FFF2-40B4-BE49-F238E27FC236}">
                  <a16:creationId xmlns:a16="http://schemas.microsoft.com/office/drawing/2014/main" id="{2D6F255B-E0B0-4563-8475-CA0580FFD671}"/>
                </a:ext>
              </a:extLst>
            </p:cNvPr>
            <p:cNvSpPr txBox="1"/>
            <p:nvPr/>
          </p:nvSpPr>
          <p:spPr>
            <a:xfrm>
              <a:off x="688151" y="1501790"/>
              <a:ext cx="405880" cy="276999"/>
            </a:xfrm>
            <a:prstGeom prst="rect">
              <a:avLst/>
            </a:prstGeom>
            <a:noFill/>
          </p:spPr>
          <p:txBody>
            <a:bodyPr wrap="square" rtlCol="0">
              <a:spAutoFit/>
            </a:bodyPr>
            <a:lstStyle/>
            <a:p>
              <a:pPr defTabSz="914377" fontAlgn="auto">
                <a:spcBef>
                  <a:spcPts val="0"/>
                </a:spcBef>
                <a:spcAft>
                  <a:spcPts val="0"/>
                </a:spcAft>
              </a:pPr>
              <a:endParaRPr lang="ca-ES" sz="1800" dirty="0">
                <a:solidFill>
                  <a:srgbClr val="000000"/>
                </a:solidFill>
              </a:endParaRPr>
            </a:p>
          </p:txBody>
        </p:sp>
      </p:grpSp>
      <p:cxnSp>
        <p:nvCxnSpPr>
          <p:cNvPr id="75" name="Straight Arrow Connector 74">
            <a:extLst>
              <a:ext uri="{FF2B5EF4-FFF2-40B4-BE49-F238E27FC236}">
                <a16:creationId xmlns:a16="http://schemas.microsoft.com/office/drawing/2014/main" id="{9BE69C3C-C917-4EDE-A597-DE198F547B9F}"/>
              </a:ext>
            </a:extLst>
          </p:cNvPr>
          <p:cNvCxnSpPr>
            <a:stCxn id="69" idx="2"/>
            <a:endCxn id="74" idx="0"/>
          </p:cNvCxnSpPr>
          <p:nvPr/>
        </p:nvCxnSpPr>
        <p:spPr>
          <a:xfrm>
            <a:off x="5890891" y="4230632"/>
            <a:ext cx="489198" cy="368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8BAEDF08-D5E2-4798-8304-A006E0E82FFD}"/>
              </a:ext>
            </a:extLst>
          </p:cNvPr>
          <p:cNvCxnSpPr>
            <a:cxnSpLocks/>
            <a:stCxn id="74" idx="2"/>
            <a:endCxn id="70" idx="0"/>
          </p:cNvCxnSpPr>
          <p:nvPr/>
        </p:nvCxnSpPr>
        <p:spPr>
          <a:xfrm flipH="1">
            <a:off x="6379769" y="4968320"/>
            <a:ext cx="320" cy="432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90CA2E8E-FC8E-40FC-A284-5FD12ED185F7}"/>
              </a:ext>
            </a:extLst>
          </p:cNvPr>
          <p:cNvSpPr txBox="1"/>
          <p:nvPr/>
        </p:nvSpPr>
        <p:spPr>
          <a:xfrm>
            <a:off x="7356770" y="3815868"/>
            <a:ext cx="2240133" cy="1815882"/>
          </a:xfrm>
          <a:prstGeom prst="rect">
            <a:avLst/>
          </a:prstGeom>
          <a:noFill/>
        </p:spPr>
        <p:txBody>
          <a:bodyPr wrap="square" rtlCol="0">
            <a:spAutoFit/>
          </a:bodyPr>
          <a:lstStyle/>
          <a:p>
            <a:pPr defTabSz="914377" fontAlgn="auto">
              <a:spcBef>
                <a:spcPts val="0"/>
              </a:spcBef>
              <a:spcAft>
                <a:spcPts val="0"/>
              </a:spcAft>
            </a:pPr>
            <a:r>
              <a:rPr lang="ca-ES" sz="1400" b="0" dirty="0">
                <a:solidFill>
                  <a:srgbClr val="000000"/>
                </a:solidFill>
              </a:rPr>
              <a:t>Comunicació entre </a:t>
            </a:r>
            <a:r>
              <a:rPr lang="ca-ES" sz="1400" b="0" dirty="0" err="1">
                <a:solidFill>
                  <a:srgbClr val="000000"/>
                </a:solidFill>
              </a:rPr>
              <a:t>multiples</a:t>
            </a:r>
            <a:r>
              <a:rPr lang="ca-ES" sz="1400" b="0" dirty="0">
                <a:solidFill>
                  <a:srgbClr val="000000"/>
                </a:solidFill>
              </a:rPr>
              <a:t> productors i un o molts consumidors.</a:t>
            </a:r>
          </a:p>
          <a:p>
            <a:pPr defTabSz="914377" fontAlgn="auto">
              <a:spcBef>
                <a:spcPts val="0"/>
              </a:spcBef>
              <a:spcAft>
                <a:spcPts val="0"/>
              </a:spcAft>
            </a:pPr>
            <a:r>
              <a:rPr lang="ca-ES" sz="1400" b="0" dirty="0">
                <a:solidFill>
                  <a:srgbClr val="000000"/>
                </a:solidFill>
              </a:rPr>
              <a:t>Exemple: Captura dels resultats de diversos laboratoris en un únic repositori de variable clíniques</a:t>
            </a:r>
          </a:p>
        </p:txBody>
      </p:sp>
      <p:sp>
        <p:nvSpPr>
          <p:cNvPr id="85" name="Rectangle: Rounded Corners 84">
            <a:extLst>
              <a:ext uri="{FF2B5EF4-FFF2-40B4-BE49-F238E27FC236}">
                <a16:creationId xmlns:a16="http://schemas.microsoft.com/office/drawing/2014/main" id="{98A3D115-C729-4237-BA8C-E64AEB798E17}"/>
              </a:ext>
            </a:extLst>
          </p:cNvPr>
          <p:cNvSpPr/>
          <p:nvPr/>
        </p:nvSpPr>
        <p:spPr>
          <a:xfrm>
            <a:off x="6198819" y="3929513"/>
            <a:ext cx="281351" cy="301119"/>
          </a:xfrm>
          <a:prstGeom prst="roundRect">
            <a:avLst/>
          </a:prstGeom>
          <a:solidFill>
            <a:schemeClr val="accent1">
              <a:lumMod val="20000"/>
              <a:lumOff val="8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P</a:t>
            </a:r>
            <a:r>
              <a:rPr lang="ca-ES" sz="1333" b="0" baseline="-25000" dirty="0">
                <a:solidFill>
                  <a:srgbClr val="000000"/>
                </a:solidFill>
                <a:latin typeface="Arial"/>
                <a:cs typeface="Arial"/>
              </a:rPr>
              <a:t>2</a:t>
            </a:r>
          </a:p>
        </p:txBody>
      </p:sp>
      <p:sp>
        <p:nvSpPr>
          <p:cNvPr id="86" name="Rectangle: Rounded Corners 85">
            <a:extLst>
              <a:ext uri="{FF2B5EF4-FFF2-40B4-BE49-F238E27FC236}">
                <a16:creationId xmlns:a16="http://schemas.microsoft.com/office/drawing/2014/main" id="{2EDA17D6-A0EA-4AB7-B4A3-F45C8D1E58DF}"/>
              </a:ext>
            </a:extLst>
          </p:cNvPr>
          <p:cNvSpPr/>
          <p:nvPr/>
        </p:nvSpPr>
        <p:spPr>
          <a:xfrm>
            <a:off x="6649119" y="3929513"/>
            <a:ext cx="281351" cy="301119"/>
          </a:xfrm>
          <a:prstGeom prst="roundRect">
            <a:avLst/>
          </a:prstGeom>
          <a:solidFill>
            <a:schemeClr val="accent1">
              <a:lumMod val="20000"/>
              <a:lumOff val="80000"/>
            </a:schemeClr>
          </a:solidFill>
        </p:spPr>
        <p:txBody>
          <a:bodyPr wrap="square" lIns="0" tIns="0" rIns="0" bIns="0" rtlCol="0" anchor="ctr">
            <a:noAutofit/>
          </a:bodyPr>
          <a:lstStyle/>
          <a:p>
            <a:pPr algn="ctr" defTabSz="914377" fontAlgn="auto">
              <a:spcBef>
                <a:spcPts val="0"/>
              </a:spcBef>
              <a:spcAft>
                <a:spcPts val="0"/>
              </a:spcAft>
            </a:pPr>
            <a:r>
              <a:rPr lang="ca-ES" sz="1333" b="0" dirty="0">
                <a:solidFill>
                  <a:srgbClr val="000000"/>
                </a:solidFill>
                <a:latin typeface="Arial"/>
                <a:cs typeface="Arial"/>
              </a:rPr>
              <a:t>P</a:t>
            </a:r>
            <a:r>
              <a:rPr lang="ca-ES" sz="1333" b="0" baseline="-25000" dirty="0">
                <a:solidFill>
                  <a:srgbClr val="000000"/>
                </a:solidFill>
                <a:latin typeface="Arial"/>
                <a:cs typeface="Arial"/>
              </a:rPr>
              <a:t>3</a:t>
            </a:r>
          </a:p>
        </p:txBody>
      </p:sp>
      <p:cxnSp>
        <p:nvCxnSpPr>
          <p:cNvPr id="87" name="Straight Arrow Connector 86">
            <a:extLst>
              <a:ext uri="{FF2B5EF4-FFF2-40B4-BE49-F238E27FC236}">
                <a16:creationId xmlns:a16="http://schemas.microsoft.com/office/drawing/2014/main" id="{0E601885-4F84-4FE4-9B6E-EE2388A25B44}"/>
              </a:ext>
            </a:extLst>
          </p:cNvPr>
          <p:cNvCxnSpPr>
            <a:cxnSpLocks/>
            <a:stCxn id="85" idx="2"/>
            <a:endCxn id="74" idx="0"/>
          </p:cNvCxnSpPr>
          <p:nvPr/>
        </p:nvCxnSpPr>
        <p:spPr>
          <a:xfrm>
            <a:off x="6339495" y="4230632"/>
            <a:ext cx="40594" cy="368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846E79DF-9A07-4AFA-964A-AD10FE543251}"/>
              </a:ext>
            </a:extLst>
          </p:cNvPr>
          <p:cNvCxnSpPr>
            <a:cxnSpLocks/>
            <a:stCxn id="86" idx="2"/>
            <a:endCxn id="74" idx="0"/>
          </p:cNvCxnSpPr>
          <p:nvPr/>
        </p:nvCxnSpPr>
        <p:spPr>
          <a:xfrm flipH="1">
            <a:off x="6380089" y="4230632"/>
            <a:ext cx="409706" cy="368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Títol 1"/>
          <p:cNvSpPr>
            <a:spLocks noGrp="1"/>
          </p:cNvSpPr>
          <p:nvPr>
            <p:ph type="title"/>
          </p:nvPr>
        </p:nvSpPr>
        <p:spPr>
          <a:xfrm>
            <a:off x="551383" y="476672"/>
            <a:ext cx="10585177" cy="506412"/>
          </a:xfrm>
        </p:spPr>
        <p:txBody>
          <a:bodyPr/>
          <a:lstStyle/>
          <a:p>
            <a:r>
              <a:rPr lang="ca-ES" dirty="0"/>
              <a:t>Què és i què es pot fer?</a:t>
            </a:r>
          </a:p>
        </p:txBody>
      </p:sp>
    </p:spTree>
    <p:extLst>
      <p:ext uri="{BB962C8B-B14F-4D97-AF65-F5344CB8AC3E}">
        <p14:creationId xmlns:p14="http://schemas.microsoft.com/office/powerpoint/2010/main" val="19866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ol 1"/>
          <p:cNvSpPr>
            <a:spLocks noGrp="1"/>
          </p:cNvSpPr>
          <p:nvPr>
            <p:ph type="title"/>
          </p:nvPr>
        </p:nvSpPr>
        <p:spPr>
          <a:xfrm>
            <a:off x="551383" y="476672"/>
            <a:ext cx="10585177" cy="506412"/>
          </a:xfrm>
        </p:spPr>
        <p:txBody>
          <a:bodyPr/>
          <a:lstStyle/>
          <a:p>
            <a:r>
              <a:rPr lang="ca-ES"/>
              <a:t>Què és i què es pot fer?</a:t>
            </a:r>
          </a:p>
        </p:txBody>
      </p:sp>
      <p:sp>
        <p:nvSpPr>
          <p:cNvPr id="58" name="CuadroTexto 17"/>
          <p:cNvSpPr txBox="1"/>
          <p:nvPr/>
        </p:nvSpPr>
        <p:spPr>
          <a:xfrm>
            <a:off x="887421" y="1268760"/>
            <a:ext cx="7800867" cy="4968552"/>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lvl="0">
              <a:spcBef>
                <a:spcPts val="600"/>
              </a:spcBef>
              <a:buClr>
                <a:srgbClr val="C00000"/>
              </a:buClr>
              <a:defRPr b="0" i="0"/>
            </a:pPr>
            <a:endParaRPr lang="ca-ES" sz="1400">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8" name="CuadroTexto 17"/>
          <p:cNvSpPr txBox="1"/>
          <p:nvPr/>
        </p:nvSpPr>
        <p:spPr>
          <a:xfrm>
            <a:off x="887421" y="1222936"/>
            <a:ext cx="10537172" cy="4150745"/>
          </a:xfrm>
          <a:prstGeom prst="rect">
            <a:avLst/>
          </a:prstGeom>
          <a:ln>
            <a:noFill/>
          </a:ln>
        </p:spPr>
        <p:txBody>
          <a:bodyPr vert="horz" wrap="square" lIns="36000" tIns="36000" rIns="36000" bIns="36000" rtlCol="0" anchor="t" anchorCtr="0">
            <a:noAutofit/>
          </a:bodyPr>
          <a:lstStyle>
            <a:defPPr>
              <a:defRPr lang="es-ES"/>
            </a:defPPr>
            <a:lvl1pPr>
              <a:defRPr sz="1600">
                <a:solidFill>
                  <a:schemeClr val="accent1"/>
                </a:solidFill>
                <a:latin typeface="Arial"/>
                <a:cs typeface="Arial"/>
              </a:defRPr>
            </a:lvl1pPr>
          </a:lstStyle>
          <a:p>
            <a:pPr marL="342900" lvl="0" indent="-342900">
              <a:spcBef>
                <a:spcPts val="600"/>
              </a:spcBef>
              <a:buClr>
                <a:srgbClr val="C00000"/>
              </a:buClr>
              <a:buFont typeface="Wingdings" panose="05000000000000000000" pitchFamily="2" charset="2"/>
              <a:buChar char="§"/>
              <a:defRPr b="0" i="0"/>
            </a:pPr>
            <a:endParaRPr lang="ca-ES">
              <a:solidFill>
                <a:schemeClr val="tx1"/>
              </a:solidFill>
              <a:latin typeface="Arial" panose="020B0604020202020204" pitchFamily="34" charset="0"/>
              <a:cs typeface="Arial" panose="020B0604020202020204" pitchFamily="34" charset="0"/>
            </a:endParaRPr>
          </a:p>
          <a:p>
            <a:pPr marL="1257300" lvl="2" indent="-342900">
              <a:spcBef>
                <a:spcPts val="600"/>
              </a:spcBef>
              <a:buClr>
                <a:srgbClr val="C00000"/>
              </a:buClr>
              <a:buFont typeface="Courier New" panose="02070309020205020404" pitchFamily="49" charset="0"/>
              <a:buChar char="o"/>
              <a:defRPr b="0" i="0"/>
            </a:pPr>
            <a:endParaRPr lang="ca-ES">
              <a:solidFill>
                <a:schemeClr val="tx1"/>
              </a:solidFill>
              <a:latin typeface="Arial" panose="020B0604020202020204" pitchFamily="34" charset="0"/>
              <a:cs typeface="Arial" panose="020B0604020202020204" pitchFamily="34" charset="0"/>
            </a:endParaRPr>
          </a:p>
        </p:txBody>
      </p:sp>
      <p:sp>
        <p:nvSpPr>
          <p:cNvPr id="15" name="Contenidor de número de diapositiva 4"/>
          <p:cNvSpPr>
            <a:spLocks noGrp="1"/>
          </p:cNvSpPr>
          <p:nvPr>
            <p:ph type="sldNum" sz="quarter" idx="14"/>
          </p:nvPr>
        </p:nvSpPr>
        <p:spPr>
          <a:xfrm>
            <a:off x="5663952" y="6518148"/>
            <a:ext cx="2844800" cy="365125"/>
          </a:xfrm>
        </p:spPr>
        <p:txBody>
          <a:bodyPr/>
          <a:lstStyle/>
          <a:p>
            <a:fld id="{C92424E3-DEF5-471B-AE0E-D62BF55A3FE3}" type="slidenum">
              <a:rPr lang="ca-ES" altLang="es-ES" sz="1200" smtClean="0"/>
              <a:pPr/>
              <a:t>6</a:t>
            </a:fld>
            <a:endParaRPr lang="ca-ES" altLang="es-ES" sz="1200"/>
          </a:p>
        </p:txBody>
      </p:sp>
      <p:sp>
        <p:nvSpPr>
          <p:cNvPr id="29" name="Rectángulo 28"/>
          <p:cNvSpPr/>
          <p:nvPr/>
        </p:nvSpPr>
        <p:spPr>
          <a:xfrm>
            <a:off x="703783" y="1493168"/>
            <a:ext cx="10585177" cy="4893647"/>
          </a:xfrm>
          <a:prstGeom prst="rect">
            <a:avLst/>
          </a:prstGeom>
        </p:spPr>
        <p:txBody>
          <a:bodyPr wrap="square">
            <a:spAutoFit/>
          </a:bodyPr>
          <a:lstStyle/>
          <a:p>
            <a:pPr algn="just"/>
            <a:r>
              <a:rPr lang="ca-ES" sz="1600" b="1" u="sng">
                <a:latin typeface="Arial" panose="020B0604020202020204" pitchFamily="34" charset="0"/>
              </a:rPr>
              <a:t>En quins casos es pot emprar Kafka</a:t>
            </a:r>
          </a:p>
          <a:p>
            <a:pPr algn="just"/>
            <a:endParaRPr lang="ca-ES" sz="1600">
              <a:latin typeface="Arial" panose="020B0604020202020204" pitchFamily="34" charset="0"/>
            </a:endParaRPr>
          </a:p>
          <a:p>
            <a:pPr marL="285750" indent="-285750" algn="just">
              <a:buFont typeface="Arial" panose="020B0604020202020204" pitchFamily="34" charset="0"/>
              <a:buChar char="•"/>
            </a:pPr>
            <a:r>
              <a:rPr lang="ca-ES" sz="1600" b="1">
                <a:latin typeface="Arial" panose="020B0604020202020204" pitchFamily="34" charset="0"/>
              </a:rPr>
              <a:t>Publicar i subscriure’s </a:t>
            </a:r>
            <a:r>
              <a:rPr lang="ca-ES" sz="1600">
                <a:latin typeface="Arial" panose="020B0604020202020204" pitchFamily="34" charset="0"/>
              </a:rPr>
              <a:t>a un flux de dades. Ideal per a aplicacions que necessiten publicar i subscriure’s a múltiples fluxos de dades i que, a més a més, sigui ràpid en el seu processament, escalable, tolerant a fallades i confiable.</a:t>
            </a:r>
          </a:p>
          <a:p>
            <a:pPr marL="285750" indent="-285750" algn="just">
              <a:buFont typeface="Arial" panose="020B0604020202020204" pitchFamily="34" charset="0"/>
              <a:buChar char="•"/>
            </a:pPr>
            <a:endParaRPr lang="ca-ES" sz="1600">
              <a:latin typeface="Arial" panose="020B0604020202020204" pitchFamily="34" charset="0"/>
            </a:endParaRPr>
          </a:p>
          <a:p>
            <a:pPr marL="285750" indent="-285750" algn="just">
              <a:buFont typeface="Arial" panose="020B0604020202020204" pitchFamily="34" charset="0"/>
              <a:buChar char="•"/>
            </a:pPr>
            <a:r>
              <a:rPr lang="ca-ES" sz="1600" b="1">
                <a:latin typeface="Arial" panose="020B0604020202020204" pitchFamily="34" charset="0"/>
              </a:rPr>
              <a:t>Capturar canvis en orígens de dades </a:t>
            </a:r>
            <a:r>
              <a:rPr lang="ca-ES" sz="1600">
                <a:latin typeface="Arial" panose="020B0604020202020204" pitchFamily="34" charset="0"/>
              </a:rPr>
              <a:t>i executar accions sobre altres </a:t>
            </a:r>
            <a:r>
              <a:rPr lang="ca-ES" sz="1600" err="1">
                <a:latin typeface="Arial" panose="020B0604020202020204" pitchFamily="34" charset="0"/>
              </a:rPr>
              <a:t>repositoris</a:t>
            </a:r>
            <a:r>
              <a:rPr lang="ca-ES" sz="1600">
                <a:latin typeface="Arial" panose="020B0604020202020204" pitchFamily="34" charset="0"/>
              </a:rPr>
              <a:t> o sistemes d’informació </a:t>
            </a:r>
          </a:p>
          <a:p>
            <a:pPr marL="285750" indent="-285750" algn="just">
              <a:buFont typeface="Arial" panose="020B0604020202020204" pitchFamily="34" charset="0"/>
              <a:buChar char="•"/>
            </a:pPr>
            <a:endParaRPr lang="ca-ES" sz="1600">
              <a:latin typeface="Arial" panose="020B0604020202020204" pitchFamily="34" charset="0"/>
            </a:endParaRPr>
          </a:p>
          <a:p>
            <a:pPr marL="285750" indent="-285750" algn="just">
              <a:buFont typeface="Arial" panose="020B0604020202020204" pitchFamily="34" charset="0"/>
              <a:buChar char="•"/>
            </a:pPr>
            <a:r>
              <a:rPr lang="ca-ES" sz="1600" b="1">
                <a:latin typeface="Arial" panose="020B0604020202020204" pitchFamily="34" charset="0"/>
              </a:rPr>
              <a:t>Emmagatzemar dades</a:t>
            </a:r>
            <a:r>
              <a:rPr lang="ca-ES" sz="1600">
                <a:latin typeface="Arial" panose="020B0604020202020204" pitchFamily="34" charset="0"/>
              </a:rPr>
              <a:t>. Kafka permet emmagatzemar-hi dades, tantes com siguin necessàries. Les dades es poden mantenir, per exemple, per ser emprades en casos d’auditoria, per analitzar el que va passar en un cert moment en el passat.</a:t>
            </a:r>
          </a:p>
          <a:p>
            <a:pPr marL="285750" indent="-285750" algn="just">
              <a:buFont typeface="Arial" panose="020B0604020202020204" pitchFamily="34" charset="0"/>
              <a:buChar char="•"/>
            </a:pPr>
            <a:endParaRPr lang="ca-ES" sz="1600">
              <a:latin typeface="Arial" panose="020B0604020202020204" pitchFamily="34" charset="0"/>
            </a:endParaRPr>
          </a:p>
          <a:p>
            <a:pPr marL="285750" indent="-285750" algn="just">
              <a:buFont typeface="Arial" panose="020B0604020202020204" pitchFamily="34" charset="0"/>
              <a:buChar char="•"/>
            </a:pPr>
            <a:r>
              <a:rPr lang="ca-ES" sz="1600" b="1">
                <a:latin typeface="Arial" panose="020B0604020202020204" pitchFamily="34" charset="0"/>
              </a:rPr>
              <a:t>Processament de flux de dades</a:t>
            </a:r>
            <a:r>
              <a:rPr lang="ca-ES" sz="1600">
                <a:latin typeface="Arial" panose="020B0604020202020204" pitchFamily="34" charset="0"/>
              </a:rPr>
              <a:t>. L’API </a:t>
            </a:r>
            <a:r>
              <a:rPr lang="ca-ES" sz="1600" err="1">
                <a:latin typeface="Arial" panose="020B0604020202020204" pitchFamily="34" charset="0"/>
              </a:rPr>
              <a:t>Streams</a:t>
            </a:r>
            <a:r>
              <a:rPr lang="ca-ES" sz="1600">
                <a:latin typeface="Arial" panose="020B0604020202020204" pitchFamily="34" charset="0"/>
              </a:rPr>
              <a:t> de Kafka permet processar els missatges “al vol”, permet fer agrupacions de dades, tractar finestres de temps, executar </a:t>
            </a:r>
            <a:r>
              <a:rPr lang="ca-ES" sz="1600" i="1" err="1">
                <a:latin typeface="Arial" panose="020B0604020202020204" pitchFamily="34" charset="0"/>
              </a:rPr>
              <a:t>joins</a:t>
            </a:r>
            <a:r>
              <a:rPr lang="ca-ES" sz="1600">
                <a:latin typeface="Arial" panose="020B0604020202020204" pitchFamily="34" charset="0"/>
              </a:rPr>
              <a:t> amb altres fonts de dades, enriquir d’informació els missatges, etc.</a:t>
            </a:r>
          </a:p>
          <a:p>
            <a:pPr marL="285750" indent="-285750" algn="just">
              <a:buFont typeface="Arial" panose="020B0604020202020204" pitchFamily="34" charset="0"/>
              <a:buChar char="•"/>
            </a:pPr>
            <a:endParaRPr lang="ca-ES" sz="1600">
              <a:latin typeface="Arial" panose="020B0604020202020204" pitchFamily="34" charset="0"/>
            </a:endParaRPr>
          </a:p>
          <a:p>
            <a:pPr algn="just"/>
            <a:r>
              <a:rPr lang="ca-ES" sz="1600">
                <a:latin typeface="Arial" panose="020B0604020202020204" pitchFamily="34" charset="0"/>
              </a:rPr>
              <a:t>Casos d’us:</a:t>
            </a:r>
          </a:p>
          <a:p>
            <a:pPr algn="just"/>
            <a:endParaRPr lang="ca-ES">
              <a:latin typeface="Arial" panose="020B0604020202020204" pitchFamily="34" charset="0"/>
            </a:endParaRPr>
          </a:p>
          <a:p>
            <a:pPr algn="just"/>
            <a:endParaRPr lang="ca-ES">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2281393" y="5199285"/>
            <a:ext cx="6912768" cy="1051943"/>
          </a:xfrm>
          <a:prstGeom prst="rect">
            <a:avLst/>
          </a:prstGeom>
        </p:spPr>
      </p:pic>
    </p:spTree>
    <p:extLst>
      <p:ext uri="{BB962C8B-B14F-4D97-AF65-F5344CB8AC3E}">
        <p14:creationId xmlns:p14="http://schemas.microsoft.com/office/powerpoint/2010/main" val="232898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F98CCF-9FFE-4C15-9E67-121FB5A36B6B}"/>
              </a:ext>
            </a:extLst>
          </p:cNvPr>
          <p:cNvSpPr>
            <a:spLocks noGrp="1"/>
          </p:cNvSpPr>
          <p:nvPr>
            <p:ph type="sldNum" sz="quarter" idx="10"/>
          </p:nvPr>
        </p:nvSpPr>
        <p:spPr/>
        <p:txBody>
          <a:bodyPr/>
          <a:lstStyle/>
          <a:p>
            <a:pPr defTabSz="914377" fontAlgn="auto">
              <a:spcBef>
                <a:spcPts val="0"/>
              </a:spcBef>
              <a:spcAft>
                <a:spcPts val="0"/>
              </a:spcAft>
            </a:pPr>
            <a:fld id="{3FD999D4-B456-9943-89B7-30D56181CE18}" type="slidenum">
              <a:rPr lang="ca-ES" b="0" smtClean="0">
                <a:solidFill>
                  <a:srgbClr val="000000"/>
                </a:solidFill>
              </a:rPr>
              <a:pPr defTabSz="914377" fontAlgn="auto">
                <a:spcBef>
                  <a:spcPts val="0"/>
                </a:spcBef>
                <a:spcAft>
                  <a:spcPts val="0"/>
                </a:spcAft>
              </a:pPr>
              <a:t>7</a:t>
            </a:fld>
            <a:endParaRPr lang="ca-ES" b="0">
              <a:solidFill>
                <a:srgbClr val="000000"/>
              </a:solidFill>
            </a:endParaRPr>
          </a:p>
        </p:txBody>
      </p:sp>
      <p:sp>
        <p:nvSpPr>
          <p:cNvPr id="59" name="Rectangle: Rounded Corners 58">
            <a:extLst>
              <a:ext uri="{FF2B5EF4-FFF2-40B4-BE49-F238E27FC236}">
                <a16:creationId xmlns:a16="http://schemas.microsoft.com/office/drawing/2014/main" id="{89573FC8-F8F6-477F-94C1-6122D7D56133}"/>
              </a:ext>
            </a:extLst>
          </p:cNvPr>
          <p:cNvSpPr/>
          <p:nvPr/>
        </p:nvSpPr>
        <p:spPr>
          <a:xfrm>
            <a:off x="3441291" y="3864494"/>
            <a:ext cx="5689600" cy="917677"/>
          </a:xfrm>
          <a:prstGeom prst="roundRect">
            <a:avLst/>
          </a:prstGeom>
          <a:solidFill>
            <a:schemeClr val="accent2"/>
          </a:solidFill>
        </p:spPr>
        <p:txBody>
          <a:bodyPr wrap="square" lIns="0" tIns="0" rIns="0" bIns="0" rtlCol="0" anchor="ctr">
            <a:noAutofit/>
          </a:bodyPr>
          <a:lstStyle/>
          <a:p>
            <a:pPr algn="ctr" defTabSz="914377" fontAlgn="auto">
              <a:spcBef>
                <a:spcPts val="0"/>
              </a:spcBef>
              <a:spcAft>
                <a:spcPts val="0"/>
              </a:spcAft>
            </a:pPr>
            <a:r>
              <a:rPr lang="ca-ES" sz="2667" b="0">
                <a:solidFill>
                  <a:srgbClr val="FFFFFF"/>
                </a:solidFill>
                <a:latin typeface="Arial"/>
                <a:cs typeface="Arial"/>
              </a:rPr>
              <a:t>Gestor de cues i esdeveniments</a:t>
            </a:r>
          </a:p>
        </p:txBody>
      </p:sp>
      <p:sp>
        <p:nvSpPr>
          <p:cNvPr id="60" name="Rectangle: Rounded Corners 59">
            <a:extLst>
              <a:ext uri="{FF2B5EF4-FFF2-40B4-BE49-F238E27FC236}">
                <a16:creationId xmlns:a16="http://schemas.microsoft.com/office/drawing/2014/main" id="{58A66C43-B223-466D-8FE5-85454964D2D8}"/>
              </a:ext>
            </a:extLst>
          </p:cNvPr>
          <p:cNvSpPr/>
          <p:nvPr/>
        </p:nvSpPr>
        <p:spPr>
          <a:xfrm>
            <a:off x="3441291" y="3395825"/>
            <a:ext cx="5689600" cy="373625"/>
          </a:xfrm>
          <a:prstGeom prst="roundRect">
            <a:avLst>
              <a:gd name="adj" fmla="val 23684"/>
            </a:avLst>
          </a:prstGeom>
          <a:solidFill>
            <a:schemeClr val="accent5">
              <a:lumMod val="75000"/>
            </a:schemeClr>
          </a:solidFill>
        </p:spPr>
        <p:txBody>
          <a:bodyPr wrap="square" lIns="0" tIns="0" rIns="0" bIns="0" rtlCol="0" anchor="ctr">
            <a:noAutofit/>
          </a:bodyPr>
          <a:lstStyle/>
          <a:p>
            <a:pPr algn="ctr" defTabSz="914377" fontAlgn="auto">
              <a:spcBef>
                <a:spcPts val="0"/>
              </a:spcBef>
              <a:spcAft>
                <a:spcPts val="0"/>
              </a:spcAft>
            </a:pPr>
            <a:r>
              <a:rPr lang="ca-ES" sz="1600" b="0">
                <a:solidFill>
                  <a:srgbClr val="FFFFFF"/>
                </a:solidFill>
                <a:latin typeface="Arial"/>
                <a:cs typeface="Arial"/>
              </a:rPr>
              <a:t>Gestor Multitenant</a:t>
            </a:r>
          </a:p>
        </p:txBody>
      </p:sp>
      <p:sp>
        <p:nvSpPr>
          <p:cNvPr id="62" name="Rectangle: Rounded Corners 61">
            <a:extLst>
              <a:ext uri="{FF2B5EF4-FFF2-40B4-BE49-F238E27FC236}">
                <a16:creationId xmlns:a16="http://schemas.microsoft.com/office/drawing/2014/main" id="{5101DCEB-2951-4445-BE65-FA249992B8E2}"/>
              </a:ext>
            </a:extLst>
          </p:cNvPr>
          <p:cNvSpPr/>
          <p:nvPr/>
        </p:nvSpPr>
        <p:spPr>
          <a:xfrm>
            <a:off x="3441291" y="2369991"/>
            <a:ext cx="5689600" cy="917676"/>
          </a:xfrm>
          <a:prstGeom prst="roundRect">
            <a:avLst>
              <a:gd name="adj" fmla="val 10074"/>
            </a:avLst>
          </a:prstGeom>
          <a:solidFill>
            <a:schemeClr val="accent6"/>
          </a:solidFill>
          <a:ln>
            <a:noFill/>
          </a:ln>
        </p:spPr>
        <p:txBody>
          <a:bodyPr wrap="square" lIns="0" tIns="0" rIns="0" bIns="0" rtlCol="0" anchor="b">
            <a:noAutofit/>
          </a:bodyPr>
          <a:lstStyle/>
          <a:p>
            <a:pPr algn="ctr" defTabSz="914377" fontAlgn="auto">
              <a:spcBef>
                <a:spcPts val="0"/>
              </a:spcBef>
              <a:spcAft>
                <a:spcPts val="0"/>
              </a:spcAft>
            </a:pPr>
            <a:r>
              <a:rPr lang="ca-ES" sz="1600" b="0" dirty="0">
                <a:solidFill>
                  <a:srgbClr val="FFFFFF"/>
                </a:solidFill>
                <a:latin typeface="Arial"/>
                <a:cs typeface="Arial"/>
              </a:rPr>
              <a:t>Interfícies</a:t>
            </a:r>
          </a:p>
        </p:txBody>
      </p:sp>
      <p:sp>
        <p:nvSpPr>
          <p:cNvPr id="63" name="Rectangle: Rounded Corners 62">
            <a:extLst>
              <a:ext uri="{FF2B5EF4-FFF2-40B4-BE49-F238E27FC236}">
                <a16:creationId xmlns:a16="http://schemas.microsoft.com/office/drawing/2014/main" id="{9DC7C240-1F92-4662-B5C1-CEE64B6A3910}"/>
              </a:ext>
            </a:extLst>
          </p:cNvPr>
          <p:cNvSpPr/>
          <p:nvPr/>
        </p:nvSpPr>
        <p:spPr>
          <a:xfrm>
            <a:off x="3585498" y="2483028"/>
            <a:ext cx="1265084" cy="373625"/>
          </a:xfrm>
          <a:prstGeom prst="roundRect">
            <a:avLst>
              <a:gd name="adj" fmla="val 23684"/>
            </a:avLst>
          </a:prstGeom>
          <a:solidFill>
            <a:schemeClr val="accent5">
              <a:lumMod val="75000"/>
            </a:schemeClr>
          </a:solidFill>
        </p:spPr>
        <p:txBody>
          <a:bodyPr wrap="square" lIns="0" tIns="0" rIns="0" bIns="0" rtlCol="0" anchor="ctr">
            <a:noAutofit/>
          </a:bodyPr>
          <a:lstStyle/>
          <a:p>
            <a:pPr algn="ctr" defTabSz="914377" fontAlgn="auto">
              <a:spcBef>
                <a:spcPts val="0"/>
              </a:spcBef>
              <a:spcAft>
                <a:spcPts val="0"/>
              </a:spcAft>
            </a:pPr>
            <a:r>
              <a:rPr lang="ca-ES" sz="1600" b="0">
                <a:solidFill>
                  <a:srgbClr val="FFFFFF"/>
                </a:solidFill>
                <a:latin typeface="Arial"/>
                <a:cs typeface="Arial"/>
              </a:rPr>
              <a:t>Catalogació</a:t>
            </a:r>
          </a:p>
        </p:txBody>
      </p:sp>
      <p:sp>
        <p:nvSpPr>
          <p:cNvPr id="64" name="Rectangle: Rounded Corners 63">
            <a:extLst>
              <a:ext uri="{FF2B5EF4-FFF2-40B4-BE49-F238E27FC236}">
                <a16:creationId xmlns:a16="http://schemas.microsoft.com/office/drawing/2014/main" id="{00AF43D9-3AE6-405E-8B06-8C74513315BB}"/>
              </a:ext>
            </a:extLst>
          </p:cNvPr>
          <p:cNvSpPr/>
          <p:nvPr/>
        </p:nvSpPr>
        <p:spPr>
          <a:xfrm>
            <a:off x="5007898" y="2483028"/>
            <a:ext cx="1265084" cy="373625"/>
          </a:xfrm>
          <a:prstGeom prst="roundRect">
            <a:avLst>
              <a:gd name="adj" fmla="val 23684"/>
            </a:avLst>
          </a:prstGeom>
          <a:solidFill>
            <a:schemeClr val="accent5">
              <a:lumMod val="75000"/>
            </a:schemeClr>
          </a:solidFill>
        </p:spPr>
        <p:txBody>
          <a:bodyPr wrap="square" lIns="0" tIns="0" rIns="0" bIns="0" rtlCol="0" anchor="ctr">
            <a:noAutofit/>
          </a:bodyPr>
          <a:lstStyle/>
          <a:p>
            <a:pPr algn="ctr" defTabSz="914377" fontAlgn="auto">
              <a:spcBef>
                <a:spcPts val="0"/>
              </a:spcBef>
              <a:spcAft>
                <a:spcPts val="0"/>
              </a:spcAft>
            </a:pPr>
            <a:r>
              <a:rPr lang="ca-ES" sz="1200" b="0">
                <a:solidFill>
                  <a:srgbClr val="FFFFFF"/>
                </a:solidFill>
                <a:latin typeface="Arial"/>
                <a:cs typeface="Arial"/>
              </a:rPr>
              <a:t>Aprovisionament</a:t>
            </a:r>
          </a:p>
        </p:txBody>
      </p:sp>
      <p:sp>
        <p:nvSpPr>
          <p:cNvPr id="65" name="Rectangle: Rounded Corners 64">
            <a:extLst>
              <a:ext uri="{FF2B5EF4-FFF2-40B4-BE49-F238E27FC236}">
                <a16:creationId xmlns:a16="http://schemas.microsoft.com/office/drawing/2014/main" id="{91528B70-A54C-4AA2-A821-C90125B90F04}"/>
              </a:ext>
            </a:extLst>
          </p:cNvPr>
          <p:cNvSpPr/>
          <p:nvPr/>
        </p:nvSpPr>
        <p:spPr>
          <a:xfrm>
            <a:off x="6364750" y="2483028"/>
            <a:ext cx="1265084" cy="373625"/>
          </a:xfrm>
          <a:prstGeom prst="roundRect">
            <a:avLst>
              <a:gd name="adj" fmla="val 23684"/>
            </a:avLst>
          </a:prstGeom>
          <a:solidFill>
            <a:schemeClr val="accent5">
              <a:lumMod val="75000"/>
            </a:schemeClr>
          </a:solidFill>
        </p:spPr>
        <p:txBody>
          <a:bodyPr wrap="square" lIns="0" tIns="0" rIns="0" bIns="0" rtlCol="0" anchor="ctr">
            <a:noAutofit/>
          </a:bodyPr>
          <a:lstStyle/>
          <a:p>
            <a:pPr algn="ctr" defTabSz="914377" fontAlgn="auto">
              <a:spcBef>
                <a:spcPts val="0"/>
              </a:spcBef>
              <a:spcAft>
                <a:spcPts val="0"/>
              </a:spcAft>
            </a:pPr>
            <a:r>
              <a:rPr lang="ca-ES" sz="1467" b="0">
                <a:solidFill>
                  <a:srgbClr val="FFFFFF"/>
                </a:solidFill>
                <a:latin typeface="Arial"/>
                <a:cs typeface="Arial"/>
              </a:rPr>
              <a:t>Administració</a:t>
            </a:r>
          </a:p>
        </p:txBody>
      </p:sp>
      <p:sp>
        <p:nvSpPr>
          <p:cNvPr id="66" name="Rectangle: Rounded Corners 65">
            <a:extLst>
              <a:ext uri="{FF2B5EF4-FFF2-40B4-BE49-F238E27FC236}">
                <a16:creationId xmlns:a16="http://schemas.microsoft.com/office/drawing/2014/main" id="{96411DF5-6790-42E2-B7B1-1D8060EE69B8}"/>
              </a:ext>
            </a:extLst>
          </p:cNvPr>
          <p:cNvSpPr/>
          <p:nvPr/>
        </p:nvSpPr>
        <p:spPr>
          <a:xfrm>
            <a:off x="7721605" y="2483028"/>
            <a:ext cx="1265084" cy="373625"/>
          </a:xfrm>
          <a:prstGeom prst="roundRect">
            <a:avLst>
              <a:gd name="adj" fmla="val 23684"/>
            </a:avLst>
          </a:prstGeom>
          <a:solidFill>
            <a:schemeClr val="accent5">
              <a:lumMod val="75000"/>
            </a:schemeClr>
          </a:solidFill>
        </p:spPr>
        <p:txBody>
          <a:bodyPr wrap="square" lIns="0" tIns="0" rIns="0" bIns="0" rtlCol="0" anchor="ctr">
            <a:noAutofit/>
          </a:bodyPr>
          <a:lstStyle/>
          <a:p>
            <a:pPr algn="ctr" defTabSz="914377" fontAlgn="auto">
              <a:spcBef>
                <a:spcPts val="0"/>
              </a:spcBef>
              <a:spcAft>
                <a:spcPts val="0"/>
              </a:spcAft>
            </a:pPr>
            <a:r>
              <a:rPr lang="ca-ES" sz="1600" b="0">
                <a:solidFill>
                  <a:srgbClr val="FFFFFF"/>
                </a:solidFill>
                <a:latin typeface="Arial"/>
                <a:cs typeface="Arial"/>
              </a:rPr>
              <a:t>Ús</a:t>
            </a:r>
          </a:p>
        </p:txBody>
      </p:sp>
      <p:cxnSp>
        <p:nvCxnSpPr>
          <p:cNvPr id="7" name="Straight Connector 6">
            <a:extLst>
              <a:ext uri="{FF2B5EF4-FFF2-40B4-BE49-F238E27FC236}">
                <a16:creationId xmlns:a16="http://schemas.microsoft.com/office/drawing/2014/main" id="{8EFAA42D-50FD-4FC1-AFDA-CE32936426B4}"/>
              </a:ext>
            </a:extLst>
          </p:cNvPr>
          <p:cNvCxnSpPr>
            <a:cxnSpLocks/>
            <a:stCxn id="66" idx="0"/>
            <a:endCxn id="8" idx="1"/>
          </p:cNvCxnSpPr>
          <p:nvPr/>
        </p:nvCxnSpPr>
        <p:spPr>
          <a:xfrm flipV="1">
            <a:off x="8354147" y="1882486"/>
            <a:ext cx="1347015" cy="600542"/>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621AD5D1-BEEC-478A-9A95-FEE3F544BECA}"/>
              </a:ext>
            </a:extLst>
          </p:cNvPr>
          <p:cNvSpPr txBox="1"/>
          <p:nvPr/>
        </p:nvSpPr>
        <p:spPr>
          <a:xfrm>
            <a:off x="9732738" y="1374471"/>
            <a:ext cx="1984702" cy="1323054"/>
          </a:xfrm>
          <a:prstGeom prst="rect">
            <a:avLst/>
          </a:prstGeom>
          <a:noFill/>
        </p:spPr>
        <p:txBody>
          <a:bodyPr wrap="square" rtlCol="0">
            <a:spAutoFit/>
          </a:bodyPr>
          <a:lstStyle/>
          <a:p>
            <a:pPr marL="228594" indent="-228594" defTabSz="914377" fontAlgn="auto">
              <a:spcBef>
                <a:spcPts val="0"/>
              </a:spcBef>
              <a:spcAft>
                <a:spcPts val="0"/>
              </a:spcAft>
              <a:buFont typeface="Arial" panose="020B0604020202020204" pitchFamily="34" charset="0"/>
              <a:buChar char="•"/>
            </a:pPr>
            <a:r>
              <a:rPr lang="ca-ES" sz="1333" b="0" dirty="0">
                <a:solidFill>
                  <a:srgbClr val="000000"/>
                </a:solidFill>
              </a:rPr>
              <a:t>Enviament d’esdeveniments a tòpics</a:t>
            </a:r>
          </a:p>
          <a:p>
            <a:pPr marL="228594" indent="-228594" defTabSz="914377" fontAlgn="auto">
              <a:spcBef>
                <a:spcPts val="0"/>
              </a:spcBef>
              <a:spcAft>
                <a:spcPts val="0"/>
              </a:spcAft>
              <a:buFont typeface="Arial" panose="020B0604020202020204" pitchFamily="34" charset="0"/>
              <a:buChar char="•"/>
            </a:pPr>
            <a:r>
              <a:rPr lang="ca-ES" sz="1333" b="0" dirty="0">
                <a:solidFill>
                  <a:srgbClr val="000000"/>
                </a:solidFill>
              </a:rPr>
              <a:t>Subscripció a tòpics</a:t>
            </a:r>
          </a:p>
          <a:p>
            <a:pPr marL="228594" indent="-228594" defTabSz="914377" fontAlgn="auto">
              <a:spcBef>
                <a:spcPts val="0"/>
              </a:spcBef>
              <a:spcAft>
                <a:spcPts val="0"/>
              </a:spcAft>
              <a:buFont typeface="Arial" panose="020B0604020202020204" pitchFamily="34" charset="0"/>
              <a:buChar char="•"/>
            </a:pPr>
            <a:r>
              <a:rPr lang="ca-ES" sz="1333" b="0" dirty="0">
                <a:solidFill>
                  <a:srgbClr val="000000"/>
                </a:solidFill>
              </a:rPr>
              <a:t>Ús de qualsevol connector i patrons</a:t>
            </a:r>
          </a:p>
        </p:txBody>
      </p:sp>
      <p:cxnSp>
        <p:nvCxnSpPr>
          <p:cNvPr id="77" name="Straight Connector 76">
            <a:extLst>
              <a:ext uri="{FF2B5EF4-FFF2-40B4-BE49-F238E27FC236}">
                <a16:creationId xmlns:a16="http://schemas.microsoft.com/office/drawing/2014/main" id="{921ECBA1-EF23-4977-9B0C-6A8FCA2A8BD0}"/>
              </a:ext>
            </a:extLst>
          </p:cNvPr>
          <p:cNvCxnSpPr>
            <a:cxnSpLocks/>
            <a:stCxn id="64" idx="0"/>
            <a:endCxn id="78" idx="1"/>
          </p:cNvCxnSpPr>
          <p:nvPr/>
        </p:nvCxnSpPr>
        <p:spPr>
          <a:xfrm flipV="1">
            <a:off x="5640440" y="1528972"/>
            <a:ext cx="114717" cy="954056"/>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78" name="TextBox 77">
            <a:extLst>
              <a:ext uri="{FF2B5EF4-FFF2-40B4-BE49-F238E27FC236}">
                <a16:creationId xmlns:a16="http://schemas.microsoft.com/office/drawing/2014/main" id="{29AC7F32-88B2-47E9-B9CE-2494D3376ECE}"/>
              </a:ext>
            </a:extLst>
          </p:cNvPr>
          <p:cNvSpPr txBox="1"/>
          <p:nvPr/>
        </p:nvSpPr>
        <p:spPr>
          <a:xfrm>
            <a:off x="5629263" y="1170068"/>
            <a:ext cx="1730477" cy="1117935"/>
          </a:xfrm>
          <a:prstGeom prst="rect">
            <a:avLst/>
          </a:prstGeom>
          <a:noFill/>
        </p:spPr>
        <p:txBody>
          <a:bodyPr wrap="square" rtlCol="0">
            <a:spAutoFit/>
          </a:bodyPr>
          <a:lstStyle/>
          <a:p>
            <a:pPr marL="228594" indent="-228594" defTabSz="914377" fontAlgn="auto">
              <a:spcBef>
                <a:spcPts val="0"/>
              </a:spcBef>
              <a:spcAft>
                <a:spcPts val="0"/>
              </a:spcAft>
              <a:buFont typeface="Arial" panose="020B0604020202020204" pitchFamily="34" charset="0"/>
              <a:buChar char="•"/>
            </a:pPr>
            <a:r>
              <a:rPr lang="ca-ES" sz="1333" b="0" dirty="0">
                <a:solidFill>
                  <a:srgbClr val="000000"/>
                </a:solidFill>
              </a:rPr>
              <a:t>Gestió de l’autorització : credencials d’ús i credencials d’administració</a:t>
            </a:r>
          </a:p>
        </p:txBody>
      </p:sp>
      <p:cxnSp>
        <p:nvCxnSpPr>
          <p:cNvPr id="79" name="Straight Connector 78">
            <a:extLst>
              <a:ext uri="{FF2B5EF4-FFF2-40B4-BE49-F238E27FC236}">
                <a16:creationId xmlns:a16="http://schemas.microsoft.com/office/drawing/2014/main" id="{FAF14C7C-B4B8-4365-B07A-66538ACE1818}"/>
              </a:ext>
            </a:extLst>
          </p:cNvPr>
          <p:cNvCxnSpPr>
            <a:cxnSpLocks/>
            <a:stCxn id="65" idx="0"/>
          </p:cNvCxnSpPr>
          <p:nvPr/>
        </p:nvCxnSpPr>
        <p:spPr>
          <a:xfrm flipV="1">
            <a:off x="6997292" y="1294601"/>
            <a:ext cx="1012435" cy="1188427"/>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22835B2B-FA54-4913-9162-ECB711CDF615}"/>
              </a:ext>
            </a:extLst>
          </p:cNvPr>
          <p:cNvSpPr txBox="1"/>
          <p:nvPr/>
        </p:nvSpPr>
        <p:spPr>
          <a:xfrm>
            <a:off x="8042795" y="1203100"/>
            <a:ext cx="1730477" cy="297454"/>
          </a:xfrm>
          <a:prstGeom prst="rect">
            <a:avLst/>
          </a:prstGeom>
          <a:noFill/>
        </p:spPr>
        <p:txBody>
          <a:bodyPr wrap="square" rtlCol="0">
            <a:spAutoFit/>
          </a:bodyPr>
          <a:lstStyle/>
          <a:p>
            <a:pPr marL="228594" indent="-228594" defTabSz="914377" fontAlgn="auto">
              <a:spcBef>
                <a:spcPts val="0"/>
              </a:spcBef>
              <a:spcAft>
                <a:spcPts val="0"/>
              </a:spcAft>
              <a:buFont typeface="Arial" panose="020B0604020202020204" pitchFamily="34" charset="0"/>
              <a:buChar char="•"/>
            </a:pPr>
            <a:r>
              <a:rPr lang="ca-ES" sz="1333" b="0" dirty="0">
                <a:solidFill>
                  <a:srgbClr val="000000"/>
                </a:solidFill>
              </a:rPr>
              <a:t>Creació de tòpics</a:t>
            </a:r>
          </a:p>
        </p:txBody>
      </p:sp>
      <p:cxnSp>
        <p:nvCxnSpPr>
          <p:cNvPr id="81" name="Straight Connector 80">
            <a:extLst>
              <a:ext uri="{FF2B5EF4-FFF2-40B4-BE49-F238E27FC236}">
                <a16:creationId xmlns:a16="http://schemas.microsoft.com/office/drawing/2014/main" id="{28045FF1-67CA-414B-84A2-67C56A133136}"/>
              </a:ext>
            </a:extLst>
          </p:cNvPr>
          <p:cNvCxnSpPr>
            <a:cxnSpLocks/>
            <a:stCxn id="63" idx="0"/>
            <a:endCxn id="82" idx="2"/>
          </p:cNvCxnSpPr>
          <p:nvPr/>
        </p:nvCxnSpPr>
        <p:spPr>
          <a:xfrm flipH="1" flipV="1">
            <a:off x="3441291" y="1744050"/>
            <a:ext cx="776749" cy="738978"/>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AF488774-F564-4D55-A1B5-BB1EE6084111}"/>
              </a:ext>
            </a:extLst>
          </p:cNvPr>
          <p:cNvSpPr txBox="1"/>
          <p:nvPr/>
        </p:nvSpPr>
        <p:spPr>
          <a:xfrm>
            <a:off x="2576052" y="1241477"/>
            <a:ext cx="1730477" cy="502573"/>
          </a:xfrm>
          <a:prstGeom prst="rect">
            <a:avLst/>
          </a:prstGeom>
          <a:noFill/>
        </p:spPr>
        <p:txBody>
          <a:bodyPr wrap="square" rtlCol="0">
            <a:spAutoFit/>
          </a:bodyPr>
          <a:lstStyle/>
          <a:p>
            <a:pPr marL="228594" indent="-228594" defTabSz="914377" fontAlgn="auto">
              <a:spcBef>
                <a:spcPts val="0"/>
              </a:spcBef>
              <a:spcAft>
                <a:spcPts val="0"/>
              </a:spcAft>
              <a:buFont typeface="Arial" panose="020B0604020202020204" pitchFamily="34" charset="0"/>
              <a:buChar char="•"/>
            </a:pPr>
            <a:r>
              <a:rPr lang="ca-ES" sz="1333" b="0">
                <a:solidFill>
                  <a:srgbClr val="000000"/>
                </a:solidFill>
              </a:rPr>
              <a:t>Documentació del servei</a:t>
            </a:r>
          </a:p>
        </p:txBody>
      </p:sp>
      <p:sp>
        <p:nvSpPr>
          <p:cNvPr id="83" name="Rectangle: Rounded Corners 82">
            <a:extLst>
              <a:ext uri="{FF2B5EF4-FFF2-40B4-BE49-F238E27FC236}">
                <a16:creationId xmlns:a16="http://schemas.microsoft.com/office/drawing/2014/main" id="{8A9D4928-532A-44C8-8D3B-CA17527A8284}"/>
              </a:ext>
            </a:extLst>
          </p:cNvPr>
          <p:cNvSpPr/>
          <p:nvPr/>
        </p:nvSpPr>
        <p:spPr>
          <a:xfrm rot="16200000">
            <a:off x="1915441" y="3338577"/>
            <a:ext cx="2403331" cy="488332"/>
          </a:xfrm>
          <a:prstGeom prst="roundRect">
            <a:avLst/>
          </a:prstGeom>
          <a:solidFill>
            <a:schemeClr val="accent2"/>
          </a:solidFill>
        </p:spPr>
        <p:txBody>
          <a:bodyPr wrap="square" lIns="0" tIns="0" rIns="0" bIns="0" rtlCol="0" anchor="ctr">
            <a:noAutofit/>
          </a:bodyPr>
          <a:lstStyle/>
          <a:p>
            <a:pPr algn="ctr" defTabSz="914377" fontAlgn="auto">
              <a:spcBef>
                <a:spcPts val="0"/>
              </a:spcBef>
              <a:spcAft>
                <a:spcPts val="0"/>
              </a:spcAft>
            </a:pPr>
            <a:r>
              <a:rPr lang="ca-ES" sz="1467" b="0">
                <a:solidFill>
                  <a:srgbClr val="FFFFFF"/>
                </a:solidFill>
                <a:latin typeface="Arial"/>
                <a:cs typeface="Arial"/>
              </a:rPr>
              <a:t>Automatització</a:t>
            </a:r>
          </a:p>
        </p:txBody>
      </p:sp>
      <p:sp>
        <p:nvSpPr>
          <p:cNvPr id="84" name="Rectangle: Rounded Corners 83">
            <a:extLst>
              <a:ext uri="{FF2B5EF4-FFF2-40B4-BE49-F238E27FC236}">
                <a16:creationId xmlns:a16="http://schemas.microsoft.com/office/drawing/2014/main" id="{BDB1339F-4346-4C51-ADFC-856A669CB149}"/>
              </a:ext>
            </a:extLst>
          </p:cNvPr>
          <p:cNvSpPr/>
          <p:nvPr/>
        </p:nvSpPr>
        <p:spPr>
          <a:xfrm rot="16200000">
            <a:off x="1332061" y="3338577"/>
            <a:ext cx="2403331" cy="488332"/>
          </a:xfrm>
          <a:prstGeom prst="roundRect">
            <a:avLst/>
          </a:prstGeom>
          <a:solidFill>
            <a:schemeClr val="accent2"/>
          </a:solidFill>
        </p:spPr>
        <p:txBody>
          <a:bodyPr wrap="square" lIns="0" tIns="0" rIns="0" bIns="0" rtlCol="0" anchor="ctr">
            <a:noAutofit/>
          </a:bodyPr>
          <a:lstStyle/>
          <a:p>
            <a:pPr algn="ctr" defTabSz="914377" fontAlgn="auto">
              <a:spcBef>
                <a:spcPts val="0"/>
              </a:spcBef>
              <a:spcAft>
                <a:spcPts val="0"/>
              </a:spcAft>
            </a:pPr>
            <a:r>
              <a:rPr lang="ca-ES" sz="1467" b="0" dirty="0">
                <a:solidFill>
                  <a:srgbClr val="FFFFFF"/>
                </a:solidFill>
                <a:latin typeface="Arial"/>
                <a:cs typeface="Arial"/>
              </a:rPr>
              <a:t>Observabilitat</a:t>
            </a:r>
          </a:p>
        </p:txBody>
      </p:sp>
      <p:cxnSp>
        <p:nvCxnSpPr>
          <p:cNvPr id="85" name="Straight Connector 84">
            <a:extLst>
              <a:ext uri="{FF2B5EF4-FFF2-40B4-BE49-F238E27FC236}">
                <a16:creationId xmlns:a16="http://schemas.microsoft.com/office/drawing/2014/main" id="{4C784B80-C6AD-4368-A2B2-B989CE16A6BC}"/>
              </a:ext>
            </a:extLst>
          </p:cNvPr>
          <p:cNvCxnSpPr>
            <a:cxnSpLocks/>
            <a:stCxn id="84" idx="0"/>
            <a:endCxn id="86" idx="3"/>
          </p:cNvCxnSpPr>
          <p:nvPr/>
        </p:nvCxnSpPr>
        <p:spPr>
          <a:xfrm flipH="1" flipV="1">
            <a:off x="1849584" y="3407798"/>
            <a:ext cx="439977" cy="174945"/>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2C772D42-775C-4DBF-BA3F-EE2C74382184}"/>
              </a:ext>
            </a:extLst>
          </p:cNvPr>
          <p:cNvSpPr txBox="1"/>
          <p:nvPr/>
        </p:nvSpPr>
        <p:spPr>
          <a:xfrm>
            <a:off x="119107" y="3053951"/>
            <a:ext cx="1730477" cy="707694"/>
          </a:xfrm>
          <a:prstGeom prst="rect">
            <a:avLst/>
          </a:prstGeom>
          <a:noFill/>
        </p:spPr>
        <p:txBody>
          <a:bodyPr wrap="square" rtlCol="0">
            <a:spAutoFit/>
          </a:bodyPr>
          <a:lstStyle/>
          <a:p>
            <a:pPr marL="228594" indent="-228594" defTabSz="914377" fontAlgn="auto">
              <a:spcBef>
                <a:spcPts val="0"/>
              </a:spcBef>
              <a:spcAft>
                <a:spcPts val="0"/>
              </a:spcAft>
              <a:buFont typeface="Arial" panose="020B0604020202020204" pitchFamily="34" charset="0"/>
              <a:buChar char="•"/>
            </a:pPr>
            <a:r>
              <a:rPr lang="ca-ES" sz="1333" b="0" dirty="0">
                <a:solidFill>
                  <a:srgbClr val="000000"/>
                </a:solidFill>
              </a:rPr>
              <a:t>Disponibilitat</a:t>
            </a:r>
          </a:p>
          <a:p>
            <a:pPr marL="228594" indent="-228594" defTabSz="914377" fontAlgn="auto">
              <a:spcBef>
                <a:spcPts val="0"/>
              </a:spcBef>
              <a:spcAft>
                <a:spcPts val="0"/>
              </a:spcAft>
              <a:buFont typeface="Arial" panose="020B0604020202020204" pitchFamily="34" charset="0"/>
              <a:buChar char="•"/>
            </a:pPr>
            <a:r>
              <a:rPr lang="ca-ES" sz="1333" b="0" dirty="0">
                <a:solidFill>
                  <a:srgbClr val="000000"/>
                </a:solidFill>
              </a:rPr>
              <a:t>Monitorització</a:t>
            </a:r>
          </a:p>
          <a:p>
            <a:pPr marL="228594" indent="-228594" defTabSz="914377" fontAlgn="auto">
              <a:spcBef>
                <a:spcPts val="0"/>
              </a:spcBef>
              <a:spcAft>
                <a:spcPts val="0"/>
              </a:spcAft>
              <a:buFont typeface="Arial" panose="020B0604020202020204" pitchFamily="34" charset="0"/>
              <a:buChar char="•"/>
            </a:pPr>
            <a:r>
              <a:rPr lang="ca-ES" sz="1333" b="0" dirty="0">
                <a:solidFill>
                  <a:srgbClr val="000000"/>
                </a:solidFill>
              </a:rPr>
              <a:t>Escalabilitat</a:t>
            </a:r>
          </a:p>
        </p:txBody>
      </p:sp>
      <p:cxnSp>
        <p:nvCxnSpPr>
          <p:cNvPr id="89" name="Straight Connector 88">
            <a:extLst>
              <a:ext uri="{FF2B5EF4-FFF2-40B4-BE49-F238E27FC236}">
                <a16:creationId xmlns:a16="http://schemas.microsoft.com/office/drawing/2014/main" id="{B4FE1679-484A-4D04-A43C-97CCC201E143}"/>
              </a:ext>
            </a:extLst>
          </p:cNvPr>
          <p:cNvCxnSpPr>
            <a:cxnSpLocks/>
            <a:stCxn id="60" idx="3"/>
            <a:endCxn id="90" idx="1"/>
          </p:cNvCxnSpPr>
          <p:nvPr/>
        </p:nvCxnSpPr>
        <p:spPr>
          <a:xfrm>
            <a:off x="9130891" y="3582638"/>
            <a:ext cx="1025832" cy="263997"/>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90" name="TextBox 89">
            <a:extLst>
              <a:ext uri="{FF2B5EF4-FFF2-40B4-BE49-F238E27FC236}">
                <a16:creationId xmlns:a16="http://schemas.microsoft.com/office/drawing/2014/main" id="{A21D51AC-38CA-4588-BB47-D0E619236D93}"/>
              </a:ext>
            </a:extLst>
          </p:cNvPr>
          <p:cNvSpPr txBox="1"/>
          <p:nvPr/>
        </p:nvSpPr>
        <p:spPr>
          <a:xfrm>
            <a:off x="10156723" y="3287667"/>
            <a:ext cx="1898256" cy="1117935"/>
          </a:xfrm>
          <a:prstGeom prst="rect">
            <a:avLst/>
          </a:prstGeom>
          <a:noFill/>
        </p:spPr>
        <p:txBody>
          <a:bodyPr wrap="square" rtlCol="0">
            <a:spAutoFit/>
          </a:bodyPr>
          <a:lstStyle/>
          <a:p>
            <a:pPr marL="228594" indent="-228594" defTabSz="914377" fontAlgn="auto">
              <a:spcBef>
                <a:spcPts val="0"/>
              </a:spcBef>
              <a:spcAft>
                <a:spcPts val="0"/>
              </a:spcAft>
              <a:buFont typeface="Arial" panose="020B0604020202020204" pitchFamily="34" charset="0"/>
              <a:buChar char="•"/>
            </a:pPr>
            <a:r>
              <a:rPr lang="ca-ES" sz="1333" b="0">
                <a:solidFill>
                  <a:srgbClr val="000000"/>
                </a:solidFill>
              </a:rPr>
              <a:t>Aïllament de dades</a:t>
            </a:r>
          </a:p>
          <a:p>
            <a:pPr marL="228594" indent="-228594" defTabSz="914377" fontAlgn="auto">
              <a:spcBef>
                <a:spcPts val="0"/>
              </a:spcBef>
              <a:spcAft>
                <a:spcPts val="0"/>
              </a:spcAft>
              <a:buFont typeface="Arial" panose="020B0604020202020204" pitchFamily="34" charset="0"/>
              <a:buChar char="•"/>
            </a:pPr>
            <a:r>
              <a:rPr lang="ca-ES" sz="1333" b="0">
                <a:solidFill>
                  <a:srgbClr val="000000"/>
                </a:solidFill>
              </a:rPr>
              <a:t>Aïllament d’aplicació</a:t>
            </a:r>
          </a:p>
          <a:p>
            <a:pPr marL="228594" indent="-228594" defTabSz="914377" fontAlgn="auto">
              <a:spcBef>
                <a:spcPts val="0"/>
              </a:spcBef>
              <a:spcAft>
                <a:spcPts val="0"/>
              </a:spcAft>
              <a:buFont typeface="Arial" panose="020B0604020202020204" pitchFamily="34" charset="0"/>
              <a:buChar char="•"/>
            </a:pPr>
            <a:r>
              <a:rPr lang="ca-ES" sz="1333" b="0">
                <a:solidFill>
                  <a:srgbClr val="000000"/>
                </a:solidFill>
              </a:rPr>
              <a:t>Compartició de tòpics</a:t>
            </a:r>
          </a:p>
        </p:txBody>
      </p:sp>
      <p:sp>
        <p:nvSpPr>
          <p:cNvPr id="21" name="Rectangle: Rounded Corners 20">
            <a:extLst>
              <a:ext uri="{FF2B5EF4-FFF2-40B4-BE49-F238E27FC236}">
                <a16:creationId xmlns:a16="http://schemas.microsoft.com/office/drawing/2014/main" id="{6D8D6296-3587-4DA4-966E-39CAB1EF0F96}"/>
              </a:ext>
            </a:extLst>
          </p:cNvPr>
          <p:cNvSpPr/>
          <p:nvPr/>
        </p:nvSpPr>
        <p:spPr>
          <a:xfrm>
            <a:off x="2302669" y="5367996"/>
            <a:ext cx="6841331" cy="469027"/>
          </a:xfrm>
          <a:prstGeom prst="roundRect">
            <a:avLst>
              <a:gd name="adj" fmla="val 10122"/>
            </a:avLst>
          </a:prstGeom>
          <a:ln w="28575">
            <a:solidFill>
              <a:schemeClr val="tx1"/>
            </a:solidFill>
            <a:prstDash val="dash"/>
          </a:ln>
        </p:spPr>
        <p:txBody>
          <a:bodyPr wrap="square" lIns="0" tIns="0" rIns="0" bIns="0" numCol="1" rtlCol="0" anchor="ctr">
            <a:noAutofit/>
          </a:bodyPr>
          <a:lstStyle/>
          <a:p>
            <a:pPr algn="ctr" defTabSz="914377" fontAlgn="auto">
              <a:spcBef>
                <a:spcPts val="0"/>
              </a:spcBef>
              <a:spcAft>
                <a:spcPts val="0"/>
              </a:spcAft>
            </a:pPr>
            <a:r>
              <a:rPr lang="ca-ES" sz="1333" b="0">
                <a:solidFill>
                  <a:srgbClr val="EAEAEA">
                    <a:lumMod val="25000"/>
                  </a:srgbClr>
                </a:solidFill>
                <a:latin typeface="Arial"/>
                <a:cs typeface="Arial"/>
              </a:rPr>
              <a:t>Govern de la Plataforma Transversal Kafka</a:t>
            </a:r>
          </a:p>
        </p:txBody>
      </p:sp>
      <p:sp>
        <p:nvSpPr>
          <p:cNvPr id="91" name="Rectangle: Rounded Corners 90">
            <a:extLst>
              <a:ext uri="{FF2B5EF4-FFF2-40B4-BE49-F238E27FC236}">
                <a16:creationId xmlns:a16="http://schemas.microsoft.com/office/drawing/2014/main" id="{EE8B7834-652D-4608-B023-53AED96D5E0D}"/>
              </a:ext>
            </a:extLst>
          </p:cNvPr>
          <p:cNvSpPr/>
          <p:nvPr/>
        </p:nvSpPr>
        <p:spPr>
          <a:xfrm>
            <a:off x="2302669" y="4897031"/>
            <a:ext cx="6841331" cy="374997"/>
          </a:xfrm>
          <a:prstGeom prst="roundRect">
            <a:avLst>
              <a:gd name="adj" fmla="val 3809"/>
            </a:avLst>
          </a:prstGeom>
          <a:solidFill>
            <a:schemeClr val="tx1">
              <a:lumMod val="65000"/>
              <a:lumOff val="35000"/>
            </a:schemeClr>
          </a:solidFill>
          <a:ln w="28575">
            <a:noFill/>
            <a:prstDash val="dash"/>
          </a:ln>
        </p:spPr>
        <p:txBody>
          <a:bodyPr wrap="square" lIns="0" tIns="0" rIns="0" bIns="0" rtlCol="0" anchor="ctr">
            <a:noAutofit/>
          </a:bodyPr>
          <a:lstStyle/>
          <a:p>
            <a:pPr algn="ctr" defTabSz="914377" fontAlgn="auto">
              <a:spcBef>
                <a:spcPts val="0"/>
              </a:spcBef>
              <a:spcAft>
                <a:spcPts val="0"/>
              </a:spcAft>
            </a:pPr>
            <a:r>
              <a:rPr lang="ca-ES" sz="1600" b="0">
                <a:solidFill>
                  <a:srgbClr val="FFFFFF"/>
                </a:solidFill>
                <a:latin typeface="Arial"/>
                <a:cs typeface="Arial"/>
              </a:rPr>
              <a:t>Infraestructura</a:t>
            </a:r>
          </a:p>
        </p:txBody>
      </p:sp>
      <p:cxnSp>
        <p:nvCxnSpPr>
          <p:cNvPr id="93" name="Straight Connector 92">
            <a:extLst>
              <a:ext uri="{FF2B5EF4-FFF2-40B4-BE49-F238E27FC236}">
                <a16:creationId xmlns:a16="http://schemas.microsoft.com/office/drawing/2014/main" id="{BAD06ABE-00C1-4DCB-A063-C3A0BE6CEFA2}"/>
              </a:ext>
            </a:extLst>
          </p:cNvPr>
          <p:cNvCxnSpPr>
            <a:cxnSpLocks/>
            <a:stCxn id="21" idx="3"/>
            <a:endCxn id="95" idx="1"/>
          </p:cNvCxnSpPr>
          <p:nvPr/>
        </p:nvCxnSpPr>
        <p:spPr>
          <a:xfrm>
            <a:off x="9144000" y="5602510"/>
            <a:ext cx="661240" cy="43291"/>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6D479AF8-312B-4451-B293-51ED361827E3}"/>
              </a:ext>
            </a:extLst>
          </p:cNvPr>
          <p:cNvSpPr txBox="1"/>
          <p:nvPr/>
        </p:nvSpPr>
        <p:spPr>
          <a:xfrm>
            <a:off x="9805240" y="5291954"/>
            <a:ext cx="2249739" cy="707694"/>
          </a:xfrm>
          <a:prstGeom prst="rect">
            <a:avLst/>
          </a:prstGeom>
          <a:noFill/>
        </p:spPr>
        <p:txBody>
          <a:bodyPr wrap="square" rtlCol="0">
            <a:spAutoFit/>
          </a:bodyPr>
          <a:lstStyle/>
          <a:p>
            <a:pPr marL="228594" indent="-228594" defTabSz="914377" fontAlgn="auto">
              <a:spcBef>
                <a:spcPts val="0"/>
              </a:spcBef>
              <a:spcAft>
                <a:spcPts val="0"/>
              </a:spcAft>
              <a:buFont typeface="Arial" panose="020B0604020202020204" pitchFamily="34" charset="0"/>
              <a:buChar char="•"/>
            </a:pPr>
            <a:r>
              <a:rPr lang="ca-ES" sz="1333" b="0">
                <a:solidFill>
                  <a:srgbClr val="000000"/>
                </a:solidFill>
              </a:rPr>
              <a:t>Inventari i doc de serveis / esdeveniments de negoci.</a:t>
            </a:r>
          </a:p>
        </p:txBody>
      </p:sp>
      <p:sp>
        <p:nvSpPr>
          <p:cNvPr id="97" name="TextBox 96">
            <a:extLst>
              <a:ext uri="{FF2B5EF4-FFF2-40B4-BE49-F238E27FC236}">
                <a16:creationId xmlns:a16="http://schemas.microsoft.com/office/drawing/2014/main" id="{11464D5F-C2E5-4BC6-A288-236FF42E4670}"/>
              </a:ext>
            </a:extLst>
          </p:cNvPr>
          <p:cNvSpPr txBox="1"/>
          <p:nvPr/>
        </p:nvSpPr>
        <p:spPr>
          <a:xfrm>
            <a:off x="0" y="5332389"/>
            <a:ext cx="2170453" cy="707694"/>
          </a:xfrm>
          <a:prstGeom prst="rect">
            <a:avLst/>
          </a:prstGeom>
          <a:noFill/>
        </p:spPr>
        <p:txBody>
          <a:bodyPr wrap="square" rtlCol="0">
            <a:spAutoFit/>
          </a:bodyPr>
          <a:lstStyle/>
          <a:p>
            <a:pPr marL="228594" indent="-228594" defTabSz="914377" fontAlgn="auto">
              <a:spcBef>
                <a:spcPts val="0"/>
              </a:spcBef>
              <a:spcAft>
                <a:spcPts val="0"/>
              </a:spcAft>
              <a:buFont typeface="Arial" panose="020B0604020202020204" pitchFamily="34" charset="0"/>
              <a:buChar char="•"/>
            </a:pPr>
            <a:r>
              <a:rPr lang="es-ES" sz="1333" b="0" dirty="0">
                <a:solidFill>
                  <a:srgbClr val="000000"/>
                </a:solidFill>
              </a:rPr>
              <a:t>Flux </a:t>
            </a:r>
            <a:r>
              <a:rPr lang="es-ES" sz="1333" b="0" dirty="0" err="1">
                <a:solidFill>
                  <a:srgbClr val="000000"/>
                </a:solidFill>
              </a:rPr>
              <a:t>d’aprovació</a:t>
            </a:r>
            <a:endParaRPr lang="es-ES" sz="1333" b="0" dirty="0">
              <a:solidFill>
                <a:srgbClr val="000000"/>
              </a:solidFill>
            </a:endParaRPr>
          </a:p>
          <a:p>
            <a:pPr marL="228594" indent="-228594" defTabSz="914377" fontAlgn="auto">
              <a:spcBef>
                <a:spcPts val="0"/>
              </a:spcBef>
              <a:spcAft>
                <a:spcPts val="0"/>
              </a:spcAft>
              <a:buFont typeface="Arial" panose="020B0604020202020204" pitchFamily="34" charset="0"/>
              <a:buChar char="•"/>
            </a:pPr>
            <a:r>
              <a:rPr lang="es-ES" sz="1333" b="0" dirty="0">
                <a:solidFill>
                  <a:srgbClr val="000000"/>
                </a:solidFill>
              </a:rPr>
              <a:t>Flux de </a:t>
            </a:r>
            <a:r>
              <a:rPr lang="es-ES" sz="1333" b="0" dirty="0" err="1">
                <a:solidFill>
                  <a:srgbClr val="000000"/>
                </a:solidFill>
              </a:rPr>
              <a:t>Facturació</a:t>
            </a:r>
            <a:endParaRPr lang="es-ES" sz="1333" b="0" dirty="0">
              <a:solidFill>
                <a:srgbClr val="000000"/>
              </a:solidFill>
            </a:endParaRPr>
          </a:p>
          <a:p>
            <a:pPr marL="228594" indent="-228594" defTabSz="914377" fontAlgn="auto">
              <a:spcBef>
                <a:spcPts val="0"/>
              </a:spcBef>
              <a:spcAft>
                <a:spcPts val="0"/>
              </a:spcAft>
              <a:buFont typeface="Arial" panose="020B0604020202020204" pitchFamily="34" charset="0"/>
              <a:buChar char="•"/>
            </a:pPr>
            <a:r>
              <a:rPr lang="ca-ES" sz="1333" b="0">
                <a:solidFill>
                  <a:srgbClr val="000000"/>
                </a:solidFill>
              </a:rPr>
              <a:t>Suport</a:t>
            </a:r>
            <a:endParaRPr lang="ca-ES" sz="1333" b="0" dirty="0">
              <a:solidFill>
                <a:srgbClr val="000000"/>
              </a:solidFill>
            </a:endParaRPr>
          </a:p>
        </p:txBody>
      </p:sp>
      <p:cxnSp>
        <p:nvCxnSpPr>
          <p:cNvPr id="98" name="Straight Connector 97">
            <a:extLst>
              <a:ext uri="{FF2B5EF4-FFF2-40B4-BE49-F238E27FC236}">
                <a16:creationId xmlns:a16="http://schemas.microsoft.com/office/drawing/2014/main" id="{2ACA6DB9-D585-469D-80D0-28663D6138F9}"/>
              </a:ext>
            </a:extLst>
          </p:cNvPr>
          <p:cNvCxnSpPr>
            <a:cxnSpLocks/>
          </p:cNvCxnSpPr>
          <p:nvPr/>
        </p:nvCxnSpPr>
        <p:spPr>
          <a:xfrm flipH="1">
            <a:off x="1932880" y="5599129"/>
            <a:ext cx="356681"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03" name="TextBox 102">
            <a:extLst>
              <a:ext uri="{FF2B5EF4-FFF2-40B4-BE49-F238E27FC236}">
                <a16:creationId xmlns:a16="http://schemas.microsoft.com/office/drawing/2014/main" id="{62ED3C58-CB25-463B-AE55-54F2CC0FC750}"/>
              </a:ext>
            </a:extLst>
          </p:cNvPr>
          <p:cNvSpPr txBox="1"/>
          <p:nvPr/>
        </p:nvSpPr>
        <p:spPr>
          <a:xfrm>
            <a:off x="30370" y="4930284"/>
            <a:ext cx="1724721" cy="297454"/>
          </a:xfrm>
          <a:prstGeom prst="rect">
            <a:avLst/>
          </a:prstGeom>
          <a:noFill/>
        </p:spPr>
        <p:txBody>
          <a:bodyPr wrap="square" rtlCol="0">
            <a:spAutoFit/>
          </a:bodyPr>
          <a:lstStyle/>
          <a:p>
            <a:pPr marL="228594" indent="-228594" defTabSz="914377" fontAlgn="auto">
              <a:spcBef>
                <a:spcPts val="0"/>
              </a:spcBef>
              <a:spcAft>
                <a:spcPts val="0"/>
              </a:spcAft>
              <a:buFont typeface="Arial" panose="020B0604020202020204" pitchFamily="34" charset="0"/>
              <a:buChar char="•"/>
            </a:pPr>
            <a:r>
              <a:rPr lang="es-ES" sz="1333" b="0">
                <a:solidFill>
                  <a:srgbClr val="000000"/>
                </a:solidFill>
              </a:rPr>
              <a:t>Cloud / </a:t>
            </a:r>
            <a:r>
              <a:rPr lang="es-ES" sz="1333" b="0" err="1">
                <a:solidFill>
                  <a:srgbClr val="000000"/>
                </a:solidFill>
              </a:rPr>
              <a:t>onPrem</a:t>
            </a:r>
            <a:endParaRPr lang="es-ES" sz="1333" b="0">
              <a:solidFill>
                <a:srgbClr val="000000"/>
              </a:solidFill>
            </a:endParaRPr>
          </a:p>
        </p:txBody>
      </p:sp>
      <p:cxnSp>
        <p:nvCxnSpPr>
          <p:cNvPr id="104" name="Straight Connector 103">
            <a:extLst>
              <a:ext uri="{FF2B5EF4-FFF2-40B4-BE49-F238E27FC236}">
                <a16:creationId xmlns:a16="http://schemas.microsoft.com/office/drawing/2014/main" id="{681210BE-3CBC-4779-A8BC-E4F131DD4E33}"/>
              </a:ext>
            </a:extLst>
          </p:cNvPr>
          <p:cNvCxnSpPr>
            <a:cxnSpLocks/>
            <a:stCxn id="91" idx="1"/>
            <a:endCxn id="103" idx="3"/>
          </p:cNvCxnSpPr>
          <p:nvPr/>
        </p:nvCxnSpPr>
        <p:spPr>
          <a:xfrm flipH="1" flipV="1">
            <a:off x="1755091" y="5079011"/>
            <a:ext cx="547578" cy="5519"/>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80">
            <a:extLst>
              <a:ext uri="{FF2B5EF4-FFF2-40B4-BE49-F238E27FC236}">
                <a16:creationId xmlns:a16="http://schemas.microsoft.com/office/drawing/2014/main" id="{80228A27-FA2C-4099-8AA8-A0EEF33E117F}"/>
              </a:ext>
            </a:extLst>
          </p:cNvPr>
          <p:cNvCxnSpPr>
            <a:cxnSpLocks/>
            <a:stCxn id="83" idx="3"/>
            <a:endCxn id="35" idx="2"/>
          </p:cNvCxnSpPr>
          <p:nvPr/>
        </p:nvCxnSpPr>
        <p:spPr>
          <a:xfrm flipH="1" flipV="1">
            <a:off x="1499702" y="1904446"/>
            <a:ext cx="1617404" cy="476632"/>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35" name="TextBox 81">
            <a:extLst>
              <a:ext uri="{FF2B5EF4-FFF2-40B4-BE49-F238E27FC236}">
                <a16:creationId xmlns:a16="http://schemas.microsoft.com/office/drawing/2014/main" id="{0EA43B7D-B1C4-4276-872B-2F46A67702AD}"/>
              </a:ext>
            </a:extLst>
          </p:cNvPr>
          <p:cNvSpPr txBox="1"/>
          <p:nvPr/>
        </p:nvSpPr>
        <p:spPr>
          <a:xfrm>
            <a:off x="634463" y="1196752"/>
            <a:ext cx="1730477" cy="707694"/>
          </a:xfrm>
          <a:prstGeom prst="rect">
            <a:avLst/>
          </a:prstGeom>
          <a:noFill/>
        </p:spPr>
        <p:txBody>
          <a:bodyPr wrap="square" rtlCol="0">
            <a:spAutoFit/>
          </a:bodyPr>
          <a:lstStyle/>
          <a:p>
            <a:pPr marL="228594" indent="-228594" defTabSz="914377" fontAlgn="auto">
              <a:spcBef>
                <a:spcPts val="0"/>
              </a:spcBef>
              <a:spcAft>
                <a:spcPts val="0"/>
              </a:spcAft>
              <a:buFont typeface="Arial" panose="020B0604020202020204" pitchFamily="34" charset="0"/>
              <a:buChar char="•"/>
            </a:pPr>
            <a:r>
              <a:rPr lang="ca-ES" sz="1333" b="0">
                <a:solidFill>
                  <a:srgbClr val="000000"/>
                </a:solidFill>
              </a:rPr>
              <a:t>Infraestructura com a codi</a:t>
            </a:r>
          </a:p>
          <a:p>
            <a:pPr marL="228594" indent="-228594" defTabSz="914377" fontAlgn="auto">
              <a:spcBef>
                <a:spcPts val="0"/>
              </a:spcBef>
              <a:spcAft>
                <a:spcPts val="0"/>
              </a:spcAft>
              <a:buFont typeface="Arial" panose="020B0604020202020204" pitchFamily="34" charset="0"/>
              <a:buChar char="•"/>
            </a:pPr>
            <a:r>
              <a:rPr lang="ca-ES" sz="1333" b="0">
                <a:solidFill>
                  <a:srgbClr val="000000"/>
                </a:solidFill>
              </a:rPr>
              <a:t>Autoservei</a:t>
            </a:r>
          </a:p>
        </p:txBody>
      </p:sp>
      <p:sp>
        <p:nvSpPr>
          <p:cNvPr id="36" name="Título 1"/>
          <p:cNvSpPr>
            <a:spLocks noGrp="1"/>
          </p:cNvSpPr>
          <p:nvPr>
            <p:ph type="title"/>
          </p:nvPr>
        </p:nvSpPr>
        <p:spPr>
          <a:xfrm>
            <a:off x="476251" y="573088"/>
            <a:ext cx="11427883" cy="506412"/>
          </a:xfrm>
        </p:spPr>
        <p:txBody>
          <a:bodyPr/>
          <a:lstStyle/>
          <a:p>
            <a:r>
              <a:rPr lang="ca-ES" dirty="0"/>
              <a:t>Arquitectura </a:t>
            </a:r>
            <a:r>
              <a:rPr lang="ca-ES" dirty="0" err="1"/>
              <a:t>Eventhub</a:t>
            </a:r>
            <a:endParaRPr lang="es-ES" dirty="0"/>
          </a:p>
        </p:txBody>
      </p:sp>
    </p:spTree>
    <p:extLst>
      <p:ext uri="{BB962C8B-B14F-4D97-AF65-F5344CB8AC3E}">
        <p14:creationId xmlns:p14="http://schemas.microsoft.com/office/powerpoint/2010/main" val="271998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ca-ES" dirty="0"/>
              <a:t>Arquitectura </a:t>
            </a:r>
            <a:r>
              <a:rPr lang="ca-ES" dirty="0" err="1"/>
              <a:t>Eventhub</a:t>
            </a:r>
            <a:endParaRPr lang="es-ES" dirty="0"/>
          </a:p>
        </p:txBody>
      </p:sp>
      <p:sp>
        <p:nvSpPr>
          <p:cNvPr id="5" name="Marcador de número de diapositiva 4"/>
          <p:cNvSpPr>
            <a:spLocks noGrp="1"/>
          </p:cNvSpPr>
          <p:nvPr>
            <p:ph type="sldNum" sz="quarter" idx="14"/>
          </p:nvPr>
        </p:nvSpPr>
        <p:spPr/>
        <p:txBody>
          <a:bodyPr/>
          <a:lstStyle/>
          <a:p>
            <a:fld id="{C92424E3-DEF5-471B-AE0E-D62BF55A3FE3}" type="slidenum">
              <a:rPr lang="ca-ES" altLang="es-ES" smtClean="0"/>
              <a:pPr/>
              <a:t>8</a:t>
            </a:fld>
            <a:endParaRPr lang="ca-ES" altLang="es-ES"/>
          </a:p>
        </p:txBody>
      </p:sp>
      <p:pic>
        <p:nvPicPr>
          <p:cNvPr id="3" name="Imagen 15">
            <a:extLst>
              <a:ext uri="{FF2B5EF4-FFF2-40B4-BE49-F238E27FC236}">
                <a16:creationId xmlns:a16="http://schemas.microsoft.com/office/drawing/2014/main" id="{004101DD-A925-E2CE-CB44-F8452EE6688F}"/>
              </a:ext>
            </a:extLst>
          </p:cNvPr>
          <p:cNvPicPr>
            <a:picLocks noChangeAspect="1"/>
          </p:cNvPicPr>
          <p:nvPr/>
        </p:nvPicPr>
        <p:blipFill>
          <a:blip r:embed="rId3">
            <a:extLst>
              <a:ext uri="{28A0092B-C50C-407E-A947-70E740481C1C}">
                <a14:useLocalDpi xmlns:a14="http://schemas.microsoft.com/office/drawing/2010/main" val="0"/>
              </a:ext>
            </a:extLst>
          </a:blip>
          <a:srcRect t="15" b="15"/>
          <a:stretch>
            <a:fillRect/>
          </a:stretch>
        </p:blipFill>
        <p:spPr bwMode="auto">
          <a:xfrm>
            <a:off x="1111684" y="1978135"/>
            <a:ext cx="9968631" cy="4093480"/>
          </a:xfrm>
          <a:prstGeom prst="rect">
            <a:avLst/>
          </a:prstGeom>
          <a:noFill/>
          <a:ln>
            <a:noFill/>
          </a:ln>
          <a:extLst>
            <a:ext uri="{53640926-AAD7-44D8-BBD7-CCE9431645EC}">
              <a14:shadowObscured xmlns:a14="http://schemas.microsoft.com/office/drawing/2010/main"/>
            </a:ext>
          </a:extLst>
        </p:spPr>
      </p:pic>
      <p:sp>
        <p:nvSpPr>
          <p:cNvPr id="4" name="TextBox 98">
            <a:extLst>
              <a:ext uri="{FF2B5EF4-FFF2-40B4-BE49-F238E27FC236}">
                <a16:creationId xmlns:a16="http://schemas.microsoft.com/office/drawing/2014/main" id="{3144884C-969E-2B8F-D5EF-46064DE0411D}"/>
              </a:ext>
            </a:extLst>
          </p:cNvPr>
          <p:cNvSpPr txBox="1"/>
          <p:nvPr/>
        </p:nvSpPr>
        <p:spPr>
          <a:xfrm>
            <a:off x="583719" y="1331804"/>
            <a:ext cx="5606473" cy="369332"/>
          </a:xfrm>
          <a:prstGeom prst="rect">
            <a:avLst/>
          </a:prstGeom>
          <a:noFill/>
        </p:spPr>
        <p:txBody>
          <a:bodyPr wrap="square" rtlCol="0">
            <a:spAutoFit/>
          </a:bodyPr>
          <a:lstStyle/>
          <a:p>
            <a:pPr defTabSz="914377" fontAlgn="auto">
              <a:spcBef>
                <a:spcPts val="0"/>
              </a:spcBef>
              <a:spcAft>
                <a:spcPts val="0"/>
              </a:spcAft>
            </a:pPr>
            <a:r>
              <a:rPr lang="ca-ES" dirty="0">
                <a:solidFill>
                  <a:srgbClr val="000000"/>
                </a:solidFill>
              </a:rPr>
              <a:t>On-premise Platform</a:t>
            </a:r>
            <a:endParaRPr lang="ca-ES" sz="1800" b="0" dirty="0">
              <a:solidFill>
                <a:srgbClr val="000000"/>
              </a:solidFill>
            </a:endParaRPr>
          </a:p>
        </p:txBody>
      </p:sp>
    </p:spTree>
    <p:extLst>
      <p:ext uri="{BB962C8B-B14F-4D97-AF65-F5344CB8AC3E}">
        <p14:creationId xmlns:p14="http://schemas.microsoft.com/office/powerpoint/2010/main" val="199044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ca-ES" dirty="0"/>
              <a:t>Arquitectura </a:t>
            </a:r>
            <a:r>
              <a:rPr lang="ca-ES" dirty="0" err="1"/>
              <a:t>Eventhub</a:t>
            </a:r>
            <a:endParaRPr lang="es-ES" dirty="0"/>
          </a:p>
        </p:txBody>
      </p:sp>
      <p:sp>
        <p:nvSpPr>
          <p:cNvPr id="5" name="Marcador de número de diapositiva 4"/>
          <p:cNvSpPr>
            <a:spLocks noGrp="1"/>
          </p:cNvSpPr>
          <p:nvPr>
            <p:ph type="sldNum" sz="quarter" idx="14"/>
          </p:nvPr>
        </p:nvSpPr>
        <p:spPr/>
        <p:txBody>
          <a:bodyPr/>
          <a:lstStyle/>
          <a:p>
            <a:fld id="{C92424E3-DEF5-471B-AE0E-D62BF55A3FE3}" type="slidenum">
              <a:rPr lang="ca-ES" altLang="es-ES" smtClean="0"/>
              <a:pPr/>
              <a:t>9</a:t>
            </a:fld>
            <a:endParaRPr lang="ca-ES" altLang="es-ES"/>
          </a:p>
        </p:txBody>
      </p:sp>
      <p:sp>
        <p:nvSpPr>
          <p:cNvPr id="6" name="TextBox 5">
            <a:extLst>
              <a:ext uri="{FF2B5EF4-FFF2-40B4-BE49-F238E27FC236}">
                <a16:creationId xmlns:a16="http://schemas.microsoft.com/office/drawing/2014/main" id="{B898EB28-0341-DABD-EEBC-01216D1575E2}"/>
              </a:ext>
            </a:extLst>
          </p:cNvPr>
          <p:cNvSpPr txBox="1"/>
          <p:nvPr/>
        </p:nvSpPr>
        <p:spPr>
          <a:xfrm>
            <a:off x="476251" y="1324600"/>
            <a:ext cx="9811512" cy="3477875"/>
          </a:xfrm>
          <a:prstGeom prst="rect">
            <a:avLst/>
          </a:prstGeom>
          <a:noFill/>
        </p:spPr>
        <p:txBody>
          <a:bodyPr wrap="square" rtlCol="0">
            <a:spAutoFit/>
          </a:bodyPr>
          <a:lstStyle/>
          <a:p>
            <a:r>
              <a:rPr lang="es-ES_tradnl" b="1" dirty="0">
                <a:latin typeface="Arial" panose="020B0604020202020204" pitchFamily="34" charset="0"/>
              </a:rPr>
              <a:t>Confluent Cloud Standard Cluster in Azure</a:t>
            </a:r>
          </a:p>
          <a:p>
            <a:endParaRPr lang="es-ES_tradnl" dirty="0"/>
          </a:p>
          <a:p>
            <a:endParaRPr lang="es-ES_tradnl" dirty="0"/>
          </a:p>
          <a:p>
            <a:endParaRPr lang="es-ES_tradnl" dirty="0"/>
          </a:p>
          <a:p>
            <a:r>
              <a:rPr lang="es-ES_tradnl" sz="1600" dirty="0">
                <a:latin typeface="Arial" panose="020B0604020202020204" pitchFamily="34" charset="0"/>
              </a:rPr>
              <a:t>Característiques:</a:t>
            </a:r>
          </a:p>
          <a:p>
            <a:pPr marL="285750" indent="-285750" algn="l" rtl="0" eaLnBrk="1" fontAlgn="t" latinLnBrk="0" hangingPunct="1">
              <a:spcBef>
                <a:spcPts val="0"/>
              </a:spcBef>
              <a:spcAft>
                <a:spcPts val="0"/>
              </a:spcAft>
              <a:buFont typeface="Arial" panose="020B0604020202020204" pitchFamily="34" charset="0"/>
              <a:buChar char="•"/>
            </a:pPr>
            <a:r>
              <a:rPr lang="es-ES_tradnl" sz="1600" b="1" dirty="0" err="1">
                <a:latin typeface="Arial" panose="020B0604020202020204" pitchFamily="34" charset="0"/>
              </a:rPr>
              <a:t>Ingress</a:t>
            </a:r>
            <a:r>
              <a:rPr lang="es-ES_tradnl" sz="1600" dirty="0">
                <a:latin typeface="Arial" panose="020B0604020202020204" pitchFamily="34" charset="0"/>
              </a:rPr>
              <a:t>: </a:t>
            </a:r>
            <a:r>
              <a:rPr lang="en-US" sz="1600" dirty="0">
                <a:latin typeface="Arial" panose="020B0604020202020204" pitchFamily="34" charset="0"/>
              </a:rPr>
              <a:t>up to 250 MB/s</a:t>
            </a:r>
            <a:endParaRPr lang="es-ES_tradnl" sz="1600" dirty="0">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s-ES_tradnl" sz="1600" b="1" dirty="0" err="1">
                <a:latin typeface="Arial" panose="020B0604020202020204" pitchFamily="34" charset="0"/>
              </a:rPr>
              <a:t>Egress</a:t>
            </a:r>
            <a:r>
              <a:rPr lang="es-ES_tradnl" sz="1600" dirty="0">
                <a:latin typeface="Arial" panose="020B0604020202020204" pitchFamily="34" charset="0"/>
              </a:rPr>
              <a:t>: </a:t>
            </a:r>
            <a:r>
              <a:rPr lang="en-US" sz="1600" dirty="0">
                <a:latin typeface="Arial" panose="020B0604020202020204" pitchFamily="34" charset="0"/>
              </a:rPr>
              <a:t>up to 750 MB/s</a:t>
            </a:r>
            <a:endParaRPr lang="es-ES_tradnl" sz="1600" dirty="0">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s-ES_tradnl" sz="1600" b="1" dirty="0">
                <a:latin typeface="Arial" panose="020B0604020202020204" pitchFamily="34" charset="0"/>
              </a:rPr>
              <a:t>Storage</a:t>
            </a:r>
            <a:r>
              <a:rPr lang="es-ES_tradnl" sz="1600" dirty="0">
                <a:latin typeface="Arial" panose="020B0604020202020204" pitchFamily="34" charset="0"/>
              </a:rPr>
              <a:t>: </a:t>
            </a:r>
            <a:r>
              <a:rPr lang="es-ES_tradnl" sz="1600" dirty="0" err="1">
                <a:latin typeface="Arial" panose="020B0604020202020204" pitchFamily="34" charset="0"/>
              </a:rPr>
              <a:t>unlimited</a:t>
            </a:r>
            <a:endParaRPr lang="es-ES_tradnl" sz="1600" dirty="0">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s-ES_tradnl" sz="1600" b="1" dirty="0">
                <a:latin typeface="Arial" panose="020B0604020202020204" pitchFamily="34" charset="0"/>
              </a:rPr>
              <a:t>Client </a:t>
            </a:r>
            <a:r>
              <a:rPr lang="es-ES_tradnl" sz="1600" b="1" dirty="0" err="1">
                <a:latin typeface="Arial" panose="020B0604020202020204" pitchFamily="34" charset="0"/>
              </a:rPr>
              <a:t>connections</a:t>
            </a:r>
            <a:r>
              <a:rPr lang="es-ES_tradnl" sz="1600" dirty="0">
                <a:latin typeface="Arial" panose="020B0604020202020204" pitchFamily="34" charset="0"/>
              </a:rPr>
              <a:t>: up </a:t>
            </a:r>
            <a:r>
              <a:rPr lang="es-ES_tradnl" sz="1600" dirty="0" err="1">
                <a:latin typeface="Arial" panose="020B0604020202020204" pitchFamily="34" charset="0"/>
              </a:rPr>
              <a:t>to</a:t>
            </a:r>
            <a:r>
              <a:rPr lang="es-ES_tradnl" sz="1600" dirty="0">
                <a:latin typeface="Arial" panose="020B0604020202020204" pitchFamily="34" charset="0"/>
              </a:rPr>
              <a:t> 1,000</a:t>
            </a:r>
          </a:p>
          <a:p>
            <a:pPr marL="285750" indent="-285750" algn="l" rtl="0" eaLnBrk="1" fontAlgn="t" latinLnBrk="0" hangingPunct="1">
              <a:spcBef>
                <a:spcPts val="0"/>
              </a:spcBef>
              <a:spcAft>
                <a:spcPts val="0"/>
              </a:spcAft>
              <a:buFont typeface="Arial" panose="020B0604020202020204" pitchFamily="34" charset="0"/>
              <a:buChar char="•"/>
            </a:pPr>
            <a:r>
              <a:rPr lang="es-ES_tradnl" sz="1600" b="1" dirty="0" err="1">
                <a:latin typeface="Arial" panose="020B0604020202020204" pitchFamily="34" charset="0"/>
              </a:rPr>
              <a:t>Partitions</a:t>
            </a:r>
            <a:r>
              <a:rPr lang="es-ES_tradnl" sz="1600" dirty="0">
                <a:latin typeface="Arial" panose="020B0604020202020204" pitchFamily="34" charset="0"/>
              </a:rPr>
              <a:t>: </a:t>
            </a:r>
            <a:r>
              <a:rPr lang="en-US" sz="1600" dirty="0">
                <a:latin typeface="Arial" panose="020B0604020202020204" pitchFamily="34" charset="0"/>
              </a:rPr>
              <a:t>up to 4,096 (includes 500 free partitions)</a:t>
            </a:r>
            <a:endParaRPr lang="es-ES_tradnl" sz="1600" dirty="0">
              <a:latin typeface="Arial" panose="020B0604020202020204" pitchFamily="34" charset="0"/>
            </a:endParaRPr>
          </a:p>
          <a:p>
            <a:pPr marL="285750" indent="-285750" algn="l" rtl="0" eaLnBrk="1" fontAlgn="t" latinLnBrk="0" hangingPunct="1">
              <a:spcBef>
                <a:spcPts val="0"/>
              </a:spcBef>
              <a:spcAft>
                <a:spcPts val="0"/>
              </a:spcAft>
              <a:buFont typeface="Arial" panose="020B0604020202020204" pitchFamily="34" charset="0"/>
              <a:buChar char="•"/>
            </a:pPr>
            <a:r>
              <a:rPr lang="es-ES_tradnl" sz="1600" b="1" dirty="0" err="1">
                <a:latin typeface="Arial" panose="020B0604020202020204" pitchFamily="34" charset="0"/>
              </a:rPr>
              <a:t>Uptime</a:t>
            </a:r>
            <a:r>
              <a:rPr lang="es-ES_tradnl" sz="1600" dirty="0">
                <a:latin typeface="Arial" panose="020B0604020202020204" pitchFamily="34" charset="0"/>
              </a:rPr>
              <a:t> </a:t>
            </a:r>
            <a:r>
              <a:rPr lang="es-ES_tradnl" sz="1600" b="1" dirty="0">
                <a:latin typeface="Arial" panose="020B0604020202020204" pitchFamily="34" charset="0"/>
              </a:rPr>
              <a:t>SLA</a:t>
            </a:r>
            <a:r>
              <a:rPr lang="es-ES_tradnl" sz="1600" dirty="0">
                <a:latin typeface="Arial" panose="020B0604020202020204" pitchFamily="34" charset="0"/>
              </a:rPr>
              <a:t>: up </a:t>
            </a:r>
            <a:r>
              <a:rPr lang="es-ES_tradnl" sz="1600" dirty="0" err="1">
                <a:latin typeface="Arial" panose="020B0604020202020204" pitchFamily="34" charset="0"/>
              </a:rPr>
              <a:t>to</a:t>
            </a:r>
            <a:r>
              <a:rPr lang="es-ES_tradnl" sz="1600" dirty="0">
                <a:latin typeface="Arial" panose="020B0604020202020204" pitchFamily="34" charset="0"/>
              </a:rPr>
              <a:t> 99.99%</a:t>
            </a:r>
          </a:p>
          <a:p>
            <a:pPr marL="285750" indent="-285750">
              <a:buFont typeface="Arial" panose="020B0604020202020204" pitchFamily="34" charset="0"/>
              <a:buChar char="•"/>
            </a:pPr>
            <a:endParaRPr lang="es-ES_tradnl" dirty="0"/>
          </a:p>
          <a:p>
            <a:endParaRPr lang="es-ES_tradnl" dirty="0"/>
          </a:p>
        </p:txBody>
      </p:sp>
      <p:grpSp>
        <p:nvGrpSpPr>
          <p:cNvPr id="7" name="Group 6">
            <a:extLst>
              <a:ext uri="{FF2B5EF4-FFF2-40B4-BE49-F238E27FC236}">
                <a16:creationId xmlns:a16="http://schemas.microsoft.com/office/drawing/2014/main" id="{BD734A83-C29B-07AB-72C1-6939D63F0C6B}"/>
              </a:ext>
            </a:extLst>
          </p:cNvPr>
          <p:cNvGrpSpPr/>
          <p:nvPr/>
        </p:nvGrpSpPr>
        <p:grpSpPr>
          <a:xfrm>
            <a:off x="6931996" y="1466120"/>
            <a:ext cx="3455588" cy="4699920"/>
            <a:chOff x="5705938" y="2257388"/>
            <a:chExt cx="2886456" cy="3688016"/>
          </a:xfrm>
        </p:grpSpPr>
        <p:sp>
          <p:nvSpPr>
            <p:cNvPr id="8" name="Rectangle 7">
              <a:extLst>
                <a:ext uri="{FF2B5EF4-FFF2-40B4-BE49-F238E27FC236}">
                  <a16:creationId xmlns:a16="http://schemas.microsoft.com/office/drawing/2014/main" id="{139F86BB-4D20-0BD4-435B-26D98EA9EFE2}"/>
                </a:ext>
              </a:extLst>
            </p:cNvPr>
            <p:cNvSpPr/>
            <p:nvPr/>
          </p:nvSpPr>
          <p:spPr>
            <a:xfrm>
              <a:off x="5705938" y="2257388"/>
              <a:ext cx="2886456" cy="3688016"/>
            </a:xfrm>
            <a:prstGeom prst="rect">
              <a:avLst/>
            </a:prstGeom>
            <a:noFill/>
            <a:ln>
              <a:solidFill>
                <a:srgbClr val="0089D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prstDash val="dash"/>
                </a:ln>
                <a:noFill/>
              </a:endParaRPr>
            </a:p>
          </p:txBody>
        </p:sp>
        <p:pic>
          <p:nvPicPr>
            <p:cNvPr id="9" name="Picture 2">
              <a:extLst>
                <a:ext uri="{FF2B5EF4-FFF2-40B4-BE49-F238E27FC236}">
                  <a16:creationId xmlns:a16="http://schemas.microsoft.com/office/drawing/2014/main" id="{FD6F7E5A-55BF-7A09-DF14-DDBA66ABC6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3498" y="2341746"/>
              <a:ext cx="1909889" cy="552077"/>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579;p50">
              <a:extLst>
                <a:ext uri="{FF2B5EF4-FFF2-40B4-BE49-F238E27FC236}">
                  <a16:creationId xmlns:a16="http://schemas.microsoft.com/office/drawing/2014/main" id="{25BCB65B-06B8-1EAA-0C45-622CD1DEC4D9}"/>
                </a:ext>
              </a:extLst>
            </p:cNvPr>
            <p:cNvSpPr txBox="1"/>
            <p:nvPr/>
          </p:nvSpPr>
          <p:spPr>
            <a:xfrm>
              <a:off x="6043498" y="3669190"/>
              <a:ext cx="1166100" cy="2475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600" b="1">
                  <a:solidFill>
                    <a:srgbClr val="173361"/>
                  </a:solidFill>
                  <a:latin typeface="Montserrat"/>
                  <a:ea typeface="Montserrat"/>
                  <a:cs typeface="Montserrat"/>
                  <a:sym typeface="Montserrat"/>
                </a:rPr>
                <a:t>PRE</a:t>
              </a:r>
              <a:endParaRPr sz="1600" b="1">
                <a:solidFill>
                  <a:srgbClr val="173361"/>
                </a:solidFill>
                <a:latin typeface="Montserrat"/>
                <a:ea typeface="Montserrat"/>
                <a:cs typeface="Montserrat"/>
                <a:sym typeface="Montserrat"/>
              </a:endParaRPr>
            </a:p>
          </p:txBody>
        </p:sp>
        <p:pic>
          <p:nvPicPr>
            <p:cNvPr id="11" name="Google Shape;580;p50">
              <a:extLst>
                <a:ext uri="{FF2B5EF4-FFF2-40B4-BE49-F238E27FC236}">
                  <a16:creationId xmlns:a16="http://schemas.microsoft.com/office/drawing/2014/main" id="{7BF942DA-18D6-30B3-501D-F4CDE83A3200}"/>
                </a:ext>
              </a:extLst>
            </p:cNvPr>
            <p:cNvPicPr preferRelativeResize="0"/>
            <p:nvPr/>
          </p:nvPicPr>
          <p:blipFill rotWithShape="1">
            <a:blip r:embed="rId4">
              <a:alphaModFix/>
            </a:blip>
            <a:srcRect/>
            <a:stretch/>
          </p:blipFill>
          <p:spPr>
            <a:xfrm>
              <a:off x="6043536" y="4109019"/>
              <a:ext cx="1166025" cy="1020227"/>
            </a:xfrm>
            <a:prstGeom prst="rect">
              <a:avLst/>
            </a:prstGeom>
            <a:noFill/>
            <a:ln>
              <a:noFill/>
            </a:ln>
          </p:spPr>
        </p:pic>
        <p:sp>
          <p:nvSpPr>
            <p:cNvPr id="12" name="Google Shape;579;p50">
              <a:extLst>
                <a:ext uri="{FF2B5EF4-FFF2-40B4-BE49-F238E27FC236}">
                  <a16:creationId xmlns:a16="http://schemas.microsoft.com/office/drawing/2014/main" id="{0ED6D2A3-A00F-0134-E428-CB8152580847}"/>
                </a:ext>
              </a:extLst>
            </p:cNvPr>
            <p:cNvSpPr txBox="1"/>
            <p:nvPr/>
          </p:nvSpPr>
          <p:spPr>
            <a:xfrm>
              <a:off x="7098142" y="3669190"/>
              <a:ext cx="1166100" cy="2475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600" b="1">
                  <a:solidFill>
                    <a:srgbClr val="173361"/>
                  </a:solidFill>
                  <a:latin typeface="Montserrat"/>
                  <a:ea typeface="Montserrat"/>
                  <a:cs typeface="Montserrat"/>
                  <a:sym typeface="Montserrat"/>
                </a:rPr>
                <a:t>PRO</a:t>
              </a:r>
              <a:endParaRPr sz="1600" b="1">
                <a:solidFill>
                  <a:srgbClr val="173361"/>
                </a:solidFill>
                <a:latin typeface="Montserrat"/>
                <a:ea typeface="Montserrat"/>
                <a:cs typeface="Montserrat"/>
                <a:sym typeface="Montserrat"/>
              </a:endParaRPr>
            </a:p>
          </p:txBody>
        </p:sp>
        <p:pic>
          <p:nvPicPr>
            <p:cNvPr id="13" name="Google Shape;580;p50">
              <a:extLst>
                <a:ext uri="{FF2B5EF4-FFF2-40B4-BE49-F238E27FC236}">
                  <a16:creationId xmlns:a16="http://schemas.microsoft.com/office/drawing/2014/main" id="{63BD3575-C0F8-D3EE-2F40-3D133E0799F0}"/>
                </a:ext>
              </a:extLst>
            </p:cNvPr>
            <p:cNvPicPr preferRelativeResize="0"/>
            <p:nvPr/>
          </p:nvPicPr>
          <p:blipFill rotWithShape="1">
            <a:blip r:embed="rId4">
              <a:alphaModFix/>
            </a:blip>
            <a:srcRect/>
            <a:stretch/>
          </p:blipFill>
          <p:spPr>
            <a:xfrm>
              <a:off x="7098180" y="4109019"/>
              <a:ext cx="1166025" cy="1020227"/>
            </a:xfrm>
            <a:prstGeom prst="rect">
              <a:avLst/>
            </a:prstGeom>
            <a:noFill/>
            <a:ln>
              <a:noFill/>
            </a:ln>
          </p:spPr>
        </p:pic>
      </p:grpSp>
    </p:spTree>
    <p:extLst>
      <p:ext uri="{BB962C8B-B14F-4D97-AF65-F5344CB8AC3E}">
        <p14:creationId xmlns:p14="http://schemas.microsoft.com/office/powerpoint/2010/main" val="3448691578"/>
      </p:ext>
    </p:extLst>
  </p:cSld>
  <p:clrMapOvr>
    <a:masterClrMapping/>
  </p:clrMapOvr>
</p:sld>
</file>

<file path=ppt/theme/theme1.xml><?xml version="1.0" encoding="utf-8"?>
<a:theme xmlns:a="http://schemas.openxmlformats.org/drawingml/2006/main" name="Tema de l'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l'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B73635994171479C5AB6FD8035C624" ma:contentTypeVersion="2" ma:contentTypeDescription="Crea un document nou" ma:contentTypeScope="" ma:versionID="427af6983b76b91344c3f55c8a200c49">
  <xsd:schema xmlns:xsd="http://www.w3.org/2001/XMLSchema" xmlns:xs="http://www.w3.org/2001/XMLSchema" xmlns:p="http://schemas.microsoft.com/office/2006/metadata/properties" xmlns:ns2="9f75deea-4806-4301-b170-8504842606ec" targetNamespace="http://schemas.microsoft.com/office/2006/metadata/properties" ma:root="true" ma:fieldsID="5069e14b6478853a792d789c97a5084f" ns2:_="">
    <xsd:import namespace="9f75deea-4806-4301-b170-8504842606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75deea-4806-4301-b170-8504842606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us de contingut"/>
        <xsd:element ref="dc:title" minOccurs="0" maxOccurs="1" ma:index="4" ma:displayName="Títo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5B0B0D-D70C-42CB-93D6-15195E7DEDD8}">
  <ds:schemaRef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schemas.microsoft.com/office/infopath/2007/PartnerControls"/>
    <ds:schemaRef ds:uri="9f75deea-4806-4301-b170-8504842606ec"/>
    <ds:schemaRef ds:uri="http://purl.org/dc/dcmitype/"/>
  </ds:schemaRefs>
</ds:datastoreItem>
</file>

<file path=customXml/itemProps2.xml><?xml version="1.0" encoding="utf-8"?>
<ds:datastoreItem xmlns:ds="http://schemas.openxmlformats.org/officeDocument/2006/customXml" ds:itemID="{F8C07A1B-FAE2-40AF-9495-C84D38626300}">
  <ds:schemaRefs>
    <ds:schemaRef ds:uri="http://schemas.microsoft.com/sharepoint/v3/contenttype/forms"/>
  </ds:schemaRefs>
</ds:datastoreItem>
</file>

<file path=customXml/itemProps3.xml><?xml version="1.0" encoding="utf-8"?>
<ds:datastoreItem xmlns:ds="http://schemas.openxmlformats.org/officeDocument/2006/customXml" ds:itemID="{C981206B-90AF-400B-94C0-34516E3B1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75deea-4806-4301-b170-8504842606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6159</TotalTime>
  <Words>5044</Words>
  <Application>Microsoft Office PowerPoint</Application>
  <PresentationFormat>Widescreen</PresentationFormat>
  <Paragraphs>735</Paragraphs>
  <Slides>36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 Black</vt:lpstr>
      <vt:lpstr>Calibri</vt:lpstr>
      <vt:lpstr>Consolas</vt:lpstr>
      <vt:lpstr>Courier New</vt:lpstr>
      <vt:lpstr>Montserrat</vt:lpstr>
      <vt:lpstr>Wingdings</vt:lpstr>
      <vt:lpstr>Wingdings 2</vt:lpstr>
      <vt:lpstr>Tema de l'Office</vt:lpstr>
      <vt:lpstr>Eventhub  Plataforma Transversal Kafka</vt:lpstr>
      <vt:lpstr>Índex</vt:lpstr>
      <vt:lpstr>Introducció</vt:lpstr>
      <vt:lpstr>Què és i què es pot fer?</vt:lpstr>
      <vt:lpstr>Què és i què es pot fer?</vt:lpstr>
      <vt:lpstr>Què és i què es pot fer?</vt:lpstr>
      <vt:lpstr>Arquitectura Eventhub</vt:lpstr>
      <vt:lpstr>Arquitectura Eventhub</vt:lpstr>
      <vt:lpstr>Arquitectura Eventhub</vt:lpstr>
      <vt:lpstr>Arquitectura Eventhub</vt:lpstr>
      <vt:lpstr>Model de Seguretat</vt:lpstr>
      <vt:lpstr>Model de Seguretat</vt:lpstr>
      <vt:lpstr>Multitenancy i entorns</vt:lpstr>
      <vt:lpstr>Avantatges</vt:lpstr>
      <vt:lpstr>Oficina tècnica Eventhub</vt:lpstr>
      <vt:lpstr>Oficina tècnica Eventhub</vt:lpstr>
      <vt:lpstr>Serveis que ofereix l’oficina tècnica</vt:lpstr>
      <vt:lpstr>Serveis que ofereix l’oficina tècnica</vt:lpstr>
      <vt:lpstr>Serveis que ofereix l’oficina tècnica</vt:lpstr>
      <vt:lpstr>Temps de resposta de l’oficina tècnica</vt:lpstr>
      <vt:lpstr>Tarifari (En definició)</vt:lpstr>
      <vt:lpstr>Exemples d’integració</vt:lpstr>
      <vt:lpstr>Glossari</vt:lpstr>
      <vt:lpstr>Annex I – Demanar nou client del sistema</vt:lpstr>
      <vt:lpstr>Annex I – Demanar nou client del sistema</vt:lpstr>
      <vt:lpstr>Annex II – Gestionar topics</vt:lpstr>
      <vt:lpstr>Annex II – Gestionar topics</vt:lpstr>
      <vt:lpstr>Annex III – Gestionar l’Schema Registry</vt:lpstr>
      <vt:lpstr>Annex IV – Demanar accés a un topic</vt:lpstr>
      <vt:lpstr>Annex V – Gestionar connectors</vt:lpstr>
      <vt:lpstr>Annex V – Gestionar ksqlDB</vt:lpstr>
      <vt:lpstr>Annex VI – Gestionar Flink Cloud</vt:lpstr>
      <vt:lpstr>Annex VI – Llibreries client</vt:lpstr>
      <vt:lpstr>Annex VII – Schema Registry, memòria cau local d'esquemes</vt:lpstr>
      <vt:lpstr>Annex VIII – Recomanacions de particionament</vt:lpstr>
      <vt:lpstr>www.gencat.cat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 del PowerPoint</dc:title>
  <dc:creator>.</dc:creator>
  <cp:lastModifiedBy>Martin Carrillo, Marcos</cp:lastModifiedBy>
  <cp:revision>60</cp:revision>
  <cp:lastPrinted>2025-03-05T12:33:13Z</cp:lastPrinted>
  <dcterms:created xsi:type="dcterms:W3CDTF">2011-04-15T10:08:09Z</dcterms:created>
  <dcterms:modified xsi:type="dcterms:W3CDTF">2025-03-05T16:54:36Z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0x01010036B73635994171479C5AB6FD8035C624</vt:lpwstr>
  </property>
</Properties>
</file>