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iIpXgG1U2HPSaVcMzWkJX21rb7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7686BD-D57E-42A2-A8CE-9EF1D28FE0C3}">
  <a:tblStyle styleId="{927686BD-D57E-42A2-A8CE-9EF1D28FE0C3}"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90A8555-DCF9-441E-A79E-EADB725D409F}"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24bead8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24bead8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lphaLcPeriod"/>
            </a:pPr>
            <a:r>
              <a:rPr lang="en">
                <a:solidFill>
                  <a:schemeClr val="dk1"/>
                </a:solidFill>
              </a:rPr>
              <a:t>Successfully migrate (datasets), develop and deploy applications to support the experiment on Cloud for Dev, Test and Production Environments.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lang="en">
                <a:solidFill>
                  <a:schemeClr val="dk1"/>
                </a:solidFill>
              </a:rPr>
              <a:t>ML metrics - test accuracy, efficiency, training hours etc. as in consensus with the client.</a:t>
            </a:r>
            <a:endParaRPr>
              <a:solidFill>
                <a:schemeClr val="dk1"/>
              </a:solidFill>
            </a:endParaRPr>
          </a:p>
          <a:p>
            <a:pPr indent="-298450" lvl="0" marL="457200" rtl="0" algn="l">
              <a:lnSpc>
                <a:spcPct val="115000"/>
              </a:lnSpc>
              <a:spcBef>
                <a:spcPts val="0"/>
              </a:spcBef>
              <a:spcAft>
                <a:spcPts val="0"/>
              </a:spcAft>
              <a:buClr>
                <a:schemeClr val="dk1"/>
              </a:buClr>
              <a:buSzPts val="1100"/>
              <a:buAutoNum type="alphaLcPeriod"/>
            </a:pPr>
            <a:r>
              <a:rPr lang="en">
                <a:solidFill>
                  <a:schemeClr val="dk1"/>
                </a:solidFill>
              </a:rPr>
              <a:t>Assumptions:</a:t>
            </a:r>
            <a:endParaRPr>
              <a:solidFill>
                <a:schemeClr val="dk1"/>
              </a:solidFill>
            </a:endParaRPr>
          </a:p>
          <a:p>
            <a:pPr indent="-298450" lvl="1" marL="914400" rtl="0" algn="l">
              <a:lnSpc>
                <a:spcPct val="115000"/>
              </a:lnSpc>
              <a:spcBef>
                <a:spcPts val="0"/>
              </a:spcBef>
              <a:spcAft>
                <a:spcPts val="0"/>
              </a:spcAft>
              <a:buClr>
                <a:schemeClr val="dk1"/>
              </a:buClr>
              <a:buSzPts val="1100"/>
              <a:buAutoNum type="romanLcPeriod"/>
            </a:pPr>
            <a:r>
              <a:rPr lang="en">
                <a:solidFill>
                  <a:schemeClr val="dk1"/>
                </a:solidFill>
              </a:rPr>
              <a:t>Client BPC will share the user accesses to the necessary systems with Deloitte.</a:t>
            </a:r>
            <a:endParaRPr>
              <a:solidFill>
                <a:schemeClr val="dk1"/>
              </a:solidFill>
            </a:endParaRPr>
          </a:p>
          <a:p>
            <a:pPr indent="-298450" lvl="1" marL="914400" rtl="0" algn="l">
              <a:lnSpc>
                <a:spcPct val="115000"/>
              </a:lnSpc>
              <a:spcBef>
                <a:spcPts val="0"/>
              </a:spcBef>
              <a:spcAft>
                <a:spcPts val="0"/>
              </a:spcAft>
              <a:buClr>
                <a:schemeClr val="dk1"/>
              </a:buClr>
              <a:buSzPts val="1100"/>
              <a:buAutoNum type="romanLcPeriod"/>
            </a:pPr>
            <a:r>
              <a:rPr lang="en">
                <a:solidFill>
                  <a:schemeClr val="dk1"/>
                </a:solidFill>
              </a:rPr>
              <a:t>Client BPC will provide necessary information needed to complete the scope of activities as defined in this document.</a:t>
            </a:r>
            <a:endParaRPr>
              <a:solidFill>
                <a:schemeClr val="dk1"/>
              </a:solidFill>
            </a:endParaRPr>
          </a:p>
          <a:p>
            <a:pPr indent="-298450" lvl="1" marL="914400" rtl="0" algn="l">
              <a:lnSpc>
                <a:spcPct val="115000"/>
              </a:lnSpc>
              <a:spcBef>
                <a:spcPts val="0"/>
              </a:spcBef>
              <a:spcAft>
                <a:spcPts val="0"/>
              </a:spcAft>
              <a:buClr>
                <a:schemeClr val="dk1"/>
              </a:buClr>
              <a:buSzPts val="1100"/>
              <a:buAutoNum type="romanLcPeriod"/>
            </a:pPr>
            <a:r>
              <a:rPr lang="en">
                <a:solidFill>
                  <a:schemeClr val="dk1"/>
                </a:solidFill>
              </a:rPr>
              <a:t>In case of any delays in the code due to dependencies on the client side will require project extensions with a re-evaluation on time.</a:t>
            </a:r>
            <a:endParaRPr>
              <a:solidFill>
                <a:schemeClr val="dk1"/>
              </a:solidFill>
            </a:endParaRPr>
          </a:p>
          <a:p>
            <a:pPr indent="-298450" lvl="1" marL="914400" rtl="0" algn="l">
              <a:lnSpc>
                <a:spcPct val="115000"/>
              </a:lnSpc>
              <a:spcBef>
                <a:spcPts val="0"/>
              </a:spcBef>
              <a:spcAft>
                <a:spcPts val="0"/>
              </a:spcAft>
              <a:buClr>
                <a:schemeClr val="dk1"/>
              </a:buClr>
              <a:buSzPts val="1100"/>
              <a:buAutoNum type="romanLcPeriod"/>
            </a:pPr>
            <a:r>
              <a:rPr lang="en">
                <a:solidFill>
                  <a:schemeClr val="dk1"/>
                </a:solidFill>
              </a:rPr>
              <a:t>Additional licensing costs will be borne by the client.</a:t>
            </a:r>
            <a:endParaRPr>
              <a:solidFill>
                <a:schemeClr val="dk1"/>
              </a:solidFill>
            </a:endParaRPr>
          </a:p>
          <a:p>
            <a:pPr indent="-298450" lvl="1" marL="914400" rtl="0" algn="l">
              <a:lnSpc>
                <a:spcPct val="115000"/>
              </a:lnSpc>
              <a:spcBef>
                <a:spcPts val="0"/>
              </a:spcBef>
              <a:spcAft>
                <a:spcPts val="0"/>
              </a:spcAft>
              <a:buClr>
                <a:schemeClr val="dk1"/>
              </a:buClr>
              <a:buSzPts val="1100"/>
              <a:buAutoNum type="romanLcPeriod"/>
            </a:pPr>
            <a:r>
              <a:rPr lang="en">
                <a:solidFill>
                  <a:schemeClr val="dk1"/>
                </a:solidFill>
              </a:rPr>
              <a:t>Client BPC will provide the transformation logic for any conformed data (like to HL7v2, 835 and 837 standards).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24bead8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24bead8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24bead8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24bead8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24bead8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24bead8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204950" y="838200"/>
            <a:ext cx="37500" cy="38418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1"/>
          <p:cNvGrpSpPr/>
          <p:nvPr/>
        </p:nvGrpSpPr>
        <p:grpSpPr>
          <a:xfrm>
            <a:off x="509070" y="2577438"/>
            <a:ext cx="4904231" cy="2156575"/>
            <a:chOff x="3290320" y="1739238"/>
            <a:chExt cx="4904231" cy="2156575"/>
          </a:xfrm>
        </p:grpSpPr>
        <p:sp>
          <p:nvSpPr>
            <p:cNvPr id="56" name="Google Shape;56;p1"/>
            <p:cNvSpPr txBox="1"/>
            <p:nvPr/>
          </p:nvSpPr>
          <p:spPr>
            <a:xfrm>
              <a:off x="3762050" y="1739238"/>
              <a:ext cx="4432500" cy="49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400"/>
                </a:spcBef>
                <a:spcAft>
                  <a:spcPts val="0"/>
                </a:spcAft>
                <a:buClr>
                  <a:schemeClr val="dk1"/>
                </a:buClr>
                <a:buSzPts val="1400"/>
                <a:buFont typeface="Arial"/>
                <a:buNone/>
              </a:pPr>
              <a:r>
                <a:rPr lang="en">
                  <a:solidFill>
                    <a:srgbClr val="999999"/>
                  </a:solidFill>
                </a:rPr>
                <a:t>Our understanding</a:t>
              </a:r>
              <a:endParaRPr b="0" i="0" sz="1400" u="none" cap="none" strike="noStrike">
                <a:solidFill>
                  <a:srgbClr val="999999"/>
                </a:solidFill>
                <a:latin typeface="Arial"/>
                <a:ea typeface="Arial"/>
                <a:cs typeface="Arial"/>
                <a:sym typeface="Arial"/>
              </a:endParaRPr>
            </a:p>
          </p:txBody>
        </p:sp>
        <p:sp>
          <p:nvSpPr>
            <p:cNvPr id="57" name="Google Shape;57;p1"/>
            <p:cNvSpPr txBox="1"/>
            <p:nvPr/>
          </p:nvSpPr>
          <p:spPr>
            <a:xfrm>
              <a:off x="3762051" y="2300913"/>
              <a:ext cx="4432500" cy="49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400"/>
                </a:spcBef>
                <a:spcAft>
                  <a:spcPts val="0"/>
                </a:spcAft>
                <a:buClr>
                  <a:schemeClr val="dk1"/>
                </a:buClr>
                <a:buSzPts val="1400"/>
                <a:buFont typeface="Arial"/>
                <a:buNone/>
              </a:pPr>
              <a:r>
                <a:rPr lang="en">
                  <a:solidFill>
                    <a:srgbClr val="999999"/>
                  </a:solidFill>
                </a:rPr>
                <a:t>High-level project management plan</a:t>
              </a:r>
              <a:endParaRPr b="0" i="0" sz="1400" u="none" cap="none" strike="noStrike">
                <a:solidFill>
                  <a:srgbClr val="999999"/>
                </a:solidFill>
                <a:latin typeface="Arial"/>
                <a:ea typeface="Arial"/>
                <a:cs typeface="Arial"/>
                <a:sym typeface="Arial"/>
              </a:endParaRPr>
            </a:p>
          </p:txBody>
        </p:sp>
        <p:sp>
          <p:nvSpPr>
            <p:cNvPr id="58" name="Google Shape;58;p1"/>
            <p:cNvSpPr txBox="1"/>
            <p:nvPr/>
          </p:nvSpPr>
          <p:spPr>
            <a:xfrm>
              <a:off x="3762051" y="2862613"/>
              <a:ext cx="4432500" cy="499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400"/>
                </a:spcBef>
                <a:spcAft>
                  <a:spcPts val="0"/>
                </a:spcAft>
                <a:buClr>
                  <a:srgbClr val="000000"/>
                </a:buClr>
                <a:buSzPts val="1400"/>
                <a:buFont typeface="Arial"/>
                <a:buNone/>
              </a:pPr>
              <a:r>
                <a:rPr lang="en">
                  <a:solidFill>
                    <a:srgbClr val="999999"/>
                  </a:solidFill>
                </a:rPr>
                <a:t>Resources and Pricing </a:t>
              </a:r>
              <a:endParaRPr b="0" i="0" sz="1400" u="none" cap="none" strike="noStrike">
                <a:solidFill>
                  <a:srgbClr val="999999"/>
                </a:solidFill>
                <a:latin typeface="Arial"/>
                <a:ea typeface="Arial"/>
                <a:cs typeface="Arial"/>
                <a:sym typeface="Arial"/>
              </a:endParaRPr>
            </a:p>
          </p:txBody>
        </p:sp>
        <p:sp>
          <p:nvSpPr>
            <p:cNvPr id="59" name="Google Shape;59;p1"/>
            <p:cNvSpPr txBox="1"/>
            <p:nvPr/>
          </p:nvSpPr>
          <p:spPr>
            <a:xfrm>
              <a:off x="3762044" y="3396013"/>
              <a:ext cx="4432500" cy="499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400"/>
                </a:spcBef>
                <a:spcAft>
                  <a:spcPts val="0"/>
                </a:spcAft>
                <a:buClr>
                  <a:srgbClr val="000000"/>
                </a:buClr>
                <a:buSzPts val="1400"/>
                <a:buFont typeface="Arial"/>
                <a:buNone/>
              </a:pPr>
              <a:r>
                <a:rPr b="0" i="0" lang="en" sz="1400" u="none" cap="none" strike="noStrike">
                  <a:solidFill>
                    <a:srgbClr val="999999"/>
                  </a:solidFill>
                  <a:latin typeface="Arial"/>
                  <a:ea typeface="Arial"/>
                  <a:cs typeface="Arial"/>
                  <a:sym typeface="Arial"/>
                </a:rPr>
                <a:t>Next steps and deadlines</a:t>
              </a:r>
              <a:endParaRPr b="0" i="0" sz="1400" u="none" cap="none" strike="noStrike">
                <a:solidFill>
                  <a:srgbClr val="999999"/>
                </a:solidFill>
                <a:latin typeface="Arial"/>
                <a:ea typeface="Arial"/>
                <a:cs typeface="Arial"/>
                <a:sym typeface="Arial"/>
              </a:endParaRPr>
            </a:p>
          </p:txBody>
        </p:sp>
        <p:sp>
          <p:nvSpPr>
            <p:cNvPr id="60" name="Google Shape;60;p1"/>
            <p:cNvSpPr/>
            <p:nvPr/>
          </p:nvSpPr>
          <p:spPr>
            <a:xfrm flipH="1">
              <a:off x="3290320" y="3455094"/>
              <a:ext cx="381600" cy="3816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sp>
          <p:nvSpPr>
            <p:cNvPr id="61" name="Google Shape;61;p1"/>
            <p:cNvSpPr/>
            <p:nvPr/>
          </p:nvSpPr>
          <p:spPr>
            <a:xfrm flipH="1">
              <a:off x="3290320" y="2921694"/>
              <a:ext cx="381600" cy="3816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3</a:t>
              </a:r>
              <a:endParaRPr b="1" i="0" sz="1400" u="none" cap="none" strike="noStrike">
                <a:solidFill>
                  <a:srgbClr val="FFFFFF"/>
                </a:solidFill>
                <a:latin typeface="Arial"/>
                <a:ea typeface="Arial"/>
                <a:cs typeface="Arial"/>
                <a:sym typeface="Arial"/>
              </a:endParaRPr>
            </a:p>
          </p:txBody>
        </p:sp>
        <p:sp>
          <p:nvSpPr>
            <p:cNvPr id="62" name="Google Shape;62;p1"/>
            <p:cNvSpPr/>
            <p:nvPr/>
          </p:nvSpPr>
          <p:spPr>
            <a:xfrm flipH="1">
              <a:off x="3290320" y="1798300"/>
              <a:ext cx="381600" cy="3816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1</a:t>
              </a:r>
              <a:endParaRPr b="1" i="0" sz="1400" u="none" cap="none" strike="noStrike">
                <a:solidFill>
                  <a:srgbClr val="FFFFFF"/>
                </a:solidFill>
                <a:latin typeface="Arial"/>
                <a:ea typeface="Arial"/>
                <a:cs typeface="Arial"/>
                <a:sym typeface="Arial"/>
              </a:endParaRPr>
            </a:p>
          </p:txBody>
        </p:sp>
        <p:sp>
          <p:nvSpPr>
            <p:cNvPr id="63" name="Google Shape;63;p1"/>
            <p:cNvSpPr/>
            <p:nvPr/>
          </p:nvSpPr>
          <p:spPr>
            <a:xfrm flipH="1">
              <a:off x="3290320" y="2359994"/>
              <a:ext cx="381600" cy="3816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sp>
        <p:nvSpPr>
          <p:cNvPr id="64" name="Google Shape;64;p1"/>
          <p:cNvSpPr txBox="1"/>
          <p:nvPr/>
        </p:nvSpPr>
        <p:spPr>
          <a:xfrm>
            <a:off x="2492575" y="1875225"/>
            <a:ext cx="4934400" cy="43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600">
                <a:solidFill>
                  <a:srgbClr val="434343"/>
                </a:solidFill>
              </a:rPr>
              <a:t>Statement of Work Kickoff</a:t>
            </a:r>
            <a:r>
              <a:rPr b="1" i="0" lang="en" sz="2600" u="none" cap="none" strike="noStrike">
                <a:solidFill>
                  <a:srgbClr val="434343"/>
                </a:solidFill>
                <a:latin typeface="Arial"/>
                <a:ea typeface="Arial"/>
                <a:cs typeface="Arial"/>
                <a:sym typeface="Arial"/>
              </a:rPr>
              <a:t> </a:t>
            </a:r>
            <a:endParaRPr b="1" i="0" sz="2600" u="none" cap="none" strike="noStrike">
              <a:solidFill>
                <a:srgbClr val="434343"/>
              </a:solidFill>
              <a:latin typeface="Arial"/>
              <a:ea typeface="Arial"/>
              <a:cs typeface="Arial"/>
              <a:sym typeface="Arial"/>
            </a:endParaRPr>
          </a:p>
        </p:txBody>
      </p:sp>
      <p:pic>
        <p:nvPicPr>
          <p:cNvPr id="65" name="Google Shape;65;p1"/>
          <p:cNvPicPr preferRelativeResize="0"/>
          <p:nvPr/>
        </p:nvPicPr>
        <p:blipFill rotWithShape="1">
          <a:blip r:embed="rId3">
            <a:alphaModFix/>
          </a:blip>
          <a:srcRect b="23994" l="0" r="11079" t="23500"/>
          <a:stretch/>
        </p:blipFill>
        <p:spPr>
          <a:xfrm>
            <a:off x="66850" y="0"/>
            <a:ext cx="3393700" cy="1051350"/>
          </a:xfrm>
          <a:prstGeom prst="rect">
            <a:avLst/>
          </a:prstGeom>
          <a:noFill/>
          <a:ln>
            <a:noFill/>
          </a:ln>
        </p:spPr>
      </p:pic>
      <p:sp>
        <p:nvSpPr>
          <p:cNvPr id="66" name="Google Shape;66;p1"/>
          <p:cNvSpPr txBox="1"/>
          <p:nvPr/>
        </p:nvSpPr>
        <p:spPr>
          <a:xfrm>
            <a:off x="5119650" y="44650"/>
            <a:ext cx="3951900" cy="110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800">
                <a:solidFill>
                  <a:schemeClr val="dk1"/>
                </a:solidFill>
              </a:rPr>
              <a:t>Client BPC</a:t>
            </a:r>
            <a:r>
              <a:rPr b="1" lang="en" sz="6000">
                <a:solidFill>
                  <a:schemeClr val="dk1"/>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f24bead8b8_0_5"/>
          <p:cNvSpPr txBox="1"/>
          <p:nvPr>
            <p:ph idx="1" type="subTitle"/>
          </p:nvPr>
        </p:nvSpPr>
        <p:spPr>
          <a:xfrm>
            <a:off x="353775" y="162450"/>
            <a:ext cx="41691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Current </a:t>
            </a:r>
            <a:endParaRPr b="1"/>
          </a:p>
          <a:p>
            <a:pPr indent="0" lvl="0" marL="0" rtl="0" algn="ctr">
              <a:spcBef>
                <a:spcPts val="0"/>
              </a:spcBef>
              <a:spcAft>
                <a:spcPts val="0"/>
              </a:spcAft>
              <a:buNone/>
            </a:pPr>
            <a:r>
              <a:rPr b="1" lang="en"/>
              <a:t>Architecture</a:t>
            </a:r>
            <a:endParaRPr b="1"/>
          </a:p>
        </p:txBody>
      </p:sp>
      <p:sp>
        <p:nvSpPr>
          <p:cNvPr id="72" name="Google Shape;72;g1f24bead8b8_0_5"/>
          <p:cNvSpPr txBox="1"/>
          <p:nvPr>
            <p:ph idx="1" type="subTitle"/>
          </p:nvPr>
        </p:nvSpPr>
        <p:spPr>
          <a:xfrm>
            <a:off x="4776650" y="88825"/>
            <a:ext cx="4169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t>Proposed</a:t>
            </a:r>
            <a:r>
              <a:rPr b="1" lang="en" sz="2400"/>
              <a:t> Architecture</a:t>
            </a:r>
            <a:endParaRPr b="1" sz="2400"/>
          </a:p>
        </p:txBody>
      </p:sp>
      <p:pic>
        <p:nvPicPr>
          <p:cNvPr id="73" name="Google Shape;73;g1f24bead8b8_0_5"/>
          <p:cNvPicPr preferRelativeResize="0"/>
          <p:nvPr/>
        </p:nvPicPr>
        <p:blipFill>
          <a:blip r:embed="rId3">
            <a:alphaModFix/>
          </a:blip>
          <a:stretch>
            <a:fillRect/>
          </a:stretch>
        </p:blipFill>
        <p:spPr>
          <a:xfrm>
            <a:off x="152400" y="1186225"/>
            <a:ext cx="4541950" cy="1979825"/>
          </a:xfrm>
          <a:prstGeom prst="rect">
            <a:avLst/>
          </a:prstGeom>
          <a:noFill/>
          <a:ln>
            <a:noFill/>
          </a:ln>
        </p:spPr>
      </p:pic>
      <p:pic>
        <p:nvPicPr>
          <p:cNvPr id="74" name="Google Shape;74;g1f24bead8b8_0_5"/>
          <p:cNvPicPr preferRelativeResize="0"/>
          <p:nvPr/>
        </p:nvPicPr>
        <p:blipFill>
          <a:blip r:embed="rId4">
            <a:alphaModFix/>
          </a:blip>
          <a:stretch>
            <a:fillRect/>
          </a:stretch>
        </p:blipFill>
        <p:spPr>
          <a:xfrm>
            <a:off x="4947675" y="955049"/>
            <a:ext cx="2331075" cy="2047450"/>
          </a:xfrm>
          <a:prstGeom prst="rect">
            <a:avLst/>
          </a:prstGeom>
          <a:noFill/>
          <a:ln>
            <a:noFill/>
          </a:ln>
        </p:spPr>
      </p:pic>
      <p:pic>
        <p:nvPicPr>
          <p:cNvPr id="75" name="Google Shape;75;g1f24bead8b8_0_5"/>
          <p:cNvPicPr preferRelativeResize="0"/>
          <p:nvPr/>
        </p:nvPicPr>
        <p:blipFill rotWithShape="1">
          <a:blip r:embed="rId5">
            <a:alphaModFix/>
          </a:blip>
          <a:srcRect b="0" l="0" r="0" t="7019"/>
          <a:stretch/>
        </p:blipFill>
        <p:spPr>
          <a:xfrm>
            <a:off x="5627228" y="3011275"/>
            <a:ext cx="3327099" cy="2047450"/>
          </a:xfrm>
          <a:prstGeom prst="rect">
            <a:avLst/>
          </a:prstGeom>
          <a:noFill/>
          <a:ln>
            <a:noFill/>
          </a:ln>
        </p:spPr>
      </p:pic>
      <p:cxnSp>
        <p:nvCxnSpPr>
          <p:cNvPr id="76" name="Google Shape;76;g1f24bead8b8_0_5"/>
          <p:cNvCxnSpPr/>
          <p:nvPr/>
        </p:nvCxnSpPr>
        <p:spPr>
          <a:xfrm>
            <a:off x="4722775" y="31550"/>
            <a:ext cx="52500" cy="511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f24bead8b8_0_20"/>
          <p:cNvSpPr txBox="1"/>
          <p:nvPr>
            <p:ph idx="1" type="subTitle"/>
          </p:nvPr>
        </p:nvSpPr>
        <p:spPr>
          <a:xfrm>
            <a:off x="424825" y="-45125"/>
            <a:ext cx="8520600" cy="528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500"/>
              <a:t>Project Management Plan</a:t>
            </a:r>
            <a:endParaRPr b="1" sz="2500"/>
          </a:p>
        </p:txBody>
      </p:sp>
      <p:graphicFrame>
        <p:nvGraphicFramePr>
          <p:cNvPr id="82" name="Google Shape;82;g1f24bead8b8_0_20"/>
          <p:cNvGraphicFramePr/>
          <p:nvPr/>
        </p:nvGraphicFramePr>
        <p:xfrm>
          <a:off x="1779000" y="544435"/>
          <a:ext cx="3000000" cy="3000000"/>
        </p:xfrm>
        <a:graphic>
          <a:graphicData uri="http://schemas.openxmlformats.org/drawingml/2006/table">
            <a:tbl>
              <a:tblPr>
                <a:noFill/>
                <a:tableStyleId>{927686BD-D57E-42A2-A8CE-9EF1D28FE0C3}</a:tableStyleId>
              </a:tblPr>
              <a:tblGrid>
                <a:gridCol w="1789525"/>
                <a:gridCol w="427950"/>
                <a:gridCol w="427950"/>
                <a:gridCol w="440900"/>
                <a:gridCol w="427950"/>
                <a:gridCol w="427950"/>
                <a:gridCol w="427950"/>
                <a:gridCol w="427950"/>
                <a:gridCol w="427950"/>
                <a:gridCol w="427950"/>
                <a:gridCol w="427950"/>
                <a:gridCol w="427950"/>
                <a:gridCol w="427950"/>
              </a:tblGrid>
              <a:tr h="267575">
                <a:tc>
                  <a:txBody>
                    <a:bodyPr/>
                    <a:lstStyle/>
                    <a:p>
                      <a:pPr indent="0" lvl="0" marL="0" rtl="0" algn="l">
                        <a:spcBef>
                          <a:spcPts val="0"/>
                        </a:spcBef>
                        <a:spcAft>
                          <a:spcPts val="0"/>
                        </a:spcAft>
                        <a:buNone/>
                      </a:pPr>
                      <a:r>
                        <a:t/>
                      </a:r>
                      <a:endParaRPr/>
                    </a:p>
                  </a:txBody>
                  <a:tcPr marT="25400" marB="25400" marR="25400" marL="25400" anchor="b">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4">
                  <a:txBody>
                    <a:bodyPr/>
                    <a:lstStyle/>
                    <a:p>
                      <a:pPr indent="0" lvl="0" marL="0" rtl="0" algn="ctr">
                        <a:lnSpc>
                          <a:spcPct val="115000"/>
                        </a:lnSpc>
                        <a:spcBef>
                          <a:spcPts val="0"/>
                        </a:spcBef>
                        <a:spcAft>
                          <a:spcPts val="0"/>
                        </a:spcAft>
                        <a:buNone/>
                      </a:pPr>
                      <a:r>
                        <a:rPr b="1" lang="en" sz="900">
                          <a:solidFill>
                            <a:srgbClr val="434343"/>
                          </a:solidFill>
                        </a:rPr>
                        <a:t>Week</a:t>
                      </a:r>
                      <a:endParaRPr b="1" sz="900">
                        <a:solidFill>
                          <a:srgbClr val="434343"/>
                        </a:solidFill>
                      </a:endParaRPr>
                    </a:p>
                  </a:txBody>
                  <a:tcPr marT="25400" marB="25400" marR="25400" marL="25400" anchor="ctr">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c hMerge="1"/>
                <a:tc gridSpan="4">
                  <a:txBody>
                    <a:bodyPr/>
                    <a:lstStyle/>
                    <a:p>
                      <a:pPr indent="0" lvl="0" marL="0" rtl="0" algn="ctr">
                        <a:lnSpc>
                          <a:spcPct val="115000"/>
                        </a:lnSpc>
                        <a:spcBef>
                          <a:spcPts val="0"/>
                        </a:spcBef>
                        <a:spcAft>
                          <a:spcPts val="0"/>
                        </a:spcAft>
                        <a:buNone/>
                      </a:pPr>
                      <a:r>
                        <a:rPr b="1" lang="en" sz="900">
                          <a:solidFill>
                            <a:srgbClr val="434343"/>
                          </a:solidFill>
                        </a:rPr>
                        <a:t>Week</a:t>
                      </a:r>
                      <a:endParaRPr b="1" sz="900">
                        <a:solidFill>
                          <a:srgbClr val="434343"/>
                        </a:solidFill>
                      </a:endParaRPr>
                    </a:p>
                  </a:txBody>
                  <a:tcPr marT="25400" marB="25400" marR="25400" marL="25400" anchor="ctr">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c hMerge="1"/>
                <a:tc gridSpan="4">
                  <a:txBody>
                    <a:bodyPr/>
                    <a:lstStyle/>
                    <a:p>
                      <a:pPr indent="0" lvl="0" marL="0" rtl="0" algn="ctr">
                        <a:lnSpc>
                          <a:spcPct val="115000"/>
                        </a:lnSpc>
                        <a:spcBef>
                          <a:spcPts val="0"/>
                        </a:spcBef>
                        <a:spcAft>
                          <a:spcPts val="0"/>
                        </a:spcAft>
                        <a:buNone/>
                      </a:pPr>
                      <a:r>
                        <a:rPr b="1" lang="en" sz="900">
                          <a:solidFill>
                            <a:srgbClr val="434343"/>
                          </a:solidFill>
                        </a:rPr>
                        <a:t>Week</a:t>
                      </a:r>
                      <a:endParaRPr b="1" sz="900">
                        <a:solidFill>
                          <a:srgbClr val="434343"/>
                        </a:solidFill>
                      </a:endParaRPr>
                    </a:p>
                  </a:txBody>
                  <a:tcPr marT="25400" marB="25400" marR="25400" marL="25400" anchor="ctr">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c hMerge="1"/>
              </a:tr>
              <a:tr h="264150">
                <a:tc>
                  <a:txBody>
                    <a:bodyPr/>
                    <a:lstStyle/>
                    <a:p>
                      <a:pPr indent="0" lvl="0" marL="0" rtl="0" algn="l">
                        <a:spcBef>
                          <a:spcPts val="0"/>
                        </a:spcBef>
                        <a:spcAft>
                          <a:spcPts val="0"/>
                        </a:spcAft>
                        <a:buNone/>
                      </a:pPr>
                      <a:r>
                        <a:t/>
                      </a:r>
                      <a:endParaRPr/>
                    </a:p>
                  </a:txBody>
                  <a:tcPr marT="25400" marB="25400" marR="25400" marL="25400" anchor="b">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4</a:t>
                      </a:r>
                      <a:endParaRPr sz="800">
                        <a:solidFill>
                          <a:srgbClr val="434343"/>
                        </a:solidFill>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7</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10</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13</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16</a:t>
                      </a:r>
                      <a:endParaRPr sz="800">
                        <a:solidFill>
                          <a:srgbClr val="434343"/>
                        </a:solidFill>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19</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22</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25</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28</a:t>
                      </a:r>
                      <a:endParaRPr sz="800">
                        <a:solidFill>
                          <a:srgbClr val="434343"/>
                        </a:solidFill>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31</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34</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434343"/>
                          </a:solidFill>
                        </a:rPr>
                        <a:t>37-40</a:t>
                      </a:r>
                      <a:endParaRPr sz="800">
                        <a:solidFill>
                          <a:srgbClr val="434343"/>
                        </a:solidFill>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b="1" lang="en" sz="900">
                          <a:solidFill>
                            <a:srgbClr val="4285F4"/>
                          </a:solidFill>
                        </a:rPr>
                        <a:t>Scoping &amp; Discovery</a:t>
                      </a:r>
                      <a:r>
                        <a:rPr b="1" lang="en" sz="900">
                          <a:solidFill>
                            <a:srgbClr val="A64D79"/>
                          </a:solidFill>
                        </a:rPr>
                        <a:t> </a:t>
                      </a:r>
                      <a:endParaRPr b="1" sz="900">
                        <a:solidFill>
                          <a:srgbClr val="A64D79"/>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Discovery</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a:t>
                      </a:r>
                      <a:r>
                        <a:rPr lang="en" sz="900"/>
                        <a:t>Application architecture</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4D79"/>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b="1" lang="en" sz="900">
                          <a:solidFill>
                            <a:srgbClr val="674EA7"/>
                          </a:solidFill>
                        </a:rPr>
                        <a:t>Development </a:t>
                      </a:r>
                      <a:endParaRPr b="1" sz="900">
                        <a:solidFill>
                          <a:srgbClr val="674EA7"/>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Infrastructure</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ML model</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DevOps/MLOps</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b="1" lang="en" sz="900">
                          <a:solidFill>
                            <a:srgbClr val="3D85C6"/>
                          </a:solidFill>
                        </a:rPr>
                        <a:t>Testing &amp; Commit</a:t>
                      </a:r>
                      <a:endParaRPr b="1" sz="900">
                        <a:solidFill>
                          <a:srgbClr val="3D85C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System and integrations</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ML </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b="1" lang="en" sz="900">
                          <a:solidFill>
                            <a:srgbClr val="3C78D8"/>
                          </a:solidFill>
                        </a:rPr>
                        <a:t>Implementation &amp; Control</a:t>
                      </a:r>
                      <a:endParaRPr b="1" sz="900">
                        <a:solidFill>
                          <a:srgbClr val="3C78D8"/>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Production</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666666"/>
                          </a:solidFill>
                        </a:rPr>
                        <a:t>    Monitoring</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b="1" lang="en" sz="900">
                          <a:solidFill>
                            <a:srgbClr val="45818E"/>
                          </a:solidFill>
                        </a:rPr>
                        <a:t>Review &amp; Closeout</a:t>
                      </a:r>
                      <a:endParaRPr b="1" sz="900">
                        <a:solidFill>
                          <a:srgbClr val="45818E"/>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64150">
                <a:tc>
                  <a:txBody>
                    <a:bodyPr/>
                    <a:lstStyle/>
                    <a:p>
                      <a:pPr indent="0" lvl="0" marL="0" rtl="0" algn="l">
                        <a:lnSpc>
                          <a:spcPct val="115000"/>
                        </a:lnSpc>
                        <a:spcBef>
                          <a:spcPts val="0"/>
                        </a:spcBef>
                        <a:spcAft>
                          <a:spcPts val="0"/>
                        </a:spcAft>
                        <a:buNone/>
                      </a:pPr>
                      <a:r>
                        <a:rPr lang="en" sz="900">
                          <a:solidFill>
                            <a:srgbClr val="434343"/>
                          </a:solidFill>
                        </a:rPr>
                        <a:t>     Go Live and Validation</a:t>
                      </a:r>
                      <a:endParaRPr sz="900">
                        <a:solidFill>
                          <a:srgbClr val="666666"/>
                        </a:solidFill>
                      </a:endParaRPr>
                    </a:p>
                  </a:txBody>
                  <a:tcPr marT="0" marB="0" marR="25400" marL="25400" anchor="ctr">
                    <a:lnL cap="flat" cmpd="sng" w="12700">
                      <a:solidFill>
                        <a:srgbClr val="FFFFFF"/>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solid"/>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dash"/>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t/>
                      </a:r>
                      <a:endParaRPr/>
                    </a:p>
                  </a:txBody>
                  <a:tcPr marT="25400" marB="25400" marR="25400" marL="25400" anchor="b">
                    <a:lnL cap="flat" cmpd="sng" w="12700">
                      <a:solidFill>
                        <a:srgbClr val="4A86E8"/>
                      </a:solidFill>
                      <a:prstDash val="dash"/>
                      <a:round/>
                      <a:headEnd len="sm" w="sm" type="none"/>
                      <a:tailEnd len="sm" w="sm" type="none"/>
                    </a:lnL>
                    <a:lnR cap="flat" cmpd="sng" w="12700">
                      <a:solidFill>
                        <a:srgbClr val="4A86E8"/>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5818E"/>
                    </a:solidFill>
                  </a:tcPr>
                </a:tc>
              </a:tr>
            </a:tbl>
          </a:graphicData>
        </a:graphic>
      </p:graphicFrame>
      <p:sp>
        <p:nvSpPr>
          <p:cNvPr id="83" name="Google Shape;83;g1f24bead8b8_0_20"/>
          <p:cNvSpPr txBox="1"/>
          <p:nvPr/>
        </p:nvSpPr>
        <p:spPr>
          <a:xfrm>
            <a:off x="228600" y="1219200"/>
            <a:ext cx="1441200" cy="3000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b="1" lang="en" sz="1000"/>
              <a:t>Estimated Timeline will be a total of 40 weeks from Scoping/Discovery to Go Live/Validate on Production.</a:t>
            </a:r>
            <a:endParaRPr b="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g1f24bead8b8_0_29"/>
          <p:cNvGraphicFramePr/>
          <p:nvPr/>
        </p:nvGraphicFramePr>
        <p:xfrm>
          <a:off x="110325" y="887750"/>
          <a:ext cx="3000000" cy="3000000"/>
        </p:xfrm>
        <a:graphic>
          <a:graphicData uri="http://schemas.openxmlformats.org/drawingml/2006/table">
            <a:tbl>
              <a:tblPr>
                <a:noFill/>
                <a:tableStyleId>{190A8555-DCF9-441E-A79E-EADB725D409F}</a:tableStyleId>
              </a:tblPr>
              <a:tblGrid>
                <a:gridCol w="1416175"/>
                <a:gridCol w="793050"/>
                <a:gridCol w="1104600"/>
                <a:gridCol w="1104600"/>
              </a:tblGrid>
              <a:tr h="12700">
                <a:tc>
                  <a:txBody>
                    <a:bodyPr/>
                    <a:lstStyle/>
                    <a:p>
                      <a:pPr indent="0" lvl="0" marL="0" rtl="0" algn="l">
                        <a:spcBef>
                          <a:spcPts val="0"/>
                        </a:spcBef>
                        <a:spcAft>
                          <a:spcPts val="0"/>
                        </a:spcAft>
                        <a:buNone/>
                      </a:pPr>
                      <a:r>
                        <a:rPr b="1" lang="en" sz="1100"/>
                        <a:t>Role</a:t>
                      </a:r>
                      <a:endParaRPr b="1" sz="1100"/>
                    </a:p>
                  </a:txBody>
                  <a:tcPr marT="63500" marB="63500" marR="63500" marL="63500">
                    <a:solidFill>
                      <a:srgbClr val="BCC0C3"/>
                    </a:solidFill>
                  </a:tcPr>
                </a:tc>
                <a:tc>
                  <a:txBody>
                    <a:bodyPr/>
                    <a:lstStyle/>
                    <a:p>
                      <a:pPr indent="0" lvl="0" marL="0" rtl="0" algn="l">
                        <a:spcBef>
                          <a:spcPts val="0"/>
                        </a:spcBef>
                        <a:spcAft>
                          <a:spcPts val="0"/>
                        </a:spcAft>
                        <a:buNone/>
                      </a:pPr>
                      <a:r>
                        <a:rPr b="1" lang="en" sz="1100"/>
                        <a:t>Rate</a:t>
                      </a:r>
                      <a:endParaRPr b="1" sz="1100"/>
                    </a:p>
                  </a:txBody>
                  <a:tcPr marT="63500" marB="63500" marR="63500" marL="63500">
                    <a:solidFill>
                      <a:srgbClr val="BCC0C3"/>
                    </a:solidFill>
                  </a:tcPr>
                </a:tc>
                <a:tc>
                  <a:txBody>
                    <a:bodyPr/>
                    <a:lstStyle/>
                    <a:p>
                      <a:pPr indent="0" lvl="0" marL="0" rtl="0" algn="l">
                        <a:spcBef>
                          <a:spcPts val="0"/>
                        </a:spcBef>
                        <a:spcAft>
                          <a:spcPts val="0"/>
                        </a:spcAft>
                        <a:buNone/>
                      </a:pPr>
                      <a:r>
                        <a:rPr b="1" lang="en" sz="1100"/>
                        <a:t>Hours</a:t>
                      </a:r>
                      <a:endParaRPr b="1" sz="1100"/>
                    </a:p>
                  </a:txBody>
                  <a:tcPr marT="63500" marB="63500" marR="63500" marL="63500">
                    <a:solidFill>
                      <a:srgbClr val="BCC0C3"/>
                    </a:solidFill>
                  </a:tcPr>
                </a:tc>
                <a:tc>
                  <a:txBody>
                    <a:bodyPr/>
                    <a:lstStyle/>
                    <a:p>
                      <a:pPr indent="0" lvl="0" marL="0" rtl="0" algn="l">
                        <a:spcBef>
                          <a:spcPts val="0"/>
                        </a:spcBef>
                        <a:spcAft>
                          <a:spcPts val="0"/>
                        </a:spcAft>
                        <a:buNone/>
                      </a:pPr>
                      <a:r>
                        <a:rPr b="1" lang="en" sz="1100"/>
                        <a:t>Total (in US $)</a:t>
                      </a:r>
                      <a:endParaRPr b="1" sz="1100"/>
                    </a:p>
                  </a:txBody>
                  <a:tcPr marT="63500" marB="63500" marR="63500" marL="63500">
                    <a:solidFill>
                      <a:srgbClr val="BCC0C3"/>
                    </a:solidFill>
                  </a:tcPr>
                </a:tc>
              </a:tr>
              <a:tr h="12700">
                <a:tc>
                  <a:txBody>
                    <a:bodyPr/>
                    <a:lstStyle/>
                    <a:p>
                      <a:pPr indent="0" lvl="0" marL="0" rtl="0" algn="l">
                        <a:spcBef>
                          <a:spcPts val="0"/>
                        </a:spcBef>
                        <a:spcAft>
                          <a:spcPts val="0"/>
                        </a:spcAft>
                        <a:buNone/>
                      </a:pPr>
                      <a:r>
                        <a:rPr lang="en" sz="1100"/>
                        <a:t>Engineering Project Manager</a:t>
                      </a:r>
                      <a:endParaRPr sz="1100"/>
                    </a:p>
                  </a:txBody>
                  <a:tcPr marT="63500" marB="63500" marR="63500" marL="63500"/>
                </a:tc>
                <a:tc>
                  <a:txBody>
                    <a:bodyPr/>
                    <a:lstStyle/>
                    <a:p>
                      <a:pPr indent="0" lvl="0" marL="0" rtl="0" algn="l">
                        <a:spcBef>
                          <a:spcPts val="0"/>
                        </a:spcBef>
                        <a:spcAft>
                          <a:spcPts val="0"/>
                        </a:spcAft>
                        <a:buNone/>
                      </a:pPr>
                      <a:r>
                        <a:rPr lang="en" sz="1100"/>
                        <a:t>$200</a:t>
                      </a:r>
                      <a:endParaRPr sz="1100"/>
                    </a:p>
                  </a:txBody>
                  <a:tcPr marT="63500" marB="63500" marR="63500" marL="63500"/>
                </a:tc>
                <a:tc>
                  <a:txBody>
                    <a:bodyPr/>
                    <a:lstStyle/>
                    <a:p>
                      <a:pPr indent="0" lvl="0" marL="0" rtl="0" algn="l">
                        <a:spcBef>
                          <a:spcPts val="0"/>
                        </a:spcBef>
                        <a:spcAft>
                          <a:spcPts val="0"/>
                        </a:spcAft>
                        <a:buNone/>
                      </a:pPr>
                      <a:r>
                        <a:rPr lang="en" sz="1100"/>
                        <a:t>120</a:t>
                      </a:r>
                      <a:endParaRPr sz="1100"/>
                    </a:p>
                  </a:txBody>
                  <a:tcPr marT="63500" marB="63500" marR="63500" marL="63500"/>
                </a:tc>
                <a:tc>
                  <a:txBody>
                    <a:bodyPr/>
                    <a:lstStyle/>
                    <a:p>
                      <a:pPr indent="0" lvl="0" marL="0" rtl="0" algn="l">
                        <a:spcBef>
                          <a:spcPts val="0"/>
                        </a:spcBef>
                        <a:spcAft>
                          <a:spcPts val="0"/>
                        </a:spcAft>
                        <a:buNone/>
                      </a:pPr>
                      <a:r>
                        <a:rPr lang="en" sz="1100"/>
                        <a:t>120*200 = 24,000</a:t>
                      </a:r>
                      <a:endParaRPr sz="1100"/>
                    </a:p>
                  </a:txBody>
                  <a:tcPr marT="63500" marB="63500" marR="63500" marL="63500"/>
                </a:tc>
              </a:tr>
              <a:tr h="12700">
                <a:tc>
                  <a:txBody>
                    <a:bodyPr/>
                    <a:lstStyle/>
                    <a:p>
                      <a:pPr indent="0" lvl="0" marL="0" rtl="0" algn="l">
                        <a:spcBef>
                          <a:spcPts val="0"/>
                        </a:spcBef>
                        <a:spcAft>
                          <a:spcPts val="0"/>
                        </a:spcAft>
                        <a:buNone/>
                      </a:pPr>
                      <a:r>
                        <a:rPr lang="en" sz="1100"/>
                        <a:t>Cloud Engineer</a:t>
                      </a:r>
                      <a:endParaRPr sz="1100"/>
                    </a:p>
                  </a:txBody>
                  <a:tcPr marT="63500" marB="63500" marR="63500" marL="63500"/>
                </a:tc>
                <a:tc>
                  <a:txBody>
                    <a:bodyPr/>
                    <a:lstStyle/>
                    <a:p>
                      <a:pPr indent="0" lvl="0" marL="0" rtl="0" algn="l">
                        <a:spcBef>
                          <a:spcPts val="0"/>
                        </a:spcBef>
                        <a:spcAft>
                          <a:spcPts val="0"/>
                        </a:spcAft>
                        <a:buNone/>
                      </a:pPr>
                      <a:r>
                        <a:rPr lang="en" sz="1100"/>
                        <a:t>$75</a:t>
                      </a:r>
                      <a:endParaRPr sz="1100"/>
                    </a:p>
                  </a:txBody>
                  <a:tcPr marT="63500" marB="63500" marR="63500" marL="63500"/>
                </a:tc>
                <a:tc>
                  <a:txBody>
                    <a:bodyPr/>
                    <a:lstStyle/>
                    <a:p>
                      <a:pPr indent="0" lvl="0" marL="0" rtl="0" algn="l">
                        <a:spcBef>
                          <a:spcPts val="0"/>
                        </a:spcBef>
                        <a:spcAft>
                          <a:spcPts val="0"/>
                        </a:spcAft>
                        <a:buNone/>
                      </a:pPr>
                      <a:r>
                        <a:rPr lang="en" sz="1100"/>
                        <a:t>240</a:t>
                      </a:r>
                      <a:endParaRPr sz="1100"/>
                    </a:p>
                  </a:txBody>
                  <a:tcPr marT="63500" marB="63500" marR="63500" marL="63500"/>
                </a:tc>
                <a:tc>
                  <a:txBody>
                    <a:bodyPr/>
                    <a:lstStyle/>
                    <a:p>
                      <a:pPr indent="0" lvl="0" marL="0" rtl="0" algn="l">
                        <a:spcBef>
                          <a:spcPts val="0"/>
                        </a:spcBef>
                        <a:spcAft>
                          <a:spcPts val="0"/>
                        </a:spcAft>
                        <a:buNone/>
                      </a:pPr>
                      <a:r>
                        <a:rPr lang="en" sz="1100"/>
                        <a:t>2 * 240*75 = 36,000</a:t>
                      </a:r>
                      <a:endParaRPr sz="1100"/>
                    </a:p>
                  </a:txBody>
                  <a:tcPr marT="63500" marB="63500" marR="63500" marL="63500"/>
                </a:tc>
              </a:tr>
              <a:tr h="12700">
                <a:tc>
                  <a:txBody>
                    <a:bodyPr/>
                    <a:lstStyle/>
                    <a:p>
                      <a:pPr indent="0" lvl="0" marL="0" rtl="0" algn="l">
                        <a:spcBef>
                          <a:spcPts val="0"/>
                        </a:spcBef>
                        <a:spcAft>
                          <a:spcPts val="0"/>
                        </a:spcAft>
                        <a:buNone/>
                      </a:pPr>
                      <a:r>
                        <a:rPr lang="en" sz="1100"/>
                        <a:t>Solution Data Architect with HLS specialty</a:t>
                      </a:r>
                      <a:endParaRPr sz="1100"/>
                    </a:p>
                  </a:txBody>
                  <a:tcPr marT="63500" marB="63500" marR="63500" marL="63500"/>
                </a:tc>
                <a:tc>
                  <a:txBody>
                    <a:bodyPr/>
                    <a:lstStyle/>
                    <a:p>
                      <a:pPr indent="0" lvl="0" marL="0" rtl="0" algn="l">
                        <a:spcBef>
                          <a:spcPts val="0"/>
                        </a:spcBef>
                        <a:spcAft>
                          <a:spcPts val="0"/>
                        </a:spcAft>
                        <a:buNone/>
                      </a:pPr>
                      <a:r>
                        <a:rPr lang="en" sz="1100"/>
                        <a:t>$250</a:t>
                      </a:r>
                      <a:endParaRPr sz="1100"/>
                    </a:p>
                  </a:txBody>
                  <a:tcPr marT="63500" marB="63500" marR="63500" marL="63500"/>
                </a:tc>
                <a:tc>
                  <a:txBody>
                    <a:bodyPr/>
                    <a:lstStyle/>
                    <a:p>
                      <a:pPr indent="0" lvl="0" marL="0" rtl="0" algn="l">
                        <a:spcBef>
                          <a:spcPts val="0"/>
                        </a:spcBef>
                        <a:spcAft>
                          <a:spcPts val="0"/>
                        </a:spcAft>
                        <a:buNone/>
                      </a:pPr>
                      <a:r>
                        <a:rPr lang="en" sz="1100"/>
                        <a:t>120</a:t>
                      </a:r>
                      <a:endParaRPr sz="1100"/>
                    </a:p>
                  </a:txBody>
                  <a:tcPr marT="63500" marB="63500" marR="63500" marL="63500"/>
                </a:tc>
                <a:tc>
                  <a:txBody>
                    <a:bodyPr/>
                    <a:lstStyle/>
                    <a:p>
                      <a:pPr indent="0" lvl="0" marL="0" rtl="0" algn="l">
                        <a:spcBef>
                          <a:spcPts val="0"/>
                        </a:spcBef>
                        <a:spcAft>
                          <a:spcPts val="0"/>
                        </a:spcAft>
                        <a:buNone/>
                      </a:pPr>
                      <a:r>
                        <a:rPr lang="en" sz="1100"/>
                        <a:t>120*250 = 30,000</a:t>
                      </a:r>
                      <a:endParaRPr sz="1100"/>
                    </a:p>
                  </a:txBody>
                  <a:tcPr marT="63500" marB="63500" marR="63500" marL="63500"/>
                </a:tc>
              </a:tr>
              <a:tr h="12700">
                <a:tc>
                  <a:txBody>
                    <a:bodyPr/>
                    <a:lstStyle/>
                    <a:p>
                      <a:pPr indent="0" lvl="0" marL="0" rtl="0" algn="l">
                        <a:spcBef>
                          <a:spcPts val="0"/>
                        </a:spcBef>
                        <a:spcAft>
                          <a:spcPts val="0"/>
                        </a:spcAft>
                        <a:buNone/>
                      </a:pPr>
                      <a:r>
                        <a:rPr lang="en" sz="1100"/>
                        <a:t>Lead Principal Architect with Data/AI/ML Specialty</a:t>
                      </a:r>
                      <a:endParaRPr sz="1100"/>
                    </a:p>
                  </a:txBody>
                  <a:tcPr marT="63500" marB="63500" marR="63500" marL="63500"/>
                </a:tc>
                <a:tc>
                  <a:txBody>
                    <a:bodyPr/>
                    <a:lstStyle/>
                    <a:p>
                      <a:pPr indent="0" lvl="0" marL="0" rtl="0" algn="l">
                        <a:spcBef>
                          <a:spcPts val="0"/>
                        </a:spcBef>
                        <a:spcAft>
                          <a:spcPts val="0"/>
                        </a:spcAft>
                        <a:buNone/>
                      </a:pPr>
                      <a:r>
                        <a:rPr lang="en" sz="1100"/>
                        <a:t>$300</a:t>
                      </a:r>
                      <a:endParaRPr sz="1100"/>
                    </a:p>
                  </a:txBody>
                  <a:tcPr marT="63500" marB="63500" marR="63500" marL="63500"/>
                </a:tc>
                <a:tc>
                  <a:txBody>
                    <a:bodyPr/>
                    <a:lstStyle/>
                    <a:p>
                      <a:pPr indent="0" lvl="0" marL="0" rtl="0" algn="l">
                        <a:spcBef>
                          <a:spcPts val="0"/>
                        </a:spcBef>
                        <a:spcAft>
                          <a:spcPts val="0"/>
                        </a:spcAft>
                        <a:buNone/>
                      </a:pPr>
                      <a:r>
                        <a:rPr lang="en" sz="1100"/>
                        <a:t>120</a:t>
                      </a:r>
                      <a:endParaRPr sz="1100"/>
                    </a:p>
                  </a:txBody>
                  <a:tcPr marT="63500" marB="63500" marR="63500" marL="63500"/>
                </a:tc>
                <a:tc>
                  <a:txBody>
                    <a:bodyPr/>
                    <a:lstStyle/>
                    <a:p>
                      <a:pPr indent="0" lvl="0" marL="0" rtl="0" algn="l">
                        <a:spcBef>
                          <a:spcPts val="0"/>
                        </a:spcBef>
                        <a:spcAft>
                          <a:spcPts val="0"/>
                        </a:spcAft>
                        <a:buNone/>
                      </a:pPr>
                      <a:r>
                        <a:rPr lang="en" sz="1100"/>
                        <a:t>120*300 = 36,000</a:t>
                      </a:r>
                      <a:endParaRPr sz="1100"/>
                    </a:p>
                  </a:txBody>
                  <a:tcPr marT="63500" marB="63500" marR="63500" marL="63500"/>
                </a:tc>
              </a:tr>
              <a:tr h="12700">
                <a:tc>
                  <a:txBody>
                    <a:bodyPr/>
                    <a:lstStyle/>
                    <a:p>
                      <a:pPr indent="0" lvl="0" marL="0" rtl="0" algn="l">
                        <a:spcBef>
                          <a:spcPts val="0"/>
                        </a:spcBef>
                        <a:spcAft>
                          <a:spcPts val="0"/>
                        </a:spcAft>
                        <a:buNone/>
                      </a:pPr>
                      <a:r>
                        <a:rPr lang="en" sz="1100"/>
                        <a:t>Data Engineer</a:t>
                      </a:r>
                      <a:endParaRPr sz="1100"/>
                    </a:p>
                  </a:txBody>
                  <a:tcPr marT="63500" marB="63500" marR="63500" marL="63500"/>
                </a:tc>
                <a:tc>
                  <a:txBody>
                    <a:bodyPr/>
                    <a:lstStyle/>
                    <a:p>
                      <a:pPr indent="0" lvl="0" marL="0" rtl="0" algn="l">
                        <a:spcBef>
                          <a:spcPts val="0"/>
                        </a:spcBef>
                        <a:spcAft>
                          <a:spcPts val="0"/>
                        </a:spcAft>
                        <a:buNone/>
                      </a:pPr>
                      <a:r>
                        <a:rPr lang="en" sz="1100"/>
                        <a:t>$150</a:t>
                      </a:r>
                      <a:endParaRPr sz="1100"/>
                    </a:p>
                  </a:txBody>
                  <a:tcPr marT="63500" marB="63500" marR="63500" marL="63500"/>
                </a:tc>
                <a:tc>
                  <a:txBody>
                    <a:bodyPr/>
                    <a:lstStyle/>
                    <a:p>
                      <a:pPr indent="0" lvl="0" marL="0" rtl="0" algn="l">
                        <a:spcBef>
                          <a:spcPts val="0"/>
                        </a:spcBef>
                        <a:spcAft>
                          <a:spcPts val="0"/>
                        </a:spcAft>
                        <a:buNone/>
                      </a:pPr>
                      <a:r>
                        <a:rPr lang="en" sz="1100"/>
                        <a:t>480</a:t>
                      </a:r>
                      <a:endParaRPr sz="1100"/>
                    </a:p>
                  </a:txBody>
                  <a:tcPr marT="63500" marB="63500" marR="63500" marL="63500"/>
                </a:tc>
                <a:tc>
                  <a:txBody>
                    <a:bodyPr/>
                    <a:lstStyle/>
                    <a:p>
                      <a:pPr indent="0" lvl="0" marL="0" rtl="0" algn="l">
                        <a:spcBef>
                          <a:spcPts val="0"/>
                        </a:spcBef>
                        <a:spcAft>
                          <a:spcPts val="0"/>
                        </a:spcAft>
                        <a:buNone/>
                      </a:pPr>
                      <a:r>
                        <a:rPr lang="en" sz="1100"/>
                        <a:t>3 * 480*150 = 216,000</a:t>
                      </a:r>
                      <a:endParaRPr sz="1100"/>
                    </a:p>
                  </a:txBody>
                  <a:tcPr marT="63500" marB="63500" marR="63500" marL="63500"/>
                </a:tc>
              </a:tr>
              <a:tr h="12700">
                <a:tc>
                  <a:txBody>
                    <a:bodyPr/>
                    <a:lstStyle/>
                    <a:p>
                      <a:pPr indent="0" lvl="0" marL="0" rtl="0" algn="l">
                        <a:spcBef>
                          <a:spcPts val="0"/>
                        </a:spcBef>
                        <a:spcAft>
                          <a:spcPts val="0"/>
                        </a:spcAft>
                        <a:buNone/>
                      </a:pPr>
                      <a:r>
                        <a:rPr lang="en" sz="1100"/>
                        <a:t>Senior Data Scientist</a:t>
                      </a:r>
                      <a:endParaRPr sz="1100"/>
                    </a:p>
                  </a:txBody>
                  <a:tcPr marT="63500" marB="63500" marR="63500" marL="63500"/>
                </a:tc>
                <a:tc>
                  <a:txBody>
                    <a:bodyPr/>
                    <a:lstStyle/>
                    <a:p>
                      <a:pPr indent="0" lvl="0" marL="0" rtl="0" algn="l">
                        <a:spcBef>
                          <a:spcPts val="0"/>
                        </a:spcBef>
                        <a:spcAft>
                          <a:spcPts val="0"/>
                        </a:spcAft>
                        <a:buNone/>
                      </a:pPr>
                      <a:r>
                        <a:rPr lang="en" sz="1100"/>
                        <a:t>$175</a:t>
                      </a:r>
                      <a:endParaRPr sz="1100"/>
                    </a:p>
                  </a:txBody>
                  <a:tcPr marT="63500" marB="63500" marR="63500" marL="63500"/>
                </a:tc>
                <a:tc>
                  <a:txBody>
                    <a:bodyPr/>
                    <a:lstStyle/>
                    <a:p>
                      <a:pPr indent="0" lvl="0" marL="0" rtl="0" algn="l">
                        <a:spcBef>
                          <a:spcPts val="0"/>
                        </a:spcBef>
                        <a:spcAft>
                          <a:spcPts val="0"/>
                        </a:spcAft>
                        <a:buNone/>
                      </a:pPr>
                      <a:r>
                        <a:rPr lang="en" sz="1100"/>
                        <a:t>240</a:t>
                      </a:r>
                      <a:endParaRPr sz="1100"/>
                    </a:p>
                  </a:txBody>
                  <a:tcPr marT="63500" marB="63500" marR="63500" marL="63500"/>
                </a:tc>
                <a:tc>
                  <a:txBody>
                    <a:bodyPr/>
                    <a:lstStyle/>
                    <a:p>
                      <a:pPr indent="0" lvl="0" marL="0" rtl="0" algn="l">
                        <a:spcBef>
                          <a:spcPts val="0"/>
                        </a:spcBef>
                        <a:spcAft>
                          <a:spcPts val="0"/>
                        </a:spcAft>
                        <a:buNone/>
                      </a:pPr>
                      <a:r>
                        <a:rPr lang="en" sz="1100"/>
                        <a:t>2 * 240*175 = 84,000</a:t>
                      </a:r>
                      <a:endParaRPr sz="1100"/>
                    </a:p>
                  </a:txBody>
                  <a:tcPr marT="63500" marB="63500" marR="63500" marL="63500"/>
                </a:tc>
              </a:tr>
              <a:tr h="12700">
                <a:tc>
                  <a:txBody>
                    <a:bodyPr/>
                    <a:lstStyle/>
                    <a:p>
                      <a:pPr indent="0" lvl="0" marL="0" rtl="0" algn="l">
                        <a:spcBef>
                          <a:spcPts val="0"/>
                        </a:spcBef>
                        <a:spcAft>
                          <a:spcPts val="0"/>
                        </a:spcAft>
                        <a:buNone/>
                      </a:pPr>
                      <a:r>
                        <a:rPr b="1" lang="en" sz="1100"/>
                        <a:t>Total cost</a:t>
                      </a:r>
                      <a:endParaRPr b="1"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$426,000</a:t>
                      </a:r>
                      <a:endParaRPr b="1" sz="1100"/>
                    </a:p>
                  </a:txBody>
                  <a:tcPr marT="63500" marB="63500" marR="63500" marL="63500"/>
                </a:tc>
              </a:tr>
            </a:tbl>
          </a:graphicData>
        </a:graphic>
      </p:graphicFrame>
      <p:graphicFrame>
        <p:nvGraphicFramePr>
          <p:cNvPr id="89" name="Google Shape;89;g1f24bead8b8_0_29"/>
          <p:cNvGraphicFramePr/>
          <p:nvPr/>
        </p:nvGraphicFramePr>
        <p:xfrm>
          <a:off x="4701925" y="947082"/>
          <a:ext cx="3000000" cy="3000000"/>
        </p:xfrm>
        <a:graphic>
          <a:graphicData uri="http://schemas.openxmlformats.org/drawingml/2006/table">
            <a:tbl>
              <a:tblPr>
                <a:noFill/>
                <a:tableStyleId>{190A8555-DCF9-441E-A79E-EADB725D409F}</a:tableStyleId>
              </a:tblPr>
              <a:tblGrid>
                <a:gridCol w="566725"/>
                <a:gridCol w="1616200"/>
                <a:gridCol w="1091475"/>
                <a:gridCol w="1091475"/>
              </a:tblGrid>
              <a:tr h="381000">
                <a:tc>
                  <a:txBody>
                    <a:bodyPr/>
                    <a:lstStyle/>
                    <a:p>
                      <a:pPr indent="0" lvl="0" marL="0" rtl="0" algn="l">
                        <a:spcBef>
                          <a:spcPts val="0"/>
                        </a:spcBef>
                        <a:spcAft>
                          <a:spcPts val="0"/>
                        </a:spcAft>
                        <a:buNone/>
                      </a:pPr>
                      <a:r>
                        <a:rPr b="1" lang="en" sz="1100">
                          <a:solidFill>
                            <a:srgbClr val="FFFFFF"/>
                          </a:solidFill>
                        </a:rPr>
                        <a:t>Sl. no</a:t>
                      </a:r>
                      <a:endParaRPr b="1" sz="1100">
                        <a:solidFill>
                          <a:srgbClr val="FFFFFF"/>
                        </a:solidFill>
                      </a:endParaRPr>
                    </a:p>
                  </a:txBody>
                  <a:tcPr marT="63500" marB="63500" marR="63500" marL="63500">
                    <a:solidFill>
                      <a:srgbClr val="6AA84F"/>
                    </a:solidFill>
                  </a:tcPr>
                </a:tc>
                <a:tc>
                  <a:txBody>
                    <a:bodyPr/>
                    <a:lstStyle/>
                    <a:p>
                      <a:pPr indent="0" lvl="0" marL="0" rtl="0" algn="l">
                        <a:spcBef>
                          <a:spcPts val="0"/>
                        </a:spcBef>
                        <a:spcAft>
                          <a:spcPts val="0"/>
                        </a:spcAft>
                        <a:buNone/>
                      </a:pPr>
                      <a:r>
                        <a:rPr b="1" lang="en" sz="1100">
                          <a:solidFill>
                            <a:srgbClr val="FFFFFF"/>
                          </a:solidFill>
                        </a:rPr>
                        <a:t>Component</a:t>
                      </a:r>
                      <a:endParaRPr b="1" sz="1100">
                        <a:solidFill>
                          <a:srgbClr val="FFFFFF"/>
                        </a:solidFill>
                      </a:endParaRPr>
                    </a:p>
                  </a:txBody>
                  <a:tcPr marT="63500" marB="63500" marR="63500" marL="63500">
                    <a:solidFill>
                      <a:srgbClr val="6AA84F"/>
                    </a:solidFill>
                  </a:tcPr>
                </a:tc>
                <a:tc>
                  <a:txBody>
                    <a:bodyPr/>
                    <a:lstStyle/>
                    <a:p>
                      <a:pPr indent="0" lvl="0" marL="0" rtl="0" algn="l">
                        <a:spcBef>
                          <a:spcPts val="0"/>
                        </a:spcBef>
                        <a:spcAft>
                          <a:spcPts val="0"/>
                        </a:spcAft>
                        <a:buNone/>
                      </a:pPr>
                      <a:r>
                        <a:rPr b="1" lang="en" sz="1100">
                          <a:solidFill>
                            <a:srgbClr val="FFFFFF"/>
                          </a:solidFill>
                        </a:rPr>
                        <a:t>Frequency</a:t>
                      </a:r>
                      <a:endParaRPr b="1" sz="1100">
                        <a:solidFill>
                          <a:srgbClr val="FFFFFF"/>
                        </a:solidFill>
                      </a:endParaRPr>
                    </a:p>
                  </a:txBody>
                  <a:tcPr marT="63500" marB="63500" marR="63500" marL="63500">
                    <a:solidFill>
                      <a:srgbClr val="6AA84F"/>
                    </a:solidFill>
                  </a:tcPr>
                </a:tc>
                <a:tc>
                  <a:txBody>
                    <a:bodyPr/>
                    <a:lstStyle/>
                    <a:p>
                      <a:pPr indent="0" lvl="0" marL="0" rtl="0" algn="l">
                        <a:spcBef>
                          <a:spcPts val="0"/>
                        </a:spcBef>
                        <a:spcAft>
                          <a:spcPts val="0"/>
                        </a:spcAft>
                        <a:buNone/>
                      </a:pPr>
                      <a:r>
                        <a:rPr b="1" lang="en" sz="1100">
                          <a:solidFill>
                            <a:srgbClr val="FFFFFF"/>
                          </a:solidFill>
                        </a:rPr>
                        <a:t>Rate (in US $)</a:t>
                      </a:r>
                      <a:endParaRPr b="1" sz="1100">
                        <a:solidFill>
                          <a:srgbClr val="FFFFFF"/>
                        </a:solidFill>
                      </a:endParaRPr>
                    </a:p>
                  </a:txBody>
                  <a:tcPr marT="63500" marB="63500" marR="63500" marL="63500">
                    <a:solidFill>
                      <a:srgbClr val="6AA84F"/>
                    </a:solidFill>
                  </a:tcPr>
                </a:tc>
              </a:tr>
              <a:tr h="1786700">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Project Cost:</a:t>
                      </a:r>
                      <a:endParaRPr sz="1100"/>
                    </a:p>
                    <a:p>
                      <a:pPr indent="-298450" lvl="0" marL="457200" rtl="0" algn="l">
                        <a:spcBef>
                          <a:spcPts val="0"/>
                        </a:spcBef>
                        <a:spcAft>
                          <a:spcPts val="0"/>
                        </a:spcAft>
                        <a:buSzPts val="1100"/>
                        <a:buChar char="●"/>
                      </a:pPr>
                      <a:r>
                        <a:rPr lang="en" sz="1100"/>
                        <a:t>Resources - $426,000</a:t>
                      </a:r>
                      <a:endParaRPr sz="1100"/>
                    </a:p>
                    <a:p>
                      <a:pPr indent="-298450" lvl="0" marL="457200" rtl="0" algn="l">
                        <a:spcBef>
                          <a:spcPts val="0"/>
                        </a:spcBef>
                        <a:spcAft>
                          <a:spcPts val="0"/>
                        </a:spcAft>
                        <a:buSzPts val="1100"/>
                        <a:buChar char="●"/>
                      </a:pPr>
                      <a:r>
                        <a:rPr lang="en" sz="1100"/>
                        <a:t>Hardware, platform, etc. - $74,000</a:t>
                      </a:r>
                      <a:endParaRPr sz="1100"/>
                    </a:p>
                  </a:txBody>
                  <a:tcPr marT="63500" marB="63500" marR="63500" marL="63500"/>
                </a:tc>
                <a:tc>
                  <a:txBody>
                    <a:bodyPr/>
                    <a:lstStyle/>
                    <a:p>
                      <a:pPr indent="0" lvl="0" marL="0" rtl="0" algn="l">
                        <a:spcBef>
                          <a:spcPts val="0"/>
                        </a:spcBef>
                        <a:spcAft>
                          <a:spcPts val="0"/>
                        </a:spcAft>
                        <a:buNone/>
                      </a:pPr>
                      <a:r>
                        <a:rPr lang="en" sz="1100"/>
                        <a:t>One Time</a:t>
                      </a:r>
                      <a:endParaRPr sz="1100"/>
                    </a:p>
                  </a:txBody>
                  <a:tcPr marT="63500" marB="63500" marR="63500" marL="63500"/>
                </a:tc>
                <a:tc>
                  <a:txBody>
                    <a:bodyPr/>
                    <a:lstStyle/>
                    <a:p>
                      <a:pPr indent="0" lvl="0" marL="0" rtl="0" algn="l">
                        <a:spcBef>
                          <a:spcPts val="0"/>
                        </a:spcBef>
                        <a:spcAft>
                          <a:spcPts val="0"/>
                        </a:spcAft>
                        <a:buNone/>
                      </a:pPr>
                      <a:r>
                        <a:rPr b="1" lang="en" sz="1100"/>
                        <a:t>$500,000</a:t>
                      </a:r>
                      <a:endParaRPr b="1" sz="1100"/>
                    </a:p>
                  </a:txBody>
                  <a:tcPr marT="63500" marB="63500" marR="63500" marL="63500"/>
                </a:tc>
              </a:tr>
              <a:tr h="1032950">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None/>
                      </a:pPr>
                      <a:r>
                        <a:rPr lang="en" sz="1100"/>
                        <a:t>Managing Services post production (if the client needs)</a:t>
                      </a:r>
                      <a:endParaRPr sz="1100"/>
                    </a:p>
                  </a:txBody>
                  <a:tcPr marT="63500" marB="63500" marR="63500" marL="63500"/>
                </a:tc>
                <a:tc>
                  <a:txBody>
                    <a:bodyPr/>
                    <a:lstStyle/>
                    <a:p>
                      <a:pPr indent="0" lvl="0" marL="0" rtl="0" algn="l">
                        <a:spcBef>
                          <a:spcPts val="0"/>
                        </a:spcBef>
                        <a:spcAft>
                          <a:spcPts val="0"/>
                        </a:spcAft>
                        <a:buNone/>
                      </a:pPr>
                      <a:r>
                        <a:rPr lang="en" sz="1100"/>
                        <a:t>Monthly</a:t>
                      </a:r>
                      <a:endParaRPr sz="1100"/>
                    </a:p>
                  </a:txBody>
                  <a:tcPr marT="63500" marB="63500" marR="63500" marL="63500"/>
                </a:tc>
                <a:tc>
                  <a:txBody>
                    <a:bodyPr/>
                    <a:lstStyle/>
                    <a:p>
                      <a:pPr indent="0" lvl="0" marL="0" rtl="0" algn="l">
                        <a:spcBef>
                          <a:spcPts val="0"/>
                        </a:spcBef>
                        <a:spcAft>
                          <a:spcPts val="0"/>
                        </a:spcAft>
                        <a:buNone/>
                      </a:pPr>
                      <a:r>
                        <a:rPr lang="en" sz="1100"/>
                        <a:t>$ as per Deloitte’s charge</a:t>
                      </a:r>
                      <a:endParaRPr sz="1100"/>
                    </a:p>
                  </a:txBody>
                  <a:tcPr marT="63500" marB="63500" marR="63500" marL="63500"/>
                </a:tc>
              </a:tr>
              <a:tr h="656050">
                <a:tc>
                  <a:txBody>
                    <a:bodyPr/>
                    <a:lstStyle/>
                    <a:p>
                      <a:pPr indent="0" lvl="0" marL="0" rtl="0" algn="l">
                        <a:spcBef>
                          <a:spcPts val="0"/>
                        </a:spcBef>
                        <a:spcAft>
                          <a:spcPts val="0"/>
                        </a:spcAft>
                        <a:buNone/>
                      </a:pPr>
                      <a:r>
                        <a:rPr lang="en" sz="1100"/>
                        <a:t>3</a:t>
                      </a:r>
                      <a:endParaRPr sz="1100"/>
                    </a:p>
                  </a:txBody>
                  <a:tcPr marT="63500" marB="63500" marR="63500" marL="63500"/>
                </a:tc>
                <a:tc>
                  <a:txBody>
                    <a:bodyPr/>
                    <a:lstStyle/>
                    <a:p>
                      <a:pPr indent="0" lvl="0" marL="0" rtl="0" algn="l">
                        <a:spcBef>
                          <a:spcPts val="0"/>
                        </a:spcBef>
                        <a:spcAft>
                          <a:spcPts val="0"/>
                        </a:spcAft>
                        <a:buNone/>
                      </a:pPr>
                      <a:r>
                        <a:rPr lang="en" sz="1100"/>
                        <a:t>Services Funds from Cloud</a:t>
                      </a:r>
                      <a:endParaRPr sz="1100"/>
                    </a:p>
                  </a:txBody>
                  <a:tcPr marT="63500" marB="63500" marR="63500" marL="63500"/>
                </a:tc>
                <a:tc>
                  <a:txBody>
                    <a:bodyPr/>
                    <a:lstStyle/>
                    <a:p>
                      <a:pPr indent="0" lvl="0" marL="0" rtl="0" algn="l">
                        <a:spcBef>
                          <a:spcPts val="0"/>
                        </a:spcBef>
                        <a:spcAft>
                          <a:spcPts val="0"/>
                        </a:spcAft>
                        <a:buNone/>
                      </a:pPr>
                      <a:r>
                        <a:rPr lang="en" sz="1100"/>
                        <a:t>One-Time</a:t>
                      </a:r>
                      <a:endParaRPr sz="1100"/>
                    </a:p>
                  </a:txBody>
                  <a:tcPr marT="63500" marB="63500" marR="63500" marL="63500"/>
                </a:tc>
                <a:tc>
                  <a:txBody>
                    <a:bodyPr/>
                    <a:lstStyle/>
                    <a:p>
                      <a:pPr indent="0" lvl="0" marL="0" rtl="0" algn="l">
                        <a:spcBef>
                          <a:spcPts val="0"/>
                        </a:spcBef>
                        <a:spcAft>
                          <a:spcPts val="0"/>
                        </a:spcAft>
                        <a:buNone/>
                      </a:pPr>
                      <a:r>
                        <a:rPr lang="en" sz="1100"/>
                        <a:t>10% of total cost</a:t>
                      </a:r>
                      <a:endParaRPr sz="1100"/>
                    </a:p>
                  </a:txBody>
                  <a:tcPr marT="63500" marB="63500" marR="63500" marL="63500"/>
                </a:tc>
              </a:tr>
            </a:tbl>
          </a:graphicData>
        </a:graphic>
      </p:graphicFrame>
      <p:sp>
        <p:nvSpPr>
          <p:cNvPr id="90" name="Google Shape;90;g1f24bead8b8_0_29"/>
          <p:cNvSpPr txBox="1"/>
          <p:nvPr/>
        </p:nvSpPr>
        <p:spPr>
          <a:xfrm>
            <a:off x="1010000" y="141175"/>
            <a:ext cx="7496100" cy="57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600"/>
              </a:spcAft>
              <a:buNone/>
            </a:pPr>
            <a:r>
              <a:rPr b="1" lang="en" sz="2400"/>
              <a:t>P</a:t>
            </a:r>
            <a:r>
              <a:rPr b="1" lang="en" sz="2400"/>
              <a:t>roject cost</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f24bead8b8_0_40"/>
          <p:cNvSpPr txBox="1"/>
          <p:nvPr>
            <p:ph idx="1" type="subTitle"/>
          </p:nvPr>
        </p:nvSpPr>
        <p:spPr>
          <a:xfrm>
            <a:off x="311700" y="215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Roles and Responsibilities</a:t>
            </a:r>
            <a:endParaRPr b="1"/>
          </a:p>
        </p:txBody>
      </p:sp>
      <p:graphicFrame>
        <p:nvGraphicFramePr>
          <p:cNvPr id="96" name="Google Shape;96;g1f24bead8b8_0_40"/>
          <p:cNvGraphicFramePr/>
          <p:nvPr/>
        </p:nvGraphicFramePr>
        <p:xfrm>
          <a:off x="152400" y="914400"/>
          <a:ext cx="3000000" cy="3000000"/>
        </p:xfrm>
        <a:graphic>
          <a:graphicData uri="http://schemas.openxmlformats.org/drawingml/2006/table">
            <a:tbl>
              <a:tblPr>
                <a:noFill/>
                <a:tableStyleId>{190A8555-DCF9-441E-A79E-EADB725D409F}</a:tableStyleId>
              </a:tblPr>
              <a:tblGrid>
                <a:gridCol w="1793025"/>
                <a:gridCol w="1298900"/>
                <a:gridCol w="5717925"/>
              </a:tblGrid>
              <a:tr h="12700">
                <a:tc>
                  <a:txBody>
                    <a:bodyPr/>
                    <a:lstStyle/>
                    <a:p>
                      <a:pPr indent="0" lvl="0" marL="0" rtl="0" algn="l">
                        <a:spcBef>
                          <a:spcPts val="0"/>
                        </a:spcBef>
                        <a:spcAft>
                          <a:spcPts val="0"/>
                        </a:spcAft>
                        <a:buNone/>
                      </a:pPr>
                      <a:r>
                        <a:rPr b="1" lang="en" sz="1200">
                          <a:solidFill>
                            <a:srgbClr val="FFFFFF"/>
                          </a:solidFill>
                        </a:rPr>
                        <a:t>Role</a:t>
                      </a:r>
                      <a:endParaRPr b="1" sz="1200">
                        <a:solidFill>
                          <a:srgbClr val="FFFFFF"/>
                        </a:solidFill>
                      </a:endParaRPr>
                    </a:p>
                  </a:txBody>
                  <a:tcPr marT="63500" marB="63500" marR="63500" marL="63500">
                    <a:solidFill>
                      <a:schemeClr val="accent1"/>
                    </a:solidFill>
                  </a:tcPr>
                </a:tc>
                <a:tc>
                  <a:txBody>
                    <a:bodyPr/>
                    <a:lstStyle/>
                    <a:p>
                      <a:pPr indent="0" lvl="0" marL="0" rtl="0" algn="l">
                        <a:spcBef>
                          <a:spcPts val="0"/>
                        </a:spcBef>
                        <a:spcAft>
                          <a:spcPts val="0"/>
                        </a:spcAft>
                        <a:buNone/>
                      </a:pPr>
                      <a:r>
                        <a:rPr b="1" lang="en" sz="1200">
                          <a:solidFill>
                            <a:srgbClr val="FFFFFF"/>
                          </a:solidFill>
                        </a:rPr>
                        <a:t>Project Needs (Quantity)</a:t>
                      </a:r>
                      <a:endParaRPr b="1" sz="1200">
                        <a:solidFill>
                          <a:srgbClr val="FFFFFF"/>
                        </a:solidFill>
                      </a:endParaRPr>
                    </a:p>
                  </a:txBody>
                  <a:tcPr marT="63500" marB="63500" marR="63500" marL="63500">
                    <a:solidFill>
                      <a:schemeClr val="accent1"/>
                    </a:solidFill>
                  </a:tcPr>
                </a:tc>
                <a:tc>
                  <a:txBody>
                    <a:bodyPr/>
                    <a:lstStyle/>
                    <a:p>
                      <a:pPr indent="0" lvl="0" marL="0" rtl="0" algn="l">
                        <a:spcBef>
                          <a:spcPts val="0"/>
                        </a:spcBef>
                        <a:spcAft>
                          <a:spcPts val="0"/>
                        </a:spcAft>
                        <a:buNone/>
                      </a:pPr>
                      <a:r>
                        <a:rPr b="1" lang="en" sz="1200">
                          <a:solidFill>
                            <a:srgbClr val="FFFFFF"/>
                          </a:solidFill>
                        </a:rPr>
                        <a:t>Responsibilities and Skill Sets</a:t>
                      </a:r>
                      <a:endParaRPr b="1" sz="1200">
                        <a:solidFill>
                          <a:srgbClr val="FFFFFF"/>
                        </a:solidFill>
                      </a:endParaRPr>
                    </a:p>
                  </a:txBody>
                  <a:tcPr marT="63500" marB="63500" marR="63500" marL="63500">
                    <a:solidFill>
                      <a:schemeClr val="accent1"/>
                    </a:solidFill>
                  </a:tcPr>
                </a:tc>
              </a:tr>
              <a:tr h="12700">
                <a:tc>
                  <a:txBody>
                    <a:bodyPr/>
                    <a:lstStyle/>
                    <a:p>
                      <a:pPr indent="0" lvl="0" marL="0" rtl="0" algn="l">
                        <a:spcBef>
                          <a:spcPts val="0"/>
                        </a:spcBef>
                        <a:spcAft>
                          <a:spcPts val="0"/>
                        </a:spcAft>
                        <a:buNone/>
                      </a:pPr>
                      <a:r>
                        <a:rPr lang="en" sz="900"/>
                        <a:t>Engineering Project Manager</a:t>
                      </a:r>
                      <a:endParaRPr sz="900"/>
                    </a:p>
                  </a:txBody>
                  <a:tcPr marT="63500" marB="63500" marR="63500" marL="63500"/>
                </a:tc>
                <a:tc>
                  <a:txBody>
                    <a:bodyPr/>
                    <a:lstStyle/>
                    <a:p>
                      <a:pPr indent="0" lvl="0" marL="0" rtl="0" algn="l">
                        <a:spcBef>
                          <a:spcPts val="0"/>
                        </a:spcBef>
                        <a:spcAft>
                          <a:spcPts val="0"/>
                        </a:spcAft>
                        <a:buNone/>
                      </a:pPr>
                      <a:r>
                        <a:rPr lang="en" sz="900"/>
                        <a:t>1</a:t>
                      </a:r>
                      <a:endParaRPr sz="900"/>
                    </a:p>
                  </a:txBody>
                  <a:tcPr marT="63500" marB="63500" marR="63500" marL="63500"/>
                </a:tc>
                <a:tc>
                  <a:txBody>
                    <a:bodyPr/>
                    <a:lstStyle/>
                    <a:p>
                      <a:pPr indent="0" lvl="0" marL="0" rtl="0" algn="l">
                        <a:spcBef>
                          <a:spcPts val="0"/>
                        </a:spcBef>
                        <a:spcAft>
                          <a:spcPts val="0"/>
                        </a:spcAft>
                        <a:buNone/>
                      </a:pPr>
                      <a:r>
                        <a:rPr lang="en" sz="900"/>
                        <a:t>Sets up proper execution plan, Daily/weekly updates, Conduct kickoff meeting and weekly sync up calls, escalate issues and address concerns. </a:t>
                      </a:r>
                      <a:endParaRPr sz="900"/>
                    </a:p>
                    <a:p>
                      <a:pPr indent="0" lvl="0" marL="0" rtl="0" algn="l">
                        <a:spcBef>
                          <a:spcPts val="0"/>
                        </a:spcBef>
                        <a:spcAft>
                          <a:spcPts val="0"/>
                        </a:spcAft>
                        <a:buNone/>
                      </a:pPr>
                      <a:r>
                        <a:rPr lang="en" sz="900" u="sng"/>
                        <a:t>Skills</a:t>
                      </a:r>
                      <a:r>
                        <a:rPr lang="en" sz="900"/>
                        <a:t>: Project management concepts, topics and tools.</a:t>
                      </a:r>
                      <a:endParaRPr sz="900"/>
                    </a:p>
                  </a:txBody>
                  <a:tcPr marT="63500" marB="63500" marR="63500" marL="63500"/>
                </a:tc>
              </a:tr>
              <a:tr h="12700">
                <a:tc>
                  <a:txBody>
                    <a:bodyPr/>
                    <a:lstStyle/>
                    <a:p>
                      <a:pPr indent="0" lvl="0" marL="0" rtl="0" algn="l">
                        <a:spcBef>
                          <a:spcPts val="0"/>
                        </a:spcBef>
                        <a:spcAft>
                          <a:spcPts val="0"/>
                        </a:spcAft>
                        <a:buNone/>
                      </a:pPr>
                      <a:r>
                        <a:rPr lang="en" sz="900"/>
                        <a:t>Cloud Engineer</a:t>
                      </a:r>
                      <a:endParaRPr sz="900"/>
                    </a:p>
                  </a:txBody>
                  <a:tcPr marT="63500" marB="63500" marR="63500" marL="63500"/>
                </a:tc>
                <a:tc>
                  <a:txBody>
                    <a:bodyPr/>
                    <a:lstStyle/>
                    <a:p>
                      <a:pPr indent="0" lvl="0" marL="0" rtl="0" algn="l">
                        <a:spcBef>
                          <a:spcPts val="0"/>
                        </a:spcBef>
                        <a:spcAft>
                          <a:spcPts val="0"/>
                        </a:spcAft>
                        <a:buNone/>
                      </a:pPr>
                      <a:r>
                        <a:rPr lang="en" sz="900"/>
                        <a:t>2</a:t>
                      </a:r>
                      <a:endParaRPr sz="900"/>
                    </a:p>
                  </a:txBody>
                  <a:tcPr marT="63500" marB="63500" marR="63500" marL="63500"/>
                </a:tc>
                <a:tc>
                  <a:txBody>
                    <a:bodyPr/>
                    <a:lstStyle/>
                    <a:p>
                      <a:pPr indent="0" lvl="0" marL="0" rtl="0" algn="l">
                        <a:spcBef>
                          <a:spcPts val="0"/>
                        </a:spcBef>
                        <a:spcAft>
                          <a:spcPts val="0"/>
                        </a:spcAft>
                        <a:buNone/>
                      </a:pPr>
                      <a:r>
                        <a:rPr lang="en" sz="900"/>
                        <a:t>Setting up integrations, DevOps, CI/CD, creating technical documents and deployment runbooks, provisioning and configuring API endpoints to proxy applications.</a:t>
                      </a:r>
                      <a:endParaRPr sz="900"/>
                    </a:p>
                    <a:p>
                      <a:pPr indent="0" lvl="0" marL="0" rtl="0" algn="l">
                        <a:spcBef>
                          <a:spcPts val="0"/>
                        </a:spcBef>
                        <a:spcAft>
                          <a:spcPts val="0"/>
                        </a:spcAft>
                        <a:buNone/>
                      </a:pPr>
                      <a:r>
                        <a:rPr lang="en" sz="900" u="sng"/>
                        <a:t>Skills</a:t>
                      </a:r>
                      <a:r>
                        <a:rPr lang="en" sz="900"/>
                        <a:t>: Operational efficiency, Building automation, CI/CD</a:t>
                      </a:r>
                      <a:endParaRPr sz="900"/>
                    </a:p>
                  </a:txBody>
                  <a:tcPr marT="63500" marB="63500" marR="63500" marL="63500"/>
                </a:tc>
              </a:tr>
              <a:tr h="12700">
                <a:tc>
                  <a:txBody>
                    <a:bodyPr/>
                    <a:lstStyle/>
                    <a:p>
                      <a:pPr indent="0" lvl="0" marL="0" rtl="0" algn="l">
                        <a:spcBef>
                          <a:spcPts val="0"/>
                        </a:spcBef>
                        <a:spcAft>
                          <a:spcPts val="0"/>
                        </a:spcAft>
                        <a:buNone/>
                      </a:pPr>
                      <a:r>
                        <a:rPr lang="en" sz="900"/>
                        <a:t>Solution Data Architect with HLS specialty</a:t>
                      </a:r>
                      <a:endParaRPr sz="900"/>
                    </a:p>
                  </a:txBody>
                  <a:tcPr marT="63500" marB="63500" marR="63500" marL="63500"/>
                </a:tc>
                <a:tc>
                  <a:txBody>
                    <a:bodyPr/>
                    <a:lstStyle/>
                    <a:p>
                      <a:pPr indent="0" lvl="0" marL="0" rtl="0" algn="l">
                        <a:spcBef>
                          <a:spcPts val="0"/>
                        </a:spcBef>
                        <a:spcAft>
                          <a:spcPts val="0"/>
                        </a:spcAft>
                        <a:buNone/>
                      </a:pPr>
                      <a:r>
                        <a:rPr lang="en" sz="900"/>
                        <a:t>1</a:t>
                      </a:r>
                      <a:endParaRPr sz="900"/>
                    </a:p>
                  </a:txBody>
                  <a:tcPr marT="63500" marB="63500" marR="63500" marL="63500"/>
                </a:tc>
                <a:tc>
                  <a:txBody>
                    <a:bodyPr/>
                    <a:lstStyle/>
                    <a:p>
                      <a:pPr indent="0" lvl="0" marL="0" rtl="0" algn="l">
                        <a:spcBef>
                          <a:spcPts val="0"/>
                        </a:spcBef>
                        <a:spcAft>
                          <a:spcPts val="0"/>
                        </a:spcAft>
                        <a:buNone/>
                      </a:pPr>
                      <a:r>
                        <a:rPr lang="en" sz="900"/>
                        <a:t>Landing Discovery, design solution, data modeling and designing, end to end testing with UAT, execute data and ML pipelines. Advise on products for Healthcare and Life Sciences (HLS). Also communicate with Managers and Clients on data as needed.</a:t>
                      </a:r>
                      <a:endParaRPr sz="900"/>
                    </a:p>
                    <a:p>
                      <a:pPr indent="0" lvl="0" marL="0" rtl="0" algn="l">
                        <a:spcBef>
                          <a:spcPts val="0"/>
                        </a:spcBef>
                        <a:spcAft>
                          <a:spcPts val="0"/>
                        </a:spcAft>
                        <a:buNone/>
                      </a:pPr>
                      <a:r>
                        <a:rPr lang="en" sz="900" u="sng"/>
                        <a:t>Skills</a:t>
                      </a:r>
                      <a:r>
                        <a:rPr lang="en" sz="900"/>
                        <a:t>: Documentation, Architecture design, HLS expertise.</a:t>
                      </a:r>
                      <a:endParaRPr sz="900"/>
                    </a:p>
                  </a:txBody>
                  <a:tcPr marT="63500" marB="63500" marR="63500" marL="63500"/>
                </a:tc>
              </a:tr>
              <a:tr h="12700">
                <a:tc>
                  <a:txBody>
                    <a:bodyPr/>
                    <a:lstStyle/>
                    <a:p>
                      <a:pPr indent="0" lvl="0" marL="0" rtl="0" algn="l">
                        <a:spcBef>
                          <a:spcPts val="0"/>
                        </a:spcBef>
                        <a:spcAft>
                          <a:spcPts val="0"/>
                        </a:spcAft>
                        <a:buNone/>
                      </a:pPr>
                      <a:r>
                        <a:rPr lang="en" sz="900"/>
                        <a:t>Lead Principal Architect with Data/AI/ML Specialty</a:t>
                      </a:r>
                      <a:endParaRPr sz="900"/>
                    </a:p>
                  </a:txBody>
                  <a:tcPr marT="63500" marB="63500" marR="63500" marL="63500"/>
                </a:tc>
                <a:tc>
                  <a:txBody>
                    <a:bodyPr/>
                    <a:lstStyle/>
                    <a:p>
                      <a:pPr indent="0" lvl="0" marL="0" rtl="0" algn="l">
                        <a:spcBef>
                          <a:spcPts val="0"/>
                        </a:spcBef>
                        <a:spcAft>
                          <a:spcPts val="0"/>
                        </a:spcAft>
                        <a:buNone/>
                      </a:pPr>
                      <a:r>
                        <a:rPr lang="en" sz="900"/>
                        <a:t>1</a:t>
                      </a:r>
                      <a:endParaRPr sz="900"/>
                    </a:p>
                  </a:txBody>
                  <a:tcPr marT="63500" marB="63500" marR="63500" marL="63500"/>
                </a:tc>
                <a:tc>
                  <a:txBody>
                    <a:bodyPr/>
                    <a:lstStyle/>
                    <a:p>
                      <a:pPr indent="0" lvl="0" marL="0" rtl="0" algn="l">
                        <a:spcBef>
                          <a:spcPts val="0"/>
                        </a:spcBef>
                        <a:spcAft>
                          <a:spcPts val="0"/>
                        </a:spcAft>
                        <a:buNone/>
                      </a:pPr>
                      <a:r>
                        <a:rPr lang="en" sz="900"/>
                        <a:t>Supervising best practices of relevant Cloud Services, setting up testing end to end deployment, Cost optimizations, Validating the deployed architecture technically. Ensure HIPAA and local laws compliance to the projects. Also communicate with Managers and Clients on both short and long term success as needed.</a:t>
                      </a:r>
                      <a:endParaRPr sz="900"/>
                    </a:p>
                    <a:p>
                      <a:pPr indent="0" lvl="0" marL="0" rtl="0" algn="l">
                        <a:spcBef>
                          <a:spcPts val="0"/>
                        </a:spcBef>
                        <a:spcAft>
                          <a:spcPts val="0"/>
                        </a:spcAft>
                        <a:buNone/>
                      </a:pPr>
                      <a:r>
                        <a:rPr lang="en" sz="900" u="sng"/>
                        <a:t>Skills</a:t>
                      </a:r>
                      <a:r>
                        <a:rPr lang="en" sz="900"/>
                        <a:t>: AI/ML advanced architectures, Cloud best practices</a:t>
                      </a:r>
                      <a:endParaRPr sz="900"/>
                    </a:p>
                  </a:txBody>
                  <a:tcPr marT="63500" marB="63500" marR="63500" marL="63500"/>
                </a:tc>
              </a:tr>
              <a:tr h="12700">
                <a:tc>
                  <a:txBody>
                    <a:bodyPr/>
                    <a:lstStyle/>
                    <a:p>
                      <a:pPr indent="0" lvl="0" marL="0" rtl="0" algn="l">
                        <a:spcBef>
                          <a:spcPts val="0"/>
                        </a:spcBef>
                        <a:spcAft>
                          <a:spcPts val="0"/>
                        </a:spcAft>
                        <a:buNone/>
                      </a:pPr>
                      <a:r>
                        <a:rPr lang="en" sz="900"/>
                        <a:t>Data Engineer</a:t>
                      </a:r>
                      <a:endParaRPr sz="900"/>
                    </a:p>
                  </a:txBody>
                  <a:tcPr marT="63500" marB="63500" marR="63500" marL="63500"/>
                </a:tc>
                <a:tc>
                  <a:txBody>
                    <a:bodyPr/>
                    <a:lstStyle/>
                    <a:p>
                      <a:pPr indent="0" lvl="0" marL="0" rtl="0" algn="l">
                        <a:spcBef>
                          <a:spcPts val="0"/>
                        </a:spcBef>
                        <a:spcAft>
                          <a:spcPts val="0"/>
                        </a:spcAft>
                        <a:buNone/>
                      </a:pPr>
                      <a:r>
                        <a:rPr lang="en" sz="900"/>
                        <a:t>3</a:t>
                      </a:r>
                      <a:endParaRPr sz="900"/>
                    </a:p>
                  </a:txBody>
                  <a:tcPr marT="63500" marB="63500" marR="63500" marL="63500"/>
                </a:tc>
                <a:tc>
                  <a:txBody>
                    <a:bodyPr/>
                    <a:lstStyle/>
                    <a:p>
                      <a:pPr indent="0" lvl="0" marL="0" rtl="0" algn="l">
                        <a:spcBef>
                          <a:spcPts val="0"/>
                        </a:spcBef>
                        <a:spcAft>
                          <a:spcPts val="0"/>
                        </a:spcAft>
                        <a:buNone/>
                      </a:pPr>
                      <a:r>
                        <a:rPr lang="en" sz="900"/>
                        <a:t>Cleans data, Ingests data, Creation of data pipelines, data processing jobs, data validation scripts, ETL, Scheduling jobs and acting on monitoring/logging data.</a:t>
                      </a:r>
                      <a:endParaRPr sz="900"/>
                    </a:p>
                    <a:p>
                      <a:pPr indent="0" lvl="0" marL="0" rtl="0" algn="l">
                        <a:spcBef>
                          <a:spcPts val="0"/>
                        </a:spcBef>
                        <a:spcAft>
                          <a:spcPts val="0"/>
                        </a:spcAft>
                        <a:buNone/>
                      </a:pPr>
                      <a:r>
                        <a:rPr lang="en" sz="900" u="sng"/>
                        <a:t>Skills</a:t>
                      </a:r>
                      <a:r>
                        <a:rPr lang="en" sz="900"/>
                        <a:t>: Python, Spark, Cloud Big Data, Messaging bus, ETL  </a:t>
                      </a:r>
                      <a:endParaRPr sz="900"/>
                    </a:p>
                  </a:txBody>
                  <a:tcPr marT="63500" marB="63500" marR="63500" marL="63500"/>
                </a:tc>
              </a:tr>
              <a:tr h="12700">
                <a:tc>
                  <a:txBody>
                    <a:bodyPr/>
                    <a:lstStyle/>
                    <a:p>
                      <a:pPr indent="0" lvl="0" marL="0" rtl="0" algn="l">
                        <a:spcBef>
                          <a:spcPts val="0"/>
                        </a:spcBef>
                        <a:spcAft>
                          <a:spcPts val="0"/>
                        </a:spcAft>
                        <a:buNone/>
                      </a:pPr>
                      <a:r>
                        <a:rPr lang="en" sz="900"/>
                        <a:t>Senior Data Scientist</a:t>
                      </a:r>
                      <a:endParaRPr sz="900"/>
                    </a:p>
                  </a:txBody>
                  <a:tcPr marT="63500" marB="63500" marR="63500" marL="63500"/>
                </a:tc>
                <a:tc>
                  <a:txBody>
                    <a:bodyPr/>
                    <a:lstStyle/>
                    <a:p>
                      <a:pPr indent="0" lvl="0" marL="0" rtl="0" algn="l">
                        <a:spcBef>
                          <a:spcPts val="0"/>
                        </a:spcBef>
                        <a:spcAft>
                          <a:spcPts val="0"/>
                        </a:spcAft>
                        <a:buNone/>
                      </a:pPr>
                      <a:r>
                        <a:rPr lang="en" sz="900"/>
                        <a:t>2</a:t>
                      </a:r>
                      <a:endParaRPr sz="900"/>
                    </a:p>
                  </a:txBody>
                  <a:tcPr marT="63500" marB="63500" marR="63500" marL="63500"/>
                </a:tc>
                <a:tc>
                  <a:txBody>
                    <a:bodyPr/>
                    <a:lstStyle/>
                    <a:p>
                      <a:pPr indent="0" lvl="0" marL="0" rtl="0" algn="l">
                        <a:spcBef>
                          <a:spcPts val="0"/>
                        </a:spcBef>
                        <a:spcAft>
                          <a:spcPts val="0"/>
                        </a:spcAft>
                        <a:buNone/>
                      </a:pPr>
                      <a:r>
                        <a:rPr lang="en" sz="900"/>
                        <a:t>Developing ML models for the chemical fingerprinting dataset, testing and improving the model, supporting the architects/engineers in deploying the model on Cloud. </a:t>
                      </a:r>
                      <a:endParaRPr sz="900"/>
                    </a:p>
                    <a:p>
                      <a:pPr indent="0" lvl="0" marL="0" rtl="0" algn="l">
                        <a:spcBef>
                          <a:spcPts val="0"/>
                        </a:spcBef>
                        <a:spcAft>
                          <a:spcPts val="0"/>
                        </a:spcAft>
                        <a:buNone/>
                      </a:pPr>
                      <a:r>
                        <a:rPr lang="en" sz="900" u="sng"/>
                        <a:t>Skills</a:t>
                      </a:r>
                      <a:r>
                        <a:rPr lang="en" sz="900"/>
                        <a:t>: AI/ML concepts, Molecular Data concepts, ML model, Validation, Enhancements, Cloud machine learning </a:t>
                      </a:r>
                      <a:endParaRPr sz="9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6"/>
          <p:cNvPicPr preferRelativeResize="0"/>
          <p:nvPr/>
        </p:nvPicPr>
        <p:blipFill rotWithShape="1">
          <a:blip r:embed="rId3">
            <a:alphaModFix/>
          </a:blip>
          <a:srcRect b="0" l="0" r="0" t="0"/>
          <a:stretch/>
        </p:blipFill>
        <p:spPr>
          <a:xfrm>
            <a:off x="1361075" y="1066250"/>
            <a:ext cx="6547674" cy="3093300"/>
          </a:xfrm>
          <a:prstGeom prst="rect">
            <a:avLst/>
          </a:prstGeom>
          <a:noFill/>
          <a:ln>
            <a:noFill/>
          </a:ln>
        </p:spPr>
      </p:pic>
      <p:sp>
        <p:nvSpPr>
          <p:cNvPr id="102" name="Google Shape;102;p6"/>
          <p:cNvSpPr txBox="1"/>
          <p:nvPr>
            <p:ph idx="1" type="subTitle"/>
          </p:nvPr>
        </p:nvSpPr>
        <p:spPr>
          <a:xfrm>
            <a:off x="988725" y="241225"/>
            <a:ext cx="79569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Expanded</a:t>
            </a:r>
            <a:r>
              <a:rPr b="1" lang="en"/>
              <a:t> </a:t>
            </a:r>
            <a:endParaRPr b="1"/>
          </a:p>
          <a:p>
            <a:pPr indent="0" lvl="0" marL="0" rtl="0" algn="ctr">
              <a:spcBef>
                <a:spcPts val="0"/>
              </a:spcBef>
              <a:spcAft>
                <a:spcPts val="0"/>
              </a:spcAft>
              <a:buNone/>
            </a:pPr>
            <a:r>
              <a:rPr b="1" lang="en"/>
              <a:t>Architecture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