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629" autoAdjust="0"/>
  </p:normalViewPr>
  <p:slideViewPr>
    <p:cSldViewPr snapToGrid="0">
      <p:cViewPr varScale="1">
        <p:scale>
          <a:sx n="55" d="100"/>
          <a:sy n="55" d="100"/>
        </p:scale>
        <p:origin x="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31360D-194A-4242-9808-62E5BC8E686C}" type="datetimeFigureOut">
              <a:rPr lang="zh-CN" altLang="en-US" smtClean="0"/>
              <a:t>2018/11/27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C6395E-857C-4B40-9E61-2B6F0397D39D}" type="slidenum">
              <a:rPr lang="zh-CN" altLang="en-US" smtClean="0"/>
              <a:t>‹#›</a:t>
            </a:fld>
            <a:endParaRPr lang="zh-CN" altLang="en-US"/>
          </a:p>
        </p:txBody>
      </p:sp>
    </p:spTree>
    <p:extLst>
      <p:ext uri="{BB962C8B-B14F-4D97-AF65-F5344CB8AC3E}">
        <p14:creationId xmlns:p14="http://schemas.microsoft.com/office/powerpoint/2010/main" val="2080641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这个项目是由 美国 国家科学基金会 资助的</a:t>
            </a:r>
            <a:endParaRPr lang="zh-CN" altLang="en-US" dirty="0"/>
          </a:p>
        </p:txBody>
      </p:sp>
      <p:sp>
        <p:nvSpPr>
          <p:cNvPr id="4" name="灯片编号占位符 3"/>
          <p:cNvSpPr>
            <a:spLocks noGrp="1"/>
          </p:cNvSpPr>
          <p:nvPr>
            <p:ph type="sldNum" sz="quarter" idx="10"/>
          </p:nvPr>
        </p:nvSpPr>
        <p:spPr/>
        <p:txBody>
          <a:bodyPr/>
          <a:lstStyle/>
          <a:p>
            <a:fld id="{58C6395E-857C-4B40-9E61-2B6F0397D39D}" type="slidenum">
              <a:rPr lang="zh-CN" altLang="en-US" smtClean="0"/>
              <a:t>1</a:t>
            </a:fld>
            <a:endParaRPr lang="zh-CN" altLang="en-US"/>
          </a:p>
        </p:txBody>
      </p:sp>
    </p:spTree>
    <p:extLst>
      <p:ext uri="{BB962C8B-B14F-4D97-AF65-F5344CB8AC3E}">
        <p14:creationId xmlns:p14="http://schemas.microsoft.com/office/powerpoint/2010/main" val="735540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造成内存冲突主要就时内存访问和上下文切换</a:t>
            </a:r>
            <a:endParaRPr lang="en-US" altLang="zh-CN" dirty="0" smtClean="0"/>
          </a:p>
          <a:p>
            <a:r>
              <a:rPr lang="zh-CN" altLang="en-US" dirty="0" smtClean="0"/>
              <a:t>内存访问就包括：访问应用数据和间接函数调用</a:t>
            </a:r>
            <a:endParaRPr lang="en-US" altLang="zh-CN" dirty="0" smtClean="0"/>
          </a:p>
          <a:p>
            <a:r>
              <a:rPr lang="zh-CN" altLang="en-US" dirty="0" smtClean="0"/>
              <a:t>上下文切换包括：将指针传递给操作系统和更改返回地址。</a:t>
            </a:r>
            <a:endParaRPr lang="en-US" altLang="zh-CN" dirty="0" smtClean="0"/>
          </a:p>
        </p:txBody>
      </p:sp>
      <p:sp>
        <p:nvSpPr>
          <p:cNvPr id="4" name="灯片编号占位符 3"/>
          <p:cNvSpPr>
            <a:spLocks noGrp="1"/>
          </p:cNvSpPr>
          <p:nvPr>
            <p:ph type="sldNum" sz="quarter" idx="10"/>
          </p:nvPr>
        </p:nvSpPr>
        <p:spPr/>
        <p:txBody>
          <a:bodyPr/>
          <a:lstStyle/>
          <a:p>
            <a:fld id="{58C6395E-857C-4B40-9E61-2B6F0397D39D}" type="slidenum">
              <a:rPr lang="zh-CN" altLang="en-US" smtClean="0"/>
              <a:t>10</a:t>
            </a:fld>
            <a:endParaRPr lang="zh-CN" altLang="en-US"/>
          </a:p>
        </p:txBody>
      </p:sp>
    </p:spTree>
    <p:extLst>
      <p:ext uri="{BB962C8B-B14F-4D97-AF65-F5344CB8AC3E}">
        <p14:creationId xmlns:p14="http://schemas.microsoft.com/office/powerpoint/2010/main" val="4100580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内存布局</a:t>
            </a:r>
            <a:endParaRPr lang="en-US" altLang="zh-CN" dirty="0" smtClean="0"/>
          </a:p>
          <a:p>
            <a:r>
              <a:rPr lang="zh-CN" altLang="en-US" dirty="0" smtClean="0"/>
              <a:t>我们将</a:t>
            </a:r>
            <a:r>
              <a:rPr lang="en-US" altLang="zh-CN" dirty="0" smtClean="0"/>
              <a:t>MPU</a:t>
            </a:r>
            <a:r>
              <a:rPr lang="zh-CN" altLang="en-US" dirty="0" smtClean="0"/>
              <a:t>可保护的区域分为</a:t>
            </a:r>
            <a:r>
              <a:rPr lang="en-US" altLang="zh-CN" dirty="0" smtClean="0"/>
              <a:t>3</a:t>
            </a:r>
            <a:r>
              <a:rPr lang="zh-CN" altLang="en-US" dirty="0" smtClean="0"/>
              <a:t>段。一段是系统的代码数据、中断向量和</a:t>
            </a:r>
            <a:r>
              <a:rPr lang="en-US" altLang="zh-CN" dirty="0" smtClean="0"/>
              <a:t>app</a:t>
            </a:r>
            <a:r>
              <a:rPr lang="zh-CN" altLang="en-US" dirty="0" smtClean="0"/>
              <a:t>程序。一段是</a:t>
            </a:r>
            <a:r>
              <a:rPr lang="en-US" altLang="zh-CN" dirty="0" smtClean="0"/>
              <a:t>app</a:t>
            </a:r>
            <a:r>
              <a:rPr lang="zh-CN" altLang="en-US" dirty="0" smtClean="0"/>
              <a:t>的堆栈和数据，一段是其他的</a:t>
            </a:r>
            <a:r>
              <a:rPr lang="en-US" altLang="zh-CN" dirty="0" smtClean="0"/>
              <a:t>app</a:t>
            </a:r>
            <a:r>
              <a:rPr lang="zh-CN" altLang="en-US" dirty="0" smtClean="0"/>
              <a:t>程序、堆栈和数据</a:t>
            </a:r>
            <a:endParaRPr lang="en-US" altLang="zh-CN" dirty="0" smtClean="0"/>
          </a:p>
          <a:p>
            <a:r>
              <a:rPr lang="zh-CN" altLang="en-US" dirty="0" smtClean="0"/>
              <a:t>我们设计在当前系统和</a:t>
            </a:r>
            <a:r>
              <a:rPr lang="en-US" altLang="zh-CN" dirty="0" smtClean="0"/>
              <a:t>APP1</a:t>
            </a:r>
            <a:r>
              <a:rPr lang="zh-CN" altLang="en-US" dirty="0" smtClean="0"/>
              <a:t>在运行的时候，</a:t>
            </a:r>
            <a:r>
              <a:rPr lang="en-US" altLang="zh-CN" dirty="0" smtClean="0"/>
              <a:t>APP1</a:t>
            </a:r>
            <a:r>
              <a:rPr lang="zh-CN" altLang="en-US" dirty="0" smtClean="0"/>
              <a:t>的堆栈和数据是可读写的，其他</a:t>
            </a:r>
            <a:r>
              <a:rPr lang="en-US" altLang="zh-CN" dirty="0" smtClean="0"/>
              <a:t>APP</a:t>
            </a:r>
            <a:r>
              <a:rPr lang="zh-CN" altLang="en-US" dirty="0" smtClean="0"/>
              <a:t>分配的内存区域都是不可读写的。</a:t>
            </a:r>
            <a:endParaRPr lang="en-US" altLang="zh-CN" dirty="0" smtClean="0"/>
          </a:p>
        </p:txBody>
      </p:sp>
      <p:sp>
        <p:nvSpPr>
          <p:cNvPr id="4" name="灯片编号占位符 3"/>
          <p:cNvSpPr>
            <a:spLocks noGrp="1"/>
          </p:cNvSpPr>
          <p:nvPr>
            <p:ph type="sldNum" sz="quarter" idx="10"/>
          </p:nvPr>
        </p:nvSpPr>
        <p:spPr/>
        <p:txBody>
          <a:bodyPr/>
          <a:lstStyle/>
          <a:p>
            <a:fld id="{58C6395E-857C-4B40-9E61-2B6F0397D39D}" type="slidenum">
              <a:rPr lang="zh-CN" altLang="en-US" smtClean="0"/>
              <a:t>11</a:t>
            </a:fld>
            <a:endParaRPr lang="zh-CN" altLang="en-US"/>
          </a:p>
        </p:txBody>
      </p:sp>
    </p:spTree>
    <p:extLst>
      <p:ext uri="{BB962C8B-B14F-4D97-AF65-F5344CB8AC3E}">
        <p14:creationId xmlns:p14="http://schemas.microsoft.com/office/powerpoint/2010/main" val="230771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本文建立的</a:t>
            </a:r>
            <a:r>
              <a:rPr lang="en-US" altLang="zh-CN" dirty="0" smtClean="0"/>
              <a:t>MPU</a:t>
            </a:r>
            <a:r>
              <a:rPr lang="zh-CN" altLang="en-US" dirty="0" smtClean="0"/>
              <a:t>模型</a:t>
            </a:r>
            <a:endParaRPr lang="en-US" altLang="zh-CN" dirty="0" smtClean="0"/>
          </a:p>
        </p:txBody>
      </p:sp>
      <p:sp>
        <p:nvSpPr>
          <p:cNvPr id="4" name="灯片编号占位符 3"/>
          <p:cNvSpPr>
            <a:spLocks noGrp="1"/>
          </p:cNvSpPr>
          <p:nvPr>
            <p:ph type="sldNum" sz="quarter" idx="10"/>
          </p:nvPr>
        </p:nvSpPr>
        <p:spPr/>
        <p:txBody>
          <a:bodyPr/>
          <a:lstStyle/>
          <a:p>
            <a:fld id="{58C6395E-857C-4B40-9E61-2B6F0397D39D}" type="slidenum">
              <a:rPr lang="zh-CN" altLang="en-US" smtClean="0"/>
              <a:t>12</a:t>
            </a:fld>
            <a:endParaRPr lang="zh-CN" altLang="en-US"/>
          </a:p>
        </p:txBody>
      </p:sp>
    </p:spTree>
    <p:extLst>
      <p:ext uri="{BB962C8B-B14F-4D97-AF65-F5344CB8AC3E}">
        <p14:creationId xmlns:p14="http://schemas.microsoft.com/office/powerpoint/2010/main" val="531414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720000"/>
            <a:r>
              <a:rPr lang="en-US" altLang="zh-CN" sz="1200" kern="1200" dirty="0" smtClean="0">
                <a:solidFill>
                  <a:schemeClr val="tx1"/>
                </a:solidFill>
                <a:effectLst/>
                <a:latin typeface="+mn-lt"/>
                <a:ea typeface="+mn-ea"/>
                <a:cs typeface="+mn-cs"/>
              </a:rPr>
              <a:t>Amulet</a:t>
            </a:r>
            <a:r>
              <a:rPr lang="zh-CN" altLang="zh-CN" sz="1200" kern="1200" dirty="0" smtClean="0">
                <a:solidFill>
                  <a:schemeClr val="tx1"/>
                </a:solidFill>
                <a:effectLst/>
                <a:latin typeface="+mn-lt"/>
                <a:ea typeface="+mn-ea"/>
                <a:cs typeface="+mn-cs"/>
              </a:rPr>
              <a:t>系统由三个核心部分组成</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AmuletOS</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Amulet Runtime</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Amulet</a:t>
            </a:r>
            <a:r>
              <a:rPr lang="zh-CN" altLang="zh-CN" sz="1200" kern="1200" dirty="0" smtClean="0">
                <a:solidFill>
                  <a:schemeClr val="tx1"/>
                </a:solidFill>
                <a:effectLst/>
                <a:latin typeface="+mn-lt"/>
                <a:ea typeface="+mn-ea"/>
                <a:cs typeface="+mn-cs"/>
              </a:rPr>
              <a:t>工具链（</a:t>
            </a:r>
            <a:r>
              <a:rPr lang="en-US" altLang="zh-CN" sz="1200" kern="1200" dirty="0" smtClean="0">
                <a:solidFill>
                  <a:schemeClr val="tx1"/>
                </a:solidFill>
                <a:effectLst/>
                <a:latin typeface="+mn-lt"/>
                <a:ea typeface="+mn-ea"/>
                <a:cs typeface="+mn-cs"/>
              </a:rPr>
              <a:t>AFT</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AmuletOS</a:t>
            </a:r>
            <a:r>
              <a:rPr lang="zh-CN" altLang="zh-CN" sz="1200" kern="1200" dirty="0" smtClean="0">
                <a:solidFill>
                  <a:schemeClr val="tx1"/>
                </a:solidFill>
                <a:effectLst/>
                <a:latin typeface="+mn-lt"/>
                <a:ea typeface="+mn-ea"/>
                <a:cs typeface="+mn-cs"/>
              </a:rPr>
              <a:t>提供核心系统服务和基于事件的调度程序</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Amulet Runtime</a:t>
            </a:r>
            <a:r>
              <a:rPr lang="zh-CN" altLang="zh-CN" sz="1200" kern="1200" dirty="0" smtClean="0">
                <a:solidFill>
                  <a:schemeClr val="tx1"/>
                </a:solidFill>
                <a:effectLst/>
                <a:latin typeface="+mn-lt"/>
                <a:ea typeface="+mn-ea"/>
                <a:cs typeface="+mn-cs"/>
              </a:rPr>
              <a:t>提供了一个运行所有应用程序的状态机环境。</a:t>
            </a:r>
            <a:r>
              <a:rPr lang="en-US" altLang="zh-CN" sz="1200" kern="1200" dirty="0" smtClean="0">
                <a:solidFill>
                  <a:schemeClr val="tx1"/>
                </a:solidFill>
                <a:effectLst/>
                <a:latin typeface="+mn-lt"/>
                <a:ea typeface="+mn-ea"/>
                <a:cs typeface="+mn-cs"/>
              </a:rPr>
              <a:t> Amulet</a:t>
            </a:r>
            <a:r>
              <a:rPr lang="zh-CN" altLang="zh-CN" sz="1200" kern="1200" dirty="0" smtClean="0">
                <a:solidFill>
                  <a:schemeClr val="tx1"/>
                </a:solidFill>
                <a:effectLst/>
                <a:latin typeface="+mn-lt"/>
                <a:ea typeface="+mn-ea"/>
                <a:cs typeface="+mn-cs"/>
              </a:rPr>
              <a:t>工具链（</a:t>
            </a:r>
            <a:r>
              <a:rPr lang="en-US" altLang="zh-CN" sz="1200" kern="1200" dirty="0" smtClean="0">
                <a:solidFill>
                  <a:schemeClr val="tx1"/>
                </a:solidFill>
                <a:effectLst/>
                <a:latin typeface="+mn-lt"/>
                <a:ea typeface="+mn-ea"/>
                <a:cs typeface="+mn-cs"/>
              </a:rPr>
              <a:t>AFT</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用来</a:t>
            </a:r>
            <a:r>
              <a:rPr lang="zh-CN" altLang="zh-CN" sz="1200" kern="1200" dirty="0" smtClean="0">
                <a:solidFill>
                  <a:schemeClr val="tx1"/>
                </a:solidFill>
                <a:effectLst/>
                <a:latin typeface="+mn-lt"/>
                <a:ea typeface="+mn-ea"/>
                <a:cs typeface="+mn-cs"/>
              </a:rPr>
              <a:t>分析，转换，合并和编译用户所需的应用程序，以便在用户的</a:t>
            </a:r>
            <a:r>
              <a:rPr lang="en-US" altLang="zh-CN" sz="1200" kern="1200" dirty="0" smtClean="0">
                <a:solidFill>
                  <a:schemeClr val="tx1"/>
                </a:solidFill>
                <a:effectLst/>
                <a:latin typeface="+mn-lt"/>
                <a:ea typeface="+mn-ea"/>
                <a:cs typeface="+mn-cs"/>
              </a:rPr>
              <a:t>Amulet</a:t>
            </a:r>
            <a:r>
              <a:rPr lang="zh-CN" altLang="zh-CN" sz="1200" kern="1200" dirty="0" smtClean="0">
                <a:solidFill>
                  <a:schemeClr val="tx1"/>
                </a:solidFill>
                <a:effectLst/>
                <a:latin typeface="+mn-lt"/>
                <a:ea typeface="+mn-ea"/>
                <a:cs typeface="+mn-cs"/>
              </a:rPr>
              <a:t>设备上进行安装。</a:t>
            </a:r>
            <a:endParaRPr lang="en-US" altLang="zh-CN" sz="1200" kern="1200" dirty="0" smtClean="0">
              <a:solidFill>
                <a:schemeClr val="tx1"/>
              </a:solidFill>
              <a:effectLst/>
              <a:latin typeface="+mn-lt"/>
              <a:ea typeface="+mn-ea"/>
              <a:cs typeface="+mn-cs"/>
            </a:endParaRPr>
          </a:p>
          <a:p>
            <a:pPr indent="720000"/>
            <a:endParaRPr lang="en-US" altLang="zh-CN" dirty="0" smtClean="0"/>
          </a:p>
        </p:txBody>
      </p:sp>
      <p:sp>
        <p:nvSpPr>
          <p:cNvPr id="4" name="灯片编号占位符 3"/>
          <p:cNvSpPr>
            <a:spLocks noGrp="1"/>
          </p:cNvSpPr>
          <p:nvPr>
            <p:ph type="sldNum" sz="quarter" idx="10"/>
          </p:nvPr>
        </p:nvSpPr>
        <p:spPr/>
        <p:txBody>
          <a:bodyPr/>
          <a:lstStyle/>
          <a:p>
            <a:fld id="{58C6395E-857C-4B40-9E61-2B6F0397D39D}" type="slidenum">
              <a:rPr lang="zh-CN" altLang="en-US" smtClean="0"/>
              <a:t>13</a:t>
            </a:fld>
            <a:endParaRPr lang="zh-CN" altLang="en-US"/>
          </a:p>
        </p:txBody>
      </p:sp>
    </p:spTree>
    <p:extLst>
      <p:ext uri="{BB962C8B-B14F-4D97-AF65-F5344CB8AC3E}">
        <p14:creationId xmlns:p14="http://schemas.microsoft.com/office/powerpoint/2010/main" val="972360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以下是三种隔离的模型</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dirty="0" smtClean="0">
                <a:solidFill>
                  <a:schemeClr val="bg1"/>
                </a:solidFill>
                <a:latin typeface="微软雅黑" panose="020B0503020204020204" pitchFamily="34" charset="-122"/>
                <a:ea typeface="微软雅黑" panose="020B0503020204020204" pitchFamily="34" charset="-122"/>
              </a:rPr>
              <a:t>•AFT</a:t>
            </a:r>
            <a:r>
              <a:rPr lang="zh-CN" altLang="en-US" sz="1200" b="1" dirty="0" smtClean="0">
                <a:solidFill>
                  <a:schemeClr val="bg1"/>
                </a:solidFill>
                <a:latin typeface="微软雅黑" panose="020B0503020204020204" pitchFamily="34" charset="-122"/>
                <a:ea typeface="微软雅黑" panose="020B0503020204020204" pitchFamily="34" charset="-122"/>
              </a:rPr>
              <a:t>使用其转换工具来验证应用程序是否仅调用已批准的</a:t>
            </a:r>
            <a:r>
              <a:rPr lang="en-US" altLang="zh-CN" sz="1200" b="1" dirty="0" smtClean="0">
                <a:solidFill>
                  <a:schemeClr val="bg1"/>
                </a:solidFill>
                <a:latin typeface="微软雅黑" panose="020B0503020204020204" pitchFamily="34" charset="-122"/>
                <a:ea typeface="微软雅黑" panose="020B0503020204020204" pitchFamily="34" charset="-122"/>
              </a:rPr>
              <a:t>API</a:t>
            </a:r>
            <a:r>
              <a:rPr lang="zh-CN" altLang="en-US" sz="1200" b="1" dirty="0" smtClean="0">
                <a:solidFill>
                  <a:schemeClr val="bg1"/>
                </a:solidFill>
                <a:latin typeface="微软雅黑" panose="020B0503020204020204" pitchFamily="34" charset="-122"/>
                <a:ea typeface="微软雅黑" panose="020B0503020204020204" pitchFamily="34" charset="-122"/>
              </a:rPr>
              <a:t>函数并读取已批准的系统全局变量，并插入每个指针取消引用的代码。</a:t>
            </a:r>
            <a:endParaRPr lang="en-US" altLang="zh-CN" sz="1200" b="1" dirty="0" smtClean="0">
              <a:solidFill>
                <a:schemeClr val="bg1"/>
              </a:solidFill>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smtClean="0">
              <a:solidFill>
                <a:schemeClr val="bg1"/>
              </a:solidFill>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dirty="0" smtClean="0">
                <a:solidFill>
                  <a:schemeClr val="bg1"/>
                </a:solidFill>
                <a:latin typeface="微软雅黑" panose="020B0503020204020204" pitchFamily="34" charset="-122"/>
                <a:ea typeface="微软雅黑" panose="020B0503020204020204" pitchFamily="34" charset="-122"/>
              </a:rPr>
              <a:t>• Amulet</a:t>
            </a:r>
            <a:r>
              <a:rPr lang="zh-CN" altLang="en-US" sz="1200" b="1" dirty="0" smtClean="0">
                <a:solidFill>
                  <a:schemeClr val="bg1"/>
                </a:solidFill>
                <a:latin typeface="微软雅黑" panose="020B0503020204020204" pitchFamily="34" charset="-122"/>
                <a:ea typeface="微软雅黑" panose="020B0503020204020204" pitchFamily="34" charset="-122"/>
              </a:rPr>
              <a:t>系统使用单个堆栈 </a:t>
            </a:r>
            <a:r>
              <a:rPr lang="en-US" altLang="zh-CN" sz="1200" b="1" dirty="0" smtClean="0">
                <a:solidFill>
                  <a:schemeClr val="bg1"/>
                </a:solidFill>
                <a:latin typeface="微软雅黑" panose="020B0503020204020204" pitchFamily="34" charset="-122"/>
                <a:ea typeface="微软雅黑" panose="020B0503020204020204" pitchFamily="34" charset="-122"/>
              </a:rPr>
              <a:t>- </a:t>
            </a:r>
            <a:r>
              <a:rPr lang="zh-CN" altLang="en-US" sz="1200" b="1" dirty="0" smtClean="0">
                <a:solidFill>
                  <a:schemeClr val="bg1"/>
                </a:solidFill>
                <a:latin typeface="微软雅黑" panose="020B0503020204020204" pitchFamily="34" charset="-122"/>
                <a:ea typeface="微软雅黑" panose="020B0503020204020204" pitchFamily="34" charset="-122"/>
              </a:rPr>
              <a:t>由</a:t>
            </a:r>
            <a:r>
              <a:rPr lang="en-US" altLang="zh-CN" sz="1200" b="1" dirty="0" smtClean="0">
                <a:solidFill>
                  <a:schemeClr val="bg1"/>
                </a:solidFill>
                <a:latin typeface="微软雅黑" panose="020B0503020204020204" pitchFamily="34" charset="-122"/>
                <a:ea typeface="微软雅黑" panose="020B0503020204020204" pitchFamily="34" charset="-122"/>
              </a:rPr>
              <a:t>OS</a:t>
            </a:r>
            <a:r>
              <a:rPr lang="zh-CN" altLang="en-US" sz="1200" b="1" dirty="0" smtClean="0">
                <a:solidFill>
                  <a:schemeClr val="bg1"/>
                </a:solidFill>
                <a:latin typeface="微软雅黑" panose="020B0503020204020204" pitchFamily="34" charset="-122"/>
                <a:ea typeface="微软雅黑" panose="020B0503020204020204" pitchFamily="34" charset="-122"/>
              </a:rPr>
              <a:t>和当前应用程序共享。 这种方法是可行的，因为最多只有一个应用程序可以随时运行，因此不需要为非运行的应用程序保留堆栈。因为应用程序代码不能使用指针，因此无法读取其静态分配的全局变量之外或其当前堆栈之外的任何内存。</a:t>
            </a:r>
            <a:endParaRPr lang="en-US" altLang="zh-CN" sz="1200" b="1" dirty="0" smtClean="0">
              <a:solidFill>
                <a:schemeClr val="bg1"/>
              </a:solidFill>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58C6395E-857C-4B40-9E61-2B6F0397D39D}" type="slidenum">
              <a:rPr lang="zh-CN" altLang="en-US" smtClean="0"/>
              <a:t>14</a:t>
            </a:fld>
            <a:endParaRPr lang="zh-CN" altLang="en-US"/>
          </a:p>
        </p:txBody>
      </p:sp>
    </p:spTree>
    <p:extLst>
      <p:ext uri="{BB962C8B-B14F-4D97-AF65-F5344CB8AC3E}">
        <p14:creationId xmlns:p14="http://schemas.microsoft.com/office/powerpoint/2010/main" val="951733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接下来是进行测试</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从</a:t>
            </a:r>
            <a:r>
              <a:rPr lang="en-US" altLang="zh-CN" dirty="0" smtClean="0"/>
              <a:t>Amulet</a:t>
            </a:r>
            <a:r>
              <a:rPr lang="zh-CN" altLang="en-US" dirty="0" smtClean="0"/>
              <a:t>下载</a:t>
            </a:r>
            <a:r>
              <a:rPr lang="en-US" altLang="zh-CN" dirty="0" smtClean="0"/>
              <a:t>9</a:t>
            </a:r>
            <a:r>
              <a:rPr lang="zh-CN" altLang="en-US" dirty="0" smtClean="0"/>
              <a:t>个应用，每个应用都用刚刚所说的</a:t>
            </a:r>
            <a:r>
              <a:rPr lang="en-US" altLang="zh-CN" dirty="0" smtClean="0"/>
              <a:t>3</a:t>
            </a:r>
            <a:r>
              <a:rPr lang="zh-CN" altLang="en-US" dirty="0" smtClean="0"/>
              <a:t>个隔离模型进行测试。</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然后使用</a:t>
            </a:r>
            <a:r>
              <a:rPr lang="en-US" altLang="zh-CN" dirty="0" smtClean="0"/>
              <a:t>Amulet</a:t>
            </a:r>
            <a:r>
              <a:rPr lang="zh-CN" altLang="en-US" dirty="0" smtClean="0"/>
              <a:t>资源分析器（</a:t>
            </a:r>
            <a:r>
              <a:rPr lang="en-US" altLang="zh-CN" dirty="0" smtClean="0"/>
              <a:t>ARP</a:t>
            </a:r>
            <a:r>
              <a:rPr lang="zh-CN" altLang="en-US" dirty="0" smtClean="0"/>
              <a:t>）和</a:t>
            </a:r>
            <a:r>
              <a:rPr lang="en-US" altLang="zh-CN" dirty="0" smtClean="0"/>
              <a:t>ARP</a:t>
            </a:r>
            <a:r>
              <a:rPr lang="zh-CN" altLang="en-US" dirty="0" smtClean="0"/>
              <a:t>可视化工具来计算收集每个应用程序的每个状态转换的内存访问次数和上下文切换次数，结合开发人员的环境和计时器事件的速率，就可以推断出隔离应用程序的开销周期数。 </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我们可以将估算的周期转换为</a:t>
            </a:r>
            <a:r>
              <a:rPr lang="zh-CN" altLang="en-US" sz="1200" kern="1200" dirty="0" smtClean="0">
                <a:solidFill>
                  <a:schemeClr val="tx1"/>
                </a:solidFill>
                <a:effectLst/>
                <a:latin typeface="+mn-lt"/>
                <a:ea typeface="+mn-ea"/>
                <a:cs typeface="+mn-cs"/>
              </a:rPr>
              <a:t>消耗</a:t>
            </a:r>
            <a:r>
              <a:rPr lang="zh-CN" altLang="zh-CN" sz="1200" kern="1200" dirty="0" smtClean="0">
                <a:solidFill>
                  <a:schemeClr val="tx1"/>
                </a:solidFill>
                <a:effectLst/>
                <a:latin typeface="+mn-lt"/>
                <a:ea typeface="+mn-ea"/>
                <a:cs typeface="+mn-cs"/>
              </a:rPr>
              <a:t>能量（以焦耳为单位），以估算</a:t>
            </a:r>
            <a:r>
              <a:rPr lang="zh-CN" altLang="en-US" sz="1200" kern="1200" dirty="0" smtClean="0">
                <a:solidFill>
                  <a:schemeClr val="tx1"/>
                </a:solidFill>
                <a:effectLst/>
                <a:latin typeface="+mn-lt"/>
                <a:ea typeface="+mn-ea"/>
                <a:cs typeface="+mn-cs"/>
              </a:rPr>
              <a:t>不同</a:t>
            </a:r>
            <a:r>
              <a:rPr lang="zh-CN" altLang="zh-CN" sz="1200" kern="1200" dirty="0" smtClean="0">
                <a:solidFill>
                  <a:schemeClr val="tx1"/>
                </a:solidFill>
                <a:effectLst/>
                <a:latin typeface="+mn-lt"/>
                <a:ea typeface="+mn-ea"/>
                <a:cs typeface="+mn-cs"/>
              </a:rPr>
              <a:t>隔离</a:t>
            </a:r>
            <a:r>
              <a:rPr lang="zh-CN" altLang="en-US" sz="1200" kern="1200" dirty="0" smtClean="0">
                <a:solidFill>
                  <a:schemeClr val="tx1"/>
                </a:solidFill>
                <a:effectLst/>
                <a:latin typeface="+mn-lt"/>
                <a:ea typeface="+mn-ea"/>
                <a:cs typeface="+mn-cs"/>
              </a:rPr>
              <a:t>模型</a:t>
            </a:r>
            <a:r>
              <a:rPr lang="zh-CN" altLang="zh-CN" sz="1200" kern="1200" dirty="0" smtClean="0">
                <a:solidFill>
                  <a:schemeClr val="tx1"/>
                </a:solidFill>
                <a:effectLst/>
                <a:latin typeface="+mn-lt"/>
                <a:ea typeface="+mn-ea"/>
                <a:cs typeface="+mn-cs"/>
              </a:rPr>
              <a:t>对电</a:t>
            </a:r>
            <a:r>
              <a:rPr lang="zh-CN" altLang="en-US" sz="1200" kern="1200" dirty="0" smtClean="0">
                <a:solidFill>
                  <a:schemeClr val="tx1"/>
                </a:solidFill>
                <a:effectLst/>
                <a:latin typeface="+mn-lt"/>
                <a:ea typeface="+mn-ea"/>
                <a:cs typeface="+mn-cs"/>
              </a:rPr>
              <a:t>量的</a:t>
            </a:r>
            <a:r>
              <a:rPr lang="zh-CN" altLang="zh-CN" sz="1200" kern="1200" dirty="0" smtClean="0">
                <a:solidFill>
                  <a:schemeClr val="tx1"/>
                </a:solidFill>
                <a:effectLst/>
                <a:latin typeface="+mn-lt"/>
                <a:ea typeface="+mn-ea"/>
                <a:cs typeface="+mn-cs"/>
              </a:rPr>
              <a:t>影响。 </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58C6395E-857C-4B40-9E61-2B6F0397D39D}" type="slidenum">
              <a:rPr lang="zh-CN" altLang="en-US" smtClean="0"/>
              <a:t>15</a:t>
            </a:fld>
            <a:endParaRPr lang="zh-CN" altLang="en-US"/>
          </a:p>
        </p:txBody>
      </p:sp>
    </p:spTree>
    <p:extLst>
      <p:ext uri="{BB962C8B-B14F-4D97-AF65-F5344CB8AC3E}">
        <p14:creationId xmlns:p14="http://schemas.microsoft.com/office/powerpoint/2010/main" val="2903452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测试</a:t>
            </a:r>
            <a:r>
              <a:rPr lang="en-US" altLang="zh-CN" sz="1200" kern="1200" dirty="0" smtClean="0">
                <a:solidFill>
                  <a:schemeClr val="tx1"/>
                </a:solidFill>
                <a:effectLst/>
                <a:latin typeface="+mn-lt"/>
                <a:ea typeface="+mn-ea"/>
                <a:cs typeface="+mn-cs"/>
              </a:rPr>
              <a:t>Amulet</a:t>
            </a:r>
            <a:r>
              <a:rPr lang="zh-CN" altLang="zh-CN" sz="1200" kern="1200" dirty="0" smtClean="0">
                <a:solidFill>
                  <a:schemeClr val="tx1"/>
                </a:solidFill>
                <a:effectLst/>
                <a:latin typeface="+mn-lt"/>
                <a:ea typeface="+mn-ea"/>
                <a:cs typeface="+mn-cs"/>
              </a:rPr>
              <a:t>的九个应用程序，结果如图所示。</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横轴就是下载的九个应用，比如电量表，时钟，跌倒测试，心率，步数等</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纵轴就是周期 以十亿为单位，右边的纵轴就是换算成对电量的影响。</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我们可以看到</a:t>
            </a:r>
            <a:r>
              <a:rPr lang="zh-CN" altLang="zh-CN" sz="1200" kern="1200" dirty="0" smtClean="0">
                <a:solidFill>
                  <a:schemeClr val="tx1"/>
                </a:solidFill>
                <a:effectLst/>
                <a:latin typeface="+mn-lt"/>
                <a:ea typeface="+mn-ea"/>
                <a:cs typeface="+mn-cs"/>
              </a:rPr>
              <a:t>对于所有应用，使用</a:t>
            </a:r>
            <a:r>
              <a:rPr lang="en-US" altLang="zh-CN" sz="1200" kern="1200" dirty="0" smtClean="0">
                <a:solidFill>
                  <a:schemeClr val="tx1"/>
                </a:solidFill>
                <a:effectLst/>
                <a:latin typeface="+mn-lt"/>
                <a:ea typeface="+mn-ea"/>
                <a:cs typeface="+mn-cs"/>
              </a:rPr>
              <a:t>MPU</a:t>
            </a:r>
            <a:r>
              <a:rPr lang="zh-CN" altLang="zh-CN" sz="1200" kern="1200" dirty="0" smtClean="0">
                <a:solidFill>
                  <a:schemeClr val="tx1"/>
                </a:solidFill>
                <a:effectLst/>
                <a:latin typeface="+mn-lt"/>
                <a:ea typeface="+mn-ea"/>
                <a:cs typeface="+mn-cs"/>
              </a:rPr>
              <a:t>或仅软件方法进行</a:t>
            </a:r>
            <a:r>
              <a:rPr lang="zh-CN" altLang="en-US" sz="1200" kern="1200" dirty="0" smtClean="0">
                <a:solidFill>
                  <a:schemeClr val="tx1"/>
                </a:solidFill>
                <a:effectLst/>
                <a:latin typeface="+mn-lt"/>
                <a:ea typeface="+mn-ea"/>
                <a:cs typeface="+mn-cs"/>
              </a:rPr>
              <a:t>内存</a:t>
            </a:r>
            <a:r>
              <a:rPr lang="zh-CN" altLang="zh-CN" sz="1200" kern="1200" dirty="0" smtClean="0">
                <a:solidFill>
                  <a:schemeClr val="tx1"/>
                </a:solidFill>
                <a:effectLst/>
                <a:latin typeface="+mn-lt"/>
                <a:ea typeface="+mn-ea"/>
                <a:cs typeface="+mn-cs"/>
              </a:rPr>
              <a:t>隔离对电</a:t>
            </a:r>
            <a:r>
              <a:rPr lang="zh-CN" altLang="en-US" sz="1200" kern="1200" dirty="0" smtClean="0">
                <a:solidFill>
                  <a:schemeClr val="tx1"/>
                </a:solidFill>
                <a:effectLst/>
                <a:latin typeface="+mn-lt"/>
                <a:ea typeface="+mn-ea"/>
                <a:cs typeface="+mn-cs"/>
              </a:rPr>
              <a:t>量</a:t>
            </a:r>
            <a:r>
              <a:rPr lang="zh-CN" altLang="zh-CN" sz="1200" kern="1200" dirty="0" smtClean="0">
                <a:solidFill>
                  <a:schemeClr val="tx1"/>
                </a:solidFill>
                <a:effectLst/>
                <a:latin typeface="+mn-lt"/>
                <a:ea typeface="+mn-ea"/>
                <a:cs typeface="+mn-cs"/>
              </a:rPr>
              <a:t>的影响小于</a:t>
            </a:r>
            <a:r>
              <a:rPr lang="en-US" altLang="zh-CN" sz="1200" kern="1200" dirty="0" smtClean="0">
                <a:solidFill>
                  <a:schemeClr val="tx1"/>
                </a:solidFill>
                <a:effectLst/>
                <a:latin typeface="+mn-lt"/>
                <a:ea typeface="+mn-ea"/>
                <a:cs typeface="+mn-cs"/>
              </a:rPr>
              <a:t>0.5</a:t>
            </a:r>
            <a:r>
              <a:rPr lang="zh-CN" altLang="zh-CN" sz="1200" kern="1200" dirty="0" smtClean="0">
                <a:solidFill>
                  <a:schemeClr val="tx1"/>
                </a:solidFill>
                <a:effectLst/>
                <a:latin typeface="+mn-lt"/>
                <a:ea typeface="+mn-ea"/>
                <a:cs typeface="+mn-cs"/>
              </a:rPr>
              <a:t>％</a:t>
            </a:r>
            <a:endParaRPr lang="en-US" altLang="zh-CN" dirty="0" smtClean="0"/>
          </a:p>
        </p:txBody>
      </p:sp>
      <p:sp>
        <p:nvSpPr>
          <p:cNvPr id="4" name="灯片编号占位符 3"/>
          <p:cNvSpPr>
            <a:spLocks noGrp="1"/>
          </p:cNvSpPr>
          <p:nvPr>
            <p:ph type="sldNum" sz="quarter" idx="10"/>
          </p:nvPr>
        </p:nvSpPr>
        <p:spPr/>
        <p:txBody>
          <a:bodyPr/>
          <a:lstStyle/>
          <a:p>
            <a:fld id="{58C6395E-857C-4B40-9E61-2B6F0397D39D}" type="slidenum">
              <a:rPr lang="zh-CN" altLang="en-US" smtClean="0"/>
              <a:t>16</a:t>
            </a:fld>
            <a:endParaRPr lang="zh-CN" altLang="en-US"/>
          </a:p>
        </p:txBody>
      </p:sp>
    </p:spTree>
    <p:extLst>
      <p:ext uri="{BB962C8B-B14F-4D97-AF65-F5344CB8AC3E}">
        <p14:creationId xmlns:p14="http://schemas.microsoft.com/office/powerpoint/2010/main" val="157485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Amulet</a:t>
            </a:r>
            <a:r>
              <a:rPr lang="zh-CN" altLang="en-US" dirty="0" smtClean="0"/>
              <a:t>部署结果</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本文设计了一个简单应用程序，其目的是测试导致内存保护开销的两个基本操作：内存访问和上下文切换。该测试应用的两个主要功能，分别对应图中的</a:t>
            </a:r>
            <a:r>
              <a:rPr lang="en-US" altLang="zh-CN" dirty="0" smtClean="0"/>
              <a:t>case1</a:t>
            </a:r>
            <a:r>
              <a:rPr lang="zh-CN" altLang="en-US" dirty="0" smtClean="0"/>
              <a:t>和</a:t>
            </a:r>
            <a:r>
              <a:rPr lang="en-US" altLang="zh-CN" baseline="0" dirty="0" smtClean="0"/>
              <a:t>case2</a:t>
            </a:r>
            <a:r>
              <a:rPr lang="zh-CN" altLang="en-US" baseline="0" dirty="0" smtClean="0"/>
              <a:t>。</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还设计了一个执行快速排序算法的</a:t>
            </a:r>
            <a:r>
              <a:rPr lang="en-US" altLang="zh-CN" baseline="0" dirty="0" smtClean="0"/>
              <a:t>APP</a:t>
            </a:r>
            <a:r>
              <a:rPr lang="zh-CN" altLang="en-US" baseline="0" dirty="0" smtClean="0"/>
              <a:t>，原因就是它具有大量的内存访问、无上下文切换，可以评估计算量大的时候</a:t>
            </a:r>
            <a:r>
              <a:rPr lang="en-US" altLang="zh-CN" baseline="0" dirty="0" smtClean="0"/>
              <a:t>MPU</a:t>
            </a:r>
            <a:r>
              <a:rPr lang="zh-CN" altLang="en-US" baseline="0" dirty="0" smtClean="0"/>
              <a:t>的表现</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每个程序运行</a:t>
            </a:r>
            <a:r>
              <a:rPr lang="en-US" altLang="zh-CN" baseline="0" dirty="0" smtClean="0"/>
              <a:t>200</a:t>
            </a:r>
            <a:r>
              <a:rPr lang="zh-CN" altLang="en-US" baseline="0" dirty="0" smtClean="0"/>
              <a:t>次，</a:t>
            </a:r>
            <a:r>
              <a:rPr lang="en-US" altLang="zh-CN" baseline="0" dirty="0" smtClean="0"/>
              <a:t>MCU</a:t>
            </a:r>
            <a:r>
              <a:rPr lang="zh-CN" altLang="en-US" baseline="0" dirty="0" smtClean="0"/>
              <a:t>上的硬件定时器用于测量每次迭代的时间。</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如图纵轴是在没有隔离方案比较下的减速比，表明</a:t>
            </a:r>
            <a:r>
              <a:rPr lang="en-US" altLang="zh-CN" baseline="0" dirty="0" smtClean="0"/>
              <a:t>MPU</a:t>
            </a:r>
            <a:r>
              <a:rPr lang="zh-CN" altLang="en-US" baseline="0" dirty="0" smtClean="0"/>
              <a:t>方案具有最快的内存访问，因为边界检查的数量仅为只使用软件的一半，即使计算量大的应用，</a:t>
            </a:r>
            <a:r>
              <a:rPr lang="en-US" altLang="zh-CN" baseline="0" dirty="0" smtClean="0"/>
              <a:t>MPU</a:t>
            </a:r>
            <a:r>
              <a:rPr lang="zh-CN" altLang="en-US" baseline="0" dirty="0" smtClean="0"/>
              <a:t>也是最有效率的。</a:t>
            </a:r>
            <a:endParaRPr lang="en-US" altLang="zh-CN" dirty="0" smtClean="0"/>
          </a:p>
        </p:txBody>
      </p:sp>
      <p:sp>
        <p:nvSpPr>
          <p:cNvPr id="4" name="灯片编号占位符 3"/>
          <p:cNvSpPr>
            <a:spLocks noGrp="1"/>
          </p:cNvSpPr>
          <p:nvPr>
            <p:ph type="sldNum" sz="quarter" idx="10"/>
          </p:nvPr>
        </p:nvSpPr>
        <p:spPr/>
        <p:txBody>
          <a:bodyPr/>
          <a:lstStyle/>
          <a:p>
            <a:fld id="{58C6395E-857C-4B40-9E61-2B6F0397D39D}" type="slidenum">
              <a:rPr lang="zh-CN" altLang="en-US" smtClean="0"/>
              <a:t>17</a:t>
            </a:fld>
            <a:endParaRPr lang="zh-CN" altLang="en-US"/>
          </a:p>
        </p:txBody>
      </p:sp>
    </p:spTree>
    <p:extLst>
      <p:ext uri="{BB962C8B-B14F-4D97-AF65-F5344CB8AC3E}">
        <p14:creationId xmlns:p14="http://schemas.microsoft.com/office/powerpoint/2010/main" val="9469222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最后的总结</a:t>
            </a:r>
            <a:endParaRPr lang="en-US" altLang="zh-CN" dirty="0" smtClean="0"/>
          </a:p>
        </p:txBody>
      </p:sp>
      <p:sp>
        <p:nvSpPr>
          <p:cNvPr id="4" name="灯片编号占位符 3"/>
          <p:cNvSpPr>
            <a:spLocks noGrp="1"/>
          </p:cNvSpPr>
          <p:nvPr>
            <p:ph type="sldNum" sz="quarter" idx="10"/>
          </p:nvPr>
        </p:nvSpPr>
        <p:spPr/>
        <p:txBody>
          <a:bodyPr/>
          <a:lstStyle/>
          <a:p>
            <a:fld id="{58C6395E-857C-4B40-9E61-2B6F0397D39D}" type="slidenum">
              <a:rPr lang="zh-CN" altLang="en-US" smtClean="0"/>
              <a:t>18</a:t>
            </a:fld>
            <a:endParaRPr lang="zh-CN" altLang="en-US"/>
          </a:p>
        </p:txBody>
      </p:sp>
    </p:spTree>
    <p:extLst>
      <p:ext uri="{BB962C8B-B14F-4D97-AF65-F5344CB8AC3E}">
        <p14:creationId xmlns:p14="http://schemas.microsoft.com/office/powerpoint/2010/main" val="4545828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58C6395E-857C-4B40-9E61-2B6F0397D39D}" type="slidenum">
              <a:rPr lang="zh-CN" altLang="en-US" smtClean="0"/>
              <a:t>19</a:t>
            </a:fld>
            <a:endParaRPr lang="zh-CN" altLang="en-US"/>
          </a:p>
        </p:txBody>
      </p:sp>
    </p:spTree>
    <p:extLst>
      <p:ext uri="{BB962C8B-B14F-4D97-AF65-F5344CB8AC3E}">
        <p14:creationId xmlns:p14="http://schemas.microsoft.com/office/powerpoint/2010/main" val="2449329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比如小米手环，三星的</a:t>
            </a:r>
            <a:r>
              <a:rPr lang="en-US" altLang="zh-CN" dirty="0" smtClean="0"/>
              <a:t>Galaxy Gear</a:t>
            </a:r>
            <a:r>
              <a:rPr lang="zh-CN" altLang="en-US" dirty="0" smtClean="0"/>
              <a:t>， 华为</a:t>
            </a:r>
            <a:r>
              <a:rPr lang="en-US" altLang="zh-CN" dirty="0" smtClean="0"/>
              <a:t>WATCH</a:t>
            </a:r>
            <a:r>
              <a:rPr lang="zh-CN" altLang="en-US" dirty="0" smtClean="0"/>
              <a:t>等。</a:t>
            </a:r>
            <a:endParaRPr lang="zh-CN" altLang="en-US" dirty="0"/>
          </a:p>
        </p:txBody>
      </p:sp>
      <p:sp>
        <p:nvSpPr>
          <p:cNvPr id="4" name="灯片编号占位符 3"/>
          <p:cNvSpPr>
            <a:spLocks noGrp="1"/>
          </p:cNvSpPr>
          <p:nvPr>
            <p:ph type="sldNum" sz="quarter" idx="10"/>
          </p:nvPr>
        </p:nvSpPr>
        <p:spPr/>
        <p:txBody>
          <a:bodyPr/>
          <a:lstStyle/>
          <a:p>
            <a:fld id="{58C6395E-857C-4B40-9E61-2B6F0397D39D}" type="slidenum">
              <a:rPr lang="zh-CN" altLang="en-US" smtClean="0"/>
              <a:t>2</a:t>
            </a:fld>
            <a:endParaRPr lang="zh-CN" altLang="en-US"/>
          </a:p>
        </p:txBody>
      </p:sp>
    </p:spTree>
    <p:extLst>
      <p:ext uri="{BB962C8B-B14F-4D97-AF65-F5344CB8AC3E}">
        <p14:creationId xmlns:p14="http://schemas.microsoft.com/office/powerpoint/2010/main" val="3703854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比如基础的有记步，测心率，消息提醒，闹钟，还有开发者上传的程序</a:t>
            </a:r>
            <a:endParaRPr lang="en-US" altLang="zh-CN" dirty="0" smtClean="0"/>
          </a:p>
          <a:p>
            <a:r>
              <a:rPr lang="en-US" altLang="zh-CN" dirty="0" smtClean="0"/>
              <a:t>2.</a:t>
            </a:r>
            <a:r>
              <a:rPr lang="zh-CN" altLang="en-US" sz="1200" dirty="0" smtClean="0"/>
              <a:t>必须将应用程序彼此隔离，并保护底层系统免受错误或恶意程序代码的影响。</a:t>
            </a:r>
            <a:endParaRPr lang="en-US" altLang="zh-CN" sz="1200" dirty="0" smtClean="0"/>
          </a:p>
          <a:p>
            <a:endParaRPr lang="en-US" altLang="zh-CN" sz="1200" dirty="0" smtClean="0"/>
          </a:p>
          <a:p>
            <a:r>
              <a:rPr lang="zh-CN" altLang="en-US" sz="1200" dirty="0" smtClean="0"/>
              <a:t>可以使用</a:t>
            </a:r>
            <a:r>
              <a:rPr lang="en-US" altLang="zh-CN" sz="1200" dirty="0" smtClean="0"/>
              <a:t>MMU</a:t>
            </a:r>
            <a:r>
              <a:rPr lang="zh-CN" altLang="en-US" sz="1200" dirty="0" smtClean="0"/>
              <a:t>和</a:t>
            </a:r>
            <a:r>
              <a:rPr lang="en-US" altLang="zh-CN" sz="1200" dirty="0" smtClean="0"/>
              <a:t>MPU</a:t>
            </a:r>
          </a:p>
          <a:p>
            <a:endParaRPr lang="en-US" altLang="zh-CN" sz="1200" dirty="0" smtClean="0"/>
          </a:p>
          <a:p>
            <a:r>
              <a:rPr lang="en-US" altLang="zh-CN" sz="1200" dirty="0" smtClean="0"/>
              <a:t>3.</a:t>
            </a:r>
            <a:r>
              <a:rPr lang="zh-CN" altLang="en-US" sz="1200" dirty="0" smtClean="0"/>
              <a:t>然而这些平台使用的</a:t>
            </a:r>
            <a:r>
              <a:rPr lang="en-US" altLang="zh-CN" sz="1200" dirty="0" smtClean="0"/>
              <a:t>MCU</a:t>
            </a:r>
            <a:r>
              <a:rPr lang="zh-CN" altLang="en-US" sz="1200" dirty="0" smtClean="0"/>
              <a:t>通常缺少内存管理单元（</a:t>
            </a:r>
            <a:r>
              <a:rPr lang="en-US" altLang="zh-CN" sz="1200" dirty="0" smtClean="0"/>
              <a:t>MMU</a:t>
            </a:r>
            <a:r>
              <a:rPr lang="zh-CN" altLang="en-US" sz="1200" dirty="0" smtClean="0"/>
              <a:t>）</a:t>
            </a:r>
            <a:endParaRPr lang="en-US" altLang="zh-CN" sz="1200" dirty="0" smtClean="0"/>
          </a:p>
          <a:p>
            <a:r>
              <a:rPr lang="en-US" altLang="zh-CN" sz="1200" dirty="0" smtClean="0"/>
              <a:t>4.</a:t>
            </a:r>
            <a:r>
              <a:rPr lang="zh-CN" altLang="en-US" sz="1200" dirty="0" smtClean="0"/>
              <a:t>但是当前的</a:t>
            </a:r>
            <a:r>
              <a:rPr lang="en-US" altLang="zh-CN" sz="1200" dirty="0" smtClean="0"/>
              <a:t>MPU</a:t>
            </a:r>
            <a:r>
              <a:rPr lang="zh-CN" altLang="en-US" sz="1200" dirty="0" smtClean="0"/>
              <a:t>不足以完成任务，导致平台开发人员采用基于软件的内存保护解决方案或者其他一些方案。</a:t>
            </a:r>
            <a:endParaRPr lang="en-US" altLang="zh-CN" sz="1200" dirty="0" smtClean="0"/>
          </a:p>
          <a:p>
            <a:endParaRPr lang="en-US" altLang="zh-CN" dirty="0" smtClean="0"/>
          </a:p>
        </p:txBody>
      </p:sp>
      <p:sp>
        <p:nvSpPr>
          <p:cNvPr id="4" name="灯片编号占位符 3"/>
          <p:cNvSpPr>
            <a:spLocks noGrp="1"/>
          </p:cNvSpPr>
          <p:nvPr>
            <p:ph type="sldNum" sz="quarter" idx="10"/>
          </p:nvPr>
        </p:nvSpPr>
        <p:spPr/>
        <p:txBody>
          <a:bodyPr/>
          <a:lstStyle/>
          <a:p>
            <a:fld id="{58C6395E-857C-4B40-9E61-2B6F0397D39D}" type="slidenum">
              <a:rPr lang="zh-CN" altLang="en-US" smtClean="0"/>
              <a:t>3</a:t>
            </a:fld>
            <a:endParaRPr lang="zh-CN" altLang="en-US"/>
          </a:p>
        </p:txBody>
      </p:sp>
    </p:spTree>
    <p:extLst>
      <p:ext uri="{BB962C8B-B14F-4D97-AF65-F5344CB8AC3E}">
        <p14:creationId xmlns:p14="http://schemas.microsoft.com/office/powerpoint/2010/main" val="3213455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诸如手机、遥控器，可穿戴设备都有</a:t>
            </a:r>
            <a:r>
              <a:rPr lang="en-US" altLang="zh-CN" dirty="0" smtClean="0"/>
              <a:t>MCU</a:t>
            </a:r>
            <a:r>
              <a:rPr lang="zh-CN" altLang="en-US" dirty="0" smtClean="0"/>
              <a:t>。</a:t>
            </a:r>
            <a:endParaRPr lang="en-US" altLang="zh-CN"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smtClean="0"/>
              <a:t>当处理器访问主存的一个域时，</a:t>
            </a:r>
            <a:r>
              <a:rPr lang="en-US" altLang="zh-CN" sz="1200" dirty="0" smtClean="0"/>
              <a:t>MPU</a:t>
            </a:r>
            <a:r>
              <a:rPr lang="zh-CN" altLang="en-US" sz="1200" dirty="0" smtClean="0"/>
              <a:t>比较该域的访问权限属性和当时的处理器模式。如果请求符合域的访问标准，则</a:t>
            </a:r>
            <a:r>
              <a:rPr lang="en-US" altLang="zh-CN" sz="1200" dirty="0" smtClean="0"/>
              <a:t>MPU</a:t>
            </a:r>
            <a:r>
              <a:rPr lang="zh-CN" altLang="en-US" sz="1200" dirty="0" smtClean="0"/>
              <a:t>允许内核读</a:t>
            </a:r>
            <a:r>
              <a:rPr lang="en-US" altLang="zh-CN" sz="1200" dirty="0" smtClean="0"/>
              <a:t>/</a:t>
            </a:r>
            <a:r>
              <a:rPr lang="zh-CN" altLang="en-US" sz="1200" dirty="0" smtClean="0"/>
              <a:t>写主存；如果存储器请求不符合域的访问标准，将产生一个异常信号。</a:t>
            </a:r>
          </a:p>
          <a:p>
            <a:pPr marL="228600" indent="-228600">
              <a:buAutoNum type="arabicPeriod"/>
            </a:pPr>
            <a:r>
              <a:rPr lang="zh-CN" altLang="en-US" dirty="0" smtClean="0"/>
              <a:t>在没有使用虚拟存储器的机器上，地址被直接送到内存总线上，使具有相同地址的物理存储器被读写；而在使用了虚拟存储器的情况下，虚拟地址不是被直接送到内存地址总线上，而是送到存储器管理单元</a:t>
            </a:r>
            <a:r>
              <a:rPr lang="en-US" altLang="zh-CN" dirty="0" smtClean="0"/>
              <a:t>MMU</a:t>
            </a:r>
            <a:r>
              <a:rPr lang="zh-CN" altLang="en-US" dirty="0" smtClean="0"/>
              <a:t>，把虚拟地址映射为物理地址。比如对一个</a:t>
            </a:r>
            <a:r>
              <a:rPr lang="en-US" altLang="zh-CN" dirty="0" smtClean="0"/>
              <a:t>16MB</a:t>
            </a:r>
            <a:r>
              <a:rPr lang="zh-CN" altLang="en-US" dirty="0" smtClean="0"/>
              <a:t>的程序和一个内存只有</a:t>
            </a:r>
            <a:r>
              <a:rPr lang="en-US" altLang="zh-CN" dirty="0" smtClean="0"/>
              <a:t>4MB</a:t>
            </a:r>
            <a:r>
              <a:rPr lang="zh-CN" altLang="en-US" dirty="0" smtClean="0"/>
              <a:t>的机器，操作系统通过选择，可以决定各个时刻将哪</a:t>
            </a:r>
            <a:r>
              <a:rPr lang="en-US" altLang="zh-CN" dirty="0" smtClean="0"/>
              <a:t>4M</a:t>
            </a:r>
            <a:r>
              <a:rPr lang="zh-CN" altLang="en-US" dirty="0" smtClean="0"/>
              <a:t>的内容保留在内存中，并在需要时在内存和磁盘间交换程序片段，这样就可以把这个</a:t>
            </a:r>
            <a:r>
              <a:rPr lang="en-US" altLang="zh-CN" dirty="0" smtClean="0"/>
              <a:t>16M</a:t>
            </a:r>
            <a:r>
              <a:rPr lang="zh-CN" altLang="en-US" dirty="0" smtClean="0"/>
              <a:t>的程序运行在一个只具有</a:t>
            </a:r>
            <a:r>
              <a:rPr lang="en-US" altLang="zh-CN" dirty="0" smtClean="0"/>
              <a:t>4M</a:t>
            </a:r>
            <a:r>
              <a:rPr lang="zh-CN" altLang="en-US" dirty="0" smtClean="0"/>
              <a:t>内存机器上了。而这个</a:t>
            </a:r>
            <a:r>
              <a:rPr lang="en-US" altLang="zh-CN" dirty="0" smtClean="0"/>
              <a:t>16M</a:t>
            </a:r>
            <a:r>
              <a:rPr lang="zh-CN" altLang="en-US" dirty="0" smtClean="0"/>
              <a:t>的程序在运行前不必由程序员进行分割。</a:t>
            </a:r>
            <a:endParaRPr lang="en-US" altLang="zh-CN" dirty="0" smtClean="0"/>
          </a:p>
        </p:txBody>
      </p:sp>
      <p:sp>
        <p:nvSpPr>
          <p:cNvPr id="4" name="灯片编号占位符 3"/>
          <p:cNvSpPr>
            <a:spLocks noGrp="1"/>
          </p:cNvSpPr>
          <p:nvPr>
            <p:ph type="sldNum" sz="quarter" idx="10"/>
          </p:nvPr>
        </p:nvSpPr>
        <p:spPr/>
        <p:txBody>
          <a:bodyPr/>
          <a:lstStyle/>
          <a:p>
            <a:fld id="{58C6395E-857C-4B40-9E61-2B6F0397D39D}" type="slidenum">
              <a:rPr lang="zh-CN" altLang="en-US" smtClean="0"/>
              <a:t>4</a:t>
            </a:fld>
            <a:endParaRPr lang="zh-CN" altLang="en-US"/>
          </a:p>
        </p:txBody>
      </p:sp>
    </p:spTree>
    <p:extLst>
      <p:ext uri="{BB962C8B-B14F-4D97-AF65-F5344CB8AC3E}">
        <p14:creationId xmlns:p14="http://schemas.microsoft.com/office/powerpoint/2010/main" val="896052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那么作者写这篇文章的动机就在于看到了</a:t>
            </a:r>
            <a:r>
              <a:rPr lang="en-US" altLang="zh-CN" dirty="0" smtClean="0"/>
              <a:t>MPU</a:t>
            </a:r>
            <a:r>
              <a:rPr lang="zh-CN" altLang="en-US" dirty="0" smtClean="0"/>
              <a:t>的价值</a:t>
            </a:r>
            <a:endParaRPr lang="en-US" altLang="zh-CN" dirty="0" smtClean="0"/>
          </a:p>
          <a:p>
            <a:endParaRPr lang="en-US" altLang="zh-CN" dirty="0" smtClean="0"/>
          </a:p>
          <a:p>
            <a:r>
              <a:rPr lang="zh-CN" altLang="en-US" dirty="0" smtClean="0"/>
              <a:t>硬件内存隔离技术</a:t>
            </a:r>
            <a:r>
              <a:rPr lang="en-US" altLang="zh-CN" baseline="0" dirty="0" smtClean="0"/>
              <a:t>	</a:t>
            </a:r>
            <a:r>
              <a:rPr lang="zh-CN" altLang="en-US" baseline="0" dirty="0" smtClean="0"/>
              <a:t> </a:t>
            </a:r>
            <a:r>
              <a:rPr lang="en-US" altLang="zh-CN" baseline="0" dirty="0" smtClean="0"/>
              <a:t>MPU</a:t>
            </a:r>
            <a:r>
              <a:rPr lang="zh-CN" altLang="en-US" baseline="0" dirty="0" smtClean="0"/>
              <a:t>支持吗？ </a:t>
            </a:r>
            <a:r>
              <a:rPr lang="en-US" altLang="zh-CN" baseline="0" dirty="0" smtClean="0"/>
              <a:t>	</a:t>
            </a:r>
            <a:r>
              <a:rPr lang="zh-CN" altLang="en-US" baseline="0" dirty="0" smtClean="0"/>
              <a:t>描述</a:t>
            </a:r>
            <a:endParaRPr lang="en-US" altLang="zh-CN" baseline="0" dirty="0" smtClean="0"/>
          </a:p>
          <a:p>
            <a:r>
              <a:rPr lang="en-US" altLang="zh-CN" baseline="0" dirty="0" smtClean="0"/>
              <a:t>*******************************************************************************************************************************</a:t>
            </a:r>
          </a:p>
          <a:p>
            <a:r>
              <a:rPr lang="zh-CN" altLang="en-US" baseline="0" dirty="0" smtClean="0"/>
              <a:t>虚拟化                                        不支持</a:t>
            </a:r>
            <a:r>
              <a:rPr lang="en-US" altLang="zh-CN" baseline="0" dirty="0" smtClean="0"/>
              <a:t>		</a:t>
            </a:r>
            <a:r>
              <a:rPr lang="zh-CN" altLang="en-US" baseline="0" dirty="0" smtClean="0"/>
              <a:t>不支持类似</a:t>
            </a:r>
            <a:r>
              <a:rPr lang="en-US" altLang="zh-CN" baseline="0" dirty="0" smtClean="0"/>
              <a:t>MMU</a:t>
            </a:r>
            <a:r>
              <a:rPr lang="zh-CN" altLang="en-US" baseline="0" dirty="0" smtClean="0"/>
              <a:t>能将虚拟地址映射为物理地址</a:t>
            </a:r>
            <a:endParaRPr lang="en-US" altLang="zh-CN" baseline="0" dirty="0" smtClean="0"/>
          </a:p>
          <a:p>
            <a:r>
              <a:rPr lang="zh-CN" altLang="en-US" baseline="0" dirty="0" smtClean="0"/>
              <a:t>权限级别</a:t>
            </a:r>
            <a:r>
              <a:rPr lang="en-US" altLang="zh-CN" baseline="0" dirty="0" smtClean="0"/>
              <a:t>		       </a:t>
            </a:r>
            <a:r>
              <a:rPr lang="zh-CN" altLang="en-US" baseline="0" dirty="0" smtClean="0"/>
              <a:t>支持</a:t>
            </a:r>
            <a:r>
              <a:rPr lang="en-US" altLang="zh-CN" baseline="0" dirty="0" smtClean="0"/>
              <a:t>		</a:t>
            </a:r>
            <a:r>
              <a:rPr lang="zh-CN" altLang="en-US" baseline="0" dirty="0" smtClean="0"/>
              <a:t>但是只有一些支持对内存段设定权限级别，而且在不同的芯片和供应商之间设定是不同的。</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读</a:t>
            </a:r>
            <a:r>
              <a:rPr lang="en-US" altLang="zh-CN" baseline="0" dirty="0" smtClean="0"/>
              <a:t>/</a:t>
            </a:r>
            <a:r>
              <a:rPr lang="zh-CN" altLang="en-US" baseline="0" dirty="0" smtClean="0"/>
              <a:t>写</a:t>
            </a:r>
            <a:r>
              <a:rPr lang="en-US" altLang="zh-CN" baseline="0" dirty="0" smtClean="0"/>
              <a:t>/</a:t>
            </a:r>
            <a:r>
              <a:rPr lang="zh-CN" altLang="en-US" baseline="0" dirty="0" smtClean="0"/>
              <a:t>执行 操作                           支持</a:t>
            </a:r>
            <a:r>
              <a:rPr lang="en-US" altLang="zh-CN" baseline="0" dirty="0" smtClean="0"/>
              <a:t>		</a:t>
            </a:r>
            <a:r>
              <a:rPr lang="zh-CN" altLang="en-US" baseline="0" dirty="0" smtClean="0"/>
              <a:t>所有的</a:t>
            </a:r>
            <a:r>
              <a:rPr lang="en-US" altLang="zh-CN" baseline="0" dirty="0" smtClean="0"/>
              <a:t>MPU</a:t>
            </a:r>
            <a:r>
              <a:rPr lang="zh-CN" altLang="en-US" baseline="0" dirty="0" smtClean="0"/>
              <a:t>都可以对内存段进行读写执行权限，但是支持的内存段数量却在不同的芯片和供应商之间是不同的。</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58C6395E-857C-4B40-9E61-2B6F0397D39D}" type="slidenum">
              <a:rPr lang="zh-CN" altLang="en-US" smtClean="0"/>
              <a:t>5</a:t>
            </a:fld>
            <a:endParaRPr lang="zh-CN" altLang="en-US"/>
          </a:p>
        </p:txBody>
      </p:sp>
    </p:spTree>
    <p:extLst>
      <p:ext uri="{BB962C8B-B14F-4D97-AF65-F5344CB8AC3E}">
        <p14:creationId xmlns:p14="http://schemas.microsoft.com/office/powerpoint/2010/main" val="1901077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那么本文提出的内存隔离技术就是，利用</a:t>
            </a:r>
            <a:r>
              <a:rPr lang="en-US" altLang="zh-CN" dirty="0" smtClean="0"/>
              <a:t>MPU</a:t>
            </a:r>
            <a:r>
              <a:rPr lang="zh-CN" altLang="en-US" dirty="0" smtClean="0"/>
              <a:t>硬件支持来放宽对开发者编写代码的限制并实现更好的运行性能</a:t>
            </a:r>
            <a:endParaRPr lang="zh-CN" altLang="en-US" dirty="0"/>
          </a:p>
        </p:txBody>
      </p:sp>
      <p:sp>
        <p:nvSpPr>
          <p:cNvPr id="4" name="灯片编号占位符 3"/>
          <p:cNvSpPr>
            <a:spLocks noGrp="1"/>
          </p:cNvSpPr>
          <p:nvPr>
            <p:ph type="sldNum" sz="quarter" idx="10"/>
          </p:nvPr>
        </p:nvSpPr>
        <p:spPr/>
        <p:txBody>
          <a:bodyPr/>
          <a:lstStyle/>
          <a:p>
            <a:fld id="{58C6395E-857C-4B40-9E61-2B6F0397D39D}" type="slidenum">
              <a:rPr lang="zh-CN" altLang="en-US" smtClean="0"/>
              <a:t>6</a:t>
            </a:fld>
            <a:endParaRPr lang="zh-CN" altLang="en-US"/>
          </a:p>
        </p:txBody>
      </p:sp>
    </p:spTree>
    <p:extLst>
      <p:ext uri="{BB962C8B-B14F-4D97-AF65-F5344CB8AC3E}">
        <p14:creationId xmlns:p14="http://schemas.microsoft.com/office/powerpoint/2010/main" val="916677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接下来就是系统设计，首先是平台的选择。平台选择的还是这个团队之前做的项目，</a:t>
            </a:r>
            <a:r>
              <a:rPr lang="en-US" altLang="zh-CN" dirty="0" smtClean="0"/>
              <a:t>Amulet</a:t>
            </a:r>
            <a:r>
              <a:rPr lang="zh-CN" altLang="en-US" dirty="0" smtClean="0"/>
              <a:t>平台。</a:t>
            </a:r>
            <a:endParaRPr lang="en-US" altLang="zh-CN" dirty="0" smtClean="0"/>
          </a:p>
          <a:p>
            <a:r>
              <a:rPr lang="en-US" altLang="zh-CN" dirty="0" smtClean="0"/>
              <a:t>	1.</a:t>
            </a:r>
            <a:r>
              <a:rPr lang="zh-CN" altLang="en-US" dirty="0" smtClean="0"/>
              <a:t>开源软件和硬件</a:t>
            </a:r>
            <a:endParaRPr lang="en-US" altLang="zh-CN" dirty="0" smtClean="0"/>
          </a:p>
          <a:p>
            <a:r>
              <a:rPr lang="en-US" altLang="zh-CN" dirty="0" smtClean="0"/>
              <a:t>	2.</a:t>
            </a:r>
            <a:r>
              <a:rPr lang="zh-CN" altLang="en-US" dirty="0" smtClean="0"/>
              <a:t>拥有多个应用</a:t>
            </a:r>
            <a:endParaRPr lang="en-US" altLang="zh-CN" dirty="0" smtClean="0"/>
          </a:p>
          <a:p>
            <a:r>
              <a:rPr lang="en-US" altLang="zh-CN" dirty="0" smtClean="0"/>
              <a:t>	3.</a:t>
            </a:r>
            <a:r>
              <a:rPr lang="zh-CN" altLang="en-US" dirty="0" smtClean="0"/>
              <a:t>超低功耗的</a:t>
            </a:r>
            <a:r>
              <a:rPr lang="en-US" altLang="zh-CN" dirty="0" smtClean="0"/>
              <a:t>MSP430</a:t>
            </a:r>
            <a:r>
              <a:rPr lang="zh-CN" altLang="en-US" dirty="0" smtClean="0"/>
              <a:t>的</a:t>
            </a:r>
            <a:r>
              <a:rPr lang="en-US" altLang="zh-CN" dirty="0" smtClean="0"/>
              <a:t>MCU</a:t>
            </a:r>
            <a:r>
              <a:rPr lang="zh-CN" altLang="en-US" dirty="0" smtClean="0"/>
              <a:t>。超低功耗运行模式的话是：</a:t>
            </a:r>
            <a:r>
              <a:rPr lang="en-US" altLang="zh-CN" dirty="0" smtClean="0"/>
              <a:t>230</a:t>
            </a:r>
            <a:r>
              <a:rPr lang="zh-CN" altLang="en-US" dirty="0" smtClean="0"/>
              <a:t>微安</a:t>
            </a:r>
            <a:endParaRPr lang="en-US" altLang="zh-CN" dirty="0" smtClean="0"/>
          </a:p>
          <a:p>
            <a:r>
              <a:rPr lang="en-US" altLang="zh-CN" dirty="0" smtClean="0"/>
              <a:t>	4.</a:t>
            </a:r>
            <a:r>
              <a:rPr lang="zh-CN" altLang="en-US" dirty="0" smtClean="0"/>
              <a:t>这个平台实现内存隔离是通过语言限制和运行时边界检查。</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8C6395E-857C-4B40-9E61-2B6F0397D39D}" type="slidenum">
              <a:rPr lang="zh-CN" altLang="en-US" smtClean="0"/>
              <a:t>7</a:t>
            </a:fld>
            <a:endParaRPr lang="zh-CN" altLang="en-US"/>
          </a:p>
        </p:txBody>
      </p:sp>
    </p:spTree>
    <p:extLst>
      <p:ext uri="{BB962C8B-B14F-4D97-AF65-F5344CB8AC3E}">
        <p14:creationId xmlns:p14="http://schemas.microsoft.com/office/powerpoint/2010/main" val="3235883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en-US" altLang="zh-CN" dirty="0" smtClean="0"/>
              <a:t>MPU</a:t>
            </a:r>
            <a:r>
              <a:rPr lang="zh-CN" altLang="en-US" dirty="0" smtClean="0"/>
              <a:t>功能</a:t>
            </a:r>
            <a:endParaRPr lang="zh-CN" altLang="en-US" dirty="0"/>
          </a:p>
        </p:txBody>
      </p:sp>
      <p:sp>
        <p:nvSpPr>
          <p:cNvPr id="4" name="灯片编号占位符 3"/>
          <p:cNvSpPr>
            <a:spLocks noGrp="1"/>
          </p:cNvSpPr>
          <p:nvPr>
            <p:ph type="sldNum" sz="quarter" idx="10"/>
          </p:nvPr>
        </p:nvSpPr>
        <p:spPr/>
        <p:txBody>
          <a:bodyPr/>
          <a:lstStyle/>
          <a:p>
            <a:fld id="{58C6395E-857C-4B40-9E61-2B6F0397D39D}" type="slidenum">
              <a:rPr lang="zh-CN" altLang="en-US" smtClean="0"/>
              <a:t>8</a:t>
            </a:fld>
            <a:endParaRPr lang="zh-CN" altLang="en-US"/>
          </a:p>
        </p:txBody>
      </p:sp>
    </p:spTree>
    <p:extLst>
      <p:ext uri="{BB962C8B-B14F-4D97-AF65-F5344CB8AC3E}">
        <p14:creationId xmlns:p14="http://schemas.microsoft.com/office/powerpoint/2010/main" val="1877573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内存分布</a:t>
            </a:r>
            <a:endParaRPr lang="en-US" altLang="zh-CN" dirty="0" smtClean="0"/>
          </a:p>
          <a:p>
            <a:r>
              <a:rPr lang="en-US" altLang="zh-CN" dirty="0" smtClean="0"/>
              <a:t>0.MCU</a:t>
            </a:r>
            <a:r>
              <a:rPr lang="zh-CN" altLang="en-US" dirty="0" smtClean="0"/>
              <a:t>控制寄存器</a:t>
            </a:r>
            <a:endParaRPr lang="en-US" altLang="zh-CN" dirty="0" smtClean="0"/>
          </a:p>
          <a:p>
            <a:r>
              <a:rPr lang="en-US" altLang="zh-CN" dirty="0" smtClean="0"/>
              <a:t>1.</a:t>
            </a:r>
            <a:r>
              <a:rPr lang="zh-CN" altLang="en-US" dirty="0" smtClean="0"/>
              <a:t>堆栈（静态随机存取存储器）</a:t>
            </a:r>
            <a:endParaRPr lang="en-US" altLang="zh-CN" dirty="0" smtClean="0"/>
          </a:p>
          <a:p>
            <a:r>
              <a:rPr lang="en-US" altLang="zh-CN" dirty="0" smtClean="0"/>
              <a:t>2</a:t>
            </a:r>
            <a:r>
              <a:rPr lang="zh-CN" altLang="en-US" dirty="0" smtClean="0"/>
              <a:t>和</a:t>
            </a:r>
            <a:r>
              <a:rPr lang="en-US" altLang="zh-CN" dirty="0" smtClean="0"/>
              <a:t>4</a:t>
            </a:r>
            <a:r>
              <a:rPr lang="zh-CN" altLang="en-US" dirty="0" smtClean="0"/>
              <a:t>区域是存放代码和数据的区域</a:t>
            </a:r>
            <a:endParaRPr lang="en-US" altLang="zh-CN" dirty="0" smtClean="0"/>
          </a:p>
          <a:p>
            <a:r>
              <a:rPr lang="en-US" altLang="zh-CN" dirty="0" smtClean="0"/>
              <a:t>3.</a:t>
            </a:r>
            <a:r>
              <a:rPr lang="zh-CN" altLang="en-US" dirty="0" smtClean="0"/>
              <a:t>中断向量。中断向量是指早期的微机系统中将由硬件产生的中断标识码。中断是指在计算机执行程序的过程中，当出现异常情况或者特殊请求时，计算机停止现行的程序运行，转而对这些特殊请求的处理，处理结束后再返回到现行程序的中断处，继续执行原程序。</a:t>
            </a:r>
            <a:endParaRPr lang="en-US" altLang="zh-CN" dirty="0" smtClean="0"/>
          </a:p>
          <a:p>
            <a:r>
              <a:rPr lang="zh-CN" altLang="en-US" dirty="0" smtClean="0"/>
              <a:t>那么我们可以看到</a:t>
            </a:r>
            <a:r>
              <a:rPr lang="en-US" altLang="zh-CN" dirty="0" smtClean="0"/>
              <a:t>MPU</a:t>
            </a:r>
            <a:r>
              <a:rPr lang="zh-CN" altLang="en-US" dirty="0" smtClean="0"/>
              <a:t>可以保护的区域就是</a:t>
            </a:r>
            <a:r>
              <a:rPr lang="en-US" altLang="zh-CN" dirty="0" smtClean="0"/>
              <a:t>234</a:t>
            </a:r>
            <a:r>
              <a:rPr lang="zh-CN" altLang="en-US" dirty="0" smtClean="0"/>
              <a:t>层，底层和</a:t>
            </a:r>
            <a:r>
              <a:rPr lang="en-US" altLang="zh-CN" dirty="0" smtClean="0"/>
              <a:t>SPAM</a:t>
            </a:r>
            <a:r>
              <a:rPr lang="zh-CN" altLang="en-US" dirty="0" smtClean="0"/>
              <a:t>都不能保护。</a:t>
            </a:r>
            <a:endParaRPr lang="en-US" altLang="zh-CN" dirty="0" smtClean="0"/>
          </a:p>
        </p:txBody>
      </p:sp>
      <p:sp>
        <p:nvSpPr>
          <p:cNvPr id="4" name="灯片编号占位符 3"/>
          <p:cNvSpPr>
            <a:spLocks noGrp="1"/>
          </p:cNvSpPr>
          <p:nvPr>
            <p:ph type="sldNum" sz="quarter" idx="10"/>
          </p:nvPr>
        </p:nvSpPr>
        <p:spPr/>
        <p:txBody>
          <a:bodyPr/>
          <a:lstStyle/>
          <a:p>
            <a:fld id="{58C6395E-857C-4B40-9E61-2B6F0397D39D}" type="slidenum">
              <a:rPr lang="zh-CN" altLang="en-US" smtClean="0"/>
              <a:t>9</a:t>
            </a:fld>
            <a:endParaRPr lang="zh-CN" altLang="en-US"/>
          </a:p>
        </p:txBody>
      </p:sp>
    </p:spTree>
    <p:extLst>
      <p:ext uri="{BB962C8B-B14F-4D97-AF65-F5344CB8AC3E}">
        <p14:creationId xmlns:p14="http://schemas.microsoft.com/office/powerpoint/2010/main" val="426443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2F3462C-8911-4B8B-8A0C-97E7AECE04E1}" type="datetimeFigureOut">
              <a:rPr lang="zh-CN" altLang="en-US" smtClean="0"/>
              <a:t>2018/11/27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FA7672-6B6C-4107-AD2D-6C7BB2735520}" type="slidenum">
              <a:rPr lang="zh-CN" altLang="en-US" smtClean="0"/>
              <a:t>‹#›</a:t>
            </a:fld>
            <a:endParaRPr lang="zh-CN" altLang="en-US"/>
          </a:p>
        </p:txBody>
      </p:sp>
    </p:spTree>
    <p:extLst>
      <p:ext uri="{BB962C8B-B14F-4D97-AF65-F5344CB8AC3E}">
        <p14:creationId xmlns:p14="http://schemas.microsoft.com/office/powerpoint/2010/main" val="3405234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2F3462C-8911-4B8B-8A0C-97E7AECE04E1}" type="datetimeFigureOut">
              <a:rPr lang="zh-CN" altLang="en-US" smtClean="0"/>
              <a:t>2018/11/27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FA7672-6B6C-4107-AD2D-6C7BB2735520}" type="slidenum">
              <a:rPr lang="zh-CN" altLang="en-US" smtClean="0"/>
              <a:t>‹#›</a:t>
            </a:fld>
            <a:endParaRPr lang="zh-CN" altLang="en-US"/>
          </a:p>
        </p:txBody>
      </p:sp>
    </p:spTree>
    <p:extLst>
      <p:ext uri="{BB962C8B-B14F-4D97-AF65-F5344CB8AC3E}">
        <p14:creationId xmlns:p14="http://schemas.microsoft.com/office/powerpoint/2010/main" val="3864931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2F3462C-8911-4B8B-8A0C-97E7AECE04E1}" type="datetimeFigureOut">
              <a:rPr lang="zh-CN" altLang="en-US" smtClean="0"/>
              <a:t>2018/11/27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FA7672-6B6C-4107-AD2D-6C7BB2735520}" type="slidenum">
              <a:rPr lang="zh-CN" altLang="en-US" smtClean="0"/>
              <a:t>‹#›</a:t>
            </a:fld>
            <a:endParaRPr lang="zh-CN" altLang="en-US"/>
          </a:p>
        </p:txBody>
      </p:sp>
    </p:spTree>
    <p:extLst>
      <p:ext uri="{BB962C8B-B14F-4D97-AF65-F5344CB8AC3E}">
        <p14:creationId xmlns:p14="http://schemas.microsoft.com/office/powerpoint/2010/main" val="3044746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2F3462C-8911-4B8B-8A0C-97E7AECE04E1}" type="datetimeFigureOut">
              <a:rPr lang="zh-CN" altLang="en-US" smtClean="0"/>
              <a:t>2018/11/27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FA7672-6B6C-4107-AD2D-6C7BB2735520}" type="slidenum">
              <a:rPr lang="zh-CN" altLang="en-US" smtClean="0"/>
              <a:t>‹#›</a:t>
            </a:fld>
            <a:endParaRPr lang="zh-CN" altLang="en-US"/>
          </a:p>
        </p:txBody>
      </p:sp>
    </p:spTree>
    <p:extLst>
      <p:ext uri="{BB962C8B-B14F-4D97-AF65-F5344CB8AC3E}">
        <p14:creationId xmlns:p14="http://schemas.microsoft.com/office/powerpoint/2010/main" val="2174244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2F3462C-8911-4B8B-8A0C-97E7AECE04E1}" type="datetimeFigureOut">
              <a:rPr lang="zh-CN" altLang="en-US" smtClean="0"/>
              <a:t>2018/11/27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FA7672-6B6C-4107-AD2D-6C7BB2735520}" type="slidenum">
              <a:rPr lang="zh-CN" altLang="en-US" smtClean="0"/>
              <a:t>‹#›</a:t>
            </a:fld>
            <a:endParaRPr lang="zh-CN" altLang="en-US"/>
          </a:p>
        </p:txBody>
      </p:sp>
    </p:spTree>
    <p:extLst>
      <p:ext uri="{BB962C8B-B14F-4D97-AF65-F5344CB8AC3E}">
        <p14:creationId xmlns:p14="http://schemas.microsoft.com/office/powerpoint/2010/main" val="2356244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2F3462C-8911-4B8B-8A0C-97E7AECE04E1}" type="datetimeFigureOut">
              <a:rPr lang="zh-CN" altLang="en-US" smtClean="0"/>
              <a:t>2018/11/27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FA7672-6B6C-4107-AD2D-6C7BB2735520}" type="slidenum">
              <a:rPr lang="zh-CN" altLang="en-US" smtClean="0"/>
              <a:t>‹#›</a:t>
            </a:fld>
            <a:endParaRPr lang="zh-CN" altLang="en-US"/>
          </a:p>
        </p:txBody>
      </p:sp>
    </p:spTree>
    <p:extLst>
      <p:ext uri="{BB962C8B-B14F-4D97-AF65-F5344CB8AC3E}">
        <p14:creationId xmlns:p14="http://schemas.microsoft.com/office/powerpoint/2010/main" val="1040921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2F3462C-8911-4B8B-8A0C-97E7AECE04E1}" type="datetimeFigureOut">
              <a:rPr lang="zh-CN" altLang="en-US" smtClean="0"/>
              <a:t>2018/11/27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FFA7672-6B6C-4107-AD2D-6C7BB2735520}" type="slidenum">
              <a:rPr lang="zh-CN" altLang="en-US" smtClean="0"/>
              <a:t>‹#›</a:t>
            </a:fld>
            <a:endParaRPr lang="zh-CN" altLang="en-US"/>
          </a:p>
        </p:txBody>
      </p:sp>
    </p:spTree>
    <p:extLst>
      <p:ext uri="{BB962C8B-B14F-4D97-AF65-F5344CB8AC3E}">
        <p14:creationId xmlns:p14="http://schemas.microsoft.com/office/powerpoint/2010/main" val="336233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2F3462C-8911-4B8B-8A0C-97E7AECE04E1}" type="datetimeFigureOut">
              <a:rPr lang="zh-CN" altLang="en-US" smtClean="0"/>
              <a:t>2018/11/27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FFA7672-6B6C-4107-AD2D-6C7BB2735520}" type="slidenum">
              <a:rPr lang="zh-CN" altLang="en-US" smtClean="0"/>
              <a:t>‹#›</a:t>
            </a:fld>
            <a:endParaRPr lang="zh-CN" altLang="en-US"/>
          </a:p>
        </p:txBody>
      </p:sp>
    </p:spTree>
    <p:extLst>
      <p:ext uri="{BB962C8B-B14F-4D97-AF65-F5344CB8AC3E}">
        <p14:creationId xmlns:p14="http://schemas.microsoft.com/office/powerpoint/2010/main" val="3260897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2F3462C-8911-4B8B-8A0C-97E7AECE04E1}" type="datetimeFigureOut">
              <a:rPr lang="zh-CN" altLang="en-US" smtClean="0"/>
              <a:t>2018/11/27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FFA7672-6B6C-4107-AD2D-6C7BB2735520}" type="slidenum">
              <a:rPr lang="zh-CN" altLang="en-US" smtClean="0"/>
              <a:t>‹#›</a:t>
            </a:fld>
            <a:endParaRPr lang="zh-CN" altLang="en-US"/>
          </a:p>
        </p:txBody>
      </p:sp>
    </p:spTree>
    <p:extLst>
      <p:ext uri="{BB962C8B-B14F-4D97-AF65-F5344CB8AC3E}">
        <p14:creationId xmlns:p14="http://schemas.microsoft.com/office/powerpoint/2010/main" val="3195201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2F3462C-8911-4B8B-8A0C-97E7AECE04E1}" type="datetimeFigureOut">
              <a:rPr lang="zh-CN" altLang="en-US" smtClean="0"/>
              <a:t>2018/11/27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FA7672-6B6C-4107-AD2D-6C7BB2735520}" type="slidenum">
              <a:rPr lang="zh-CN" altLang="en-US" smtClean="0"/>
              <a:t>‹#›</a:t>
            </a:fld>
            <a:endParaRPr lang="zh-CN" altLang="en-US"/>
          </a:p>
        </p:txBody>
      </p:sp>
    </p:spTree>
    <p:extLst>
      <p:ext uri="{BB962C8B-B14F-4D97-AF65-F5344CB8AC3E}">
        <p14:creationId xmlns:p14="http://schemas.microsoft.com/office/powerpoint/2010/main" val="2551473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2F3462C-8911-4B8B-8A0C-97E7AECE04E1}" type="datetimeFigureOut">
              <a:rPr lang="zh-CN" altLang="en-US" smtClean="0"/>
              <a:t>2018/11/27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FA7672-6B6C-4107-AD2D-6C7BB2735520}" type="slidenum">
              <a:rPr lang="zh-CN" altLang="en-US" smtClean="0"/>
              <a:t>‹#›</a:t>
            </a:fld>
            <a:endParaRPr lang="zh-CN" altLang="en-US"/>
          </a:p>
        </p:txBody>
      </p:sp>
    </p:spTree>
    <p:extLst>
      <p:ext uri="{BB962C8B-B14F-4D97-AF65-F5344CB8AC3E}">
        <p14:creationId xmlns:p14="http://schemas.microsoft.com/office/powerpoint/2010/main" val="82137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F3462C-8911-4B8B-8A0C-97E7AECE04E1}" type="datetimeFigureOut">
              <a:rPr lang="zh-CN" altLang="en-US" smtClean="0"/>
              <a:t>2018/11/27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A7672-6B6C-4107-AD2D-6C7BB2735520}" type="slidenum">
              <a:rPr lang="zh-CN" altLang="en-US" smtClean="0"/>
              <a:t>‹#›</a:t>
            </a:fld>
            <a:endParaRPr lang="zh-CN" altLang="en-US"/>
          </a:p>
        </p:txBody>
      </p:sp>
    </p:spTree>
    <p:extLst>
      <p:ext uri="{BB962C8B-B14F-4D97-AF65-F5344CB8AC3E}">
        <p14:creationId xmlns:p14="http://schemas.microsoft.com/office/powerpoint/2010/main" val="147566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4720"/>
            <a:ext cx="9144000" cy="2387600"/>
          </a:xfrm>
        </p:spPr>
        <p:txBody>
          <a:bodyPr>
            <a:normAutofit fontScale="90000"/>
          </a:bodyPr>
          <a:lstStyle/>
          <a:p>
            <a:r>
              <a:rPr lang="en-US" altLang="zh-CN" dirty="0" smtClean="0">
                <a:solidFill>
                  <a:schemeClr val="accent6">
                    <a:lumMod val="50000"/>
                  </a:schemeClr>
                </a:solidFill>
              </a:rPr>
              <a:t>Application Memory Isolation on Ultra-Low-Power MCUs</a:t>
            </a:r>
            <a:endParaRPr lang="zh-CN" altLang="en-US" dirty="0">
              <a:solidFill>
                <a:schemeClr val="accent6">
                  <a:lumMod val="50000"/>
                </a:schemeClr>
              </a:solidFill>
            </a:endParaRPr>
          </a:p>
        </p:txBody>
      </p:sp>
      <p:sp>
        <p:nvSpPr>
          <p:cNvPr id="3" name="副标题 2"/>
          <p:cNvSpPr>
            <a:spLocks noGrp="1"/>
          </p:cNvSpPr>
          <p:nvPr>
            <p:ph type="subTitle" idx="1"/>
          </p:nvPr>
        </p:nvSpPr>
        <p:spPr>
          <a:xfrm>
            <a:off x="1524000" y="2329184"/>
            <a:ext cx="9144000" cy="1001493"/>
          </a:xfrm>
        </p:spPr>
        <p:txBody>
          <a:bodyPr>
            <a:normAutofit/>
          </a:bodyPr>
          <a:lstStyle/>
          <a:p>
            <a:r>
              <a:rPr lang="zh-CN" altLang="en-US" sz="3200" dirty="0" smtClean="0">
                <a:solidFill>
                  <a:schemeClr val="accent6">
                    <a:lumMod val="50000"/>
                  </a:schemeClr>
                </a:solidFill>
              </a:rPr>
              <a:t>超低功耗</a:t>
            </a:r>
            <a:r>
              <a:rPr lang="en-US" altLang="zh-CN" sz="3200" dirty="0" smtClean="0">
                <a:solidFill>
                  <a:schemeClr val="accent6">
                    <a:lumMod val="50000"/>
                  </a:schemeClr>
                </a:solidFill>
              </a:rPr>
              <a:t>MCU</a:t>
            </a:r>
            <a:r>
              <a:rPr lang="zh-CN" altLang="en-US" sz="3200" dirty="0" smtClean="0">
                <a:solidFill>
                  <a:schemeClr val="accent6">
                    <a:lumMod val="50000"/>
                  </a:schemeClr>
                </a:solidFill>
              </a:rPr>
              <a:t>上的应用程序内存隔离</a:t>
            </a:r>
            <a:endParaRPr lang="zh-CN" altLang="en-US" sz="2800" dirty="0">
              <a:solidFill>
                <a:schemeClr val="accent6">
                  <a:lumMod val="50000"/>
                </a:schemeClr>
              </a:solidFill>
            </a:endParaRPr>
          </a:p>
        </p:txBody>
      </p:sp>
      <p:sp>
        <p:nvSpPr>
          <p:cNvPr id="4" name="副标题 2"/>
          <p:cNvSpPr txBox="1">
            <a:spLocks/>
          </p:cNvSpPr>
          <p:nvPr/>
        </p:nvSpPr>
        <p:spPr>
          <a:xfrm>
            <a:off x="1524000" y="3107424"/>
            <a:ext cx="9144000" cy="18628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sz="3200" dirty="0" smtClean="0">
                <a:solidFill>
                  <a:schemeClr val="bg1">
                    <a:lumMod val="50000"/>
                  </a:schemeClr>
                </a:solidFill>
              </a:rPr>
              <a:t>Taylor Hardin, Ryan Scott, Patrick</a:t>
            </a:r>
          </a:p>
          <a:p>
            <a:r>
              <a:rPr lang="en-US" altLang="zh-CN" sz="3200" dirty="0" smtClean="0">
                <a:solidFill>
                  <a:schemeClr val="bg1">
                    <a:lumMod val="50000"/>
                  </a:schemeClr>
                </a:solidFill>
              </a:rPr>
              <a:t>Proctor, Josiah Hester, Jacob </a:t>
            </a:r>
            <a:r>
              <a:rPr lang="en-US" altLang="zh-CN" sz="3200" dirty="0" err="1" smtClean="0">
                <a:solidFill>
                  <a:schemeClr val="bg1">
                    <a:lumMod val="50000"/>
                  </a:schemeClr>
                </a:solidFill>
              </a:rPr>
              <a:t>Sorber</a:t>
            </a:r>
            <a:r>
              <a:rPr lang="en-US" altLang="zh-CN" sz="3200" dirty="0" smtClean="0">
                <a:solidFill>
                  <a:schemeClr val="bg1">
                    <a:lumMod val="50000"/>
                  </a:schemeClr>
                </a:solidFill>
              </a:rPr>
              <a:t>,</a:t>
            </a:r>
          </a:p>
          <a:p>
            <a:r>
              <a:rPr lang="en-US" altLang="zh-CN" sz="3200" dirty="0" smtClean="0">
                <a:solidFill>
                  <a:schemeClr val="bg1">
                    <a:lumMod val="50000"/>
                  </a:schemeClr>
                </a:solidFill>
              </a:rPr>
              <a:t>David </a:t>
            </a:r>
            <a:r>
              <a:rPr lang="en-US" altLang="zh-CN" sz="3200" dirty="0" err="1" smtClean="0">
                <a:solidFill>
                  <a:schemeClr val="bg1">
                    <a:lumMod val="50000"/>
                  </a:schemeClr>
                </a:solidFill>
              </a:rPr>
              <a:t>Kotz</a:t>
            </a:r>
            <a:endParaRPr lang="zh-CN" altLang="en-US" sz="3200" dirty="0">
              <a:solidFill>
                <a:schemeClr val="bg1">
                  <a:lumMod val="50000"/>
                </a:schemeClr>
              </a:solidFill>
            </a:endParaRPr>
          </a:p>
        </p:txBody>
      </p:sp>
      <p:sp>
        <p:nvSpPr>
          <p:cNvPr id="7" name="文本框 6"/>
          <p:cNvSpPr txBox="1"/>
          <p:nvPr/>
        </p:nvSpPr>
        <p:spPr>
          <a:xfrm>
            <a:off x="3019245" y="5286848"/>
            <a:ext cx="6030819" cy="461665"/>
          </a:xfrm>
          <a:prstGeom prst="rect">
            <a:avLst/>
          </a:prstGeom>
          <a:noFill/>
        </p:spPr>
        <p:txBody>
          <a:bodyPr wrap="square" rtlCol="0">
            <a:spAutoFit/>
          </a:bodyPr>
          <a:lstStyle/>
          <a:p>
            <a:r>
              <a:rPr lang="en-US" altLang="zh-CN" sz="2400" dirty="0"/>
              <a:t>S</a:t>
            </a:r>
            <a:r>
              <a:rPr lang="en-US" altLang="zh-CN" sz="2400" dirty="0" smtClean="0"/>
              <a:t>upported </a:t>
            </a:r>
            <a:r>
              <a:rPr lang="en-US" altLang="zh-CN" sz="2400" dirty="0" smtClean="0"/>
              <a:t>by the National Science Foundation</a:t>
            </a:r>
            <a:endParaRPr lang="en-US" altLang="zh-CN" sz="2400" dirty="0"/>
          </a:p>
        </p:txBody>
      </p:sp>
      <p:pic>
        <p:nvPicPr>
          <p:cNvPr id="5" name="图片 4"/>
          <p:cNvPicPr>
            <a:picLocks noChangeAspect="1"/>
          </p:cNvPicPr>
          <p:nvPr/>
        </p:nvPicPr>
        <p:blipFill>
          <a:blip r:embed="rId3"/>
          <a:stretch>
            <a:fillRect/>
          </a:stretch>
        </p:blipFill>
        <p:spPr>
          <a:xfrm>
            <a:off x="8975114" y="4940293"/>
            <a:ext cx="1752381" cy="1133333"/>
          </a:xfrm>
          <a:prstGeom prst="rect">
            <a:avLst/>
          </a:prstGeom>
        </p:spPr>
      </p:pic>
      <p:sp>
        <p:nvSpPr>
          <p:cNvPr id="8" name="文本框 7"/>
          <p:cNvSpPr txBox="1"/>
          <p:nvPr/>
        </p:nvSpPr>
        <p:spPr>
          <a:xfrm>
            <a:off x="3805178" y="6073626"/>
            <a:ext cx="4458952" cy="461665"/>
          </a:xfrm>
          <a:prstGeom prst="rect">
            <a:avLst/>
          </a:prstGeom>
          <a:noFill/>
        </p:spPr>
        <p:txBody>
          <a:bodyPr wrap="square" rtlCol="0">
            <a:spAutoFit/>
          </a:bodyPr>
          <a:lstStyle/>
          <a:p>
            <a:r>
              <a:rPr lang="en-US" altLang="zh-CN" sz="2400" dirty="0"/>
              <a:t>Reported</a:t>
            </a:r>
            <a:r>
              <a:rPr lang="en-US" altLang="zh-CN" sz="2400" dirty="0" smtClean="0"/>
              <a:t> by </a:t>
            </a:r>
            <a:r>
              <a:rPr lang="zh-CN" altLang="en-US" sz="2400" dirty="0" smtClean="0"/>
              <a:t>周鹏程 </a:t>
            </a:r>
            <a:r>
              <a:rPr lang="en-US" altLang="zh-CN" sz="2400" dirty="0" smtClean="0"/>
              <a:t>M201877295</a:t>
            </a:r>
            <a:endParaRPr lang="en-US" altLang="zh-CN" sz="2400" dirty="0"/>
          </a:p>
        </p:txBody>
      </p:sp>
    </p:spTree>
    <p:extLst>
      <p:ext uri="{BB962C8B-B14F-4D97-AF65-F5344CB8AC3E}">
        <p14:creationId xmlns:p14="http://schemas.microsoft.com/office/powerpoint/2010/main" val="13629005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183774" y="404267"/>
            <a:ext cx="8410754" cy="1046440"/>
          </a:xfrm>
          <a:prstGeom prst="rect">
            <a:avLst/>
          </a:prstGeom>
          <a:noFill/>
        </p:spPr>
        <p:txBody>
          <a:bodyPr wrap="square" rtlCol="0">
            <a:spAutoFit/>
          </a:bodyPr>
          <a:lstStyle/>
          <a:p>
            <a:r>
              <a:rPr lang="en-US" altLang="zh-CN" sz="4400" dirty="0" smtClean="0">
                <a:solidFill>
                  <a:schemeClr val="accent6">
                    <a:lumMod val="50000"/>
                  </a:schemeClr>
                </a:solidFill>
              </a:rPr>
              <a:t>System Design : Memory violations</a:t>
            </a:r>
          </a:p>
          <a:p>
            <a:endParaRPr lang="zh-CN" altLang="en-US" dirty="0"/>
          </a:p>
        </p:txBody>
      </p:sp>
      <p:sp>
        <p:nvSpPr>
          <p:cNvPr id="4" name="矩形 3"/>
          <p:cNvSpPr/>
          <p:nvPr/>
        </p:nvSpPr>
        <p:spPr>
          <a:xfrm>
            <a:off x="1975461" y="1806307"/>
            <a:ext cx="8619067" cy="4093428"/>
          </a:xfrm>
          <a:prstGeom prst="rect">
            <a:avLst/>
          </a:prstGeom>
        </p:spPr>
        <p:txBody>
          <a:bodyPr wrap="square">
            <a:spAutoFit/>
          </a:bodyPr>
          <a:lstStyle/>
          <a:p>
            <a:r>
              <a:rPr lang="en-US" altLang="zh-CN" sz="4000" b="0" i="0" u="none" strike="noStrike" baseline="0" dirty="0" smtClean="0">
                <a:latin typeface="ArialMT"/>
              </a:rPr>
              <a:t>• </a:t>
            </a:r>
            <a:r>
              <a:rPr lang="zh-CN" altLang="en-US" sz="4000" dirty="0" smtClean="0">
                <a:latin typeface="Calibri" panose="020F0502020204030204" pitchFamily="34" charset="0"/>
              </a:rPr>
              <a:t>内存访问</a:t>
            </a:r>
            <a:endParaRPr lang="en-US" altLang="zh-CN" sz="4000" b="0" i="0" u="none" strike="noStrike" baseline="0" dirty="0" smtClean="0">
              <a:latin typeface="Calibri" panose="020F0502020204030204" pitchFamily="34" charset="0"/>
            </a:endParaRPr>
          </a:p>
          <a:p>
            <a:r>
              <a:rPr lang="en-US" altLang="zh-CN" sz="3600" b="0" i="0" u="none" strike="noStrike" baseline="0" dirty="0" smtClean="0">
                <a:latin typeface="ArialMT"/>
              </a:rPr>
              <a:t>	–</a:t>
            </a:r>
            <a:r>
              <a:rPr lang="zh-CN" altLang="en-US" sz="3600" b="0" i="0" u="none" strike="noStrike" baseline="0" dirty="0" smtClean="0">
                <a:latin typeface="ArialMT"/>
              </a:rPr>
              <a:t>应用数据</a:t>
            </a:r>
            <a:endParaRPr lang="en-US" altLang="zh-CN" sz="3600" b="0" i="0" u="none" strike="noStrike" baseline="0" dirty="0" smtClean="0">
              <a:latin typeface="ArialMT"/>
            </a:endParaRPr>
          </a:p>
          <a:p>
            <a:r>
              <a:rPr lang="en-US" altLang="zh-CN" sz="3600" b="0" i="0" u="none" strike="noStrike" baseline="0" dirty="0" smtClean="0">
                <a:latin typeface="ArialMT"/>
              </a:rPr>
              <a:t>	–</a:t>
            </a:r>
            <a:r>
              <a:rPr lang="zh-CN" altLang="en-US" sz="3600" b="0" i="0" u="none" strike="noStrike" baseline="0" dirty="0" smtClean="0">
                <a:latin typeface="ArialMT"/>
              </a:rPr>
              <a:t>间接函数调用</a:t>
            </a:r>
            <a:r>
              <a:rPr lang="en-US" altLang="zh-CN" sz="3600" b="0" i="0" u="none" strike="noStrike" baseline="0" dirty="0" smtClean="0">
                <a:latin typeface="ArialMT"/>
              </a:rPr>
              <a:t> </a:t>
            </a:r>
          </a:p>
          <a:p>
            <a:endParaRPr lang="en-US" altLang="zh-CN" sz="3600" b="0" i="0" u="none" strike="noStrike" baseline="0" dirty="0" smtClean="0">
              <a:latin typeface="Calibri" panose="020F0502020204030204" pitchFamily="34" charset="0"/>
            </a:endParaRPr>
          </a:p>
          <a:p>
            <a:r>
              <a:rPr lang="en-US" altLang="zh-CN" sz="4000" b="0" i="0" u="none" strike="noStrike" baseline="0" dirty="0" smtClean="0">
                <a:latin typeface="ArialMT"/>
              </a:rPr>
              <a:t>• </a:t>
            </a:r>
            <a:r>
              <a:rPr lang="zh-CN" altLang="en-US" sz="4000" b="0" i="0" u="none" strike="noStrike" baseline="0" dirty="0" smtClean="0">
                <a:latin typeface="ArialMT"/>
              </a:rPr>
              <a:t>上下文切换</a:t>
            </a:r>
            <a:endParaRPr lang="en-US" altLang="zh-CN" sz="4000" b="0" i="0" u="none" strike="noStrike" baseline="0" dirty="0" smtClean="0">
              <a:latin typeface="Calibri" panose="020F0502020204030204" pitchFamily="34" charset="0"/>
            </a:endParaRPr>
          </a:p>
          <a:p>
            <a:r>
              <a:rPr lang="en-US" altLang="zh-CN" sz="3600" b="0" i="0" u="none" strike="noStrike" baseline="0" dirty="0" smtClean="0">
                <a:latin typeface="ArialMT"/>
              </a:rPr>
              <a:t>	– </a:t>
            </a:r>
            <a:r>
              <a:rPr lang="zh-CN" altLang="en-US" sz="3600" b="0" i="0" u="none" strike="noStrike" baseline="0" dirty="0" smtClean="0">
                <a:latin typeface="ArialMT"/>
              </a:rPr>
              <a:t>将指针传递给操作系统</a:t>
            </a:r>
            <a:endParaRPr lang="en-US" altLang="zh-CN" sz="3600" b="0" i="0" u="none" strike="noStrike" baseline="0" dirty="0" smtClean="0">
              <a:latin typeface="Calibri" panose="020F0502020204030204" pitchFamily="34" charset="0"/>
            </a:endParaRPr>
          </a:p>
          <a:p>
            <a:r>
              <a:rPr lang="en-US" altLang="zh-CN" sz="3600" b="0" i="0" u="none" strike="noStrike" baseline="0" dirty="0" smtClean="0">
                <a:latin typeface="ArialMT"/>
              </a:rPr>
              <a:t>	– </a:t>
            </a:r>
            <a:r>
              <a:rPr lang="zh-CN" altLang="en-US" sz="3600" b="0" i="0" u="none" strike="noStrike" baseline="0" dirty="0" smtClean="0">
                <a:latin typeface="ArialMT"/>
              </a:rPr>
              <a:t>更改返回地址</a:t>
            </a:r>
            <a:endParaRPr lang="zh-CN" altLang="en-US" sz="2400" dirty="0"/>
          </a:p>
        </p:txBody>
      </p:sp>
    </p:spTree>
    <p:extLst>
      <p:ext uri="{BB962C8B-B14F-4D97-AF65-F5344CB8AC3E}">
        <p14:creationId xmlns:p14="http://schemas.microsoft.com/office/powerpoint/2010/main" val="353121501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183774" y="285736"/>
            <a:ext cx="8410754" cy="1046440"/>
          </a:xfrm>
          <a:prstGeom prst="rect">
            <a:avLst/>
          </a:prstGeom>
          <a:noFill/>
        </p:spPr>
        <p:txBody>
          <a:bodyPr wrap="square" rtlCol="0">
            <a:spAutoFit/>
          </a:bodyPr>
          <a:lstStyle/>
          <a:p>
            <a:r>
              <a:rPr lang="en-US" altLang="zh-CN" sz="4400" dirty="0" smtClean="0">
                <a:solidFill>
                  <a:schemeClr val="accent6">
                    <a:lumMod val="50000"/>
                  </a:schemeClr>
                </a:solidFill>
              </a:rPr>
              <a:t>System Design : Memory Layout</a:t>
            </a:r>
          </a:p>
          <a:p>
            <a:endParaRPr lang="zh-CN" altLang="en-US" dirty="0"/>
          </a:p>
        </p:txBody>
      </p:sp>
      <p:pic>
        <p:nvPicPr>
          <p:cNvPr id="2" name="图片 1"/>
          <p:cNvPicPr>
            <a:picLocks noChangeAspect="1"/>
          </p:cNvPicPr>
          <p:nvPr/>
        </p:nvPicPr>
        <p:blipFill>
          <a:blip r:embed="rId3"/>
          <a:stretch>
            <a:fillRect/>
          </a:stretch>
        </p:blipFill>
        <p:spPr>
          <a:xfrm>
            <a:off x="2539374" y="1097208"/>
            <a:ext cx="6662498" cy="5608391"/>
          </a:xfrm>
          <a:prstGeom prst="rect">
            <a:avLst/>
          </a:prstGeom>
        </p:spPr>
      </p:pic>
    </p:spTree>
    <p:extLst>
      <p:ext uri="{BB962C8B-B14F-4D97-AF65-F5344CB8AC3E}">
        <p14:creationId xmlns:p14="http://schemas.microsoft.com/office/powerpoint/2010/main" val="426008593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183774" y="285736"/>
            <a:ext cx="8410754" cy="769441"/>
          </a:xfrm>
          <a:prstGeom prst="rect">
            <a:avLst/>
          </a:prstGeom>
          <a:noFill/>
        </p:spPr>
        <p:txBody>
          <a:bodyPr wrap="square" rtlCol="0">
            <a:spAutoFit/>
          </a:bodyPr>
          <a:lstStyle/>
          <a:p>
            <a:r>
              <a:rPr lang="en-US" altLang="zh-CN" sz="4400" dirty="0" smtClean="0">
                <a:solidFill>
                  <a:schemeClr val="accent6">
                    <a:lumMod val="50000"/>
                  </a:schemeClr>
                </a:solidFill>
              </a:rPr>
              <a:t>System Design : MPU Model</a:t>
            </a:r>
            <a:endParaRPr lang="zh-CN" altLang="en-US" dirty="0"/>
          </a:p>
        </p:txBody>
      </p:sp>
      <p:sp>
        <p:nvSpPr>
          <p:cNvPr id="3" name="矩形 2"/>
          <p:cNvSpPr/>
          <p:nvPr/>
        </p:nvSpPr>
        <p:spPr>
          <a:xfrm>
            <a:off x="1328953" y="1476445"/>
            <a:ext cx="10120395" cy="5078313"/>
          </a:xfrm>
          <a:prstGeom prst="rect">
            <a:avLst/>
          </a:prstGeom>
        </p:spPr>
        <p:txBody>
          <a:bodyPr wrap="square">
            <a:spAutoFit/>
          </a:bodyPr>
          <a:lstStyle/>
          <a:p>
            <a:r>
              <a:rPr lang="en-US" altLang="zh-CN" sz="3600" b="0" i="0" u="none" strike="noStrike" baseline="0" dirty="0" smtClean="0">
                <a:latin typeface="ArialMT"/>
              </a:rPr>
              <a:t>• </a:t>
            </a:r>
            <a:r>
              <a:rPr lang="en-US" altLang="zh-CN" sz="3600" b="0" i="0" u="none" strike="noStrike" baseline="0" dirty="0" smtClean="0">
                <a:latin typeface="Calibri" panose="020F0502020204030204" pitchFamily="34" charset="0"/>
              </a:rPr>
              <a:t>MPU</a:t>
            </a:r>
            <a:r>
              <a:rPr lang="zh-CN" altLang="en-US" sz="3600" b="0" i="0" u="none" strike="noStrike" baseline="0" dirty="0" smtClean="0">
                <a:latin typeface="Calibri" panose="020F0502020204030204" pitchFamily="34" charset="0"/>
              </a:rPr>
              <a:t>阻止对当前应用程序内存空间之上的内存访问和间接调用。</a:t>
            </a:r>
            <a:endParaRPr lang="en-US" altLang="zh-CN" sz="3600" b="0" i="0" u="none" strike="noStrike" baseline="0" dirty="0" smtClean="0">
              <a:latin typeface="Calibri" panose="020F0502020204030204" pitchFamily="34" charset="0"/>
            </a:endParaRPr>
          </a:p>
          <a:p>
            <a:endParaRPr lang="en-US" altLang="zh-CN" sz="3600" b="0" i="0" u="none" strike="noStrike" baseline="0" dirty="0" smtClean="0">
              <a:latin typeface="Calibri" panose="020F0502020204030204" pitchFamily="34" charset="0"/>
            </a:endParaRPr>
          </a:p>
          <a:p>
            <a:r>
              <a:rPr lang="en-US" altLang="zh-CN" sz="3600" b="0" i="0" u="none" strike="noStrike" baseline="0" dirty="0" smtClean="0">
                <a:latin typeface="ArialMT"/>
              </a:rPr>
              <a:t>•</a:t>
            </a:r>
            <a:r>
              <a:rPr lang="zh-CN" altLang="en-US" sz="3600" b="0" i="0" u="none" strike="noStrike" baseline="0" dirty="0" smtClean="0">
                <a:latin typeface="ArialMT"/>
              </a:rPr>
              <a:t>运行软件检查当前应用程序内存空间以下的句柄访问和间接调用</a:t>
            </a:r>
            <a:endParaRPr lang="en-US" altLang="zh-CN" sz="3600" b="0" i="0" u="none" strike="noStrike" baseline="0" dirty="0" smtClean="0">
              <a:latin typeface="ArialMT"/>
            </a:endParaRPr>
          </a:p>
          <a:p>
            <a:endParaRPr lang="en-US" altLang="zh-CN" sz="3600" b="0" i="0" u="none" strike="noStrike" baseline="0" dirty="0" smtClean="0">
              <a:latin typeface="ArialMT"/>
            </a:endParaRPr>
          </a:p>
          <a:p>
            <a:r>
              <a:rPr lang="en-US" altLang="zh-CN" sz="3600" b="0" i="0" u="none" strike="noStrike" baseline="0" dirty="0" smtClean="0">
                <a:latin typeface="ArialMT"/>
              </a:rPr>
              <a:t>•</a:t>
            </a:r>
            <a:r>
              <a:rPr lang="zh-CN" altLang="en-US" sz="3600" b="0" i="0" u="none" strike="noStrike" baseline="0" dirty="0" smtClean="0">
                <a:latin typeface="ArialMT"/>
              </a:rPr>
              <a:t>每个应用程序都有自己的堆栈</a:t>
            </a:r>
            <a:endParaRPr lang="en-US" altLang="zh-CN" sz="3600" b="0" i="0" u="none" strike="noStrike" baseline="0" dirty="0" smtClean="0">
              <a:latin typeface="ArialMT"/>
            </a:endParaRPr>
          </a:p>
          <a:p>
            <a:endParaRPr lang="en-US" altLang="zh-CN" sz="3600" b="0" i="0" u="none" strike="noStrike" baseline="0" dirty="0" smtClean="0">
              <a:latin typeface="ArialMT"/>
            </a:endParaRPr>
          </a:p>
          <a:p>
            <a:r>
              <a:rPr lang="en-US" altLang="zh-CN" sz="3600" b="0" i="0" u="none" strike="noStrike" baseline="0" dirty="0" smtClean="0">
                <a:latin typeface="ArialMT"/>
              </a:rPr>
              <a:t>•</a:t>
            </a:r>
            <a:r>
              <a:rPr lang="zh-CN" altLang="en-US" sz="3600" b="0" i="0" u="none" strike="noStrike" baseline="0" dirty="0" smtClean="0">
                <a:latin typeface="ArialMT"/>
              </a:rPr>
              <a:t>运行时软件检查验证返回地址</a:t>
            </a:r>
            <a:endParaRPr lang="zh-CN" altLang="en-US" sz="2400" dirty="0"/>
          </a:p>
        </p:txBody>
      </p:sp>
    </p:spTree>
    <p:extLst>
      <p:ext uri="{BB962C8B-B14F-4D97-AF65-F5344CB8AC3E}">
        <p14:creationId xmlns:p14="http://schemas.microsoft.com/office/powerpoint/2010/main" val="179892962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712477" y="302670"/>
            <a:ext cx="5605559" cy="769441"/>
          </a:xfrm>
          <a:prstGeom prst="rect">
            <a:avLst/>
          </a:prstGeom>
          <a:noFill/>
        </p:spPr>
        <p:txBody>
          <a:bodyPr wrap="square" rtlCol="0">
            <a:spAutoFit/>
          </a:bodyPr>
          <a:lstStyle/>
          <a:p>
            <a:r>
              <a:rPr lang="en-US" altLang="zh-CN" sz="4400" dirty="0" smtClean="0">
                <a:solidFill>
                  <a:schemeClr val="accent6">
                    <a:lumMod val="50000"/>
                  </a:schemeClr>
                </a:solidFill>
              </a:rPr>
              <a:t>System Design : AFT</a:t>
            </a:r>
            <a:endParaRPr lang="zh-CN" altLang="en-US" dirty="0"/>
          </a:p>
        </p:txBody>
      </p:sp>
      <p:sp>
        <p:nvSpPr>
          <p:cNvPr id="3" name="矩形 2"/>
          <p:cNvSpPr/>
          <p:nvPr/>
        </p:nvSpPr>
        <p:spPr>
          <a:xfrm>
            <a:off x="3454399" y="2308888"/>
            <a:ext cx="6121714" cy="2862322"/>
          </a:xfrm>
          <a:prstGeom prst="rect">
            <a:avLst/>
          </a:prstGeom>
        </p:spPr>
        <p:txBody>
          <a:bodyPr wrap="square">
            <a:spAutoFit/>
          </a:bodyPr>
          <a:lstStyle/>
          <a:p>
            <a:r>
              <a:rPr lang="en-US" altLang="zh-CN" sz="3600" b="0" i="0" u="none" strike="noStrike" baseline="0" dirty="0" smtClean="0">
                <a:latin typeface="ArialMT"/>
              </a:rPr>
              <a:t>• </a:t>
            </a:r>
            <a:r>
              <a:rPr lang="en-US" altLang="zh-CN" sz="3600" b="0" i="0" u="none" strike="noStrike" baseline="0" dirty="0" smtClean="0">
                <a:latin typeface="Calibri" panose="020F0502020204030204" pitchFamily="34" charset="0"/>
              </a:rPr>
              <a:t>Amulet</a:t>
            </a:r>
            <a:r>
              <a:rPr lang="en-US" altLang="zh-CN" sz="3600" b="0" i="0" u="none" strike="noStrike" dirty="0" smtClean="0">
                <a:latin typeface="Calibri" panose="020F0502020204030204" pitchFamily="34" charset="0"/>
              </a:rPr>
              <a:t> Firmware </a:t>
            </a:r>
            <a:r>
              <a:rPr lang="en-US" altLang="zh-CN" sz="3600" b="0" i="0" u="none" strike="noStrike" dirty="0" err="1" smtClean="0">
                <a:latin typeface="Calibri" panose="020F0502020204030204" pitchFamily="34" charset="0"/>
              </a:rPr>
              <a:t>Toolchain</a:t>
            </a:r>
            <a:endParaRPr lang="en-US" altLang="zh-CN" sz="3600" b="0" i="0" u="none" strike="noStrike" dirty="0" smtClean="0">
              <a:latin typeface="Calibri" panose="020F0502020204030204" pitchFamily="34" charset="0"/>
            </a:endParaRPr>
          </a:p>
          <a:p>
            <a:r>
              <a:rPr lang="en-US" altLang="zh-CN" sz="3600" dirty="0" smtClean="0">
                <a:latin typeface="Calibri" panose="020F0502020204030204" pitchFamily="34" charset="0"/>
              </a:rPr>
              <a:t>	– </a:t>
            </a:r>
            <a:r>
              <a:rPr lang="zh-CN" altLang="en-US" sz="3600" dirty="0" smtClean="0">
                <a:latin typeface="Calibri" panose="020F0502020204030204" pitchFamily="34" charset="0"/>
              </a:rPr>
              <a:t>分析</a:t>
            </a:r>
            <a:endParaRPr lang="en-US" altLang="zh-CN" sz="3600" dirty="0">
              <a:latin typeface="Calibri" panose="020F0502020204030204" pitchFamily="34" charset="0"/>
            </a:endParaRPr>
          </a:p>
          <a:p>
            <a:r>
              <a:rPr lang="en-US" altLang="zh-CN" sz="3600" dirty="0" smtClean="0">
                <a:latin typeface="Calibri" panose="020F0502020204030204" pitchFamily="34" charset="0"/>
              </a:rPr>
              <a:t>	– </a:t>
            </a:r>
            <a:r>
              <a:rPr lang="zh-CN" altLang="en-US" sz="3600" dirty="0">
                <a:latin typeface="Calibri" panose="020F0502020204030204" pitchFamily="34" charset="0"/>
              </a:rPr>
              <a:t>转换</a:t>
            </a:r>
            <a:endParaRPr lang="en-US" altLang="zh-CN" sz="3600" dirty="0">
              <a:latin typeface="Calibri" panose="020F0502020204030204" pitchFamily="34" charset="0"/>
            </a:endParaRPr>
          </a:p>
          <a:p>
            <a:r>
              <a:rPr lang="en-US" altLang="zh-CN" sz="3600" dirty="0" smtClean="0">
                <a:latin typeface="Calibri" panose="020F0502020204030204" pitchFamily="34" charset="0"/>
              </a:rPr>
              <a:t>	– </a:t>
            </a:r>
            <a:r>
              <a:rPr lang="zh-CN" altLang="en-US" sz="3600" dirty="0" smtClean="0">
                <a:latin typeface="Calibri" panose="020F0502020204030204" pitchFamily="34" charset="0"/>
              </a:rPr>
              <a:t>合并</a:t>
            </a:r>
            <a:endParaRPr lang="en-US" altLang="zh-CN" sz="3600" dirty="0">
              <a:latin typeface="Calibri" panose="020F0502020204030204" pitchFamily="34" charset="0"/>
            </a:endParaRPr>
          </a:p>
          <a:p>
            <a:r>
              <a:rPr lang="en-US" altLang="zh-CN" sz="3600" dirty="0" smtClean="0">
                <a:latin typeface="Calibri" panose="020F0502020204030204" pitchFamily="34" charset="0"/>
              </a:rPr>
              <a:t>	– </a:t>
            </a:r>
            <a:r>
              <a:rPr lang="zh-CN" altLang="en-US" sz="3600" dirty="0" smtClean="0">
                <a:latin typeface="Calibri" panose="020F0502020204030204" pitchFamily="34" charset="0"/>
              </a:rPr>
              <a:t>编译</a:t>
            </a:r>
            <a:endParaRPr lang="zh-CN" altLang="en-US" sz="3600" dirty="0">
              <a:latin typeface="Calibri" panose="020F0502020204030204" pitchFamily="34" charset="0"/>
            </a:endParaRPr>
          </a:p>
        </p:txBody>
      </p:sp>
    </p:spTree>
    <p:extLst>
      <p:ext uri="{BB962C8B-B14F-4D97-AF65-F5344CB8AC3E}">
        <p14:creationId xmlns:p14="http://schemas.microsoft.com/office/powerpoint/2010/main" val="360509420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712477" y="302670"/>
            <a:ext cx="5605559" cy="769441"/>
          </a:xfrm>
          <a:prstGeom prst="rect">
            <a:avLst/>
          </a:prstGeom>
          <a:noFill/>
        </p:spPr>
        <p:txBody>
          <a:bodyPr wrap="square" rtlCol="0">
            <a:spAutoFit/>
          </a:bodyPr>
          <a:lstStyle/>
          <a:p>
            <a:r>
              <a:rPr lang="en-US" altLang="zh-CN" sz="4400" dirty="0" err="1" smtClean="0">
                <a:solidFill>
                  <a:schemeClr val="accent6">
                    <a:lumMod val="50000"/>
                  </a:schemeClr>
                </a:solidFill>
              </a:rPr>
              <a:t>Eval</a:t>
            </a:r>
            <a:r>
              <a:rPr lang="en-US" altLang="zh-CN" sz="4400" dirty="0" smtClean="0">
                <a:solidFill>
                  <a:schemeClr val="accent6">
                    <a:lumMod val="50000"/>
                  </a:schemeClr>
                </a:solidFill>
              </a:rPr>
              <a:t>: Isolation Models</a:t>
            </a:r>
            <a:endParaRPr lang="zh-CN" altLang="en-US" dirty="0"/>
          </a:p>
        </p:txBody>
      </p:sp>
      <p:pic>
        <p:nvPicPr>
          <p:cNvPr id="4" name="图片 3"/>
          <p:cNvPicPr>
            <a:picLocks noChangeAspect="1"/>
          </p:cNvPicPr>
          <p:nvPr/>
        </p:nvPicPr>
        <p:blipFill>
          <a:blip r:embed="rId3"/>
          <a:stretch>
            <a:fillRect/>
          </a:stretch>
        </p:blipFill>
        <p:spPr>
          <a:xfrm>
            <a:off x="494675" y="932322"/>
            <a:ext cx="11271097" cy="5925678"/>
          </a:xfrm>
          <a:prstGeom prst="rect">
            <a:avLst/>
          </a:prstGeom>
        </p:spPr>
      </p:pic>
      <p:sp>
        <p:nvSpPr>
          <p:cNvPr id="5" name="文本框 4"/>
          <p:cNvSpPr txBox="1"/>
          <p:nvPr/>
        </p:nvSpPr>
        <p:spPr>
          <a:xfrm>
            <a:off x="1034322" y="3443430"/>
            <a:ext cx="2953062"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编译时内存隔离</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34322" y="3968152"/>
            <a:ext cx="2953062"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一</a:t>
            </a:r>
            <a:r>
              <a:rPr lang="zh-CN" altLang="en-US" sz="2000" b="1" dirty="0" smtClean="0">
                <a:solidFill>
                  <a:schemeClr val="bg1"/>
                </a:solidFill>
                <a:latin typeface="微软雅黑" panose="020B0503020204020204" pitchFamily="34" charset="-122"/>
                <a:ea typeface="微软雅黑" panose="020B0503020204020204" pitchFamily="34" charset="-122"/>
              </a:rPr>
              <a:t>个堆栈</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034322" y="4492874"/>
            <a:ext cx="2953062"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不允许使用指针</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34322" y="4997914"/>
            <a:ext cx="2953062"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不允许使用递归</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34322" y="5502954"/>
            <a:ext cx="3282846"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对数组访问进行边界检查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4593732" y="3443430"/>
            <a:ext cx="2953062"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运行</a:t>
            </a:r>
            <a:r>
              <a:rPr lang="zh-CN" altLang="en-US" sz="2000" b="1" dirty="0" smtClean="0">
                <a:solidFill>
                  <a:schemeClr val="bg1"/>
                </a:solidFill>
                <a:latin typeface="微软雅黑" panose="020B0503020204020204" pitchFamily="34" charset="-122"/>
                <a:ea typeface="微软雅黑" panose="020B0503020204020204" pitchFamily="34" charset="-122"/>
              </a:rPr>
              <a:t>时内存隔离</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4593732" y="3968152"/>
            <a:ext cx="2953062"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多堆栈</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4593732" y="4492874"/>
            <a:ext cx="2953062"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允许使用指针</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4593732" y="4997914"/>
            <a:ext cx="2953062"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允许使用递归</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4593732" y="5502954"/>
            <a:ext cx="3282846" cy="707886"/>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对内存访问进行下边界检  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8131411" y="3443430"/>
            <a:ext cx="2953062"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运行</a:t>
            </a:r>
            <a:r>
              <a:rPr lang="zh-CN" altLang="en-US" sz="2000" b="1" dirty="0" smtClean="0">
                <a:solidFill>
                  <a:schemeClr val="bg1"/>
                </a:solidFill>
                <a:latin typeface="微软雅黑" panose="020B0503020204020204" pitchFamily="34" charset="-122"/>
                <a:ea typeface="微软雅黑" panose="020B0503020204020204" pitchFamily="34" charset="-122"/>
              </a:rPr>
              <a:t>时内存隔离</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8131411" y="3968152"/>
            <a:ext cx="2953062"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多堆栈</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8131411" y="4492874"/>
            <a:ext cx="2953062"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允许使用指针</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8131411" y="4997914"/>
            <a:ext cx="2953062"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允许使用递归</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8131411" y="5502954"/>
            <a:ext cx="3282846" cy="707886"/>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对内存访问进行边界检  查（上下都检查）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4290509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712477" y="302670"/>
            <a:ext cx="5605559" cy="769441"/>
          </a:xfrm>
          <a:prstGeom prst="rect">
            <a:avLst/>
          </a:prstGeom>
          <a:noFill/>
        </p:spPr>
        <p:txBody>
          <a:bodyPr wrap="square" rtlCol="0">
            <a:spAutoFit/>
          </a:bodyPr>
          <a:lstStyle/>
          <a:p>
            <a:r>
              <a:rPr lang="en-US" altLang="zh-CN" sz="4400" dirty="0" err="1" smtClean="0">
                <a:solidFill>
                  <a:schemeClr val="accent6">
                    <a:lumMod val="50000"/>
                  </a:schemeClr>
                </a:solidFill>
              </a:rPr>
              <a:t>Eval</a:t>
            </a:r>
            <a:r>
              <a:rPr lang="en-US" altLang="zh-CN" sz="4400" dirty="0" smtClean="0">
                <a:solidFill>
                  <a:schemeClr val="accent6">
                    <a:lumMod val="50000"/>
                  </a:schemeClr>
                </a:solidFill>
              </a:rPr>
              <a:t>: Simulation</a:t>
            </a:r>
            <a:endParaRPr lang="zh-CN" altLang="en-US" dirty="0"/>
          </a:p>
        </p:txBody>
      </p:sp>
      <p:sp>
        <p:nvSpPr>
          <p:cNvPr id="5" name="文本框 4"/>
          <p:cNvSpPr txBox="1"/>
          <p:nvPr/>
        </p:nvSpPr>
        <p:spPr>
          <a:xfrm>
            <a:off x="1034322" y="3443430"/>
            <a:ext cx="2953062"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编译时内存隔离</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34322" y="3968152"/>
            <a:ext cx="2953062"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一</a:t>
            </a:r>
            <a:r>
              <a:rPr lang="zh-CN" altLang="en-US" sz="2000" b="1" dirty="0" smtClean="0">
                <a:solidFill>
                  <a:schemeClr val="bg1"/>
                </a:solidFill>
                <a:latin typeface="微软雅黑" panose="020B0503020204020204" pitchFamily="34" charset="-122"/>
                <a:ea typeface="微软雅黑" panose="020B0503020204020204" pitchFamily="34" charset="-122"/>
              </a:rPr>
              <a:t>个堆栈</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034322" y="4492874"/>
            <a:ext cx="2953062"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不允许使用指针</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34322" y="4997914"/>
            <a:ext cx="2953062"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不允许使用递归</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34322" y="5502954"/>
            <a:ext cx="3282846"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对数组访问进行边界检查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4593732" y="3443430"/>
            <a:ext cx="2953062"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运行</a:t>
            </a:r>
            <a:r>
              <a:rPr lang="zh-CN" altLang="en-US" sz="2000" b="1" dirty="0" smtClean="0">
                <a:solidFill>
                  <a:schemeClr val="bg1"/>
                </a:solidFill>
                <a:latin typeface="微软雅黑" panose="020B0503020204020204" pitchFamily="34" charset="-122"/>
                <a:ea typeface="微软雅黑" panose="020B0503020204020204" pitchFamily="34" charset="-122"/>
              </a:rPr>
              <a:t>时内存隔离</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4593732" y="3968152"/>
            <a:ext cx="2953062"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多堆栈</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4593732" y="4492874"/>
            <a:ext cx="2953062"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允许使用指针</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4593732" y="4997914"/>
            <a:ext cx="2953062"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允许使用递归</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4593732" y="5502954"/>
            <a:ext cx="3282846" cy="707886"/>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对内存访问进行下边界检  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8131411" y="3443430"/>
            <a:ext cx="2953062"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运行</a:t>
            </a:r>
            <a:r>
              <a:rPr lang="zh-CN" altLang="en-US" sz="2000" b="1" dirty="0" smtClean="0">
                <a:solidFill>
                  <a:schemeClr val="bg1"/>
                </a:solidFill>
                <a:latin typeface="微软雅黑" panose="020B0503020204020204" pitchFamily="34" charset="-122"/>
                <a:ea typeface="微软雅黑" panose="020B0503020204020204" pitchFamily="34" charset="-122"/>
              </a:rPr>
              <a:t>时内存隔离</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8131411" y="3968152"/>
            <a:ext cx="2953062"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多堆栈</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8131411" y="4492874"/>
            <a:ext cx="2953062"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允许使用指针</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8131411" y="4997914"/>
            <a:ext cx="2953062"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允许使用递归</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8131411" y="5502954"/>
            <a:ext cx="3282846" cy="707886"/>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对内存访问进行边界检  查（上下都检查）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034322" y="1579372"/>
            <a:ext cx="9815305" cy="3970318"/>
          </a:xfrm>
          <a:prstGeom prst="rect">
            <a:avLst/>
          </a:prstGeom>
        </p:spPr>
        <p:txBody>
          <a:bodyPr wrap="square">
            <a:spAutoFit/>
          </a:bodyPr>
          <a:lstStyle/>
          <a:p>
            <a:r>
              <a:rPr lang="en-US" altLang="zh-CN" sz="3600" dirty="0"/>
              <a:t>• Simulated 9 applications from the </a:t>
            </a:r>
            <a:r>
              <a:rPr lang="en-US" altLang="zh-CN" sz="3600" dirty="0" smtClean="0"/>
              <a:t>Amulet suite </a:t>
            </a:r>
            <a:r>
              <a:rPr lang="en-US" altLang="zh-CN" sz="3600" dirty="0"/>
              <a:t>using the Amulet Resource Profiler (ARP</a:t>
            </a:r>
            <a:r>
              <a:rPr lang="en-US" altLang="zh-CN" sz="3600" dirty="0" smtClean="0"/>
              <a:t>)</a:t>
            </a:r>
          </a:p>
          <a:p>
            <a:endParaRPr lang="en-US" altLang="zh-CN" sz="3600" dirty="0" smtClean="0"/>
          </a:p>
          <a:p>
            <a:r>
              <a:rPr lang="en-US" altLang="zh-CN" sz="3600" dirty="0"/>
              <a:t>• Each application was simulated using</a:t>
            </a:r>
          </a:p>
          <a:p>
            <a:r>
              <a:rPr lang="en-US" altLang="zh-CN" sz="3600" dirty="0" smtClean="0"/>
              <a:t>	– </a:t>
            </a:r>
            <a:r>
              <a:rPr lang="en-US" altLang="zh-CN" sz="3600" dirty="0"/>
              <a:t>Amulet isolation</a:t>
            </a:r>
          </a:p>
          <a:p>
            <a:r>
              <a:rPr lang="en-US" altLang="zh-CN" sz="3600" dirty="0" smtClean="0"/>
              <a:t>	– </a:t>
            </a:r>
            <a:r>
              <a:rPr lang="en-US" altLang="zh-CN" sz="3600" dirty="0"/>
              <a:t>MPU isolation</a:t>
            </a:r>
          </a:p>
          <a:p>
            <a:r>
              <a:rPr lang="en-US" altLang="zh-CN" sz="3600" dirty="0" smtClean="0"/>
              <a:t>	– </a:t>
            </a:r>
            <a:r>
              <a:rPr lang="en-US" altLang="zh-CN" sz="3600" dirty="0"/>
              <a:t>Software-only isolation</a:t>
            </a:r>
            <a:endParaRPr lang="zh-CN" altLang="en-US" sz="3600" dirty="0"/>
          </a:p>
        </p:txBody>
      </p:sp>
    </p:spTree>
    <p:extLst>
      <p:ext uri="{BB962C8B-B14F-4D97-AF65-F5344CB8AC3E}">
        <p14:creationId xmlns:p14="http://schemas.microsoft.com/office/powerpoint/2010/main" val="238480891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432375" y="262623"/>
            <a:ext cx="5605559" cy="769441"/>
          </a:xfrm>
          <a:prstGeom prst="rect">
            <a:avLst/>
          </a:prstGeom>
          <a:noFill/>
        </p:spPr>
        <p:txBody>
          <a:bodyPr wrap="square" rtlCol="0">
            <a:spAutoFit/>
          </a:bodyPr>
          <a:lstStyle/>
          <a:p>
            <a:r>
              <a:rPr lang="en-US" altLang="zh-CN" sz="4400" dirty="0" err="1" smtClean="0">
                <a:solidFill>
                  <a:schemeClr val="accent6">
                    <a:lumMod val="50000"/>
                  </a:schemeClr>
                </a:solidFill>
              </a:rPr>
              <a:t>Eval</a:t>
            </a:r>
            <a:r>
              <a:rPr lang="en-US" altLang="zh-CN" sz="4400" dirty="0" smtClean="0">
                <a:solidFill>
                  <a:schemeClr val="accent6">
                    <a:lumMod val="50000"/>
                  </a:schemeClr>
                </a:solidFill>
              </a:rPr>
              <a:t>: Simulation Results</a:t>
            </a:r>
            <a:endParaRPr lang="zh-CN" altLang="en-US" dirty="0"/>
          </a:p>
        </p:txBody>
      </p:sp>
      <p:pic>
        <p:nvPicPr>
          <p:cNvPr id="4" name="图片 3"/>
          <p:cNvPicPr>
            <a:picLocks noChangeAspect="1"/>
          </p:cNvPicPr>
          <p:nvPr/>
        </p:nvPicPr>
        <p:blipFill>
          <a:blip r:embed="rId3"/>
          <a:stretch>
            <a:fillRect/>
          </a:stretch>
        </p:blipFill>
        <p:spPr>
          <a:xfrm>
            <a:off x="149900" y="1207840"/>
            <a:ext cx="11906981" cy="4773237"/>
          </a:xfrm>
          <a:prstGeom prst="rect">
            <a:avLst/>
          </a:prstGeom>
        </p:spPr>
      </p:pic>
      <p:sp>
        <p:nvSpPr>
          <p:cNvPr id="16" name="文本框 15"/>
          <p:cNvSpPr txBox="1"/>
          <p:nvPr/>
        </p:nvSpPr>
        <p:spPr>
          <a:xfrm>
            <a:off x="2787736" y="6006953"/>
            <a:ext cx="6894836" cy="400110"/>
          </a:xfrm>
          <a:prstGeom prst="rect">
            <a:avLst/>
          </a:prstGeom>
          <a:noFill/>
        </p:spPr>
        <p:txBody>
          <a:bodyPr wrap="none" rtlCol="0">
            <a:spAutoFit/>
          </a:bodyPr>
          <a:lstStyle/>
          <a:p>
            <a:r>
              <a:rPr lang="zh-CN" altLang="en-US" sz="2000" b="1" dirty="0" smtClean="0"/>
              <a:t>各应用每周十亿次循环的隔离开销以及对电量的影响百分比</a:t>
            </a:r>
            <a:endParaRPr lang="zh-CN" altLang="en-US" sz="2000" b="1" dirty="0"/>
          </a:p>
        </p:txBody>
      </p:sp>
    </p:spTree>
    <p:extLst>
      <p:ext uri="{BB962C8B-B14F-4D97-AF65-F5344CB8AC3E}">
        <p14:creationId xmlns:p14="http://schemas.microsoft.com/office/powerpoint/2010/main" val="100228133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172126" y="247633"/>
            <a:ext cx="7862528" cy="769441"/>
          </a:xfrm>
          <a:prstGeom prst="rect">
            <a:avLst/>
          </a:prstGeom>
          <a:noFill/>
        </p:spPr>
        <p:txBody>
          <a:bodyPr wrap="square" rtlCol="0">
            <a:spAutoFit/>
          </a:bodyPr>
          <a:lstStyle/>
          <a:p>
            <a:r>
              <a:rPr lang="en-US" altLang="zh-CN" sz="4400" dirty="0" err="1" smtClean="0">
                <a:solidFill>
                  <a:schemeClr val="accent6">
                    <a:lumMod val="50000"/>
                  </a:schemeClr>
                </a:solidFill>
              </a:rPr>
              <a:t>Eval</a:t>
            </a:r>
            <a:r>
              <a:rPr lang="en-US" altLang="zh-CN" sz="4400" dirty="0" smtClean="0">
                <a:solidFill>
                  <a:schemeClr val="accent6">
                    <a:lumMod val="50000"/>
                  </a:schemeClr>
                </a:solidFill>
              </a:rPr>
              <a:t>: Amulet Deployment Results </a:t>
            </a:r>
            <a:endParaRPr lang="zh-CN" altLang="en-US" dirty="0"/>
          </a:p>
        </p:txBody>
      </p:sp>
      <p:sp>
        <p:nvSpPr>
          <p:cNvPr id="16" name="文本框 15"/>
          <p:cNvSpPr txBox="1"/>
          <p:nvPr/>
        </p:nvSpPr>
        <p:spPr>
          <a:xfrm>
            <a:off x="1243749" y="5804539"/>
            <a:ext cx="10249922" cy="400110"/>
          </a:xfrm>
          <a:prstGeom prst="rect">
            <a:avLst/>
          </a:prstGeom>
          <a:noFill/>
        </p:spPr>
        <p:txBody>
          <a:bodyPr wrap="none" rtlCol="0">
            <a:spAutoFit/>
          </a:bodyPr>
          <a:lstStyle/>
          <a:p>
            <a:r>
              <a:rPr lang="zh-CN" altLang="en-US" sz="2000" b="1" dirty="0" smtClean="0"/>
              <a:t>与运行在没有隔离方案下的应用程序</a:t>
            </a:r>
            <a:r>
              <a:rPr lang="zh-CN" altLang="en-US" sz="2000" b="1" dirty="0"/>
              <a:t>进行</a:t>
            </a:r>
            <a:r>
              <a:rPr lang="zh-CN" altLang="en-US" sz="2000" b="1" dirty="0" smtClean="0"/>
              <a:t>比较，计算</a:t>
            </a:r>
            <a:r>
              <a:rPr lang="zh-CN" altLang="en-US" sz="2000" b="1" dirty="0"/>
              <a:t>出的每种内存隔离方法</a:t>
            </a:r>
            <a:r>
              <a:rPr lang="zh-CN" altLang="en-US" sz="2000" b="1" dirty="0" smtClean="0"/>
              <a:t>的减速百分比</a:t>
            </a:r>
            <a:endParaRPr lang="zh-CN" altLang="en-US" sz="2000" b="1" dirty="0"/>
          </a:p>
        </p:txBody>
      </p:sp>
      <p:pic>
        <p:nvPicPr>
          <p:cNvPr id="2" name="图片 1"/>
          <p:cNvPicPr>
            <a:picLocks noChangeAspect="1"/>
          </p:cNvPicPr>
          <p:nvPr/>
        </p:nvPicPr>
        <p:blipFill>
          <a:blip r:embed="rId3"/>
          <a:stretch>
            <a:fillRect/>
          </a:stretch>
        </p:blipFill>
        <p:spPr>
          <a:xfrm>
            <a:off x="518013" y="1017074"/>
            <a:ext cx="11170754" cy="4787465"/>
          </a:xfrm>
          <a:prstGeom prst="rect">
            <a:avLst/>
          </a:prstGeom>
        </p:spPr>
      </p:pic>
    </p:spTree>
    <p:extLst>
      <p:ext uri="{BB962C8B-B14F-4D97-AF65-F5344CB8AC3E}">
        <p14:creationId xmlns:p14="http://schemas.microsoft.com/office/powerpoint/2010/main" val="40696569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011376" y="232243"/>
            <a:ext cx="2714667" cy="769441"/>
          </a:xfrm>
          <a:prstGeom prst="rect">
            <a:avLst/>
          </a:prstGeom>
          <a:noFill/>
        </p:spPr>
        <p:txBody>
          <a:bodyPr wrap="square" rtlCol="0">
            <a:spAutoFit/>
          </a:bodyPr>
          <a:lstStyle/>
          <a:p>
            <a:r>
              <a:rPr lang="en-US" altLang="zh-CN" sz="4400" dirty="0" smtClean="0">
                <a:solidFill>
                  <a:schemeClr val="accent6">
                    <a:lumMod val="50000"/>
                  </a:schemeClr>
                </a:solidFill>
              </a:rPr>
              <a:t>Summary</a:t>
            </a:r>
            <a:endParaRPr lang="zh-CN" altLang="en-US" dirty="0"/>
          </a:p>
        </p:txBody>
      </p:sp>
      <p:sp>
        <p:nvSpPr>
          <p:cNvPr id="3" name="矩形 2"/>
          <p:cNvSpPr/>
          <p:nvPr/>
        </p:nvSpPr>
        <p:spPr>
          <a:xfrm>
            <a:off x="1156935" y="1852244"/>
            <a:ext cx="10423548" cy="3539430"/>
          </a:xfrm>
          <a:prstGeom prst="rect">
            <a:avLst/>
          </a:prstGeom>
        </p:spPr>
        <p:txBody>
          <a:bodyPr wrap="square">
            <a:spAutoFit/>
          </a:bodyPr>
          <a:lstStyle/>
          <a:p>
            <a:r>
              <a:rPr lang="en-US" altLang="zh-CN" sz="3200" dirty="0">
                <a:latin typeface="ArialMT"/>
              </a:rPr>
              <a:t>• </a:t>
            </a:r>
            <a:r>
              <a:rPr lang="en-US" altLang="zh-CN" sz="3200" dirty="0" smtClean="0">
                <a:latin typeface="Calibri" panose="020F0502020204030204" pitchFamily="34" charset="0"/>
              </a:rPr>
              <a:t>MPU</a:t>
            </a:r>
            <a:r>
              <a:rPr lang="zh-CN" altLang="en-US" sz="3200" dirty="0" smtClean="0">
                <a:latin typeface="Calibri" panose="020F0502020204030204" pitchFamily="34" charset="0"/>
              </a:rPr>
              <a:t>可以为内存访问</a:t>
            </a:r>
            <a:r>
              <a:rPr lang="zh-CN" altLang="en-US" sz="3200" dirty="0">
                <a:latin typeface="Calibri" panose="020F0502020204030204" pitchFamily="34" charset="0"/>
              </a:rPr>
              <a:t>频繁</a:t>
            </a:r>
            <a:r>
              <a:rPr lang="zh-CN" altLang="en-US" sz="3200" dirty="0" smtClean="0">
                <a:latin typeface="Calibri" panose="020F0502020204030204" pitchFamily="34" charset="0"/>
              </a:rPr>
              <a:t>的</a:t>
            </a:r>
            <a:r>
              <a:rPr lang="zh-CN" altLang="en-US" sz="3200" dirty="0">
                <a:latin typeface="Calibri" panose="020F0502020204030204" pitchFamily="34" charset="0"/>
              </a:rPr>
              <a:t>应用程序</a:t>
            </a:r>
            <a:r>
              <a:rPr lang="zh-CN" altLang="en-US" sz="3200" dirty="0" smtClean="0">
                <a:latin typeface="Calibri" panose="020F0502020204030204" pitchFamily="34" charset="0"/>
              </a:rPr>
              <a:t>提供良好的性能。</a:t>
            </a:r>
            <a:endParaRPr lang="en-US" altLang="zh-CN" sz="3200" dirty="0" smtClean="0">
              <a:latin typeface="Calibri" panose="020F0502020204030204" pitchFamily="34" charset="0"/>
            </a:endParaRPr>
          </a:p>
          <a:p>
            <a:endParaRPr lang="en-US" altLang="zh-CN" sz="3200" dirty="0">
              <a:latin typeface="Calibri" panose="020F0502020204030204" pitchFamily="34" charset="0"/>
            </a:endParaRPr>
          </a:p>
          <a:p>
            <a:r>
              <a:rPr lang="en-US" altLang="zh-CN" sz="3200" dirty="0" smtClean="0">
                <a:latin typeface="ArialMT"/>
              </a:rPr>
              <a:t>• </a:t>
            </a:r>
            <a:r>
              <a:rPr lang="zh-CN" altLang="en-US" sz="3200" dirty="0" smtClean="0">
                <a:latin typeface="ArialMT"/>
              </a:rPr>
              <a:t>虽然</a:t>
            </a:r>
            <a:r>
              <a:rPr lang="en-US" altLang="zh-CN" sz="3200" dirty="0">
                <a:latin typeface="Calibri" panose="020F0502020204030204" pitchFamily="34" charset="0"/>
              </a:rPr>
              <a:t>MPU</a:t>
            </a:r>
            <a:r>
              <a:rPr lang="zh-CN" altLang="en-US" sz="3200" dirty="0" smtClean="0">
                <a:latin typeface="ArialMT"/>
              </a:rPr>
              <a:t>方案对于</a:t>
            </a:r>
            <a:r>
              <a:rPr lang="zh-CN" altLang="en-US" sz="3200" dirty="0">
                <a:latin typeface="ArialMT"/>
              </a:rPr>
              <a:t>频繁上下文切换的应用程序无效，但是对于所有应用程序</a:t>
            </a:r>
            <a:r>
              <a:rPr lang="zh-CN" altLang="en-US" sz="3200" dirty="0" smtClean="0">
                <a:latin typeface="ArialMT"/>
              </a:rPr>
              <a:t>，对电池的</a:t>
            </a:r>
            <a:r>
              <a:rPr lang="zh-CN" altLang="en-US" sz="3200" dirty="0">
                <a:latin typeface="ArialMT"/>
              </a:rPr>
              <a:t>影响小于</a:t>
            </a:r>
            <a:r>
              <a:rPr lang="en-US" altLang="zh-CN" sz="3200" dirty="0">
                <a:latin typeface="ArialMT"/>
              </a:rPr>
              <a:t>0.5%</a:t>
            </a:r>
            <a:r>
              <a:rPr lang="zh-CN" altLang="en-US" sz="3200" dirty="0" smtClean="0">
                <a:latin typeface="ArialMT"/>
              </a:rPr>
              <a:t>。</a:t>
            </a:r>
            <a:endParaRPr lang="en-US" altLang="zh-CN" sz="3200" dirty="0" smtClean="0">
              <a:latin typeface="ArialMT"/>
            </a:endParaRPr>
          </a:p>
          <a:p>
            <a:endParaRPr lang="en-US" altLang="zh-CN" sz="3200" dirty="0">
              <a:latin typeface="ArialMT"/>
            </a:endParaRPr>
          </a:p>
          <a:p>
            <a:r>
              <a:rPr lang="en-US" altLang="zh-CN" sz="3200" dirty="0" smtClean="0">
                <a:latin typeface="ArialMT"/>
              </a:rPr>
              <a:t>• </a:t>
            </a:r>
            <a:r>
              <a:rPr lang="zh-CN" altLang="en-US" sz="3200" dirty="0" smtClean="0">
                <a:latin typeface="ArialMT"/>
              </a:rPr>
              <a:t>使用</a:t>
            </a:r>
            <a:r>
              <a:rPr lang="en-US" altLang="zh-CN" sz="3200" dirty="0" smtClean="0">
                <a:latin typeface="Calibri" panose="020F0502020204030204" pitchFamily="34" charset="0"/>
              </a:rPr>
              <a:t>MPU</a:t>
            </a:r>
            <a:r>
              <a:rPr lang="zh-CN" altLang="en-US" sz="3200" dirty="0" smtClean="0">
                <a:latin typeface="Calibri" panose="020F0502020204030204" pitchFamily="34" charset="0"/>
              </a:rPr>
              <a:t>方案能使程序员更轻松地把程序代码移植到</a:t>
            </a:r>
            <a:r>
              <a:rPr lang="en-US" altLang="zh-CN" sz="3200" dirty="0" smtClean="0">
                <a:latin typeface="Calibri" panose="020F0502020204030204" pitchFamily="34" charset="0"/>
              </a:rPr>
              <a:t>Amulet</a:t>
            </a:r>
            <a:r>
              <a:rPr lang="zh-CN" altLang="en-US" sz="3200" dirty="0" smtClean="0">
                <a:latin typeface="Calibri" panose="020F0502020204030204" pitchFamily="34" charset="0"/>
              </a:rPr>
              <a:t>平台。</a:t>
            </a:r>
            <a:endParaRPr lang="en-US" altLang="zh-CN" sz="3200" dirty="0">
              <a:latin typeface="Calibri" panose="020F0502020204030204" pitchFamily="34" charset="0"/>
            </a:endParaRPr>
          </a:p>
        </p:txBody>
      </p:sp>
    </p:spTree>
    <p:extLst>
      <p:ext uri="{BB962C8B-B14F-4D97-AF65-F5344CB8AC3E}">
        <p14:creationId xmlns:p14="http://schemas.microsoft.com/office/powerpoint/2010/main" val="296684476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811844" y="3035403"/>
            <a:ext cx="4862922" cy="769441"/>
          </a:xfrm>
          <a:prstGeom prst="rect">
            <a:avLst/>
          </a:prstGeom>
          <a:noFill/>
        </p:spPr>
        <p:txBody>
          <a:bodyPr wrap="square" rtlCol="0">
            <a:spAutoFit/>
          </a:bodyPr>
          <a:lstStyle/>
          <a:p>
            <a:r>
              <a:rPr lang="en-US" altLang="zh-CN" sz="4400" dirty="0">
                <a:solidFill>
                  <a:schemeClr val="accent6">
                    <a:lumMod val="50000"/>
                  </a:schemeClr>
                </a:solidFill>
              </a:rPr>
              <a:t>T</a:t>
            </a:r>
            <a:r>
              <a:rPr lang="en-US" altLang="zh-CN" sz="4400" dirty="0" smtClean="0">
                <a:solidFill>
                  <a:schemeClr val="accent6">
                    <a:lumMod val="50000"/>
                  </a:schemeClr>
                </a:solidFill>
              </a:rPr>
              <a:t>hank you!</a:t>
            </a:r>
          </a:p>
        </p:txBody>
      </p:sp>
    </p:spTree>
    <p:extLst>
      <p:ext uri="{BB962C8B-B14F-4D97-AF65-F5344CB8AC3E}">
        <p14:creationId xmlns:p14="http://schemas.microsoft.com/office/powerpoint/2010/main" val="1572134903"/>
      </p:ext>
    </p:extLst>
  </p:cSld>
  <p:clrMapOvr>
    <a:masterClrMapping/>
  </p:clrMapOvr>
  <p:transition spd="med">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accent6">
                    <a:lumMod val="50000"/>
                  </a:schemeClr>
                </a:solidFill>
              </a:rPr>
              <a:t>研究背景</a:t>
            </a:r>
            <a:endParaRPr lang="zh-CN" altLang="en-US" dirty="0">
              <a:solidFill>
                <a:schemeClr val="accent6">
                  <a:lumMod val="50000"/>
                </a:schemeClr>
              </a:solidFill>
            </a:endParaRPr>
          </a:p>
        </p:txBody>
      </p:sp>
      <p:sp>
        <p:nvSpPr>
          <p:cNvPr id="3" name="内容占位符 2"/>
          <p:cNvSpPr>
            <a:spLocks noGrp="1"/>
          </p:cNvSpPr>
          <p:nvPr>
            <p:ph idx="1"/>
          </p:nvPr>
        </p:nvSpPr>
        <p:spPr/>
        <p:txBody>
          <a:bodyPr>
            <a:normAutofit/>
          </a:bodyPr>
          <a:lstStyle/>
          <a:p>
            <a:r>
              <a:rPr lang="zh-CN" altLang="en-US" sz="3200" dirty="0" smtClean="0"/>
              <a:t>现在许多可穿戴设备和物联网设备利用超低功率</a:t>
            </a:r>
            <a:r>
              <a:rPr lang="en-US" altLang="zh-CN" sz="3200" b="1" dirty="0" smtClean="0">
                <a:solidFill>
                  <a:srgbClr val="FF0000"/>
                </a:solidFill>
              </a:rPr>
              <a:t>MCU</a:t>
            </a:r>
            <a:r>
              <a:rPr lang="zh-CN" altLang="en-US" sz="3200" dirty="0" smtClean="0"/>
              <a:t>，来实现良好的续航能力。</a:t>
            </a:r>
            <a:endParaRPr lang="zh-CN" altLang="en-US" sz="3200" dirty="0"/>
          </a:p>
        </p:txBody>
      </p:sp>
      <p:pic>
        <p:nvPicPr>
          <p:cNvPr id="4" name="图片 3"/>
          <p:cNvPicPr>
            <a:picLocks noChangeAspect="1"/>
          </p:cNvPicPr>
          <p:nvPr/>
        </p:nvPicPr>
        <p:blipFill>
          <a:blip r:embed="rId3"/>
          <a:stretch>
            <a:fillRect/>
          </a:stretch>
        </p:blipFill>
        <p:spPr>
          <a:xfrm>
            <a:off x="7823747" y="3400758"/>
            <a:ext cx="3039898" cy="2717735"/>
          </a:xfrm>
          <a:prstGeom prst="rect">
            <a:avLst/>
          </a:prstGeom>
        </p:spPr>
      </p:pic>
      <p:pic>
        <p:nvPicPr>
          <p:cNvPr id="5" name="图片 4"/>
          <p:cNvPicPr>
            <a:picLocks noChangeAspect="1"/>
          </p:cNvPicPr>
          <p:nvPr/>
        </p:nvPicPr>
        <p:blipFill>
          <a:blip r:embed="rId4"/>
          <a:stretch>
            <a:fillRect/>
          </a:stretch>
        </p:blipFill>
        <p:spPr>
          <a:xfrm>
            <a:off x="838200" y="3342290"/>
            <a:ext cx="3348653" cy="2834673"/>
          </a:xfrm>
          <a:prstGeom prst="rect">
            <a:avLst/>
          </a:prstGeom>
        </p:spPr>
      </p:pic>
      <p:pic>
        <p:nvPicPr>
          <p:cNvPr id="7" name="图片 6"/>
          <p:cNvPicPr>
            <a:picLocks noChangeAspect="1"/>
          </p:cNvPicPr>
          <p:nvPr/>
        </p:nvPicPr>
        <p:blipFill>
          <a:blip r:embed="rId5"/>
          <a:stretch>
            <a:fillRect/>
          </a:stretch>
        </p:blipFill>
        <p:spPr>
          <a:xfrm>
            <a:off x="4186853" y="3342290"/>
            <a:ext cx="3146739" cy="3146739"/>
          </a:xfrm>
          <a:prstGeom prst="rect">
            <a:avLst/>
          </a:prstGeom>
        </p:spPr>
      </p:pic>
    </p:spTree>
    <p:extLst>
      <p:ext uri="{BB962C8B-B14F-4D97-AF65-F5344CB8AC3E}">
        <p14:creationId xmlns:p14="http://schemas.microsoft.com/office/powerpoint/2010/main" val="17730320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curtains"/>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47872"/>
            <a:ext cx="10515600" cy="1325563"/>
          </a:xfrm>
        </p:spPr>
        <p:txBody>
          <a:bodyPr/>
          <a:lstStyle/>
          <a:p>
            <a:r>
              <a:rPr lang="zh-CN" altLang="en-US" dirty="0" smtClean="0">
                <a:solidFill>
                  <a:schemeClr val="accent6">
                    <a:lumMod val="50000"/>
                  </a:schemeClr>
                </a:solidFill>
              </a:rPr>
              <a:t>研究背景</a:t>
            </a:r>
            <a:endParaRPr lang="zh-CN" altLang="en-US" dirty="0">
              <a:solidFill>
                <a:schemeClr val="accent6">
                  <a:lumMod val="50000"/>
                </a:schemeClr>
              </a:solidFill>
            </a:endParaRPr>
          </a:p>
        </p:txBody>
      </p:sp>
      <p:sp>
        <p:nvSpPr>
          <p:cNvPr id="3" name="内容占位符 2"/>
          <p:cNvSpPr>
            <a:spLocks noGrp="1"/>
          </p:cNvSpPr>
          <p:nvPr>
            <p:ph idx="1"/>
          </p:nvPr>
        </p:nvSpPr>
        <p:spPr>
          <a:xfrm>
            <a:off x="838200" y="2115150"/>
            <a:ext cx="5705296" cy="745047"/>
          </a:xfrm>
        </p:spPr>
        <p:txBody>
          <a:bodyPr>
            <a:normAutofit/>
          </a:bodyPr>
          <a:lstStyle/>
          <a:p>
            <a:pPr marL="0" indent="0">
              <a:buNone/>
            </a:pPr>
            <a:r>
              <a:rPr lang="en-US" altLang="zh-CN" sz="3200" dirty="0"/>
              <a:t> </a:t>
            </a:r>
            <a:r>
              <a:rPr lang="en-US" altLang="zh-CN" sz="3200" dirty="0" smtClean="0"/>
              <a:t>   </a:t>
            </a:r>
            <a:r>
              <a:rPr lang="zh-CN" altLang="en-US" sz="3200" dirty="0" smtClean="0"/>
              <a:t>原因：应用程序的激增</a:t>
            </a:r>
            <a:endParaRPr lang="en-US" altLang="zh-CN" sz="3200" dirty="0" smtClean="0"/>
          </a:p>
          <a:p>
            <a:pPr marL="0" indent="0">
              <a:buNone/>
            </a:pPr>
            <a:endParaRPr lang="en-US" altLang="zh-CN" sz="3200" dirty="0" smtClean="0"/>
          </a:p>
          <a:p>
            <a:endParaRPr lang="zh-CN" altLang="en-US" sz="3200" dirty="0"/>
          </a:p>
        </p:txBody>
      </p:sp>
      <p:pic>
        <p:nvPicPr>
          <p:cNvPr id="6" name="图片 5"/>
          <p:cNvPicPr>
            <a:picLocks noChangeAspect="1"/>
          </p:cNvPicPr>
          <p:nvPr/>
        </p:nvPicPr>
        <p:blipFill>
          <a:blip r:embed="rId3"/>
          <a:stretch>
            <a:fillRect/>
          </a:stretch>
        </p:blipFill>
        <p:spPr>
          <a:xfrm>
            <a:off x="9665897" y="1597286"/>
            <a:ext cx="1382155" cy="1262911"/>
          </a:xfrm>
          <a:prstGeom prst="rect">
            <a:avLst/>
          </a:prstGeom>
        </p:spPr>
      </p:pic>
      <p:pic>
        <p:nvPicPr>
          <p:cNvPr id="9" name="图片 8"/>
          <p:cNvPicPr>
            <a:picLocks noChangeAspect="1"/>
          </p:cNvPicPr>
          <p:nvPr/>
        </p:nvPicPr>
        <p:blipFill>
          <a:blip r:embed="rId4"/>
          <a:stretch>
            <a:fillRect/>
          </a:stretch>
        </p:blipFill>
        <p:spPr>
          <a:xfrm>
            <a:off x="5735794" y="1620016"/>
            <a:ext cx="1753361" cy="1240181"/>
          </a:xfrm>
          <a:prstGeom prst="rect">
            <a:avLst/>
          </a:prstGeom>
        </p:spPr>
      </p:pic>
      <p:pic>
        <p:nvPicPr>
          <p:cNvPr id="10" name="图片 9"/>
          <p:cNvPicPr>
            <a:picLocks noChangeAspect="1"/>
          </p:cNvPicPr>
          <p:nvPr/>
        </p:nvPicPr>
        <p:blipFill>
          <a:blip r:embed="rId5"/>
          <a:stretch>
            <a:fillRect/>
          </a:stretch>
        </p:blipFill>
        <p:spPr>
          <a:xfrm>
            <a:off x="8097259" y="1620016"/>
            <a:ext cx="1126793" cy="1240181"/>
          </a:xfrm>
          <a:prstGeom prst="rect">
            <a:avLst/>
          </a:prstGeom>
        </p:spPr>
      </p:pic>
      <p:sp>
        <p:nvSpPr>
          <p:cNvPr id="12" name="文本框 11"/>
          <p:cNvSpPr txBox="1"/>
          <p:nvPr/>
        </p:nvSpPr>
        <p:spPr>
          <a:xfrm>
            <a:off x="838200" y="3440713"/>
            <a:ext cx="10871966" cy="2554545"/>
          </a:xfrm>
          <a:prstGeom prst="rect">
            <a:avLst/>
          </a:prstGeom>
          <a:noFill/>
        </p:spPr>
        <p:txBody>
          <a:bodyPr wrap="square" rtlCol="0">
            <a:spAutoFit/>
          </a:bodyPr>
          <a:lstStyle/>
          <a:p>
            <a:pPr indent="720000"/>
            <a:r>
              <a:rPr lang="zh-CN" altLang="en-US" sz="3200" dirty="0" smtClean="0"/>
              <a:t>而这些应用程序都处理着敏感数据，如何在不牺牲续航能力的情况下，对这些敏感信息进行保护隔离呢？</a:t>
            </a:r>
            <a:endParaRPr lang="en-US" altLang="zh-CN" sz="3200" dirty="0" smtClean="0"/>
          </a:p>
          <a:p>
            <a:pPr indent="720000"/>
            <a:endParaRPr lang="en-US" altLang="zh-CN" sz="3200" dirty="0" smtClean="0"/>
          </a:p>
          <a:p>
            <a:pPr indent="720000"/>
            <a:r>
              <a:rPr lang="en-US" altLang="zh-CN" sz="3200" dirty="0" smtClean="0"/>
              <a:t>•</a:t>
            </a:r>
            <a:r>
              <a:rPr lang="zh-CN" altLang="en-US" sz="3200" dirty="0" smtClean="0"/>
              <a:t>使用</a:t>
            </a:r>
            <a:r>
              <a:rPr lang="en-US" altLang="zh-CN" sz="3200" dirty="0" smtClean="0"/>
              <a:t>Memory Management Units (MMU)</a:t>
            </a:r>
          </a:p>
          <a:p>
            <a:pPr indent="720000"/>
            <a:r>
              <a:rPr lang="en-US" altLang="zh-CN" sz="3200" dirty="0" smtClean="0"/>
              <a:t>•</a:t>
            </a:r>
            <a:r>
              <a:rPr lang="zh-CN" altLang="en-US" sz="3200" dirty="0" smtClean="0"/>
              <a:t>使用</a:t>
            </a:r>
            <a:r>
              <a:rPr lang="en-US" altLang="zh-CN" sz="3200" dirty="0"/>
              <a:t>Memory Protection </a:t>
            </a:r>
            <a:r>
              <a:rPr lang="en-US" altLang="zh-CN" sz="3200" dirty="0" smtClean="0"/>
              <a:t>Unit(MPU)</a:t>
            </a:r>
          </a:p>
        </p:txBody>
      </p:sp>
    </p:spTree>
    <p:extLst>
      <p:ext uri="{BB962C8B-B14F-4D97-AF65-F5344CB8AC3E}">
        <p14:creationId xmlns:p14="http://schemas.microsoft.com/office/powerpoint/2010/main" val="266988760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55481"/>
            <a:ext cx="10515600" cy="2143703"/>
          </a:xfrm>
        </p:spPr>
        <p:txBody>
          <a:bodyPr>
            <a:normAutofit/>
          </a:bodyPr>
          <a:lstStyle/>
          <a:p>
            <a:pPr marL="0" indent="0">
              <a:buNone/>
            </a:pPr>
            <a:r>
              <a:rPr lang="zh-CN" altLang="en-US" sz="3200" dirty="0" smtClean="0">
                <a:solidFill>
                  <a:schemeClr val="accent6">
                    <a:lumMod val="50000"/>
                  </a:schemeClr>
                </a:solidFill>
              </a:rPr>
              <a:t>微控制单元</a:t>
            </a:r>
            <a:r>
              <a:rPr lang="en-US" altLang="zh-CN" sz="3200" dirty="0" smtClean="0">
                <a:solidFill>
                  <a:schemeClr val="accent6">
                    <a:lumMod val="50000"/>
                  </a:schemeClr>
                </a:solidFill>
              </a:rPr>
              <a:t>(Microcontroller Unit</a:t>
            </a:r>
            <a:r>
              <a:rPr lang="zh-CN" altLang="en-US" sz="3200" dirty="0" smtClean="0">
                <a:solidFill>
                  <a:schemeClr val="accent6">
                    <a:lumMod val="50000"/>
                  </a:schemeClr>
                </a:solidFill>
              </a:rPr>
              <a:t>；</a:t>
            </a:r>
            <a:r>
              <a:rPr lang="en-US" altLang="zh-CN" sz="3200" dirty="0" smtClean="0">
                <a:solidFill>
                  <a:schemeClr val="accent6">
                    <a:lumMod val="50000"/>
                  </a:schemeClr>
                </a:solidFill>
              </a:rPr>
              <a:t>MCU) </a:t>
            </a:r>
          </a:p>
          <a:p>
            <a:pPr marL="0" indent="720000">
              <a:buNone/>
            </a:pPr>
            <a:r>
              <a:rPr lang="zh-CN" altLang="en-US" sz="3200" dirty="0" smtClean="0"/>
              <a:t>是把</a:t>
            </a:r>
            <a:r>
              <a:rPr lang="en-US" altLang="zh-CN" sz="3200" dirty="0" smtClean="0"/>
              <a:t>CPU</a:t>
            </a:r>
            <a:r>
              <a:rPr lang="zh-CN" altLang="en-US" sz="3200" dirty="0" smtClean="0"/>
              <a:t>的频率与规格做适当缩减，并将内存、计数器、</a:t>
            </a:r>
            <a:r>
              <a:rPr lang="en-US" altLang="zh-CN" sz="3200" dirty="0" smtClean="0"/>
              <a:t>USB</a:t>
            </a:r>
            <a:r>
              <a:rPr lang="zh-CN" altLang="en-US" sz="3200" dirty="0" smtClean="0"/>
              <a:t>、</a:t>
            </a:r>
            <a:r>
              <a:rPr lang="en-US" altLang="zh-CN" sz="3200" dirty="0" smtClean="0"/>
              <a:t>A/D</a:t>
            </a:r>
            <a:r>
              <a:rPr lang="zh-CN" altLang="en-US" sz="3200" dirty="0" smtClean="0"/>
              <a:t>转换等都整合在单一芯片上，形成芯片级的计算机</a:t>
            </a:r>
            <a:endParaRPr lang="zh-CN" altLang="en-US" sz="3200" dirty="0"/>
          </a:p>
        </p:txBody>
      </p:sp>
      <p:sp>
        <p:nvSpPr>
          <p:cNvPr id="5" name="内容占位符 2"/>
          <p:cNvSpPr txBox="1">
            <a:spLocks/>
          </p:cNvSpPr>
          <p:nvPr/>
        </p:nvSpPr>
        <p:spPr>
          <a:xfrm>
            <a:off x="838200" y="2793257"/>
            <a:ext cx="10515600" cy="2743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3200" dirty="0" smtClean="0">
                <a:solidFill>
                  <a:schemeClr val="accent6">
                    <a:lumMod val="50000"/>
                  </a:schemeClr>
                </a:solidFill>
              </a:rPr>
              <a:t>内存保护单元</a:t>
            </a:r>
            <a:r>
              <a:rPr lang="en-US" altLang="zh-CN" sz="3200" dirty="0" smtClean="0">
                <a:solidFill>
                  <a:schemeClr val="accent6">
                    <a:lumMod val="50000"/>
                  </a:schemeClr>
                </a:solidFill>
              </a:rPr>
              <a:t>(Memory Protection Unit</a:t>
            </a:r>
            <a:r>
              <a:rPr lang="zh-CN" altLang="en-US" sz="3200" dirty="0" smtClean="0">
                <a:solidFill>
                  <a:schemeClr val="accent6">
                    <a:lumMod val="50000"/>
                  </a:schemeClr>
                </a:solidFill>
              </a:rPr>
              <a:t>；</a:t>
            </a:r>
            <a:r>
              <a:rPr lang="en-US" altLang="zh-CN" sz="3200" dirty="0" smtClean="0">
                <a:solidFill>
                  <a:schemeClr val="accent6">
                    <a:lumMod val="50000"/>
                  </a:schemeClr>
                </a:solidFill>
              </a:rPr>
              <a:t>MPU)</a:t>
            </a:r>
          </a:p>
          <a:p>
            <a:pPr marL="0" indent="720000">
              <a:buNone/>
            </a:pPr>
            <a:r>
              <a:rPr lang="zh-CN" altLang="en-US" sz="3200" dirty="0" smtClean="0"/>
              <a:t>提供了内存区域保护功能。</a:t>
            </a:r>
            <a:r>
              <a:rPr lang="en-US" altLang="zh-CN" sz="3200" dirty="0" smtClean="0"/>
              <a:t>MPU</a:t>
            </a:r>
            <a:r>
              <a:rPr lang="zh-CN" altLang="en-US" sz="3200" dirty="0" smtClean="0"/>
              <a:t>使用“域（</a:t>
            </a:r>
            <a:r>
              <a:rPr lang="en-US" altLang="zh-CN" sz="3200" dirty="0" smtClean="0"/>
              <a:t>regions</a:t>
            </a:r>
            <a:r>
              <a:rPr lang="zh-CN" altLang="en-US" sz="3200" dirty="0" smtClean="0"/>
              <a:t>）”来对内存单元进行管理。域是与存储空间相关联的属性。</a:t>
            </a:r>
            <a:endParaRPr lang="en-US" altLang="zh-CN" sz="3200" dirty="0" smtClean="0"/>
          </a:p>
        </p:txBody>
      </p:sp>
      <p:sp>
        <p:nvSpPr>
          <p:cNvPr id="7" name="内容占位符 2"/>
          <p:cNvSpPr txBox="1">
            <a:spLocks/>
          </p:cNvSpPr>
          <p:nvPr/>
        </p:nvSpPr>
        <p:spPr>
          <a:xfrm>
            <a:off x="838200" y="4602830"/>
            <a:ext cx="10515600" cy="21652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3200" dirty="0" smtClean="0">
                <a:solidFill>
                  <a:schemeClr val="accent6">
                    <a:lumMod val="50000"/>
                  </a:schemeClr>
                </a:solidFill>
              </a:rPr>
              <a:t>内存管理单元</a:t>
            </a:r>
            <a:r>
              <a:rPr lang="en-US" altLang="zh-CN" sz="3200" dirty="0" smtClean="0">
                <a:solidFill>
                  <a:schemeClr val="accent6">
                    <a:lumMod val="50000"/>
                  </a:schemeClr>
                </a:solidFill>
              </a:rPr>
              <a:t>(</a:t>
            </a:r>
            <a:r>
              <a:rPr lang="en-US" altLang="zh-CN" sz="3200" dirty="0">
                <a:solidFill>
                  <a:schemeClr val="accent6">
                    <a:lumMod val="50000"/>
                  </a:schemeClr>
                </a:solidFill>
              </a:rPr>
              <a:t>Memory Management </a:t>
            </a:r>
            <a:r>
              <a:rPr lang="en-US" altLang="zh-CN" sz="3200" dirty="0" smtClean="0">
                <a:solidFill>
                  <a:schemeClr val="accent6">
                    <a:lumMod val="50000"/>
                  </a:schemeClr>
                </a:solidFill>
              </a:rPr>
              <a:t>Unit</a:t>
            </a:r>
            <a:r>
              <a:rPr lang="zh-CN" altLang="en-US" sz="3200" dirty="0" smtClean="0">
                <a:solidFill>
                  <a:schemeClr val="accent6">
                    <a:lumMod val="50000"/>
                  </a:schemeClr>
                </a:solidFill>
              </a:rPr>
              <a:t>；</a:t>
            </a:r>
            <a:r>
              <a:rPr lang="en-US" altLang="zh-CN" sz="3200" dirty="0" smtClean="0">
                <a:solidFill>
                  <a:schemeClr val="accent6">
                    <a:lumMod val="50000"/>
                  </a:schemeClr>
                </a:solidFill>
              </a:rPr>
              <a:t>MMU)</a:t>
            </a:r>
          </a:p>
          <a:p>
            <a:pPr marL="0" indent="720000">
              <a:buNone/>
            </a:pPr>
            <a:r>
              <a:rPr lang="zh-CN" altLang="en-US" sz="3200" dirty="0" smtClean="0"/>
              <a:t>管理虚拟存储器、物理存储器的控制线路，同时也负责虚拟地址映射为物理地址。</a:t>
            </a:r>
            <a:endParaRPr lang="en-US" altLang="zh-CN" sz="3200" dirty="0" smtClean="0"/>
          </a:p>
        </p:txBody>
      </p:sp>
    </p:spTree>
    <p:extLst>
      <p:ext uri="{BB962C8B-B14F-4D97-AF65-F5344CB8AC3E}">
        <p14:creationId xmlns:p14="http://schemas.microsoft.com/office/powerpoint/2010/main" val="117807335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accent6">
                    <a:lumMod val="50000"/>
                  </a:schemeClr>
                </a:solidFill>
              </a:rPr>
              <a:t>Motivation</a:t>
            </a:r>
            <a:endParaRPr lang="zh-CN" altLang="en-US" dirty="0">
              <a:solidFill>
                <a:schemeClr val="accent6">
                  <a:lumMod val="50000"/>
                </a:schemeClr>
              </a:solidFill>
            </a:endParaRPr>
          </a:p>
        </p:txBody>
      </p:sp>
      <p:pic>
        <p:nvPicPr>
          <p:cNvPr id="7" name="内容占位符 6"/>
          <p:cNvPicPr>
            <a:picLocks noGrp="1" noChangeAspect="1"/>
          </p:cNvPicPr>
          <p:nvPr>
            <p:ph idx="1"/>
          </p:nvPr>
        </p:nvPicPr>
        <p:blipFill>
          <a:blip r:embed="rId3"/>
          <a:stretch>
            <a:fillRect/>
          </a:stretch>
        </p:blipFill>
        <p:spPr>
          <a:xfrm>
            <a:off x="47635" y="1690688"/>
            <a:ext cx="12096730" cy="4936022"/>
          </a:xfrm>
          <a:prstGeom prst="rect">
            <a:avLst/>
          </a:prstGeom>
        </p:spPr>
      </p:pic>
    </p:spTree>
    <p:extLst>
      <p:ext uri="{BB962C8B-B14F-4D97-AF65-F5344CB8AC3E}">
        <p14:creationId xmlns:p14="http://schemas.microsoft.com/office/powerpoint/2010/main" val="163332017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520241" y="914401"/>
            <a:ext cx="3761117" cy="1046440"/>
          </a:xfrm>
          <a:prstGeom prst="rect">
            <a:avLst/>
          </a:prstGeom>
          <a:noFill/>
        </p:spPr>
        <p:txBody>
          <a:bodyPr wrap="square" rtlCol="0">
            <a:spAutoFit/>
          </a:bodyPr>
          <a:lstStyle/>
          <a:p>
            <a:r>
              <a:rPr lang="en-US" altLang="zh-CN" sz="4400" dirty="0" smtClean="0">
                <a:solidFill>
                  <a:schemeClr val="accent6">
                    <a:lumMod val="50000"/>
                  </a:schemeClr>
                </a:solidFill>
              </a:rPr>
              <a:t>Our Proposal</a:t>
            </a:r>
          </a:p>
          <a:p>
            <a:endParaRPr lang="zh-CN" altLang="en-US" dirty="0"/>
          </a:p>
        </p:txBody>
      </p:sp>
      <p:sp>
        <p:nvSpPr>
          <p:cNvPr id="7" name="文本框 6"/>
          <p:cNvSpPr txBox="1"/>
          <p:nvPr/>
        </p:nvSpPr>
        <p:spPr>
          <a:xfrm>
            <a:off x="2048773" y="3282636"/>
            <a:ext cx="8704052" cy="1200329"/>
          </a:xfrm>
          <a:prstGeom prst="rect">
            <a:avLst/>
          </a:prstGeom>
          <a:noFill/>
        </p:spPr>
        <p:txBody>
          <a:bodyPr wrap="square" rtlCol="0">
            <a:spAutoFit/>
          </a:bodyPr>
          <a:lstStyle/>
          <a:p>
            <a:pPr algn="ctr"/>
            <a:r>
              <a:rPr lang="en-US" altLang="zh-CN" sz="3600" dirty="0" smtClean="0"/>
              <a:t>Utilize MPU to </a:t>
            </a:r>
            <a:r>
              <a:rPr lang="en-US" altLang="zh-CN" sz="3600" b="1" dirty="0" smtClean="0">
                <a:solidFill>
                  <a:schemeClr val="accent6">
                    <a:lumMod val="50000"/>
                  </a:schemeClr>
                </a:solidFill>
              </a:rPr>
              <a:t>relax</a:t>
            </a:r>
            <a:r>
              <a:rPr lang="en-US" altLang="zh-CN" sz="3600" dirty="0" smtClean="0"/>
              <a:t> language restrictions and achieve </a:t>
            </a:r>
            <a:r>
              <a:rPr lang="en-US" altLang="zh-CN" sz="3600" b="1" dirty="0" smtClean="0">
                <a:solidFill>
                  <a:schemeClr val="accent6">
                    <a:lumMod val="50000"/>
                  </a:schemeClr>
                </a:solidFill>
              </a:rPr>
              <a:t>better </a:t>
            </a:r>
            <a:r>
              <a:rPr lang="en-US" altLang="zh-CN" sz="3600" dirty="0" smtClean="0"/>
              <a:t>runtime performance</a:t>
            </a:r>
            <a:endParaRPr lang="zh-CN" altLang="en-US" sz="3600" dirty="0"/>
          </a:p>
        </p:txBody>
      </p:sp>
    </p:spTree>
    <p:extLst>
      <p:ext uri="{BB962C8B-B14F-4D97-AF65-F5344CB8AC3E}">
        <p14:creationId xmlns:p14="http://schemas.microsoft.com/office/powerpoint/2010/main" val="331755246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217652" y="431322"/>
            <a:ext cx="6366294" cy="1046440"/>
          </a:xfrm>
          <a:prstGeom prst="rect">
            <a:avLst/>
          </a:prstGeom>
          <a:noFill/>
        </p:spPr>
        <p:txBody>
          <a:bodyPr wrap="square" rtlCol="0">
            <a:spAutoFit/>
          </a:bodyPr>
          <a:lstStyle/>
          <a:p>
            <a:r>
              <a:rPr lang="en-US" altLang="zh-CN" sz="4400" dirty="0" smtClean="0">
                <a:solidFill>
                  <a:schemeClr val="accent6">
                    <a:lumMod val="50000"/>
                  </a:schemeClr>
                </a:solidFill>
              </a:rPr>
              <a:t>System </a:t>
            </a:r>
            <a:r>
              <a:rPr lang="en-US" altLang="zh-CN" sz="4400" dirty="0" err="1" smtClean="0">
                <a:solidFill>
                  <a:schemeClr val="accent6">
                    <a:lumMod val="50000"/>
                  </a:schemeClr>
                </a:solidFill>
              </a:rPr>
              <a:t>Design:Platform</a:t>
            </a:r>
            <a:endParaRPr lang="en-US" altLang="zh-CN" sz="4400" dirty="0" smtClean="0">
              <a:solidFill>
                <a:schemeClr val="accent6">
                  <a:lumMod val="50000"/>
                </a:schemeClr>
              </a:solidFill>
            </a:endParaRPr>
          </a:p>
          <a:p>
            <a:endParaRPr lang="zh-CN" altLang="en-US" dirty="0"/>
          </a:p>
        </p:txBody>
      </p:sp>
      <p:sp>
        <p:nvSpPr>
          <p:cNvPr id="2" name="文本框 1"/>
          <p:cNvSpPr txBox="1"/>
          <p:nvPr/>
        </p:nvSpPr>
        <p:spPr>
          <a:xfrm>
            <a:off x="327803" y="1897811"/>
            <a:ext cx="9109495" cy="3416320"/>
          </a:xfrm>
          <a:prstGeom prst="rect">
            <a:avLst/>
          </a:prstGeom>
          <a:noFill/>
        </p:spPr>
        <p:txBody>
          <a:bodyPr wrap="square" rtlCol="0">
            <a:spAutoFit/>
          </a:bodyPr>
          <a:lstStyle/>
          <a:p>
            <a:r>
              <a:rPr lang="en-US" altLang="zh-CN" sz="3600" b="1" dirty="0" smtClean="0"/>
              <a:t>• Amulet </a:t>
            </a:r>
            <a:r>
              <a:rPr lang="en-US" altLang="zh-CN" sz="3600" b="1" dirty="0"/>
              <a:t>Platform</a:t>
            </a:r>
          </a:p>
          <a:p>
            <a:r>
              <a:rPr lang="en-US" altLang="zh-CN" sz="3600" dirty="0" smtClean="0"/>
              <a:t>	– </a:t>
            </a:r>
            <a:r>
              <a:rPr lang="en-US" altLang="zh-CN" sz="3600" dirty="0"/>
              <a:t>Open-source software </a:t>
            </a:r>
            <a:r>
              <a:rPr lang="en-US" altLang="zh-CN" sz="3600" dirty="0" smtClean="0"/>
              <a:t>&amp; hardware</a:t>
            </a:r>
            <a:endParaRPr lang="en-US" altLang="zh-CN" sz="3600" dirty="0"/>
          </a:p>
          <a:p>
            <a:r>
              <a:rPr lang="en-US" altLang="zh-CN" sz="3600" dirty="0" smtClean="0"/>
              <a:t>	– </a:t>
            </a:r>
            <a:r>
              <a:rPr lang="en-US" altLang="zh-CN" sz="3600" dirty="0"/>
              <a:t>Multi-application</a:t>
            </a:r>
          </a:p>
          <a:p>
            <a:r>
              <a:rPr lang="en-US" altLang="zh-CN" sz="3600" dirty="0" smtClean="0"/>
              <a:t>	– </a:t>
            </a:r>
            <a:r>
              <a:rPr lang="en-US" altLang="zh-CN" sz="3600" dirty="0"/>
              <a:t>Low-power MSP430 MCU</a:t>
            </a:r>
          </a:p>
          <a:p>
            <a:r>
              <a:rPr lang="en-US" altLang="zh-CN" sz="3600" dirty="0" smtClean="0"/>
              <a:t>	– </a:t>
            </a:r>
            <a:r>
              <a:rPr lang="en-US" altLang="zh-CN" sz="3600" dirty="0"/>
              <a:t>Memory isolation </a:t>
            </a:r>
            <a:r>
              <a:rPr lang="en-US" altLang="zh-CN" sz="3600" dirty="0" smtClean="0"/>
              <a:t>via language     	 	   restrictions and runtime </a:t>
            </a:r>
            <a:r>
              <a:rPr lang="en-US" altLang="zh-CN" sz="3600" dirty="0"/>
              <a:t>bounds </a:t>
            </a:r>
            <a:r>
              <a:rPr lang="en-US" altLang="zh-CN" sz="3600" dirty="0" smtClean="0"/>
              <a:t>checks </a:t>
            </a:r>
            <a:endParaRPr lang="zh-CN" altLang="en-US" sz="3600" dirty="0"/>
          </a:p>
        </p:txBody>
      </p:sp>
      <p:pic>
        <p:nvPicPr>
          <p:cNvPr id="8" name="图片 7"/>
          <p:cNvPicPr>
            <a:picLocks noChangeAspect="1"/>
          </p:cNvPicPr>
          <p:nvPr/>
        </p:nvPicPr>
        <p:blipFill>
          <a:blip r:embed="rId3"/>
          <a:stretch>
            <a:fillRect/>
          </a:stretch>
        </p:blipFill>
        <p:spPr>
          <a:xfrm>
            <a:off x="9282023" y="1751897"/>
            <a:ext cx="2625011" cy="3708147"/>
          </a:xfrm>
          <a:prstGeom prst="rect">
            <a:avLst/>
          </a:prstGeom>
        </p:spPr>
      </p:pic>
    </p:spTree>
    <p:extLst>
      <p:ext uri="{BB962C8B-B14F-4D97-AF65-F5344CB8AC3E}">
        <p14:creationId xmlns:p14="http://schemas.microsoft.com/office/powerpoint/2010/main" val="123891209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183774" y="559544"/>
            <a:ext cx="8410754" cy="1046440"/>
          </a:xfrm>
          <a:prstGeom prst="rect">
            <a:avLst/>
          </a:prstGeom>
          <a:noFill/>
        </p:spPr>
        <p:txBody>
          <a:bodyPr wrap="square" rtlCol="0">
            <a:spAutoFit/>
          </a:bodyPr>
          <a:lstStyle/>
          <a:p>
            <a:r>
              <a:rPr lang="en-US" altLang="zh-CN" sz="4400" dirty="0" smtClean="0">
                <a:solidFill>
                  <a:schemeClr val="accent6">
                    <a:lumMod val="50000"/>
                  </a:schemeClr>
                </a:solidFill>
              </a:rPr>
              <a:t>System Design : MPU Capabilities</a:t>
            </a:r>
          </a:p>
          <a:p>
            <a:endParaRPr lang="zh-CN" altLang="en-US" dirty="0"/>
          </a:p>
        </p:txBody>
      </p:sp>
      <p:sp>
        <p:nvSpPr>
          <p:cNvPr id="2" name="文本框 1"/>
          <p:cNvSpPr txBox="1"/>
          <p:nvPr/>
        </p:nvSpPr>
        <p:spPr>
          <a:xfrm>
            <a:off x="2964464" y="2053086"/>
            <a:ext cx="6849374" cy="2862322"/>
          </a:xfrm>
          <a:prstGeom prst="rect">
            <a:avLst/>
          </a:prstGeom>
          <a:noFill/>
        </p:spPr>
        <p:txBody>
          <a:bodyPr wrap="square" rtlCol="0">
            <a:spAutoFit/>
          </a:bodyPr>
          <a:lstStyle/>
          <a:p>
            <a:r>
              <a:rPr lang="en-US" altLang="zh-CN" sz="3600" dirty="0"/>
              <a:t>• </a:t>
            </a:r>
            <a:r>
              <a:rPr lang="zh-CN" altLang="en-US" sz="3600" b="1" dirty="0" smtClean="0"/>
              <a:t>没有</a:t>
            </a:r>
            <a:r>
              <a:rPr lang="zh-CN" altLang="en-US" sz="3600" dirty="0" smtClean="0"/>
              <a:t>特权级别</a:t>
            </a:r>
            <a:endParaRPr lang="en-US" altLang="zh-CN" sz="3600" dirty="0" smtClean="0"/>
          </a:p>
          <a:p>
            <a:endParaRPr lang="en-US" altLang="zh-CN" sz="3600" dirty="0"/>
          </a:p>
          <a:p>
            <a:r>
              <a:rPr lang="en-US" altLang="zh-CN" sz="3600" dirty="0"/>
              <a:t>• </a:t>
            </a:r>
            <a:r>
              <a:rPr lang="en-US" altLang="zh-CN" sz="3600" b="1" dirty="0" smtClean="0"/>
              <a:t>3</a:t>
            </a:r>
            <a:r>
              <a:rPr lang="zh-CN" altLang="en-US" sz="3600" dirty="0" smtClean="0"/>
              <a:t>个可变大小的内存段</a:t>
            </a:r>
            <a:endParaRPr lang="en-US" altLang="zh-CN" sz="3600" dirty="0" smtClean="0"/>
          </a:p>
          <a:p>
            <a:endParaRPr lang="en-US" altLang="zh-CN" sz="3600" dirty="0" smtClean="0"/>
          </a:p>
          <a:p>
            <a:r>
              <a:rPr lang="en-US" altLang="zh-CN" sz="3600" dirty="0" smtClean="0"/>
              <a:t>•</a:t>
            </a:r>
            <a:r>
              <a:rPr lang="zh-CN" altLang="en-US" sz="3600" dirty="0" smtClean="0"/>
              <a:t>只保护</a:t>
            </a:r>
            <a:r>
              <a:rPr lang="en-US" altLang="zh-CN" sz="3600" dirty="0" smtClean="0"/>
              <a:t>0x04400</a:t>
            </a:r>
            <a:r>
              <a:rPr lang="zh-CN" altLang="en-US" sz="3600" b="1" dirty="0" smtClean="0"/>
              <a:t>以上</a:t>
            </a:r>
            <a:r>
              <a:rPr lang="zh-CN" altLang="en-US" sz="3600" dirty="0" smtClean="0"/>
              <a:t>的内存地址</a:t>
            </a:r>
            <a:endParaRPr lang="zh-CN" altLang="en-US" sz="3600" dirty="0"/>
          </a:p>
        </p:txBody>
      </p:sp>
    </p:spTree>
    <p:extLst>
      <p:ext uri="{BB962C8B-B14F-4D97-AF65-F5344CB8AC3E}">
        <p14:creationId xmlns:p14="http://schemas.microsoft.com/office/powerpoint/2010/main" val="345727600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183774" y="404267"/>
            <a:ext cx="8410754" cy="1046440"/>
          </a:xfrm>
          <a:prstGeom prst="rect">
            <a:avLst/>
          </a:prstGeom>
          <a:noFill/>
        </p:spPr>
        <p:txBody>
          <a:bodyPr wrap="square" rtlCol="0">
            <a:spAutoFit/>
          </a:bodyPr>
          <a:lstStyle/>
          <a:p>
            <a:r>
              <a:rPr lang="en-US" altLang="zh-CN" sz="4400" dirty="0" smtClean="0">
                <a:solidFill>
                  <a:schemeClr val="accent6">
                    <a:lumMod val="50000"/>
                  </a:schemeClr>
                </a:solidFill>
              </a:rPr>
              <a:t>System Design : Memory Layout</a:t>
            </a:r>
          </a:p>
          <a:p>
            <a:endParaRPr lang="zh-CN" altLang="en-US" dirty="0"/>
          </a:p>
        </p:txBody>
      </p:sp>
      <p:pic>
        <p:nvPicPr>
          <p:cNvPr id="3" name="图片 2"/>
          <p:cNvPicPr>
            <a:picLocks noChangeAspect="1"/>
          </p:cNvPicPr>
          <p:nvPr/>
        </p:nvPicPr>
        <p:blipFill>
          <a:blip r:embed="rId3"/>
          <a:stretch>
            <a:fillRect/>
          </a:stretch>
        </p:blipFill>
        <p:spPr>
          <a:xfrm>
            <a:off x="2900545" y="1260610"/>
            <a:ext cx="6977212" cy="5597390"/>
          </a:xfrm>
          <a:prstGeom prst="rect">
            <a:avLst/>
          </a:prstGeom>
        </p:spPr>
      </p:pic>
    </p:spTree>
    <p:extLst>
      <p:ext uri="{BB962C8B-B14F-4D97-AF65-F5344CB8AC3E}">
        <p14:creationId xmlns:p14="http://schemas.microsoft.com/office/powerpoint/2010/main" val="17971390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1067</TotalTime>
  <Words>1812</Words>
  <Application>Microsoft Office PowerPoint</Application>
  <PresentationFormat>宽屏</PresentationFormat>
  <Paragraphs>188</Paragraphs>
  <Slides>19</Slides>
  <Notes>19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ArialMT</vt:lpstr>
      <vt:lpstr>宋体</vt:lpstr>
      <vt:lpstr>微软雅黑</vt:lpstr>
      <vt:lpstr>Arial</vt:lpstr>
      <vt:lpstr>Calibri</vt:lpstr>
      <vt:lpstr>Calibri Light</vt:lpstr>
      <vt:lpstr>Office 主题</vt:lpstr>
      <vt:lpstr>Application Memory Isolation on Ultra-Low-Power MCUs</vt:lpstr>
      <vt:lpstr>研究背景</vt:lpstr>
      <vt:lpstr>研究背景</vt:lpstr>
      <vt:lpstr>PowerPoint 演示文稿</vt:lpstr>
      <vt:lpstr>Motivation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Memory Isolation on Ultra-Low-Power MCUs</dc:title>
  <dc:creator>jack</dc:creator>
  <cp:lastModifiedBy>jack</cp:lastModifiedBy>
  <cp:revision>167</cp:revision>
  <dcterms:created xsi:type="dcterms:W3CDTF">2018-11-04T12:29:28Z</dcterms:created>
  <dcterms:modified xsi:type="dcterms:W3CDTF">2018-11-27T11:42:27Z</dcterms:modified>
</cp:coreProperties>
</file>