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33375"/>
          </a:xfrm>
          <a:custGeom>
            <a:avLst/>
            <a:gdLst/>
            <a:ahLst/>
            <a:cxnLst/>
            <a:rect l="l" t="t" r="r" b="b"/>
            <a:pathLst>
              <a:path w="9144000" h="333375">
                <a:moveTo>
                  <a:pt x="0" y="333375"/>
                </a:moveTo>
                <a:lnTo>
                  <a:pt x="9144000" y="333375"/>
                </a:lnTo>
                <a:lnTo>
                  <a:pt x="9144000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600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375" y="15875"/>
            <a:ext cx="1344612" cy="298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477" y="773683"/>
            <a:ext cx="1196339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477" y="1200404"/>
            <a:ext cx="395668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3.png"/><Relationship Id="rId7" Type="http://schemas.openxmlformats.org/officeDocument/2006/relationships/image" Target="../media/image46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jp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jpg"/><Relationship Id="rId3" Type="http://schemas.openxmlformats.org/officeDocument/2006/relationships/image" Target="../media/image49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20.png"/><Relationship Id="rId21" Type="http://schemas.openxmlformats.org/officeDocument/2006/relationships/image" Target="../media/image137.png"/><Relationship Id="rId7" Type="http://schemas.openxmlformats.org/officeDocument/2006/relationships/image" Target="../media/image90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9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5" Type="http://schemas.openxmlformats.org/officeDocument/2006/relationships/image" Target="../media/image131.png"/><Relationship Id="rId23" Type="http://schemas.openxmlformats.org/officeDocument/2006/relationships/image" Target="../media/image139.jp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1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g"/><Relationship Id="rId7" Type="http://schemas.openxmlformats.org/officeDocument/2006/relationships/image" Target="../media/image146.jpg"/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jpg"/><Relationship Id="rId5" Type="http://schemas.openxmlformats.org/officeDocument/2006/relationships/image" Target="../media/image144.jpg"/><Relationship Id="rId4" Type="http://schemas.openxmlformats.org/officeDocument/2006/relationships/image" Target="../media/image1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75" y="15875"/>
            <a:ext cx="1344612" cy="29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381375"/>
          </a:xfrm>
          <a:custGeom>
            <a:avLst/>
            <a:gdLst/>
            <a:ahLst/>
            <a:cxnLst/>
            <a:rect l="l" t="t" r="r" b="b"/>
            <a:pathLst>
              <a:path w="9144000" h="3381375">
                <a:moveTo>
                  <a:pt x="0" y="3381375"/>
                </a:moveTo>
                <a:lnTo>
                  <a:pt x="9144000" y="3381375"/>
                </a:lnTo>
                <a:lnTo>
                  <a:pt x="9144000" y="0"/>
                </a:lnTo>
                <a:lnTo>
                  <a:pt x="0" y="0"/>
                </a:lnTo>
                <a:lnTo>
                  <a:pt x="0" y="3381375"/>
                </a:lnTo>
                <a:close/>
              </a:path>
            </a:pathLst>
          </a:custGeom>
          <a:solidFill>
            <a:srgbClr val="600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687" y="3655263"/>
            <a:ext cx="485711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15" marR="5080" indent="-69850">
              <a:lnSpc>
                <a:spcPct val="114999"/>
              </a:lnSpc>
              <a:spcBef>
                <a:spcPts val="95"/>
              </a:spcBef>
            </a:pPr>
            <a:r>
              <a:rPr sz="2800" b="1" spc="160" dirty="0">
                <a:latin typeface="Trebuchet MS"/>
                <a:cs typeface="Trebuchet MS"/>
              </a:rPr>
              <a:t>Yuxi </a:t>
            </a:r>
            <a:r>
              <a:rPr sz="2800" b="1" spc="125" dirty="0">
                <a:latin typeface="Trebuchet MS"/>
                <a:cs typeface="Trebuchet MS"/>
              </a:rPr>
              <a:t>Chen</a:t>
            </a:r>
            <a:r>
              <a:rPr sz="2800" spc="125" dirty="0">
                <a:latin typeface="Arial"/>
                <a:cs typeface="Arial"/>
              </a:rPr>
              <a:t>, </a:t>
            </a:r>
            <a:r>
              <a:rPr sz="2800" spc="-280" dirty="0">
                <a:latin typeface="Arial"/>
                <a:cs typeface="Arial"/>
              </a:rPr>
              <a:t>Shu </a:t>
            </a:r>
            <a:r>
              <a:rPr sz="2800" spc="-165" dirty="0">
                <a:latin typeface="Arial"/>
                <a:cs typeface="Arial"/>
              </a:rPr>
              <a:t>Wang,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295" dirty="0">
                <a:latin typeface="Arial"/>
                <a:cs typeface="Arial"/>
              </a:rPr>
              <a:t>Shan </a:t>
            </a:r>
            <a:r>
              <a:rPr sz="2800" spc="-150" dirty="0">
                <a:latin typeface="Arial"/>
                <a:cs typeface="Arial"/>
              </a:rPr>
              <a:t>Lu,  </a:t>
            </a:r>
            <a:r>
              <a:rPr sz="2800" spc="-195" dirty="0">
                <a:latin typeface="Arial"/>
                <a:cs typeface="Arial"/>
              </a:rPr>
              <a:t>and </a:t>
            </a:r>
            <a:r>
              <a:rPr sz="2800" spc="-90" dirty="0">
                <a:latin typeface="Arial"/>
                <a:cs typeface="Arial"/>
              </a:rPr>
              <a:t>Karthikeyan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Sankaralingam</a:t>
            </a:r>
            <a:r>
              <a:rPr sz="2775" spc="-254" baseline="25525" dirty="0">
                <a:latin typeface="Arial"/>
                <a:cs typeface="Arial"/>
              </a:rPr>
              <a:t>*</a:t>
            </a:r>
            <a:endParaRPr sz="2775" baseline="2552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925" y="5459031"/>
            <a:ext cx="3615241" cy="7611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3979" y="1599304"/>
            <a:ext cx="7410419" cy="435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3284" y="2142363"/>
            <a:ext cx="5541690" cy="441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77989" y="2362660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229" y="0"/>
                </a:lnTo>
              </a:path>
            </a:pathLst>
          </a:custGeom>
          <a:ln w="627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7983" y="2331294"/>
            <a:ext cx="123825" cy="62865"/>
          </a:xfrm>
          <a:custGeom>
            <a:avLst/>
            <a:gdLst/>
            <a:ahLst/>
            <a:cxnLst/>
            <a:rect l="l" t="t" r="r" b="b"/>
            <a:pathLst>
              <a:path w="123825" h="62864">
                <a:moveTo>
                  <a:pt x="0" y="0"/>
                </a:moveTo>
                <a:lnTo>
                  <a:pt x="123229" y="0"/>
                </a:lnTo>
                <a:lnTo>
                  <a:pt x="123229" y="62731"/>
                </a:lnTo>
                <a:lnTo>
                  <a:pt x="0" y="62731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38450" y="2147944"/>
            <a:ext cx="851037" cy="4356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352" y="2696584"/>
            <a:ext cx="8198968" cy="4356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30547" y="5300324"/>
            <a:ext cx="2894692" cy="980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52565" y="5254244"/>
            <a:ext cx="12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477" y="1447291"/>
            <a:ext cx="703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ConAir </a:t>
            </a:r>
            <a:r>
              <a:rPr sz="2400" spc="-105" dirty="0">
                <a:latin typeface="Arial"/>
                <a:cs typeface="Arial"/>
              </a:rPr>
              <a:t>cannot </a:t>
            </a:r>
            <a:r>
              <a:rPr sz="2400" spc="-100" dirty="0">
                <a:latin typeface="Arial"/>
                <a:cs typeface="Arial"/>
              </a:rPr>
              <a:t>reexecute </a:t>
            </a:r>
            <a:r>
              <a:rPr sz="2400" b="1" spc="75" dirty="0">
                <a:latin typeface="Trebuchet MS"/>
                <a:cs typeface="Trebuchet MS"/>
              </a:rPr>
              <a:t>shared</a:t>
            </a:r>
            <a:r>
              <a:rPr sz="2400" spc="75" dirty="0">
                <a:latin typeface="Arial"/>
                <a:cs typeface="Arial"/>
              </a:rPr>
              <a:t>-</a:t>
            </a:r>
            <a:r>
              <a:rPr sz="2400" b="1" spc="75" dirty="0">
                <a:latin typeface="Trebuchet MS"/>
                <a:cs typeface="Trebuchet MS"/>
              </a:rPr>
              <a:t>variable</a:t>
            </a:r>
            <a:r>
              <a:rPr sz="2400" b="1" spc="215" dirty="0">
                <a:latin typeface="Trebuchet MS"/>
                <a:cs typeface="Trebuchet MS"/>
              </a:rPr>
              <a:t> </a:t>
            </a:r>
            <a:r>
              <a:rPr sz="2400" b="1" spc="95" dirty="0">
                <a:latin typeface="Trebuchet MS"/>
                <a:cs typeface="Trebuchet MS"/>
              </a:rPr>
              <a:t>writes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832103"/>
            <a:ext cx="6986016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2274" y="2906712"/>
            <a:ext cx="1235710" cy="37020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800" spc="-85" dirty="0">
                <a:latin typeface="Arial"/>
                <a:cs typeface="Arial"/>
              </a:rPr>
              <a:t>Thread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1890" y="2921000"/>
            <a:ext cx="1237615" cy="3683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800" spc="-85" dirty="0">
                <a:latin typeface="Arial"/>
                <a:cs typeface="Arial"/>
              </a:rPr>
              <a:t>Thread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274" y="3581272"/>
            <a:ext cx="2085975" cy="2308860"/>
          </a:xfrm>
          <a:custGeom>
            <a:avLst/>
            <a:gdLst/>
            <a:ahLst/>
            <a:cxnLst/>
            <a:rect l="l" t="t" r="r" b="b"/>
            <a:pathLst>
              <a:path w="2085975" h="2308860">
                <a:moveTo>
                  <a:pt x="0" y="0"/>
                </a:moveTo>
                <a:lnTo>
                  <a:pt x="2085511" y="0"/>
                </a:lnTo>
                <a:lnTo>
                  <a:pt x="2085511" y="2308321"/>
                </a:lnTo>
                <a:lnTo>
                  <a:pt x="0" y="230832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91509" y="3565525"/>
            <a:ext cx="2087880" cy="23082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b="1" spc="114" dirty="0">
                <a:latin typeface="Trebuchet MS"/>
                <a:cs typeface="Trebuchet MS"/>
              </a:rPr>
              <a:t>ptr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68879" y="4133088"/>
            <a:ext cx="1051559" cy="487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6891" y="4146550"/>
            <a:ext cx="859790" cy="344805"/>
          </a:xfrm>
          <a:custGeom>
            <a:avLst/>
            <a:gdLst/>
            <a:ahLst/>
            <a:cxnLst/>
            <a:rect l="l" t="t" r="r" b="b"/>
            <a:pathLst>
              <a:path w="859789" h="344804">
                <a:moveTo>
                  <a:pt x="748233" y="230327"/>
                </a:moveTo>
                <a:lnTo>
                  <a:pt x="746140" y="268244"/>
                </a:lnTo>
                <a:lnTo>
                  <a:pt x="765314" y="269430"/>
                </a:lnTo>
                <a:lnTo>
                  <a:pt x="762889" y="307454"/>
                </a:lnTo>
                <a:lnTo>
                  <a:pt x="743976" y="307454"/>
                </a:lnTo>
                <a:lnTo>
                  <a:pt x="741933" y="344449"/>
                </a:lnTo>
                <a:lnTo>
                  <a:pt x="827401" y="307454"/>
                </a:lnTo>
                <a:lnTo>
                  <a:pt x="762889" y="307454"/>
                </a:lnTo>
                <a:lnTo>
                  <a:pt x="744043" y="306225"/>
                </a:lnTo>
                <a:lnTo>
                  <a:pt x="830240" y="306225"/>
                </a:lnTo>
                <a:lnTo>
                  <a:pt x="859205" y="293687"/>
                </a:lnTo>
                <a:lnTo>
                  <a:pt x="748233" y="230327"/>
                </a:lnTo>
                <a:close/>
              </a:path>
              <a:path w="859789" h="344804">
                <a:moveTo>
                  <a:pt x="746140" y="268244"/>
                </a:moveTo>
                <a:lnTo>
                  <a:pt x="744043" y="306225"/>
                </a:lnTo>
                <a:lnTo>
                  <a:pt x="762889" y="307454"/>
                </a:lnTo>
                <a:lnTo>
                  <a:pt x="765314" y="269430"/>
                </a:lnTo>
                <a:lnTo>
                  <a:pt x="746140" y="268244"/>
                </a:lnTo>
                <a:close/>
              </a:path>
              <a:path w="859789" h="344804">
                <a:moveTo>
                  <a:pt x="410377" y="153507"/>
                </a:moveTo>
                <a:lnTo>
                  <a:pt x="423494" y="192417"/>
                </a:lnTo>
                <a:lnTo>
                  <a:pt x="454964" y="221805"/>
                </a:lnTo>
                <a:lnTo>
                  <a:pt x="500595" y="247065"/>
                </a:lnTo>
                <a:lnTo>
                  <a:pt x="557733" y="268770"/>
                </a:lnTo>
                <a:lnTo>
                  <a:pt x="624395" y="286829"/>
                </a:lnTo>
                <a:lnTo>
                  <a:pt x="698373" y="300672"/>
                </a:lnTo>
                <a:lnTo>
                  <a:pt x="737374" y="305790"/>
                </a:lnTo>
                <a:lnTo>
                  <a:pt x="744043" y="306225"/>
                </a:lnTo>
                <a:lnTo>
                  <a:pt x="746140" y="268244"/>
                </a:lnTo>
                <a:lnTo>
                  <a:pt x="742314" y="268008"/>
                </a:lnTo>
                <a:lnTo>
                  <a:pt x="704684" y="263105"/>
                </a:lnTo>
                <a:lnTo>
                  <a:pt x="633564" y="249847"/>
                </a:lnTo>
                <a:lnTo>
                  <a:pt x="570242" y="232778"/>
                </a:lnTo>
                <a:lnTo>
                  <a:pt x="517499" y="212915"/>
                </a:lnTo>
                <a:lnTo>
                  <a:pt x="478421" y="191782"/>
                </a:lnTo>
                <a:lnTo>
                  <a:pt x="465429" y="181622"/>
                </a:lnTo>
                <a:lnTo>
                  <a:pt x="465023" y="181622"/>
                </a:lnTo>
                <a:lnTo>
                  <a:pt x="462749" y="179527"/>
                </a:lnTo>
                <a:lnTo>
                  <a:pt x="463090" y="179527"/>
                </a:lnTo>
                <a:lnTo>
                  <a:pt x="455736" y="171551"/>
                </a:lnTo>
                <a:lnTo>
                  <a:pt x="455371" y="171551"/>
                </a:lnTo>
                <a:lnTo>
                  <a:pt x="453440" y="169062"/>
                </a:lnTo>
                <a:lnTo>
                  <a:pt x="453613" y="169062"/>
                </a:lnTo>
                <a:lnTo>
                  <a:pt x="452500" y="167487"/>
                </a:lnTo>
                <a:lnTo>
                  <a:pt x="450845" y="163982"/>
                </a:lnTo>
                <a:lnTo>
                  <a:pt x="450570" y="163982"/>
                </a:lnTo>
                <a:lnTo>
                  <a:pt x="449478" y="161086"/>
                </a:lnTo>
                <a:lnTo>
                  <a:pt x="449740" y="161086"/>
                </a:lnTo>
                <a:lnTo>
                  <a:pt x="449376" y="160972"/>
                </a:lnTo>
                <a:lnTo>
                  <a:pt x="448729" y="157556"/>
                </a:lnTo>
                <a:lnTo>
                  <a:pt x="449045" y="157556"/>
                </a:lnTo>
                <a:lnTo>
                  <a:pt x="448816" y="155181"/>
                </a:lnTo>
                <a:lnTo>
                  <a:pt x="410857" y="155181"/>
                </a:lnTo>
                <a:lnTo>
                  <a:pt x="410377" y="153507"/>
                </a:lnTo>
                <a:close/>
              </a:path>
              <a:path w="859789" h="344804">
                <a:moveTo>
                  <a:pt x="462749" y="179527"/>
                </a:moveTo>
                <a:lnTo>
                  <a:pt x="465023" y="181622"/>
                </a:lnTo>
                <a:lnTo>
                  <a:pt x="463972" y="180483"/>
                </a:lnTo>
                <a:lnTo>
                  <a:pt x="462749" y="179527"/>
                </a:lnTo>
                <a:close/>
              </a:path>
              <a:path w="859789" h="344804">
                <a:moveTo>
                  <a:pt x="463972" y="180483"/>
                </a:moveTo>
                <a:lnTo>
                  <a:pt x="465023" y="181622"/>
                </a:lnTo>
                <a:lnTo>
                  <a:pt x="465429" y="181622"/>
                </a:lnTo>
                <a:lnTo>
                  <a:pt x="463972" y="180483"/>
                </a:lnTo>
                <a:close/>
              </a:path>
              <a:path w="859789" h="344804">
                <a:moveTo>
                  <a:pt x="463090" y="179527"/>
                </a:moveTo>
                <a:lnTo>
                  <a:pt x="462749" y="179527"/>
                </a:lnTo>
                <a:lnTo>
                  <a:pt x="463972" y="180483"/>
                </a:lnTo>
                <a:lnTo>
                  <a:pt x="463090" y="179527"/>
                </a:lnTo>
                <a:close/>
              </a:path>
              <a:path w="859789" h="344804">
                <a:moveTo>
                  <a:pt x="453440" y="169062"/>
                </a:moveTo>
                <a:lnTo>
                  <a:pt x="455371" y="171551"/>
                </a:lnTo>
                <a:lnTo>
                  <a:pt x="454177" y="169860"/>
                </a:lnTo>
                <a:lnTo>
                  <a:pt x="453440" y="169062"/>
                </a:lnTo>
                <a:close/>
              </a:path>
              <a:path w="859789" h="344804">
                <a:moveTo>
                  <a:pt x="454177" y="169860"/>
                </a:moveTo>
                <a:lnTo>
                  <a:pt x="455371" y="171551"/>
                </a:lnTo>
                <a:lnTo>
                  <a:pt x="455736" y="171551"/>
                </a:lnTo>
                <a:lnTo>
                  <a:pt x="454177" y="169860"/>
                </a:lnTo>
                <a:close/>
              </a:path>
              <a:path w="859789" h="344804">
                <a:moveTo>
                  <a:pt x="453613" y="169062"/>
                </a:moveTo>
                <a:lnTo>
                  <a:pt x="453440" y="169062"/>
                </a:lnTo>
                <a:lnTo>
                  <a:pt x="454177" y="169860"/>
                </a:lnTo>
                <a:lnTo>
                  <a:pt x="453613" y="169062"/>
                </a:lnTo>
                <a:close/>
              </a:path>
              <a:path w="859789" h="344804">
                <a:moveTo>
                  <a:pt x="449478" y="161086"/>
                </a:moveTo>
                <a:lnTo>
                  <a:pt x="450570" y="163982"/>
                </a:lnTo>
                <a:lnTo>
                  <a:pt x="450145" y="162500"/>
                </a:lnTo>
                <a:lnTo>
                  <a:pt x="449478" y="161086"/>
                </a:lnTo>
                <a:close/>
              </a:path>
              <a:path w="859789" h="344804">
                <a:moveTo>
                  <a:pt x="450145" y="162500"/>
                </a:moveTo>
                <a:lnTo>
                  <a:pt x="450570" y="163982"/>
                </a:lnTo>
                <a:lnTo>
                  <a:pt x="450845" y="163982"/>
                </a:lnTo>
                <a:lnTo>
                  <a:pt x="450145" y="162500"/>
                </a:lnTo>
                <a:close/>
              </a:path>
              <a:path w="859789" h="344804">
                <a:moveTo>
                  <a:pt x="449740" y="161086"/>
                </a:moveTo>
                <a:lnTo>
                  <a:pt x="449478" y="161086"/>
                </a:lnTo>
                <a:lnTo>
                  <a:pt x="450145" y="162500"/>
                </a:lnTo>
                <a:lnTo>
                  <a:pt x="449740" y="161086"/>
                </a:lnTo>
                <a:close/>
              </a:path>
              <a:path w="859789" h="344804">
                <a:moveTo>
                  <a:pt x="448729" y="157556"/>
                </a:moveTo>
                <a:lnTo>
                  <a:pt x="449376" y="160972"/>
                </a:lnTo>
                <a:lnTo>
                  <a:pt x="449207" y="159226"/>
                </a:lnTo>
                <a:lnTo>
                  <a:pt x="448729" y="157556"/>
                </a:lnTo>
                <a:close/>
              </a:path>
              <a:path w="859789" h="344804">
                <a:moveTo>
                  <a:pt x="449207" y="159226"/>
                </a:moveTo>
                <a:lnTo>
                  <a:pt x="449376" y="160972"/>
                </a:lnTo>
                <a:lnTo>
                  <a:pt x="449708" y="160972"/>
                </a:lnTo>
                <a:lnTo>
                  <a:pt x="449207" y="159226"/>
                </a:lnTo>
                <a:close/>
              </a:path>
              <a:path w="859789" h="344804">
                <a:moveTo>
                  <a:pt x="449045" y="157556"/>
                </a:moveTo>
                <a:lnTo>
                  <a:pt x="448729" y="157556"/>
                </a:lnTo>
                <a:lnTo>
                  <a:pt x="449207" y="159226"/>
                </a:lnTo>
                <a:lnTo>
                  <a:pt x="449045" y="157556"/>
                </a:lnTo>
                <a:close/>
              </a:path>
              <a:path w="859789" h="344804">
                <a:moveTo>
                  <a:pt x="410210" y="151764"/>
                </a:moveTo>
                <a:lnTo>
                  <a:pt x="410377" y="153507"/>
                </a:lnTo>
                <a:lnTo>
                  <a:pt x="410857" y="155181"/>
                </a:lnTo>
                <a:lnTo>
                  <a:pt x="410210" y="151764"/>
                </a:lnTo>
                <a:close/>
              </a:path>
              <a:path w="859789" h="344804">
                <a:moveTo>
                  <a:pt x="448485" y="151764"/>
                </a:moveTo>
                <a:lnTo>
                  <a:pt x="410210" y="151764"/>
                </a:lnTo>
                <a:lnTo>
                  <a:pt x="410857" y="155181"/>
                </a:lnTo>
                <a:lnTo>
                  <a:pt x="448816" y="155181"/>
                </a:lnTo>
                <a:lnTo>
                  <a:pt x="448485" y="151764"/>
                </a:lnTo>
                <a:close/>
              </a:path>
              <a:path w="859789" h="344804">
                <a:moveTo>
                  <a:pt x="448194" y="148767"/>
                </a:moveTo>
                <a:lnTo>
                  <a:pt x="409016" y="148767"/>
                </a:lnTo>
                <a:lnTo>
                  <a:pt x="410095" y="151650"/>
                </a:lnTo>
                <a:lnTo>
                  <a:pt x="409843" y="151650"/>
                </a:lnTo>
                <a:lnTo>
                  <a:pt x="410377" y="153507"/>
                </a:lnTo>
                <a:lnTo>
                  <a:pt x="410210" y="151764"/>
                </a:lnTo>
                <a:lnTo>
                  <a:pt x="448485" y="151764"/>
                </a:lnTo>
                <a:lnTo>
                  <a:pt x="410095" y="151650"/>
                </a:lnTo>
                <a:lnTo>
                  <a:pt x="409304" y="149771"/>
                </a:lnTo>
                <a:lnTo>
                  <a:pt x="448292" y="149771"/>
                </a:lnTo>
                <a:lnTo>
                  <a:pt x="448194" y="148767"/>
                </a:lnTo>
                <a:close/>
              </a:path>
              <a:path w="859789" h="344804">
                <a:moveTo>
                  <a:pt x="409016" y="148767"/>
                </a:moveTo>
                <a:lnTo>
                  <a:pt x="409304" y="149771"/>
                </a:lnTo>
                <a:lnTo>
                  <a:pt x="410095" y="151650"/>
                </a:lnTo>
                <a:lnTo>
                  <a:pt x="409016" y="148767"/>
                </a:lnTo>
                <a:close/>
              </a:path>
              <a:path w="859789" h="344804">
                <a:moveTo>
                  <a:pt x="405065" y="142503"/>
                </a:moveTo>
                <a:lnTo>
                  <a:pt x="408368" y="147548"/>
                </a:lnTo>
                <a:lnTo>
                  <a:pt x="409304" y="149771"/>
                </a:lnTo>
                <a:lnTo>
                  <a:pt x="409016" y="148767"/>
                </a:lnTo>
                <a:lnTo>
                  <a:pt x="448194" y="148767"/>
                </a:lnTo>
                <a:lnTo>
                  <a:pt x="448017" y="146938"/>
                </a:lnTo>
                <a:lnTo>
                  <a:pt x="447801" y="145795"/>
                </a:lnTo>
                <a:lnTo>
                  <a:pt x="447191" y="143675"/>
                </a:lnTo>
                <a:lnTo>
                  <a:pt x="406145" y="143675"/>
                </a:lnTo>
                <a:lnTo>
                  <a:pt x="405065" y="142503"/>
                </a:lnTo>
                <a:close/>
              </a:path>
              <a:path w="859789" h="344804">
                <a:moveTo>
                  <a:pt x="404202" y="141185"/>
                </a:moveTo>
                <a:lnTo>
                  <a:pt x="405065" y="142503"/>
                </a:lnTo>
                <a:lnTo>
                  <a:pt x="406145" y="143675"/>
                </a:lnTo>
                <a:lnTo>
                  <a:pt x="404202" y="141185"/>
                </a:lnTo>
                <a:close/>
              </a:path>
              <a:path w="859789" h="344804">
                <a:moveTo>
                  <a:pt x="446475" y="141185"/>
                </a:moveTo>
                <a:lnTo>
                  <a:pt x="404202" y="141185"/>
                </a:lnTo>
                <a:lnTo>
                  <a:pt x="406145" y="143675"/>
                </a:lnTo>
                <a:lnTo>
                  <a:pt x="447191" y="143675"/>
                </a:lnTo>
                <a:lnTo>
                  <a:pt x="446475" y="141185"/>
                </a:lnTo>
                <a:close/>
              </a:path>
              <a:path w="859789" h="344804">
                <a:moveTo>
                  <a:pt x="395599" y="132238"/>
                </a:moveTo>
                <a:lnTo>
                  <a:pt x="405065" y="142503"/>
                </a:lnTo>
                <a:lnTo>
                  <a:pt x="404202" y="141185"/>
                </a:lnTo>
                <a:lnTo>
                  <a:pt x="446475" y="141185"/>
                </a:lnTo>
                <a:lnTo>
                  <a:pt x="445350" y="137274"/>
                </a:lnTo>
                <a:lnTo>
                  <a:pt x="444995" y="136309"/>
                </a:lnTo>
                <a:lnTo>
                  <a:pt x="443466" y="133210"/>
                </a:lnTo>
                <a:lnTo>
                  <a:pt x="396824" y="133210"/>
                </a:lnTo>
                <a:lnTo>
                  <a:pt x="395599" y="132238"/>
                </a:lnTo>
                <a:close/>
              </a:path>
              <a:path w="859789" h="344804">
                <a:moveTo>
                  <a:pt x="394563" y="131114"/>
                </a:moveTo>
                <a:lnTo>
                  <a:pt x="395599" y="132238"/>
                </a:lnTo>
                <a:lnTo>
                  <a:pt x="396824" y="133210"/>
                </a:lnTo>
                <a:lnTo>
                  <a:pt x="394563" y="131114"/>
                </a:lnTo>
                <a:close/>
              </a:path>
              <a:path w="859789" h="344804">
                <a:moveTo>
                  <a:pt x="442432" y="131114"/>
                </a:moveTo>
                <a:lnTo>
                  <a:pt x="394563" y="131114"/>
                </a:lnTo>
                <a:lnTo>
                  <a:pt x="396824" y="133210"/>
                </a:lnTo>
                <a:lnTo>
                  <a:pt x="443466" y="133210"/>
                </a:lnTo>
                <a:lnTo>
                  <a:pt x="442432" y="131114"/>
                </a:lnTo>
                <a:close/>
              </a:path>
              <a:path w="859789" h="344804">
                <a:moveTo>
                  <a:pt x="749" y="0"/>
                </a:moveTo>
                <a:lnTo>
                  <a:pt x="0" y="38100"/>
                </a:lnTo>
                <a:lnTo>
                  <a:pt x="40208" y="38887"/>
                </a:lnTo>
                <a:lnTo>
                  <a:pt x="79375" y="41148"/>
                </a:lnTo>
                <a:lnTo>
                  <a:pt x="117944" y="44805"/>
                </a:lnTo>
                <a:lnTo>
                  <a:pt x="191960" y="55854"/>
                </a:lnTo>
                <a:lnTo>
                  <a:pt x="259613" y="71221"/>
                </a:lnTo>
                <a:lnTo>
                  <a:pt x="318223" y="89992"/>
                </a:lnTo>
                <a:lnTo>
                  <a:pt x="364985" y="111163"/>
                </a:lnTo>
                <a:lnTo>
                  <a:pt x="395599" y="132238"/>
                </a:lnTo>
                <a:lnTo>
                  <a:pt x="394563" y="131114"/>
                </a:lnTo>
                <a:lnTo>
                  <a:pt x="442432" y="131114"/>
                </a:lnTo>
                <a:lnTo>
                  <a:pt x="440245" y="126682"/>
                </a:lnTo>
                <a:lnTo>
                  <a:pt x="402805" y="89674"/>
                </a:lnTo>
                <a:lnTo>
                  <a:pt x="357797" y="65138"/>
                </a:lnTo>
                <a:lnTo>
                  <a:pt x="300977" y="43687"/>
                </a:lnTo>
                <a:lnTo>
                  <a:pt x="234442" y="25742"/>
                </a:lnTo>
                <a:lnTo>
                  <a:pt x="160515" y="11963"/>
                </a:lnTo>
                <a:lnTo>
                  <a:pt x="121526" y="6870"/>
                </a:lnTo>
                <a:lnTo>
                  <a:pt x="81559" y="3111"/>
                </a:lnTo>
                <a:lnTo>
                  <a:pt x="40944" y="787"/>
                </a:lnTo>
                <a:lnTo>
                  <a:pt x="74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5351" y="4657344"/>
            <a:ext cx="1054608" cy="512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1396" y="4670425"/>
            <a:ext cx="859790" cy="368300"/>
          </a:xfrm>
          <a:custGeom>
            <a:avLst/>
            <a:gdLst/>
            <a:ahLst/>
            <a:cxnLst/>
            <a:rect l="l" t="t" r="r" b="b"/>
            <a:pathLst>
              <a:path w="859789" h="368300">
                <a:moveTo>
                  <a:pt x="110680" y="253619"/>
                </a:moveTo>
                <a:lnTo>
                  <a:pt x="0" y="317500"/>
                </a:lnTo>
                <a:lnTo>
                  <a:pt x="117513" y="367715"/>
                </a:lnTo>
                <a:lnTo>
                  <a:pt x="115303" y="330809"/>
                </a:lnTo>
                <a:lnTo>
                  <a:pt x="96393" y="330809"/>
                </a:lnTo>
                <a:lnTo>
                  <a:pt x="93764" y="292798"/>
                </a:lnTo>
                <a:lnTo>
                  <a:pt x="112949" y="291511"/>
                </a:lnTo>
                <a:lnTo>
                  <a:pt x="110680" y="253619"/>
                </a:lnTo>
                <a:close/>
              </a:path>
              <a:path w="859789" h="368300">
                <a:moveTo>
                  <a:pt x="112949" y="291511"/>
                </a:moveTo>
                <a:lnTo>
                  <a:pt x="93764" y="292798"/>
                </a:lnTo>
                <a:lnTo>
                  <a:pt x="96393" y="330809"/>
                </a:lnTo>
                <a:lnTo>
                  <a:pt x="115222" y="329467"/>
                </a:lnTo>
                <a:lnTo>
                  <a:pt x="112949" y="291511"/>
                </a:lnTo>
                <a:close/>
              </a:path>
              <a:path w="859789" h="368300">
                <a:moveTo>
                  <a:pt x="115222" y="329467"/>
                </a:moveTo>
                <a:lnTo>
                  <a:pt x="96393" y="330809"/>
                </a:lnTo>
                <a:lnTo>
                  <a:pt x="115303" y="330809"/>
                </a:lnTo>
                <a:lnTo>
                  <a:pt x="115222" y="329467"/>
                </a:lnTo>
                <a:close/>
              </a:path>
              <a:path w="859789" h="368300">
                <a:moveTo>
                  <a:pt x="394677" y="196240"/>
                </a:moveTo>
                <a:lnTo>
                  <a:pt x="362546" y="220065"/>
                </a:lnTo>
                <a:lnTo>
                  <a:pt x="316318" y="242569"/>
                </a:lnTo>
                <a:lnTo>
                  <a:pt x="258025" y="262763"/>
                </a:lnTo>
                <a:lnTo>
                  <a:pt x="190576" y="279336"/>
                </a:lnTo>
                <a:lnTo>
                  <a:pt x="116674" y="291261"/>
                </a:lnTo>
                <a:lnTo>
                  <a:pt x="112949" y="291511"/>
                </a:lnTo>
                <a:lnTo>
                  <a:pt x="115222" y="329467"/>
                </a:lnTo>
                <a:lnTo>
                  <a:pt x="161099" y="323418"/>
                </a:lnTo>
                <a:lnTo>
                  <a:pt x="198907" y="316509"/>
                </a:lnTo>
                <a:lnTo>
                  <a:pt x="269633" y="299046"/>
                </a:lnTo>
                <a:lnTo>
                  <a:pt x="331901" y="277342"/>
                </a:lnTo>
                <a:lnTo>
                  <a:pt x="383590" y="251828"/>
                </a:lnTo>
                <a:lnTo>
                  <a:pt x="421309" y="223596"/>
                </a:lnTo>
                <a:lnTo>
                  <a:pt x="441044" y="197421"/>
                </a:lnTo>
                <a:lnTo>
                  <a:pt x="393674" y="197421"/>
                </a:lnTo>
                <a:lnTo>
                  <a:pt x="394677" y="196240"/>
                </a:lnTo>
                <a:close/>
              </a:path>
              <a:path w="859789" h="368300">
                <a:moveTo>
                  <a:pt x="395859" y="195237"/>
                </a:moveTo>
                <a:lnTo>
                  <a:pt x="394677" y="196240"/>
                </a:lnTo>
                <a:lnTo>
                  <a:pt x="393674" y="197421"/>
                </a:lnTo>
                <a:lnTo>
                  <a:pt x="395859" y="195237"/>
                </a:lnTo>
                <a:close/>
              </a:path>
              <a:path w="859789" h="368300">
                <a:moveTo>
                  <a:pt x="442086" y="195237"/>
                </a:moveTo>
                <a:lnTo>
                  <a:pt x="395859" y="195237"/>
                </a:lnTo>
                <a:lnTo>
                  <a:pt x="393674" y="197421"/>
                </a:lnTo>
                <a:lnTo>
                  <a:pt x="441044" y="197421"/>
                </a:lnTo>
                <a:lnTo>
                  <a:pt x="441413" y="196786"/>
                </a:lnTo>
                <a:lnTo>
                  <a:pt x="442086" y="195237"/>
                </a:lnTo>
                <a:close/>
              </a:path>
              <a:path w="859789" h="368300">
                <a:moveTo>
                  <a:pt x="404461" y="184718"/>
                </a:moveTo>
                <a:lnTo>
                  <a:pt x="394677" y="196240"/>
                </a:lnTo>
                <a:lnTo>
                  <a:pt x="395859" y="195237"/>
                </a:lnTo>
                <a:lnTo>
                  <a:pt x="442086" y="195237"/>
                </a:lnTo>
                <a:lnTo>
                  <a:pt x="444817" y="188950"/>
                </a:lnTo>
                <a:lnTo>
                  <a:pt x="445135" y="188036"/>
                </a:lnTo>
                <a:lnTo>
                  <a:pt x="445597" y="186283"/>
                </a:lnTo>
                <a:lnTo>
                  <a:pt x="403453" y="186283"/>
                </a:lnTo>
                <a:lnTo>
                  <a:pt x="404461" y="184718"/>
                </a:lnTo>
                <a:close/>
              </a:path>
              <a:path w="859789" h="368300">
                <a:moveTo>
                  <a:pt x="405256" y="183781"/>
                </a:moveTo>
                <a:lnTo>
                  <a:pt x="404461" y="184718"/>
                </a:lnTo>
                <a:lnTo>
                  <a:pt x="403453" y="186283"/>
                </a:lnTo>
                <a:lnTo>
                  <a:pt x="405256" y="183781"/>
                </a:lnTo>
                <a:close/>
              </a:path>
              <a:path w="859789" h="368300">
                <a:moveTo>
                  <a:pt x="446257" y="183781"/>
                </a:moveTo>
                <a:lnTo>
                  <a:pt x="405256" y="183781"/>
                </a:lnTo>
                <a:lnTo>
                  <a:pt x="403453" y="186283"/>
                </a:lnTo>
                <a:lnTo>
                  <a:pt x="445597" y="186283"/>
                </a:lnTo>
                <a:lnTo>
                  <a:pt x="446257" y="183781"/>
                </a:lnTo>
                <a:close/>
              </a:path>
              <a:path w="859789" h="368300">
                <a:moveTo>
                  <a:pt x="408902" y="175993"/>
                </a:moveTo>
                <a:lnTo>
                  <a:pt x="406463" y="181610"/>
                </a:lnTo>
                <a:lnTo>
                  <a:pt x="404461" y="184718"/>
                </a:lnTo>
                <a:lnTo>
                  <a:pt x="405256" y="183781"/>
                </a:lnTo>
                <a:lnTo>
                  <a:pt x="446257" y="183781"/>
                </a:lnTo>
                <a:lnTo>
                  <a:pt x="447497" y="179082"/>
                </a:lnTo>
                <a:lnTo>
                  <a:pt x="447675" y="178028"/>
                </a:lnTo>
                <a:lnTo>
                  <a:pt x="447731" y="177393"/>
                </a:lnTo>
                <a:lnTo>
                  <a:pt x="408533" y="177393"/>
                </a:lnTo>
                <a:lnTo>
                  <a:pt x="408902" y="175993"/>
                </a:lnTo>
                <a:close/>
              </a:path>
              <a:path w="859789" h="368300">
                <a:moveTo>
                  <a:pt x="409486" y="174650"/>
                </a:moveTo>
                <a:lnTo>
                  <a:pt x="408902" y="175993"/>
                </a:lnTo>
                <a:lnTo>
                  <a:pt x="408533" y="177393"/>
                </a:lnTo>
                <a:lnTo>
                  <a:pt x="409486" y="174650"/>
                </a:lnTo>
                <a:close/>
              </a:path>
              <a:path w="859789" h="368300">
                <a:moveTo>
                  <a:pt x="447976" y="174650"/>
                </a:moveTo>
                <a:lnTo>
                  <a:pt x="409486" y="174650"/>
                </a:lnTo>
                <a:lnTo>
                  <a:pt x="408533" y="177393"/>
                </a:lnTo>
                <a:lnTo>
                  <a:pt x="447731" y="177393"/>
                </a:lnTo>
                <a:lnTo>
                  <a:pt x="447976" y="174650"/>
                </a:lnTo>
                <a:close/>
              </a:path>
              <a:path w="859789" h="368300">
                <a:moveTo>
                  <a:pt x="409976" y="171922"/>
                </a:moveTo>
                <a:lnTo>
                  <a:pt x="408902" y="175993"/>
                </a:lnTo>
                <a:lnTo>
                  <a:pt x="409486" y="174650"/>
                </a:lnTo>
                <a:lnTo>
                  <a:pt x="447976" y="174650"/>
                </a:lnTo>
                <a:lnTo>
                  <a:pt x="448072" y="173583"/>
                </a:lnTo>
                <a:lnTo>
                  <a:pt x="409829" y="173583"/>
                </a:lnTo>
                <a:lnTo>
                  <a:pt x="409976" y="171922"/>
                </a:lnTo>
                <a:close/>
              </a:path>
              <a:path w="859789" h="368300">
                <a:moveTo>
                  <a:pt x="410375" y="170408"/>
                </a:moveTo>
                <a:lnTo>
                  <a:pt x="409976" y="171922"/>
                </a:lnTo>
                <a:lnTo>
                  <a:pt x="409829" y="173583"/>
                </a:lnTo>
                <a:lnTo>
                  <a:pt x="410375" y="170408"/>
                </a:lnTo>
                <a:close/>
              </a:path>
              <a:path w="859789" h="368300">
                <a:moveTo>
                  <a:pt x="448356" y="170408"/>
                </a:moveTo>
                <a:lnTo>
                  <a:pt x="410375" y="170408"/>
                </a:lnTo>
                <a:lnTo>
                  <a:pt x="409829" y="173583"/>
                </a:lnTo>
                <a:lnTo>
                  <a:pt x="448072" y="173583"/>
                </a:lnTo>
                <a:lnTo>
                  <a:pt x="448356" y="170408"/>
                </a:lnTo>
                <a:close/>
              </a:path>
              <a:path w="859789" h="368300">
                <a:moveTo>
                  <a:pt x="858431" y="0"/>
                </a:moveTo>
                <a:lnTo>
                  <a:pt x="818235" y="863"/>
                </a:lnTo>
                <a:lnTo>
                  <a:pt x="777557" y="3390"/>
                </a:lnTo>
                <a:lnTo>
                  <a:pt x="737539" y="7480"/>
                </a:lnTo>
                <a:lnTo>
                  <a:pt x="698487" y="13017"/>
                </a:lnTo>
                <a:lnTo>
                  <a:pt x="660679" y="19888"/>
                </a:lnTo>
                <a:lnTo>
                  <a:pt x="590054" y="37249"/>
                </a:lnTo>
                <a:lnTo>
                  <a:pt x="528002" y="58775"/>
                </a:lnTo>
                <a:lnTo>
                  <a:pt x="476745" y="83832"/>
                </a:lnTo>
                <a:lnTo>
                  <a:pt x="437527" y="112953"/>
                </a:lnTo>
                <a:lnTo>
                  <a:pt x="414413" y="146710"/>
                </a:lnTo>
                <a:lnTo>
                  <a:pt x="409976" y="171922"/>
                </a:lnTo>
                <a:lnTo>
                  <a:pt x="410375" y="170408"/>
                </a:lnTo>
                <a:lnTo>
                  <a:pt x="448356" y="170408"/>
                </a:lnTo>
                <a:lnTo>
                  <a:pt x="448737" y="166141"/>
                </a:lnTo>
                <a:lnTo>
                  <a:pt x="448462" y="166141"/>
                </a:lnTo>
                <a:lnTo>
                  <a:pt x="449021" y="162966"/>
                </a:lnTo>
                <a:lnTo>
                  <a:pt x="449300" y="162966"/>
                </a:lnTo>
                <a:lnTo>
                  <a:pt x="449582" y="161899"/>
                </a:lnTo>
                <a:lnTo>
                  <a:pt x="449351" y="161899"/>
                </a:lnTo>
                <a:lnTo>
                  <a:pt x="450303" y="159169"/>
                </a:lnTo>
                <a:lnTo>
                  <a:pt x="450437" y="159169"/>
                </a:lnTo>
                <a:lnTo>
                  <a:pt x="451231" y="157175"/>
                </a:lnTo>
                <a:lnTo>
                  <a:pt x="453880" y="152768"/>
                </a:lnTo>
                <a:lnTo>
                  <a:pt x="453593" y="152768"/>
                </a:lnTo>
                <a:lnTo>
                  <a:pt x="455383" y="150266"/>
                </a:lnTo>
                <a:lnTo>
                  <a:pt x="455717" y="150266"/>
                </a:lnTo>
                <a:lnTo>
                  <a:pt x="463320" y="141312"/>
                </a:lnTo>
                <a:lnTo>
                  <a:pt x="462991" y="141312"/>
                </a:lnTo>
                <a:lnTo>
                  <a:pt x="465175" y="139128"/>
                </a:lnTo>
                <a:lnTo>
                  <a:pt x="465523" y="139128"/>
                </a:lnTo>
                <a:lnTo>
                  <a:pt x="476846" y="129362"/>
                </a:lnTo>
                <a:lnTo>
                  <a:pt x="516470" y="105651"/>
                </a:lnTo>
                <a:lnTo>
                  <a:pt x="569417" y="83832"/>
                </a:lnTo>
                <a:lnTo>
                  <a:pt x="632790" y="65176"/>
                </a:lnTo>
                <a:lnTo>
                  <a:pt x="703846" y="50736"/>
                </a:lnTo>
                <a:lnTo>
                  <a:pt x="779932" y="41414"/>
                </a:lnTo>
                <a:lnTo>
                  <a:pt x="819035" y="38950"/>
                </a:lnTo>
                <a:lnTo>
                  <a:pt x="859243" y="38100"/>
                </a:lnTo>
                <a:lnTo>
                  <a:pt x="858431" y="0"/>
                </a:lnTo>
                <a:close/>
              </a:path>
              <a:path w="859789" h="368300">
                <a:moveTo>
                  <a:pt x="449021" y="162966"/>
                </a:moveTo>
                <a:lnTo>
                  <a:pt x="448462" y="166141"/>
                </a:lnTo>
                <a:lnTo>
                  <a:pt x="448878" y="164567"/>
                </a:lnTo>
                <a:lnTo>
                  <a:pt x="449021" y="162966"/>
                </a:lnTo>
                <a:close/>
              </a:path>
              <a:path w="859789" h="368300">
                <a:moveTo>
                  <a:pt x="448878" y="164567"/>
                </a:moveTo>
                <a:lnTo>
                  <a:pt x="448462" y="166141"/>
                </a:lnTo>
                <a:lnTo>
                  <a:pt x="448737" y="166141"/>
                </a:lnTo>
                <a:lnTo>
                  <a:pt x="448878" y="164567"/>
                </a:lnTo>
                <a:close/>
              </a:path>
              <a:path w="859789" h="368300">
                <a:moveTo>
                  <a:pt x="449300" y="162966"/>
                </a:moveTo>
                <a:lnTo>
                  <a:pt x="449021" y="162966"/>
                </a:lnTo>
                <a:lnTo>
                  <a:pt x="448878" y="164567"/>
                </a:lnTo>
                <a:lnTo>
                  <a:pt x="449300" y="162966"/>
                </a:lnTo>
                <a:close/>
              </a:path>
              <a:path w="859789" h="368300">
                <a:moveTo>
                  <a:pt x="450303" y="159169"/>
                </a:moveTo>
                <a:lnTo>
                  <a:pt x="449351" y="161899"/>
                </a:lnTo>
                <a:lnTo>
                  <a:pt x="450039" y="160169"/>
                </a:lnTo>
                <a:lnTo>
                  <a:pt x="450303" y="159169"/>
                </a:lnTo>
                <a:close/>
              </a:path>
              <a:path w="859789" h="368300">
                <a:moveTo>
                  <a:pt x="450039" y="160169"/>
                </a:moveTo>
                <a:lnTo>
                  <a:pt x="449351" y="161899"/>
                </a:lnTo>
                <a:lnTo>
                  <a:pt x="449582" y="161899"/>
                </a:lnTo>
                <a:lnTo>
                  <a:pt x="450039" y="160169"/>
                </a:lnTo>
                <a:close/>
              </a:path>
              <a:path w="859789" h="368300">
                <a:moveTo>
                  <a:pt x="450437" y="159169"/>
                </a:moveTo>
                <a:lnTo>
                  <a:pt x="450303" y="159169"/>
                </a:lnTo>
                <a:lnTo>
                  <a:pt x="450039" y="160169"/>
                </a:lnTo>
                <a:lnTo>
                  <a:pt x="450437" y="159169"/>
                </a:lnTo>
                <a:close/>
              </a:path>
              <a:path w="859789" h="368300">
                <a:moveTo>
                  <a:pt x="455383" y="150266"/>
                </a:moveTo>
                <a:lnTo>
                  <a:pt x="453593" y="152768"/>
                </a:lnTo>
                <a:lnTo>
                  <a:pt x="454574" y="151612"/>
                </a:lnTo>
                <a:lnTo>
                  <a:pt x="455383" y="150266"/>
                </a:lnTo>
                <a:close/>
              </a:path>
              <a:path w="859789" h="368300">
                <a:moveTo>
                  <a:pt x="454574" y="151612"/>
                </a:moveTo>
                <a:lnTo>
                  <a:pt x="453593" y="152768"/>
                </a:lnTo>
                <a:lnTo>
                  <a:pt x="453880" y="152768"/>
                </a:lnTo>
                <a:lnTo>
                  <a:pt x="454574" y="151612"/>
                </a:lnTo>
                <a:close/>
              </a:path>
              <a:path w="859789" h="368300">
                <a:moveTo>
                  <a:pt x="455717" y="150266"/>
                </a:moveTo>
                <a:lnTo>
                  <a:pt x="455383" y="150266"/>
                </a:lnTo>
                <a:lnTo>
                  <a:pt x="454574" y="151612"/>
                </a:lnTo>
                <a:lnTo>
                  <a:pt x="455717" y="150266"/>
                </a:lnTo>
                <a:close/>
              </a:path>
              <a:path w="859789" h="368300">
                <a:moveTo>
                  <a:pt x="465175" y="139128"/>
                </a:moveTo>
                <a:lnTo>
                  <a:pt x="462991" y="141312"/>
                </a:lnTo>
                <a:lnTo>
                  <a:pt x="464222" y="140250"/>
                </a:lnTo>
                <a:lnTo>
                  <a:pt x="465175" y="139128"/>
                </a:lnTo>
                <a:close/>
              </a:path>
              <a:path w="859789" h="368300">
                <a:moveTo>
                  <a:pt x="464222" y="140250"/>
                </a:moveTo>
                <a:lnTo>
                  <a:pt x="462991" y="141312"/>
                </a:lnTo>
                <a:lnTo>
                  <a:pt x="463320" y="141312"/>
                </a:lnTo>
                <a:lnTo>
                  <a:pt x="464222" y="140250"/>
                </a:lnTo>
                <a:close/>
              </a:path>
              <a:path w="859789" h="368300">
                <a:moveTo>
                  <a:pt x="465523" y="139128"/>
                </a:moveTo>
                <a:lnTo>
                  <a:pt x="465175" y="139128"/>
                </a:lnTo>
                <a:lnTo>
                  <a:pt x="464222" y="140250"/>
                </a:lnTo>
                <a:lnTo>
                  <a:pt x="465523" y="139128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375" y="5032247"/>
            <a:ext cx="2228088" cy="1255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2495" y="5489447"/>
            <a:ext cx="920495" cy="423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3480" y="5059679"/>
            <a:ext cx="2087880" cy="11155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5092" y="5061788"/>
            <a:ext cx="2086610" cy="1112520"/>
          </a:xfrm>
          <a:custGeom>
            <a:avLst/>
            <a:gdLst/>
            <a:ahLst/>
            <a:cxnLst/>
            <a:rect l="l" t="t" r="r" b="b"/>
            <a:pathLst>
              <a:path w="2086610" h="1112520">
                <a:moveTo>
                  <a:pt x="1107040" y="223533"/>
                </a:moveTo>
                <a:lnTo>
                  <a:pt x="1428470" y="0"/>
                </a:lnTo>
                <a:lnTo>
                  <a:pt x="1402880" y="297409"/>
                </a:lnTo>
                <a:lnTo>
                  <a:pt x="1739180" y="163300"/>
                </a:lnTo>
                <a:lnTo>
                  <a:pt x="1582040" y="336278"/>
                </a:lnTo>
                <a:lnTo>
                  <a:pt x="2086201" y="342095"/>
                </a:lnTo>
                <a:lnTo>
                  <a:pt x="1640470" y="484030"/>
                </a:lnTo>
                <a:lnTo>
                  <a:pt x="1764581" y="581227"/>
                </a:lnTo>
                <a:lnTo>
                  <a:pt x="1582040" y="633738"/>
                </a:lnTo>
                <a:lnTo>
                  <a:pt x="1823211" y="804760"/>
                </a:lnTo>
                <a:lnTo>
                  <a:pt x="1413980" y="738761"/>
                </a:lnTo>
                <a:lnTo>
                  <a:pt x="1443150" y="894235"/>
                </a:lnTo>
                <a:lnTo>
                  <a:pt x="1176390" y="820359"/>
                </a:lnTo>
                <a:lnTo>
                  <a:pt x="1121530" y="970016"/>
                </a:lnTo>
                <a:lnTo>
                  <a:pt x="953473" y="894235"/>
                </a:lnTo>
                <a:lnTo>
                  <a:pt x="840277" y="1014800"/>
                </a:lnTo>
                <a:lnTo>
                  <a:pt x="726984" y="933104"/>
                </a:lnTo>
                <a:lnTo>
                  <a:pt x="474901" y="1112000"/>
                </a:lnTo>
                <a:lnTo>
                  <a:pt x="464084" y="939024"/>
                </a:lnTo>
                <a:lnTo>
                  <a:pt x="124110" y="917659"/>
                </a:lnTo>
                <a:lnTo>
                  <a:pt x="321623" y="791272"/>
                </a:lnTo>
                <a:lnTo>
                  <a:pt x="0" y="662928"/>
                </a:lnTo>
                <a:lnTo>
                  <a:pt x="380056" y="596774"/>
                </a:lnTo>
                <a:lnTo>
                  <a:pt x="113196" y="425753"/>
                </a:lnTo>
                <a:lnTo>
                  <a:pt x="518847" y="402431"/>
                </a:lnTo>
                <a:lnTo>
                  <a:pt x="434819" y="186621"/>
                </a:lnTo>
                <a:lnTo>
                  <a:pt x="825789" y="328555"/>
                </a:lnTo>
                <a:lnTo>
                  <a:pt x="938985" y="97145"/>
                </a:lnTo>
                <a:lnTo>
                  <a:pt x="1107040" y="223533"/>
                </a:lnTo>
                <a:close/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24774" y="5525516"/>
            <a:ext cx="646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6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200" b="1" spc="7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200" b="1" spc="65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1200" b="1" spc="2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200" b="1" spc="6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200" b="1" spc="4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200" b="1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200" b="1" spc="8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2274" y="4264025"/>
            <a:ext cx="2085975" cy="528955"/>
          </a:xfrm>
          <a:custGeom>
            <a:avLst/>
            <a:gdLst/>
            <a:ahLst/>
            <a:cxnLst/>
            <a:rect l="l" t="t" r="r" b="b"/>
            <a:pathLst>
              <a:path w="2085975" h="528954">
                <a:moveTo>
                  <a:pt x="0" y="0"/>
                </a:moveTo>
                <a:lnTo>
                  <a:pt x="2085971" y="0"/>
                </a:lnTo>
                <a:lnTo>
                  <a:pt x="2085971" y="528638"/>
                </a:lnTo>
                <a:lnTo>
                  <a:pt x="0" y="52863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6561" y="3885692"/>
            <a:ext cx="205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"/>
                <a:cs typeface="Arial"/>
              </a:rPr>
              <a:t>If(</a:t>
            </a:r>
            <a:r>
              <a:rPr sz="1800" b="1" spc="25" dirty="0">
                <a:latin typeface="Trebuchet MS"/>
                <a:cs typeface="Trebuchet MS"/>
              </a:rPr>
              <a:t>ptr</a:t>
            </a:r>
            <a:r>
              <a:rPr sz="1800" spc="2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274" y="4264025"/>
            <a:ext cx="2085975" cy="528955"/>
          </a:xfrm>
          <a:prstGeom prst="rect">
            <a:avLst/>
          </a:prstGeom>
          <a:ln w="38100">
            <a:solidFill>
              <a:srgbClr val="800000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1440"/>
              </a:spcBef>
            </a:pPr>
            <a:r>
              <a:rPr sz="1800" spc="-55" dirty="0">
                <a:latin typeface="Arial"/>
                <a:cs typeface="Arial"/>
              </a:rPr>
              <a:t>*buf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85" dirty="0">
                <a:latin typeface="Arial"/>
                <a:cs typeface="Arial"/>
              </a:rPr>
              <a:t>newBuf();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0914" y="4708652"/>
            <a:ext cx="115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tmp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*</a:t>
            </a:r>
            <a:r>
              <a:rPr sz="1800" b="1" spc="60" dirty="0">
                <a:latin typeface="Trebuchet MS"/>
                <a:cs typeface="Trebuchet MS"/>
              </a:rPr>
              <a:t>ptr</a:t>
            </a:r>
            <a:r>
              <a:rPr sz="1800" spc="6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3714" y="5257291"/>
            <a:ext cx="8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80108" y="4158107"/>
            <a:ext cx="483234" cy="491490"/>
          </a:xfrm>
          <a:custGeom>
            <a:avLst/>
            <a:gdLst/>
            <a:ahLst/>
            <a:cxnLst/>
            <a:rect l="l" t="t" r="r" b="b"/>
            <a:pathLst>
              <a:path w="483234" h="491489">
                <a:moveTo>
                  <a:pt x="118503" y="0"/>
                </a:moveTo>
                <a:lnTo>
                  <a:pt x="0" y="114858"/>
                </a:lnTo>
                <a:lnTo>
                  <a:pt x="126644" y="245516"/>
                </a:lnTo>
                <a:lnTo>
                  <a:pt x="0" y="376174"/>
                </a:lnTo>
                <a:lnTo>
                  <a:pt x="118503" y="491032"/>
                </a:lnTo>
                <a:lnTo>
                  <a:pt x="241566" y="364070"/>
                </a:lnTo>
                <a:lnTo>
                  <a:pt x="471402" y="364070"/>
                </a:lnTo>
                <a:lnTo>
                  <a:pt x="356488" y="245516"/>
                </a:lnTo>
                <a:lnTo>
                  <a:pt x="471402" y="126961"/>
                </a:lnTo>
                <a:lnTo>
                  <a:pt x="241566" y="126961"/>
                </a:lnTo>
                <a:lnTo>
                  <a:pt x="118503" y="0"/>
                </a:lnTo>
                <a:close/>
              </a:path>
              <a:path w="483234" h="491489">
                <a:moveTo>
                  <a:pt x="471402" y="364070"/>
                </a:moveTo>
                <a:lnTo>
                  <a:pt x="241566" y="364070"/>
                </a:lnTo>
                <a:lnTo>
                  <a:pt x="364629" y="491032"/>
                </a:lnTo>
                <a:lnTo>
                  <a:pt x="483133" y="376174"/>
                </a:lnTo>
                <a:lnTo>
                  <a:pt x="471402" y="364070"/>
                </a:lnTo>
                <a:close/>
              </a:path>
              <a:path w="483234" h="491489">
                <a:moveTo>
                  <a:pt x="364629" y="0"/>
                </a:moveTo>
                <a:lnTo>
                  <a:pt x="241566" y="126961"/>
                </a:lnTo>
                <a:lnTo>
                  <a:pt x="471402" y="126961"/>
                </a:lnTo>
                <a:lnTo>
                  <a:pt x="483133" y="114858"/>
                </a:lnTo>
                <a:lnTo>
                  <a:pt x="36462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0111" y="4158104"/>
            <a:ext cx="483234" cy="491490"/>
          </a:xfrm>
          <a:custGeom>
            <a:avLst/>
            <a:gdLst/>
            <a:ahLst/>
            <a:cxnLst/>
            <a:rect l="l" t="t" r="r" b="b"/>
            <a:pathLst>
              <a:path w="483234" h="491489">
                <a:moveTo>
                  <a:pt x="0" y="114863"/>
                </a:moveTo>
                <a:lnTo>
                  <a:pt x="118501" y="0"/>
                </a:lnTo>
                <a:lnTo>
                  <a:pt x="241563" y="126960"/>
                </a:lnTo>
                <a:lnTo>
                  <a:pt x="364626" y="0"/>
                </a:lnTo>
                <a:lnTo>
                  <a:pt x="483127" y="114863"/>
                </a:lnTo>
                <a:lnTo>
                  <a:pt x="356483" y="245519"/>
                </a:lnTo>
                <a:lnTo>
                  <a:pt x="483127" y="376175"/>
                </a:lnTo>
                <a:lnTo>
                  <a:pt x="364626" y="491038"/>
                </a:lnTo>
                <a:lnTo>
                  <a:pt x="241563" y="364078"/>
                </a:lnTo>
                <a:lnTo>
                  <a:pt x="118501" y="491038"/>
                </a:lnTo>
                <a:lnTo>
                  <a:pt x="0" y="376175"/>
                </a:lnTo>
                <a:lnTo>
                  <a:pt x="126644" y="245519"/>
                </a:lnTo>
                <a:lnTo>
                  <a:pt x="0" y="114863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58940" y="2931363"/>
            <a:ext cx="1179830" cy="3683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spc="-125" dirty="0"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244653" y="3566985"/>
          <a:ext cx="1179195" cy="184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4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400" b="1" spc="-172" baseline="1736" dirty="0">
                          <a:latin typeface="Arial"/>
                          <a:cs typeface="Arial"/>
                        </a:rPr>
                        <a:t>*buf </a:t>
                      </a:r>
                      <a:r>
                        <a:rPr sz="2400" b="1" baseline="1736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112" baseline="173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92" baseline="1736" dirty="0">
                          <a:latin typeface="Arial"/>
                          <a:cs typeface="Arial"/>
                        </a:rPr>
                        <a:t>0x</a:t>
                      </a:r>
                      <a:r>
                        <a:rPr sz="1600" spc="-39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92" baseline="1736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spc="-39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92" baseline="1736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-39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592" baseline="1736" dirty="0">
                          <a:latin typeface="Arial"/>
                          <a:cs typeface="Arial"/>
                        </a:rPr>
                        <a:t>4</a:t>
                      </a:r>
                      <a:endParaRPr sz="2400" baseline="1736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18871" y="3986784"/>
            <a:ext cx="457200" cy="1514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2581" y="4136707"/>
            <a:ext cx="366395" cy="1300480"/>
          </a:xfrm>
          <a:custGeom>
            <a:avLst/>
            <a:gdLst/>
            <a:ahLst/>
            <a:cxnLst/>
            <a:rect l="l" t="t" r="r" b="b"/>
            <a:pathLst>
              <a:path w="366395" h="1300479">
                <a:moveTo>
                  <a:pt x="255784" y="1133246"/>
                </a:moveTo>
                <a:lnTo>
                  <a:pt x="220767" y="1160627"/>
                </a:lnTo>
                <a:lnTo>
                  <a:pt x="274275" y="1229055"/>
                </a:lnTo>
                <a:lnTo>
                  <a:pt x="331509" y="1300124"/>
                </a:lnTo>
                <a:lnTo>
                  <a:pt x="366129" y="1272247"/>
                </a:lnTo>
                <a:lnTo>
                  <a:pt x="308895" y="1201178"/>
                </a:lnTo>
                <a:lnTo>
                  <a:pt x="255784" y="1133246"/>
                </a:lnTo>
                <a:close/>
              </a:path>
              <a:path w="366395" h="1300479">
                <a:moveTo>
                  <a:pt x="154703" y="989482"/>
                </a:moveTo>
                <a:lnTo>
                  <a:pt x="117381" y="1013612"/>
                </a:lnTo>
                <a:lnTo>
                  <a:pt x="140308" y="1049045"/>
                </a:lnTo>
                <a:lnTo>
                  <a:pt x="141927" y="1051407"/>
                </a:lnTo>
                <a:lnTo>
                  <a:pt x="178569" y="1026248"/>
                </a:lnTo>
                <a:lnTo>
                  <a:pt x="176950" y="1023886"/>
                </a:lnTo>
                <a:lnTo>
                  <a:pt x="154703" y="989482"/>
                </a:lnTo>
                <a:close/>
              </a:path>
              <a:path w="366395" h="1300479">
                <a:moveTo>
                  <a:pt x="43975" y="711466"/>
                </a:moveTo>
                <a:lnTo>
                  <a:pt x="0" y="717943"/>
                </a:lnTo>
                <a:lnTo>
                  <a:pt x="4486" y="747941"/>
                </a:lnTo>
                <a:lnTo>
                  <a:pt x="13332" y="786879"/>
                </a:lnTo>
                <a:lnTo>
                  <a:pt x="24930" y="825385"/>
                </a:lnTo>
                <a:lnTo>
                  <a:pt x="39058" y="863498"/>
                </a:lnTo>
                <a:lnTo>
                  <a:pt x="52039" y="893330"/>
                </a:lnTo>
                <a:lnTo>
                  <a:pt x="92800" y="875601"/>
                </a:lnTo>
                <a:lnTo>
                  <a:pt x="79819" y="845769"/>
                </a:lnTo>
                <a:lnTo>
                  <a:pt x="66621" y="809967"/>
                </a:lnTo>
                <a:lnTo>
                  <a:pt x="55907" y="774103"/>
                </a:lnTo>
                <a:lnTo>
                  <a:pt x="47845" y="738149"/>
                </a:lnTo>
                <a:lnTo>
                  <a:pt x="43975" y="711466"/>
                </a:lnTo>
                <a:close/>
              </a:path>
              <a:path w="366395" h="1300479">
                <a:moveTo>
                  <a:pt x="15552" y="533895"/>
                </a:moveTo>
                <a:lnTo>
                  <a:pt x="6096" y="577329"/>
                </a:lnTo>
                <a:lnTo>
                  <a:pt x="49527" y="586790"/>
                </a:lnTo>
                <a:lnTo>
                  <a:pt x="58985" y="543356"/>
                </a:lnTo>
                <a:lnTo>
                  <a:pt x="15552" y="533895"/>
                </a:lnTo>
                <a:close/>
              </a:path>
              <a:path w="366395" h="1300479">
                <a:moveTo>
                  <a:pt x="125540" y="238391"/>
                </a:moveTo>
                <a:lnTo>
                  <a:pt x="95728" y="306235"/>
                </a:lnTo>
                <a:lnTo>
                  <a:pt x="77382" y="350253"/>
                </a:lnTo>
                <a:lnTo>
                  <a:pt x="59678" y="395389"/>
                </a:lnTo>
                <a:lnTo>
                  <a:pt x="56569" y="403999"/>
                </a:lnTo>
                <a:lnTo>
                  <a:pt x="98378" y="419099"/>
                </a:lnTo>
                <a:lnTo>
                  <a:pt x="101486" y="410489"/>
                </a:lnTo>
                <a:lnTo>
                  <a:pt x="118760" y="366496"/>
                </a:lnTo>
                <a:lnTo>
                  <a:pt x="136754" y="323341"/>
                </a:lnTo>
                <a:lnTo>
                  <a:pt x="154960" y="281508"/>
                </a:lnTo>
                <a:lnTo>
                  <a:pt x="166124" y="256527"/>
                </a:lnTo>
                <a:lnTo>
                  <a:pt x="125540" y="238391"/>
                </a:lnTo>
                <a:close/>
              </a:path>
              <a:path w="366395" h="1300479">
                <a:moveTo>
                  <a:pt x="240854" y="0"/>
                </a:moveTo>
                <a:lnTo>
                  <a:pt x="136105" y="106095"/>
                </a:lnTo>
                <a:lnTo>
                  <a:pt x="262879" y="147459"/>
                </a:lnTo>
                <a:lnTo>
                  <a:pt x="260641" y="132473"/>
                </a:lnTo>
                <a:lnTo>
                  <a:pt x="220976" y="132473"/>
                </a:lnTo>
                <a:lnTo>
                  <a:pt x="178739" y="118630"/>
                </a:lnTo>
                <a:lnTo>
                  <a:pt x="185267" y="98717"/>
                </a:lnTo>
                <a:lnTo>
                  <a:pt x="255599" y="98717"/>
                </a:lnTo>
                <a:lnTo>
                  <a:pt x="240854" y="0"/>
                </a:lnTo>
                <a:close/>
              </a:path>
              <a:path w="366395" h="1300479">
                <a:moveTo>
                  <a:pt x="185267" y="98717"/>
                </a:moveTo>
                <a:lnTo>
                  <a:pt x="178739" y="118630"/>
                </a:lnTo>
                <a:lnTo>
                  <a:pt x="220976" y="132473"/>
                </a:lnTo>
                <a:lnTo>
                  <a:pt x="227503" y="112572"/>
                </a:lnTo>
                <a:lnTo>
                  <a:pt x="185267" y="98717"/>
                </a:lnTo>
                <a:close/>
              </a:path>
              <a:path w="366395" h="1300479">
                <a:moveTo>
                  <a:pt x="255599" y="98717"/>
                </a:moveTo>
                <a:lnTo>
                  <a:pt x="185267" y="98717"/>
                </a:lnTo>
                <a:lnTo>
                  <a:pt x="227503" y="112572"/>
                </a:lnTo>
                <a:lnTo>
                  <a:pt x="220976" y="132473"/>
                </a:lnTo>
                <a:lnTo>
                  <a:pt x="260641" y="132473"/>
                </a:lnTo>
                <a:lnTo>
                  <a:pt x="255599" y="98717"/>
                </a:lnTo>
                <a:close/>
              </a:path>
            </a:pathLst>
          </a:custGeom>
          <a:solidFill>
            <a:srgbClr val="26B2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80934" y="4065523"/>
            <a:ext cx="1496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*buf</a:t>
            </a:r>
            <a:r>
              <a:rPr sz="1800" spc="-67" baseline="-20833" dirty="0">
                <a:latin typeface="Arial"/>
                <a:cs typeface="Arial"/>
              </a:rPr>
              <a:t>old 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0x123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*buf</a:t>
            </a:r>
            <a:r>
              <a:rPr sz="1800" spc="-89" baseline="-20833" dirty="0">
                <a:latin typeface="Arial"/>
                <a:cs typeface="Arial"/>
              </a:rPr>
              <a:t>new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85" dirty="0">
                <a:latin typeface="Arial"/>
                <a:cs typeface="Arial"/>
              </a:rPr>
              <a:t>0x234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736" y="832103"/>
            <a:ext cx="4117848" cy="262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2951" y="5145023"/>
            <a:ext cx="5257800" cy="31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4011" y="5217540"/>
            <a:ext cx="5062855" cy="114300"/>
          </a:xfrm>
          <a:custGeom>
            <a:avLst/>
            <a:gdLst/>
            <a:ahLst/>
            <a:cxnLst/>
            <a:rect l="l" t="t" r="r" b="b"/>
            <a:pathLst>
              <a:path w="5062855" h="114300">
                <a:moveTo>
                  <a:pt x="4948618" y="0"/>
                </a:moveTo>
                <a:lnTo>
                  <a:pt x="4948428" y="38093"/>
                </a:lnTo>
                <a:lnTo>
                  <a:pt x="4967465" y="38188"/>
                </a:lnTo>
                <a:lnTo>
                  <a:pt x="4967274" y="76288"/>
                </a:lnTo>
                <a:lnTo>
                  <a:pt x="4948237" y="76288"/>
                </a:lnTo>
                <a:lnTo>
                  <a:pt x="4948046" y="114299"/>
                </a:lnTo>
                <a:lnTo>
                  <a:pt x="5025024" y="76288"/>
                </a:lnTo>
                <a:lnTo>
                  <a:pt x="4967274" y="76288"/>
                </a:lnTo>
                <a:lnTo>
                  <a:pt x="5025218" y="76193"/>
                </a:lnTo>
                <a:lnTo>
                  <a:pt x="5062626" y="57721"/>
                </a:lnTo>
                <a:lnTo>
                  <a:pt x="4948618" y="0"/>
                </a:lnTo>
                <a:close/>
              </a:path>
              <a:path w="5062855" h="114300">
                <a:moveTo>
                  <a:pt x="4948428" y="38093"/>
                </a:moveTo>
                <a:lnTo>
                  <a:pt x="4948237" y="76193"/>
                </a:lnTo>
                <a:lnTo>
                  <a:pt x="4967274" y="76288"/>
                </a:lnTo>
                <a:lnTo>
                  <a:pt x="4967465" y="38188"/>
                </a:lnTo>
                <a:lnTo>
                  <a:pt x="4948428" y="38093"/>
                </a:lnTo>
                <a:close/>
              </a:path>
              <a:path w="5062855" h="114300">
                <a:moveTo>
                  <a:pt x="177" y="13271"/>
                </a:moveTo>
                <a:lnTo>
                  <a:pt x="0" y="51371"/>
                </a:lnTo>
                <a:lnTo>
                  <a:pt x="4948237" y="76193"/>
                </a:lnTo>
                <a:lnTo>
                  <a:pt x="4948428" y="38093"/>
                </a:lnTo>
                <a:lnTo>
                  <a:pt x="177" y="1327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9216" y="1926335"/>
            <a:ext cx="310895" cy="3401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0307" y="2054225"/>
            <a:ext cx="133350" cy="3209290"/>
          </a:xfrm>
          <a:custGeom>
            <a:avLst/>
            <a:gdLst/>
            <a:ahLst/>
            <a:cxnLst/>
            <a:rect l="l" t="t" r="r" b="b"/>
            <a:pathLst>
              <a:path w="133350" h="3209290">
                <a:moveTo>
                  <a:pt x="76192" y="113931"/>
                </a:moveTo>
                <a:lnTo>
                  <a:pt x="38105" y="114630"/>
                </a:lnTo>
                <a:lnTo>
                  <a:pt x="94742" y="3208680"/>
                </a:lnTo>
                <a:lnTo>
                  <a:pt x="132842" y="3207994"/>
                </a:lnTo>
                <a:lnTo>
                  <a:pt x="76192" y="113931"/>
                </a:lnTo>
                <a:close/>
              </a:path>
              <a:path w="133350" h="3209290">
                <a:moveTo>
                  <a:pt x="55054" y="0"/>
                </a:moveTo>
                <a:lnTo>
                  <a:pt x="0" y="115328"/>
                </a:lnTo>
                <a:lnTo>
                  <a:pt x="38105" y="114630"/>
                </a:lnTo>
                <a:lnTo>
                  <a:pt x="37757" y="95592"/>
                </a:lnTo>
                <a:lnTo>
                  <a:pt x="75844" y="94894"/>
                </a:lnTo>
                <a:lnTo>
                  <a:pt x="104694" y="94894"/>
                </a:lnTo>
                <a:lnTo>
                  <a:pt x="55054" y="0"/>
                </a:lnTo>
                <a:close/>
              </a:path>
              <a:path w="133350" h="3209290">
                <a:moveTo>
                  <a:pt x="75844" y="94894"/>
                </a:moveTo>
                <a:lnTo>
                  <a:pt x="37757" y="95592"/>
                </a:lnTo>
                <a:lnTo>
                  <a:pt x="38105" y="114630"/>
                </a:lnTo>
                <a:lnTo>
                  <a:pt x="76192" y="113931"/>
                </a:lnTo>
                <a:lnTo>
                  <a:pt x="75844" y="94894"/>
                </a:lnTo>
                <a:close/>
              </a:path>
              <a:path w="133350" h="3209290">
                <a:moveTo>
                  <a:pt x="104694" y="94894"/>
                </a:moveTo>
                <a:lnTo>
                  <a:pt x="75844" y="94894"/>
                </a:lnTo>
                <a:lnTo>
                  <a:pt x="76192" y="113931"/>
                </a:lnTo>
                <a:lnTo>
                  <a:pt x="114287" y="113233"/>
                </a:lnTo>
                <a:lnTo>
                  <a:pt x="104694" y="948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2590" y="5684011"/>
            <a:ext cx="102679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0" dirty="0">
                <a:latin typeface="Arial"/>
                <a:cs typeface="Arial"/>
              </a:rPr>
              <a:t>Overhead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(%)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839" y="5376164"/>
            <a:ext cx="242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14" dirty="0">
                <a:latin typeface="Arial"/>
                <a:cs typeface="Arial"/>
              </a:rPr>
              <a:t>0</a:t>
            </a:r>
            <a:r>
              <a:rPr sz="1400" spc="-55" dirty="0">
                <a:latin typeface="Arial"/>
                <a:cs typeface="Arial"/>
              </a:rPr>
              <a:t>.</a:t>
            </a:r>
            <a:r>
              <a:rPr sz="1400" spc="-8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2839" y="2187956"/>
            <a:ext cx="1416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Arial"/>
                <a:cs typeface="Arial"/>
              </a:rPr>
              <a:t>Recovery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capability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9740" y="5388355"/>
            <a:ext cx="2038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3055" y="4337303"/>
            <a:ext cx="341375" cy="326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6175" y="4357687"/>
            <a:ext cx="214629" cy="198755"/>
          </a:xfrm>
          <a:custGeom>
            <a:avLst/>
            <a:gdLst/>
            <a:ahLst/>
            <a:cxnLst/>
            <a:rect l="l" t="t" r="r" b="b"/>
            <a:pathLst>
              <a:path w="214630" h="198754">
                <a:moveTo>
                  <a:pt x="0" y="0"/>
                </a:moveTo>
                <a:lnTo>
                  <a:pt x="214313" y="0"/>
                </a:lnTo>
                <a:lnTo>
                  <a:pt x="214313" y="198437"/>
                </a:lnTo>
                <a:lnTo>
                  <a:pt x="0" y="198437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93454" y="4318508"/>
            <a:ext cx="5670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8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Ai</a:t>
            </a:r>
            <a:r>
              <a:rPr sz="1400" spc="8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915" y="4257547"/>
            <a:ext cx="18472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800000"/>
                </a:solidFill>
                <a:latin typeface="Arial"/>
                <a:cs typeface="Arial"/>
              </a:rPr>
              <a:t>worse </a:t>
            </a:r>
            <a:r>
              <a:rPr sz="1800" spc="-85" dirty="0">
                <a:solidFill>
                  <a:srgbClr val="800000"/>
                </a:solidFill>
                <a:latin typeface="Arial"/>
                <a:cs typeface="Arial"/>
              </a:rPr>
              <a:t>capability  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better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800000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48412" y="2760662"/>
            <a:ext cx="204788" cy="204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20827" y="2664248"/>
            <a:ext cx="1844675" cy="9455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635"/>
              </a:spcBef>
            </a:pPr>
            <a:r>
              <a:rPr sz="1400" spc="-85" dirty="0">
                <a:latin typeface="Arial"/>
                <a:cs typeface="Arial"/>
              </a:rPr>
              <a:t>Rx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5"/>
              </a:spcBef>
            </a:pP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better </a:t>
            </a:r>
            <a:r>
              <a:rPr sz="1800" spc="-85" dirty="0">
                <a:solidFill>
                  <a:srgbClr val="800000"/>
                </a:solidFill>
                <a:latin typeface="Arial"/>
                <a:cs typeface="Arial"/>
              </a:rPr>
              <a:t>capability  </a:t>
            </a:r>
            <a:r>
              <a:rPr sz="1800" spc="-65" dirty="0">
                <a:solidFill>
                  <a:srgbClr val="800000"/>
                </a:solidFill>
                <a:latin typeface="Arial"/>
                <a:cs typeface="Arial"/>
              </a:rPr>
              <a:t>worse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800000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7050" y="3011487"/>
            <a:ext cx="1346200" cy="134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144" y="1719262"/>
            <a:ext cx="1050990" cy="11907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952" y="78740"/>
            <a:ext cx="1524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0" dirty="0">
                <a:solidFill>
                  <a:srgbClr val="D9D9D9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991" y="752855"/>
            <a:ext cx="6900672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1550987"/>
            <a:ext cx="1230630" cy="1395730"/>
          </a:xfrm>
          <a:custGeom>
            <a:avLst/>
            <a:gdLst/>
            <a:ahLst/>
            <a:cxnLst/>
            <a:rect l="l" t="t" r="r" b="b"/>
            <a:pathLst>
              <a:path w="1230630" h="1395730">
                <a:moveTo>
                  <a:pt x="1025260" y="1395410"/>
                </a:moveTo>
                <a:lnTo>
                  <a:pt x="1066270" y="1231370"/>
                </a:lnTo>
                <a:lnTo>
                  <a:pt x="1230310" y="1190360"/>
                </a:lnTo>
                <a:lnTo>
                  <a:pt x="1025260" y="1395410"/>
                </a:lnTo>
                <a:lnTo>
                  <a:pt x="0" y="1395410"/>
                </a:lnTo>
                <a:lnTo>
                  <a:pt x="0" y="0"/>
                </a:lnTo>
                <a:lnTo>
                  <a:pt x="1230310" y="0"/>
                </a:lnTo>
                <a:lnTo>
                  <a:pt x="1230310" y="11903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8723" y="1314446"/>
            <a:ext cx="637476" cy="575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525" y="1854200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2525" y="2074862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0300" y="2295525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1412" y="2495550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1887" y="2659062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1731" y="2019858"/>
            <a:ext cx="3435985" cy="171450"/>
          </a:xfrm>
          <a:custGeom>
            <a:avLst/>
            <a:gdLst/>
            <a:ahLst/>
            <a:cxnLst/>
            <a:rect l="l" t="t" r="r" b="b"/>
            <a:pathLst>
              <a:path w="3435985" h="171450">
                <a:moveTo>
                  <a:pt x="3380423" y="56794"/>
                </a:moveTo>
                <a:lnTo>
                  <a:pt x="3292487" y="56794"/>
                </a:lnTo>
                <a:lnTo>
                  <a:pt x="3293198" y="113931"/>
                </a:lnTo>
                <a:lnTo>
                  <a:pt x="3264623" y="114288"/>
                </a:lnTo>
                <a:lnTo>
                  <a:pt x="3265335" y="171437"/>
                </a:lnTo>
                <a:lnTo>
                  <a:pt x="3435705" y="83578"/>
                </a:lnTo>
                <a:lnTo>
                  <a:pt x="3380423" y="56794"/>
                </a:lnTo>
                <a:close/>
              </a:path>
              <a:path w="3435985" h="171450">
                <a:moveTo>
                  <a:pt x="3263912" y="57150"/>
                </a:moveTo>
                <a:lnTo>
                  <a:pt x="0" y="97866"/>
                </a:lnTo>
                <a:lnTo>
                  <a:pt x="711" y="155016"/>
                </a:lnTo>
                <a:lnTo>
                  <a:pt x="3264623" y="114288"/>
                </a:lnTo>
                <a:lnTo>
                  <a:pt x="3263912" y="57150"/>
                </a:lnTo>
                <a:close/>
              </a:path>
              <a:path w="3435985" h="171450">
                <a:moveTo>
                  <a:pt x="3292487" y="56794"/>
                </a:moveTo>
                <a:lnTo>
                  <a:pt x="3263912" y="57150"/>
                </a:lnTo>
                <a:lnTo>
                  <a:pt x="3264623" y="114288"/>
                </a:lnTo>
                <a:lnTo>
                  <a:pt x="3293198" y="113931"/>
                </a:lnTo>
                <a:lnTo>
                  <a:pt x="3292487" y="56794"/>
                </a:lnTo>
                <a:close/>
              </a:path>
              <a:path w="3435985" h="171450">
                <a:moveTo>
                  <a:pt x="3263201" y="0"/>
                </a:moveTo>
                <a:lnTo>
                  <a:pt x="3263912" y="57150"/>
                </a:lnTo>
                <a:lnTo>
                  <a:pt x="3292487" y="56794"/>
                </a:lnTo>
                <a:lnTo>
                  <a:pt x="3380423" y="56794"/>
                </a:lnTo>
                <a:lnTo>
                  <a:pt x="3263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54476" y="1580184"/>
            <a:ext cx="2195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marR="5080" indent="-31115">
              <a:lnSpc>
                <a:spcPct val="135000"/>
              </a:lnSpc>
              <a:spcBef>
                <a:spcPts val="100"/>
              </a:spcBef>
            </a:pPr>
            <a:r>
              <a:rPr sz="2000" spc="-145" dirty="0"/>
              <a:t>BugTM </a:t>
            </a:r>
            <a:r>
              <a:rPr sz="2000" spc="-75" dirty="0"/>
              <a:t>static </a:t>
            </a:r>
            <a:r>
              <a:rPr sz="2000" spc="-160" dirty="0"/>
              <a:t>analysis  </a:t>
            </a:r>
            <a:r>
              <a:rPr sz="2000" spc="-100" dirty="0"/>
              <a:t>code</a:t>
            </a:r>
            <a:r>
              <a:rPr sz="2000" spc="-30" dirty="0"/>
              <a:t> </a:t>
            </a:r>
            <a:r>
              <a:rPr sz="2000" spc="-60" dirty="0"/>
              <a:t>transformation</a:t>
            </a:r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731007" y="1127760"/>
            <a:ext cx="954023" cy="981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0338" y="2328129"/>
            <a:ext cx="1085456" cy="9458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6911" y="4236720"/>
            <a:ext cx="243839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737" y="4239463"/>
            <a:ext cx="241935" cy="194945"/>
          </a:xfrm>
          <a:custGeom>
            <a:avLst/>
            <a:gdLst/>
            <a:ahLst/>
            <a:cxnLst/>
            <a:rect l="l" t="t" r="r" b="b"/>
            <a:pathLst>
              <a:path w="241935" h="194945">
                <a:moveTo>
                  <a:pt x="0" y="194669"/>
                </a:moveTo>
                <a:lnTo>
                  <a:pt x="120963" y="0"/>
                </a:lnTo>
                <a:lnTo>
                  <a:pt x="241926" y="194669"/>
                </a:lnTo>
                <a:lnTo>
                  <a:pt x="0" y="1946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45039" y="4211827"/>
            <a:ext cx="619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45" dirty="0">
                <a:latin typeface="Arial"/>
                <a:cs typeface="Arial"/>
              </a:rPr>
              <a:t>Bu</a:t>
            </a:r>
            <a:r>
              <a:rPr sz="1400" spc="-130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80" dirty="0">
                <a:latin typeface="Arial"/>
                <a:cs typeface="Arial"/>
              </a:rPr>
              <a:t>M</a:t>
            </a:r>
            <a:r>
              <a:rPr sz="1350" i="1" baseline="-21604" dirty="0">
                <a:latin typeface="Arial"/>
                <a:cs typeface="Arial"/>
              </a:rPr>
              <a:t>H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5207" y="5266944"/>
            <a:ext cx="329183" cy="313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8200" y="5286375"/>
            <a:ext cx="201930" cy="187325"/>
          </a:xfrm>
          <a:custGeom>
            <a:avLst/>
            <a:gdLst/>
            <a:ahLst/>
            <a:cxnLst/>
            <a:rect l="l" t="t" r="r" b="b"/>
            <a:pathLst>
              <a:path w="201930" h="187325">
                <a:moveTo>
                  <a:pt x="0" y="0"/>
                </a:moveTo>
                <a:lnTo>
                  <a:pt x="201613" y="0"/>
                </a:lnTo>
                <a:lnTo>
                  <a:pt x="201613" y="187325"/>
                </a:lnTo>
                <a:lnTo>
                  <a:pt x="0" y="18732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74061" y="5251196"/>
            <a:ext cx="5670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8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Ai</a:t>
            </a:r>
            <a:r>
              <a:rPr sz="1400" spc="8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84248" y="6019800"/>
            <a:ext cx="4953000" cy="3108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2373" y="6092253"/>
            <a:ext cx="4761230" cy="114300"/>
          </a:xfrm>
          <a:custGeom>
            <a:avLst/>
            <a:gdLst/>
            <a:ahLst/>
            <a:cxnLst/>
            <a:rect l="l" t="t" r="r" b="b"/>
            <a:pathLst>
              <a:path w="4761230" h="114300">
                <a:moveTo>
                  <a:pt x="4647006" y="0"/>
                </a:moveTo>
                <a:lnTo>
                  <a:pt x="4646815" y="38100"/>
                </a:lnTo>
                <a:lnTo>
                  <a:pt x="4665853" y="38195"/>
                </a:lnTo>
                <a:lnTo>
                  <a:pt x="4665662" y="76295"/>
                </a:lnTo>
                <a:lnTo>
                  <a:pt x="4646624" y="76295"/>
                </a:lnTo>
                <a:lnTo>
                  <a:pt x="4646434" y="114298"/>
                </a:lnTo>
                <a:lnTo>
                  <a:pt x="4723398" y="76295"/>
                </a:lnTo>
                <a:lnTo>
                  <a:pt x="4665662" y="76295"/>
                </a:lnTo>
                <a:lnTo>
                  <a:pt x="4723591" y="76200"/>
                </a:lnTo>
                <a:lnTo>
                  <a:pt x="4761014" y="57721"/>
                </a:lnTo>
                <a:lnTo>
                  <a:pt x="4647006" y="0"/>
                </a:lnTo>
                <a:close/>
              </a:path>
              <a:path w="4761230" h="114300">
                <a:moveTo>
                  <a:pt x="4646815" y="38100"/>
                </a:moveTo>
                <a:lnTo>
                  <a:pt x="4646625" y="76200"/>
                </a:lnTo>
                <a:lnTo>
                  <a:pt x="4665662" y="76295"/>
                </a:lnTo>
                <a:lnTo>
                  <a:pt x="4665853" y="38195"/>
                </a:lnTo>
                <a:lnTo>
                  <a:pt x="4646815" y="38100"/>
                </a:lnTo>
                <a:close/>
              </a:path>
              <a:path w="4761230" h="114300">
                <a:moveTo>
                  <a:pt x="190" y="14860"/>
                </a:moveTo>
                <a:lnTo>
                  <a:pt x="0" y="52959"/>
                </a:lnTo>
                <a:lnTo>
                  <a:pt x="4646625" y="76200"/>
                </a:lnTo>
                <a:lnTo>
                  <a:pt x="4646815" y="38100"/>
                </a:lnTo>
                <a:lnTo>
                  <a:pt x="190" y="148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13560" y="2993135"/>
            <a:ext cx="307848" cy="3209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11883" y="3121025"/>
            <a:ext cx="130175" cy="3016885"/>
          </a:xfrm>
          <a:custGeom>
            <a:avLst/>
            <a:gdLst/>
            <a:ahLst/>
            <a:cxnLst/>
            <a:rect l="l" t="t" r="r" b="b"/>
            <a:pathLst>
              <a:path w="130175" h="3016885">
                <a:moveTo>
                  <a:pt x="76182" y="113931"/>
                </a:moveTo>
                <a:lnTo>
                  <a:pt x="38082" y="114630"/>
                </a:lnTo>
                <a:lnTo>
                  <a:pt x="91541" y="3016600"/>
                </a:lnTo>
                <a:lnTo>
                  <a:pt x="129641" y="3015899"/>
                </a:lnTo>
                <a:lnTo>
                  <a:pt x="76182" y="113931"/>
                </a:lnTo>
                <a:close/>
              </a:path>
              <a:path w="130175" h="3016885">
                <a:moveTo>
                  <a:pt x="55029" y="0"/>
                </a:moveTo>
                <a:lnTo>
                  <a:pt x="0" y="115328"/>
                </a:lnTo>
                <a:lnTo>
                  <a:pt x="38082" y="114630"/>
                </a:lnTo>
                <a:lnTo>
                  <a:pt x="37731" y="95580"/>
                </a:lnTo>
                <a:lnTo>
                  <a:pt x="75831" y="94881"/>
                </a:lnTo>
                <a:lnTo>
                  <a:pt x="104672" y="94881"/>
                </a:lnTo>
                <a:lnTo>
                  <a:pt x="55029" y="0"/>
                </a:lnTo>
                <a:close/>
              </a:path>
              <a:path w="130175" h="3016885">
                <a:moveTo>
                  <a:pt x="75831" y="94881"/>
                </a:moveTo>
                <a:lnTo>
                  <a:pt x="37731" y="95580"/>
                </a:lnTo>
                <a:lnTo>
                  <a:pt x="38082" y="114630"/>
                </a:lnTo>
                <a:lnTo>
                  <a:pt x="76182" y="113931"/>
                </a:lnTo>
                <a:lnTo>
                  <a:pt x="75831" y="94881"/>
                </a:lnTo>
                <a:close/>
              </a:path>
              <a:path w="130175" h="3016885">
                <a:moveTo>
                  <a:pt x="104672" y="94881"/>
                </a:moveTo>
                <a:lnTo>
                  <a:pt x="75831" y="94881"/>
                </a:lnTo>
                <a:lnTo>
                  <a:pt x="76182" y="113931"/>
                </a:lnTo>
                <a:lnTo>
                  <a:pt x="114274" y="113233"/>
                </a:lnTo>
                <a:lnTo>
                  <a:pt x="104672" y="9488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00884" y="6257035"/>
            <a:ext cx="242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14" dirty="0">
                <a:latin typeface="Arial"/>
                <a:cs typeface="Arial"/>
              </a:rPr>
              <a:t>0</a:t>
            </a:r>
            <a:r>
              <a:rPr sz="1400" spc="-55" dirty="0">
                <a:latin typeface="Arial"/>
                <a:cs typeface="Arial"/>
              </a:rPr>
              <a:t>.</a:t>
            </a:r>
            <a:r>
              <a:rPr sz="1400" spc="-8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8064" y="2798920"/>
            <a:ext cx="2430780" cy="746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80" dirty="0">
                <a:solidFill>
                  <a:srgbClr val="C00000"/>
                </a:solidFill>
                <a:latin typeface="Trebuchet MS"/>
                <a:cs typeface="Trebuchet MS"/>
              </a:rPr>
              <a:t>Leveraging</a:t>
            </a:r>
            <a:r>
              <a:rPr sz="2000" b="1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b="1" spc="375" dirty="0">
                <a:solidFill>
                  <a:srgbClr val="C00000"/>
                </a:solidFill>
                <a:latin typeface="Trebuchet MS"/>
                <a:cs typeface="Trebuchet MS"/>
              </a:rPr>
              <a:t>HTM</a:t>
            </a:r>
            <a:endParaRPr sz="2000" dirty="0">
              <a:latin typeface="Trebuchet MS"/>
              <a:cs typeface="Trebuchet MS"/>
            </a:endParaRPr>
          </a:p>
          <a:p>
            <a:pPr marL="1026160">
              <a:lnSpc>
                <a:spcPct val="100000"/>
              </a:lnSpc>
              <a:spcBef>
                <a:spcPts val="1610"/>
              </a:spcBef>
            </a:pPr>
            <a:r>
              <a:rPr sz="1400" spc="-75" dirty="0">
                <a:latin typeface="Arial"/>
                <a:cs typeface="Arial"/>
              </a:rPr>
              <a:t>Recovery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capability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05487" y="3784600"/>
            <a:ext cx="193675" cy="193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59314" y="6152184"/>
            <a:ext cx="1026794" cy="6477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870"/>
              </a:spcBef>
            </a:pPr>
            <a:r>
              <a:rPr sz="1400" spc="-8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spc="-70" dirty="0">
                <a:latin typeface="Arial"/>
                <a:cs typeface="Arial"/>
              </a:rPr>
              <a:t>Overhead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(%)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7196" y="4022851"/>
            <a:ext cx="2235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latin typeface="Arial"/>
                <a:cs typeface="Arial"/>
              </a:rPr>
              <a:t>Rx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95480" y="6241796"/>
            <a:ext cx="2038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42075" y="1477962"/>
            <a:ext cx="1370330" cy="1444625"/>
          </a:xfrm>
          <a:custGeom>
            <a:avLst/>
            <a:gdLst/>
            <a:ahLst/>
            <a:cxnLst/>
            <a:rect l="l" t="t" r="r" b="b"/>
            <a:pathLst>
              <a:path w="1370329" h="1444625">
                <a:moveTo>
                  <a:pt x="1141670" y="1444630"/>
                </a:moveTo>
                <a:lnTo>
                  <a:pt x="1187340" y="1261950"/>
                </a:lnTo>
                <a:lnTo>
                  <a:pt x="1370010" y="1216290"/>
                </a:lnTo>
                <a:lnTo>
                  <a:pt x="1141670" y="1444630"/>
                </a:lnTo>
                <a:lnTo>
                  <a:pt x="0" y="1444630"/>
                </a:lnTo>
                <a:lnTo>
                  <a:pt x="0" y="0"/>
                </a:lnTo>
                <a:lnTo>
                  <a:pt x="1370010" y="0"/>
                </a:lnTo>
                <a:lnTo>
                  <a:pt x="1370010" y="121629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37704" y="1246632"/>
            <a:ext cx="548640" cy="463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842760" y="1796256"/>
            <a:ext cx="624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80" dirty="0">
                <a:latin typeface="Arial"/>
                <a:cs typeface="Arial"/>
              </a:rPr>
              <a:t>Xbegin  X</a:t>
            </a:r>
            <a:r>
              <a:rPr sz="1600" spc="-65" dirty="0">
                <a:latin typeface="Arial"/>
                <a:cs typeface="Arial"/>
              </a:rPr>
              <a:t>a</a:t>
            </a:r>
            <a:r>
              <a:rPr sz="1600" spc="-95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130" dirty="0">
                <a:latin typeface="Arial"/>
                <a:cs typeface="Arial"/>
              </a:rPr>
              <a:t>r</a:t>
            </a:r>
            <a:r>
              <a:rPr sz="1600" spc="90" dirty="0"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8086" y="2255997"/>
            <a:ext cx="4724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35" dirty="0">
                <a:latin typeface="Arial"/>
                <a:cs typeface="Arial"/>
              </a:rPr>
              <a:t>Xe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75" dirty="0"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84950" y="1743075"/>
            <a:ext cx="1098550" cy="0"/>
          </a:xfrm>
          <a:custGeom>
            <a:avLst/>
            <a:gdLst/>
            <a:ahLst/>
            <a:cxnLst/>
            <a:rect l="l" t="t" r="r" b="b"/>
            <a:pathLst>
              <a:path w="1098550">
                <a:moveTo>
                  <a:pt x="0" y="0"/>
                </a:moveTo>
                <a:lnTo>
                  <a:pt x="109855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84950" y="2730500"/>
            <a:ext cx="1098550" cy="0"/>
          </a:xfrm>
          <a:custGeom>
            <a:avLst/>
            <a:gdLst/>
            <a:ahLst/>
            <a:cxnLst/>
            <a:rect l="l" t="t" r="r" b="b"/>
            <a:pathLst>
              <a:path w="1098550">
                <a:moveTo>
                  <a:pt x="0" y="0"/>
                </a:moveTo>
                <a:lnTo>
                  <a:pt x="109855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7650" y="1955800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05587" y="2201862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13525" y="2446337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34250" y="2452687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>
                <a:moveTo>
                  <a:pt x="0" y="0"/>
                </a:moveTo>
                <a:lnTo>
                  <a:pt x="274637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7600" y="2195512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43787" y="1963737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952" y="78740"/>
            <a:ext cx="1524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0" dirty="0">
                <a:solidFill>
                  <a:srgbClr val="D9D9D9"/>
                </a:solidFill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944" y="752855"/>
            <a:ext cx="4928615" cy="71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8087" y="1712912"/>
            <a:ext cx="1230630" cy="1395730"/>
          </a:xfrm>
          <a:custGeom>
            <a:avLst/>
            <a:gdLst/>
            <a:ahLst/>
            <a:cxnLst/>
            <a:rect l="l" t="t" r="r" b="b"/>
            <a:pathLst>
              <a:path w="1230630" h="1395730">
                <a:moveTo>
                  <a:pt x="1025260" y="1395410"/>
                </a:moveTo>
                <a:lnTo>
                  <a:pt x="1066270" y="1231370"/>
                </a:lnTo>
                <a:lnTo>
                  <a:pt x="1230310" y="1190360"/>
                </a:lnTo>
                <a:lnTo>
                  <a:pt x="1025260" y="1395410"/>
                </a:lnTo>
                <a:lnTo>
                  <a:pt x="0" y="1395410"/>
                </a:lnTo>
                <a:lnTo>
                  <a:pt x="0" y="0"/>
                </a:lnTo>
                <a:lnTo>
                  <a:pt x="1230310" y="0"/>
                </a:lnTo>
                <a:lnTo>
                  <a:pt x="1230310" y="11903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0010" y="1476371"/>
            <a:ext cx="637476" cy="575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3812" y="2016125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3812" y="2236787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1587" y="2457450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2700" y="2657475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3175" y="2820987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5">
                <a:moveTo>
                  <a:pt x="0" y="0"/>
                </a:moveTo>
                <a:lnTo>
                  <a:pt x="108109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4119" y="2354821"/>
            <a:ext cx="3435985" cy="171450"/>
          </a:xfrm>
          <a:custGeom>
            <a:avLst/>
            <a:gdLst/>
            <a:ahLst/>
            <a:cxnLst/>
            <a:rect l="l" t="t" r="r" b="b"/>
            <a:pathLst>
              <a:path w="3435985" h="171450">
                <a:moveTo>
                  <a:pt x="3380397" y="56781"/>
                </a:moveTo>
                <a:lnTo>
                  <a:pt x="3292487" y="56781"/>
                </a:lnTo>
                <a:lnTo>
                  <a:pt x="3293198" y="113931"/>
                </a:lnTo>
                <a:lnTo>
                  <a:pt x="3264623" y="114288"/>
                </a:lnTo>
                <a:lnTo>
                  <a:pt x="3265335" y="171437"/>
                </a:lnTo>
                <a:lnTo>
                  <a:pt x="3435705" y="83578"/>
                </a:lnTo>
                <a:lnTo>
                  <a:pt x="3380397" y="56781"/>
                </a:lnTo>
                <a:close/>
              </a:path>
              <a:path w="3435985" h="171450">
                <a:moveTo>
                  <a:pt x="3263912" y="57138"/>
                </a:moveTo>
                <a:lnTo>
                  <a:pt x="0" y="97866"/>
                </a:lnTo>
                <a:lnTo>
                  <a:pt x="711" y="155016"/>
                </a:lnTo>
                <a:lnTo>
                  <a:pt x="3264623" y="114288"/>
                </a:lnTo>
                <a:lnTo>
                  <a:pt x="3263912" y="57138"/>
                </a:lnTo>
                <a:close/>
              </a:path>
              <a:path w="3435985" h="171450">
                <a:moveTo>
                  <a:pt x="3292487" y="56781"/>
                </a:moveTo>
                <a:lnTo>
                  <a:pt x="3263912" y="57138"/>
                </a:lnTo>
                <a:lnTo>
                  <a:pt x="3264623" y="114288"/>
                </a:lnTo>
                <a:lnTo>
                  <a:pt x="3293198" y="113931"/>
                </a:lnTo>
                <a:lnTo>
                  <a:pt x="3292487" y="56781"/>
                </a:lnTo>
                <a:close/>
              </a:path>
              <a:path w="3435985" h="171450">
                <a:moveTo>
                  <a:pt x="3263201" y="0"/>
                </a:moveTo>
                <a:lnTo>
                  <a:pt x="3263912" y="57138"/>
                </a:lnTo>
                <a:lnTo>
                  <a:pt x="3292487" y="56781"/>
                </a:lnTo>
                <a:lnTo>
                  <a:pt x="3380397" y="56781"/>
                </a:lnTo>
                <a:lnTo>
                  <a:pt x="3263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06863" y="1915464"/>
            <a:ext cx="2195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marR="5080" indent="-31115">
              <a:lnSpc>
                <a:spcPct val="135000"/>
              </a:lnSpc>
              <a:spcBef>
                <a:spcPts val="100"/>
              </a:spcBef>
            </a:pPr>
            <a:r>
              <a:rPr sz="2000" spc="-145" dirty="0"/>
              <a:t>BugTM </a:t>
            </a:r>
            <a:r>
              <a:rPr sz="2000" spc="-75" dirty="0"/>
              <a:t>static </a:t>
            </a:r>
            <a:r>
              <a:rPr sz="2000" spc="-160" dirty="0"/>
              <a:t>analysis  </a:t>
            </a:r>
            <a:r>
              <a:rPr sz="2000" spc="-100" dirty="0"/>
              <a:t>code</a:t>
            </a:r>
            <a:r>
              <a:rPr sz="2000" spc="-30" dirty="0"/>
              <a:t> </a:t>
            </a:r>
            <a:r>
              <a:rPr sz="2000" spc="-60" dirty="0"/>
              <a:t>transformation</a:t>
            </a:r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2782823" y="1463039"/>
            <a:ext cx="954024" cy="981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5087" y="1597025"/>
            <a:ext cx="1371600" cy="1444625"/>
          </a:xfrm>
          <a:custGeom>
            <a:avLst/>
            <a:gdLst/>
            <a:ahLst/>
            <a:cxnLst/>
            <a:rect l="l" t="t" r="r" b="b"/>
            <a:pathLst>
              <a:path w="1371600" h="1444625">
                <a:moveTo>
                  <a:pt x="1143000" y="1444630"/>
                </a:moveTo>
                <a:lnTo>
                  <a:pt x="1188720" y="1261740"/>
                </a:lnTo>
                <a:lnTo>
                  <a:pt x="1371600" y="1216020"/>
                </a:lnTo>
                <a:lnTo>
                  <a:pt x="1143000" y="1444630"/>
                </a:lnTo>
                <a:lnTo>
                  <a:pt x="0" y="1444630"/>
                </a:lnTo>
                <a:lnTo>
                  <a:pt x="0" y="0"/>
                </a:lnTo>
                <a:lnTo>
                  <a:pt x="1371600" y="0"/>
                </a:lnTo>
                <a:lnTo>
                  <a:pt x="1371600" y="12160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10271" y="1365503"/>
            <a:ext cx="551687" cy="46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3205" y="1986787"/>
            <a:ext cx="121158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Arial"/>
                <a:cs typeface="Arial"/>
              </a:rPr>
              <a:t>Xbegin/Setjmp  X</a:t>
            </a:r>
            <a:r>
              <a:rPr sz="1400" spc="-60" dirty="0">
                <a:latin typeface="Arial"/>
                <a:cs typeface="Arial"/>
              </a:rPr>
              <a:t>a</a:t>
            </a:r>
            <a:r>
              <a:rPr sz="1400" spc="-85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110" dirty="0">
                <a:latin typeface="Arial"/>
                <a:cs typeface="Arial"/>
              </a:rPr>
              <a:t>r</a:t>
            </a:r>
            <a:r>
              <a:rPr sz="1400" spc="6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/</a:t>
            </a:r>
            <a:r>
              <a:rPr sz="1400" spc="-95" dirty="0">
                <a:latin typeface="Arial"/>
                <a:cs typeface="Arial"/>
              </a:rPr>
              <a:t>L</a:t>
            </a:r>
            <a:r>
              <a:rPr sz="1400" spc="-45" dirty="0">
                <a:latin typeface="Arial"/>
                <a:cs typeface="Arial"/>
              </a:rPr>
              <a:t>o</a:t>
            </a:r>
            <a:r>
              <a:rPr sz="1400" spc="-50" dirty="0">
                <a:latin typeface="Arial"/>
                <a:cs typeface="Arial"/>
              </a:rPr>
              <a:t>n</a:t>
            </a:r>
            <a:r>
              <a:rPr sz="1400" spc="-180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j</a:t>
            </a:r>
            <a:r>
              <a:rPr sz="1400" spc="-95" dirty="0">
                <a:latin typeface="Arial"/>
                <a:cs typeface="Arial"/>
              </a:rPr>
              <a:t>m</a:t>
            </a:r>
            <a:r>
              <a:rPr sz="1400" spc="-85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Xend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57962" y="1862137"/>
            <a:ext cx="1100455" cy="0"/>
          </a:xfrm>
          <a:custGeom>
            <a:avLst/>
            <a:gdLst/>
            <a:ahLst/>
            <a:cxnLst/>
            <a:rect l="l" t="t" r="r" b="b"/>
            <a:pathLst>
              <a:path w="1100454">
                <a:moveTo>
                  <a:pt x="0" y="0"/>
                </a:moveTo>
                <a:lnTo>
                  <a:pt x="110014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7962" y="2849562"/>
            <a:ext cx="1100455" cy="0"/>
          </a:xfrm>
          <a:custGeom>
            <a:avLst/>
            <a:gdLst/>
            <a:ahLst/>
            <a:cxnLst/>
            <a:rect l="l" t="t" r="r" b="b"/>
            <a:pathLst>
              <a:path w="1100454">
                <a:moveTo>
                  <a:pt x="0" y="0"/>
                </a:moveTo>
                <a:lnTo>
                  <a:pt x="110014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61488" y="4160520"/>
            <a:ext cx="326136" cy="310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4637" y="4168775"/>
            <a:ext cx="220663" cy="206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48013" y="4179887"/>
            <a:ext cx="163195" cy="177800"/>
          </a:xfrm>
          <a:custGeom>
            <a:avLst/>
            <a:gdLst/>
            <a:ahLst/>
            <a:cxnLst/>
            <a:rect l="l" t="t" r="r" b="b"/>
            <a:pathLst>
              <a:path w="163194" h="177800">
                <a:moveTo>
                  <a:pt x="0" y="177241"/>
                </a:moveTo>
                <a:lnTo>
                  <a:pt x="81289" y="0"/>
                </a:lnTo>
                <a:lnTo>
                  <a:pt x="162579" y="177241"/>
                </a:lnTo>
                <a:lnTo>
                  <a:pt x="0" y="1772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47314" y="4455667"/>
            <a:ext cx="6762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45" dirty="0">
                <a:latin typeface="Arial"/>
                <a:cs typeface="Arial"/>
              </a:rPr>
              <a:t>Bu</a:t>
            </a:r>
            <a:r>
              <a:rPr sz="1400" spc="-130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80" dirty="0">
                <a:latin typeface="Arial"/>
                <a:cs typeface="Arial"/>
              </a:rPr>
              <a:t>M</a:t>
            </a:r>
            <a:r>
              <a:rPr sz="1350" spc="-120" baseline="-21604" dirty="0">
                <a:latin typeface="Arial"/>
                <a:cs typeface="Arial"/>
              </a:rPr>
              <a:t>HS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8567" y="6086855"/>
            <a:ext cx="4870704" cy="3108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8598" y="6158918"/>
            <a:ext cx="4677410" cy="114300"/>
          </a:xfrm>
          <a:custGeom>
            <a:avLst/>
            <a:gdLst/>
            <a:ahLst/>
            <a:cxnLst/>
            <a:rect l="l" t="t" r="r" b="b"/>
            <a:pathLst>
              <a:path w="4677409" h="114300">
                <a:moveTo>
                  <a:pt x="4562868" y="0"/>
                </a:moveTo>
                <a:lnTo>
                  <a:pt x="4562673" y="38099"/>
                </a:lnTo>
                <a:lnTo>
                  <a:pt x="4581715" y="38196"/>
                </a:lnTo>
                <a:lnTo>
                  <a:pt x="4581525" y="76296"/>
                </a:lnTo>
                <a:lnTo>
                  <a:pt x="4562478" y="76296"/>
                </a:lnTo>
                <a:lnTo>
                  <a:pt x="4562284" y="114298"/>
                </a:lnTo>
                <a:lnTo>
                  <a:pt x="4639268" y="76296"/>
                </a:lnTo>
                <a:lnTo>
                  <a:pt x="4581525" y="76296"/>
                </a:lnTo>
                <a:lnTo>
                  <a:pt x="4639464" y="76199"/>
                </a:lnTo>
                <a:lnTo>
                  <a:pt x="4676876" y="57731"/>
                </a:lnTo>
                <a:lnTo>
                  <a:pt x="4562868" y="0"/>
                </a:lnTo>
                <a:close/>
              </a:path>
              <a:path w="4677409" h="114300">
                <a:moveTo>
                  <a:pt x="4562673" y="38099"/>
                </a:moveTo>
                <a:lnTo>
                  <a:pt x="4562479" y="76199"/>
                </a:lnTo>
                <a:lnTo>
                  <a:pt x="4581525" y="76296"/>
                </a:lnTo>
                <a:lnTo>
                  <a:pt x="4581715" y="38196"/>
                </a:lnTo>
                <a:lnTo>
                  <a:pt x="4562673" y="38099"/>
                </a:lnTo>
                <a:close/>
              </a:path>
              <a:path w="4677409" h="114300">
                <a:moveTo>
                  <a:pt x="203" y="14870"/>
                </a:moveTo>
                <a:lnTo>
                  <a:pt x="0" y="52969"/>
                </a:lnTo>
                <a:lnTo>
                  <a:pt x="4562479" y="76199"/>
                </a:lnTo>
                <a:lnTo>
                  <a:pt x="4562673" y="38099"/>
                </a:lnTo>
                <a:lnTo>
                  <a:pt x="203" y="1487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0927" y="3112007"/>
            <a:ext cx="307848" cy="31577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89670" y="3241675"/>
            <a:ext cx="128270" cy="2964815"/>
          </a:xfrm>
          <a:custGeom>
            <a:avLst/>
            <a:gdLst/>
            <a:ahLst/>
            <a:cxnLst/>
            <a:rect l="l" t="t" r="r" b="b"/>
            <a:pathLst>
              <a:path w="128269" h="2964815">
                <a:moveTo>
                  <a:pt x="76178" y="113936"/>
                </a:moveTo>
                <a:lnTo>
                  <a:pt x="38091" y="114625"/>
                </a:lnTo>
                <a:lnTo>
                  <a:pt x="89979" y="2964209"/>
                </a:lnTo>
                <a:lnTo>
                  <a:pt x="128079" y="2963515"/>
                </a:lnTo>
                <a:lnTo>
                  <a:pt x="76178" y="113936"/>
                </a:lnTo>
                <a:close/>
              </a:path>
              <a:path w="128269" h="2964815">
                <a:moveTo>
                  <a:pt x="55054" y="0"/>
                </a:moveTo>
                <a:lnTo>
                  <a:pt x="0" y="115315"/>
                </a:lnTo>
                <a:lnTo>
                  <a:pt x="38091" y="114625"/>
                </a:lnTo>
                <a:lnTo>
                  <a:pt x="37744" y="95580"/>
                </a:lnTo>
                <a:lnTo>
                  <a:pt x="75831" y="94881"/>
                </a:lnTo>
                <a:lnTo>
                  <a:pt x="104671" y="94881"/>
                </a:lnTo>
                <a:lnTo>
                  <a:pt x="55054" y="0"/>
                </a:lnTo>
                <a:close/>
              </a:path>
              <a:path w="128269" h="2964815">
                <a:moveTo>
                  <a:pt x="75831" y="94881"/>
                </a:moveTo>
                <a:lnTo>
                  <a:pt x="37744" y="95580"/>
                </a:lnTo>
                <a:lnTo>
                  <a:pt x="38091" y="114625"/>
                </a:lnTo>
                <a:lnTo>
                  <a:pt x="76178" y="113936"/>
                </a:lnTo>
                <a:lnTo>
                  <a:pt x="75831" y="94881"/>
                </a:lnTo>
                <a:close/>
              </a:path>
              <a:path w="128269" h="2964815">
                <a:moveTo>
                  <a:pt x="104671" y="94881"/>
                </a:moveTo>
                <a:lnTo>
                  <a:pt x="75831" y="94881"/>
                </a:lnTo>
                <a:lnTo>
                  <a:pt x="76178" y="113936"/>
                </a:lnTo>
                <a:lnTo>
                  <a:pt x="114274" y="113245"/>
                </a:lnTo>
                <a:lnTo>
                  <a:pt x="104671" y="9488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12248" y="6225336"/>
            <a:ext cx="1026794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819"/>
              </a:spcBef>
            </a:pPr>
            <a:r>
              <a:rPr sz="1400" spc="-8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spc="-70" dirty="0">
                <a:latin typeface="Arial"/>
                <a:cs typeface="Arial"/>
              </a:rPr>
              <a:t>Overhead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(%)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7732" y="3367531"/>
            <a:ext cx="1416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Arial"/>
                <a:cs typeface="Arial"/>
              </a:rPr>
              <a:t>Recovery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capability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16625" y="3894137"/>
            <a:ext cx="1905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9527" y="5349240"/>
            <a:ext cx="326136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4425" y="5368925"/>
            <a:ext cx="196850" cy="184150"/>
          </a:xfrm>
          <a:custGeom>
            <a:avLst/>
            <a:gdLst/>
            <a:ahLst/>
            <a:cxnLst/>
            <a:rect l="l" t="t" r="r" b="b"/>
            <a:pathLst>
              <a:path w="196850" h="184150">
                <a:moveTo>
                  <a:pt x="0" y="0"/>
                </a:moveTo>
                <a:lnTo>
                  <a:pt x="196850" y="0"/>
                </a:lnTo>
                <a:lnTo>
                  <a:pt x="196850" y="184150"/>
                </a:lnTo>
                <a:lnTo>
                  <a:pt x="0" y="18415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46121" y="5333491"/>
            <a:ext cx="5670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8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Ai</a:t>
            </a:r>
            <a:r>
              <a:rPr sz="1400" spc="8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90022" y="4315459"/>
            <a:ext cx="6197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45" dirty="0">
                <a:latin typeface="Arial"/>
                <a:cs typeface="Arial"/>
              </a:rPr>
              <a:t>Bu</a:t>
            </a:r>
            <a:r>
              <a:rPr sz="1400" spc="-130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80" dirty="0">
                <a:latin typeface="Arial"/>
                <a:cs typeface="Arial"/>
              </a:rPr>
              <a:t>M</a:t>
            </a:r>
            <a:r>
              <a:rPr sz="1350" i="1" baseline="-21604" dirty="0">
                <a:latin typeface="Arial"/>
                <a:cs typeface="Arial"/>
              </a:rPr>
              <a:t>H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10275" y="6305803"/>
            <a:ext cx="2038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77732" y="6324091"/>
            <a:ext cx="7270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6570" algn="l"/>
              </a:tabLst>
            </a:pPr>
            <a:r>
              <a:rPr sz="1400" spc="-114" dirty="0">
                <a:latin typeface="Arial"/>
                <a:cs typeface="Arial"/>
              </a:rPr>
              <a:t>0</a:t>
            </a:r>
            <a:r>
              <a:rPr sz="1400" spc="-55" dirty="0">
                <a:latin typeface="Arial"/>
                <a:cs typeface="Arial"/>
              </a:rPr>
              <a:t>.</a:t>
            </a:r>
            <a:r>
              <a:rPr sz="1400" spc="-8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14" dirty="0">
                <a:latin typeface="Arial"/>
                <a:cs typeface="Arial"/>
              </a:rPr>
              <a:t>1</a:t>
            </a:r>
            <a:r>
              <a:rPr sz="1400" spc="-55" dirty="0">
                <a:latin typeface="Arial"/>
                <a:cs typeface="Arial"/>
              </a:rPr>
              <a:t>.</a:t>
            </a:r>
            <a:r>
              <a:rPr sz="1400" spc="-8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36847" y="4340352"/>
            <a:ext cx="240791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8588" y="4341964"/>
            <a:ext cx="238125" cy="191770"/>
          </a:xfrm>
          <a:custGeom>
            <a:avLst/>
            <a:gdLst/>
            <a:ahLst/>
            <a:cxnLst/>
            <a:rect l="l" t="t" r="r" b="b"/>
            <a:pathLst>
              <a:path w="238125" h="191770">
                <a:moveTo>
                  <a:pt x="0" y="191681"/>
                </a:moveTo>
                <a:lnTo>
                  <a:pt x="118859" y="0"/>
                </a:lnTo>
                <a:lnTo>
                  <a:pt x="237717" y="191681"/>
                </a:lnTo>
                <a:lnTo>
                  <a:pt x="0" y="1916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331889" y="3891788"/>
            <a:ext cx="2235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latin typeface="Arial"/>
                <a:cs typeface="Arial"/>
              </a:rPr>
              <a:t>Rx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6550" y="4056062"/>
            <a:ext cx="1741487" cy="10890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Outline: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70" dirty="0"/>
              <a:t>BugTM</a:t>
            </a:r>
            <a:r>
              <a:rPr sz="2775" i="1" spc="-254" baseline="-19519" dirty="0">
                <a:latin typeface="Arial"/>
                <a:cs typeface="Arial"/>
              </a:rPr>
              <a:t>H</a:t>
            </a:r>
            <a:endParaRPr sz="2775" baseline="-19519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95" dirty="0"/>
              <a:t>BugTM</a:t>
            </a:r>
            <a:r>
              <a:rPr sz="2775" spc="-292" baseline="-19519" dirty="0"/>
              <a:t>HS</a:t>
            </a:r>
            <a:endParaRPr sz="2775" baseline="-19519"/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55" dirty="0"/>
              <a:t>Evaluation</a:t>
            </a:r>
            <a:r>
              <a:rPr spc="-65" dirty="0"/>
              <a:t> </a:t>
            </a:r>
            <a:r>
              <a:rPr spc="-95" dirty="0"/>
              <a:t>Methodology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10" dirty="0"/>
              <a:t>Experiment</a:t>
            </a:r>
            <a:r>
              <a:rPr spc="-15" dirty="0"/>
              <a:t> </a:t>
            </a:r>
            <a:r>
              <a:rPr spc="-175" dirty="0"/>
              <a:t>Results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10" dirty="0"/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0096" y="606551"/>
            <a:ext cx="883919" cy="256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4789" y="1828291"/>
            <a:ext cx="2987040" cy="98869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5" dirty="0">
                <a:latin typeface="Arial"/>
                <a:cs typeface="Arial"/>
              </a:rPr>
              <a:t>Implicit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checkpoint</a:t>
            </a:r>
            <a:endParaRPr sz="2400">
              <a:latin typeface="Arial"/>
              <a:cs typeface="Arial"/>
            </a:endParaRPr>
          </a:p>
          <a:p>
            <a:pPr marL="356870" indent="-342900">
              <a:lnSpc>
                <a:spcPct val="100000"/>
              </a:lnSpc>
              <a:spcBef>
                <a:spcPts val="915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spc="-95" dirty="0">
                <a:latin typeface="Arial"/>
                <a:cs typeface="Arial"/>
              </a:rPr>
              <a:t>Rollback-reexecution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1625" y="2368550"/>
            <a:ext cx="501650" cy="307975"/>
          </a:xfrm>
          <a:custGeom>
            <a:avLst/>
            <a:gdLst/>
            <a:ahLst/>
            <a:cxnLst/>
            <a:rect l="l" t="t" r="r" b="b"/>
            <a:pathLst>
              <a:path w="501650" h="307975">
                <a:moveTo>
                  <a:pt x="153987" y="0"/>
                </a:moveTo>
                <a:lnTo>
                  <a:pt x="0" y="153987"/>
                </a:lnTo>
                <a:lnTo>
                  <a:pt x="153987" y="307975"/>
                </a:lnTo>
                <a:lnTo>
                  <a:pt x="153987" y="230987"/>
                </a:lnTo>
                <a:lnTo>
                  <a:pt x="501650" y="230987"/>
                </a:lnTo>
                <a:lnTo>
                  <a:pt x="501650" y="77000"/>
                </a:lnTo>
                <a:lnTo>
                  <a:pt x="153987" y="77000"/>
                </a:lnTo>
                <a:lnTo>
                  <a:pt x="153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1624" y="2368549"/>
            <a:ext cx="501650" cy="307975"/>
          </a:xfrm>
          <a:custGeom>
            <a:avLst/>
            <a:gdLst/>
            <a:ahLst/>
            <a:cxnLst/>
            <a:rect l="l" t="t" r="r" b="b"/>
            <a:pathLst>
              <a:path w="501650" h="307975">
                <a:moveTo>
                  <a:pt x="501650" y="230981"/>
                </a:moveTo>
                <a:lnTo>
                  <a:pt x="153988" y="230981"/>
                </a:lnTo>
                <a:lnTo>
                  <a:pt x="153988" y="307975"/>
                </a:lnTo>
                <a:lnTo>
                  <a:pt x="0" y="153987"/>
                </a:lnTo>
                <a:lnTo>
                  <a:pt x="153988" y="0"/>
                </a:lnTo>
                <a:lnTo>
                  <a:pt x="153988" y="76994"/>
                </a:lnTo>
                <a:lnTo>
                  <a:pt x="501650" y="76994"/>
                </a:lnTo>
                <a:lnTo>
                  <a:pt x="501650" y="2309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3087" y="3325812"/>
            <a:ext cx="501650" cy="307975"/>
          </a:xfrm>
          <a:custGeom>
            <a:avLst/>
            <a:gdLst/>
            <a:ahLst/>
            <a:cxnLst/>
            <a:rect l="l" t="t" r="r" b="b"/>
            <a:pathLst>
              <a:path w="501650" h="307975">
                <a:moveTo>
                  <a:pt x="347662" y="0"/>
                </a:moveTo>
                <a:lnTo>
                  <a:pt x="347662" y="77000"/>
                </a:lnTo>
                <a:lnTo>
                  <a:pt x="0" y="77000"/>
                </a:lnTo>
                <a:lnTo>
                  <a:pt x="0" y="230987"/>
                </a:lnTo>
                <a:lnTo>
                  <a:pt x="347662" y="230987"/>
                </a:lnTo>
                <a:lnTo>
                  <a:pt x="347662" y="307975"/>
                </a:lnTo>
                <a:lnTo>
                  <a:pt x="501650" y="153987"/>
                </a:lnTo>
                <a:lnTo>
                  <a:pt x="34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3087" y="3325812"/>
            <a:ext cx="501650" cy="307975"/>
          </a:xfrm>
          <a:custGeom>
            <a:avLst/>
            <a:gdLst/>
            <a:ahLst/>
            <a:cxnLst/>
            <a:rect l="l" t="t" r="r" b="b"/>
            <a:pathLst>
              <a:path w="501650" h="307975">
                <a:moveTo>
                  <a:pt x="0" y="76993"/>
                </a:moveTo>
                <a:lnTo>
                  <a:pt x="347662" y="76993"/>
                </a:lnTo>
                <a:lnTo>
                  <a:pt x="347662" y="0"/>
                </a:lnTo>
                <a:lnTo>
                  <a:pt x="501650" y="153988"/>
                </a:lnTo>
                <a:lnTo>
                  <a:pt x="347662" y="307975"/>
                </a:lnTo>
                <a:lnTo>
                  <a:pt x="347662" y="230981"/>
                </a:lnTo>
                <a:lnTo>
                  <a:pt x="0" y="230981"/>
                </a:lnTo>
                <a:lnTo>
                  <a:pt x="0" y="769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57800" y="2203450"/>
          <a:ext cx="2237105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45">
                <a:tc gridSpan="3"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OPPORTUNITY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2C1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45">
                <a:tc gridSpan="3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CHALLENGE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218237" y="3763962"/>
            <a:ext cx="346075" cy="1349375"/>
          </a:xfrm>
          <a:custGeom>
            <a:avLst/>
            <a:gdLst/>
            <a:ahLst/>
            <a:cxnLst/>
            <a:rect l="l" t="t" r="r" b="b"/>
            <a:pathLst>
              <a:path w="346075" h="1349375">
                <a:moveTo>
                  <a:pt x="0" y="1349375"/>
                </a:moveTo>
                <a:lnTo>
                  <a:pt x="346075" y="1349375"/>
                </a:lnTo>
                <a:lnTo>
                  <a:pt x="346075" y="0"/>
                </a:lnTo>
                <a:lnTo>
                  <a:pt x="0" y="0"/>
                </a:lnTo>
                <a:lnTo>
                  <a:pt x="0" y="1349375"/>
                </a:lnTo>
                <a:close/>
              </a:path>
            </a:pathLst>
          </a:custGeom>
          <a:solidFill>
            <a:srgbClr val="B2C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462" y="587375"/>
            <a:ext cx="1050990" cy="1190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502" y="1842870"/>
            <a:ext cx="7023734" cy="160718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25" dirty="0">
                <a:latin typeface="Arial"/>
                <a:cs typeface="Arial"/>
              </a:rPr>
              <a:t>Performance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801370" lvl="1" indent="-342900">
              <a:lnSpc>
                <a:spcPct val="100000"/>
              </a:lnSpc>
              <a:spcBef>
                <a:spcPts val="1070"/>
              </a:spcBef>
              <a:buFont typeface="Wingdings"/>
              <a:buChar char=""/>
              <a:tabLst>
                <a:tab pos="802005" algn="l"/>
              </a:tabLst>
            </a:pPr>
            <a:r>
              <a:rPr sz="2000" spc="-95" dirty="0">
                <a:latin typeface="Arial"/>
                <a:cs typeface="Arial"/>
              </a:rPr>
              <a:t>High </a:t>
            </a:r>
            <a:r>
              <a:rPr sz="2000" spc="-100" dirty="0">
                <a:latin typeface="Arial"/>
                <a:cs typeface="Arial"/>
              </a:rPr>
              <a:t>frequency </a:t>
            </a:r>
            <a:r>
              <a:rPr sz="2000" spc="-40" dirty="0">
                <a:latin typeface="Arial"/>
                <a:cs typeface="Arial"/>
              </a:rPr>
              <a:t>of </a:t>
            </a:r>
            <a:r>
              <a:rPr sz="2000" spc="-80" dirty="0">
                <a:latin typeface="Arial"/>
                <a:cs typeface="Arial"/>
              </a:rPr>
              <a:t>transaction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uses</a:t>
            </a:r>
            <a:endParaRPr sz="2000">
              <a:latin typeface="Arial"/>
              <a:cs typeface="Arial"/>
            </a:endParaRPr>
          </a:p>
          <a:p>
            <a:pPr marL="801370" lvl="1" indent="-342900">
              <a:lnSpc>
                <a:spcPct val="100000"/>
              </a:lnSpc>
              <a:buFont typeface="Wingdings"/>
              <a:buChar char=""/>
              <a:tabLst>
                <a:tab pos="802005" algn="l"/>
              </a:tabLst>
            </a:pPr>
            <a:r>
              <a:rPr sz="2000" spc="-100" dirty="0">
                <a:latin typeface="Arial"/>
                <a:cs typeface="Arial"/>
              </a:rPr>
              <a:t>Unsuitable </a:t>
            </a:r>
            <a:r>
              <a:rPr sz="2000" spc="-50" dirty="0">
                <a:latin typeface="Arial"/>
                <a:cs typeface="Arial"/>
              </a:rPr>
              <a:t>content </a:t>
            </a:r>
            <a:r>
              <a:rPr sz="2000" spc="-40" dirty="0">
                <a:latin typeface="Arial"/>
                <a:cs typeface="Arial"/>
              </a:rPr>
              <a:t>of </a:t>
            </a:r>
            <a:r>
              <a:rPr sz="2000" spc="-90" dirty="0">
                <a:latin typeface="Arial"/>
                <a:cs typeface="Arial"/>
              </a:rPr>
              <a:t>transactions </a:t>
            </a:r>
            <a:r>
              <a:rPr sz="2000" spc="-140" dirty="0">
                <a:latin typeface="Arial"/>
                <a:cs typeface="Arial"/>
              </a:rPr>
              <a:t>(eg. </a:t>
            </a:r>
            <a:r>
              <a:rPr sz="2000" spc="-90" dirty="0">
                <a:latin typeface="Arial"/>
                <a:cs typeface="Arial"/>
              </a:rPr>
              <a:t>trapping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instructions)</a:t>
            </a:r>
            <a:endParaRPr sz="2000">
              <a:latin typeface="Arial"/>
              <a:cs typeface="Arial"/>
            </a:endParaRPr>
          </a:p>
          <a:p>
            <a:pPr marL="801370" lvl="1" indent="-342900">
              <a:lnSpc>
                <a:spcPct val="100000"/>
              </a:lnSpc>
              <a:buFont typeface="Wingdings"/>
              <a:buChar char=""/>
              <a:tabLst>
                <a:tab pos="802005" algn="l"/>
              </a:tabLst>
            </a:pPr>
            <a:r>
              <a:rPr sz="2000" spc="-80" dirty="0">
                <a:latin typeface="Arial"/>
                <a:cs typeface="Arial"/>
              </a:rPr>
              <a:t>Nesting </a:t>
            </a:r>
            <a:r>
              <a:rPr sz="2000" spc="-90" dirty="0">
                <a:latin typeface="Arial"/>
                <a:cs typeface="Arial"/>
              </a:rPr>
              <a:t>&amp;&amp;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Loops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36" y="859536"/>
            <a:ext cx="1923288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736" y="859536"/>
            <a:ext cx="1923288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8502" y="2008123"/>
            <a:ext cx="620268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25" dirty="0">
                <a:latin typeface="Arial"/>
                <a:cs typeface="Arial"/>
              </a:rPr>
              <a:t>Performance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85" dirty="0">
                <a:latin typeface="Arial"/>
                <a:cs typeface="Arial"/>
              </a:rPr>
              <a:t>Correctness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744220" lvl="1" indent="-342900">
              <a:lnSpc>
                <a:spcPct val="100000"/>
              </a:lnSpc>
              <a:spcBef>
                <a:spcPts val="785"/>
              </a:spcBef>
              <a:buFont typeface="Wingdings"/>
              <a:buChar char=""/>
              <a:tabLst>
                <a:tab pos="744855" algn="l"/>
              </a:tabLst>
            </a:pPr>
            <a:r>
              <a:rPr sz="2000" spc="-90" dirty="0">
                <a:latin typeface="Arial"/>
                <a:cs typeface="Arial"/>
              </a:rPr>
              <a:t>Unpaired </a:t>
            </a:r>
            <a:r>
              <a:rPr sz="2000" spc="-60" dirty="0">
                <a:latin typeface="Arial"/>
                <a:cs typeface="Arial"/>
              </a:rPr>
              <a:t>transaction-start </a:t>
            </a:r>
            <a:r>
              <a:rPr sz="2000" spc="-160" dirty="0">
                <a:latin typeface="Arial"/>
                <a:cs typeface="Arial"/>
              </a:rPr>
              <a:t>and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transaction-commit</a:t>
            </a:r>
            <a:endParaRPr sz="2000">
              <a:latin typeface="Arial"/>
              <a:cs typeface="Arial"/>
            </a:endParaRPr>
          </a:p>
          <a:p>
            <a:pPr marL="744220" lvl="1" indent="-342900">
              <a:lnSpc>
                <a:spcPct val="100000"/>
              </a:lnSpc>
              <a:buFont typeface="Wingdings"/>
              <a:buChar char=""/>
              <a:tabLst>
                <a:tab pos="744855" algn="l"/>
              </a:tabLst>
            </a:pPr>
            <a:r>
              <a:rPr sz="2000" spc="-45" dirty="0">
                <a:latin typeface="Arial"/>
                <a:cs typeface="Arial"/>
              </a:rPr>
              <a:t>Deterministic </a:t>
            </a:r>
            <a:r>
              <a:rPr sz="2000" spc="-60" dirty="0">
                <a:latin typeface="Arial"/>
                <a:cs typeface="Arial"/>
              </a:rPr>
              <a:t>aborts </a:t>
            </a:r>
            <a:r>
              <a:rPr sz="2000" spc="-140" dirty="0">
                <a:latin typeface="Arial"/>
                <a:cs typeface="Arial"/>
              </a:rPr>
              <a:t>(eg. </a:t>
            </a:r>
            <a:r>
              <a:rPr sz="2000" spc="-85" dirty="0">
                <a:latin typeface="Arial"/>
                <a:cs typeface="Arial"/>
              </a:rPr>
              <a:t>trapping </a:t>
            </a:r>
            <a:r>
              <a:rPr sz="2000" spc="-40" dirty="0">
                <a:latin typeface="Arial"/>
                <a:cs typeface="Arial"/>
              </a:rPr>
              <a:t>instruction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aborts)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012" y="4243387"/>
            <a:ext cx="12700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36" y="859536"/>
            <a:ext cx="1923288" cy="34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502" y="2008123"/>
            <a:ext cx="5750560" cy="183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25" dirty="0">
                <a:latin typeface="Arial"/>
                <a:cs typeface="Arial"/>
              </a:rPr>
              <a:t>Performance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85" dirty="0">
                <a:latin typeface="Arial"/>
                <a:cs typeface="Arial"/>
              </a:rPr>
              <a:t>Correctness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130" dirty="0">
                <a:latin typeface="Arial"/>
                <a:cs typeface="Arial"/>
              </a:rPr>
              <a:t>Failure </a:t>
            </a:r>
            <a:r>
              <a:rPr sz="2400" spc="-75" dirty="0">
                <a:latin typeface="Arial"/>
                <a:cs typeface="Arial"/>
              </a:rPr>
              <a:t>recovery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819150" lvl="1" indent="-342900">
              <a:lnSpc>
                <a:spcPct val="100000"/>
              </a:lnSpc>
              <a:spcBef>
                <a:spcPts val="830"/>
              </a:spcBef>
              <a:buFont typeface="Wingdings"/>
              <a:buChar char=""/>
              <a:tabLst>
                <a:tab pos="819150" algn="l"/>
              </a:tabLst>
            </a:pPr>
            <a:r>
              <a:rPr sz="2000" spc="-90" dirty="0">
                <a:latin typeface="Arial"/>
                <a:cs typeface="Arial"/>
              </a:rPr>
              <a:t>Surround </a:t>
            </a:r>
            <a:r>
              <a:rPr sz="2000" spc="-60" dirty="0">
                <a:latin typeface="Arial"/>
                <a:cs typeface="Arial"/>
              </a:rPr>
              <a:t>the </a:t>
            </a:r>
            <a:r>
              <a:rPr sz="2000" spc="-170" dirty="0">
                <a:latin typeface="Arial"/>
                <a:cs typeface="Arial"/>
              </a:rPr>
              <a:t>buggy </a:t>
            </a:r>
            <a:r>
              <a:rPr sz="2000" spc="-125" dirty="0">
                <a:latin typeface="Arial"/>
                <a:cs typeface="Arial"/>
              </a:rPr>
              <a:t>codes </a:t>
            </a:r>
            <a:r>
              <a:rPr sz="2000" spc="-100" dirty="0">
                <a:latin typeface="Arial"/>
                <a:cs typeface="Arial"/>
              </a:rPr>
              <a:t>when </a:t>
            </a:r>
            <a:r>
              <a:rPr sz="2000" spc="-95" dirty="0">
                <a:latin typeface="Arial"/>
                <a:cs typeface="Arial"/>
              </a:rPr>
              <a:t>failures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happen</a:t>
            </a:r>
            <a:endParaRPr sz="2000">
              <a:latin typeface="Arial"/>
              <a:cs typeface="Arial"/>
            </a:endParaRPr>
          </a:p>
          <a:p>
            <a:pPr marL="819150" lvl="1" indent="-342900">
              <a:lnSpc>
                <a:spcPct val="100000"/>
              </a:lnSpc>
              <a:buFont typeface="Wingdings"/>
              <a:buChar char=""/>
              <a:tabLst>
                <a:tab pos="819150" algn="l"/>
              </a:tabLst>
            </a:pPr>
            <a:r>
              <a:rPr sz="2000" spc="-30" dirty="0">
                <a:latin typeface="Arial"/>
                <a:cs typeface="Arial"/>
              </a:rPr>
              <a:t>HTM-abort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handlers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9052" y="4958588"/>
            <a:ext cx="625856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80" dirty="0">
                <a:latin typeface="Arial"/>
                <a:cs typeface="Arial"/>
              </a:rPr>
              <a:t>Carefully </a:t>
            </a:r>
            <a:r>
              <a:rPr sz="2000" spc="-145" dirty="0">
                <a:latin typeface="Arial"/>
                <a:cs typeface="Arial"/>
              </a:rPr>
              <a:t>design </a:t>
            </a:r>
            <a:r>
              <a:rPr sz="2000" spc="-35" dirty="0">
                <a:latin typeface="Arial"/>
                <a:cs typeface="Arial"/>
              </a:rPr>
              <a:t>HTM </a:t>
            </a:r>
            <a:r>
              <a:rPr sz="2000" spc="-45" dirty="0">
                <a:latin typeface="Arial"/>
                <a:cs typeface="Arial"/>
              </a:rPr>
              <a:t>start, </a:t>
            </a:r>
            <a:r>
              <a:rPr sz="2000" spc="-65" dirty="0">
                <a:latin typeface="Arial"/>
                <a:cs typeface="Arial"/>
              </a:rPr>
              <a:t>commit, </a:t>
            </a:r>
            <a:r>
              <a:rPr sz="2000" spc="-160" dirty="0">
                <a:latin typeface="Arial"/>
                <a:cs typeface="Arial"/>
              </a:rPr>
              <a:t>and  </a:t>
            </a:r>
            <a:r>
              <a:rPr sz="2000" spc="-30" dirty="0">
                <a:latin typeface="Arial"/>
                <a:cs typeface="Arial"/>
              </a:rPr>
              <a:t>abort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routines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Selectively </a:t>
            </a:r>
            <a:r>
              <a:rPr sz="2000" spc="-40" dirty="0">
                <a:latin typeface="Arial"/>
                <a:cs typeface="Arial"/>
              </a:rPr>
              <a:t>insert </a:t>
            </a:r>
            <a:r>
              <a:rPr sz="2000" spc="-35" dirty="0">
                <a:latin typeface="Arial"/>
                <a:cs typeface="Arial"/>
              </a:rPr>
              <a:t>HTM </a:t>
            </a:r>
            <a:r>
              <a:rPr sz="2000" spc="-45" dirty="0">
                <a:latin typeface="Arial"/>
                <a:cs typeface="Arial"/>
              </a:rPr>
              <a:t>start, </a:t>
            </a:r>
            <a:r>
              <a:rPr sz="2000" spc="-65" dirty="0">
                <a:latin typeface="Arial"/>
                <a:cs typeface="Arial"/>
              </a:rPr>
              <a:t>commit, </a:t>
            </a:r>
            <a:r>
              <a:rPr sz="2000" spc="-160" dirty="0">
                <a:latin typeface="Arial"/>
                <a:cs typeface="Arial"/>
              </a:rPr>
              <a:t>and  </a:t>
            </a:r>
            <a:r>
              <a:rPr sz="2000" spc="-30" dirty="0">
                <a:latin typeface="Arial"/>
                <a:cs typeface="Arial"/>
              </a:rPr>
              <a:t>abort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routines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0349" y="5035082"/>
            <a:ext cx="346962" cy="652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4212" y="4479925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187325"/>
                </a:moveTo>
                <a:lnTo>
                  <a:pt x="2068512" y="187325"/>
                </a:lnTo>
                <a:lnTo>
                  <a:pt x="2068512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4212" y="4479925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0"/>
                </a:moveTo>
                <a:lnTo>
                  <a:pt x="2068511" y="0"/>
                </a:lnTo>
                <a:lnTo>
                  <a:pt x="2068511" y="187325"/>
                </a:lnTo>
                <a:lnTo>
                  <a:pt x="0" y="187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8812" y="3121025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187325"/>
                </a:moveTo>
                <a:lnTo>
                  <a:pt x="2068512" y="187325"/>
                </a:lnTo>
                <a:lnTo>
                  <a:pt x="2068512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8812" y="3121025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0"/>
                </a:moveTo>
                <a:lnTo>
                  <a:pt x="2068511" y="0"/>
                </a:lnTo>
                <a:lnTo>
                  <a:pt x="2068511" y="187325"/>
                </a:lnTo>
                <a:lnTo>
                  <a:pt x="0" y="187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8812" y="3403600"/>
            <a:ext cx="2068830" cy="186055"/>
          </a:xfrm>
          <a:custGeom>
            <a:avLst/>
            <a:gdLst/>
            <a:ahLst/>
            <a:cxnLst/>
            <a:rect l="l" t="t" r="r" b="b"/>
            <a:pathLst>
              <a:path w="2068829" h="186054">
                <a:moveTo>
                  <a:pt x="0" y="185737"/>
                </a:moveTo>
                <a:lnTo>
                  <a:pt x="2068512" y="185737"/>
                </a:lnTo>
                <a:lnTo>
                  <a:pt x="2068512" y="0"/>
                </a:lnTo>
                <a:lnTo>
                  <a:pt x="0" y="0"/>
                </a:lnTo>
                <a:lnTo>
                  <a:pt x="0" y="18573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68812" y="3403600"/>
            <a:ext cx="2068830" cy="186055"/>
          </a:xfrm>
          <a:custGeom>
            <a:avLst/>
            <a:gdLst/>
            <a:ahLst/>
            <a:cxnLst/>
            <a:rect l="l" t="t" r="r" b="b"/>
            <a:pathLst>
              <a:path w="2068829" h="186054">
                <a:moveTo>
                  <a:pt x="0" y="0"/>
                </a:moveTo>
                <a:lnTo>
                  <a:pt x="2068511" y="0"/>
                </a:lnTo>
                <a:lnTo>
                  <a:pt x="2068511" y="185738"/>
                </a:lnTo>
                <a:lnTo>
                  <a:pt x="0" y="1857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68812" y="3721100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187325"/>
                </a:moveTo>
                <a:lnTo>
                  <a:pt x="2068512" y="187325"/>
                </a:lnTo>
                <a:lnTo>
                  <a:pt x="2068512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8812" y="3721100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0"/>
                </a:moveTo>
                <a:lnTo>
                  <a:pt x="2068511" y="0"/>
                </a:lnTo>
                <a:lnTo>
                  <a:pt x="2068511" y="187325"/>
                </a:lnTo>
                <a:lnTo>
                  <a:pt x="0" y="187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4212" y="4011612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187325"/>
                </a:moveTo>
                <a:lnTo>
                  <a:pt x="2068512" y="187325"/>
                </a:lnTo>
                <a:lnTo>
                  <a:pt x="2068512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4212" y="4011612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0"/>
                </a:moveTo>
                <a:lnTo>
                  <a:pt x="2068511" y="0"/>
                </a:lnTo>
                <a:lnTo>
                  <a:pt x="2068511" y="187325"/>
                </a:lnTo>
                <a:lnTo>
                  <a:pt x="0" y="187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4212" y="4756150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187325"/>
                </a:moveTo>
                <a:lnTo>
                  <a:pt x="2068512" y="187325"/>
                </a:lnTo>
                <a:lnTo>
                  <a:pt x="2068512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4212" y="4756150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0"/>
                </a:moveTo>
                <a:lnTo>
                  <a:pt x="2068511" y="0"/>
                </a:lnTo>
                <a:lnTo>
                  <a:pt x="2068511" y="187325"/>
                </a:lnTo>
                <a:lnTo>
                  <a:pt x="0" y="187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4212" y="5041900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187325"/>
                </a:moveTo>
                <a:lnTo>
                  <a:pt x="2068512" y="187325"/>
                </a:lnTo>
                <a:lnTo>
                  <a:pt x="2068512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4212" y="5041900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0"/>
                </a:moveTo>
                <a:lnTo>
                  <a:pt x="2068511" y="0"/>
                </a:lnTo>
                <a:lnTo>
                  <a:pt x="2068511" y="187325"/>
                </a:lnTo>
                <a:lnTo>
                  <a:pt x="0" y="187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4212" y="5372100"/>
            <a:ext cx="2068830" cy="186055"/>
          </a:xfrm>
          <a:custGeom>
            <a:avLst/>
            <a:gdLst/>
            <a:ahLst/>
            <a:cxnLst/>
            <a:rect l="l" t="t" r="r" b="b"/>
            <a:pathLst>
              <a:path w="2068829" h="186054">
                <a:moveTo>
                  <a:pt x="0" y="185737"/>
                </a:moveTo>
                <a:lnTo>
                  <a:pt x="2068512" y="185737"/>
                </a:lnTo>
                <a:lnTo>
                  <a:pt x="2068512" y="0"/>
                </a:lnTo>
                <a:lnTo>
                  <a:pt x="0" y="0"/>
                </a:lnTo>
                <a:lnTo>
                  <a:pt x="0" y="18573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4212" y="5372100"/>
            <a:ext cx="2068830" cy="186055"/>
          </a:xfrm>
          <a:custGeom>
            <a:avLst/>
            <a:gdLst/>
            <a:ahLst/>
            <a:cxnLst/>
            <a:rect l="l" t="t" r="r" b="b"/>
            <a:pathLst>
              <a:path w="2068829" h="186054">
                <a:moveTo>
                  <a:pt x="0" y="0"/>
                </a:moveTo>
                <a:lnTo>
                  <a:pt x="2068511" y="0"/>
                </a:lnTo>
                <a:lnTo>
                  <a:pt x="2068511" y="185738"/>
                </a:lnTo>
                <a:lnTo>
                  <a:pt x="0" y="1857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9450" y="5649912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187325"/>
                </a:moveTo>
                <a:lnTo>
                  <a:pt x="2068512" y="187325"/>
                </a:lnTo>
                <a:lnTo>
                  <a:pt x="2068512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89450" y="5649912"/>
            <a:ext cx="2068830" cy="187325"/>
          </a:xfrm>
          <a:custGeom>
            <a:avLst/>
            <a:gdLst/>
            <a:ahLst/>
            <a:cxnLst/>
            <a:rect l="l" t="t" r="r" b="b"/>
            <a:pathLst>
              <a:path w="2068829" h="187325">
                <a:moveTo>
                  <a:pt x="0" y="0"/>
                </a:moveTo>
                <a:lnTo>
                  <a:pt x="2068511" y="0"/>
                </a:lnTo>
                <a:lnTo>
                  <a:pt x="2068511" y="187325"/>
                </a:lnTo>
                <a:lnTo>
                  <a:pt x="0" y="187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976" y="859536"/>
            <a:ext cx="7687056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3727" y="1953260"/>
            <a:ext cx="124142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b="1" spc="145" dirty="0">
                <a:latin typeface="Trebuchet MS"/>
                <a:cs typeface="Trebuchet MS"/>
              </a:rPr>
              <a:t>Xbegin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000" b="1" spc="185" dirty="0">
                <a:latin typeface="Trebuchet MS"/>
                <a:cs typeface="Trebuchet MS"/>
              </a:rPr>
              <a:t>Xend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000" b="1" spc="180" dirty="0">
                <a:latin typeface="Trebuchet MS"/>
                <a:cs typeface="Trebuchet MS"/>
              </a:rPr>
              <a:t>Xtest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000" b="1" spc="310" dirty="0">
                <a:latin typeface="Trebuchet MS"/>
                <a:cs typeface="Trebuchet MS"/>
              </a:rPr>
              <a:t>X</a:t>
            </a:r>
            <a:r>
              <a:rPr sz="2000" b="1" spc="290" dirty="0">
                <a:latin typeface="Trebuchet MS"/>
                <a:cs typeface="Trebuchet MS"/>
              </a:rPr>
              <a:t>a</a:t>
            </a:r>
            <a:r>
              <a:rPr sz="2000" b="1" spc="110" dirty="0">
                <a:latin typeface="Trebuchet MS"/>
                <a:cs typeface="Trebuchet MS"/>
              </a:rPr>
              <a:t>b</a:t>
            </a:r>
            <a:r>
              <a:rPr sz="2000" b="1" spc="135" dirty="0">
                <a:latin typeface="Trebuchet MS"/>
                <a:cs typeface="Trebuchet MS"/>
              </a:rPr>
              <a:t>o</a:t>
            </a:r>
            <a:r>
              <a:rPr sz="2000" b="1" spc="100" dirty="0">
                <a:latin typeface="Trebuchet MS"/>
                <a:cs typeface="Trebuchet MS"/>
              </a:rPr>
              <a:t>r</a:t>
            </a:r>
            <a:r>
              <a:rPr sz="2000" b="1" spc="140" dirty="0"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89437" y="2044700"/>
            <a:ext cx="1170305" cy="3683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-85" dirty="0">
                <a:latin typeface="Arial"/>
                <a:cs typeface="Arial"/>
              </a:rPr>
              <a:t>Thread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60862" y="2722562"/>
            <a:ext cx="2251075" cy="3694429"/>
          </a:xfrm>
          <a:custGeom>
            <a:avLst/>
            <a:gdLst/>
            <a:ahLst/>
            <a:cxnLst/>
            <a:rect l="l" t="t" r="r" b="b"/>
            <a:pathLst>
              <a:path w="2251075" h="3694429">
                <a:moveTo>
                  <a:pt x="0" y="0"/>
                </a:moveTo>
                <a:lnTo>
                  <a:pt x="2251071" y="0"/>
                </a:lnTo>
                <a:lnTo>
                  <a:pt x="2251071" y="3694112"/>
                </a:lnTo>
                <a:lnTo>
                  <a:pt x="0" y="3694112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80877" y="2754884"/>
            <a:ext cx="995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1800" spc="70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1800" spc="-120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1800" spc="-245" dirty="0">
                <a:solidFill>
                  <a:srgbClr val="800000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1800" spc="-75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1800" spc="-40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r>
              <a:rPr sz="1800" spc="-90" dirty="0">
                <a:solidFill>
                  <a:srgbClr val="8000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80877" y="4166107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3502" y="4166107"/>
            <a:ext cx="1057275" cy="5257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5080" indent="22225">
              <a:lnSpc>
                <a:spcPts val="1780"/>
              </a:lnSpc>
              <a:spcBef>
                <a:spcPts val="475"/>
              </a:spcBef>
            </a:pP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Xabort();  </a:t>
            </a:r>
            <a:r>
              <a:rPr sz="1800" spc="-245" dirty="0">
                <a:latin typeface="Arial"/>
                <a:cs typeface="Arial"/>
              </a:rPr>
              <a:t>a</a:t>
            </a:r>
            <a:r>
              <a:rPr sz="1800" spc="-220" dirty="0">
                <a:latin typeface="Arial"/>
                <a:cs typeface="Arial"/>
              </a:rPr>
              <a:t>ss</a:t>
            </a:r>
            <a:r>
              <a:rPr sz="1800" spc="-140" dirty="0">
                <a:latin typeface="Arial"/>
                <a:cs typeface="Arial"/>
              </a:rPr>
              <a:t>e</a:t>
            </a:r>
            <a:r>
              <a:rPr sz="1800" spc="145" dirty="0">
                <a:latin typeface="Arial"/>
                <a:cs typeface="Arial"/>
              </a:rPr>
              <a:t>r</a:t>
            </a: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o</a:t>
            </a:r>
            <a:r>
              <a:rPr sz="1800" spc="-75" dirty="0">
                <a:latin typeface="Arial"/>
                <a:cs typeface="Arial"/>
              </a:rPr>
              <a:t>n</a:t>
            </a:r>
            <a:r>
              <a:rPr sz="1800" spc="-4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)</a:t>
            </a:r>
            <a:r>
              <a:rPr sz="1800" spc="-9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0877" y="5707989"/>
            <a:ext cx="117348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100" baseline="1543" dirty="0" smtClean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2700" spc="100" baseline="1543" dirty="0" err="1" smtClean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lang="en-US" sz="2700" spc="100" baseline="1543" dirty="0" err="1" smtClean="0">
                <a:solidFill>
                  <a:srgbClr val="800000"/>
                </a:solidFill>
                <a:latin typeface="Arial"/>
                <a:cs typeface="Arial"/>
              </a:rPr>
              <a:t>test</a:t>
            </a:r>
            <a:r>
              <a:rPr lang="en-US" sz="2700" spc="100" baseline="1543" dirty="0" smtClean="0">
                <a:solidFill>
                  <a:srgbClr val="800000"/>
                </a:solidFill>
                <a:latin typeface="Arial"/>
                <a:cs typeface="Arial"/>
              </a:rPr>
              <a:t>()</a:t>
            </a:r>
            <a:endParaRPr sz="1800" spc="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456565" algn="l"/>
              </a:tabLst>
            </a:pPr>
            <a:r>
              <a:rPr sz="1800" dirty="0" smtClean="0">
                <a:solidFill>
                  <a:srgbClr val="800000"/>
                </a:solidFill>
                <a:latin typeface="Arial"/>
                <a:cs typeface="Arial"/>
              </a:rPr>
              <a:t>+	</a:t>
            </a:r>
            <a:r>
              <a:rPr sz="1800" spc="70" dirty="0" err="1" smtClean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1800" spc="-140" dirty="0" err="1" smtClean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1800" spc="-95" dirty="0" err="1" smtClean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1800" spc="-105" dirty="0" err="1" smtClean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1800" spc="-15" dirty="0" smtClean="0">
                <a:solidFill>
                  <a:srgbClr val="800000"/>
                </a:solidFill>
                <a:latin typeface="Arial"/>
                <a:cs typeface="Arial"/>
              </a:rPr>
              <a:t>()</a:t>
            </a:r>
            <a:r>
              <a:rPr sz="1800" spc="-90" dirty="0" smtClean="0">
                <a:solidFill>
                  <a:srgbClr val="800000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6352" y="2997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0" dirty="0">
                <a:solidFill>
                  <a:srgbClr val="D9D9D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477" y="1675891"/>
            <a:ext cx="6821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14" dirty="0">
                <a:latin typeface="Arial"/>
                <a:cs typeface="Arial"/>
              </a:rPr>
              <a:t>Synchronization </a:t>
            </a:r>
            <a:r>
              <a:rPr sz="2400" spc="-155" dirty="0">
                <a:latin typeface="Arial"/>
                <a:cs typeface="Arial"/>
              </a:rPr>
              <a:t>mistakes </a:t>
            </a: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80" dirty="0">
                <a:latin typeface="Arial"/>
                <a:cs typeface="Arial"/>
              </a:rPr>
              <a:t>multithreaded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programs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304" y="914400"/>
            <a:ext cx="580644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53212" y="840859"/>
            <a:ext cx="476250" cy="469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6912" y="2659062"/>
            <a:ext cx="1170305" cy="3683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800" spc="-85" dirty="0">
                <a:latin typeface="Arial"/>
                <a:cs typeface="Arial"/>
              </a:rPr>
              <a:t>Thread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100" y="2671762"/>
            <a:ext cx="1170305" cy="37020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spc="-85" dirty="0">
                <a:latin typeface="Arial"/>
                <a:cs typeface="Arial"/>
              </a:rPr>
              <a:t>Thread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66912" y="3333750"/>
            <a:ext cx="1976755" cy="2586355"/>
          </a:xfrm>
          <a:custGeom>
            <a:avLst/>
            <a:gdLst/>
            <a:ahLst/>
            <a:cxnLst/>
            <a:rect l="l" t="t" r="r" b="b"/>
            <a:pathLst>
              <a:path w="1976754" h="2586354">
                <a:moveTo>
                  <a:pt x="0" y="0"/>
                </a:moveTo>
                <a:lnTo>
                  <a:pt x="1976441" y="0"/>
                </a:lnTo>
                <a:lnTo>
                  <a:pt x="1976441" y="2586041"/>
                </a:lnTo>
                <a:lnTo>
                  <a:pt x="0" y="258604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45652" y="3907028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"/>
                <a:cs typeface="Arial"/>
              </a:rPr>
              <a:t>If(</a:t>
            </a:r>
            <a:r>
              <a:rPr sz="1800" b="1" spc="25" dirty="0">
                <a:latin typeface="Trebuchet MS"/>
                <a:cs typeface="Trebuchet MS"/>
              </a:rPr>
              <a:t>ptr</a:t>
            </a:r>
            <a:r>
              <a:rPr sz="1800" spc="2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0100" y="3317875"/>
            <a:ext cx="1974850" cy="2584450"/>
          </a:xfrm>
          <a:custGeom>
            <a:avLst/>
            <a:gdLst/>
            <a:ahLst/>
            <a:cxnLst/>
            <a:rect l="l" t="t" r="r" b="b"/>
            <a:pathLst>
              <a:path w="1974850" h="2584450">
                <a:moveTo>
                  <a:pt x="0" y="0"/>
                </a:moveTo>
                <a:lnTo>
                  <a:pt x="1974851" y="0"/>
                </a:lnTo>
                <a:lnTo>
                  <a:pt x="1974851" y="2584451"/>
                </a:lnTo>
                <a:lnTo>
                  <a:pt x="0" y="258445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5652" y="4425188"/>
            <a:ext cx="3913504" cy="11531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1800" b="1" spc="114" dirty="0">
                <a:latin typeface="Trebuchet MS"/>
                <a:cs typeface="Trebuchet MS"/>
              </a:rPr>
              <a:t>ptr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sz="1800" spc="-40" dirty="0">
                <a:latin typeface="Arial"/>
                <a:cs typeface="Arial"/>
              </a:rPr>
              <a:t>tmp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*</a:t>
            </a:r>
            <a:r>
              <a:rPr sz="1800" b="1" spc="60" dirty="0">
                <a:latin typeface="Trebuchet MS"/>
                <a:cs typeface="Trebuchet MS"/>
              </a:rPr>
              <a:t>ptr</a:t>
            </a:r>
            <a:r>
              <a:rPr sz="1800" spc="6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6264" y="4157471"/>
            <a:ext cx="1008888" cy="487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76256" y="4171950"/>
            <a:ext cx="815340" cy="344170"/>
          </a:xfrm>
          <a:custGeom>
            <a:avLst/>
            <a:gdLst/>
            <a:ahLst/>
            <a:cxnLst/>
            <a:rect l="l" t="t" r="r" b="b"/>
            <a:pathLst>
              <a:path w="815339" h="344170">
                <a:moveTo>
                  <a:pt x="704151" y="229730"/>
                </a:moveTo>
                <a:lnTo>
                  <a:pt x="701902" y="266804"/>
                </a:lnTo>
                <a:lnTo>
                  <a:pt x="721804" y="268998"/>
                </a:lnTo>
                <a:lnTo>
                  <a:pt x="717600" y="306857"/>
                </a:lnTo>
                <a:lnTo>
                  <a:pt x="699472" y="306857"/>
                </a:lnTo>
                <a:lnTo>
                  <a:pt x="697230" y="343814"/>
                </a:lnTo>
                <a:lnTo>
                  <a:pt x="783896" y="306857"/>
                </a:lnTo>
                <a:lnTo>
                  <a:pt x="717600" y="306857"/>
                </a:lnTo>
                <a:lnTo>
                  <a:pt x="699594" y="304847"/>
                </a:lnTo>
                <a:lnTo>
                  <a:pt x="788609" y="304847"/>
                </a:lnTo>
                <a:lnTo>
                  <a:pt x="814781" y="293687"/>
                </a:lnTo>
                <a:lnTo>
                  <a:pt x="704151" y="229730"/>
                </a:lnTo>
                <a:close/>
              </a:path>
              <a:path w="815339" h="344170">
                <a:moveTo>
                  <a:pt x="701902" y="266804"/>
                </a:moveTo>
                <a:lnTo>
                  <a:pt x="699594" y="304847"/>
                </a:lnTo>
                <a:lnTo>
                  <a:pt x="717600" y="306857"/>
                </a:lnTo>
                <a:lnTo>
                  <a:pt x="721804" y="268998"/>
                </a:lnTo>
                <a:lnTo>
                  <a:pt x="701902" y="266804"/>
                </a:lnTo>
                <a:close/>
              </a:path>
              <a:path w="815339" h="344170">
                <a:moveTo>
                  <a:pt x="388170" y="153282"/>
                </a:moveTo>
                <a:lnTo>
                  <a:pt x="400608" y="192239"/>
                </a:lnTo>
                <a:lnTo>
                  <a:pt x="430466" y="221487"/>
                </a:lnTo>
                <a:lnTo>
                  <a:pt x="473925" y="246875"/>
                </a:lnTo>
                <a:lnTo>
                  <a:pt x="528281" y="268668"/>
                </a:lnTo>
                <a:lnTo>
                  <a:pt x="591654" y="286778"/>
                </a:lnTo>
                <a:lnTo>
                  <a:pt x="661949" y="300647"/>
                </a:lnTo>
                <a:lnTo>
                  <a:pt x="699594" y="304847"/>
                </a:lnTo>
                <a:lnTo>
                  <a:pt x="701902" y="266804"/>
                </a:lnTo>
                <a:lnTo>
                  <a:pt x="668578" y="263131"/>
                </a:lnTo>
                <a:lnTo>
                  <a:pt x="634174" y="257060"/>
                </a:lnTo>
                <a:lnTo>
                  <a:pt x="570255" y="241820"/>
                </a:lnTo>
                <a:lnTo>
                  <a:pt x="515048" y="223266"/>
                </a:lnTo>
                <a:lnTo>
                  <a:pt x="471322" y="202615"/>
                </a:lnTo>
                <a:lnTo>
                  <a:pt x="442444" y="181991"/>
                </a:lnTo>
                <a:lnTo>
                  <a:pt x="442048" y="181991"/>
                </a:lnTo>
                <a:lnTo>
                  <a:pt x="439839" y="179844"/>
                </a:lnTo>
                <a:lnTo>
                  <a:pt x="440171" y="179844"/>
                </a:lnTo>
                <a:lnTo>
                  <a:pt x="434196" y="173012"/>
                </a:lnTo>
                <a:lnTo>
                  <a:pt x="433539" y="173012"/>
                </a:lnTo>
                <a:lnTo>
                  <a:pt x="431076" y="169443"/>
                </a:lnTo>
                <a:lnTo>
                  <a:pt x="431636" y="169443"/>
                </a:lnTo>
                <a:lnTo>
                  <a:pt x="428852" y="164223"/>
                </a:lnTo>
                <a:lnTo>
                  <a:pt x="428307" y="164223"/>
                </a:lnTo>
                <a:lnTo>
                  <a:pt x="426732" y="160248"/>
                </a:lnTo>
                <a:lnTo>
                  <a:pt x="427002" y="160248"/>
                </a:lnTo>
                <a:lnTo>
                  <a:pt x="426554" y="157810"/>
                </a:lnTo>
                <a:lnTo>
                  <a:pt x="426853" y="157810"/>
                </a:lnTo>
                <a:lnTo>
                  <a:pt x="426588" y="154927"/>
                </a:lnTo>
                <a:lnTo>
                  <a:pt x="388620" y="154927"/>
                </a:lnTo>
                <a:lnTo>
                  <a:pt x="388170" y="153282"/>
                </a:lnTo>
                <a:close/>
              </a:path>
              <a:path w="815339" h="344170">
                <a:moveTo>
                  <a:pt x="439839" y="179844"/>
                </a:moveTo>
                <a:lnTo>
                  <a:pt x="442048" y="181991"/>
                </a:lnTo>
                <a:lnTo>
                  <a:pt x="441030" y="180826"/>
                </a:lnTo>
                <a:lnTo>
                  <a:pt x="439839" y="179844"/>
                </a:lnTo>
                <a:close/>
              </a:path>
              <a:path w="815339" h="344170">
                <a:moveTo>
                  <a:pt x="441030" y="180826"/>
                </a:moveTo>
                <a:lnTo>
                  <a:pt x="442048" y="181991"/>
                </a:lnTo>
                <a:lnTo>
                  <a:pt x="442444" y="181991"/>
                </a:lnTo>
                <a:lnTo>
                  <a:pt x="441030" y="180826"/>
                </a:lnTo>
                <a:close/>
              </a:path>
              <a:path w="815339" h="344170">
                <a:moveTo>
                  <a:pt x="440171" y="179844"/>
                </a:moveTo>
                <a:lnTo>
                  <a:pt x="439839" y="179844"/>
                </a:lnTo>
                <a:lnTo>
                  <a:pt x="441030" y="180826"/>
                </a:lnTo>
                <a:lnTo>
                  <a:pt x="440171" y="179844"/>
                </a:lnTo>
                <a:close/>
              </a:path>
              <a:path w="815339" h="344170">
                <a:moveTo>
                  <a:pt x="431076" y="169443"/>
                </a:moveTo>
                <a:lnTo>
                  <a:pt x="433539" y="173012"/>
                </a:lnTo>
                <a:lnTo>
                  <a:pt x="432512" y="171086"/>
                </a:lnTo>
                <a:lnTo>
                  <a:pt x="431076" y="169443"/>
                </a:lnTo>
                <a:close/>
              </a:path>
              <a:path w="815339" h="344170">
                <a:moveTo>
                  <a:pt x="432512" y="171086"/>
                </a:moveTo>
                <a:lnTo>
                  <a:pt x="433539" y="173012"/>
                </a:lnTo>
                <a:lnTo>
                  <a:pt x="434196" y="173012"/>
                </a:lnTo>
                <a:lnTo>
                  <a:pt x="432512" y="171086"/>
                </a:lnTo>
                <a:close/>
              </a:path>
              <a:path w="815339" h="344170">
                <a:moveTo>
                  <a:pt x="431636" y="169443"/>
                </a:moveTo>
                <a:lnTo>
                  <a:pt x="431076" y="169443"/>
                </a:lnTo>
                <a:lnTo>
                  <a:pt x="432512" y="171086"/>
                </a:lnTo>
                <a:lnTo>
                  <a:pt x="431636" y="169443"/>
                </a:lnTo>
                <a:close/>
              </a:path>
              <a:path w="815339" h="344170">
                <a:moveTo>
                  <a:pt x="427166" y="161061"/>
                </a:moveTo>
                <a:lnTo>
                  <a:pt x="428307" y="164223"/>
                </a:lnTo>
                <a:lnTo>
                  <a:pt x="427734" y="162127"/>
                </a:lnTo>
                <a:lnTo>
                  <a:pt x="427166" y="161061"/>
                </a:lnTo>
                <a:close/>
              </a:path>
              <a:path w="815339" h="344170">
                <a:moveTo>
                  <a:pt x="427734" y="162127"/>
                </a:moveTo>
                <a:lnTo>
                  <a:pt x="428307" y="164223"/>
                </a:lnTo>
                <a:lnTo>
                  <a:pt x="428852" y="164223"/>
                </a:lnTo>
                <a:lnTo>
                  <a:pt x="427734" y="162127"/>
                </a:lnTo>
                <a:close/>
              </a:path>
              <a:path w="815339" h="344170">
                <a:moveTo>
                  <a:pt x="427004" y="159454"/>
                </a:moveTo>
                <a:lnTo>
                  <a:pt x="427166" y="161061"/>
                </a:lnTo>
                <a:lnTo>
                  <a:pt x="427734" y="162127"/>
                </a:lnTo>
                <a:lnTo>
                  <a:pt x="427004" y="159454"/>
                </a:lnTo>
                <a:close/>
              </a:path>
              <a:path w="815339" h="344170">
                <a:moveTo>
                  <a:pt x="426732" y="160248"/>
                </a:moveTo>
                <a:lnTo>
                  <a:pt x="427054" y="161061"/>
                </a:lnTo>
                <a:lnTo>
                  <a:pt x="426732" y="160248"/>
                </a:lnTo>
                <a:close/>
              </a:path>
              <a:path w="815339" h="344170">
                <a:moveTo>
                  <a:pt x="427148" y="161028"/>
                </a:moveTo>
                <a:close/>
              </a:path>
              <a:path w="815339" h="344170">
                <a:moveTo>
                  <a:pt x="426554" y="157810"/>
                </a:moveTo>
                <a:lnTo>
                  <a:pt x="427148" y="161028"/>
                </a:lnTo>
                <a:lnTo>
                  <a:pt x="427004" y="159454"/>
                </a:lnTo>
                <a:lnTo>
                  <a:pt x="426554" y="157810"/>
                </a:lnTo>
                <a:close/>
              </a:path>
              <a:path w="815339" h="344170">
                <a:moveTo>
                  <a:pt x="427002" y="160248"/>
                </a:moveTo>
                <a:lnTo>
                  <a:pt x="426732" y="160248"/>
                </a:lnTo>
                <a:lnTo>
                  <a:pt x="427144" y="161020"/>
                </a:lnTo>
                <a:lnTo>
                  <a:pt x="427002" y="160248"/>
                </a:lnTo>
                <a:close/>
              </a:path>
              <a:path w="815339" h="344170">
                <a:moveTo>
                  <a:pt x="426853" y="157810"/>
                </a:moveTo>
                <a:lnTo>
                  <a:pt x="426554" y="157810"/>
                </a:lnTo>
                <a:lnTo>
                  <a:pt x="427004" y="159454"/>
                </a:lnTo>
                <a:lnTo>
                  <a:pt x="426853" y="157810"/>
                </a:lnTo>
                <a:close/>
              </a:path>
              <a:path w="815339" h="344170">
                <a:moveTo>
                  <a:pt x="388026" y="151708"/>
                </a:moveTo>
                <a:lnTo>
                  <a:pt x="388170" y="153282"/>
                </a:lnTo>
                <a:lnTo>
                  <a:pt x="388620" y="154927"/>
                </a:lnTo>
                <a:lnTo>
                  <a:pt x="388026" y="151708"/>
                </a:lnTo>
                <a:close/>
              </a:path>
              <a:path w="815339" h="344170">
                <a:moveTo>
                  <a:pt x="388030" y="151717"/>
                </a:moveTo>
                <a:lnTo>
                  <a:pt x="388620" y="154927"/>
                </a:lnTo>
                <a:lnTo>
                  <a:pt x="426588" y="154927"/>
                </a:lnTo>
                <a:lnTo>
                  <a:pt x="426364" y="152488"/>
                </a:lnTo>
                <a:lnTo>
                  <a:pt x="388442" y="152488"/>
                </a:lnTo>
                <a:lnTo>
                  <a:pt x="388030" y="151717"/>
                </a:lnTo>
                <a:close/>
              </a:path>
              <a:path w="815339" h="344170">
                <a:moveTo>
                  <a:pt x="387440" y="150610"/>
                </a:moveTo>
                <a:lnTo>
                  <a:pt x="388170" y="153282"/>
                </a:lnTo>
                <a:lnTo>
                  <a:pt x="388008" y="151676"/>
                </a:lnTo>
                <a:lnTo>
                  <a:pt x="387440" y="150610"/>
                </a:lnTo>
                <a:close/>
              </a:path>
              <a:path w="815339" h="344170">
                <a:moveTo>
                  <a:pt x="388120" y="151676"/>
                </a:moveTo>
                <a:lnTo>
                  <a:pt x="388442" y="152488"/>
                </a:lnTo>
                <a:lnTo>
                  <a:pt x="388120" y="151676"/>
                </a:lnTo>
                <a:close/>
              </a:path>
              <a:path w="815339" h="344170">
                <a:moveTo>
                  <a:pt x="425999" y="148513"/>
                </a:moveTo>
                <a:lnTo>
                  <a:pt x="386867" y="148513"/>
                </a:lnTo>
                <a:lnTo>
                  <a:pt x="388442" y="152488"/>
                </a:lnTo>
                <a:lnTo>
                  <a:pt x="426364" y="152488"/>
                </a:lnTo>
                <a:lnTo>
                  <a:pt x="425999" y="148513"/>
                </a:lnTo>
                <a:close/>
              </a:path>
              <a:path w="815339" h="344170">
                <a:moveTo>
                  <a:pt x="388023" y="151676"/>
                </a:moveTo>
                <a:close/>
              </a:path>
              <a:path w="815339" h="344170">
                <a:moveTo>
                  <a:pt x="386867" y="148513"/>
                </a:moveTo>
                <a:lnTo>
                  <a:pt x="387440" y="150610"/>
                </a:lnTo>
                <a:lnTo>
                  <a:pt x="388008" y="151676"/>
                </a:lnTo>
                <a:lnTo>
                  <a:pt x="386867" y="148513"/>
                </a:lnTo>
                <a:close/>
              </a:path>
              <a:path w="815339" h="344170">
                <a:moveTo>
                  <a:pt x="382679" y="141684"/>
                </a:moveTo>
                <a:lnTo>
                  <a:pt x="387440" y="150610"/>
                </a:lnTo>
                <a:lnTo>
                  <a:pt x="386867" y="148513"/>
                </a:lnTo>
                <a:lnTo>
                  <a:pt x="425999" y="148513"/>
                </a:lnTo>
                <a:lnTo>
                  <a:pt x="425869" y="147091"/>
                </a:lnTo>
                <a:lnTo>
                  <a:pt x="425665" y="145999"/>
                </a:lnTo>
                <a:lnTo>
                  <a:pt x="424933" y="143306"/>
                </a:lnTo>
                <a:lnTo>
                  <a:pt x="384098" y="143306"/>
                </a:lnTo>
                <a:lnTo>
                  <a:pt x="382679" y="141684"/>
                </a:lnTo>
                <a:close/>
              </a:path>
              <a:path w="815339" h="344170">
                <a:moveTo>
                  <a:pt x="381635" y="139725"/>
                </a:moveTo>
                <a:lnTo>
                  <a:pt x="382679" y="141684"/>
                </a:lnTo>
                <a:lnTo>
                  <a:pt x="384098" y="143306"/>
                </a:lnTo>
                <a:lnTo>
                  <a:pt x="381635" y="139725"/>
                </a:lnTo>
                <a:close/>
              </a:path>
              <a:path w="815339" h="344170">
                <a:moveTo>
                  <a:pt x="423958" y="139725"/>
                </a:moveTo>
                <a:lnTo>
                  <a:pt x="381635" y="139725"/>
                </a:lnTo>
                <a:lnTo>
                  <a:pt x="384098" y="143306"/>
                </a:lnTo>
                <a:lnTo>
                  <a:pt x="424933" y="143306"/>
                </a:lnTo>
                <a:lnTo>
                  <a:pt x="423958" y="139725"/>
                </a:lnTo>
                <a:close/>
              </a:path>
              <a:path w="815339" h="344170">
                <a:moveTo>
                  <a:pt x="374082" y="131855"/>
                </a:moveTo>
                <a:lnTo>
                  <a:pt x="382679" y="141684"/>
                </a:lnTo>
                <a:lnTo>
                  <a:pt x="381635" y="139725"/>
                </a:lnTo>
                <a:lnTo>
                  <a:pt x="423958" y="139725"/>
                </a:lnTo>
                <a:lnTo>
                  <a:pt x="423252" y="137134"/>
                </a:lnTo>
                <a:lnTo>
                  <a:pt x="422732" y="135801"/>
                </a:lnTo>
                <a:lnTo>
                  <a:pt x="421185" y="132905"/>
                </a:lnTo>
                <a:lnTo>
                  <a:pt x="375335" y="132905"/>
                </a:lnTo>
                <a:lnTo>
                  <a:pt x="374082" y="131855"/>
                </a:lnTo>
                <a:close/>
              </a:path>
              <a:path w="815339" h="344170">
                <a:moveTo>
                  <a:pt x="373113" y="130746"/>
                </a:moveTo>
                <a:lnTo>
                  <a:pt x="374082" y="131855"/>
                </a:lnTo>
                <a:lnTo>
                  <a:pt x="375335" y="132905"/>
                </a:lnTo>
                <a:lnTo>
                  <a:pt x="373113" y="130746"/>
                </a:lnTo>
                <a:close/>
              </a:path>
              <a:path w="815339" h="344170">
                <a:moveTo>
                  <a:pt x="420032" y="130746"/>
                </a:moveTo>
                <a:lnTo>
                  <a:pt x="373113" y="130746"/>
                </a:lnTo>
                <a:lnTo>
                  <a:pt x="375335" y="132905"/>
                </a:lnTo>
                <a:lnTo>
                  <a:pt x="421185" y="132905"/>
                </a:lnTo>
                <a:lnTo>
                  <a:pt x="420032" y="130746"/>
                </a:lnTo>
                <a:close/>
              </a:path>
              <a:path w="815339" h="344170">
                <a:moveTo>
                  <a:pt x="787" y="0"/>
                </a:moveTo>
                <a:lnTo>
                  <a:pt x="0" y="38100"/>
                </a:lnTo>
                <a:lnTo>
                  <a:pt x="38125" y="38887"/>
                </a:lnTo>
                <a:lnTo>
                  <a:pt x="75184" y="41148"/>
                </a:lnTo>
                <a:lnTo>
                  <a:pt x="147307" y="49720"/>
                </a:lnTo>
                <a:lnTo>
                  <a:pt x="214655" y="63004"/>
                </a:lnTo>
                <a:lnTo>
                  <a:pt x="274700" y="80162"/>
                </a:lnTo>
                <a:lnTo>
                  <a:pt x="324827" y="100215"/>
                </a:lnTo>
                <a:lnTo>
                  <a:pt x="362292" y="121970"/>
                </a:lnTo>
                <a:lnTo>
                  <a:pt x="374082" y="131855"/>
                </a:lnTo>
                <a:lnTo>
                  <a:pt x="373113" y="130746"/>
                </a:lnTo>
                <a:lnTo>
                  <a:pt x="420032" y="130746"/>
                </a:lnTo>
                <a:lnTo>
                  <a:pt x="414566" y="120510"/>
                </a:lnTo>
                <a:lnTo>
                  <a:pt x="382852" y="89890"/>
                </a:lnTo>
                <a:lnTo>
                  <a:pt x="340029" y="65277"/>
                </a:lnTo>
                <a:lnTo>
                  <a:pt x="285978" y="43764"/>
                </a:lnTo>
                <a:lnTo>
                  <a:pt x="222758" y="25781"/>
                </a:lnTo>
                <a:lnTo>
                  <a:pt x="152514" y="11976"/>
                </a:lnTo>
                <a:lnTo>
                  <a:pt x="77495" y="3124"/>
                </a:lnTo>
                <a:lnTo>
                  <a:pt x="38912" y="787"/>
                </a:lnTo>
                <a:lnTo>
                  <a:pt x="78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3488" y="4629911"/>
            <a:ext cx="1005839" cy="515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6650" y="4645025"/>
            <a:ext cx="815340" cy="368935"/>
          </a:xfrm>
          <a:custGeom>
            <a:avLst/>
            <a:gdLst/>
            <a:ahLst/>
            <a:cxnLst/>
            <a:rect l="l" t="t" r="r" b="b"/>
            <a:pathLst>
              <a:path w="815339" h="368935">
                <a:moveTo>
                  <a:pt x="110274" y="254520"/>
                </a:moveTo>
                <a:lnTo>
                  <a:pt x="0" y="319087"/>
                </a:lnTo>
                <a:lnTo>
                  <a:pt x="117817" y="368566"/>
                </a:lnTo>
                <a:lnTo>
                  <a:pt x="115380" y="331711"/>
                </a:lnTo>
                <a:lnTo>
                  <a:pt x="97332" y="331711"/>
                </a:lnTo>
                <a:lnTo>
                  <a:pt x="92748" y="293890"/>
                </a:lnTo>
                <a:lnTo>
                  <a:pt x="112719" y="291485"/>
                </a:lnTo>
                <a:lnTo>
                  <a:pt x="110274" y="254520"/>
                </a:lnTo>
                <a:close/>
              </a:path>
              <a:path w="815339" h="368935">
                <a:moveTo>
                  <a:pt x="112719" y="291485"/>
                </a:moveTo>
                <a:lnTo>
                  <a:pt x="92748" y="293890"/>
                </a:lnTo>
                <a:lnTo>
                  <a:pt x="97332" y="331711"/>
                </a:lnTo>
                <a:lnTo>
                  <a:pt x="115235" y="329527"/>
                </a:lnTo>
                <a:lnTo>
                  <a:pt x="112719" y="291485"/>
                </a:lnTo>
                <a:close/>
              </a:path>
              <a:path w="815339" h="368935">
                <a:moveTo>
                  <a:pt x="115235" y="329527"/>
                </a:moveTo>
                <a:lnTo>
                  <a:pt x="97332" y="331711"/>
                </a:lnTo>
                <a:lnTo>
                  <a:pt x="115380" y="331711"/>
                </a:lnTo>
                <a:lnTo>
                  <a:pt x="115235" y="329527"/>
                </a:lnTo>
                <a:close/>
              </a:path>
              <a:path w="815339" h="368935">
                <a:moveTo>
                  <a:pt x="373201" y="197604"/>
                </a:moveTo>
                <a:lnTo>
                  <a:pt x="342811" y="221513"/>
                </a:lnTo>
                <a:lnTo>
                  <a:pt x="299161" y="244030"/>
                </a:lnTo>
                <a:lnTo>
                  <a:pt x="244055" y="264261"/>
                </a:lnTo>
                <a:lnTo>
                  <a:pt x="180251" y="280873"/>
                </a:lnTo>
                <a:lnTo>
                  <a:pt x="112719" y="291485"/>
                </a:lnTo>
                <a:lnTo>
                  <a:pt x="115235" y="329527"/>
                </a:lnTo>
                <a:lnTo>
                  <a:pt x="153136" y="324904"/>
                </a:lnTo>
                <a:lnTo>
                  <a:pt x="223545" y="309714"/>
                </a:lnTo>
                <a:lnTo>
                  <a:pt x="287032" y="289890"/>
                </a:lnTo>
                <a:lnTo>
                  <a:pt x="341477" y="266039"/>
                </a:lnTo>
                <a:lnTo>
                  <a:pt x="384949" y="238302"/>
                </a:lnTo>
                <a:lnTo>
                  <a:pt x="413791" y="207860"/>
                </a:lnTo>
                <a:lnTo>
                  <a:pt x="418361" y="198856"/>
                </a:lnTo>
                <a:lnTo>
                  <a:pt x="372198" y="198856"/>
                </a:lnTo>
                <a:lnTo>
                  <a:pt x="373201" y="197604"/>
                </a:lnTo>
                <a:close/>
              </a:path>
              <a:path w="815339" h="368935">
                <a:moveTo>
                  <a:pt x="374307" y="196608"/>
                </a:moveTo>
                <a:lnTo>
                  <a:pt x="373201" y="197604"/>
                </a:lnTo>
                <a:lnTo>
                  <a:pt x="372198" y="198856"/>
                </a:lnTo>
                <a:lnTo>
                  <a:pt x="374307" y="196608"/>
                </a:lnTo>
                <a:close/>
              </a:path>
              <a:path w="815339" h="368935">
                <a:moveTo>
                  <a:pt x="419459" y="196608"/>
                </a:moveTo>
                <a:lnTo>
                  <a:pt x="374307" y="196608"/>
                </a:lnTo>
                <a:lnTo>
                  <a:pt x="372198" y="198856"/>
                </a:lnTo>
                <a:lnTo>
                  <a:pt x="418361" y="198856"/>
                </a:lnTo>
                <a:lnTo>
                  <a:pt x="419459" y="196608"/>
                </a:lnTo>
                <a:close/>
              </a:path>
              <a:path w="815339" h="368935">
                <a:moveTo>
                  <a:pt x="381859" y="186794"/>
                </a:moveTo>
                <a:lnTo>
                  <a:pt x="373201" y="197604"/>
                </a:lnTo>
                <a:lnTo>
                  <a:pt x="374307" y="196608"/>
                </a:lnTo>
                <a:lnTo>
                  <a:pt x="419459" y="196608"/>
                </a:lnTo>
                <a:lnTo>
                  <a:pt x="422554" y="190271"/>
                </a:lnTo>
                <a:lnTo>
                  <a:pt x="423024" y="189014"/>
                </a:lnTo>
                <a:lnTo>
                  <a:pt x="423106" y="188683"/>
                </a:lnTo>
                <a:lnTo>
                  <a:pt x="380936" y="188683"/>
                </a:lnTo>
                <a:lnTo>
                  <a:pt x="381859" y="186794"/>
                </a:lnTo>
                <a:close/>
              </a:path>
              <a:path w="815339" h="368935">
                <a:moveTo>
                  <a:pt x="383184" y="185140"/>
                </a:moveTo>
                <a:lnTo>
                  <a:pt x="381859" y="186794"/>
                </a:lnTo>
                <a:lnTo>
                  <a:pt x="380936" y="188683"/>
                </a:lnTo>
                <a:lnTo>
                  <a:pt x="383184" y="185140"/>
                </a:lnTo>
                <a:close/>
              </a:path>
              <a:path w="815339" h="368935">
                <a:moveTo>
                  <a:pt x="423987" y="185140"/>
                </a:moveTo>
                <a:lnTo>
                  <a:pt x="383184" y="185140"/>
                </a:lnTo>
                <a:lnTo>
                  <a:pt x="380936" y="188683"/>
                </a:lnTo>
                <a:lnTo>
                  <a:pt x="423106" y="188683"/>
                </a:lnTo>
                <a:lnTo>
                  <a:pt x="423987" y="185140"/>
                </a:lnTo>
                <a:close/>
              </a:path>
              <a:path w="815339" h="368935">
                <a:moveTo>
                  <a:pt x="425833" y="174751"/>
                </a:moveTo>
                <a:lnTo>
                  <a:pt x="387743" y="174751"/>
                </a:lnTo>
                <a:lnTo>
                  <a:pt x="386372" y="178511"/>
                </a:lnTo>
                <a:lnTo>
                  <a:pt x="385906" y="178511"/>
                </a:lnTo>
                <a:lnTo>
                  <a:pt x="381859" y="186794"/>
                </a:lnTo>
                <a:lnTo>
                  <a:pt x="383184" y="185140"/>
                </a:lnTo>
                <a:lnTo>
                  <a:pt x="423987" y="185140"/>
                </a:lnTo>
                <a:lnTo>
                  <a:pt x="425335" y="179717"/>
                </a:lnTo>
                <a:lnTo>
                  <a:pt x="425516" y="178511"/>
                </a:lnTo>
                <a:lnTo>
                  <a:pt x="386372" y="178511"/>
                </a:lnTo>
                <a:lnTo>
                  <a:pt x="386852" y="176576"/>
                </a:lnTo>
                <a:lnTo>
                  <a:pt x="425679" y="176576"/>
                </a:lnTo>
                <a:lnTo>
                  <a:pt x="425833" y="174751"/>
                </a:lnTo>
                <a:close/>
              </a:path>
              <a:path w="815339" h="368935">
                <a:moveTo>
                  <a:pt x="387743" y="174751"/>
                </a:moveTo>
                <a:lnTo>
                  <a:pt x="386852" y="176576"/>
                </a:lnTo>
                <a:lnTo>
                  <a:pt x="386372" y="178511"/>
                </a:lnTo>
                <a:lnTo>
                  <a:pt x="387743" y="174751"/>
                </a:lnTo>
                <a:close/>
              </a:path>
              <a:path w="815339" h="368935">
                <a:moveTo>
                  <a:pt x="426107" y="171500"/>
                </a:moveTo>
                <a:lnTo>
                  <a:pt x="388112" y="171500"/>
                </a:lnTo>
                <a:lnTo>
                  <a:pt x="387616" y="174510"/>
                </a:lnTo>
                <a:lnTo>
                  <a:pt x="387364" y="174510"/>
                </a:lnTo>
                <a:lnTo>
                  <a:pt x="386852" y="176576"/>
                </a:lnTo>
                <a:lnTo>
                  <a:pt x="387743" y="174751"/>
                </a:lnTo>
                <a:lnTo>
                  <a:pt x="425833" y="174751"/>
                </a:lnTo>
                <a:lnTo>
                  <a:pt x="425853" y="174510"/>
                </a:lnTo>
                <a:lnTo>
                  <a:pt x="387616" y="174510"/>
                </a:lnTo>
                <a:lnTo>
                  <a:pt x="387746" y="172975"/>
                </a:lnTo>
                <a:lnTo>
                  <a:pt x="425983" y="172975"/>
                </a:lnTo>
                <a:lnTo>
                  <a:pt x="426107" y="171500"/>
                </a:lnTo>
                <a:close/>
              </a:path>
              <a:path w="815339" h="368935">
                <a:moveTo>
                  <a:pt x="388112" y="171500"/>
                </a:moveTo>
                <a:lnTo>
                  <a:pt x="387746" y="172975"/>
                </a:lnTo>
                <a:lnTo>
                  <a:pt x="387616" y="174510"/>
                </a:lnTo>
                <a:lnTo>
                  <a:pt x="388112" y="171500"/>
                </a:lnTo>
                <a:close/>
              </a:path>
              <a:path w="815339" h="368935">
                <a:moveTo>
                  <a:pt x="813955" y="0"/>
                </a:moveTo>
                <a:lnTo>
                  <a:pt x="775830" y="863"/>
                </a:lnTo>
                <a:lnTo>
                  <a:pt x="737171" y="3416"/>
                </a:lnTo>
                <a:lnTo>
                  <a:pt x="699147" y="7531"/>
                </a:lnTo>
                <a:lnTo>
                  <a:pt x="626110" y="20027"/>
                </a:lnTo>
                <a:lnTo>
                  <a:pt x="558977" y="37528"/>
                </a:lnTo>
                <a:lnTo>
                  <a:pt x="499973" y="59220"/>
                </a:lnTo>
                <a:lnTo>
                  <a:pt x="451180" y="84493"/>
                </a:lnTo>
                <a:lnTo>
                  <a:pt x="413804" y="113906"/>
                </a:lnTo>
                <a:lnTo>
                  <a:pt x="391833" y="147866"/>
                </a:lnTo>
                <a:lnTo>
                  <a:pt x="387746" y="172975"/>
                </a:lnTo>
                <a:lnTo>
                  <a:pt x="388112" y="171500"/>
                </a:lnTo>
                <a:lnTo>
                  <a:pt x="426107" y="171500"/>
                </a:lnTo>
                <a:lnTo>
                  <a:pt x="426517" y="166636"/>
                </a:lnTo>
                <a:lnTo>
                  <a:pt x="426275" y="166636"/>
                </a:lnTo>
                <a:lnTo>
                  <a:pt x="426770" y="163626"/>
                </a:lnTo>
                <a:lnTo>
                  <a:pt x="427022" y="163626"/>
                </a:lnTo>
                <a:lnTo>
                  <a:pt x="427082" y="163385"/>
                </a:lnTo>
                <a:lnTo>
                  <a:pt x="426643" y="163385"/>
                </a:lnTo>
                <a:lnTo>
                  <a:pt x="428015" y="159626"/>
                </a:lnTo>
                <a:lnTo>
                  <a:pt x="428480" y="159626"/>
                </a:lnTo>
                <a:lnTo>
                  <a:pt x="431719" y="152996"/>
                </a:lnTo>
                <a:lnTo>
                  <a:pt x="431203" y="152996"/>
                </a:lnTo>
                <a:lnTo>
                  <a:pt x="433450" y="149453"/>
                </a:lnTo>
                <a:lnTo>
                  <a:pt x="434041" y="149453"/>
                </a:lnTo>
                <a:lnTo>
                  <a:pt x="440388" y="141528"/>
                </a:lnTo>
                <a:lnTo>
                  <a:pt x="440067" y="141528"/>
                </a:lnTo>
                <a:lnTo>
                  <a:pt x="442188" y="139280"/>
                </a:lnTo>
                <a:lnTo>
                  <a:pt x="442525" y="139280"/>
                </a:lnTo>
                <a:lnTo>
                  <a:pt x="453136" y="129578"/>
                </a:lnTo>
                <a:lnTo>
                  <a:pt x="470065" y="117576"/>
                </a:lnTo>
                <a:lnTo>
                  <a:pt x="514134" y="94589"/>
                </a:lnTo>
                <a:lnTo>
                  <a:pt x="569442" y="74155"/>
                </a:lnTo>
                <a:lnTo>
                  <a:pt x="633349" y="57442"/>
                </a:lnTo>
                <a:lnTo>
                  <a:pt x="703262" y="45402"/>
                </a:lnTo>
                <a:lnTo>
                  <a:pt x="776693" y="38950"/>
                </a:lnTo>
                <a:lnTo>
                  <a:pt x="814819" y="38100"/>
                </a:lnTo>
                <a:lnTo>
                  <a:pt x="813955" y="0"/>
                </a:lnTo>
                <a:close/>
              </a:path>
              <a:path w="815339" h="368935">
                <a:moveTo>
                  <a:pt x="426770" y="163626"/>
                </a:moveTo>
                <a:lnTo>
                  <a:pt x="426275" y="166636"/>
                </a:lnTo>
                <a:lnTo>
                  <a:pt x="426641" y="165162"/>
                </a:lnTo>
                <a:lnTo>
                  <a:pt x="426770" y="163626"/>
                </a:lnTo>
                <a:close/>
              </a:path>
              <a:path w="815339" h="368935">
                <a:moveTo>
                  <a:pt x="426641" y="165162"/>
                </a:moveTo>
                <a:lnTo>
                  <a:pt x="426275" y="166636"/>
                </a:lnTo>
                <a:lnTo>
                  <a:pt x="426517" y="166636"/>
                </a:lnTo>
                <a:lnTo>
                  <a:pt x="426641" y="165162"/>
                </a:lnTo>
                <a:close/>
              </a:path>
              <a:path w="815339" h="368935">
                <a:moveTo>
                  <a:pt x="427022" y="163626"/>
                </a:moveTo>
                <a:lnTo>
                  <a:pt x="426770" y="163626"/>
                </a:lnTo>
                <a:lnTo>
                  <a:pt x="426641" y="165162"/>
                </a:lnTo>
                <a:lnTo>
                  <a:pt x="427022" y="163626"/>
                </a:lnTo>
                <a:close/>
              </a:path>
              <a:path w="815339" h="368935">
                <a:moveTo>
                  <a:pt x="428015" y="159626"/>
                </a:moveTo>
                <a:lnTo>
                  <a:pt x="426643" y="163385"/>
                </a:lnTo>
                <a:lnTo>
                  <a:pt x="427535" y="161561"/>
                </a:lnTo>
                <a:lnTo>
                  <a:pt x="428015" y="159626"/>
                </a:lnTo>
                <a:close/>
              </a:path>
              <a:path w="815339" h="368935">
                <a:moveTo>
                  <a:pt x="427535" y="161561"/>
                </a:moveTo>
                <a:lnTo>
                  <a:pt x="426643" y="163385"/>
                </a:lnTo>
                <a:lnTo>
                  <a:pt x="427082" y="163385"/>
                </a:lnTo>
                <a:lnTo>
                  <a:pt x="427535" y="161561"/>
                </a:lnTo>
                <a:close/>
              </a:path>
              <a:path w="815339" h="368935">
                <a:moveTo>
                  <a:pt x="428480" y="159626"/>
                </a:moveTo>
                <a:lnTo>
                  <a:pt x="428015" y="159626"/>
                </a:lnTo>
                <a:lnTo>
                  <a:pt x="427535" y="161561"/>
                </a:lnTo>
                <a:lnTo>
                  <a:pt x="428480" y="159626"/>
                </a:lnTo>
                <a:close/>
              </a:path>
              <a:path w="815339" h="368935">
                <a:moveTo>
                  <a:pt x="433450" y="149453"/>
                </a:moveTo>
                <a:lnTo>
                  <a:pt x="431203" y="152996"/>
                </a:lnTo>
                <a:lnTo>
                  <a:pt x="432527" y="151342"/>
                </a:lnTo>
                <a:lnTo>
                  <a:pt x="433450" y="149453"/>
                </a:lnTo>
                <a:close/>
              </a:path>
              <a:path w="815339" h="368935">
                <a:moveTo>
                  <a:pt x="432527" y="151342"/>
                </a:moveTo>
                <a:lnTo>
                  <a:pt x="431203" y="152996"/>
                </a:lnTo>
                <a:lnTo>
                  <a:pt x="431719" y="152996"/>
                </a:lnTo>
                <a:lnTo>
                  <a:pt x="432527" y="151342"/>
                </a:lnTo>
                <a:close/>
              </a:path>
              <a:path w="815339" h="368935">
                <a:moveTo>
                  <a:pt x="434041" y="149453"/>
                </a:moveTo>
                <a:lnTo>
                  <a:pt x="433450" y="149453"/>
                </a:lnTo>
                <a:lnTo>
                  <a:pt x="432527" y="151342"/>
                </a:lnTo>
                <a:lnTo>
                  <a:pt x="434041" y="149453"/>
                </a:lnTo>
                <a:close/>
              </a:path>
              <a:path w="815339" h="368935">
                <a:moveTo>
                  <a:pt x="442188" y="139280"/>
                </a:moveTo>
                <a:lnTo>
                  <a:pt x="440067" y="141528"/>
                </a:lnTo>
                <a:lnTo>
                  <a:pt x="441265" y="140433"/>
                </a:lnTo>
                <a:lnTo>
                  <a:pt x="442188" y="139280"/>
                </a:lnTo>
                <a:close/>
              </a:path>
              <a:path w="815339" h="368935">
                <a:moveTo>
                  <a:pt x="441265" y="140433"/>
                </a:moveTo>
                <a:lnTo>
                  <a:pt x="440067" y="141528"/>
                </a:lnTo>
                <a:lnTo>
                  <a:pt x="440388" y="141528"/>
                </a:lnTo>
                <a:lnTo>
                  <a:pt x="441265" y="140433"/>
                </a:lnTo>
                <a:close/>
              </a:path>
              <a:path w="815339" h="368935">
                <a:moveTo>
                  <a:pt x="442525" y="139280"/>
                </a:moveTo>
                <a:lnTo>
                  <a:pt x="442188" y="139280"/>
                </a:lnTo>
                <a:lnTo>
                  <a:pt x="441265" y="140433"/>
                </a:lnTo>
                <a:lnTo>
                  <a:pt x="442525" y="13928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7504" y="5407152"/>
            <a:ext cx="2118360" cy="125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4807" y="5864352"/>
            <a:ext cx="920495" cy="423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97607" y="5434584"/>
            <a:ext cx="1978151" cy="11155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9627" y="5436603"/>
            <a:ext cx="1976120" cy="1112520"/>
          </a:xfrm>
          <a:custGeom>
            <a:avLst/>
            <a:gdLst/>
            <a:ahLst/>
            <a:cxnLst/>
            <a:rect l="l" t="t" r="r" b="b"/>
            <a:pathLst>
              <a:path w="1976120" h="1112520">
                <a:moveTo>
                  <a:pt x="1048300" y="223577"/>
                </a:moveTo>
                <a:lnTo>
                  <a:pt x="1352680" y="0"/>
                </a:lnTo>
                <a:lnTo>
                  <a:pt x="1328440" y="297468"/>
                </a:lnTo>
                <a:lnTo>
                  <a:pt x="1646900" y="163332"/>
                </a:lnTo>
                <a:lnTo>
                  <a:pt x="1498100" y="336344"/>
                </a:lnTo>
                <a:lnTo>
                  <a:pt x="1975511" y="342162"/>
                </a:lnTo>
                <a:lnTo>
                  <a:pt x="1553430" y="484125"/>
                </a:lnTo>
                <a:lnTo>
                  <a:pt x="1670950" y="581341"/>
                </a:lnTo>
                <a:lnTo>
                  <a:pt x="1498100" y="633863"/>
                </a:lnTo>
                <a:lnTo>
                  <a:pt x="1726470" y="804918"/>
                </a:lnTo>
                <a:lnTo>
                  <a:pt x="1338960" y="738906"/>
                </a:lnTo>
                <a:lnTo>
                  <a:pt x="1366580" y="894411"/>
                </a:lnTo>
                <a:lnTo>
                  <a:pt x="1113970" y="820520"/>
                </a:lnTo>
                <a:lnTo>
                  <a:pt x="1062020" y="970207"/>
                </a:lnTo>
                <a:lnTo>
                  <a:pt x="902882" y="894411"/>
                </a:lnTo>
                <a:lnTo>
                  <a:pt x="795692" y="1015000"/>
                </a:lnTo>
                <a:lnTo>
                  <a:pt x="688411" y="933287"/>
                </a:lnTo>
                <a:lnTo>
                  <a:pt x="449703" y="1112220"/>
                </a:lnTo>
                <a:lnTo>
                  <a:pt x="439460" y="939209"/>
                </a:lnTo>
                <a:lnTo>
                  <a:pt x="117525" y="917840"/>
                </a:lnTo>
                <a:lnTo>
                  <a:pt x="304558" y="791428"/>
                </a:lnTo>
                <a:lnTo>
                  <a:pt x="0" y="663059"/>
                </a:lnTo>
                <a:lnTo>
                  <a:pt x="359891" y="596892"/>
                </a:lnTo>
                <a:lnTo>
                  <a:pt x="107190" y="425837"/>
                </a:lnTo>
                <a:lnTo>
                  <a:pt x="491317" y="402511"/>
                </a:lnTo>
                <a:lnTo>
                  <a:pt x="411748" y="186658"/>
                </a:lnTo>
                <a:lnTo>
                  <a:pt x="781973" y="328620"/>
                </a:lnTo>
                <a:lnTo>
                  <a:pt x="889163" y="97164"/>
                </a:lnTo>
                <a:lnTo>
                  <a:pt x="1048300" y="223577"/>
                </a:lnTo>
                <a:close/>
              </a:path>
            </a:pathLst>
          </a:custGeom>
          <a:ln w="381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85325" y="5900420"/>
            <a:ext cx="659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5" dirty="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sz="1200" b="1" spc="70" dirty="0">
                <a:solidFill>
                  <a:srgbClr val="0000FF"/>
                </a:solidFill>
                <a:latin typeface="Trebuchet MS"/>
                <a:cs typeface="Trebuchet MS"/>
              </a:rPr>
              <a:t>e</a:t>
            </a:r>
            <a:r>
              <a:rPr sz="1200" b="1" spc="65" dirty="0">
                <a:solidFill>
                  <a:srgbClr val="0000FF"/>
                </a:solidFill>
                <a:latin typeface="Trebuchet MS"/>
                <a:cs typeface="Trebuchet MS"/>
              </a:rPr>
              <a:t>g</a:t>
            </a:r>
            <a:r>
              <a:rPr sz="1200" b="1" spc="20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200" b="1" spc="65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200" b="1" spc="45" dirty="0">
                <a:solidFill>
                  <a:srgbClr val="0000FF"/>
                </a:solidFill>
                <a:latin typeface="Trebuchet MS"/>
                <a:cs typeface="Trebuchet MS"/>
              </a:rPr>
              <a:t>u</a:t>
            </a:r>
            <a:r>
              <a:rPr sz="1200" b="1" dirty="0">
                <a:solidFill>
                  <a:srgbClr val="0000FF"/>
                </a:solidFill>
                <a:latin typeface="Trebuchet MS"/>
                <a:cs typeface="Trebuchet MS"/>
              </a:rPr>
              <a:t>l</a:t>
            </a:r>
            <a:r>
              <a:rPr sz="1200" b="1" spc="85" dirty="0">
                <a:solidFill>
                  <a:srgbClr val="0000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170" y="4685173"/>
            <a:ext cx="264789" cy="269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46170" y="4118038"/>
            <a:ext cx="575572" cy="567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7008" y="4423350"/>
            <a:ext cx="575576" cy="567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747" y="4118038"/>
            <a:ext cx="300837" cy="305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1720" y="2309876"/>
            <a:ext cx="188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400" spc="-130" dirty="0">
                <a:latin typeface="Arial"/>
                <a:cs typeface="Arial"/>
              </a:rPr>
              <a:t>nested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TM!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1486" y="4138676"/>
            <a:ext cx="3056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400" spc="-120" dirty="0">
                <a:latin typeface="Arial"/>
                <a:cs typeface="Arial"/>
              </a:rPr>
              <a:t>unpaired </a:t>
            </a:r>
            <a:r>
              <a:rPr sz="2400" spc="-114" dirty="0">
                <a:latin typeface="Arial"/>
                <a:cs typeface="Arial"/>
              </a:rPr>
              <a:t>Xbegin </a:t>
            </a:r>
            <a:r>
              <a:rPr sz="2400" spc="-190" dirty="0">
                <a:latin typeface="Arial"/>
                <a:cs typeface="Arial"/>
              </a:rPr>
              <a:t>and  </a:t>
            </a:r>
            <a:r>
              <a:rPr sz="2400" spc="-85" dirty="0">
                <a:latin typeface="Arial"/>
                <a:cs typeface="Arial"/>
              </a:rPr>
              <a:t>Xend </a:t>
            </a:r>
            <a:r>
              <a:rPr sz="2400" spc="-95" dirty="0">
                <a:latin typeface="Arial"/>
                <a:cs typeface="Arial"/>
              </a:rPr>
              <a:t>during </a:t>
            </a:r>
            <a:r>
              <a:rPr sz="2400" spc="-45" dirty="0">
                <a:latin typeface="Arial"/>
                <a:cs typeface="Arial"/>
              </a:rPr>
              <a:t>run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time!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432" y="1660525"/>
            <a:ext cx="2527300" cy="17145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885"/>
              </a:spcBef>
            </a:pPr>
            <a:r>
              <a:rPr sz="2000" spc="-75" dirty="0">
                <a:latin typeface="Arial"/>
                <a:cs typeface="Arial"/>
              </a:rPr>
              <a:t>mXbegin(){</a:t>
            </a:r>
            <a:endParaRPr sz="2000">
              <a:latin typeface="Arial"/>
              <a:cs typeface="Arial"/>
            </a:endParaRPr>
          </a:p>
          <a:p>
            <a:pPr marL="631190">
              <a:lnSpc>
                <a:spcPct val="100000"/>
              </a:lnSpc>
            </a:pPr>
            <a:r>
              <a:rPr sz="2000" spc="-25" dirty="0">
                <a:latin typeface="Arial"/>
                <a:cs typeface="Arial"/>
              </a:rPr>
              <a:t>if(!Xtest())</a:t>
            </a:r>
            <a:endParaRPr sz="2000">
              <a:latin typeface="Arial"/>
              <a:cs typeface="Arial"/>
            </a:endParaRPr>
          </a:p>
          <a:p>
            <a:pPr marL="1088390">
              <a:lnSpc>
                <a:spcPct val="100000"/>
              </a:lnSpc>
            </a:pPr>
            <a:r>
              <a:rPr sz="2000" spc="-80" dirty="0">
                <a:latin typeface="Arial"/>
                <a:cs typeface="Arial"/>
              </a:rPr>
              <a:t>Xbegin();</a:t>
            </a:r>
            <a:endParaRPr sz="2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743" y="3776192"/>
            <a:ext cx="2527300" cy="171323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25"/>
              </a:spcBef>
            </a:pPr>
            <a:r>
              <a:rPr sz="2000" spc="-60" dirty="0">
                <a:latin typeface="Arial"/>
                <a:cs typeface="Arial"/>
              </a:rPr>
              <a:t>mXend(){</a:t>
            </a:r>
            <a:endParaRPr sz="2000">
              <a:latin typeface="Arial"/>
              <a:cs typeface="Arial"/>
            </a:endParaRPr>
          </a:p>
          <a:p>
            <a:pPr marL="670560">
              <a:lnSpc>
                <a:spcPct val="100000"/>
              </a:lnSpc>
            </a:pPr>
            <a:r>
              <a:rPr sz="2000" spc="-25" dirty="0">
                <a:latin typeface="Arial"/>
                <a:cs typeface="Arial"/>
              </a:rPr>
              <a:t>if(Xtest())</a:t>
            </a:r>
            <a:endParaRPr sz="2000">
              <a:latin typeface="Arial"/>
              <a:cs typeface="Arial"/>
            </a:endParaRPr>
          </a:p>
          <a:p>
            <a:pPr marL="1127760">
              <a:lnSpc>
                <a:spcPct val="100000"/>
              </a:lnSpc>
            </a:pPr>
            <a:r>
              <a:rPr sz="2000" spc="-60" dirty="0">
                <a:latin typeface="Arial"/>
                <a:cs typeface="Arial"/>
              </a:rPr>
              <a:t>Xend();</a:t>
            </a:r>
            <a:endParaRPr sz="2000">
              <a:latin typeface="Arial"/>
              <a:cs typeface="Arial"/>
            </a:endParaRPr>
          </a:p>
          <a:p>
            <a:pPr marL="213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0445" y="2661940"/>
            <a:ext cx="271722" cy="276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0445" y="2093696"/>
            <a:ext cx="576704" cy="568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1282" y="2399012"/>
            <a:ext cx="576706" cy="5682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7152" y="2093696"/>
            <a:ext cx="300837" cy="3053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5667" y="2478087"/>
            <a:ext cx="1052830" cy="114300"/>
          </a:xfrm>
          <a:custGeom>
            <a:avLst/>
            <a:gdLst/>
            <a:ahLst/>
            <a:cxnLst/>
            <a:rect l="l" t="t" r="r" b="b"/>
            <a:pathLst>
              <a:path w="1052829" h="114300">
                <a:moveTo>
                  <a:pt x="938212" y="0"/>
                </a:moveTo>
                <a:lnTo>
                  <a:pt x="938212" y="114300"/>
                </a:lnTo>
                <a:lnTo>
                  <a:pt x="1014412" y="76200"/>
                </a:lnTo>
                <a:lnTo>
                  <a:pt x="957262" y="76200"/>
                </a:lnTo>
                <a:lnTo>
                  <a:pt x="957262" y="38100"/>
                </a:lnTo>
                <a:lnTo>
                  <a:pt x="1014412" y="38100"/>
                </a:lnTo>
                <a:lnTo>
                  <a:pt x="938212" y="0"/>
                </a:lnTo>
                <a:close/>
              </a:path>
              <a:path w="1052829" h="114300">
                <a:moveTo>
                  <a:pt x="9382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38212" y="76200"/>
                </a:lnTo>
                <a:lnTo>
                  <a:pt x="938212" y="38100"/>
                </a:lnTo>
                <a:close/>
              </a:path>
              <a:path w="1052829" h="114300">
                <a:moveTo>
                  <a:pt x="1014412" y="38100"/>
                </a:moveTo>
                <a:lnTo>
                  <a:pt x="957262" y="38100"/>
                </a:lnTo>
                <a:lnTo>
                  <a:pt x="957262" y="76200"/>
                </a:lnTo>
                <a:lnTo>
                  <a:pt x="1014412" y="76200"/>
                </a:lnTo>
                <a:lnTo>
                  <a:pt x="1052512" y="57150"/>
                </a:lnTo>
                <a:lnTo>
                  <a:pt x="1014412" y="381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6058" y="4497108"/>
            <a:ext cx="1050925" cy="114300"/>
          </a:xfrm>
          <a:custGeom>
            <a:avLst/>
            <a:gdLst/>
            <a:ahLst/>
            <a:cxnLst/>
            <a:rect l="l" t="t" r="r" b="b"/>
            <a:pathLst>
              <a:path w="1050925" h="114300">
                <a:moveTo>
                  <a:pt x="936625" y="0"/>
                </a:moveTo>
                <a:lnTo>
                  <a:pt x="936625" y="114300"/>
                </a:lnTo>
                <a:lnTo>
                  <a:pt x="1012825" y="76200"/>
                </a:lnTo>
                <a:lnTo>
                  <a:pt x="955675" y="76200"/>
                </a:lnTo>
                <a:lnTo>
                  <a:pt x="955675" y="38100"/>
                </a:lnTo>
                <a:lnTo>
                  <a:pt x="1012825" y="38100"/>
                </a:lnTo>
                <a:lnTo>
                  <a:pt x="936625" y="0"/>
                </a:lnTo>
                <a:close/>
              </a:path>
              <a:path w="1050925" h="114300">
                <a:moveTo>
                  <a:pt x="93662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36625" y="76200"/>
                </a:lnTo>
                <a:lnTo>
                  <a:pt x="936625" y="38100"/>
                </a:lnTo>
                <a:close/>
              </a:path>
              <a:path w="1050925" h="114300">
                <a:moveTo>
                  <a:pt x="1012825" y="38100"/>
                </a:moveTo>
                <a:lnTo>
                  <a:pt x="955675" y="38100"/>
                </a:lnTo>
                <a:lnTo>
                  <a:pt x="955675" y="76200"/>
                </a:lnTo>
                <a:lnTo>
                  <a:pt x="1012825" y="76200"/>
                </a:lnTo>
                <a:lnTo>
                  <a:pt x="1050925" y="57150"/>
                </a:lnTo>
                <a:lnTo>
                  <a:pt x="1012825" y="381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9976" y="859536"/>
            <a:ext cx="2892552" cy="344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827" y="1514347"/>
            <a:ext cx="7265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9A0802"/>
                </a:solidFill>
              </a:rPr>
              <a:t>Principle: </a:t>
            </a:r>
            <a:r>
              <a:rPr sz="2400" spc="-50" dirty="0">
                <a:solidFill>
                  <a:srgbClr val="9A0802"/>
                </a:solidFill>
              </a:rPr>
              <a:t>put </a:t>
            </a:r>
            <a:r>
              <a:rPr sz="2400" spc="-30" dirty="0">
                <a:solidFill>
                  <a:srgbClr val="9A0802"/>
                </a:solidFill>
              </a:rPr>
              <a:t>mXabort </a:t>
            </a:r>
            <a:r>
              <a:rPr sz="2400" spc="-85" dirty="0">
                <a:solidFill>
                  <a:srgbClr val="9A0802"/>
                </a:solidFill>
              </a:rPr>
              <a:t>before where </a:t>
            </a:r>
            <a:r>
              <a:rPr sz="2400" spc="-114" dirty="0">
                <a:solidFill>
                  <a:srgbClr val="9A0802"/>
                </a:solidFill>
              </a:rPr>
              <a:t>failures </a:t>
            </a:r>
            <a:r>
              <a:rPr sz="2400" spc="-100" dirty="0">
                <a:solidFill>
                  <a:srgbClr val="9A0802"/>
                </a:solidFill>
              </a:rPr>
              <a:t>might</a:t>
            </a:r>
            <a:r>
              <a:rPr sz="2400" spc="235" dirty="0">
                <a:solidFill>
                  <a:srgbClr val="9A0802"/>
                </a:solidFill>
              </a:rPr>
              <a:t> </a:t>
            </a:r>
            <a:r>
              <a:rPr sz="2400" spc="-180" dirty="0">
                <a:solidFill>
                  <a:srgbClr val="9A0802"/>
                </a:solidFill>
              </a:rPr>
              <a:t>happen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3400" y="868680"/>
            <a:ext cx="4227576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2866389" y="2438400"/>
            <a:ext cx="2581910" cy="3254737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27635">
              <a:lnSpc>
                <a:spcPts val="2390"/>
              </a:lnSpc>
              <a:spcBef>
                <a:spcPts val="1280"/>
              </a:spcBef>
            </a:pPr>
            <a:r>
              <a:rPr sz="2000" spc="25" dirty="0">
                <a:latin typeface="Arial"/>
                <a:cs typeface="Arial"/>
              </a:rPr>
              <a:t>If(</a:t>
            </a:r>
            <a:r>
              <a:rPr sz="2000" b="1" spc="25" dirty="0">
                <a:latin typeface="Trebuchet MS"/>
                <a:cs typeface="Trebuchet MS"/>
              </a:rPr>
              <a:t>ptr</a:t>
            </a:r>
            <a:r>
              <a:rPr sz="2000" spc="25" dirty="0">
                <a:latin typeface="Arial"/>
                <a:cs typeface="Arial"/>
              </a:rPr>
              <a:t>){</a:t>
            </a:r>
            <a:endParaRPr sz="2000" dirty="0">
              <a:latin typeface="Arial"/>
              <a:cs typeface="Arial"/>
            </a:endParaRPr>
          </a:p>
          <a:p>
            <a:pPr marL="393065" marR="344170">
              <a:lnSpc>
                <a:spcPts val="2400"/>
              </a:lnSpc>
              <a:spcBef>
                <a:spcPts val="70"/>
              </a:spcBef>
            </a:pPr>
            <a:r>
              <a:rPr sz="2000" spc="-60" dirty="0">
                <a:latin typeface="Arial"/>
                <a:cs typeface="Arial"/>
              </a:rPr>
              <a:t>*buf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95" dirty="0">
                <a:latin typeface="Arial"/>
                <a:cs typeface="Arial"/>
              </a:rPr>
              <a:t>newBuf();  </a:t>
            </a:r>
            <a:r>
              <a:rPr sz="2000" spc="45" dirty="0">
                <a:latin typeface="Arial"/>
                <a:cs typeface="Arial"/>
              </a:rPr>
              <a:t>if(</a:t>
            </a:r>
            <a:r>
              <a:rPr sz="2000" b="1" spc="45" dirty="0">
                <a:latin typeface="Trebuchet MS"/>
                <a:cs typeface="Trebuchet MS"/>
              </a:rPr>
              <a:t>ptr </a:t>
            </a:r>
            <a:r>
              <a:rPr sz="2000" spc="-10" dirty="0">
                <a:latin typeface="Arial"/>
                <a:cs typeface="Arial"/>
              </a:rPr>
              <a:t>==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NULL){</a:t>
            </a:r>
            <a:endParaRPr sz="2000" dirty="0">
              <a:latin typeface="Arial"/>
              <a:cs typeface="Arial"/>
            </a:endParaRPr>
          </a:p>
          <a:p>
            <a:pPr marL="550545">
              <a:lnSpc>
                <a:spcPts val="2220"/>
              </a:lnSpc>
              <a:spcBef>
                <a:spcPts val="305"/>
              </a:spcBef>
            </a:pPr>
            <a:r>
              <a:rPr sz="2000" spc="-30" dirty="0">
                <a:solidFill>
                  <a:srgbClr val="800000"/>
                </a:solidFill>
                <a:latin typeface="Arial"/>
                <a:cs typeface="Arial"/>
              </a:rPr>
              <a:t>+mXabort();</a:t>
            </a:r>
            <a:endParaRPr sz="2000" dirty="0">
              <a:latin typeface="Arial"/>
              <a:cs typeface="Arial"/>
            </a:endParaRPr>
          </a:p>
          <a:p>
            <a:pPr marL="584835">
              <a:lnSpc>
                <a:spcPts val="2220"/>
              </a:lnSpc>
            </a:pPr>
            <a:r>
              <a:rPr lang="en-US" sz="2000" spc="-60" dirty="0" smtClean="0">
                <a:latin typeface="Arial"/>
                <a:cs typeface="Arial"/>
              </a:rPr>
              <a:t>__</a:t>
            </a:r>
            <a:r>
              <a:rPr lang="en-US" sz="2000" spc="-60" dirty="0" err="1" smtClean="0">
                <a:latin typeface="Arial"/>
                <a:cs typeface="Arial"/>
              </a:rPr>
              <a:t>assert_fail</a:t>
            </a:r>
            <a:r>
              <a:rPr lang="en-US" sz="2000" spc="-60" dirty="0" smtClean="0">
                <a:latin typeface="Arial"/>
                <a:cs typeface="Arial"/>
              </a:rPr>
              <a:t>;</a:t>
            </a:r>
            <a:endParaRPr sz="2000" dirty="0" smtClean="0">
              <a:latin typeface="Arial"/>
              <a:cs typeface="Arial"/>
            </a:endParaRPr>
          </a:p>
          <a:p>
            <a:pPr marL="850265" marR="457834" indent="-457200">
              <a:lnSpc>
                <a:spcPts val="2380"/>
              </a:lnSpc>
              <a:spcBef>
                <a:spcPts val="95"/>
              </a:spcBef>
            </a:pPr>
            <a:r>
              <a:rPr sz="2000" spc="-350" dirty="0" smtClean="0">
                <a:latin typeface="Arial"/>
                <a:cs typeface="Arial"/>
              </a:rPr>
              <a:t>}</a:t>
            </a:r>
            <a:endParaRPr lang="en-US" sz="2000" spc="-350" dirty="0" smtClean="0">
              <a:latin typeface="Arial"/>
              <a:cs typeface="Arial"/>
            </a:endParaRPr>
          </a:p>
          <a:p>
            <a:pPr marL="850265" marR="457834" indent="-457200">
              <a:lnSpc>
                <a:spcPts val="2380"/>
              </a:lnSpc>
              <a:spcBef>
                <a:spcPts val="95"/>
              </a:spcBef>
            </a:pPr>
            <a:r>
              <a:rPr lang="en-US" sz="2000" spc="100" dirty="0">
                <a:latin typeface="Arial"/>
                <a:cs typeface="Arial"/>
              </a:rPr>
              <a:t>e</a:t>
            </a:r>
            <a:r>
              <a:rPr lang="en-US" sz="2000" spc="100" dirty="0" smtClean="0">
                <a:latin typeface="Arial"/>
                <a:cs typeface="Arial"/>
              </a:rPr>
              <a:t>lse{</a:t>
            </a:r>
          </a:p>
          <a:p>
            <a:pPr marL="850265" marR="457834" indent="-457200">
              <a:lnSpc>
                <a:spcPts val="2380"/>
              </a:lnSpc>
              <a:spcBef>
                <a:spcPts val="95"/>
              </a:spcBef>
            </a:pPr>
            <a:r>
              <a:rPr lang="en-US" sz="2000" spc="65" dirty="0">
                <a:latin typeface="Arial"/>
                <a:cs typeface="Arial"/>
              </a:rPr>
              <a:t> </a:t>
            </a:r>
            <a:r>
              <a:rPr lang="en-US" sz="2000" spc="65" dirty="0" smtClean="0">
                <a:latin typeface="Arial"/>
                <a:cs typeface="Arial"/>
              </a:rPr>
              <a:t>   </a:t>
            </a:r>
            <a:r>
              <a:rPr sz="2000" spc="-50" dirty="0" err="1" smtClean="0">
                <a:latin typeface="Arial"/>
                <a:cs typeface="Arial"/>
              </a:rPr>
              <a:t>tmp</a:t>
            </a:r>
            <a:r>
              <a:rPr sz="2000" spc="-50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*</a:t>
            </a:r>
            <a:r>
              <a:rPr sz="2000" b="1" spc="65" dirty="0">
                <a:latin typeface="Trebuchet MS"/>
                <a:cs typeface="Trebuchet MS"/>
              </a:rPr>
              <a:t>ptr</a:t>
            </a:r>
            <a:r>
              <a:rPr sz="2000" spc="65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393065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98576"/>
            <a:ext cx="4194048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6740" y="1441196"/>
            <a:ext cx="115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9A0802"/>
                </a:solidFill>
              </a:rPr>
              <a:t>Principle: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86740" y="1806955"/>
            <a:ext cx="4467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80" dirty="0">
                <a:solidFill>
                  <a:srgbClr val="9A0802"/>
                </a:solidFill>
                <a:latin typeface="Arial"/>
                <a:cs typeface="Arial"/>
              </a:rPr>
              <a:t>Avoid </a:t>
            </a:r>
            <a:r>
              <a:rPr sz="2400" spc="-100" dirty="0">
                <a:solidFill>
                  <a:srgbClr val="9A0802"/>
                </a:solidFill>
                <a:latin typeface="Arial"/>
                <a:cs typeface="Arial"/>
              </a:rPr>
              <a:t>trapping </a:t>
            </a:r>
            <a:r>
              <a:rPr sz="2400" spc="-65" dirty="0">
                <a:solidFill>
                  <a:srgbClr val="9A0802"/>
                </a:solidFill>
                <a:latin typeface="Arial"/>
                <a:cs typeface="Arial"/>
              </a:rPr>
              <a:t>instructions</a:t>
            </a:r>
            <a:r>
              <a:rPr sz="2400" spc="150" dirty="0">
                <a:solidFill>
                  <a:srgbClr val="9A080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9A0802"/>
                </a:solidFill>
                <a:latin typeface="Arial"/>
                <a:cs typeface="Arial"/>
              </a:rPr>
              <a:t>abort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105" dirty="0">
                <a:solidFill>
                  <a:srgbClr val="9A0802"/>
                </a:solidFill>
                <a:latin typeface="Arial"/>
                <a:cs typeface="Arial"/>
              </a:rPr>
              <a:t>Minimize </a:t>
            </a:r>
            <a:r>
              <a:rPr sz="2400" spc="-140" dirty="0">
                <a:solidFill>
                  <a:srgbClr val="9A0802"/>
                </a:solidFill>
                <a:latin typeface="Arial"/>
                <a:cs typeface="Arial"/>
              </a:rPr>
              <a:t>capacity</a:t>
            </a:r>
            <a:r>
              <a:rPr sz="2400" spc="80" dirty="0">
                <a:solidFill>
                  <a:srgbClr val="9A080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9A0802"/>
                </a:solidFill>
                <a:latin typeface="Arial"/>
                <a:cs typeface="Arial"/>
              </a:rPr>
              <a:t>abort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424" y="2743200"/>
            <a:ext cx="2249805" cy="36925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800" spc="-40" dirty="0">
                <a:latin typeface="Arial"/>
                <a:cs typeface="Arial"/>
              </a:rPr>
              <a:t>time();</a:t>
            </a:r>
            <a:endParaRPr sz="1800" dirty="0">
              <a:latin typeface="Arial"/>
              <a:cs typeface="Arial"/>
            </a:endParaRPr>
          </a:p>
          <a:p>
            <a:pPr marL="90805" marR="927100">
              <a:lnSpc>
                <a:spcPts val="2039"/>
              </a:lnSpc>
              <a:spcBef>
                <a:spcPts val="290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18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800000"/>
                </a:solidFill>
                <a:latin typeface="Arial"/>
                <a:cs typeface="Arial"/>
              </a:rPr>
              <a:t>mXbegin();  </a:t>
            </a:r>
            <a:r>
              <a:rPr sz="1800" spc="25" dirty="0">
                <a:latin typeface="Arial"/>
                <a:cs typeface="Arial"/>
              </a:rPr>
              <a:t>If(</a:t>
            </a:r>
            <a:r>
              <a:rPr sz="1800" b="1" spc="25" dirty="0">
                <a:latin typeface="Trebuchet MS"/>
                <a:cs typeface="Trebuchet MS"/>
              </a:rPr>
              <a:t>ptr</a:t>
            </a:r>
            <a:r>
              <a:rPr sz="1800" spc="25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548005" marR="146685">
              <a:lnSpc>
                <a:spcPts val="2160"/>
              </a:lnSpc>
              <a:spcBef>
                <a:spcPts val="25"/>
              </a:spcBef>
            </a:pPr>
            <a:r>
              <a:rPr sz="1800" spc="-55" dirty="0">
                <a:latin typeface="Arial"/>
                <a:cs typeface="Arial"/>
              </a:rPr>
              <a:t>*buf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85" dirty="0">
                <a:latin typeface="Arial"/>
                <a:cs typeface="Arial"/>
              </a:rPr>
              <a:t>newBuf(); 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f(</a:t>
            </a:r>
            <a:r>
              <a:rPr sz="1800" b="1" spc="195" dirty="0">
                <a:latin typeface="Trebuchet MS"/>
                <a:cs typeface="Trebuchet MS"/>
              </a:rPr>
              <a:t>P</a:t>
            </a:r>
            <a:r>
              <a:rPr sz="1800" b="1" spc="135" dirty="0">
                <a:latin typeface="Trebuchet MS"/>
                <a:cs typeface="Trebuchet MS"/>
              </a:rPr>
              <a:t>t</a:t>
            </a:r>
            <a:r>
              <a:rPr sz="1800" b="1" spc="110" dirty="0">
                <a:latin typeface="Trebuchet MS"/>
                <a:cs typeface="Trebuchet MS"/>
              </a:rPr>
              <a:t>r</a:t>
            </a:r>
            <a:r>
              <a:rPr sz="1800" spc="25" dirty="0">
                <a:latin typeface="Arial"/>
                <a:cs typeface="Arial"/>
              </a:rPr>
              <a:t>==</a:t>
            </a:r>
            <a:r>
              <a:rPr sz="1800" spc="30" dirty="0">
                <a:latin typeface="Arial"/>
                <a:cs typeface="Arial"/>
              </a:rPr>
              <a:t>N</a:t>
            </a:r>
            <a:r>
              <a:rPr sz="1800" spc="-30" dirty="0">
                <a:latin typeface="Arial"/>
                <a:cs typeface="Arial"/>
              </a:rPr>
              <a:t>U</a:t>
            </a:r>
            <a:r>
              <a:rPr sz="1800" spc="-114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0805">
              <a:lnSpc>
                <a:spcPts val="2090"/>
              </a:lnSpc>
              <a:tabLst>
                <a:tab pos="738505" algn="l"/>
              </a:tabLst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+	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mXabort();</a:t>
            </a:r>
            <a:endParaRPr sz="1800" dirty="0">
              <a:latin typeface="Arial"/>
              <a:cs typeface="Arial"/>
            </a:endParaRPr>
          </a:p>
          <a:p>
            <a:pPr marL="802005">
              <a:lnSpc>
                <a:spcPct val="100000"/>
              </a:lnSpc>
              <a:tabLst>
                <a:tab pos="105283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spc="-85" dirty="0">
                <a:latin typeface="Arial"/>
                <a:cs typeface="Arial"/>
              </a:rPr>
              <a:t>assert_fail;</a:t>
            </a:r>
            <a:endParaRPr sz="1800" dirty="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1800" spc="-85" dirty="0" smtClean="0">
                <a:latin typeface="Arial"/>
                <a:cs typeface="Arial"/>
              </a:rPr>
              <a:t>}</a:t>
            </a:r>
            <a:endParaRPr lang="en-US" sz="1800" spc="-85" dirty="0" smtClean="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1800" spc="-85" dirty="0" smtClean="0">
                <a:latin typeface="Arial"/>
                <a:cs typeface="Arial"/>
              </a:rPr>
              <a:t>else</a:t>
            </a:r>
            <a:r>
              <a:rPr sz="1800" spc="-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tmp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*</a:t>
            </a:r>
            <a:r>
              <a:rPr sz="1800" b="1" spc="60" dirty="0">
                <a:latin typeface="Trebuchet MS"/>
                <a:cs typeface="Trebuchet MS"/>
              </a:rPr>
              <a:t>ptr</a:t>
            </a:r>
            <a:r>
              <a:rPr sz="1800" spc="60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98576"/>
            <a:ext cx="4194048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0600" y="2008187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415124" y="0"/>
                </a:moveTo>
                <a:lnTo>
                  <a:pt x="366713" y="2792"/>
                </a:lnTo>
                <a:lnTo>
                  <a:pt x="319942" y="10964"/>
                </a:lnTo>
                <a:lnTo>
                  <a:pt x="275123" y="24202"/>
                </a:lnTo>
                <a:lnTo>
                  <a:pt x="232566" y="42195"/>
                </a:lnTo>
                <a:lnTo>
                  <a:pt x="192584" y="64632"/>
                </a:lnTo>
                <a:lnTo>
                  <a:pt x="155488" y="91201"/>
                </a:lnTo>
                <a:lnTo>
                  <a:pt x="121589" y="121591"/>
                </a:lnTo>
                <a:lnTo>
                  <a:pt x="91200" y="155490"/>
                </a:lnTo>
                <a:lnTo>
                  <a:pt x="64631" y="192587"/>
                </a:lnTo>
                <a:lnTo>
                  <a:pt x="42194" y="232571"/>
                </a:lnTo>
                <a:lnTo>
                  <a:pt x="24201" y="275129"/>
                </a:lnTo>
                <a:lnTo>
                  <a:pt x="10964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48"/>
                </a:lnTo>
                <a:lnTo>
                  <a:pt x="10964" y="510319"/>
                </a:lnTo>
                <a:lnTo>
                  <a:pt x="24201" y="555139"/>
                </a:lnTo>
                <a:lnTo>
                  <a:pt x="42194" y="597696"/>
                </a:lnTo>
                <a:lnTo>
                  <a:pt x="64631" y="637678"/>
                </a:lnTo>
                <a:lnTo>
                  <a:pt x="91200" y="674774"/>
                </a:lnTo>
                <a:lnTo>
                  <a:pt x="121589" y="708672"/>
                </a:lnTo>
                <a:lnTo>
                  <a:pt x="155488" y="739062"/>
                </a:lnTo>
                <a:lnTo>
                  <a:pt x="192584" y="765630"/>
                </a:lnTo>
                <a:lnTo>
                  <a:pt x="232566" y="788067"/>
                </a:lnTo>
                <a:lnTo>
                  <a:pt x="275123" y="806060"/>
                </a:lnTo>
                <a:lnTo>
                  <a:pt x="319942" y="819298"/>
                </a:lnTo>
                <a:lnTo>
                  <a:pt x="366713" y="827469"/>
                </a:lnTo>
                <a:lnTo>
                  <a:pt x="415124" y="830262"/>
                </a:lnTo>
                <a:lnTo>
                  <a:pt x="463538" y="827469"/>
                </a:lnTo>
                <a:lnTo>
                  <a:pt x="510311" y="819298"/>
                </a:lnTo>
                <a:lnTo>
                  <a:pt x="555133" y="806060"/>
                </a:lnTo>
                <a:lnTo>
                  <a:pt x="597691" y="788067"/>
                </a:lnTo>
                <a:lnTo>
                  <a:pt x="637674" y="765630"/>
                </a:lnTo>
                <a:lnTo>
                  <a:pt x="674771" y="739062"/>
                </a:lnTo>
                <a:lnTo>
                  <a:pt x="708671" y="708672"/>
                </a:lnTo>
                <a:lnTo>
                  <a:pt x="739061" y="674774"/>
                </a:lnTo>
                <a:lnTo>
                  <a:pt x="765630" y="637678"/>
                </a:lnTo>
                <a:lnTo>
                  <a:pt x="788067" y="597696"/>
                </a:lnTo>
                <a:lnTo>
                  <a:pt x="806060" y="555139"/>
                </a:lnTo>
                <a:lnTo>
                  <a:pt x="819298" y="510319"/>
                </a:lnTo>
                <a:lnTo>
                  <a:pt x="827469" y="463548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1" y="155490"/>
                </a:lnTo>
                <a:lnTo>
                  <a:pt x="708671" y="121591"/>
                </a:lnTo>
                <a:lnTo>
                  <a:pt x="674771" y="91201"/>
                </a:lnTo>
                <a:lnTo>
                  <a:pt x="637674" y="64632"/>
                </a:lnTo>
                <a:lnTo>
                  <a:pt x="597691" y="42195"/>
                </a:lnTo>
                <a:lnTo>
                  <a:pt x="555133" y="24202"/>
                </a:lnTo>
                <a:lnTo>
                  <a:pt x="510311" y="10964"/>
                </a:lnTo>
                <a:lnTo>
                  <a:pt x="463538" y="2792"/>
                </a:lnTo>
                <a:lnTo>
                  <a:pt x="41512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0599" y="2008187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830263" y="415131"/>
                </a:moveTo>
                <a:lnTo>
                  <a:pt x="827470" y="366718"/>
                </a:lnTo>
                <a:lnTo>
                  <a:pt x="819299" y="319945"/>
                </a:lnTo>
                <a:lnTo>
                  <a:pt x="806061" y="275124"/>
                </a:lnTo>
                <a:lnTo>
                  <a:pt x="788068" y="232567"/>
                </a:lnTo>
                <a:lnTo>
                  <a:pt x="765632" y="192584"/>
                </a:lnTo>
                <a:lnTo>
                  <a:pt x="739063" y="155488"/>
                </a:lnTo>
                <a:lnTo>
                  <a:pt x="708674" y="121589"/>
                </a:lnTo>
                <a:lnTo>
                  <a:pt x="674775" y="91199"/>
                </a:lnTo>
                <a:lnTo>
                  <a:pt x="637678" y="64631"/>
                </a:lnTo>
                <a:lnTo>
                  <a:pt x="597695" y="42194"/>
                </a:lnTo>
                <a:lnTo>
                  <a:pt x="555138" y="24201"/>
                </a:lnTo>
                <a:lnTo>
                  <a:pt x="510317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7" y="42194"/>
                </a:lnTo>
                <a:lnTo>
                  <a:pt x="192584" y="64631"/>
                </a:lnTo>
                <a:lnTo>
                  <a:pt x="155488" y="91199"/>
                </a:lnTo>
                <a:lnTo>
                  <a:pt x="121589" y="121589"/>
                </a:lnTo>
                <a:lnTo>
                  <a:pt x="91199" y="155488"/>
                </a:lnTo>
                <a:lnTo>
                  <a:pt x="64631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1" y="637678"/>
                </a:lnTo>
                <a:lnTo>
                  <a:pt x="91199" y="674774"/>
                </a:lnTo>
                <a:lnTo>
                  <a:pt x="121589" y="708673"/>
                </a:lnTo>
                <a:lnTo>
                  <a:pt x="155488" y="739062"/>
                </a:lnTo>
                <a:lnTo>
                  <a:pt x="192584" y="765631"/>
                </a:lnTo>
                <a:lnTo>
                  <a:pt x="232567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7" y="819298"/>
                </a:lnTo>
                <a:lnTo>
                  <a:pt x="555138" y="806060"/>
                </a:lnTo>
                <a:lnTo>
                  <a:pt x="597695" y="788068"/>
                </a:lnTo>
                <a:lnTo>
                  <a:pt x="637678" y="765631"/>
                </a:lnTo>
                <a:lnTo>
                  <a:pt x="674775" y="739062"/>
                </a:lnTo>
                <a:lnTo>
                  <a:pt x="708674" y="708673"/>
                </a:lnTo>
                <a:lnTo>
                  <a:pt x="739063" y="674774"/>
                </a:lnTo>
                <a:lnTo>
                  <a:pt x="765632" y="637678"/>
                </a:lnTo>
                <a:lnTo>
                  <a:pt x="788068" y="597695"/>
                </a:lnTo>
                <a:lnTo>
                  <a:pt x="806061" y="555138"/>
                </a:lnTo>
                <a:lnTo>
                  <a:pt x="819299" y="510317"/>
                </a:lnTo>
                <a:lnTo>
                  <a:pt x="827470" y="463544"/>
                </a:lnTo>
                <a:lnTo>
                  <a:pt x="830263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2727" y="2386583"/>
            <a:ext cx="1069848" cy="1197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5575" y="2401944"/>
            <a:ext cx="857250" cy="984250"/>
          </a:xfrm>
          <a:custGeom>
            <a:avLst/>
            <a:gdLst/>
            <a:ahLst/>
            <a:cxnLst/>
            <a:rect l="l" t="t" r="r" b="b"/>
            <a:pathLst>
              <a:path w="857250" h="984250">
                <a:moveTo>
                  <a:pt x="37058" y="839781"/>
                </a:moveTo>
                <a:lnTo>
                  <a:pt x="0" y="984192"/>
                </a:lnTo>
                <a:lnTo>
                  <a:pt x="137769" y="927195"/>
                </a:lnTo>
                <a:lnTo>
                  <a:pt x="132291" y="922440"/>
                </a:lnTo>
                <a:lnTo>
                  <a:pt x="74409" y="922440"/>
                </a:lnTo>
                <a:lnTo>
                  <a:pt x="65953" y="921408"/>
                </a:lnTo>
                <a:lnTo>
                  <a:pt x="58280" y="917060"/>
                </a:lnTo>
                <a:lnTo>
                  <a:pt x="52891" y="910068"/>
                </a:lnTo>
                <a:lnTo>
                  <a:pt x="50677" y="901839"/>
                </a:lnTo>
                <a:lnTo>
                  <a:pt x="51709" y="893382"/>
                </a:lnTo>
                <a:lnTo>
                  <a:pt x="56057" y="885704"/>
                </a:lnTo>
                <a:lnTo>
                  <a:pt x="70627" y="868918"/>
                </a:lnTo>
                <a:lnTo>
                  <a:pt x="37058" y="839781"/>
                </a:lnTo>
                <a:close/>
              </a:path>
              <a:path w="857250" h="984250">
                <a:moveTo>
                  <a:pt x="70627" y="868918"/>
                </a:moveTo>
                <a:lnTo>
                  <a:pt x="56057" y="885704"/>
                </a:lnTo>
                <a:lnTo>
                  <a:pt x="51709" y="893382"/>
                </a:lnTo>
                <a:lnTo>
                  <a:pt x="50677" y="901839"/>
                </a:lnTo>
                <a:lnTo>
                  <a:pt x="52891" y="910068"/>
                </a:lnTo>
                <a:lnTo>
                  <a:pt x="58280" y="917060"/>
                </a:lnTo>
                <a:lnTo>
                  <a:pt x="65953" y="921408"/>
                </a:lnTo>
                <a:lnTo>
                  <a:pt x="74409" y="922440"/>
                </a:lnTo>
                <a:lnTo>
                  <a:pt x="82636" y="920227"/>
                </a:lnTo>
                <a:lnTo>
                  <a:pt x="89623" y="914838"/>
                </a:lnTo>
                <a:lnTo>
                  <a:pt x="104193" y="898052"/>
                </a:lnTo>
                <a:lnTo>
                  <a:pt x="70627" y="868918"/>
                </a:lnTo>
                <a:close/>
              </a:path>
              <a:path w="857250" h="984250">
                <a:moveTo>
                  <a:pt x="104193" y="898052"/>
                </a:moveTo>
                <a:lnTo>
                  <a:pt x="89623" y="914838"/>
                </a:lnTo>
                <a:lnTo>
                  <a:pt x="82636" y="920227"/>
                </a:lnTo>
                <a:lnTo>
                  <a:pt x="74409" y="922440"/>
                </a:lnTo>
                <a:lnTo>
                  <a:pt x="132291" y="922440"/>
                </a:lnTo>
                <a:lnTo>
                  <a:pt x="104193" y="898052"/>
                </a:lnTo>
                <a:close/>
              </a:path>
              <a:path w="857250" h="984250">
                <a:moveTo>
                  <a:pt x="833456" y="0"/>
                </a:moveTo>
                <a:lnTo>
                  <a:pt x="825228" y="2212"/>
                </a:lnTo>
                <a:lnTo>
                  <a:pt x="818235" y="7600"/>
                </a:lnTo>
                <a:lnTo>
                  <a:pt x="70627" y="868918"/>
                </a:lnTo>
                <a:lnTo>
                  <a:pt x="104193" y="898052"/>
                </a:lnTo>
                <a:lnTo>
                  <a:pt x="851814" y="36734"/>
                </a:lnTo>
                <a:lnTo>
                  <a:pt x="856162" y="29056"/>
                </a:lnTo>
                <a:lnTo>
                  <a:pt x="857194" y="20600"/>
                </a:lnTo>
                <a:lnTo>
                  <a:pt x="854980" y="12376"/>
                </a:lnTo>
                <a:lnTo>
                  <a:pt x="849591" y="5391"/>
                </a:lnTo>
                <a:lnTo>
                  <a:pt x="841913" y="1035"/>
                </a:lnTo>
                <a:lnTo>
                  <a:pt x="833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1237" y="3386137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415124" y="0"/>
                </a:moveTo>
                <a:lnTo>
                  <a:pt x="366713" y="2792"/>
                </a:lnTo>
                <a:lnTo>
                  <a:pt x="319941" y="10964"/>
                </a:lnTo>
                <a:lnTo>
                  <a:pt x="275121" y="24202"/>
                </a:lnTo>
                <a:lnTo>
                  <a:pt x="232564" y="42195"/>
                </a:lnTo>
                <a:lnTo>
                  <a:pt x="192582" y="64632"/>
                </a:lnTo>
                <a:lnTo>
                  <a:pt x="155486" y="91201"/>
                </a:lnTo>
                <a:lnTo>
                  <a:pt x="121588" y="121591"/>
                </a:lnTo>
                <a:lnTo>
                  <a:pt x="91199" y="155490"/>
                </a:lnTo>
                <a:lnTo>
                  <a:pt x="64630" y="192587"/>
                </a:lnTo>
                <a:lnTo>
                  <a:pt x="42194" y="232571"/>
                </a:lnTo>
                <a:lnTo>
                  <a:pt x="24201" y="275129"/>
                </a:lnTo>
                <a:lnTo>
                  <a:pt x="10963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48"/>
                </a:lnTo>
                <a:lnTo>
                  <a:pt x="10963" y="510319"/>
                </a:lnTo>
                <a:lnTo>
                  <a:pt x="24201" y="555139"/>
                </a:lnTo>
                <a:lnTo>
                  <a:pt x="42194" y="597696"/>
                </a:lnTo>
                <a:lnTo>
                  <a:pt x="64630" y="637678"/>
                </a:lnTo>
                <a:lnTo>
                  <a:pt x="91199" y="674774"/>
                </a:lnTo>
                <a:lnTo>
                  <a:pt x="121588" y="708672"/>
                </a:lnTo>
                <a:lnTo>
                  <a:pt x="155486" y="739062"/>
                </a:lnTo>
                <a:lnTo>
                  <a:pt x="192582" y="765630"/>
                </a:lnTo>
                <a:lnTo>
                  <a:pt x="232564" y="788067"/>
                </a:lnTo>
                <a:lnTo>
                  <a:pt x="275121" y="806060"/>
                </a:lnTo>
                <a:lnTo>
                  <a:pt x="319941" y="819298"/>
                </a:lnTo>
                <a:lnTo>
                  <a:pt x="366713" y="827469"/>
                </a:lnTo>
                <a:lnTo>
                  <a:pt x="415124" y="830262"/>
                </a:lnTo>
                <a:lnTo>
                  <a:pt x="463538" y="827469"/>
                </a:lnTo>
                <a:lnTo>
                  <a:pt x="510311" y="819298"/>
                </a:lnTo>
                <a:lnTo>
                  <a:pt x="555133" y="806060"/>
                </a:lnTo>
                <a:lnTo>
                  <a:pt x="597691" y="788067"/>
                </a:lnTo>
                <a:lnTo>
                  <a:pt x="637674" y="765630"/>
                </a:lnTo>
                <a:lnTo>
                  <a:pt x="674771" y="739062"/>
                </a:lnTo>
                <a:lnTo>
                  <a:pt x="708671" y="708672"/>
                </a:lnTo>
                <a:lnTo>
                  <a:pt x="739061" y="674774"/>
                </a:lnTo>
                <a:lnTo>
                  <a:pt x="765630" y="637678"/>
                </a:lnTo>
                <a:lnTo>
                  <a:pt x="788067" y="597696"/>
                </a:lnTo>
                <a:lnTo>
                  <a:pt x="806060" y="555139"/>
                </a:lnTo>
                <a:lnTo>
                  <a:pt x="819298" y="510319"/>
                </a:lnTo>
                <a:lnTo>
                  <a:pt x="827469" y="463548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1" y="155490"/>
                </a:lnTo>
                <a:lnTo>
                  <a:pt x="708671" y="121591"/>
                </a:lnTo>
                <a:lnTo>
                  <a:pt x="674771" y="91201"/>
                </a:lnTo>
                <a:lnTo>
                  <a:pt x="637674" y="64632"/>
                </a:lnTo>
                <a:lnTo>
                  <a:pt x="597691" y="42195"/>
                </a:lnTo>
                <a:lnTo>
                  <a:pt x="555133" y="24202"/>
                </a:lnTo>
                <a:lnTo>
                  <a:pt x="510311" y="10964"/>
                </a:lnTo>
                <a:lnTo>
                  <a:pt x="463538" y="2792"/>
                </a:lnTo>
                <a:lnTo>
                  <a:pt x="41512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1237" y="3386137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830262" y="415131"/>
                </a:moveTo>
                <a:lnTo>
                  <a:pt x="827469" y="366718"/>
                </a:lnTo>
                <a:lnTo>
                  <a:pt x="819298" y="319945"/>
                </a:lnTo>
                <a:lnTo>
                  <a:pt x="806060" y="275124"/>
                </a:lnTo>
                <a:lnTo>
                  <a:pt x="788067" y="232567"/>
                </a:lnTo>
                <a:lnTo>
                  <a:pt x="765631" y="192584"/>
                </a:lnTo>
                <a:lnTo>
                  <a:pt x="739062" y="155488"/>
                </a:lnTo>
                <a:lnTo>
                  <a:pt x="708673" y="121589"/>
                </a:lnTo>
                <a:lnTo>
                  <a:pt x="674774" y="91199"/>
                </a:lnTo>
                <a:lnTo>
                  <a:pt x="637677" y="64631"/>
                </a:lnTo>
                <a:lnTo>
                  <a:pt x="597695" y="42194"/>
                </a:lnTo>
                <a:lnTo>
                  <a:pt x="555137" y="24201"/>
                </a:lnTo>
                <a:lnTo>
                  <a:pt x="510316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6" y="42194"/>
                </a:lnTo>
                <a:lnTo>
                  <a:pt x="192584" y="64631"/>
                </a:lnTo>
                <a:lnTo>
                  <a:pt x="155487" y="91199"/>
                </a:lnTo>
                <a:lnTo>
                  <a:pt x="121588" y="121589"/>
                </a:lnTo>
                <a:lnTo>
                  <a:pt x="91199" y="155488"/>
                </a:lnTo>
                <a:lnTo>
                  <a:pt x="64630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0" y="637678"/>
                </a:lnTo>
                <a:lnTo>
                  <a:pt x="91199" y="674774"/>
                </a:lnTo>
                <a:lnTo>
                  <a:pt x="121588" y="708673"/>
                </a:lnTo>
                <a:lnTo>
                  <a:pt x="155487" y="739062"/>
                </a:lnTo>
                <a:lnTo>
                  <a:pt x="192584" y="765631"/>
                </a:lnTo>
                <a:lnTo>
                  <a:pt x="232566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6" y="819298"/>
                </a:lnTo>
                <a:lnTo>
                  <a:pt x="555137" y="806060"/>
                </a:lnTo>
                <a:lnTo>
                  <a:pt x="597695" y="788068"/>
                </a:lnTo>
                <a:lnTo>
                  <a:pt x="637677" y="765631"/>
                </a:lnTo>
                <a:lnTo>
                  <a:pt x="674774" y="739062"/>
                </a:lnTo>
                <a:lnTo>
                  <a:pt x="708673" y="708673"/>
                </a:lnTo>
                <a:lnTo>
                  <a:pt x="739062" y="674774"/>
                </a:lnTo>
                <a:lnTo>
                  <a:pt x="765631" y="637678"/>
                </a:lnTo>
                <a:lnTo>
                  <a:pt x="788067" y="597695"/>
                </a:lnTo>
                <a:lnTo>
                  <a:pt x="806060" y="555138"/>
                </a:lnTo>
                <a:lnTo>
                  <a:pt x="819298" y="510317"/>
                </a:lnTo>
                <a:lnTo>
                  <a:pt x="827469" y="463544"/>
                </a:lnTo>
                <a:lnTo>
                  <a:pt x="830262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9711" y="2386583"/>
            <a:ext cx="1014984" cy="1197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8756" y="2402006"/>
            <a:ext cx="802005" cy="984250"/>
          </a:xfrm>
          <a:custGeom>
            <a:avLst/>
            <a:gdLst/>
            <a:ahLst/>
            <a:cxnLst/>
            <a:rect l="l" t="t" r="r" b="b"/>
            <a:pathLst>
              <a:path w="802004" h="984250">
                <a:moveTo>
                  <a:pt x="700355" y="894513"/>
                </a:moveTo>
                <a:lnTo>
                  <a:pt x="665818" y="922497"/>
                </a:lnTo>
                <a:lnTo>
                  <a:pt x="801568" y="984130"/>
                </a:lnTo>
                <a:lnTo>
                  <a:pt x="787385" y="919894"/>
                </a:lnTo>
                <a:lnTo>
                  <a:pt x="729291" y="919894"/>
                </a:lnTo>
                <a:lnTo>
                  <a:pt x="721144" y="917402"/>
                </a:lnTo>
                <a:lnTo>
                  <a:pt x="714344" y="911779"/>
                </a:lnTo>
                <a:lnTo>
                  <a:pt x="700355" y="894513"/>
                </a:lnTo>
                <a:close/>
              </a:path>
              <a:path w="802004" h="984250">
                <a:moveTo>
                  <a:pt x="734886" y="866534"/>
                </a:moveTo>
                <a:lnTo>
                  <a:pt x="700355" y="894513"/>
                </a:lnTo>
                <a:lnTo>
                  <a:pt x="714344" y="911779"/>
                </a:lnTo>
                <a:lnTo>
                  <a:pt x="721144" y="917402"/>
                </a:lnTo>
                <a:lnTo>
                  <a:pt x="729291" y="919894"/>
                </a:lnTo>
                <a:lnTo>
                  <a:pt x="737778" y="919147"/>
                </a:lnTo>
                <a:lnTo>
                  <a:pt x="745599" y="915055"/>
                </a:lnTo>
                <a:lnTo>
                  <a:pt x="751222" y="908255"/>
                </a:lnTo>
                <a:lnTo>
                  <a:pt x="753714" y="900109"/>
                </a:lnTo>
                <a:lnTo>
                  <a:pt x="752968" y="891622"/>
                </a:lnTo>
                <a:lnTo>
                  <a:pt x="748876" y="883800"/>
                </a:lnTo>
                <a:lnTo>
                  <a:pt x="734886" y="866534"/>
                </a:lnTo>
                <a:close/>
              </a:path>
              <a:path w="802004" h="984250">
                <a:moveTo>
                  <a:pt x="769424" y="838550"/>
                </a:moveTo>
                <a:lnTo>
                  <a:pt x="734886" y="866534"/>
                </a:lnTo>
                <a:lnTo>
                  <a:pt x="748876" y="883800"/>
                </a:lnTo>
                <a:lnTo>
                  <a:pt x="752968" y="891622"/>
                </a:lnTo>
                <a:lnTo>
                  <a:pt x="729291" y="919894"/>
                </a:lnTo>
                <a:lnTo>
                  <a:pt x="787385" y="919894"/>
                </a:lnTo>
                <a:lnTo>
                  <a:pt x="769424" y="838550"/>
                </a:lnTo>
                <a:close/>
              </a:path>
              <a:path w="802004" h="984250">
                <a:moveTo>
                  <a:pt x="24420" y="0"/>
                </a:moveTo>
                <a:lnTo>
                  <a:pt x="15932" y="747"/>
                </a:lnTo>
                <a:lnTo>
                  <a:pt x="8110" y="4833"/>
                </a:lnTo>
                <a:lnTo>
                  <a:pt x="2489" y="11641"/>
                </a:lnTo>
                <a:lnTo>
                  <a:pt x="0" y="19791"/>
                </a:lnTo>
                <a:lnTo>
                  <a:pt x="747" y="28279"/>
                </a:lnTo>
                <a:lnTo>
                  <a:pt x="4833" y="36101"/>
                </a:lnTo>
                <a:lnTo>
                  <a:pt x="700355" y="894513"/>
                </a:lnTo>
                <a:lnTo>
                  <a:pt x="734886" y="866534"/>
                </a:lnTo>
                <a:lnTo>
                  <a:pt x="39377" y="8110"/>
                </a:lnTo>
                <a:lnTo>
                  <a:pt x="32570" y="2489"/>
                </a:lnTo>
                <a:lnTo>
                  <a:pt x="24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5987" y="3386137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415137" y="0"/>
                </a:moveTo>
                <a:lnTo>
                  <a:pt x="366723" y="2792"/>
                </a:lnTo>
                <a:lnTo>
                  <a:pt x="319950" y="10964"/>
                </a:lnTo>
                <a:lnTo>
                  <a:pt x="275129" y="24202"/>
                </a:lnTo>
                <a:lnTo>
                  <a:pt x="232571" y="42195"/>
                </a:lnTo>
                <a:lnTo>
                  <a:pt x="192587" y="64632"/>
                </a:lnTo>
                <a:lnTo>
                  <a:pt x="155490" y="91201"/>
                </a:lnTo>
                <a:lnTo>
                  <a:pt x="121591" y="121591"/>
                </a:lnTo>
                <a:lnTo>
                  <a:pt x="91201" y="155490"/>
                </a:lnTo>
                <a:lnTo>
                  <a:pt x="64632" y="192587"/>
                </a:lnTo>
                <a:lnTo>
                  <a:pt x="42195" y="232571"/>
                </a:lnTo>
                <a:lnTo>
                  <a:pt x="24202" y="275129"/>
                </a:lnTo>
                <a:lnTo>
                  <a:pt x="10964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48"/>
                </a:lnTo>
                <a:lnTo>
                  <a:pt x="10964" y="510319"/>
                </a:lnTo>
                <a:lnTo>
                  <a:pt x="24202" y="555139"/>
                </a:lnTo>
                <a:lnTo>
                  <a:pt x="42195" y="597696"/>
                </a:lnTo>
                <a:lnTo>
                  <a:pt x="64632" y="637678"/>
                </a:lnTo>
                <a:lnTo>
                  <a:pt x="91201" y="674774"/>
                </a:lnTo>
                <a:lnTo>
                  <a:pt x="121591" y="708672"/>
                </a:lnTo>
                <a:lnTo>
                  <a:pt x="155490" y="739062"/>
                </a:lnTo>
                <a:lnTo>
                  <a:pt x="192587" y="765630"/>
                </a:lnTo>
                <a:lnTo>
                  <a:pt x="232571" y="788067"/>
                </a:lnTo>
                <a:lnTo>
                  <a:pt x="275129" y="806060"/>
                </a:lnTo>
                <a:lnTo>
                  <a:pt x="319950" y="819298"/>
                </a:lnTo>
                <a:lnTo>
                  <a:pt x="366723" y="827469"/>
                </a:lnTo>
                <a:lnTo>
                  <a:pt x="415137" y="830262"/>
                </a:lnTo>
                <a:lnTo>
                  <a:pt x="463548" y="827469"/>
                </a:lnTo>
                <a:lnTo>
                  <a:pt x="510319" y="819298"/>
                </a:lnTo>
                <a:lnTo>
                  <a:pt x="555139" y="806060"/>
                </a:lnTo>
                <a:lnTo>
                  <a:pt x="597696" y="788067"/>
                </a:lnTo>
                <a:lnTo>
                  <a:pt x="637678" y="765630"/>
                </a:lnTo>
                <a:lnTo>
                  <a:pt x="674774" y="739062"/>
                </a:lnTo>
                <a:lnTo>
                  <a:pt x="708672" y="708672"/>
                </a:lnTo>
                <a:lnTo>
                  <a:pt x="739062" y="674774"/>
                </a:lnTo>
                <a:lnTo>
                  <a:pt x="765630" y="637678"/>
                </a:lnTo>
                <a:lnTo>
                  <a:pt x="788067" y="597696"/>
                </a:lnTo>
                <a:lnTo>
                  <a:pt x="806060" y="555139"/>
                </a:lnTo>
                <a:lnTo>
                  <a:pt x="819298" y="510319"/>
                </a:lnTo>
                <a:lnTo>
                  <a:pt x="827469" y="463548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2" y="155490"/>
                </a:lnTo>
                <a:lnTo>
                  <a:pt x="708672" y="121591"/>
                </a:lnTo>
                <a:lnTo>
                  <a:pt x="674774" y="91201"/>
                </a:lnTo>
                <a:lnTo>
                  <a:pt x="637678" y="64632"/>
                </a:lnTo>
                <a:lnTo>
                  <a:pt x="597696" y="42195"/>
                </a:lnTo>
                <a:lnTo>
                  <a:pt x="555139" y="24202"/>
                </a:lnTo>
                <a:lnTo>
                  <a:pt x="510319" y="10964"/>
                </a:lnTo>
                <a:lnTo>
                  <a:pt x="463548" y="2792"/>
                </a:lnTo>
                <a:lnTo>
                  <a:pt x="4151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5987" y="3386137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830262" y="415131"/>
                </a:moveTo>
                <a:lnTo>
                  <a:pt x="827469" y="366718"/>
                </a:lnTo>
                <a:lnTo>
                  <a:pt x="819298" y="319945"/>
                </a:lnTo>
                <a:lnTo>
                  <a:pt x="806060" y="275124"/>
                </a:lnTo>
                <a:lnTo>
                  <a:pt x="788067" y="232567"/>
                </a:lnTo>
                <a:lnTo>
                  <a:pt x="765631" y="192584"/>
                </a:lnTo>
                <a:lnTo>
                  <a:pt x="739062" y="155488"/>
                </a:lnTo>
                <a:lnTo>
                  <a:pt x="708673" y="121589"/>
                </a:lnTo>
                <a:lnTo>
                  <a:pt x="674774" y="91199"/>
                </a:lnTo>
                <a:lnTo>
                  <a:pt x="637677" y="64631"/>
                </a:lnTo>
                <a:lnTo>
                  <a:pt x="597695" y="42194"/>
                </a:lnTo>
                <a:lnTo>
                  <a:pt x="555137" y="24201"/>
                </a:lnTo>
                <a:lnTo>
                  <a:pt x="510316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6" y="42194"/>
                </a:lnTo>
                <a:lnTo>
                  <a:pt x="192584" y="64631"/>
                </a:lnTo>
                <a:lnTo>
                  <a:pt x="155487" y="91199"/>
                </a:lnTo>
                <a:lnTo>
                  <a:pt x="121588" y="121589"/>
                </a:lnTo>
                <a:lnTo>
                  <a:pt x="91199" y="155488"/>
                </a:lnTo>
                <a:lnTo>
                  <a:pt x="64630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0" y="637678"/>
                </a:lnTo>
                <a:lnTo>
                  <a:pt x="91199" y="674774"/>
                </a:lnTo>
                <a:lnTo>
                  <a:pt x="121588" y="708673"/>
                </a:lnTo>
                <a:lnTo>
                  <a:pt x="155487" y="739062"/>
                </a:lnTo>
                <a:lnTo>
                  <a:pt x="192584" y="765631"/>
                </a:lnTo>
                <a:lnTo>
                  <a:pt x="232566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6" y="819298"/>
                </a:lnTo>
                <a:lnTo>
                  <a:pt x="555137" y="806060"/>
                </a:lnTo>
                <a:lnTo>
                  <a:pt x="597695" y="788068"/>
                </a:lnTo>
                <a:lnTo>
                  <a:pt x="637677" y="765631"/>
                </a:lnTo>
                <a:lnTo>
                  <a:pt x="674774" y="739062"/>
                </a:lnTo>
                <a:lnTo>
                  <a:pt x="708673" y="708673"/>
                </a:lnTo>
                <a:lnTo>
                  <a:pt x="739062" y="674774"/>
                </a:lnTo>
                <a:lnTo>
                  <a:pt x="765631" y="637678"/>
                </a:lnTo>
                <a:lnTo>
                  <a:pt x="788067" y="597695"/>
                </a:lnTo>
                <a:lnTo>
                  <a:pt x="806060" y="555138"/>
                </a:lnTo>
                <a:lnTo>
                  <a:pt x="819298" y="510317"/>
                </a:lnTo>
                <a:lnTo>
                  <a:pt x="827469" y="463544"/>
                </a:lnTo>
                <a:lnTo>
                  <a:pt x="830262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1225" y="4759325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415124" y="0"/>
                </a:moveTo>
                <a:lnTo>
                  <a:pt x="366713" y="2792"/>
                </a:lnTo>
                <a:lnTo>
                  <a:pt x="319942" y="10964"/>
                </a:lnTo>
                <a:lnTo>
                  <a:pt x="275123" y="24201"/>
                </a:lnTo>
                <a:lnTo>
                  <a:pt x="232566" y="42194"/>
                </a:lnTo>
                <a:lnTo>
                  <a:pt x="192584" y="64631"/>
                </a:lnTo>
                <a:lnTo>
                  <a:pt x="155488" y="91200"/>
                </a:lnTo>
                <a:lnTo>
                  <a:pt x="121589" y="121589"/>
                </a:lnTo>
                <a:lnTo>
                  <a:pt x="91200" y="155488"/>
                </a:lnTo>
                <a:lnTo>
                  <a:pt x="64631" y="192584"/>
                </a:lnTo>
                <a:lnTo>
                  <a:pt x="42194" y="232566"/>
                </a:lnTo>
                <a:lnTo>
                  <a:pt x="24201" y="275123"/>
                </a:lnTo>
                <a:lnTo>
                  <a:pt x="10964" y="319942"/>
                </a:lnTo>
                <a:lnTo>
                  <a:pt x="2792" y="366713"/>
                </a:lnTo>
                <a:lnTo>
                  <a:pt x="0" y="415124"/>
                </a:lnTo>
                <a:lnTo>
                  <a:pt x="2792" y="463538"/>
                </a:lnTo>
                <a:lnTo>
                  <a:pt x="10964" y="510311"/>
                </a:lnTo>
                <a:lnTo>
                  <a:pt x="24201" y="555133"/>
                </a:lnTo>
                <a:lnTo>
                  <a:pt x="42194" y="597691"/>
                </a:lnTo>
                <a:lnTo>
                  <a:pt x="64631" y="637674"/>
                </a:lnTo>
                <a:lnTo>
                  <a:pt x="91200" y="674771"/>
                </a:lnTo>
                <a:lnTo>
                  <a:pt x="121589" y="708671"/>
                </a:lnTo>
                <a:lnTo>
                  <a:pt x="155488" y="739061"/>
                </a:lnTo>
                <a:lnTo>
                  <a:pt x="192584" y="765630"/>
                </a:lnTo>
                <a:lnTo>
                  <a:pt x="232566" y="788067"/>
                </a:lnTo>
                <a:lnTo>
                  <a:pt x="275123" y="806060"/>
                </a:lnTo>
                <a:lnTo>
                  <a:pt x="319942" y="819298"/>
                </a:lnTo>
                <a:lnTo>
                  <a:pt x="366713" y="827469"/>
                </a:lnTo>
                <a:lnTo>
                  <a:pt x="415124" y="830262"/>
                </a:lnTo>
                <a:lnTo>
                  <a:pt x="463538" y="827469"/>
                </a:lnTo>
                <a:lnTo>
                  <a:pt x="510311" y="819298"/>
                </a:lnTo>
                <a:lnTo>
                  <a:pt x="555133" y="806060"/>
                </a:lnTo>
                <a:lnTo>
                  <a:pt x="597691" y="788067"/>
                </a:lnTo>
                <a:lnTo>
                  <a:pt x="637674" y="765630"/>
                </a:lnTo>
                <a:lnTo>
                  <a:pt x="674771" y="739061"/>
                </a:lnTo>
                <a:lnTo>
                  <a:pt x="708671" y="708671"/>
                </a:lnTo>
                <a:lnTo>
                  <a:pt x="739061" y="674771"/>
                </a:lnTo>
                <a:lnTo>
                  <a:pt x="765630" y="637674"/>
                </a:lnTo>
                <a:lnTo>
                  <a:pt x="788067" y="597691"/>
                </a:lnTo>
                <a:lnTo>
                  <a:pt x="806060" y="555133"/>
                </a:lnTo>
                <a:lnTo>
                  <a:pt x="819298" y="510311"/>
                </a:lnTo>
                <a:lnTo>
                  <a:pt x="827469" y="463538"/>
                </a:lnTo>
                <a:lnTo>
                  <a:pt x="830262" y="415124"/>
                </a:lnTo>
                <a:lnTo>
                  <a:pt x="827469" y="366713"/>
                </a:lnTo>
                <a:lnTo>
                  <a:pt x="819298" y="319942"/>
                </a:lnTo>
                <a:lnTo>
                  <a:pt x="806060" y="275123"/>
                </a:lnTo>
                <a:lnTo>
                  <a:pt x="788067" y="232566"/>
                </a:lnTo>
                <a:lnTo>
                  <a:pt x="765630" y="192584"/>
                </a:lnTo>
                <a:lnTo>
                  <a:pt x="739061" y="155488"/>
                </a:lnTo>
                <a:lnTo>
                  <a:pt x="708671" y="121589"/>
                </a:lnTo>
                <a:lnTo>
                  <a:pt x="674771" y="91200"/>
                </a:lnTo>
                <a:lnTo>
                  <a:pt x="637674" y="64631"/>
                </a:lnTo>
                <a:lnTo>
                  <a:pt x="597691" y="42194"/>
                </a:lnTo>
                <a:lnTo>
                  <a:pt x="555133" y="24201"/>
                </a:lnTo>
                <a:lnTo>
                  <a:pt x="510311" y="10964"/>
                </a:lnTo>
                <a:lnTo>
                  <a:pt x="463538" y="2792"/>
                </a:lnTo>
                <a:lnTo>
                  <a:pt x="41512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1224" y="4759325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830263" y="415132"/>
                </a:moveTo>
                <a:lnTo>
                  <a:pt x="827470" y="366719"/>
                </a:lnTo>
                <a:lnTo>
                  <a:pt x="819299" y="319946"/>
                </a:lnTo>
                <a:lnTo>
                  <a:pt x="806061" y="275125"/>
                </a:lnTo>
                <a:lnTo>
                  <a:pt x="788068" y="232567"/>
                </a:lnTo>
                <a:lnTo>
                  <a:pt x="765632" y="192584"/>
                </a:lnTo>
                <a:lnTo>
                  <a:pt x="739063" y="155488"/>
                </a:lnTo>
                <a:lnTo>
                  <a:pt x="708674" y="121589"/>
                </a:lnTo>
                <a:lnTo>
                  <a:pt x="674775" y="91199"/>
                </a:lnTo>
                <a:lnTo>
                  <a:pt x="637678" y="64631"/>
                </a:lnTo>
                <a:lnTo>
                  <a:pt x="597695" y="42194"/>
                </a:lnTo>
                <a:lnTo>
                  <a:pt x="555138" y="24201"/>
                </a:lnTo>
                <a:lnTo>
                  <a:pt x="510317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7" y="42194"/>
                </a:lnTo>
                <a:lnTo>
                  <a:pt x="192584" y="64631"/>
                </a:lnTo>
                <a:lnTo>
                  <a:pt x="155488" y="91199"/>
                </a:lnTo>
                <a:lnTo>
                  <a:pt x="121589" y="121589"/>
                </a:lnTo>
                <a:lnTo>
                  <a:pt x="91199" y="155488"/>
                </a:lnTo>
                <a:lnTo>
                  <a:pt x="64631" y="192584"/>
                </a:lnTo>
                <a:lnTo>
                  <a:pt x="42194" y="232567"/>
                </a:lnTo>
                <a:lnTo>
                  <a:pt x="24201" y="275125"/>
                </a:lnTo>
                <a:lnTo>
                  <a:pt x="10963" y="319946"/>
                </a:lnTo>
                <a:lnTo>
                  <a:pt x="2792" y="366719"/>
                </a:lnTo>
                <a:lnTo>
                  <a:pt x="0" y="415132"/>
                </a:lnTo>
                <a:lnTo>
                  <a:pt x="2792" y="463545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6"/>
                </a:lnTo>
                <a:lnTo>
                  <a:pt x="64631" y="637678"/>
                </a:lnTo>
                <a:lnTo>
                  <a:pt x="91199" y="674775"/>
                </a:lnTo>
                <a:lnTo>
                  <a:pt x="121589" y="708674"/>
                </a:lnTo>
                <a:lnTo>
                  <a:pt x="155488" y="739063"/>
                </a:lnTo>
                <a:lnTo>
                  <a:pt x="192584" y="765632"/>
                </a:lnTo>
                <a:lnTo>
                  <a:pt x="232567" y="788068"/>
                </a:lnTo>
                <a:lnTo>
                  <a:pt x="275124" y="806061"/>
                </a:lnTo>
                <a:lnTo>
                  <a:pt x="319945" y="819299"/>
                </a:lnTo>
                <a:lnTo>
                  <a:pt x="366718" y="827470"/>
                </a:lnTo>
                <a:lnTo>
                  <a:pt x="415131" y="830263"/>
                </a:lnTo>
                <a:lnTo>
                  <a:pt x="463544" y="827470"/>
                </a:lnTo>
                <a:lnTo>
                  <a:pt x="510317" y="819299"/>
                </a:lnTo>
                <a:lnTo>
                  <a:pt x="555138" y="806061"/>
                </a:lnTo>
                <a:lnTo>
                  <a:pt x="597695" y="788068"/>
                </a:lnTo>
                <a:lnTo>
                  <a:pt x="637678" y="765632"/>
                </a:lnTo>
                <a:lnTo>
                  <a:pt x="674775" y="739063"/>
                </a:lnTo>
                <a:lnTo>
                  <a:pt x="708674" y="708674"/>
                </a:lnTo>
                <a:lnTo>
                  <a:pt x="739063" y="674775"/>
                </a:lnTo>
                <a:lnTo>
                  <a:pt x="765632" y="637678"/>
                </a:lnTo>
                <a:lnTo>
                  <a:pt x="788068" y="597696"/>
                </a:lnTo>
                <a:lnTo>
                  <a:pt x="806061" y="555138"/>
                </a:lnTo>
                <a:lnTo>
                  <a:pt x="819299" y="510317"/>
                </a:lnTo>
                <a:lnTo>
                  <a:pt x="827470" y="463545"/>
                </a:lnTo>
                <a:lnTo>
                  <a:pt x="830263" y="415132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2455" y="4178808"/>
            <a:ext cx="993647" cy="1194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3503" y="4194328"/>
            <a:ext cx="777875" cy="979805"/>
          </a:xfrm>
          <a:custGeom>
            <a:avLst/>
            <a:gdLst/>
            <a:ahLst/>
            <a:cxnLst/>
            <a:rect l="l" t="t" r="r" b="b"/>
            <a:pathLst>
              <a:path w="777875" h="979804">
                <a:moveTo>
                  <a:pt x="677653" y="888431"/>
                </a:moveTo>
                <a:lnTo>
                  <a:pt x="642758" y="915973"/>
                </a:lnTo>
                <a:lnTo>
                  <a:pt x="777721" y="979333"/>
                </a:lnTo>
                <a:lnTo>
                  <a:pt x="764202" y="914185"/>
                </a:lnTo>
                <a:lnTo>
                  <a:pt x="706270" y="914185"/>
                </a:lnTo>
                <a:lnTo>
                  <a:pt x="698155" y="911588"/>
                </a:lnTo>
                <a:lnTo>
                  <a:pt x="691424" y="905876"/>
                </a:lnTo>
                <a:lnTo>
                  <a:pt x="677653" y="888431"/>
                </a:lnTo>
                <a:close/>
              </a:path>
              <a:path w="777875" h="979804">
                <a:moveTo>
                  <a:pt x="712540" y="860897"/>
                </a:moveTo>
                <a:lnTo>
                  <a:pt x="677653" y="888431"/>
                </a:lnTo>
                <a:lnTo>
                  <a:pt x="691424" y="905876"/>
                </a:lnTo>
                <a:lnTo>
                  <a:pt x="698155" y="911588"/>
                </a:lnTo>
                <a:lnTo>
                  <a:pt x="706270" y="914185"/>
                </a:lnTo>
                <a:lnTo>
                  <a:pt x="714766" y="913549"/>
                </a:lnTo>
                <a:lnTo>
                  <a:pt x="722641" y="909559"/>
                </a:lnTo>
                <a:lnTo>
                  <a:pt x="728345" y="902826"/>
                </a:lnTo>
                <a:lnTo>
                  <a:pt x="730938" y="894708"/>
                </a:lnTo>
                <a:lnTo>
                  <a:pt x="730300" y="886212"/>
                </a:lnTo>
                <a:lnTo>
                  <a:pt x="726311" y="878343"/>
                </a:lnTo>
                <a:lnTo>
                  <a:pt x="712540" y="860897"/>
                </a:lnTo>
                <a:close/>
              </a:path>
              <a:path w="777875" h="979804">
                <a:moveTo>
                  <a:pt x="747431" y="833359"/>
                </a:moveTo>
                <a:lnTo>
                  <a:pt x="712540" y="860897"/>
                </a:lnTo>
                <a:lnTo>
                  <a:pt x="726311" y="878343"/>
                </a:lnTo>
                <a:lnTo>
                  <a:pt x="730300" y="886212"/>
                </a:lnTo>
                <a:lnTo>
                  <a:pt x="706270" y="914185"/>
                </a:lnTo>
                <a:lnTo>
                  <a:pt x="764202" y="914185"/>
                </a:lnTo>
                <a:lnTo>
                  <a:pt x="747431" y="833359"/>
                </a:lnTo>
                <a:close/>
              </a:path>
              <a:path w="777875" h="979804">
                <a:moveTo>
                  <a:pt x="24669" y="0"/>
                </a:moveTo>
                <a:lnTo>
                  <a:pt x="16173" y="637"/>
                </a:lnTo>
                <a:lnTo>
                  <a:pt x="8304" y="4621"/>
                </a:lnTo>
                <a:lnTo>
                  <a:pt x="2594" y="11354"/>
                </a:lnTo>
                <a:lnTo>
                  <a:pt x="0" y="19472"/>
                </a:lnTo>
                <a:lnTo>
                  <a:pt x="637" y="27968"/>
                </a:lnTo>
                <a:lnTo>
                  <a:pt x="4621" y="35837"/>
                </a:lnTo>
                <a:lnTo>
                  <a:pt x="677653" y="888431"/>
                </a:lnTo>
                <a:lnTo>
                  <a:pt x="712540" y="860897"/>
                </a:lnTo>
                <a:lnTo>
                  <a:pt x="39520" y="8304"/>
                </a:lnTo>
                <a:lnTo>
                  <a:pt x="32787" y="2594"/>
                </a:lnTo>
                <a:lnTo>
                  <a:pt x="24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7688" y="4178808"/>
            <a:ext cx="1094232" cy="1194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1487" y="4194206"/>
            <a:ext cx="881380" cy="979805"/>
          </a:xfrm>
          <a:custGeom>
            <a:avLst/>
            <a:gdLst/>
            <a:ahLst/>
            <a:cxnLst/>
            <a:rect l="l" t="t" r="r" b="b"/>
            <a:pathLst>
              <a:path w="881379" h="979804">
                <a:moveTo>
                  <a:pt x="39420" y="835679"/>
                </a:moveTo>
                <a:lnTo>
                  <a:pt x="0" y="979455"/>
                </a:lnTo>
                <a:lnTo>
                  <a:pt x="138683" y="924731"/>
                </a:lnTo>
                <a:lnTo>
                  <a:pt x="132221" y="918933"/>
                </a:lnTo>
                <a:lnTo>
                  <a:pt x="75411" y="918933"/>
                </a:lnTo>
                <a:lnTo>
                  <a:pt x="66974" y="917762"/>
                </a:lnTo>
                <a:lnTo>
                  <a:pt x="59372" y="913288"/>
                </a:lnTo>
                <a:lnTo>
                  <a:pt x="54095" y="906208"/>
                </a:lnTo>
                <a:lnTo>
                  <a:pt x="52016" y="897943"/>
                </a:lnTo>
                <a:lnTo>
                  <a:pt x="53189" y="889503"/>
                </a:lnTo>
                <a:lnTo>
                  <a:pt x="57670" y="881894"/>
                </a:lnTo>
                <a:lnTo>
                  <a:pt x="72504" y="865359"/>
                </a:lnTo>
                <a:lnTo>
                  <a:pt x="39420" y="835679"/>
                </a:lnTo>
                <a:close/>
              </a:path>
              <a:path w="881379" h="979804">
                <a:moveTo>
                  <a:pt x="72504" y="865359"/>
                </a:moveTo>
                <a:lnTo>
                  <a:pt x="57670" y="881894"/>
                </a:lnTo>
                <a:lnTo>
                  <a:pt x="53189" y="889503"/>
                </a:lnTo>
                <a:lnTo>
                  <a:pt x="52016" y="897943"/>
                </a:lnTo>
                <a:lnTo>
                  <a:pt x="54095" y="906208"/>
                </a:lnTo>
                <a:lnTo>
                  <a:pt x="59372" y="913288"/>
                </a:lnTo>
                <a:lnTo>
                  <a:pt x="66974" y="917762"/>
                </a:lnTo>
                <a:lnTo>
                  <a:pt x="75411" y="918933"/>
                </a:lnTo>
                <a:lnTo>
                  <a:pt x="83673" y="916857"/>
                </a:lnTo>
                <a:lnTo>
                  <a:pt x="90754" y="911586"/>
                </a:lnTo>
                <a:lnTo>
                  <a:pt x="105594" y="895045"/>
                </a:lnTo>
                <a:lnTo>
                  <a:pt x="72504" y="865359"/>
                </a:lnTo>
                <a:close/>
              </a:path>
              <a:path w="881379" h="979804">
                <a:moveTo>
                  <a:pt x="105594" y="895045"/>
                </a:moveTo>
                <a:lnTo>
                  <a:pt x="90754" y="911586"/>
                </a:lnTo>
                <a:lnTo>
                  <a:pt x="83673" y="916857"/>
                </a:lnTo>
                <a:lnTo>
                  <a:pt x="75411" y="918933"/>
                </a:lnTo>
                <a:lnTo>
                  <a:pt x="132221" y="918933"/>
                </a:lnTo>
                <a:lnTo>
                  <a:pt x="105594" y="895045"/>
                </a:lnTo>
                <a:close/>
              </a:path>
              <a:path w="881379" h="979804">
                <a:moveTo>
                  <a:pt x="857634" y="0"/>
                </a:moveTo>
                <a:lnTo>
                  <a:pt x="849370" y="2076"/>
                </a:lnTo>
                <a:lnTo>
                  <a:pt x="842289" y="7346"/>
                </a:lnTo>
                <a:lnTo>
                  <a:pt x="72504" y="865359"/>
                </a:lnTo>
                <a:lnTo>
                  <a:pt x="105594" y="895045"/>
                </a:lnTo>
                <a:lnTo>
                  <a:pt x="875385" y="37039"/>
                </a:lnTo>
                <a:lnTo>
                  <a:pt x="879859" y="29430"/>
                </a:lnTo>
                <a:lnTo>
                  <a:pt x="881030" y="20989"/>
                </a:lnTo>
                <a:lnTo>
                  <a:pt x="878953" y="12725"/>
                </a:lnTo>
                <a:lnTo>
                  <a:pt x="873683" y="5645"/>
                </a:lnTo>
                <a:lnTo>
                  <a:pt x="866074" y="1171"/>
                </a:lnTo>
                <a:lnTo>
                  <a:pt x="857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009640" y="2425700"/>
            <a:ext cx="99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/>
              <a:t>CFG</a:t>
            </a:r>
            <a:r>
              <a:rPr sz="1800" spc="-70" dirty="0"/>
              <a:t> </a:t>
            </a:r>
            <a:r>
              <a:rPr sz="1800" spc="-90" dirty="0"/>
              <a:t>node</a:t>
            </a:r>
            <a:endParaRPr sz="1800"/>
          </a:p>
        </p:txBody>
      </p:sp>
      <p:sp>
        <p:nvSpPr>
          <p:cNvPr id="20" name="object 20"/>
          <p:cNvSpPr/>
          <p:nvPr/>
        </p:nvSpPr>
        <p:spPr>
          <a:xfrm>
            <a:off x="5391911" y="3054095"/>
            <a:ext cx="469391" cy="316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2737" y="3055797"/>
            <a:ext cx="467995" cy="314960"/>
          </a:xfrm>
          <a:custGeom>
            <a:avLst/>
            <a:gdLst/>
            <a:ahLst/>
            <a:cxnLst/>
            <a:rect l="l" t="t" r="r" b="b"/>
            <a:pathLst>
              <a:path w="467995" h="314960">
                <a:moveTo>
                  <a:pt x="233885" y="84478"/>
                </a:moveTo>
                <a:lnTo>
                  <a:pt x="314489" y="0"/>
                </a:lnTo>
                <a:lnTo>
                  <a:pt x="306542" y="77560"/>
                </a:lnTo>
                <a:lnTo>
                  <a:pt x="398038" y="64917"/>
                </a:lnTo>
                <a:lnTo>
                  <a:pt x="361700" y="106545"/>
                </a:lnTo>
                <a:lnTo>
                  <a:pt x="456878" y="118518"/>
                </a:lnTo>
                <a:lnTo>
                  <a:pt x="381298" y="152572"/>
                </a:lnTo>
                <a:lnTo>
                  <a:pt x="467771" y="193573"/>
                </a:lnTo>
                <a:lnTo>
                  <a:pt x="364623" y="188504"/>
                </a:lnTo>
                <a:lnTo>
                  <a:pt x="392949" y="263559"/>
                </a:lnTo>
                <a:lnTo>
                  <a:pt x="303618" y="210571"/>
                </a:lnTo>
                <a:lnTo>
                  <a:pt x="286878" y="287476"/>
                </a:lnTo>
                <a:lnTo>
                  <a:pt x="228082" y="217533"/>
                </a:lnTo>
                <a:lnTo>
                  <a:pt x="183752" y="314611"/>
                </a:lnTo>
                <a:lnTo>
                  <a:pt x="167077" y="227612"/>
                </a:lnTo>
                <a:lnTo>
                  <a:pt x="103126" y="256597"/>
                </a:lnTo>
                <a:lnTo>
                  <a:pt x="122725" y="202997"/>
                </a:lnTo>
                <a:lnTo>
                  <a:pt x="2923" y="212464"/>
                </a:lnTo>
                <a:lnTo>
                  <a:pt x="80603" y="171507"/>
                </a:lnTo>
                <a:lnTo>
                  <a:pt x="0" y="125480"/>
                </a:lnTo>
                <a:lnTo>
                  <a:pt x="100203" y="110944"/>
                </a:lnTo>
                <a:lnTo>
                  <a:pt x="8012" y="33427"/>
                </a:lnTo>
                <a:lnTo>
                  <a:pt x="158349" y="92052"/>
                </a:lnTo>
                <a:lnTo>
                  <a:pt x="180871" y="33427"/>
                </a:lnTo>
                <a:lnTo>
                  <a:pt x="233885" y="84478"/>
                </a:lnTo>
                <a:close/>
              </a:path>
            </a:pathLst>
          </a:custGeom>
          <a:ln w="9525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82665" y="3053588"/>
            <a:ext cx="30022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Potential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failure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Trapping/Call/loop-exit  </a:t>
            </a:r>
            <a:r>
              <a:rPr sz="1800" spc="-40" dirty="0">
                <a:latin typeface="Arial"/>
                <a:cs typeface="Arial"/>
              </a:rPr>
              <a:t>Instruction </a:t>
            </a:r>
            <a:r>
              <a:rPr sz="1800" spc="45" dirty="0">
                <a:latin typeface="Arial"/>
                <a:cs typeface="Arial"/>
              </a:rPr>
              <a:t>or </a:t>
            </a:r>
            <a:r>
              <a:rPr sz="1800" spc="-50" dirty="0">
                <a:latin typeface="Arial"/>
                <a:cs typeface="Arial"/>
              </a:rPr>
              <a:t>function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entrance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7927" y="3761232"/>
            <a:ext cx="957072" cy="225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1237" y="3783012"/>
            <a:ext cx="830580" cy="98425"/>
          </a:xfrm>
          <a:custGeom>
            <a:avLst/>
            <a:gdLst/>
            <a:ahLst/>
            <a:cxnLst/>
            <a:rect l="l" t="t" r="r" b="b"/>
            <a:pathLst>
              <a:path w="830580" h="98425">
                <a:moveTo>
                  <a:pt x="0" y="98425"/>
                </a:moveTo>
                <a:lnTo>
                  <a:pt x="830262" y="98425"/>
                </a:lnTo>
                <a:lnTo>
                  <a:pt x="830262" y="0"/>
                </a:lnTo>
                <a:lnTo>
                  <a:pt x="0" y="0"/>
                </a:lnTo>
                <a:lnTo>
                  <a:pt x="0" y="9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1237" y="3783012"/>
            <a:ext cx="830580" cy="98425"/>
          </a:xfrm>
          <a:custGeom>
            <a:avLst/>
            <a:gdLst/>
            <a:ahLst/>
            <a:cxnLst/>
            <a:rect l="l" t="t" r="r" b="b"/>
            <a:pathLst>
              <a:path w="830580" h="98425">
                <a:moveTo>
                  <a:pt x="0" y="0"/>
                </a:moveTo>
                <a:lnTo>
                  <a:pt x="830262" y="0"/>
                </a:lnTo>
                <a:lnTo>
                  <a:pt x="830262" y="98425"/>
                </a:lnTo>
                <a:lnTo>
                  <a:pt x="0" y="9842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1000" y="2484437"/>
            <a:ext cx="209550" cy="209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2848" y="5017008"/>
            <a:ext cx="752856" cy="3169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3902" y="5017033"/>
            <a:ext cx="750570" cy="314960"/>
          </a:xfrm>
          <a:custGeom>
            <a:avLst/>
            <a:gdLst/>
            <a:ahLst/>
            <a:cxnLst/>
            <a:rect l="l" t="t" r="r" b="b"/>
            <a:pathLst>
              <a:path w="750569" h="314960">
                <a:moveTo>
                  <a:pt x="375008" y="84478"/>
                </a:moveTo>
                <a:lnTo>
                  <a:pt x="504248" y="0"/>
                </a:lnTo>
                <a:lnTo>
                  <a:pt x="491504" y="77560"/>
                </a:lnTo>
                <a:lnTo>
                  <a:pt x="638209" y="64917"/>
                </a:lnTo>
                <a:lnTo>
                  <a:pt x="579944" y="106545"/>
                </a:lnTo>
                <a:lnTo>
                  <a:pt x="732551" y="118518"/>
                </a:lnTo>
                <a:lnTo>
                  <a:pt x="611368" y="152572"/>
                </a:lnTo>
                <a:lnTo>
                  <a:pt x="750017" y="193573"/>
                </a:lnTo>
                <a:lnTo>
                  <a:pt x="584631" y="188504"/>
                </a:lnTo>
                <a:lnTo>
                  <a:pt x="630049" y="263559"/>
                </a:lnTo>
                <a:lnTo>
                  <a:pt x="486817" y="210571"/>
                </a:lnTo>
                <a:lnTo>
                  <a:pt x="459976" y="287476"/>
                </a:lnTo>
                <a:lnTo>
                  <a:pt x="365703" y="217533"/>
                </a:lnTo>
                <a:lnTo>
                  <a:pt x="294625" y="314611"/>
                </a:lnTo>
                <a:lnTo>
                  <a:pt x="267888" y="227612"/>
                </a:lnTo>
                <a:lnTo>
                  <a:pt x="165351" y="256597"/>
                </a:lnTo>
                <a:lnTo>
                  <a:pt x="196775" y="202997"/>
                </a:lnTo>
                <a:lnTo>
                  <a:pt x="4687" y="212464"/>
                </a:lnTo>
                <a:lnTo>
                  <a:pt x="129239" y="171507"/>
                </a:lnTo>
                <a:lnTo>
                  <a:pt x="0" y="125480"/>
                </a:lnTo>
                <a:lnTo>
                  <a:pt x="160663" y="110944"/>
                </a:lnTo>
                <a:lnTo>
                  <a:pt x="12847" y="33427"/>
                </a:lnTo>
                <a:lnTo>
                  <a:pt x="253895" y="92052"/>
                </a:lnTo>
                <a:lnTo>
                  <a:pt x="290007" y="33427"/>
                </a:lnTo>
                <a:lnTo>
                  <a:pt x="375008" y="84478"/>
                </a:lnTo>
                <a:close/>
              </a:path>
            </a:pathLst>
          </a:custGeom>
          <a:ln w="9525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97607" y="2343911"/>
            <a:ext cx="957071" cy="2255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60600" y="2365375"/>
            <a:ext cx="830580" cy="98425"/>
          </a:xfrm>
          <a:custGeom>
            <a:avLst/>
            <a:gdLst/>
            <a:ahLst/>
            <a:cxnLst/>
            <a:rect l="l" t="t" r="r" b="b"/>
            <a:pathLst>
              <a:path w="830580" h="98425">
                <a:moveTo>
                  <a:pt x="0" y="98425"/>
                </a:moveTo>
                <a:lnTo>
                  <a:pt x="830262" y="98425"/>
                </a:lnTo>
                <a:lnTo>
                  <a:pt x="830262" y="0"/>
                </a:lnTo>
                <a:lnTo>
                  <a:pt x="0" y="0"/>
                </a:lnTo>
                <a:lnTo>
                  <a:pt x="0" y="9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0600" y="2365375"/>
            <a:ext cx="830580" cy="98425"/>
          </a:xfrm>
          <a:custGeom>
            <a:avLst/>
            <a:gdLst/>
            <a:ahLst/>
            <a:cxnLst/>
            <a:rect l="l" t="t" r="r" b="b"/>
            <a:pathLst>
              <a:path w="830580" h="98425">
                <a:moveTo>
                  <a:pt x="0" y="0"/>
                </a:moveTo>
                <a:lnTo>
                  <a:pt x="830263" y="0"/>
                </a:lnTo>
                <a:lnTo>
                  <a:pt x="830263" y="98425"/>
                </a:lnTo>
                <a:lnTo>
                  <a:pt x="0" y="9842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08612" y="3908425"/>
            <a:ext cx="415925" cy="98425"/>
          </a:xfrm>
          <a:custGeom>
            <a:avLst/>
            <a:gdLst/>
            <a:ahLst/>
            <a:cxnLst/>
            <a:rect l="l" t="t" r="r" b="b"/>
            <a:pathLst>
              <a:path w="415925" h="98425">
                <a:moveTo>
                  <a:pt x="0" y="0"/>
                </a:moveTo>
                <a:lnTo>
                  <a:pt x="415925" y="0"/>
                </a:lnTo>
                <a:lnTo>
                  <a:pt x="415925" y="98425"/>
                </a:lnTo>
                <a:lnTo>
                  <a:pt x="0" y="9842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6488" y="4373879"/>
            <a:ext cx="789432" cy="8808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8387" y="4560887"/>
            <a:ext cx="539750" cy="628650"/>
          </a:xfrm>
          <a:custGeom>
            <a:avLst/>
            <a:gdLst/>
            <a:ahLst/>
            <a:cxnLst/>
            <a:rect l="l" t="t" r="r" b="b"/>
            <a:pathLst>
              <a:path w="539750" h="628650">
                <a:moveTo>
                  <a:pt x="132745" y="112207"/>
                </a:moveTo>
                <a:lnTo>
                  <a:pt x="89180" y="149192"/>
                </a:lnTo>
                <a:lnTo>
                  <a:pt x="495744" y="628091"/>
                </a:lnTo>
                <a:lnTo>
                  <a:pt x="539305" y="591108"/>
                </a:lnTo>
                <a:lnTo>
                  <a:pt x="132745" y="112207"/>
                </a:lnTo>
                <a:close/>
              </a:path>
              <a:path w="539750" h="628650">
                <a:moveTo>
                  <a:pt x="0" y="0"/>
                </a:moveTo>
                <a:lnTo>
                  <a:pt x="45609" y="186181"/>
                </a:lnTo>
                <a:lnTo>
                  <a:pt x="89180" y="149192"/>
                </a:lnTo>
                <a:lnTo>
                  <a:pt x="70684" y="127406"/>
                </a:lnTo>
                <a:lnTo>
                  <a:pt x="114251" y="90424"/>
                </a:lnTo>
                <a:lnTo>
                  <a:pt x="158404" y="90424"/>
                </a:lnTo>
                <a:lnTo>
                  <a:pt x="176311" y="75222"/>
                </a:lnTo>
                <a:lnTo>
                  <a:pt x="0" y="0"/>
                </a:lnTo>
                <a:close/>
              </a:path>
              <a:path w="539750" h="628650">
                <a:moveTo>
                  <a:pt x="114251" y="90424"/>
                </a:moveTo>
                <a:lnTo>
                  <a:pt x="70684" y="127406"/>
                </a:lnTo>
                <a:lnTo>
                  <a:pt x="89180" y="149192"/>
                </a:lnTo>
                <a:lnTo>
                  <a:pt x="132745" y="112207"/>
                </a:lnTo>
                <a:lnTo>
                  <a:pt x="114251" y="90424"/>
                </a:lnTo>
                <a:close/>
              </a:path>
              <a:path w="539750" h="628650">
                <a:moveTo>
                  <a:pt x="158404" y="90424"/>
                </a:moveTo>
                <a:lnTo>
                  <a:pt x="114251" y="90424"/>
                </a:lnTo>
                <a:lnTo>
                  <a:pt x="132745" y="112207"/>
                </a:lnTo>
                <a:lnTo>
                  <a:pt x="158404" y="90424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1287" y="4230687"/>
            <a:ext cx="1054100" cy="3390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600" spc="-70" dirty="0">
                <a:latin typeface="Arial"/>
                <a:cs typeface="Arial"/>
              </a:rPr>
              <a:t>mXbegin()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5319" y="3721608"/>
            <a:ext cx="886968" cy="5364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3959" y="3894505"/>
            <a:ext cx="635000" cy="297815"/>
          </a:xfrm>
          <a:custGeom>
            <a:avLst/>
            <a:gdLst/>
            <a:ahLst/>
            <a:cxnLst/>
            <a:rect l="l" t="t" r="r" b="b"/>
            <a:pathLst>
              <a:path w="635000" h="297814">
                <a:moveTo>
                  <a:pt x="158511" y="179336"/>
                </a:moveTo>
                <a:lnTo>
                  <a:pt x="0" y="244678"/>
                </a:lnTo>
                <a:lnTo>
                  <a:pt x="21780" y="297510"/>
                </a:lnTo>
                <a:lnTo>
                  <a:pt x="180291" y="232168"/>
                </a:lnTo>
                <a:lnTo>
                  <a:pt x="158511" y="179336"/>
                </a:lnTo>
                <a:close/>
              </a:path>
              <a:path w="635000" h="297814">
                <a:moveTo>
                  <a:pt x="369859" y="92214"/>
                </a:moveTo>
                <a:lnTo>
                  <a:pt x="211348" y="157556"/>
                </a:lnTo>
                <a:lnTo>
                  <a:pt x="233128" y="210388"/>
                </a:lnTo>
                <a:lnTo>
                  <a:pt x="391638" y="145046"/>
                </a:lnTo>
                <a:lnTo>
                  <a:pt x="369859" y="92214"/>
                </a:lnTo>
                <a:close/>
              </a:path>
              <a:path w="635000" h="297814">
                <a:moveTo>
                  <a:pt x="610385" y="41948"/>
                </a:moveTo>
                <a:lnTo>
                  <a:pt x="491796" y="41948"/>
                </a:lnTo>
                <a:lnTo>
                  <a:pt x="513575" y="94792"/>
                </a:lnTo>
                <a:lnTo>
                  <a:pt x="487156" y="105679"/>
                </a:lnTo>
                <a:lnTo>
                  <a:pt x="508937" y="158521"/>
                </a:lnTo>
                <a:lnTo>
                  <a:pt x="610385" y="41948"/>
                </a:lnTo>
                <a:close/>
              </a:path>
              <a:path w="635000" h="297814">
                <a:moveTo>
                  <a:pt x="465376" y="52839"/>
                </a:moveTo>
                <a:lnTo>
                  <a:pt x="422696" y="70434"/>
                </a:lnTo>
                <a:lnTo>
                  <a:pt x="444475" y="123266"/>
                </a:lnTo>
                <a:lnTo>
                  <a:pt x="487156" y="105679"/>
                </a:lnTo>
                <a:lnTo>
                  <a:pt x="465376" y="52839"/>
                </a:lnTo>
                <a:close/>
              </a:path>
              <a:path w="635000" h="297814">
                <a:moveTo>
                  <a:pt x="491796" y="41948"/>
                </a:moveTo>
                <a:lnTo>
                  <a:pt x="465376" y="52839"/>
                </a:lnTo>
                <a:lnTo>
                  <a:pt x="487156" y="105679"/>
                </a:lnTo>
                <a:lnTo>
                  <a:pt x="513575" y="94792"/>
                </a:lnTo>
                <a:lnTo>
                  <a:pt x="491796" y="41948"/>
                </a:lnTo>
                <a:close/>
              </a:path>
              <a:path w="635000" h="297814">
                <a:moveTo>
                  <a:pt x="443597" y="0"/>
                </a:moveTo>
                <a:lnTo>
                  <a:pt x="465376" y="52839"/>
                </a:lnTo>
                <a:lnTo>
                  <a:pt x="491796" y="41948"/>
                </a:lnTo>
                <a:lnTo>
                  <a:pt x="610385" y="41948"/>
                </a:lnTo>
                <a:lnTo>
                  <a:pt x="634777" y="13919"/>
                </a:lnTo>
                <a:lnTo>
                  <a:pt x="443597" y="0"/>
                </a:lnTo>
                <a:close/>
              </a:path>
            </a:pathLst>
          </a:custGeom>
          <a:solidFill>
            <a:srgbClr val="108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19855" y="4322064"/>
            <a:ext cx="850391" cy="935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59810" y="4508500"/>
            <a:ext cx="599440" cy="684530"/>
          </a:xfrm>
          <a:custGeom>
            <a:avLst/>
            <a:gdLst/>
            <a:ahLst/>
            <a:cxnLst/>
            <a:rect l="l" t="t" r="r" b="b"/>
            <a:pathLst>
              <a:path w="599439" h="684529">
                <a:moveTo>
                  <a:pt x="465409" y="110686"/>
                </a:moveTo>
                <a:lnTo>
                  <a:pt x="0" y="646417"/>
                </a:lnTo>
                <a:lnTo>
                  <a:pt x="43154" y="683907"/>
                </a:lnTo>
                <a:lnTo>
                  <a:pt x="508559" y="148171"/>
                </a:lnTo>
                <a:lnTo>
                  <a:pt x="465409" y="110686"/>
                </a:lnTo>
                <a:close/>
              </a:path>
              <a:path w="599439" h="684529">
                <a:moveTo>
                  <a:pt x="576517" y="89115"/>
                </a:moveTo>
                <a:lnTo>
                  <a:pt x="484149" y="89115"/>
                </a:lnTo>
                <a:lnTo>
                  <a:pt x="527304" y="126593"/>
                </a:lnTo>
                <a:lnTo>
                  <a:pt x="508559" y="148171"/>
                </a:lnTo>
                <a:lnTo>
                  <a:pt x="551700" y="185648"/>
                </a:lnTo>
                <a:lnTo>
                  <a:pt x="576517" y="89115"/>
                </a:lnTo>
                <a:close/>
              </a:path>
              <a:path w="599439" h="684529">
                <a:moveTo>
                  <a:pt x="484149" y="89115"/>
                </a:moveTo>
                <a:lnTo>
                  <a:pt x="465409" y="110686"/>
                </a:lnTo>
                <a:lnTo>
                  <a:pt x="508559" y="148171"/>
                </a:lnTo>
                <a:lnTo>
                  <a:pt x="527304" y="126593"/>
                </a:lnTo>
                <a:lnTo>
                  <a:pt x="484149" y="89115"/>
                </a:lnTo>
                <a:close/>
              </a:path>
              <a:path w="599439" h="684529">
                <a:moveTo>
                  <a:pt x="599427" y="0"/>
                </a:moveTo>
                <a:lnTo>
                  <a:pt x="422275" y="73215"/>
                </a:lnTo>
                <a:lnTo>
                  <a:pt x="465409" y="110686"/>
                </a:lnTo>
                <a:lnTo>
                  <a:pt x="484149" y="89115"/>
                </a:lnTo>
                <a:lnTo>
                  <a:pt x="576517" y="89115"/>
                </a:lnTo>
                <a:lnTo>
                  <a:pt x="599427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2651760"/>
            <a:ext cx="573024" cy="6736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8737" y="2838450"/>
            <a:ext cx="323215" cy="422275"/>
          </a:xfrm>
          <a:custGeom>
            <a:avLst/>
            <a:gdLst/>
            <a:ahLst/>
            <a:cxnLst/>
            <a:rect l="l" t="t" r="r" b="b"/>
            <a:pathLst>
              <a:path w="323214" h="422275">
                <a:moveTo>
                  <a:pt x="125047" y="120728"/>
                </a:moveTo>
                <a:lnTo>
                  <a:pt x="79131" y="154759"/>
                </a:lnTo>
                <a:lnTo>
                  <a:pt x="277075" y="421830"/>
                </a:lnTo>
                <a:lnTo>
                  <a:pt x="322999" y="387794"/>
                </a:lnTo>
                <a:lnTo>
                  <a:pt x="125047" y="120728"/>
                </a:lnTo>
                <a:close/>
              </a:path>
              <a:path w="323214" h="422275">
                <a:moveTo>
                  <a:pt x="0" y="0"/>
                </a:moveTo>
                <a:lnTo>
                  <a:pt x="33223" y="188785"/>
                </a:lnTo>
                <a:lnTo>
                  <a:pt x="79131" y="154759"/>
                </a:lnTo>
                <a:lnTo>
                  <a:pt x="62115" y="131800"/>
                </a:lnTo>
                <a:lnTo>
                  <a:pt x="108026" y="97764"/>
                </a:lnTo>
                <a:lnTo>
                  <a:pt x="156030" y="97764"/>
                </a:lnTo>
                <a:lnTo>
                  <a:pt x="170954" y="86702"/>
                </a:lnTo>
                <a:lnTo>
                  <a:pt x="0" y="0"/>
                </a:lnTo>
                <a:close/>
              </a:path>
              <a:path w="323214" h="422275">
                <a:moveTo>
                  <a:pt x="108026" y="97764"/>
                </a:moveTo>
                <a:lnTo>
                  <a:pt x="62115" y="131800"/>
                </a:lnTo>
                <a:lnTo>
                  <a:pt x="79131" y="154759"/>
                </a:lnTo>
                <a:lnTo>
                  <a:pt x="125047" y="120728"/>
                </a:lnTo>
                <a:lnTo>
                  <a:pt x="108026" y="97764"/>
                </a:lnTo>
                <a:close/>
              </a:path>
              <a:path w="323214" h="422275">
                <a:moveTo>
                  <a:pt x="156030" y="97764"/>
                </a:moveTo>
                <a:lnTo>
                  <a:pt x="108026" y="97764"/>
                </a:lnTo>
                <a:lnTo>
                  <a:pt x="125047" y="120728"/>
                </a:lnTo>
                <a:lnTo>
                  <a:pt x="156030" y="97764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1387" y="2430462"/>
            <a:ext cx="1061085" cy="339090"/>
          </a:xfrm>
          <a:custGeom>
            <a:avLst/>
            <a:gdLst/>
            <a:ahLst/>
            <a:cxnLst/>
            <a:rect l="l" t="t" r="r" b="b"/>
            <a:pathLst>
              <a:path w="1061085" h="339089">
                <a:moveTo>
                  <a:pt x="0" y="0"/>
                </a:moveTo>
                <a:lnTo>
                  <a:pt x="1060730" y="0"/>
                </a:lnTo>
                <a:lnTo>
                  <a:pt x="1060730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560127" y="2453131"/>
            <a:ext cx="8890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mXbegin()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23032" y="2286000"/>
            <a:ext cx="606552" cy="4236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35312" y="2444102"/>
            <a:ext cx="355600" cy="169545"/>
          </a:xfrm>
          <a:custGeom>
            <a:avLst/>
            <a:gdLst/>
            <a:ahLst/>
            <a:cxnLst/>
            <a:rect l="l" t="t" r="r" b="b"/>
            <a:pathLst>
              <a:path w="355600" h="169544">
                <a:moveTo>
                  <a:pt x="192239" y="61036"/>
                </a:moveTo>
                <a:lnTo>
                  <a:pt x="174307" y="115303"/>
                </a:lnTo>
                <a:lnTo>
                  <a:pt x="337108" y="169075"/>
                </a:lnTo>
                <a:lnTo>
                  <a:pt x="355041" y="114807"/>
                </a:lnTo>
                <a:lnTo>
                  <a:pt x="192239" y="61036"/>
                </a:lnTo>
                <a:close/>
              </a:path>
              <a:path w="355600" h="169544">
                <a:moveTo>
                  <a:pt x="189687" y="0"/>
                </a:moveTo>
                <a:lnTo>
                  <a:pt x="0" y="27635"/>
                </a:lnTo>
                <a:lnTo>
                  <a:pt x="135915" y="162801"/>
                </a:lnTo>
                <a:lnTo>
                  <a:pt x="189687" y="0"/>
                </a:lnTo>
                <a:close/>
              </a:path>
            </a:pathLst>
          </a:custGeom>
          <a:solidFill>
            <a:srgbClr val="108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252" y="1300988"/>
            <a:ext cx="127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9A0802"/>
                </a:solidFill>
              </a:rPr>
              <a:t>Principles: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21791" y="758951"/>
            <a:ext cx="3886200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3252" y="1666747"/>
            <a:ext cx="4467860" cy="134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80" dirty="0">
                <a:solidFill>
                  <a:srgbClr val="9A0802"/>
                </a:solidFill>
                <a:latin typeface="Arial"/>
                <a:cs typeface="Arial"/>
              </a:rPr>
              <a:t>Avoid </a:t>
            </a:r>
            <a:r>
              <a:rPr sz="2400" spc="-100" dirty="0">
                <a:solidFill>
                  <a:srgbClr val="9A0802"/>
                </a:solidFill>
                <a:latin typeface="Arial"/>
                <a:cs typeface="Arial"/>
              </a:rPr>
              <a:t>trapping </a:t>
            </a:r>
            <a:r>
              <a:rPr sz="2400" spc="-65" dirty="0">
                <a:solidFill>
                  <a:srgbClr val="9A0802"/>
                </a:solidFill>
                <a:latin typeface="Arial"/>
                <a:cs typeface="Arial"/>
              </a:rPr>
              <a:t>instructions</a:t>
            </a:r>
            <a:r>
              <a:rPr sz="2400" spc="150" dirty="0">
                <a:solidFill>
                  <a:srgbClr val="9A080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9A0802"/>
                </a:solidFill>
                <a:latin typeface="Arial"/>
                <a:cs typeface="Arial"/>
              </a:rPr>
              <a:t>abort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8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105" dirty="0">
                <a:solidFill>
                  <a:srgbClr val="9A0802"/>
                </a:solidFill>
                <a:latin typeface="Arial"/>
                <a:cs typeface="Arial"/>
              </a:rPr>
              <a:t>Minimize </a:t>
            </a:r>
            <a:r>
              <a:rPr sz="2400" spc="-140" dirty="0">
                <a:solidFill>
                  <a:srgbClr val="9A0802"/>
                </a:solidFill>
                <a:latin typeface="Arial"/>
                <a:cs typeface="Arial"/>
              </a:rPr>
              <a:t>capacity</a:t>
            </a:r>
            <a:r>
              <a:rPr sz="2400" spc="80" dirty="0">
                <a:solidFill>
                  <a:srgbClr val="9A080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9A0802"/>
                </a:solidFill>
                <a:latin typeface="Arial"/>
                <a:cs typeface="Arial"/>
              </a:rPr>
              <a:t>abort</a:t>
            </a:r>
            <a:endParaRPr sz="2400">
              <a:latin typeface="Arial"/>
              <a:cs typeface="Arial"/>
            </a:endParaRPr>
          </a:p>
          <a:p>
            <a:pPr marL="671195" lvl="1" indent="-342900">
              <a:lnSpc>
                <a:spcPts val="2300"/>
              </a:lnSpc>
              <a:buFont typeface="Wingdings"/>
              <a:buChar char=""/>
              <a:tabLst>
                <a:tab pos="671195" algn="l"/>
                <a:tab pos="671830" algn="l"/>
              </a:tabLst>
            </a:pPr>
            <a:r>
              <a:rPr sz="2000" spc="-185" dirty="0">
                <a:solidFill>
                  <a:srgbClr val="9A0802"/>
                </a:solidFill>
                <a:latin typeface="Arial"/>
                <a:cs typeface="Arial"/>
              </a:rPr>
              <a:t>End </a:t>
            </a:r>
            <a:r>
              <a:rPr sz="2000" spc="-60" dirty="0">
                <a:solidFill>
                  <a:srgbClr val="9A0802"/>
                </a:solidFill>
                <a:latin typeface="Arial"/>
                <a:cs typeface="Arial"/>
              </a:rPr>
              <a:t>TM </a:t>
            </a:r>
            <a:r>
              <a:rPr sz="2000" spc="-75" dirty="0">
                <a:solidFill>
                  <a:srgbClr val="9A0802"/>
                </a:solidFill>
                <a:latin typeface="Arial"/>
                <a:cs typeface="Arial"/>
              </a:rPr>
              <a:t>before </a:t>
            </a:r>
            <a:r>
              <a:rPr sz="2000" spc="-40" dirty="0">
                <a:solidFill>
                  <a:srgbClr val="9A0802"/>
                </a:solidFill>
                <a:latin typeface="Arial"/>
                <a:cs typeface="Arial"/>
              </a:rPr>
              <a:t>loop</a:t>
            </a:r>
            <a:r>
              <a:rPr sz="2000" spc="55" dirty="0">
                <a:solidFill>
                  <a:srgbClr val="9A080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9A0802"/>
                </a:solidFill>
                <a:latin typeface="Arial"/>
                <a:cs typeface="Arial"/>
              </a:rPr>
              <a:t>entry</a:t>
            </a:r>
            <a:endParaRPr sz="2000">
              <a:latin typeface="Arial"/>
              <a:cs typeface="Arial"/>
            </a:endParaRPr>
          </a:p>
          <a:p>
            <a:pPr marL="671195" lvl="1" indent="-342900">
              <a:lnSpc>
                <a:spcPct val="100000"/>
              </a:lnSpc>
              <a:buFont typeface="Wingdings"/>
              <a:buChar char=""/>
              <a:tabLst>
                <a:tab pos="671195" algn="l"/>
                <a:tab pos="671830" algn="l"/>
              </a:tabLst>
            </a:pPr>
            <a:r>
              <a:rPr sz="2000" spc="-185" dirty="0">
                <a:solidFill>
                  <a:srgbClr val="9A0802"/>
                </a:solidFill>
                <a:latin typeface="Arial"/>
                <a:cs typeface="Arial"/>
              </a:rPr>
              <a:t>End </a:t>
            </a:r>
            <a:r>
              <a:rPr sz="2000" spc="-60" dirty="0">
                <a:solidFill>
                  <a:srgbClr val="9A0802"/>
                </a:solidFill>
                <a:latin typeface="Arial"/>
                <a:cs typeface="Arial"/>
              </a:rPr>
              <a:t>TM </a:t>
            </a:r>
            <a:r>
              <a:rPr sz="2000" spc="-75" dirty="0">
                <a:solidFill>
                  <a:srgbClr val="9A0802"/>
                </a:solidFill>
                <a:latin typeface="Arial"/>
                <a:cs typeface="Arial"/>
              </a:rPr>
              <a:t>before </a:t>
            </a:r>
            <a:r>
              <a:rPr sz="2000" spc="-60" dirty="0">
                <a:solidFill>
                  <a:srgbClr val="9A0802"/>
                </a:solidFill>
                <a:latin typeface="Arial"/>
                <a:cs typeface="Arial"/>
              </a:rPr>
              <a:t>function</a:t>
            </a:r>
            <a:r>
              <a:rPr sz="2000" spc="55" dirty="0">
                <a:solidFill>
                  <a:srgbClr val="9A0802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9A0802"/>
                </a:solidFill>
                <a:latin typeface="Arial"/>
                <a:cs typeface="Arial"/>
              </a:rPr>
              <a:t>exit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4900" y="3065462"/>
            <a:ext cx="2249805" cy="36925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spc="-40" dirty="0">
                <a:latin typeface="Arial"/>
                <a:cs typeface="Arial"/>
              </a:rPr>
              <a:t>time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90805" marR="92710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18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800000"/>
                </a:solidFill>
                <a:latin typeface="Arial"/>
                <a:cs typeface="Arial"/>
              </a:rPr>
              <a:t>mXbegin();  </a:t>
            </a:r>
            <a:r>
              <a:rPr sz="1800" spc="25" dirty="0">
                <a:latin typeface="Arial"/>
                <a:cs typeface="Arial"/>
              </a:rPr>
              <a:t>If(</a:t>
            </a:r>
            <a:r>
              <a:rPr sz="1800" b="1" spc="25" dirty="0">
                <a:latin typeface="Trebuchet MS"/>
                <a:cs typeface="Trebuchet MS"/>
              </a:rPr>
              <a:t>ptr</a:t>
            </a:r>
            <a:r>
              <a:rPr sz="1800" spc="2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548005" marR="146685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*buf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85" dirty="0">
                <a:latin typeface="Arial"/>
                <a:cs typeface="Arial"/>
              </a:rPr>
              <a:t>newBuf(); 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f(</a:t>
            </a:r>
            <a:r>
              <a:rPr sz="1800" b="1" spc="195" dirty="0">
                <a:latin typeface="Trebuchet MS"/>
                <a:cs typeface="Trebuchet MS"/>
              </a:rPr>
              <a:t>P</a:t>
            </a:r>
            <a:r>
              <a:rPr sz="1800" b="1" spc="135" dirty="0">
                <a:latin typeface="Trebuchet MS"/>
                <a:cs typeface="Trebuchet MS"/>
              </a:rPr>
              <a:t>t</a:t>
            </a:r>
            <a:r>
              <a:rPr sz="1800" b="1" spc="110" dirty="0">
                <a:latin typeface="Trebuchet MS"/>
                <a:cs typeface="Trebuchet MS"/>
              </a:rPr>
              <a:t>r</a:t>
            </a:r>
            <a:r>
              <a:rPr sz="1800" spc="25" dirty="0">
                <a:latin typeface="Arial"/>
                <a:cs typeface="Arial"/>
              </a:rPr>
              <a:t>==</a:t>
            </a:r>
            <a:r>
              <a:rPr sz="1800" spc="30" dirty="0">
                <a:latin typeface="Arial"/>
                <a:cs typeface="Arial"/>
              </a:rPr>
              <a:t>N</a:t>
            </a:r>
            <a:r>
              <a:rPr sz="1800" spc="-30" dirty="0">
                <a:latin typeface="Arial"/>
                <a:cs typeface="Arial"/>
              </a:rPr>
              <a:t>U</a:t>
            </a:r>
            <a:r>
              <a:rPr sz="1800" spc="-114" dirty="0">
                <a:latin typeface="Arial"/>
                <a:cs typeface="Arial"/>
              </a:rPr>
              <a:t>LL</a:t>
            </a:r>
            <a:r>
              <a:rPr sz="1800" spc="-15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tabLst>
                <a:tab pos="738505" algn="l"/>
              </a:tabLst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+	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mXabort();</a:t>
            </a:r>
            <a:endParaRPr sz="1800">
              <a:latin typeface="Arial"/>
              <a:cs typeface="Arial"/>
            </a:endParaRPr>
          </a:p>
          <a:p>
            <a:pPr marL="802005">
              <a:lnSpc>
                <a:spcPct val="100000"/>
              </a:lnSpc>
              <a:tabLst>
                <a:tab pos="105283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spc="-85" dirty="0">
                <a:latin typeface="Arial"/>
                <a:cs typeface="Arial"/>
              </a:rPr>
              <a:t>assert_fail;</a:t>
            </a:r>
            <a:endParaRPr sz="18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1800" spc="-85" dirty="0">
                <a:latin typeface="Arial"/>
                <a:cs typeface="Arial"/>
              </a:rPr>
              <a:t>}else{</a:t>
            </a:r>
            <a:endParaRPr sz="18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tmp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*</a:t>
            </a:r>
            <a:r>
              <a:rPr sz="1800" b="1" spc="60" dirty="0">
                <a:latin typeface="Trebuchet MS"/>
                <a:cs typeface="Trebuchet MS"/>
              </a:rPr>
              <a:t>ptr</a:t>
            </a:r>
            <a:r>
              <a:rPr sz="1800" spc="6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800000"/>
                </a:solidFill>
                <a:latin typeface="Arial"/>
                <a:cs typeface="Arial"/>
              </a:rPr>
              <a:t>mXend();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791" y="758951"/>
            <a:ext cx="3886200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8127" y="2236723"/>
            <a:ext cx="99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CFG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7655" y="2758439"/>
            <a:ext cx="469391" cy="31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7897" y="2759405"/>
            <a:ext cx="467995" cy="314960"/>
          </a:xfrm>
          <a:custGeom>
            <a:avLst/>
            <a:gdLst/>
            <a:ahLst/>
            <a:cxnLst/>
            <a:rect l="l" t="t" r="r" b="b"/>
            <a:pathLst>
              <a:path w="467995" h="314960">
                <a:moveTo>
                  <a:pt x="233932" y="84456"/>
                </a:moveTo>
                <a:lnTo>
                  <a:pt x="314553" y="0"/>
                </a:lnTo>
                <a:lnTo>
                  <a:pt x="306603" y="77539"/>
                </a:lnTo>
                <a:lnTo>
                  <a:pt x="398118" y="64900"/>
                </a:lnTo>
                <a:lnTo>
                  <a:pt x="361772" y="106517"/>
                </a:lnTo>
                <a:lnTo>
                  <a:pt x="456970" y="118486"/>
                </a:lnTo>
                <a:lnTo>
                  <a:pt x="381375" y="152530"/>
                </a:lnTo>
                <a:lnTo>
                  <a:pt x="467865" y="193521"/>
                </a:lnTo>
                <a:lnTo>
                  <a:pt x="364696" y="188454"/>
                </a:lnTo>
                <a:lnTo>
                  <a:pt x="393028" y="263488"/>
                </a:lnTo>
                <a:lnTo>
                  <a:pt x="303679" y="210514"/>
                </a:lnTo>
                <a:lnTo>
                  <a:pt x="286935" y="287398"/>
                </a:lnTo>
                <a:lnTo>
                  <a:pt x="228127" y="217474"/>
                </a:lnTo>
                <a:lnTo>
                  <a:pt x="183789" y="314526"/>
                </a:lnTo>
                <a:lnTo>
                  <a:pt x="167110" y="227551"/>
                </a:lnTo>
                <a:lnTo>
                  <a:pt x="103147" y="256528"/>
                </a:lnTo>
                <a:lnTo>
                  <a:pt x="122750" y="202942"/>
                </a:lnTo>
                <a:lnTo>
                  <a:pt x="2924" y="212407"/>
                </a:lnTo>
                <a:lnTo>
                  <a:pt x="80620" y="171460"/>
                </a:lnTo>
                <a:lnTo>
                  <a:pt x="0" y="125446"/>
                </a:lnTo>
                <a:lnTo>
                  <a:pt x="100223" y="110914"/>
                </a:lnTo>
                <a:lnTo>
                  <a:pt x="8014" y="33418"/>
                </a:lnTo>
                <a:lnTo>
                  <a:pt x="158381" y="92028"/>
                </a:lnTo>
                <a:lnTo>
                  <a:pt x="180908" y="33418"/>
                </a:lnTo>
                <a:lnTo>
                  <a:pt x="233932" y="84456"/>
                </a:lnTo>
                <a:close/>
              </a:path>
            </a:pathLst>
          </a:custGeom>
          <a:ln w="9525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4327" y="2748788"/>
            <a:ext cx="146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Potential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failure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0" y="3317875"/>
            <a:ext cx="500380" cy="100330"/>
          </a:xfrm>
          <a:custGeom>
            <a:avLst/>
            <a:gdLst/>
            <a:ahLst/>
            <a:cxnLst/>
            <a:rect l="l" t="t" r="r" b="b"/>
            <a:pathLst>
              <a:path w="500379" h="100329">
                <a:moveTo>
                  <a:pt x="0" y="0"/>
                </a:moveTo>
                <a:lnTo>
                  <a:pt x="500063" y="0"/>
                </a:lnTo>
                <a:lnTo>
                  <a:pt x="500063" y="100013"/>
                </a:lnTo>
                <a:lnTo>
                  <a:pt x="0" y="100013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D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7967" y="3849623"/>
            <a:ext cx="289560" cy="283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8691" y="3850856"/>
            <a:ext cx="288290" cy="280670"/>
          </a:xfrm>
          <a:custGeom>
            <a:avLst/>
            <a:gdLst/>
            <a:ahLst/>
            <a:cxnLst/>
            <a:rect l="l" t="t" r="r" b="b"/>
            <a:pathLst>
              <a:path w="288289" h="280670">
                <a:moveTo>
                  <a:pt x="112949" y="0"/>
                </a:moveTo>
                <a:lnTo>
                  <a:pt x="171451" y="78858"/>
                </a:lnTo>
                <a:lnTo>
                  <a:pt x="147320" y="88158"/>
                </a:lnTo>
                <a:lnTo>
                  <a:pt x="221006" y="155733"/>
                </a:lnTo>
                <a:lnTo>
                  <a:pt x="196875" y="167017"/>
                </a:lnTo>
                <a:lnTo>
                  <a:pt x="287973" y="280156"/>
                </a:lnTo>
                <a:lnTo>
                  <a:pt x="133481" y="193450"/>
                </a:lnTo>
                <a:lnTo>
                  <a:pt x="162945" y="181414"/>
                </a:lnTo>
                <a:lnTo>
                  <a:pt x="66953" y="125876"/>
                </a:lnTo>
                <a:lnTo>
                  <a:pt x="101351" y="108716"/>
                </a:lnTo>
                <a:lnTo>
                  <a:pt x="0" y="50454"/>
                </a:lnTo>
                <a:lnTo>
                  <a:pt x="112949" y="0"/>
                </a:lnTo>
                <a:close/>
              </a:path>
            </a:pathLst>
          </a:custGeom>
          <a:ln w="9525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55615" y="3263900"/>
            <a:ext cx="3488690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Trapping/Call/loop-header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spc="-75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exit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19312" y="2108200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415137" y="0"/>
                </a:moveTo>
                <a:lnTo>
                  <a:pt x="366723" y="2792"/>
                </a:lnTo>
                <a:lnTo>
                  <a:pt x="319950" y="10964"/>
                </a:lnTo>
                <a:lnTo>
                  <a:pt x="275129" y="24202"/>
                </a:lnTo>
                <a:lnTo>
                  <a:pt x="232571" y="42195"/>
                </a:lnTo>
                <a:lnTo>
                  <a:pt x="192587" y="64632"/>
                </a:lnTo>
                <a:lnTo>
                  <a:pt x="155490" y="91201"/>
                </a:lnTo>
                <a:lnTo>
                  <a:pt x="121591" y="121591"/>
                </a:lnTo>
                <a:lnTo>
                  <a:pt x="91201" y="155490"/>
                </a:lnTo>
                <a:lnTo>
                  <a:pt x="64632" y="192587"/>
                </a:lnTo>
                <a:lnTo>
                  <a:pt x="42195" y="232571"/>
                </a:lnTo>
                <a:lnTo>
                  <a:pt x="24202" y="275129"/>
                </a:lnTo>
                <a:lnTo>
                  <a:pt x="10964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48"/>
                </a:lnTo>
                <a:lnTo>
                  <a:pt x="10964" y="510319"/>
                </a:lnTo>
                <a:lnTo>
                  <a:pt x="24202" y="555139"/>
                </a:lnTo>
                <a:lnTo>
                  <a:pt x="42195" y="597696"/>
                </a:lnTo>
                <a:lnTo>
                  <a:pt x="64632" y="637678"/>
                </a:lnTo>
                <a:lnTo>
                  <a:pt x="91201" y="674774"/>
                </a:lnTo>
                <a:lnTo>
                  <a:pt x="121591" y="708672"/>
                </a:lnTo>
                <a:lnTo>
                  <a:pt x="155490" y="739062"/>
                </a:lnTo>
                <a:lnTo>
                  <a:pt x="192587" y="765630"/>
                </a:lnTo>
                <a:lnTo>
                  <a:pt x="232571" y="788067"/>
                </a:lnTo>
                <a:lnTo>
                  <a:pt x="275129" y="806060"/>
                </a:lnTo>
                <a:lnTo>
                  <a:pt x="319950" y="819298"/>
                </a:lnTo>
                <a:lnTo>
                  <a:pt x="366723" y="827469"/>
                </a:lnTo>
                <a:lnTo>
                  <a:pt x="415137" y="830262"/>
                </a:lnTo>
                <a:lnTo>
                  <a:pt x="463548" y="827469"/>
                </a:lnTo>
                <a:lnTo>
                  <a:pt x="510319" y="819298"/>
                </a:lnTo>
                <a:lnTo>
                  <a:pt x="555139" y="806060"/>
                </a:lnTo>
                <a:lnTo>
                  <a:pt x="597696" y="788067"/>
                </a:lnTo>
                <a:lnTo>
                  <a:pt x="637678" y="765630"/>
                </a:lnTo>
                <a:lnTo>
                  <a:pt x="674774" y="739062"/>
                </a:lnTo>
                <a:lnTo>
                  <a:pt x="708672" y="708672"/>
                </a:lnTo>
                <a:lnTo>
                  <a:pt x="739062" y="674774"/>
                </a:lnTo>
                <a:lnTo>
                  <a:pt x="765630" y="637678"/>
                </a:lnTo>
                <a:lnTo>
                  <a:pt x="788067" y="597696"/>
                </a:lnTo>
                <a:lnTo>
                  <a:pt x="806060" y="555139"/>
                </a:lnTo>
                <a:lnTo>
                  <a:pt x="819298" y="510319"/>
                </a:lnTo>
                <a:lnTo>
                  <a:pt x="827469" y="463548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2" y="155490"/>
                </a:lnTo>
                <a:lnTo>
                  <a:pt x="708672" y="121591"/>
                </a:lnTo>
                <a:lnTo>
                  <a:pt x="674774" y="91201"/>
                </a:lnTo>
                <a:lnTo>
                  <a:pt x="637678" y="64632"/>
                </a:lnTo>
                <a:lnTo>
                  <a:pt x="597696" y="42195"/>
                </a:lnTo>
                <a:lnTo>
                  <a:pt x="555139" y="24202"/>
                </a:lnTo>
                <a:lnTo>
                  <a:pt x="510319" y="10964"/>
                </a:lnTo>
                <a:lnTo>
                  <a:pt x="463548" y="2792"/>
                </a:lnTo>
                <a:lnTo>
                  <a:pt x="4151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9312" y="2108200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830262" y="415132"/>
                </a:moveTo>
                <a:lnTo>
                  <a:pt x="827469" y="366719"/>
                </a:lnTo>
                <a:lnTo>
                  <a:pt x="819298" y="319946"/>
                </a:lnTo>
                <a:lnTo>
                  <a:pt x="806060" y="275125"/>
                </a:lnTo>
                <a:lnTo>
                  <a:pt x="788067" y="232567"/>
                </a:lnTo>
                <a:lnTo>
                  <a:pt x="765631" y="192584"/>
                </a:lnTo>
                <a:lnTo>
                  <a:pt x="739062" y="155488"/>
                </a:lnTo>
                <a:lnTo>
                  <a:pt x="708673" y="121589"/>
                </a:lnTo>
                <a:lnTo>
                  <a:pt x="674774" y="91199"/>
                </a:lnTo>
                <a:lnTo>
                  <a:pt x="637677" y="64631"/>
                </a:lnTo>
                <a:lnTo>
                  <a:pt x="597695" y="42194"/>
                </a:lnTo>
                <a:lnTo>
                  <a:pt x="555137" y="24201"/>
                </a:lnTo>
                <a:lnTo>
                  <a:pt x="510316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6" y="42194"/>
                </a:lnTo>
                <a:lnTo>
                  <a:pt x="192584" y="64631"/>
                </a:lnTo>
                <a:lnTo>
                  <a:pt x="155487" y="91199"/>
                </a:lnTo>
                <a:lnTo>
                  <a:pt x="121588" y="121589"/>
                </a:lnTo>
                <a:lnTo>
                  <a:pt x="91199" y="155488"/>
                </a:lnTo>
                <a:lnTo>
                  <a:pt x="64630" y="192584"/>
                </a:lnTo>
                <a:lnTo>
                  <a:pt x="42194" y="232567"/>
                </a:lnTo>
                <a:lnTo>
                  <a:pt x="24201" y="275125"/>
                </a:lnTo>
                <a:lnTo>
                  <a:pt x="10963" y="319946"/>
                </a:lnTo>
                <a:lnTo>
                  <a:pt x="2792" y="366719"/>
                </a:lnTo>
                <a:lnTo>
                  <a:pt x="0" y="415132"/>
                </a:lnTo>
                <a:lnTo>
                  <a:pt x="2792" y="463545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6"/>
                </a:lnTo>
                <a:lnTo>
                  <a:pt x="64630" y="637678"/>
                </a:lnTo>
                <a:lnTo>
                  <a:pt x="91199" y="674775"/>
                </a:lnTo>
                <a:lnTo>
                  <a:pt x="121588" y="708674"/>
                </a:lnTo>
                <a:lnTo>
                  <a:pt x="155487" y="739063"/>
                </a:lnTo>
                <a:lnTo>
                  <a:pt x="192584" y="765632"/>
                </a:lnTo>
                <a:lnTo>
                  <a:pt x="232566" y="788068"/>
                </a:lnTo>
                <a:lnTo>
                  <a:pt x="275124" y="806061"/>
                </a:lnTo>
                <a:lnTo>
                  <a:pt x="319945" y="819299"/>
                </a:lnTo>
                <a:lnTo>
                  <a:pt x="366718" y="827470"/>
                </a:lnTo>
                <a:lnTo>
                  <a:pt x="415131" y="830263"/>
                </a:lnTo>
                <a:lnTo>
                  <a:pt x="463544" y="827470"/>
                </a:lnTo>
                <a:lnTo>
                  <a:pt x="510316" y="819299"/>
                </a:lnTo>
                <a:lnTo>
                  <a:pt x="555137" y="806061"/>
                </a:lnTo>
                <a:lnTo>
                  <a:pt x="597695" y="788068"/>
                </a:lnTo>
                <a:lnTo>
                  <a:pt x="637677" y="765632"/>
                </a:lnTo>
                <a:lnTo>
                  <a:pt x="674774" y="739063"/>
                </a:lnTo>
                <a:lnTo>
                  <a:pt x="708673" y="708674"/>
                </a:lnTo>
                <a:lnTo>
                  <a:pt x="739062" y="674775"/>
                </a:lnTo>
                <a:lnTo>
                  <a:pt x="765631" y="637678"/>
                </a:lnTo>
                <a:lnTo>
                  <a:pt x="788067" y="597696"/>
                </a:lnTo>
                <a:lnTo>
                  <a:pt x="806060" y="555138"/>
                </a:lnTo>
                <a:lnTo>
                  <a:pt x="819298" y="510317"/>
                </a:lnTo>
                <a:lnTo>
                  <a:pt x="827469" y="463545"/>
                </a:lnTo>
                <a:lnTo>
                  <a:pt x="830262" y="415132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2727" y="2487167"/>
            <a:ext cx="929640" cy="633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7162" y="2502056"/>
            <a:ext cx="714375" cy="419100"/>
          </a:xfrm>
          <a:custGeom>
            <a:avLst/>
            <a:gdLst/>
            <a:ahLst/>
            <a:cxnLst/>
            <a:rect l="l" t="t" r="r" b="b"/>
            <a:pathLst>
              <a:path w="714375" h="419100">
                <a:moveTo>
                  <a:pt x="82511" y="294775"/>
                </a:moveTo>
                <a:lnTo>
                  <a:pt x="0" y="418943"/>
                </a:lnTo>
                <a:lnTo>
                  <a:pt x="148844" y="410459"/>
                </a:lnTo>
                <a:lnTo>
                  <a:pt x="134666" y="385733"/>
                </a:lnTo>
                <a:lnTo>
                  <a:pt x="99083" y="385733"/>
                </a:lnTo>
                <a:lnTo>
                  <a:pt x="90585" y="385113"/>
                </a:lnTo>
                <a:lnTo>
                  <a:pt x="82940" y="381354"/>
                </a:lnTo>
                <a:lnTo>
                  <a:pt x="77127" y="374721"/>
                </a:lnTo>
                <a:lnTo>
                  <a:pt x="74337" y="366350"/>
                </a:lnTo>
                <a:lnTo>
                  <a:pt x="74953" y="357851"/>
                </a:lnTo>
                <a:lnTo>
                  <a:pt x="78711" y="350202"/>
                </a:lnTo>
                <a:lnTo>
                  <a:pt x="85343" y="344381"/>
                </a:lnTo>
                <a:lnTo>
                  <a:pt x="104618" y="333329"/>
                </a:lnTo>
                <a:lnTo>
                  <a:pt x="82511" y="294775"/>
                </a:lnTo>
                <a:close/>
              </a:path>
              <a:path w="714375" h="419100">
                <a:moveTo>
                  <a:pt x="104618" y="333329"/>
                </a:moveTo>
                <a:lnTo>
                  <a:pt x="85343" y="344381"/>
                </a:lnTo>
                <a:lnTo>
                  <a:pt x="78711" y="350202"/>
                </a:lnTo>
                <a:lnTo>
                  <a:pt x="74953" y="357851"/>
                </a:lnTo>
                <a:lnTo>
                  <a:pt x="74337" y="366350"/>
                </a:lnTo>
                <a:lnTo>
                  <a:pt x="77127" y="374721"/>
                </a:lnTo>
                <a:lnTo>
                  <a:pt x="82940" y="381354"/>
                </a:lnTo>
                <a:lnTo>
                  <a:pt x="90585" y="385113"/>
                </a:lnTo>
                <a:lnTo>
                  <a:pt x="99083" y="385733"/>
                </a:lnTo>
                <a:lnTo>
                  <a:pt x="107454" y="382951"/>
                </a:lnTo>
                <a:lnTo>
                  <a:pt x="126732" y="371897"/>
                </a:lnTo>
                <a:lnTo>
                  <a:pt x="104618" y="333329"/>
                </a:lnTo>
                <a:close/>
              </a:path>
              <a:path w="714375" h="419100">
                <a:moveTo>
                  <a:pt x="126732" y="371897"/>
                </a:moveTo>
                <a:lnTo>
                  <a:pt x="107454" y="382951"/>
                </a:lnTo>
                <a:lnTo>
                  <a:pt x="99083" y="385733"/>
                </a:lnTo>
                <a:lnTo>
                  <a:pt x="134666" y="385733"/>
                </a:lnTo>
                <a:lnTo>
                  <a:pt x="126732" y="371897"/>
                </a:lnTo>
                <a:close/>
              </a:path>
              <a:path w="714375" h="419100">
                <a:moveTo>
                  <a:pt x="689470" y="0"/>
                </a:moveTo>
                <a:lnTo>
                  <a:pt x="681101" y="2789"/>
                </a:lnTo>
                <a:lnTo>
                  <a:pt x="104618" y="333329"/>
                </a:lnTo>
                <a:lnTo>
                  <a:pt x="126732" y="371897"/>
                </a:lnTo>
                <a:lnTo>
                  <a:pt x="703199" y="41346"/>
                </a:lnTo>
                <a:lnTo>
                  <a:pt x="709839" y="35527"/>
                </a:lnTo>
                <a:lnTo>
                  <a:pt x="713600" y="27883"/>
                </a:lnTo>
                <a:lnTo>
                  <a:pt x="714218" y="19388"/>
                </a:lnTo>
                <a:lnTo>
                  <a:pt x="711428" y="11019"/>
                </a:lnTo>
                <a:lnTo>
                  <a:pt x="705609" y="4379"/>
                </a:lnTo>
                <a:lnTo>
                  <a:pt x="697965" y="617"/>
                </a:lnTo>
                <a:lnTo>
                  <a:pt x="689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1237" y="2921000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415124" y="0"/>
                </a:moveTo>
                <a:lnTo>
                  <a:pt x="366713" y="2792"/>
                </a:lnTo>
                <a:lnTo>
                  <a:pt x="319941" y="10964"/>
                </a:lnTo>
                <a:lnTo>
                  <a:pt x="275121" y="24202"/>
                </a:lnTo>
                <a:lnTo>
                  <a:pt x="232564" y="42195"/>
                </a:lnTo>
                <a:lnTo>
                  <a:pt x="192582" y="64632"/>
                </a:lnTo>
                <a:lnTo>
                  <a:pt x="155486" y="91201"/>
                </a:lnTo>
                <a:lnTo>
                  <a:pt x="121588" y="121591"/>
                </a:lnTo>
                <a:lnTo>
                  <a:pt x="91199" y="155490"/>
                </a:lnTo>
                <a:lnTo>
                  <a:pt x="64630" y="192587"/>
                </a:lnTo>
                <a:lnTo>
                  <a:pt x="42194" y="232571"/>
                </a:lnTo>
                <a:lnTo>
                  <a:pt x="24201" y="275129"/>
                </a:lnTo>
                <a:lnTo>
                  <a:pt x="10963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48"/>
                </a:lnTo>
                <a:lnTo>
                  <a:pt x="10963" y="510319"/>
                </a:lnTo>
                <a:lnTo>
                  <a:pt x="24201" y="555139"/>
                </a:lnTo>
                <a:lnTo>
                  <a:pt x="42194" y="597696"/>
                </a:lnTo>
                <a:lnTo>
                  <a:pt x="64630" y="637678"/>
                </a:lnTo>
                <a:lnTo>
                  <a:pt x="91199" y="674774"/>
                </a:lnTo>
                <a:lnTo>
                  <a:pt x="121588" y="708672"/>
                </a:lnTo>
                <a:lnTo>
                  <a:pt x="155486" y="739062"/>
                </a:lnTo>
                <a:lnTo>
                  <a:pt x="192582" y="765630"/>
                </a:lnTo>
                <a:lnTo>
                  <a:pt x="232564" y="788067"/>
                </a:lnTo>
                <a:lnTo>
                  <a:pt x="275121" y="806060"/>
                </a:lnTo>
                <a:lnTo>
                  <a:pt x="319941" y="819298"/>
                </a:lnTo>
                <a:lnTo>
                  <a:pt x="366713" y="827469"/>
                </a:lnTo>
                <a:lnTo>
                  <a:pt x="415124" y="830262"/>
                </a:lnTo>
                <a:lnTo>
                  <a:pt x="463538" y="827469"/>
                </a:lnTo>
                <a:lnTo>
                  <a:pt x="510311" y="819298"/>
                </a:lnTo>
                <a:lnTo>
                  <a:pt x="555133" y="806060"/>
                </a:lnTo>
                <a:lnTo>
                  <a:pt x="597691" y="788067"/>
                </a:lnTo>
                <a:lnTo>
                  <a:pt x="637674" y="765630"/>
                </a:lnTo>
                <a:lnTo>
                  <a:pt x="674771" y="739062"/>
                </a:lnTo>
                <a:lnTo>
                  <a:pt x="708671" y="708672"/>
                </a:lnTo>
                <a:lnTo>
                  <a:pt x="739061" y="674774"/>
                </a:lnTo>
                <a:lnTo>
                  <a:pt x="765630" y="637678"/>
                </a:lnTo>
                <a:lnTo>
                  <a:pt x="788067" y="597696"/>
                </a:lnTo>
                <a:lnTo>
                  <a:pt x="806060" y="555139"/>
                </a:lnTo>
                <a:lnTo>
                  <a:pt x="819298" y="510319"/>
                </a:lnTo>
                <a:lnTo>
                  <a:pt x="827469" y="463548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1" y="155490"/>
                </a:lnTo>
                <a:lnTo>
                  <a:pt x="708671" y="121591"/>
                </a:lnTo>
                <a:lnTo>
                  <a:pt x="674771" y="91201"/>
                </a:lnTo>
                <a:lnTo>
                  <a:pt x="637674" y="64632"/>
                </a:lnTo>
                <a:lnTo>
                  <a:pt x="597691" y="42195"/>
                </a:lnTo>
                <a:lnTo>
                  <a:pt x="555133" y="24202"/>
                </a:lnTo>
                <a:lnTo>
                  <a:pt x="510311" y="10964"/>
                </a:lnTo>
                <a:lnTo>
                  <a:pt x="463538" y="2792"/>
                </a:lnTo>
                <a:lnTo>
                  <a:pt x="41512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1237" y="2921000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830262" y="415132"/>
                </a:moveTo>
                <a:lnTo>
                  <a:pt x="827469" y="366719"/>
                </a:lnTo>
                <a:lnTo>
                  <a:pt x="819298" y="319946"/>
                </a:lnTo>
                <a:lnTo>
                  <a:pt x="806060" y="275125"/>
                </a:lnTo>
                <a:lnTo>
                  <a:pt x="788067" y="232567"/>
                </a:lnTo>
                <a:lnTo>
                  <a:pt x="765631" y="192584"/>
                </a:lnTo>
                <a:lnTo>
                  <a:pt x="739062" y="155488"/>
                </a:lnTo>
                <a:lnTo>
                  <a:pt x="708673" y="121589"/>
                </a:lnTo>
                <a:lnTo>
                  <a:pt x="674774" y="91199"/>
                </a:lnTo>
                <a:lnTo>
                  <a:pt x="637677" y="64631"/>
                </a:lnTo>
                <a:lnTo>
                  <a:pt x="597695" y="42194"/>
                </a:lnTo>
                <a:lnTo>
                  <a:pt x="555137" y="24201"/>
                </a:lnTo>
                <a:lnTo>
                  <a:pt x="510316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6" y="42194"/>
                </a:lnTo>
                <a:lnTo>
                  <a:pt x="192584" y="64631"/>
                </a:lnTo>
                <a:lnTo>
                  <a:pt x="155487" y="91199"/>
                </a:lnTo>
                <a:lnTo>
                  <a:pt x="121588" y="121589"/>
                </a:lnTo>
                <a:lnTo>
                  <a:pt x="91199" y="155488"/>
                </a:lnTo>
                <a:lnTo>
                  <a:pt x="64630" y="192584"/>
                </a:lnTo>
                <a:lnTo>
                  <a:pt x="42194" y="232567"/>
                </a:lnTo>
                <a:lnTo>
                  <a:pt x="24201" y="275125"/>
                </a:lnTo>
                <a:lnTo>
                  <a:pt x="10963" y="319946"/>
                </a:lnTo>
                <a:lnTo>
                  <a:pt x="2792" y="366719"/>
                </a:lnTo>
                <a:lnTo>
                  <a:pt x="0" y="415132"/>
                </a:lnTo>
                <a:lnTo>
                  <a:pt x="2792" y="463545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6"/>
                </a:lnTo>
                <a:lnTo>
                  <a:pt x="64630" y="637678"/>
                </a:lnTo>
                <a:lnTo>
                  <a:pt x="91199" y="674775"/>
                </a:lnTo>
                <a:lnTo>
                  <a:pt x="121588" y="708674"/>
                </a:lnTo>
                <a:lnTo>
                  <a:pt x="155487" y="739063"/>
                </a:lnTo>
                <a:lnTo>
                  <a:pt x="192584" y="765632"/>
                </a:lnTo>
                <a:lnTo>
                  <a:pt x="232566" y="788068"/>
                </a:lnTo>
                <a:lnTo>
                  <a:pt x="275124" y="806061"/>
                </a:lnTo>
                <a:lnTo>
                  <a:pt x="319945" y="819299"/>
                </a:lnTo>
                <a:lnTo>
                  <a:pt x="366718" y="827470"/>
                </a:lnTo>
                <a:lnTo>
                  <a:pt x="415131" y="830263"/>
                </a:lnTo>
                <a:lnTo>
                  <a:pt x="463544" y="827470"/>
                </a:lnTo>
                <a:lnTo>
                  <a:pt x="510316" y="819299"/>
                </a:lnTo>
                <a:lnTo>
                  <a:pt x="555137" y="806061"/>
                </a:lnTo>
                <a:lnTo>
                  <a:pt x="597695" y="788068"/>
                </a:lnTo>
                <a:lnTo>
                  <a:pt x="637677" y="765632"/>
                </a:lnTo>
                <a:lnTo>
                  <a:pt x="674774" y="739063"/>
                </a:lnTo>
                <a:lnTo>
                  <a:pt x="708673" y="708674"/>
                </a:lnTo>
                <a:lnTo>
                  <a:pt x="739062" y="674775"/>
                </a:lnTo>
                <a:lnTo>
                  <a:pt x="765631" y="637678"/>
                </a:lnTo>
                <a:lnTo>
                  <a:pt x="788067" y="597696"/>
                </a:lnTo>
                <a:lnTo>
                  <a:pt x="806060" y="555138"/>
                </a:lnTo>
                <a:lnTo>
                  <a:pt x="819298" y="510317"/>
                </a:lnTo>
                <a:lnTo>
                  <a:pt x="827469" y="463545"/>
                </a:lnTo>
                <a:lnTo>
                  <a:pt x="830262" y="415132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4550" y="3751262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415137" y="0"/>
                </a:moveTo>
                <a:lnTo>
                  <a:pt x="366723" y="2792"/>
                </a:lnTo>
                <a:lnTo>
                  <a:pt x="319950" y="10964"/>
                </a:lnTo>
                <a:lnTo>
                  <a:pt x="275129" y="24202"/>
                </a:lnTo>
                <a:lnTo>
                  <a:pt x="232571" y="42195"/>
                </a:lnTo>
                <a:lnTo>
                  <a:pt x="192587" y="64632"/>
                </a:lnTo>
                <a:lnTo>
                  <a:pt x="155490" y="91201"/>
                </a:lnTo>
                <a:lnTo>
                  <a:pt x="121591" y="121591"/>
                </a:lnTo>
                <a:lnTo>
                  <a:pt x="91201" y="155490"/>
                </a:lnTo>
                <a:lnTo>
                  <a:pt x="64632" y="192587"/>
                </a:lnTo>
                <a:lnTo>
                  <a:pt x="42195" y="232571"/>
                </a:lnTo>
                <a:lnTo>
                  <a:pt x="24202" y="275129"/>
                </a:lnTo>
                <a:lnTo>
                  <a:pt x="10964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48"/>
                </a:lnTo>
                <a:lnTo>
                  <a:pt x="10964" y="510319"/>
                </a:lnTo>
                <a:lnTo>
                  <a:pt x="24202" y="555139"/>
                </a:lnTo>
                <a:lnTo>
                  <a:pt x="42195" y="597696"/>
                </a:lnTo>
                <a:lnTo>
                  <a:pt x="64632" y="637678"/>
                </a:lnTo>
                <a:lnTo>
                  <a:pt x="91201" y="674774"/>
                </a:lnTo>
                <a:lnTo>
                  <a:pt x="121591" y="708672"/>
                </a:lnTo>
                <a:lnTo>
                  <a:pt x="155490" y="739062"/>
                </a:lnTo>
                <a:lnTo>
                  <a:pt x="192587" y="765630"/>
                </a:lnTo>
                <a:lnTo>
                  <a:pt x="232571" y="788067"/>
                </a:lnTo>
                <a:lnTo>
                  <a:pt x="275129" y="806060"/>
                </a:lnTo>
                <a:lnTo>
                  <a:pt x="319950" y="819298"/>
                </a:lnTo>
                <a:lnTo>
                  <a:pt x="366723" y="827469"/>
                </a:lnTo>
                <a:lnTo>
                  <a:pt x="415137" y="830262"/>
                </a:lnTo>
                <a:lnTo>
                  <a:pt x="463548" y="827469"/>
                </a:lnTo>
                <a:lnTo>
                  <a:pt x="510319" y="819298"/>
                </a:lnTo>
                <a:lnTo>
                  <a:pt x="555139" y="806060"/>
                </a:lnTo>
                <a:lnTo>
                  <a:pt x="597696" y="788067"/>
                </a:lnTo>
                <a:lnTo>
                  <a:pt x="637678" y="765630"/>
                </a:lnTo>
                <a:lnTo>
                  <a:pt x="674774" y="739062"/>
                </a:lnTo>
                <a:lnTo>
                  <a:pt x="708672" y="708672"/>
                </a:lnTo>
                <a:lnTo>
                  <a:pt x="739062" y="674774"/>
                </a:lnTo>
                <a:lnTo>
                  <a:pt x="765630" y="637678"/>
                </a:lnTo>
                <a:lnTo>
                  <a:pt x="788067" y="597696"/>
                </a:lnTo>
                <a:lnTo>
                  <a:pt x="806060" y="555139"/>
                </a:lnTo>
                <a:lnTo>
                  <a:pt x="819298" y="510319"/>
                </a:lnTo>
                <a:lnTo>
                  <a:pt x="827469" y="463548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2" y="155490"/>
                </a:lnTo>
                <a:lnTo>
                  <a:pt x="708672" y="121591"/>
                </a:lnTo>
                <a:lnTo>
                  <a:pt x="674774" y="91201"/>
                </a:lnTo>
                <a:lnTo>
                  <a:pt x="637678" y="64632"/>
                </a:lnTo>
                <a:lnTo>
                  <a:pt x="597696" y="42195"/>
                </a:lnTo>
                <a:lnTo>
                  <a:pt x="555139" y="24202"/>
                </a:lnTo>
                <a:lnTo>
                  <a:pt x="510319" y="10964"/>
                </a:lnTo>
                <a:lnTo>
                  <a:pt x="463548" y="2792"/>
                </a:lnTo>
                <a:lnTo>
                  <a:pt x="4151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4549" y="3751262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830263" y="415131"/>
                </a:moveTo>
                <a:lnTo>
                  <a:pt x="827470" y="366718"/>
                </a:lnTo>
                <a:lnTo>
                  <a:pt x="819299" y="319945"/>
                </a:lnTo>
                <a:lnTo>
                  <a:pt x="806061" y="275124"/>
                </a:lnTo>
                <a:lnTo>
                  <a:pt x="788068" y="232567"/>
                </a:lnTo>
                <a:lnTo>
                  <a:pt x="765632" y="192584"/>
                </a:lnTo>
                <a:lnTo>
                  <a:pt x="739063" y="155488"/>
                </a:lnTo>
                <a:lnTo>
                  <a:pt x="708674" y="121589"/>
                </a:lnTo>
                <a:lnTo>
                  <a:pt x="674775" y="91199"/>
                </a:lnTo>
                <a:lnTo>
                  <a:pt x="637678" y="64631"/>
                </a:lnTo>
                <a:lnTo>
                  <a:pt x="597695" y="42194"/>
                </a:lnTo>
                <a:lnTo>
                  <a:pt x="555138" y="24201"/>
                </a:lnTo>
                <a:lnTo>
                  <a:pt x="510317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7" y="42194"/>
                </a:lnTo>
                <a:lnTo>
                  <a:pt x="192584" y="64631"/>
                </a:lnTo>
                <a:lnTo>
                  <a:pt x="155488" y="91199"/>
                </a:lnTo>
                <a:lnTo>
                  <a:pt x="121589" y="121589"/>
                </a:lnTo>
                <a:lnTo>
                  <a:pt x="91199" y="155488"/>
                </a:lnTo>
                <a:lnTo>
                  <a:pt x="64631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1" y="637678"/>
                </a:lnTo>
                <a:lnTo>
                  <a:pt x="91199" y="674774"/>
                </a:lnTo>
                <a:lnTo>
                  <a:pt x="121589" y="708673"/>
                </a:lnTo>
                <a:lnTo>
                  <a:pt x="155488" y="739062"/>
                </a:lnTo>
                <a:lnTo>
                  <a:pt x="192584" y="765631"/>
                </a:lnTo>
                <a:lnTo>
                  <a:pt x="232567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7" y="819298"/>
                </a:lnTo>
                <a:lnTo>
                  <a:pt x="555138" y="806060"/>
                </a:lnTo>
                <a:lnTo>
                  <a:pt x="597695" y="788068"/>
                </a:lnTo>
                <a:lnTo>
                  <a:pt x="637678" y="765631"/>
                </a:lnTo>
                <a:lnTo>
                  <a:pt x="674775" y="739062"/>
                </a:lnTo>
                <a:lnTo>
                  <a:pt x="708674" y="708673"/>
                </a:lnTo>
                <a:lnTo>
                  <a:pt x="739063" y="674774"/>
                </a:lnTo>
                <a:lnTo>
                  <a:pt x="765632" y="637678"/>
                </a:lnTo>
                <a:lnTo>
                  <a:pt x="788068" y="597695"/>
                </a:lnTo>
                <a:lnTo>
                  <a:pt x="806061" y="555138"/>
                </a:lnTo>
                <a:lnTo>
                  <a:pt x="819299" y="510317"/>
                </a:lnTo>
                <a:lnTo>
                  <a:pt x="827470" y="463544"/>
                </a:lnTo>
                <a:lnTo>
                  <a:pt x="830263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4375" y="2921000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415124" y="0"/>
                </a:moveTo>
                <a:lnTo>
                  <a:pt x="366713" y="2792"/>
                </a:lnTo>
                <a:lnTo>
                  <a:pt x="319942" y="10964"/>
                </a:lnTo>
                <a:lnTo>
                  <a:pt x="275123" y="24202"/>
                </a:lnTo>
                <a:lnTo>
                  <a:pt x="232566" y="42195"/>
                </a:lnTo>
                <a:lnTo>
                  <a:pt x="192584" y="64632"/>
                </a:lnTo>
                <a:lnTo>
                  <a:pt x="155488" y="91201"/>
                </a:lnTo>
                <a:lnTo>
                  <a:pt x="121589" y="121591"/>
                </a:lnTo>
                <a:lnTo>
                  <a:pt x="91200" y="155490"/>
                </a:lnTo>
                <a:lnTo>
                  <a:pt x="64631" y="192587"/>
                </a:lnTo>
                <a:lnTo>
                  <a:pt x="42194" y="232571"/>
                </a:lnTo>
                <a:lnTo>
                  <a:pt x="24201" y="275129"/>
                </a:lnTo>
                <a:lnTo>
                  <a:pt x="10964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48"/>
                </a:lnTo>
                <a:lnTo>
                  <a:pt x="10964" y="510319"/>
                </a:lnTo>
                <a:lnTo>
                  <a:pt x="24201" y="555139"/>
                </a:lnTo>
                <a:lnTo>
                  <a:pt x="42194" y="597696"/>
                </a:lnTo>
                <a:lnTo>
                  <a:pt x="64631" y="637678"/>
                </a:lnTo>
                <a:lnTo>
                  <a:pt x="91200" y="674774"/>
                </a:lnTo>
                <a:lnTo>
                  <a:pt x="121589" y="708672"/>
                </a:lnTo>
                <a:lnTo>
                  <a:pt x="155488" y="739062"/>
                </a:lnTo>
                <a:lnTo>
                  <a:pt x="192584" y="765630"/>
                </a:lnTo>
                <a:lnTo>
                  <a:pt x="232566" y="788067"/>
                </a:lnTo>
                <a:lnTo>
                  <a:pt x="275123" y="806060"/>
                </a:lnTo>
                <a:lnTo>
                  <a:pt x="319942" y="819298"/>
                </a:lnTo>
                <a:lnTo>
                  <a:pt x="366713" y="827469"/>
                </a:lnTo>
                <a:lnTo>
                  <a:pt x="415124" y="830262"/>
                </a:lnTo>
                <a:lnTo>
                  <a:pt x="463538" y="827469"/>
                </a:lnTo>
                <a:lnTo>
                  <a:pt x="510311" y="819298"/>
                </a:lnTo>
                <a:lnTo>
                  <a:pt x="555133" y="806060"/>
                </a:lnTo>
                <a:lnTo>
                  <a:pt x="597691" y="788067"/>
                </a:lnTo>
                <a:lnTo>
                  <a:pt x="637674" y="765630"/>
                </a:lnTo>
                <a:lnTo>
                  <a:pt x="674771" y="739062"/>
                </a:lnTo>
                <a:lnTo>
                  <a:pt x="708671" y="708672"/>
                </a:lnTo>
                <a:lnTo>
                  <a:pt x="739061" y="674774"/>
                </a:lnTo>
                <a:lnTo>
                  <a:pt x="765630" y="637678"/>
                </a:lnTo>
                <a:lnTo>
                  <a:pt x="788067" y="597696"/>
                </a:lnTo>
                <a:lnTo>
                  <a:pt x="806060" y="555139"/>
                </a:lnTo>
                <a:lnTo>
                  <a:pt x="819298" y="510319"/>
                </a:lnTo>
                <a:lnTo>
                  <a:pt x="827469" y="463548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1" y="155490"/>
                </a:lnTo>
                <a:lnTo>
                  <a:pt x="708671" y="121591"/>
                </a:lnTo>
                <a:lnTo>
                  <a:pt x="674771" y="91201"/>
                </a:lnTo>
                <a:lnTo>
                  <a:pt x="637674" y="64632"/>
                </a:lnTo>
                <a:lnTo>
                  <a:pt x="597691" y="42195"/>
                </a:lnTo>
                <a:lnTo>
                  <a:pt x="555133" y="24202"/>
                </a:lnTo>
                <a:lnTo>
                  <a:pt x="510311" y="10964"/>
                </a:lnTo>
                <a:lnTo>
                  <a:pt x="463538" y="2792"/>
                </a:lnTo>
                <a:lnTo>
                  <a:pt x="41512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54373" y="2921000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830263" y="415132"/>
                </a:moveTo>
                <a:lnTo>
                  <a:pt x="827470" y="366719"/>
                </a:lnTo>
                <a:lnTo>
                  <a:pt x="819299" y="319946"/>
                </a:lnTo>
                <a:lnTo>
                  <a:pt x="806061" y="275125"/>
                </a:lnTo>
                <a:lnTo>
                  <a:pt x="788068" y="232567"/>
                </a:lnTo>
                <a:lnTo>
                  <a:pt x="765632" y="192584"/>
                </a:lnTo>
                <a:lnTo>
                  <a:pt x="739063" y="155488"/>
                </a:lnTo>
                <a:lnTo>
                  <a:pt x="708674" y="121589"/>
                </a:lnTo>
                <a:lnTo>
                  <a:pt x="674775" y="91199"/>
                </a:lnTo>
                <a:lnTo>
                  <a:pt x="637678" y="64631"/>
                </a:lnTo>
                <a:lnTo>
                  <a:pt x="597695" y="42194"/>
                </a:lnTo>
                <a:lnTo>
                  <a:pt x="555138" y="24201"/>
                </a:lnTo>
                <a:lnTo>
                  <a:pt x="510317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7" y="42194"/>
                </a:lnTo>
                <a:lnTo>
                  <a:pt x="192584" y="64631"/>
                </a:lnTo>
                <a:lnTo>
                  <a:pt x="155488" y="91199"/>
                </a:lnTo>
                <a:lnTo>
                  <a:pt x="121589" y="121589"/>
                </a:lnTo>
                <a:lnTo>
                  <a:pt x="91199" y="155488"/>
                </a:lnTo>
                <a:lnTo>
                  <a:pt x="64631" y="192584"/>
                </a:lnTo>
                <a:lnTo>
                  <a:pt x="42194" y="232567"/>
                </a:lnTo>
                <a:lnTo>
                  <a:pt x="24201" y="275125"/>
                </a:lnTo>
                <a:lnTo>
                  <a:pt x="10963" y="319946"/>
                </a:lnTo>
                <a:lnTo>
                  <a:pt x="2792" y="366719"/>
                </a:lnTo>
                <a:lnTo>
                  <a:pt x="0" y="415132"/>
                </a:lnTo>
                <a:lnTo>
                  <a:pt x="2792" y="463545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6"/>
                </a:lnTo>
                <a:lnTo>
                  <a:pt x="64631" y="637678"/>
                </a:lnTo>
                <a:lnTo>
                  <a:pt x="91199" y="674775"/>
                </a:lnTo>
                <a:lnTo>
                  <a:pt x="121589" y="708674"/>
                </a:lnTo>
                <a:lnTo>
                  <a:pt x="155488" y="739063"/>
                </a:lnTo>
                <a:lnTo>
                  <a:pt x="192584" y="765632"/>
                </a:lnTo>
                <a:lnTo>
                  <a:pt x="232567" y="788068"/>
                </a:lnTo>
                <a:lnTo>
                  <a:pt x="275124" y="806061"/>
                </a:lnTo>
                <a:lnTo>
                  <a:pt x="319945" y="819299"/>
                </a:lnTo>
                <a:lnTo>
                  <a:pt x="366718" y="827470"/>
                </a:lnTo>
                <a:lnTo>
                  <a:pt x="415131" y="830263"/>
                </a:lnTo>
                <a:lnTo>
                  <a:pt x="463544" y="827470"/>
                </a:lnTo>
                <a:lnTo>
                  <a:pt x="510317" y="819299"/>
                </a:lnTo>
                <a:lnTo>
                  <a:pt x="555138" y="806061"/>
                </a:lnTo>
                <a:lnTo>
                  <a:pt x="597695" y="788068"/>
                </a:lnTo>
                <a:lnTo>
                  <a:pt x="637678" y="765632"/>
                </a:lnTo>
                <a:lnTo>
                  <a:pt x="674775" y="739063"/>
                </a:lnTo>
                <a:lnTo>
                  <a:pt x="708674" y="708674"/>
                </a:lnTo>
                <a:lnTo>
                  <a:pt x="739063" y="674775"/>
                </a:lnTo>
                <a:lnTo>
                  <a:pt x="765632" y="637678"/>
                </a:lnTo>
                <a:lnTo>
                  <a:pt x="788068" y="597696"/>
                </a:lnTo>
                <a:lnTo>
                  <a:pt x="806061" y="555138"/>
                </a:lnTo>
                <a:lnTo>
                  <a:pt x="819299" y="510317"/>
                </a:lnTo>
                <a:lnTo>
                  <a:pt x="827470" y="463545"/>
                </a:lnTo>
                <a:lnTo>
                  <a:pt x="830263" y="415132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6455" y="2487167"/>
            <a:ext cx="957071" cy="633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27463" y="2502013"/>
            <a:ext cx="742950" cy="419100"/>
          </a:xfrm>
          <a:custGeom>
            <a:avLst/>
            <a:gdLst/>
            <a:ahLst/>
            <a:cxnLst/>
            <a:rect l="l" t="t" r="r" b="b"/>
            <a:pathLst>
              <a:path w="742950" h="419100">
                <a:moveTo>
                  <a:pt x="615306" y="374130"/>
                </a:moveTo>
                <a:lnTo>
                  <a:pt x="593865" y="413068"/>
                </a:lnTo>
                <a:lnTo>
                  <a:pt x="742836" y="418986"/>
                </a:lnTo>
                <a:lnTo>
                  <a:pt x="721118" y="387496"/>
                </a:lnTo>
                <a:lnTo>
                  <a:pt x="643194" y="387496"/>
                </a:lnTo>
                <a:lnTo>
                  <a:pt x="634771" y="384848"/>
                </a:lnTo>
                <a:lnTo>
                  <a:pt x="615306" y="374130"/>
                </a:lnTo>
                <a:close/>
              </a:path>
              <a:path w="742950" h="419100">
                <a:moveTo>
                  <a:pt x="636747" y="335193"/>
                </a:moveTo>
                <a:lnTo>
                  <a:pt x="615306" y="374130"/>
                </a:lnTo>
                <a:lnTo>
                  <a:pt x="634771" y="384848"/>
                </a:lnTo>
                <a:lnTo>
                  <a:pt x="643194" y="387496"/>
                </a:lnTo>
                <a:lnTo>
                  <a:pt x="651680" y="386733"/>
                </a:lnTo>
                <a:lnTo>
                  <a:pt x="659258" y="382843"/>
                </a:lnTo>
                <a:lnTo>
                  <a:pt x="664959" y="376111"/>
                </a:lnTo>
                <a:lnTo>
                  <a:pt x="667602" y="367688"/>
                </a:lnTo>
                <a:lnTo>
                  <a:pt x="666837" y="359201"/>
                </a:lnTo>
                <a:lnTo>
                  <a:pt x="662947" y="351618"/>
                </a:lnTo>
                <a:lnTo>
                  <a:pt x="656209" y="345910"/>
                </a:lnTo>
                <a:lnTo>
                  <a:pt x="636747" y="335193"/>
                </a:lnTo>
                <a:close/>
              </a:path>
              <a:path w="742950" h="419100">
                <a:moveTo>
                  <a:pt x="658190" y="296253"/>
                </a:moveTo>
                <a:lnTo>
                  <a:pt x="636747" y="335193"/>
                </a:lnTo>
                <a:lnTo>
                  <a:pt x="656209" y="345910"/>
                </a:lnTo>
                <a:lnTo>
                  <a:pt x="662947" y="351618"/>
                </a:lnTo>
                <a:lnTo>
                  <a:pt x="666837" y="359201"/>
                </a:lnTo>
                <a:lnTo>
                  <a:pt x="667602" y="367688"/>
                </a:lnTo>
                <a:lnTo>
                  <a:pt x="664959" y="376111"/>
                </a:lnTo>
                <a:lnTo>
                  <a:pt x="659258" y="382843"/>
                </a:lnTo>
                <a:lnTo>
                  <a:pt x="651680" y="386733"/>
                </a:lnTo>
                <a:lnTo>
                  <a:pt x="643194" y="387496"/>
                </a:lnTo>
                <a:lnTo>
                  <a:pt x="721118" y="387496"/>
                </a:lnTo>
                <a:lnTo>
                  <a:pt x="658190" y="296253"/>
                </a:lnTo>
                <a:close/>
              </a:path>
              <a:path w="742950" h="419100">
                <a:moveTo>
                  <a:pt x="24407" y="0"/>
                </a:moveTo>
                <a:lnTo>
                  <a:pt x="15921" y="764"/>
                </a:lnTo>
                <a:lnTo>
                  <a:pt x="8343" y="4654"/>
                </a:lnTo>
                <a:lnTo>
                  <a:pt x="2642" y="11392"/>
                </a:lnTo>
                <a:lnTo>
                  <a:pt x="0" y="19815"/>
                </a:lnTo>
                <a:lnTo>
                  <a:pt x="764" y="28300"/>
                </a:lnTo>
                <a:lnTo>
                  <a:pt x="4654" y="35879"/>
                </a:lnTo>
                <a:lnTo>
                  <a:pt x="11392" y="41580"/>
                </a:lnTo>
                <a:lnTo>
                  <a:pt x="615306" y="374130"/>
                </a:lnTo>
                <a:lnTo>
                  <a:pt x="636747" y="335193"/>
                </a:lnTo>
                <a:lnTo>
                  <a:pt x="32830" y="2642"/>
                </a:lnTo>
                <a:lnTo>
                  <a:pt x="24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5503" y="3715511"/>
            <a:ext cx="923544" cy="652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5162" y="3729267"/>
            <a:ext cx="709930" cy="438150"/>
          </a:xfrm>
          <a:custGeom>
            <a:avLst/>
            <a:gdLst/>
            <a:ahLst/>
            <a:cxnLst/>
            <a:rect l="l" t="t" r="r" b="b"/>
            <a:pathLst>
              <a:path w="709930" h="438150">
                <a:moveTo>
                  <a:pt x="583791" y="387906"/>
                </a:moveTo>
                <a:lnTo>
                  <a:pt x="560785" y="425931"/>
                </a:lnTo>
                <a:lnTo>
                  <a:pt x="709387" y="437920"/>
                </a:lnTo>
                <a:lnTo>
                  <a:pt x="686964" y="402394"/>
                </a:lnTo>
                <a:lnTo>
                  <a:pt x="611115" y="402394"/>
                </a:lnTo>
                <a:lnTo>
                  <a:pt x="602809" y="399413"/>
                </a:lnTo>
                <a:lnTo>
                  <a:pt x="583791" y="387906"/>
                </a:lnTo>
                <a:close/>
              </a:path>
              <a:path w="709930" h="438150">
                <a:moveTo>
                  <a:pt x="606804" y="349870"/>
                </a:moveTo>
                <a:lnTo>
                  <a:pt x="583791" y="387906"/>
                </a:lnTo>
                <a:lnTo>
                  <a:pt x="602809" y="399413"/>
                </a:lnTo>
                <a:lnTo>
                  <a:pt x="611115" y="402394"/>
                </a:lnTo>
                <a:lnTo>
                  <a:pt x="619625" y="401974"/>
                </a:lnTo>
                <a:lnTo>
                  <a:pt x="627357" y="398393"/>
                </a:lnTo>
                <a:lnTo>
                  <a:pt x="633327" y="391895"/>
                </a:lnTo>
                <a:lnTo>
                  <a:pt x="636310" y="383588"/>
                </a:lnTo>
                <a:lnTo>
                  <a:pt x="635894" y="375078"/>
                </a:lnTo>
                <a:lnTo>
                  <a:pt x="632318" y="367347"/>
                </a:lnTo>
                <a:lnTo>
                  <a:pt x="625821" y="361377"/>
                </a:lnTo>
                <a:lnTo>
                  <a:pt x="606804" y="349870"/>
                </a:lnTo>
                <a:close/>
              </a:path>
              <a:path w="709930" h="438150">
                <a:moveTo>
                  <a:pt x="629809" y="311847"/>
                </a:moveTo>
                <a:lnTo>
                  <a:pt x="606804" y="349870"/>
                </a:lnTo>
                <a:lnTo>
                  <a:pt x="625821" y="361377"/>
                </a:lnTo>
                <a:lnTo>
                  <a:pt x="632318" y="367347"/>
                </a:lnTo>
                <a:lnTo>
                  <a:pt x="635894" y="375078"/>
                </a:lnTo>
                <a:lnTo>
                  <a:pt x="636310" y="383588"/>
                </a:lnTo>
                <a:lnTo>
                  <a:pt x="633327" y="391895"/>
                </a:lnTo>
                <a:lnTo>
                  <a:pt x="627357" y="398393"/>
                </a:lnTo>
                <a:lnTo>
                  <a:pt x="619625" y="401974"/>
                </a:lnTo>
                <a:lnTo>
                  <a:pt x="611115" y="402394"/>
                </a:lnTo>
                <a:lnTo>
                  <a:pt x="686964" y="402394"/>
                </a:lnTo>
                <a:lnTo>
                  <a:pt x="629809" y="311847"/>
                </a:lnTo>
                <a:close/>
              </a:path>
              <a:path w="709930" h="438150">
                <a:moveTo>
                  <a:pt x="25200" y="0"/>
                </a:moveTo>
                <a:lnTo>
                  <a:pt x="16690" y="416"/>
                </a:lnTo>
                <a:lnTo>
                  <a:pt x="8958" y="3992"/>
                </a:lnTo>
                <a:lnTo>
                  <a:pt x="2988" y="10488"/>
                </a:lnTo>
                <a:lnTo>
                  <a:pt x="0" y="18795"/>
                </a:lnTo>
                <a:lnTo>
                  <a:pt x="416" y="27305"/>
                </a:lnTo>
                <a:lnTo>
                  <a:pt x="3995" y="35036"/>
                </a:lnTo>
                <a:lnTo>
                  <a:pt x="10494" y="41006"/>
                </a:lnTo>
                <a:lnTo>
                  <a:pt x="583791" y="387906"/>
                </a:lnTo>
                <a:lnTo>
                  <a:pt x="606804" y="349870"/>
                </a:lnTo>
                <a:lnTo>
                  <a:pt x="33506" y="2983"/>
                </a:lnTo>
                <a:lnTo>
                  <a:pt x="25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0632" y="3715511"/>
            <a:ext cx="960119" cy="652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44812" y="3729194"/>
            <a:ext cx="748030" cy="438150"/>
          </a:xfrm>
          <a:custGeom>
            <a:avLst/>
            <a:gdLst/>
            <a:ahLst/>
            <a:cxnLst/>
            <a:rect l="l" t="t" r="r" b="b"/>
            <a:pathLst>
              <a:path w="748029" h="438150">
                <a:moveTo>
                  <a:pt x="82524" y="313825"/>
                </a:moveTo>
                <a:lnTo>
                  <a:pt x="0" y="437993"/>
                </a:lnTo>
                <a:lnTo>
                  <a:pt x="148844" y="429509"/>
                </a:lnTo>
                <a:lnTo>
                  <a:pt x="134673" y="404791"/>
                </a:lnTo>
                <a:lnTo>
                  <a:pt x="99085" y="404791"/>
                </a:lnTo>
                <a:lnTo>
                  <a:pt x="90590" y="404174"/>
                </a:lnTo>
                <a:lnTo>
                  <a:pt x="82946" y="400417"/>
                </a:lnTo>
                <a:lnTo>
                  <a:pt x="77127" y="393784"/>
                </a:lnTo>
                <a:lnTo>
                  <a:pt x="74337" y="385407"/>
                </a:lnTo>
                <a:lnTo>
                  <a:pt x="74955" y="376909"/>
                </a:lnTo>
                <a:lnTo>
                  <a:pt x="78716" y="369263"/>
                </a:lnTo>
                <a:lnTo>
                  <a:pt x="85356" y="363444"/>
                </a:lnTo>
                <a:lnTo>
                  <a:pt x="104634" y="352392"/>
                </a:lnTo>
                <a:lnTo>
                  <a:pt x="82524" y="313825"/>
                </a:lnTo>
                <a:close/>
              </a:path>
              <a:path w="748029" h="438150">
                <a:moveTo>
                  <a:pt x="104634" y="352392"/>
                </a:moveTo>
                <a:lnTo>
                  <a:pt x="85356" y="363444"/>
                </a:lnTo>
                <a:lnTo>
                  <a:pt x="78716" y="369263"/>
                </a:lnTo>
                <a:lnTo>
                  <a:pt x="74955" y="376909"/>
                </a:lnTo>
                <a:lnTo>
                  <a:pt x="74337" y="385407"/>
                </a:lnTo>
                <a:lnTo>
                  <a:pt x="77127" y="393784"/>
                </a:lnTo>
                <a:lnTo>
                  <a:pt x="82946" y="400417"/>
                </a:lnTo>
                <a:lnTo>
                  <a:pt x="90590" y="404174"/>
                </a:lnTo>
                <a:lnTo>
                  <a:pt x="99085" y="404791"/>
                </a:lnTo>
                <a:lnTo>
                  <a:pt x="107454" y="402001"/>
                </a:lnTo>
                <a:lnTo>
                  <a:pt x="126736" y="390946"/>
                </a:lnTo>
                <a:lnTo>
                  <a:pt x="104634" y="352392"/>
                </a:lnTo>
                <a:close/>
              </a:path>
              <a:path w="748029" h="438150">
                <a:moveTo>
                  <a:pt x="126736" y="390946"/>
                </a:moveTo>
                <a:lnTo>
                  <a:pt x="107454" y="402001"/>
                </a:lnTo>
                <a:lnTo>
                  <a:pt x="99085" y="404791"/>
                </a:lnTo>
                <a:lnTo>
                  <a:pt x="134673" y="404791"/>
                </a:lnTo>
                <a:lnTo>
                  <a:pt x="126736" y="390946"/>
                </a:lnTo>
                <a:close/>
              </a:path>
              <a:path w="748029" h="438150">
                <a:moveTo>
                  <a:pt x="722807" y="0"/>
                </a:moveTo>
                <a:lnTo>
                  <a:pt x="714438" y="2789"/>
                </a:lnTo>
                <a:lnTo>
                  <a:pt x="104634" y="352392"/>
                </a:lnTo>
                <a:lnTo>
                  <a:pt x="126736" y="390946"/>
                </a:lnTo>
                <a:lnTo>
                  <a:pt x="736536" y="41346"/>
                </a:lnTo>
                <a:lnTo>
                  <a:pt x="743176" y="35527"/>
                </a:lnTo>
                <a:lnTo>
                  <a:pt x="746937" y="27883"/>
                </a:lnTo>
                <a:lnTo>
                  <a:pt x="747555" y="19388"/>
                </a:lnTo>
                <a:lnTo>
                  <a:pt x="744766" y="11019"/>
                </a:lnTo>
                <a:lnTo>
                  <a:pt x="738946" y="4379"/>
                </a:lnTo>
                <a:lnTo>
                  <a:pt x="731302" y="617"/>
                </a:lnTo>
                <a:lnTo>
                  <a:pt x="722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9312" y="5011737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415137" y="0"/>
                </a:moveTo>
                <a:lnTo>
                  <a:pt x="366723" y="2792"/>
                </a:lnTo>
                <a:lnTo>
                  <a:pt x="319950" y="10964"/>
                </a:lnTo>
                <a:lnTo>
                  <a:pt x="275129" y="24201"/>
                </a:lnTo>
                <a:lnTo>
                  <a:pt x="232571" y="42194"/>
                </a:lnTo>
                <a:lnTo>
                  <a:pt x="192587" y="64631"/>
                </a:lnTo>
                <a:lnTo>
                  <a:pt x="155490" y="91200"/>
                </a:lnTo>
                <a:lnTo>
                  <a:pt x="121591" y="121589"/>
                </a:lnTo>
                <a:lnTo>
                  <a:pt x="91201" y="155488"/>
                </a:lnTo>
                <a:lnTo>
                  <a:pt x="64632" y="192584"/>
                </a:lnTo>
                <a:lnTo>
                  <a:pt x="42195" y="232566"/>
                </a:lnTo>
                <a:lnTo>
                  <a:pt x="24202" y="275123"/>
                </a:lnTo>
                <a:lnTo>
                  <a:pt x="10964" y="319942"/>
                </a:lnTo>
                <a:lnTo>
                  <a:pt x="2792" y="366713"/>
                </a:lnTo>
                <a:lnTo>
                  <a:pt x="0" y="415124"/>
                </a:lnTo>
                <a:lnTo>
                  <a:pt x="2792" y="463539"/>
                </a:lnTo>
                <a:lnTo>
                  <a:pt x="10964" y="510313"/>
                </a:lnTo>
                <a:lnTo>
                  <a:pt x="24202" y="555134"/>
                </a:lnTo>
                <a:lnTo>
                  <a:pt x="42195" y="597693"/>
                </a:lnTo>
                <a:lnTo>
                  <a:pt x="64632" y="637676"/>
                </a:lnTo>
                <a:lnTo>
                  <a:pt x="91201" y="674773"/>
                </a:lnTo>
                <a:lnTo>
                  <a:pt x="121591" y="708672"/>
                </a:lnTo>
                <a:lnTo>
                  <a:pt x="155490" y="739062"/>
                </a:lnTo>
                <a:lnTo>
                  <a:pt x="192587" y="765631"/>
                </a:lnTo>
                <a:lnTo>
                  <a:pt x="232571" y="788067"/>
                </a:lnTo>
                <a:lnTo>
                  <a:pt x="275129" y="806060"/>
                </a:lnTo>
                <a:lnTo>
                  <a:pt x="319950" y="819298"/>
                </a:lnTo>
                <a:lnTo>
                  <a:pt x="366723" y="827469"/>
                </a:lnTo>
                <a:lnTo>
                  <a:pt x="415137" y="830262"/>
                </a:lnTo>
                <a:lnTo>
                  <a:pt x="463548" y="827469"/>
                </a:lnTo>
                <a:lnTo>
                  <a:pt x="510319" y="819298"/>
                </a:lnTo>
                <a:lnTo>
                  <a:pt x="555139" y="806060"/>
                </a:lnTo>
                <a:lnTo>
                  <a:pt x="597696" y="788067"/>
                </a:lnTo>
                <a:lnTo>
                  <a:pt x="637678" y="765631"/>
                </a:lnTo>
                <a:lnTo>
                  <a:pt x="674774" y="739062"/>
                </a:lnTo>
                <a:lnTo>
                  <a:pt x="708672" y="708672"/>
                </a:lnTo>
                <a:lnTo>
                  <a:pt x="739062" y="674773"/>
                </a:lnTo>
                <a:lnTo>
                  <a:pt x="765630" y="637676"/>
                </a:lnTo>
                <a:lnTo>
                  <a:pt x="788067" y="597693"/>
                </a:lnTo>
                <a:lnTo>
                  <a:pt x="806060" y="555134"/>
                </a:lnTo>
                <a:lnTo>
                  <a:pt x="819298" y="510313"/>
                </a:lnTo>
                <a:lnTo>
                  <a:pt x="827469" y="463539"/>
                </a:lnTo>
                <a:lnTo>
                  <a:pt x="830262" y="415124"/>
                </a:lnTo>
                <a:lnTo>
                  <a:pt x="827469" y="366713"/>
                </a:lnTo>
                <a:lnTo>
                  <a:pt x="819298" y="319942"/>
                </a:lnTo>
                <a:lnTo>
                  <a:pt x="806060" y="275123"/>
                </a:lnTo>
                <a:lnTo>
                  <a:pt x="788067" y="232566"/>
                </a:lnTo>
                <a:lnTo>
                  <a:pt x="765630" y="192584"/>
                </a:lnTo>
                <a:lnTo>
                  <a:pt x="739062" y="155488"/>
                </a:lnTo>
                <a:lnTo>
                  <a:pt x="708672" y="121589"/>
                </a:lnTo>
                <a:lnTo>
                  <a:pt x="674774" y="91200"/>
                </a:lnTo>
                <a:lnTo>
                  <a:pt x="637678" y="64631"/>
                </a:lnTo>
                <a:lnTo>
                  <a:pt x="597696" y="42194"/>
                </a:lnTo>
                <a:lnTo>
                  <a:pt x="555139" y="24201"/>
                </a:lnTo>
                <a:lnTo>
                  <a:pt x="510319" y="10964"/>
                </a:lnTo>
                <a:lnTo>
                  <a:pt x="463548" y="2792"/>
                </a:lnTo>
                <a:lnTo>
                  <a:pt x="4151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19312" y="5011737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830262" y="415131"/>
                </a:moveTo>
                <a:lnTo>
                  <a:pt x="827469" y="366718"/>
                </a:lnTo>
                <a:lnTo>
                  <a:pt x="819298" y="319945"/>
                </a:lnTo>
                <a:lnTo>
                  <a:pt x="806060" y="275124"/>
                </a:lnTo>
                <a:lnTo>
                  <a:pt x="788067" y="232567"/>
                </a:lnTo>
                <a:lnTo>
                  <a:pt x="765631" y="192584"/>
                </a:lnTo>
                <a:lnTo>
                  <a:pt x="739062" y="155488"/>
                </a:lnTo>
                <a:lnTo>
                  <a:pt x="708673" y="121589"/>
                </a:lnTo>
                <a:lnTo>
                  <a:pt x="674774" y="91199"/>
                </a:lnTo>
                <a:lnTo>
                  <a:pt x="637677" y="64631"/>
                </a:lnTo>
                <a:lnTo>
                  <a:pt x="597695" y="42194"/>
                </a:lnTo>
                <a:lnTo>
                  <a:pt x="555137" y="24201"/>
                </a:lnTo>
                <a:lnTo>
                  <a:pt x="510316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6" y="42194"/>
                </a:lnTo>
                <a:lnTo>
                  <a:pt x="192584" y="64631"/>
                </a:lnTo>
                <a:lnTo>
                  <a:pt x="155487" y="91199"/>
                </a:lnTo>
                <a:lnTo>
                  <a:pt x="121588" y="121589"/>
                </a:lnTo>
                <a:lnTo>
                  <a:pt x="91199" y="155488"/>
                </a:lnTo>
                <a:lnTo>
                  <a:pt x="64630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0" y="637678"/>
                </a:lnTo>
                <a:lnTo>
                  <a:pt x="91199" y="674774"/>
                </a:lnTo>
                <a:lnTo>
                  <a:pt x="121588" y="708673"/>
                </a:lnTo>
                <a:lnTo>
                  <a:pt x="155487" y="739062"/>
                </a:lnTo>
                <a:lnTo>
                  <a:pt x="192584" y="765631"/>
                </a:lnTo>
                <a:lnTo>
                  <a:pt x="232566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6" y="819298"/>
                </a:lnTo>
                <a:lnTo>
                  <a:pt x="555137" y="806060"/>
                </a:lnTo>
                <a:lnTo>
                  <a:pt x="597695" y="788068"/>
                </a:lnTo>
                <a:lnTo>
                  <a:pt x="637677" y="765631"/>
                </a:lnTo>
                <a:lnTo>
                  <a:pt x="674774" y="739062"/>
                </a:lnTo>
                <a:lnTo>
                  <a:pt x="708673" y="708673"/>
                </a:lnTo>
                <a:lnTo>
                  <a:pt x="739062" y="674774"/>
                </a:lnTo>
                <a:lnTo>
                  <a:pt x="765631" y="637678"/>
                </a:lnTo>
                <a:lnTo>
                  <a:pt x="788067" y="597695"/>
                </a:lnTo>
                <a:lnTo>
                  <a:pt x="806060" y="555138"/>
                </a:lnTo>
                <a:lnTo>
                  <a:pt x="819298" y="510317"/>
                </a:lnTo>
                <a:lnTo>
                  <a:pt x="827469" y="463544"/>
                </a:lnTo>
                <a:lnTo>
                  <a:pt x="830262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4544567"/>
            <a:ext cx="347472" cy="6675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6606" y="4559300"/>
            <a:ext cx="133350" cy="452755"/>
          </a:xfrm>
          <a:custGeom>
            <a:avLst/>
            <a:gdLst/>
            <a:ahLst/>
            <a:cxnLst/>
            <a:rect l="l" t="t" r="r" b="b"/>
            <a:pathLst>
              <a:path w="133350" h="452754">
                <a:moveTo>
                  <a:pt x="44439" y="319434"/>
                </a:moveTo>
                <a:lnTo>
                  <a:pt x="0" y="320090"/>
                </a:lnTo>
                <a:lnTo>
                  <a:pt x="68630" y="452437"/>
                </a:lnTo>
                <a:lnTo>
                  <a:pt x="111443" y="363550"/>
                </a:lnTo>
                <a:lnTo>
                  <a:pt x="67322" y="363550"/>
                </a:lnTo>
                <a:lnTo>
                  <a:pt x="58642" y="361929"/>
                </a:lnTo>
                <a:lnTo>
                  <a:pt x="51506" y="357270"/>
                </a:lnTo>
                <a:lnTo>
                  <a:pt x="46639" y="350277"/>
                </a:lnTo>
                <a:lnTo>
                  <a:pt x="44767" y="341655"/>
                </a:lnTo>
                <a:lnTo>
                  <a:pt x="44439" y="319434"/>
                </a:lnTo>
                <a:close/>
              </a:path>
              <a:path w="133350" h="452754">
                <a:moveTo>
                  <a:pt x="88889" y="318778"/>
                </a:moveTo>
                <a:lnTo>
                  <a:pt x="44439" y="319434"/>
                </a:lnTo>
                <a:lnTo>
                  <a:pt x="44767" y="341655"/>
                </a:lnTo>
                <a:lnTo>
                  <a:pt x="46639" y="350277"/>
                </a:lnTo>
                <a:lnTo>
                  <a:pt x="51506" y="357270"/>
                </a:lnTo>
                <a:lnTo>
                  <a:pt x="58642" y="361929"/>
                </a:lnTo>
                <a:lnTo>
                  <a:pt x="67322" y="363550"/>
                </a:lnTo>
                <a:lnTo>
                  <a:pt x="75944" y="361672"/>
                </a:lnTo>
                <a:lnTo>
                  <a:pt x="82937" y="356806"/>
                </a:lnTo>
                <a:lnTo>
                  <a:pt x="87596" y="349673"/>
                </a:lnTo>
                <a:lnTo>
                  <a:pt x="89217" y="340994"/>
                </a:lnTo>
                <a:lnTo>
                  <a:pt x="88889" y="318778"/>
                </a:lnTo>
                <a:close/>
              </a:path>
              <a:path w="133350" h="452754">
                <a:moveTo>
                  <a:pt x="133324" y="318122"/>
                </a:moveTo>
                <a:lnTo>
                  <a:pt x="88889" y="318778"/>
                </a:lnTo>
                <a:lnTo>
                  <a:pt x="89217" y="340994"/>
                </a:lnTo>
                <a:lnTo>
                  <a:pt x="87596" y="349673"/>
                </a:lnTo>
                <a:lnTo>
                  <a:pt x="82937" y="356806"/>
                </a:lnTo>
                <a:lnTo>
                  <a:pt x="75944" y="361672"/>
                </a:lnTo>
                <a:lnTo>
                  <a:pt x="67322" y="363550"/>
                </a:lnTo>
                <a:lnTo>
                  <a:pt x="111443" y="363550"/>
                </a:lnTo>
                <a:lnTo>
                  <a:pt x="133324" y="318122"/>
                </a:lnTo>
                <a:close/>
              </a:path>
              <a:path w="133350" h="452754">
                <a:moveTo>
                  <a:pt x="61950" y="0"/>
                </a:moveTo>
                <a:lnTo>
                  <a:pt x="53328" y="1872"/>
                </a:lnTo>
                <a:lnTo>
                  <a:pt x="46335" y="6738"/>
                </a:lnTo>
                <a:lnTo>
                  <a:pt x="41676" y="13874"/>
                </a:lnTo>
                <a:lnTo>
                  <a:pt x="40055" y="22555"/>
                </a:lnTo>
                <a:lnTo>
                  <a:pt x="44439" y="319434"/>
                </a:lnTo>
                <a:lnTo>
                  <a:pt x="88889" y="318778"/>
                </a:lnTo>
                <a:lnTo>
                  <a:pt x="84505" y="21894"/>
                </a:lnTo>
                <a:lnTo>
                  <a:pt x="82633" y="13273"/>
                </a:lnTo>
                <a:lnTo>
                  <a:pt x="77766" y="6280"/>
                </a:lnTo>
                <a:lnTo>
                  <a:pt x="70630" y="1620"/>
                </a:lnTo>
                <a:lnTo>
                  <a:pt x="61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70176" y="4059935"/>
            <a:ext cx="691895" cy="353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25039" y="4072128"/>
            <a:ext cx="582168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26132" y="4073512"/>
            <a:ext cx="579755" cy="240029"/>
          </a:xfrm>
          <a:custGeom>
            <a:avLst/>
            <a:gdLst/>
            <a:ahLst/>
            <a:cxnLst/>
            <a:rect l="l" t="t" r="r" b="b"/>
            <a:pathLst>
              <a:path w="579755" h="240029">
                <a:moveTo>
                  <a:pt x="289750" y="64322"/>
                </a:moveTo>
                <a:lnTo>
                  <a:pt x="389606" y="0"/>
                </a:lnTo>
                <a:lnTo>
                  <a:pt x="379760" y="59054"/>
                </a:lnTo>
                <a:lnTo>
                  <a:pt x="493112" y="49428"/>
                </a:lnTo>
                <a:lnTo>
                  <a:pt x="448093" y="81123"/>
                </a:lnTo>
                <a:lnTo>
                  <a:pt x="566005" y="90239"/>
                </a:lnTo>
                <a:lnTo>
                  <a:pt x="472373" y="116168"/>
                </a:lnTo>
                <a:lnTo>
                  <a:pt x="579500" y="147386"/>
                </a:lnTo>
                <a:lnTo>
                  <a:pt x="451715" y="143527"/>
                </a:lnTo>
                <a:lnTo>
                  <a:pt x="486807" y="200673"/>
                </a:lnTo>
                <a:lnTo>
                  <a:pt x="376138" y="160328"/>
                </a:lnTo>
                <a:lnTo>
                  <a:pt x="355400" y="218883"/>
                </a:lnTo>
                <a:lnTo>
                  <a:pt x="282560" y="165629"/>
                </a:lnTo>
                <a:lnTo>
                  <a:pt x="227642" y="239544"/>
                </a:lnTo>
                <a:lnTo>
                  <a:pt x="206983" y="173303"/>
                </a:lnTo>
                <a:lnTo>
                  <a:pt x="127758" y="195373"/>
                </a:lnTo>
                <a:lnTo>
                  <a:pt x="152038" y="154561"/>
                </a:lnTo>
                <a:lnTo>
                  <a:pt x="3621" y="161770"/>
                </a:lnTo>
                <a:lnTo>
                  <a:pt x="99856" y="130585"/>
                </a:lnTo>
                <a:lnTo>
                  <a:pt x="0" y="95540"/>
                </a:lnTo>
                <a:lnTo>
                  <a:pt x="124136" y="84472"/>
                </a:lnTo>
                <a:lnTo>
                  <a:pt x="9926" y="25451"/>
                </a:lnTo>
                <a:lnTo>
                  <a:pt x="196172" y="70088"/>
                </a:lnTo>
                <a:lnTo>
                  <a:pt x="224073" y="25451"/>
                </a:lnTo>
                <a:lnTo>
                  <a:pt x="289750" y="64322"/>
                </a:lnTo>
                <a:close/>
              </a:path>
            </a:pathLst>
          </a:custGeom>
          <a:ln w="9525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1237" y="3286124"/>
            <a:ext cx="830580" cy="100330"/>
          </a:xfrm>
          <a:custGeom>
            <a:avLst/>
            <a:gdLst/>
            <a:ahLst/>
            <a:cxnLst/>
            <a:rect l="l" t="t" r="r" b="b"/>
            <a:pathLst>
              <a:path w="830580" h="100329">
                <a:moveTo>
                  <a:pt x="0" y="100013"/>
                </a:moveTo>
                <a:lnTo>
                  <a:pt x="830262" y="100013"/>
                </a:lnTo>
                <a:lnTo>
                  <a:pt x="830262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1237" y="3286125"/>
            <a:ext cx="830580" cy="100330"/>
          </a:xfrm>
          <a:custGeom>
            <a:avLst/>
            <a:gdLst/>
            <a:ahLst/>
            <a:cxnLst/>
            <a:rect l="l" t="t" r="r" b="b"/>
            <a:pathLst>
              <a:path w="830580" h="100329">
                <a:moveTo>
                  <a:pt x="0" y="0"/>
                </a:moveTo>
                <a:lnTo>
                  <a:pt x="830262" y="0"/>
                </a:lnTo>
                <a:lnTo>
                  <a:pt x="830262" y="100013"/>
                </a:lnTo>
                <a:lnTo>
                  <a:pt x="0" y="100013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D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54237" y="2466974"/>
            <a:ext cx="760730" cy="100330"/>
          </a:xfrm>
          <a:custGeom>
            <a:avLst/>
            <a:gdLst/>
            <a:ahLst/>
            <a:cxnLst/>
            <a:rect l="l" t="t" r="r" b="b"/>
            <a:pathLst>
              <a:path w="760730" h="100330">
                <a:moveTo>
                  <a:pt x="0" y="100013"/>
                </a:moveTo>
                <a:lnTo>
                  <a:pt x="760412" y="100013"/>
                </a:lnTo>
                <a:lnTo>
                  <a:pt x="760412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54237" y="2466975"/>
            <a:ext cx="760730" cy="100330"/>
          </a:xfrm>
          <a:custGeom>
            <a:avLst/>
            <a:gdLst/>
            <a:ahLst/>
            <a:cxnLst/>
            <a:rect l="l" t="t" r="r" b="b"/>
            <a:pathLst>
              <a:path w="760730" h="100330">
                <a:moveTo>
                  <a:pt x="0" y="0"/>
                </a:moveTo>
                <a:lnTo>
                  <a:pt x="760412" y="0"/>
                </a:lnTo>
                <a:lnTo>
                  <a:pt x="760412" y="100013"/>
                </a:lnTo>
                <a:lnTo>
                  <a:pt x="0" y="100013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D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613" y="2879725"/>
            <a:ext cx="936625" cy="338455"/>
          </a:xfrm>
          <a:custGeom>
            <a:avLst/>
            <a:gdLst/>
            <a:ahLst/>
            <a:cxnLst/>
            <a:rect l="l" t="t" r="r" b="b"/>
            <a:pathLst>
              <a:path w="936625" h="338455">
                <a:moveTo>
                  <a:pt x="0" y="0"/>
                </a:moveTo>
                <a:lnTo>
                  <a:pt x="936625" y="0"/>
                </a:lnTo>
                <a:lnTo>
                  <a:pt x="936625" y="338138"/>
                </a:lnTo>
                <a:lnTo>
                  <a:pt x="0" y="3381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3352" y="2904236"/>
            <a:ext cx="7588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Arial"/>
                <a:cs typeface="Arial"/>
              </a:rPr>
              <a:t>mX</a:t>
            </a:r>
            <a:r>
              <a:rPr sz="1600" spc="-130" dirty="0">
                <a:latin typeface="Arial"/>
                <a:cs typeface="Arial"/>
              </a:rPr>
              <a:t>e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85" dirty="0">
                <a:latin typeface="Arial"/>
                <a:cs typeface="Arial"/>
              </a:rPr>
              <a:t>d</a:t>
            </a:r>
            <a:r>
              <a:rPr sz="1600" spc="-25" dirty="0"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33675" y="1943100"/>
            <a:ext cx="936625" cy="338455"/>
          </a:xfrm>
          <a:custGeom>
            <a:avLst/>
            <a:gdLst/>
            <a:ahLst/>
            <a:cxnLst/>
            <a:rect l="l" t="t" r="r" b="b"/>
            <a:pathLst>
              <a:path w="936625" h="338455">
                <a:moveTo>
                  <a:pt x="0" y="0"/>
                </a:moveTo>
                <a:lnTo>
                  <a:pt x="936625" y="0"/>
                </a:lnTo>
                <a:lnTo>
                  <a:pt x="936625" y="338138"/>
                </a:lnTo>
                <a:lnTo>
                  <a:pt x="0" y="3381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812414" y="1968499"/>
            <a:ext cx="7588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Arial"/>
                <a:cs typeface="Arial"/>
              </a:rPr>
              <a:t>mX</a:t>
            </a:r>
            <a:r>
              <a:rPr sz="1600" spc="-130" dirty="0">
                <a:latin typeface="Arial"/>
                <a:cs typeface="Arial"/>
              </a:rPr>
              <a:t>e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85" dirty="0">
                <a:latin typeface="Arial"/>
                <a:cs typeface="Arial"/>
              </a:rPr>
              <a:t>d</a:t>
            </a:r>
            <a:r>
              <a:rPr sz="1600" spc="-25" dirty="0"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14650" y="5005387"/>
            <a:ext cx="936625" cy="338455"/>
          </a:xfrm>
          <a:custGeom>
            <a:avLst/>
            <a:gdLst/>
            <a:ahLst/>
            <a:cxnLst/>
            <a:rect l="l" t="t" r="r" b="b"/>
            <a:pathLst>
              <a:path w="936625" h="338454">
                <a:moveTo>
                  <a:pt x="0" y="0"/>
                </a:moveTo>
                <a:lnTo>
                  <a:pt x="936625" y="0"/>
                </a:lnTo>
                <a:lnTo>
                  <a:pt x="936625" y="338137"/>
                </a:lnTo>
                <a:lnTo>
                  <a:pt x="0" y="338137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993389" y="5028691"/>
            <a:ext cx="7588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Arial"/>
                <a:cs typeface="Arial"/>
              </a:rPr>
              <a:t>mX</a:t>
            </a:r>
            <a:r>
              <a:rPr sz="1600" spc="-130" dirty="0">
                <a:latin typeface="Arial"/>
                <a:cs typeface="Arial"/>
              </a:rPr>
              <a:t>e</a:t>
            </a:r>
            <a:r>
              <a:rPr sz="1600" spc="-95" dirty="0">
                <a:latin typeface="Arial"/>
                <a:cs typeface="Arial"/>
              </a:rPr>
              <a:t>n</a:t>
            </a:r>
            <a:r>
              <a:rPr sz="1600" spc="-85" dirty="0">
                <a:latin typeface="Arial"/>
                <a:cs typeface="Arial"/>
              </a:rPr>
              <a:t>d</a:t>
            </a:r>
            <a:r>
              <a:rPr sz="1600" spc="-25" dirty="0"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34183" y="5343144"/>
            <a:ext cx="499871" cy="2834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35136" y="5344198"/>
            <a:ext cx="499109" cy="280670"/>
          </a:xfrm>
          <a:custGeom>
            <a:avLst/>
            <a:gdLst/>
            <a:ahLst/>
            <a:cxnLst/>
            <a:rect l="l" t="t" r="r" b="b"/>
            <a:pathLst>
              <a:path w="499110" h="280670">
                <a:moveTo>
                  <a:pt x="195539" y="0"/>
                </a:moveTo>
                <a:lnTo>
                  <a:pt x="296817" y="78858"/>
                </a:lnTo>
                <a:lnTo>
                  <a:pt x="255041" y="88158"/>
                </a:lnTo>
                <a:lnTo>
                  <a:pt x="382608" y="155733"/>
                </a:lnTo>
                <a:lnTo>
                  <a:pt x="340832" y="167017"/>
                </a:lnTo>
                <a:lnTo>
                  <a:pt x="498542" y="280156"/>
                </a:lnTo>
                <a:lnTo>
                  <a:pt x="231083" y="193450"/>
                </a:lnTo>
                <a:lnTo>
                  <a:pt x="282092" y="181414"/>
                </a:lnTo>
                <a:lnTo>
                  <a:pt x="115911" y="125876"/>
                </a:lnTo>
                <a:lnTo>
                  <a:pt x="175459" y="108716"/>
                </a:lnTo>
                <a:lnTo>
                  <a:pt x="0" y="50454"/>
                </a:lnTo>
                <a:lnTo>
                  <a:pt x="195539" y="0"/>
                </a:lnTo>
                <a:close/>
              </a:path>
            </a:pathLst>
          </a:custGeom>
          <a:ln w="9525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7072" y="2965704"/>
            <a:ext cx="682752" cy="557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5179" y="2979915"/>
            <a:ext cx="432434" cy="306705"/>
          </a:xfrm>
          <a:custGeom>
            <a:avLst/>
            <a:gdLst/>
            <a:ahLst/>
            <a:cxnLst/>
            <a:rect l="l" t="t" r="r" b="b"/>
            <a:pathLst>
              <a:path w="432434" h="306704">
                <a:moveTo>
                  <a:pt x="32117" y="0"/>
                </a:moveTo>
                <a:lnTo>
                  <a:pt x="0" y="47269"/>
                </a:lnTo>
                <a:lnTo>
                  <a:pt x="141817" y="143624"/>
                </a:lnTo>
                <a:lnTo>
                  <a:pt x="173932" y="96342"/>
                </a:lnTo>
                <a:lnTo>
                  <a:pt x="32117" y="0"/>
                </a:lnTo>
                <a:close/>
              </a:path>
              <a:path w="432434" h="306704">
                <a:moveTo>
                  <a:pt x="274109" y="233499"/>
                </a:moveTo>
                <a:lnTo>
                  <a:pt x="241992" y="280771"/>
                </a:lnTo>
                <a:lnTo>
                  <a:pt x="431982" y="306209"/>
                </a:lnTo>
                <a:lnTo>
                  <a:pt x="400265" y="249554"/>
                </a:lnTo>
                <a:lnTo>
                  <a:pt x="297743" y="249554"/>
                </a:lnTo>
                <a:lnTo>
                  <a:pt x="274109" y="233499"/>
                </a:lnTo>
                <a:close/>
              </a:path>
              <a:path w="432434" h="306704">
                <a:moveTo>
                  <a:pt x="306226" y="186226"/>
                </a:moveTo>
                <a:lnTo>
                  <a:pt x="274109" y="233499"/>
                </a:lnTo>
                <a:lnTo>
                  <a:pt x="297743" y="249554"/>
                </a:lnTo>
                <a:lnTo>
                  <a:pt x="329862" y="202285"/>
                </a:lnTo>
                <a:lnTo>
                  <a:pt x="306226" y="186226"/>
                </a:lnTo>
                <a:close/>
              </a:path>
              <a:path w="432434" h="306704">
                <a:moveTo>
                  <a:pt x="338345" y="138950"/>
                </a:moveTo>
                <a:lnTo>
                  <a:pt x="306226" y="186226"/>
                </a:lnTo>
                <a:lnTo>
                  <a:pt x="329862" y="202285"/>
                </a:lnTo>
                <a:lnTo>
                  <a:pt x="297743" y="249554"/>
                </a:lnTo>
                <a:lnTo>
                  <a:pt x="400265" y="249554"/>
                </a:lnTo>
                <a:lnTo>
                  <a:pt x="338345" y="138950"/>
                </a:lnTo>
                <a:close/>
              </a:path>
              <a:path w="432434" h="306704">
                <a:moveTo>
                  <a:pt x="221206" y="128460"/>
                </a:moveTo>
                <a:lnTo>
                  <a:pt x="189089" y="175742"/>
                </a:lnTo>
                <a:lnTo>
                  <a:pt x="274109" y="233499"/>
                </a:lnTo>
                <a:lnTo>
                  <a:pt x="306226" y="186226"/>
                </a:lnTo>
                <a:lnTo>
                  <a:pt x="221206" y="128460"/>
                </a:lnTo>
                <a:close/>
              </a:path>
            </a:pathLst>
          </a:custGeom>
          <a:solidFill>
            <a:srgbClr val="108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22576" y="2081783"/>
            <a:ext cx="451104" cy="6217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32507" y="2095792"/>
            <a:ext cx="201930" cy="371475"/>
          </a:xfrm>
          <a:custGeom>
            <a:avLst/>
            <a:gdLst/>
            <a:ahLst/>
            <a:cxnLst/>
            <a:rect l="l" t="t" r="r" b="b"/>
            <a:pathLst>
              <a:path w="201930" h="371475">
                <a:moveTo>
                  <a:pt x="150025" y="0"/>
                </a:moveTo>
                <a:lnTo>
                  <a:pt x="75552" y="154419"/>
                </a:lnTo>
                <a:lnTo>
                  <a:pt x="127025" y="179247"/>
                </a:lnTo>
                <a:lnTo>
                  <a:pt x="201510" y="24815"/>
                </a:lnTo>
                <a:lnTo>
                  <a:pt x="150025" y="0"/>
                </a:lnTo>
                <a:close/>
              </a:path>
              <a:path w="201930" h="371475">
                <a:moveTo>
                  <a:pt x="0" y="179514"/>
                </a:moveTo>
                <a:lnTo>
                  <a:pt x="2730" y="371182"/>
                </a:lnTo>
                <a:lnTo>
                  <a:pt x="153252" y="254901"/>
                </a:lnTo>
                <a:lnTo>
                  <a:pt x="90538" y="254901"/>
                </a:lnTo>
                <a:lnTo>
                  <a:pt x="39065" y="230085"/>
                </a:lnTo>
                <a:lnTo>
                  <a:pt x="50723" y="205892"/>
                </a:lnTo>
                <a:lnTo>
                  <a:pt x="54685" y="205892"/>
                </a:lnTo>
                <a:lnTo>
                  <a:pt x="0" y="179514"/>
                </a:lnTo>
                <a:close/>
              </a:path>
              <a:path w="201930" h="371475">
                <a:moveTo>
                  <a:pt x="50723" y="205892"/>
                </a:moveTo>
                <a:lnTo>
                  <a:pt x="39065" y="230085"/>
                </a:lnTo>
                <a:lnTo>
                  <a:pt x="90538" y="254901"/>
                </a:lnTo>
                <a:lnTo>
                  <a:pt x="102196" y="230720"/>
                </a:lnTo>
                <a:lnTo>
                  <a:pt x="50723" y="205892"/>
                </a:lnTo>
                <a:close/>
              </a:path>
              <a:path w="201930" h="371475">
                <a:moveTo>
                  <a:pt x="54685" y="205892"/>
                </a:moveTo>
                <a:lnTo>
                  <a:pt x="50723" y="205892"/>
                </a:lnTo>
                <a:lnTo>
                  <a:pt x="102196" y="230720"/>
                </a:lnTo>
                <a:lnTo>
                  <a:pt x="90538" y="254901"/>
                </a:lnTo>
                <a:lnTo>
                  <a:pt x="153252" y="254901"/>
                </a:lnTo>
                <a:lnTo>
                  <a:pt x="154419" y="254000"/>
                </a:lnTo>
                <a:lnTo>
                  <a:pt x="54685" y="205892"/>
                </a:lnTo>
                <a:close/>
              </a:path>
            </a:pathLst>
          </a:custGeom>
          <a:solidFill>
            <a:srgbClr val="108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07920" y="5138928"/>
            <a:ext cx="566928" cy="5486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20962" y="5154383"/>
            <a:ext cx="313690" cy="295910"/>
          </a:xfrm>
          <a:custGeom>
            <a:avLst/>
            <a:gdLst/>
            <a:ahLst/>
            <a:cxnLst/>
            <a:rect l="l" t="t" r="r" b="b"/>
            <a:pathLst>
              <a:path w="313689" h="295910">
                <a:moveTo>
                  <a:pt x="66675" y="115785"/>
                </a:moveTo>
                <a:lnTo>
                  <a:pt x="0" y="295503"/>
                </a:lnTo>
                <a:lnTo>
                  <a:pt x="183781" y="241007"/>
                </a:lnTo>
                <a:lnTo>
                  <a:pt x="162997" y="218782"/>
                </a:lnTo>
                <a:lnTo>
                  <a:pt x="123875" y="218782"/>
                </a:lnTo>
                <a:lnTo>
                  <a:pt x="84836" y="177050"/>
                </a:lnTo>
                <a:lnTo>
                  <a:pt x="105711" y="157527"/>
                </a:lnTo>
                <a:lnTo>
                  <a:pt x="66675" y="115785"/>
                </a:lnTo>
                <a:close/>
              </a:path>
              <a:path w="313689" h="295910">
                <a:moveTo>
                  <a:pt x="105711" y="157527"/>
                </a:moveTo>
                <a:lnTo>
                  <a:pt x="84836" y="177050"/>
                </a:lnTo>
                <a:lnTo>
                  <a:pt x="123875" y="218782"/>
                </a:lnTo>
                <a:lnTo>
                  <a:pt x="144750" y="199271"/>
                </a:lnTo>
                <a:lnTo>
                  <a:pt x="105711" y="157527"/>
                </a:lnTo>
                <a:close/>
              </a:path>
              <a:path w="313689" h="295910">
                <a:moveTo>
                  <a:pt x="144750" y="199271"/>
                </a:moveTo>
                <a:lnTo>
                  <a:pt x="123875" y="218782"/>
                </a:lnTo>
                <a:lnTo>
                  <a:pt x="162997" y="218782"/>
                </a:lnTo>
                <a:lnTo>
                  <a:pt x="144750" y="199271"/>
                </a:lnTo>
                <a:close/>
              </a:path>
              <a:path w="313689" h="295910">
                <a:moveTo>
                  <a:pt x="107200" y="156133"/>
                </a:moveTo>
                <a:lnTo>
                  <a:pt x="105711" y="157527"/>
                </a:lnTo>
                <a:lnTo>
                  <a:pt x="144750" y="199271"/>
                </a:lnTo>
                <a:lnTo>
                  <a:pt x="146240" y="197878"/>
                </a:lnTo>
                <a:lnTo>
                  <a:pt x="107200" y="156133"/>
                </a:lnTo>
                <a:close/>
              </a:path>
              <a:path w="313689" h="295910">
                <a:moveTo>
                  <a:pt x="274167" y="0"/>
                </a:moveTo>
                <a:lnTo>
                  <a:pt x="148945" y="117094"/>
                </a:lnTo>
                <a:lnTo>
                  <a:pt x="187972" y="158838"/>
                </a:lnTo>
                <a:lnTo>
                  <a:pt x="313207" y="41732"/>
                </a:lnTo>
                <a:lnTo>
                  <a:pt x="274167" y="0"/>
                </a:lnTo>
                <a:close/>
              </a:path>
            </a:pathLst>
          </a:custGeom>
          <a:solidFill>
            <a:srgbClr val="108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4112" y="2347912"/>
            <a:ext cx="228600" cy="2301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85088" y="2313432"/>
            <a:ext cx="944880" cy="6888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98575" y="2328252"/>
            <a:ext cx="692150" cy="435609"/>
          </a:xfrm>
          <a:custGeom>
            <a:avLst/>
            <a:gdLst/>
            <a:ahLst/>
            <a:cxnLst/>
            <a:rect l="l" t="t" r="r" b="b"/>
            <a:pathLst>
              <a:path w="692150" h="435610">
                <a:moveTo>
                  <a:pt x="102057" y="273189"/>
                </a:moveTo>
                <a:lnTo>
                  <a:pt x="0" y="435444"/>
                </a:lnTo>
                <a:lnTo>
                  <a:pt x="191046" y="419735"/>
                </a:lnTo>
                <a:lnTo>
                  <a:pt x="170385" y="385711"/>
                </a:lnTo>
                <a:lnTo>
                  <a:pt x="136956" y="385711"/>
                </a:lnTo>
                <a:lnTo>
                  <a:pt x="107289" y="336867"/>
                </a:lnTo>
                <a:lnTo>
                  <a:pt x="131717" y="322033"/>
                </a:lnTo>
                <a:lnTo>
                  <a:pt x="102057" y="273189"/>
                </a:lnTo>
                <a:close/>
              </a:path>
              <a:path w="692150" h="435610">
                <a:moveTo>
                  <a:pt x="131717" y="322033"/>
                </a:moveTo>
                <a:lnTo>
                  <a:pt x="107289" y="336867"/>
                </a:lnTo>
                <a:lnTo>
                  <a:pt x="136956" y="385711"/>
                </a:lnTo>
                <a:lnTo>
                  <a:pt x="161379" y="370881"/>
                </a:lnTo>
                <a:lnTo>
                  <a:pt x="131717" y="322033"/>
                </a:lnTo>
                <a:close/>
              </a:path>
              <a:path w="692150" h="435610">
                <a:moveTo>
                  <a:pt x="161379" y="370881"/>
                </a:moveTo>
                <a:lnTo>
                  <a:pt x="136956" y="385711"/>
                </a:lnTo>
                <a:lnTo>
                  <a:pt x="170385" y="385711"/>
                </a:lnTo>
                <a:lnTo>
                  <a:pt x="161379" y="370881"/>
                </a:lnTo>
                <a:close/>
              </a:path>
              <a:path w="692150" h="435610">
                <a:moveTo>
                  <a:pt x="662038" y="0"/>
                </a:moveTo>
                <a:lnTo>
                  <a:pt x="131717" y="322033"/>
                </a:lnTo>
                <a:lnTo>
                  <a:pt x="161379" y="370881"/>
                </a:lnTo>
                <a:lnTo>
                  <a:pt x="691705" y="48844"/>
                </a:lnTo>
                <a:lnTo>
                  <a:pt x="662038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43583" y="3922776"/>
            <a:ext cx="810767" cy="6126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83576" y="3938308"/>
            <a:ext cx="558165" cy="359410"/>
          </a:xfrm>
          <a:custGeom>
            <a:avLst/>
            <a:gdLst/>
            <a:ahLst/>
            <a:cxnLst/>
            <a:rect l="l" t="t" r="r" b="b"/>
            <a:pathLst>
              <a:path w="558164" h="359410">
                <a:moveTo>
                  <a:pt x="396996" y="293540"/>
                </a:moveTo>
                <a:lnTo>
                  <a:pt x="366991" y="342176"/>
                </a:lnTo>
                <a:lnTo>
                  <a:pt x="557923" y="359232"/>
                </a:lnTo>
                <a:lnTo>
                  <a:pt x="526537" y="308546"/>
                </a:lnTo>
                <a:lnTo>
                  <a:pt x="421322" y="308546"/>
                </a:lnTo>
                <a:lnTo>
                  <a:pt x="396996" y="293540"/>
                </a:lnTo>
                <a:close/>
              </a:path>
              <a:path w="558164" h="359410">
                <a:moveTo>
                  <a:pt x="427002" y="244904"/>
                </a:moveTo>
                <a:lnTo>
                  <a:pt x="396996" y="293540"/>
                </a:lnTo>
                <a:lnTo>
                  <a:pt x="421322" y="308546"/>
                </a:lnTo>
                <a:lnTo>
                  <a:pt x="451319" y="259905"/>
                </a:lnTo>
                <a:lnTo>
                  <a:pt x="427002" y="244904"/>
                </a:lnTo>
                <a:close/>
              </a:path>
              <a:path w="558164" h="359410">
                <a:moveTo>
                  <a:pt x="457009" y="196265"/>
                </a:moveTo>
                <a:lnTo>
                  <a:pt x="427002" y="244904"/>
                </a:lnTo>
                <a:lnTo>
                  <a:pt x="451319" y="259905"/>
                </a:lnTo>
                <a:lnTo>
                  <a:pt x="421322" y="308546"/>
                </a:lnTo>
                <a:lnTo>
                  <a:pt x="526537" y="308546"/>
                </a:lnTo>
                <a:lnTo>
                  <a:pt x="457009" y="196265"/>
                </a:lnTo>
                <a:close/>
              </a:path>
              <a:path w="558164" h="359410">
                <a:moveTo>
                  <a:pt x="29997" y="0"/>
                </a:moveTo>
                <a:lnTo>
                  <a:pt x="0" y="48640"/>
                </a:lnTo>
                <a:lnTo>
                  <a:pt x="396996" y="293540"/>
                </a:lnTo>
                <a:lnTo>
                  <a:pt x="427002" y="244904"/>
                </a:lnTo>
                <a:lnTo>
                  <a:pt x="29997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0400" y="2337816"/>
            <a:ext cx="807720" cy="6126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39376" y="2353005"/>
            <a:ext cx="558165" cy="359410"/>
          </a:xfrm>
          <a:custGeom>
            <a:avLst/>
            <a:gdLst/>
            <a:ahLst/>
            <a:cxnLst/>
            <a:rect l="l" t="t" r="r" b="b"/>
            <a:pathLst>
              <a:path w="558164" h="359410">
                <a:moveTo>
                  <a:pt x="396995" y="293539"/>
                </a:moveTo>
                <a:lnTo>
                  <a:pt x="366991" y="342176"/>
                </a:lnTo>
                <a:lnTo>
                  <a:pt x="557923" y="359232"/>
                </a:lnTo>
                <a:lnTo>
                  <a:pt x="526539" y="308546"/>
                </a:lnTo>
                <a:lnTo>
                  <a:pt x="421322" y="308546"/>
                </a:lnTo>
                <a:lnTo>
                  <a:pt x="396995" y="293539"/>
                </a:lnTo>
                <a:close/>
              </a:path>
              <a:path w="558164" h="359410">
                <a:moveTo>
                  <a:pt x="427003" y="244893"/>
                </a:moveTo>
                <a:lnTo>
                  <a:pt x="396995" y="293539"/>
                </a:lnTo>
                <a:lnTo>
                  <a:pt x="421322" y="308546"/>
                </a:lnTo>
                <a:lnTo>
                  <a:pt x="451319" y="259892"/>
                </a:lnTo>
                <a:lnTo>
                  <a:pt x="427003" y="244893"/>
                </a:lnTo>
                <a:close/>
              </a:path>
              <a:path w="558164" h="359410">
                <a:moveTo>
                  <a:pt x="457009" y="196253"/>
                </a:moveTo>
                <a:lnTo>
                  <a:pt x="427003" y="244893"/>
                </a:lnTo>
                <a:lnTo>
                  <a:pt x="451319" y="259892"/>
                </a:lnTo>
                <a:lnTo>
                  <a:pt x="421322" y="308546"/>
                </a:lnTo>
                <a:lnTo>
                  <a:pt x="526539" y="308546"/>
                </a:lnTo>
                <a:lnTo>
                  <a:pt x="457009" y="196253"/>
                </a:lnTo>
                <a:close/>
              </a:path>
              <a:path w="558164" h="359410">
                <a:moveTo>
                  <a:pt x="29997" y="0"/>
                </a:moveTo>
                <a:lnTo>
                  <a:pt x="0" y="48640"/>
                </a:lnTo>
                <a:lnTo>
                  <a:pt x="396995" y="293539"/>
                </a:lnTo>
                <a:lnTo>
                  <a:pt x="427003" y="244893"/>
                </a:lnTo>
                <a:lnTo>
                  <a:pt x="29997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3135" y="3922776"/>
            <a:ext cx="911351" cy="6278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5594" y="3937520"/>
            <a:ext cx="659765" cy="375920"/>
          </a:xfrm>
          <a:custGeom>
            <a:avLst/>
            <a:gdLst/>
            <a:ahLst/>
            <a:cxnLst/>
            <a:rect l="l" t="t" r="r" b="b"/>
            <a:pathLst>
              <a:path w="659764" h="375920">
                <a:moveTo>
                  <a:pt x="109791" y="218414"/>
                </a:moveTo>
                <a:lnTo>
                  <a:pt x="0" y="375538"/>
                </a:lnTo>
                <a:lnTo>
                  <a:pt x="191579" y="369100"/>
                </a:lnTo>
                <a:lnTo>
                  <a:pt x="171713" y="332498"/>
                </a:lnTo>
                <a:lnTo>
                  <a:pt x="139204" y="332498"/>
                </a:lnTo>
                <a:lnTo>
                  <a:pt x="111937" y="282270"/>
                </a:lnTo>
                <a:lnTo>
                  <a:pt x="137052" y="268640"/>
                </a:lnTo>
                <a:lnTo>
                  <a:pt x="109791" y="218414"/>
                </a:lnTo>
                <a:close/>
              </a:path>
              <a:path w="659764" h="375920">
                <a:moveTo>
                  <a:pt x="137052" y="268640"/>
                </a:moveTo>
                <a:lnTo>
                  <a:pt x="111937" y="282270"/>
                </a:lnTo>
                <a:lnTo>
                  <a:pt x="139204" y="332498"/>
                </a:lnTo>
                <a:lnTo>
                  <a:pt x="164316" y="318870"/>
                </a:lnTo>
                <a:lnTo>
                  <a:pt x="137052" y="268640"/>
                </a:lnTo>
                <a:close/>
              </a:path>
              <a:path w="659764" h="375920">
                <a:moveTo>
                  <a:pt x="164316" y="318870"/>
                </a:moveTo>
                <a:lnTo>
                  <a:pt x="139204" y="332498"/>
                </a:lnTo>
                <a:lnTo>
                  <a:pt x="171713" y="332498"/>
                </a:lnTo>
                <a:lnTo>
                  <a:pt x="164316" y="318870"/>
                </a:lnTo>
                <a:close/>
              </a:path>
              <a:path w="659764" h="375920">
                <a:moveTo>
                  <a:pt x="632053" y="0"/>
                </a:moveTo>
                <a:lnTo>
                  <a:pt x="137052" y="268640"/>
                </a:lnTo>
                <a:lnTo>
                  <a:pt x="164316" y="318870"/>
                </a:lnTo>
                <a:lnTo>
                  <a:pt x="659307" y="50228"/>
                </a:lnTo>
                <a:lnTo>
                  <a:pt x="6320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83664" y="4556759"/>
            <a:ext cx="426719" cy="8564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11108" y="4569828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50" y="433971"/>
                </a:moveTo>
                <a:lnTo>
                  <a:pt x="0" y="433971"/>
                </a:lnTo>
                <a:lnTo>
                  <a:pt x="85725" y="605421"/>
                </a:lnTo>
                <a:lnTo>
                  <a:pt x="157162" y="462546"/>
                </a:lnTo>
                <a:lnTo>
                  <a:pt x="57150" y="462546"/>
                </a:lnTo>
                <a:lnTo>
                  <a:pt x="57150" y="433971"/>
                </a:lnTo>
                <a:close/>
              </a:path>
              <a:path w="171450" h="605789">
                <a:moveTo>
                  <a:pt x="114300" y="0"/>
                </a:moveTo>
                <a:lnTo>
                  <a:pt x="57150" y="0"/>
                </a:lnTo>
                <a:lnTo>
                  <a:pt x="57150" y="462546"/>
                </a:lnTo>
                <a:lnTo>
                  <a:pt x="114300" y="462546"/>
                </a:lnTo>
                <a:lnTo>
                  <a:pt x="114300" y="0"/>
                </a:lnTo>
                <a:close/>
              </a:path>
              <a:path w="171450" h="605789">
                <a:moveTo>
                  <a:pt x="171450" y="433971"/>
                </a:moveTo>
                <a:lnTo>
                  <a:pt x="114300" y="433971"/>
                </a:lnTo>
                <a:lnTo>
                  <a:pt x="114300" y="462546"/>
                </a:lnTo>
                <a:lnTo>
                  <a:pt x="157162" y="462546"/>
                </a:lnTo>
                <a:lnTo>
                  <a:pt x="171450" y="433971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177" y="727963"/>
            <a:ext cx="45478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70" dirty="0">
                <a:latin typeface="Trebuchet MS"/>
                <a:cs typeface="Trebuchet MS"/>
              </a:rPr>
              <a:t>Design </a:t>
            </a:r>
            <a:r>
              <a:rPr b="1" spc="95" dirty="0">
                <a:latin typeface="Trebuchet MS"/>
                <a:cs typeface="Trebuchet MS"/>
              </a:rPr>
              <a:t>fallback </a:t>
            </a:r>
            <a:r>
              <a:rPr b="1" spc="145" dirty="0">
                <a:latin typeface="Trebuchet MS"/>
                <a:cs typeface="Trebuchet MS"/>
              </a:rPr>
              <a:t>and</a:t>
            </a:r>
            <a:r>
              <a:rPr b="1" spc="-335" dirty="0">
                <a:latin typeface="Trebuchet MS"/>
                <a:cs typeface="Trebuchet MS"/>
              </a:rPr>
              <a:t> </a:t>
            </a:r>
            <a:r>
              <a:rPr b="1" spc="125" dirty="0">
                <a:latin typeface="Trebuchet MS"/>
                <a:cs typeface="Trebuchet MS"/>
              </a:rPr>
              <a:t>retry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502" y="1471676"/>
            <a:ext cx="823722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80772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9A0802"/>
                </a:solidFill>
                <a:latin typeface="Arial"/>
                <a:cs typeface="Arial"/>
              </a:rPr>
              <a:t>Principle: </a:t>
            </a:r>
            <a:r>
              <a:rPr sz="2400" spc="-114" dirty="0">
                <a:solidFill>
                  <a:srgbClr val="9A0802"/>
                </a:solidFill>
                <a:latin typeface="Arial"/>
                <a:cs typeface="Arial"/>
              </a:rPr>
              <a:t>Reexecution </a:t>
            </a:r>
            <a:r>
              <a:rPr sz="2400" spc="-85" dirty="0">
                <a:solidFill>
                  <a:srgbClr val="9A0802"/>
                </a:solidFill>
                <a:latin typeface="Arial"/>
                <a:cs typeface="Arial"/>
              </a:rPr>
              <a:t>only </a:t>
            </a:r>
            <a:r>
              <a:rPr sz="2400" spc="-120" dirty="0">
                <a:solidFill>
                  <a:srgbClr val="9A0802"/>
                </a:solidFill>
                <a:latin typeface="Arial"/>
                <a:cs typeface="Arial"/>
              </a:rPr>
              <a:t>when </a:t>
            </a:r>
            <a:r>
              <a:rPr sz="2400" spc="-70" dirty="0">
                <a:solidFill>
                  <a:srgbClr val="9A0802"/>
                </a:solidFill>
                <a:latin typeface="Arial"/>
                <a:cs typeface="Arial"/>
              </a:rPr>
              <a:t>aborts </a:t>
            </a:r>
            <a:r>
              <a:rPr sz="2400" spc="-100" dirty="0">
                <a:solidFill>
                  <a:srgbClr val="9A0802"/>
                </a:solidFill>
                <a:latin typeface="Arial"/>
                <a:cs typeface="Arial"/>
              </a:rPr>
              <a:t>might </a:t>
            </a:r>
            <a:r>
              <a:rPr sz="2400" spc="-160" dirty="0">
                <a:solidFill>
                  <a:srgbClr val="9A0802"/>
                </a:solidFill>
                <a:latin typeface="Arial"/>
                <a:cs typeface="Arial"/>
              </a:rPr>
              <a:t>be </a:t>
            </a:r>
            <a:r>
              <a:rPr sz="2400" spc="-200" dirty="0">
                <a:solidFill>
                  <a:srgbClr val="9A0802"/>
                </a:solidFill>
                <a:latin typeface="Arial"/>
                <a:cs typeface="Arial"/>
              </a:rPr>
              <a:t>caused </a:t>
            </a:r>
            <a:r>
              <a:rPr sz="2400" spc="-155" dirty="0">
                <a:solidFill>
                  <a:srgbClr val="9A0802"/>
                </a:solidFill>
                <a:latin typeface="Arial"/>
                <a:cs typeface="Arial"/>
              </a:rPr>
              <a:t>by  </a:t>
            </a:r>
            <a:r>
              <a:rPr sz="2400" spc="-90" dirty="0">
                <a:solidFill>
                  <a:srgbClr val="9A0802"/>
                </a:solidFill>
                <a:latin typeface="Arial"/>
                <a:cs typeface="Arial"/>
              </a:rPr>
              <a:t>concurrency</a:t>
            </a:r>
            <a:r>
              <a:rPr sz="2400" spc="-15" dirty="0">
                <a:solidFill>
                  <a:srgbClr val="9A0802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9A0802"/>
                </a:solidFill>
                <a:latin typeface="Arial"/>
                <a:cs typeface="Arial"/>
              </a:rPr>
              <a:t>bugs</a:t>
            </a:r>
            <a:endParaRPr sz="24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2060"/>
              </a:spcBef>
              <a:buFont typeface="Wingdings"/>
              <a:buChar char=""/>
              <a:tabLst>
                <a:tab pos="368300" algn="l"/>
              </a:tabLst>
            </a:pPr>
            <a:r>
              <a:rPr sz="2400" spc="-80" dirty="0">
                <a:latin typeface="Arial"/>
                <a:cs typeface="Arial"/>
              </a:rPr>
              <a:t>Concurrency </a:t>
            </a:r>
            <a:r>
              <a:rPr sz="2400" spc="-195" dirty="0">
                <a:latin typeface="Arial"/>
                <a:cs typeface="Arial"/>
              </a:rPr>
              <a:t>bug </a:t>
            </a:r>
            <a:r>
              <a:rPr sz="2400" spc="-100" dirty="0">
                <a:latin typeface="Arial"/>
                <a:cs typeface="Arial"/>
              </a:rPr>
              <a:t>relevant </a:t>
            </a:r>
            <a:r>
              <a:rPr sz="2400" spc="-70" dirty="0">
                <a:latin typeface="Arial"/>
                <a:cs typeface="Arial"/>
              </a:rPr>
              <a:t>aborts </a:t>
            </a:r>
            <a:r>
              <a:rPr sz="2400" spc="-90" dirty="0">
                <a:latin typeface="Arial"/>
                <a:cs typeface="Arial"/>
              </a:rPr>
              <a:t>(reexecute </a:t>
            </a: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Tx</a:t>
            </a:r>
            <a:r>
              <a:rPr sz="2400" spc="-2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800000"/>
                </a:solidFill>
                <a:latin typeface="Arial"/>
                <a:cs typeface="Arial"/>
              </a:rPr>
              <a:t>mode</a:t>
            </a:r>
            <a:r>
              <a:rPr sz="2400" spc="-10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737870" lvl="1" indent="-342900">
              <a:lnSpc>
                <a:spcPct val="100000"/>
              </a:lnSpc>
              <a:spcBef>
                <a:spcPts val="845"/>
              </a:spcBef>
              <a:buFont typeface="Wingdings"/>
              <a:buChar char=""/>
              <a:tabLst>
                <a:tab pos="738505" algn="l"/>
              </a:tabLst>
            </a:pPr>
            <a:r>
              <a:rPr sz="2400" spc="-110" dirty="0">
                <a:latin typeface="Arial"/>
                <a:cs typeface="Arial"/>
              </a:rPr>
              <a:t>Data </a:t>
            </a:r>
            <a:r>
              <a:rPr sz="2400" spc="-55" dirty="0">
                <a:latin typeface="Arial"/>
                <a:cs typeface="Arial"/>
              </a:rPr>
              <a:t>conflict </a:t>
            </a:r>
            <a:r>
              <a:rPr sz="2400" spc="-30" dirty="0">
                <a:latin typeface="Arial"/>
                <a:cs typeface="Arial"/>
              </a:rPr>
              <a:t>abort </a:t>
            </a:r>
            <a:r>
              <a:rPr sz="2400" spc="-105" dirty="0">
                <a:latin typeface="Arial"/>
                <a:cs typeface="Arial"/>
              </a:rPr>
              <a:t>&amp;&amp; </a:t>
            </a:r>
            <a:r>
              <a:rPr sz="2400" spc="-5" dirty="0">
                <a:latin typeface="Arial"/>
                <a:cs typeface="Arial"/>
              </a:rPr>
              <a:t>Xabort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abort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80" dirty="0">
                <a:latin typeface="Arial"/>
                <a:cs typeface="Arial"/>
              </a:rPr>
              <a:t>Concurrency </a:t>
            </a:r>
            <a:r>
              <a:rPr sz="2400" spc="-195" dirty="0">
                <a:latin typeface="Arial"/>
                <a:cs typeface="Arial"/>
              </a:rPr>
              <a:t>bug </a:t>
            </a:r>
            <a:r>
              <a:rPr sz="2400" spc="-70" dirty="0">
                <a:latin typeface="Arial"/>
                <a:cs typeface="Arial"/>
              </a:rPr>
              <a:t>irrelevant aborts </a:t>
            </a:r>
            <a:r>
              <a:rPr sz="2400" spc="-90" dirty="0">
                <a:latin typeface="Arial"/>
                <a:cs typeface="Arial"/>
              </a:rPr>
              <a:t>(reexecute </a:t>
            </a: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55" dirty="0">
                <a:solidFill>
                  <a:srgbClr val="800000"/>
                </a:solidFill>
                <a:latin typeface="Arial"/>
                <a:cs typeface="Arial"/>
              </a:rPr>
              <a:t>non-Tx</a:t>
            </a:r>
            <a:r>
              <a:rPr sz="24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mode)</a:t>
            </a:r>
            <a:endParaRPr sz="2400" dirty="0">
              <a:latin typeface="Arial"/>
              <a:cs typeface="Arial"/>
            </a:endParaRPr>
          </a:p>
          <a:p>
            <a:pPr marL="758825" lvl="1" indent="-342900">
              <a:lnSpc>
                <a:spcPct val="100000"/>
              </a:lnSpc>
              <a:spcBef>
                <a:spcPts val="1415"/>
              </a:spcBef>
              <a:buFont typeface="Wingdings"/>
              <a:buChar char=""/>
              <a:tabLst>
                <a:tab pos="758825" algn="l"/>
                <a:tab pos="2750185" algn="l"/>
                <a:tab pos="3261360" algn="l"/>
              </a:tabLst>
            </a:pPr>
            <a:r>
              <a:rPr sz="2400" spc="-125" dirty="0">
                <a:latin typeface="Arial"/>
                <a:cs typeface="Arial"/>
              </a:rPr>
              <a:t>Capacity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abort	</a:t>
            </a:r>
            <a:r>
              <a:rPr sz="2400" spc="-105" dirty="0">
                <a:latin typeface="Arial"/>
                <a:cs typeface="Arial"/>
              </a:rPr>
              <a:t>&amp;&amp;	</a:t>
            </a:r>
            <a:r>
              <a:rPr sz="2400" spc="-155" dirty="0">
                <a:latin typeface="Arial"/>
                <a:cs typeface="Arial"/>
              </a:rPr>
              <a:t>Trapping </a:t>
            </a:r>
            <a:r>
              <a:rPr sz="2400" spc="-45" dirty="0">
                <a:latin typeface="Arial"/>
                <a:cs typeface="Arial"/>
              </a:rPr>
              <a:t>instruction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abort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Outline: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70" dirty="0"/>
              <a:t>BugTM</a:t>
            </a:r>
            <a:r>
              <a:rPr sz="2775" i="1" spc="-254" baseline="-19519" dirty="0">
                <a:latin typeface="Arial"/>
                <a:cs typeface="Arial"/>
              </a:rPr>
              <a:t>H</a:t>
            </a:r>
            <a:endParaRPr sz="2775" baseline="-19519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95" dirty="0"/>
              <a:t>BugTM</a:t>
            </a:r>
            <a:r>
              <a:rPr sz="2775" spc="-292" baseline="-19519" dirty="0"/>
              <a:t>HS</a:t>
            </a:r>
            <a:endParaRPr sz="2775" baseline="-19519"/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55" dirty="0"/>
              <a:t>Evaluation</a:t>
            </a:r>
            <a:r>
              <a:rPr spc="-65" dirty="0"/>
              <a:t> </a:t>
            </a:r>
            <a:r>
              <a:rPr spc="-95" dirty="0"/>
              <a:t>Methodology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10" dirty="0"/>
              <a:t>Experiment</a:t>
            </a:r>
            <a:r>
              <a:rPr spc="-15" dirty="0"/>
              <a:t> </a:t>
            </a:r>
            <a:r>
              <a:rPr spc="-175" dirty="0"/>
              <a:t>Results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10" dirty="0"/>
              <a:t>Conclusion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727" y="807719"/>
            <a:ext cx="6751320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464" y="1523491"/>
            <a:ext cx="102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baseline="13888" dirty="0">
                <a:latin typeface="Arial"/>
                <a:cs typeface="Arial"/>
              </a:rPr>
              <a:t>L</a:t>
            </a:r>
            <a:r>
              <a:rPr sz="3600" spc="-127" baseline="13888" dirty="0">
                <a:latin typeface="Arial"/>
                <a:cs typeface="Arial"/>
              </a:rPr>
              <a:t>o</a:t>
            </a:r>
            <a:r>
              <a:rPr sz="3600" spc="-232" baseline="13888" dirty="0">
                <a:latin typeface="Arial"/>
                <a:cs typeface="Arial"/>
              </a:rPr>
              <a:t>c</a:t>
            </a:r>
            <a:r>
              <a:rPr sz="1600" spc="-165" dirty="0">
                <a:latin typeface="Arial"/>
                <a:cs typeface="Arial"/>
              </a:rPr>
              <a:t>se</a:t>
            </a:r>
            <a:r>
              <a:rPr sz="1600" spc="9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j</a:t>
            </a:r>
            <a:r>
              <a:rPr sz="1600" spc="-100" dirty="0">
                <a:latin typeface="Arial"/>
                <a:cs typeface="Arial"/>
              </a:rPr>
              <a:t>m</a:t>
            </a:r>
            <a:r>
              <a:rPr sz="1600" spc="-90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852" y="1450340"/>
            <a:ext cx="502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35" algn="l"/>
              </a:tabLst>
            </a:pPr>
            <a:r>
              <a:rPr sz="2400" spc="-145" dirty="0"/>
              <a:t>:	</a:t>
            </a:r>
            <a:r>
              <a:rPr sz="2400" spc="-90" dirty="0"/>
              <a:t>locations </a:t>
            </a:r>
            <a:r>
              <a:rPr sz="2400" spc="-85" dirty="0"/>
              <a:t>where </a:t>
            </a:r>
            <a:r>
              <a:rPr sz="2400" spc="-10" dirty="0"/>
              <a:t>ConAir </a:t>
            </a:r>
            <a:r>
              <a:rPr sz="2400" spc="-80" dirty="0"/>
              <a:t>inserts</a:t>
            </a:r>
            <a:r>
              <a:rPr sz="2400" spc="114" dirty="0"/>
              <a:t> </a:t>
            </a:r>
            <a:r>
              <a:rPr sz="2400" spc="-105" dirty="0"/>
              <a:t>setjmp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26464" y="1841500"/>
            <a:ext cx="7141209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0810" algn="l"/>
              </a:tabLst>
            </a:pPr>
            <a:r>
              <a:rPr sz="2400" spc="-95" dirty="0">
                <a:latin typeface="Arial"/>
                <a:cs typeface="Arial"/>
              </a:rPr>
              <a:t>Loc</a:t>
            </a:r>
            <a:r>
              <a:rPr sz="2400" spc="-142" baseline="-20833" dirty="0">
                <a:latin typeface="Arial"/>
                <a:cs typeface="Arial"/>
              </a:rPr>
              <a:t>mXbegin</a:t>
            </a:r>
            <a:r>
              <a:rPr sz="2400" spc="-95" dirty="0">
                <a:latin typeface="Arial"/>
                <a:cs typeface="Arial"/>
              </a:rPr>
              <a:t>:	</a:t>
            </a:r>
            <a:r>
              <a:rPr sz="2400" spc="-90" dirty="0">
                <a:latin typeface="Arial"/>
                <a:cs typeface="Arial"/>
              </a:rPr>
              <a:t>locations </a:t>
            </a:r>
            <a:r>
              <a:rPr sz="2400" spc="-85" dirty="0">
                <a:latin typeface="Arial"/>
                <a:cs typeface="Arial"/>
              </a:rPr>
              <a:t>where </a:t>
            </a:r>
            <a:r>
              <a:rPr sz="2400" spc="-150" dirty="0">
                <a:latin typeface="Arial"/>
                <a:cs typeface="Arial"/>
              </a:rPr>
              <a:t>BugTM</a:t>
            </a:r>
            <a:r>
              <a:rPr sz="2400" i="1" spc="-225" baseline="-20833" dirty="0">
                <a:latin typeface="Arial"/>
                <a:cs typeface="Arial"/>
              </a:rPr>
              <a:t>H </a:t>
            </a:r>
            <a:r>
              <a:rPr sz="2400" spc="-80" dirty="0">
                <a:latin typeface="Arial"/>
                <a:cs typeface="Arial"/>
              </a:rPr>
              <a:t>inserts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mXbegin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60" dirty="0">
                <a:latin typeface="Arial"/>
                <a:cs typeface="Arial"/>
              </a:rPr>
              <a:t>Insert </a:t>
            </a:r>
            <a:r>
              <a:rPr sz="2400" spc="-105" dirty="0">
                <a:latin typeface="Arial"/>
                <a:cs typeface="Arial"/>
              </a:rPr>
              <a:t>setjmp </a:t>
            </a:r>
            <a:r>
              <a:rPr sz="2400" spc="-90" dirty="0">
                <a:latin typeface="Arial"/>
                <a:cs typeface="Arial"/>
              </a:rPr>
              <a:t>at </a:t>
            </a:r>
            <a:r>
              <a:rPr sz="2400" spc="-110" dirty="0">
                <a:latin typeface="Arial"/>
                <a:cs typeface="Arial"/>
              </a:rPr>
              <a:t>every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Loc</a:t>
            </a:r>
            <a:r>
              <a:rPr sz="2400" spc="-127" baseline="-20833" dirty="0">
                <a:latin typeface="Arial"/>
                <a:cs typeface="Arial"/>
              </a:rPr>
              <a:t>setjmp</a:t>
            </a:r>
            <a:endParaRPr sz="2400" baseline="-20833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60" dirty="0">
                <a:latin typeface="Arial"/>
                <a:cs typeface="Arial"/>
              </a:rPr>
              <a:t>Insert </a:t>
            </a:r>
            <a:r>
              <a:rPr sz="2400" spc="-120" dirty="0">
                <a:latin typeface="Arial"/>
                <a:cs typeface="Arial"/>
              </a:rPr>
              <a:t>mXbegin </a:t>
            </a:r>
            <a:r>
              <a:rPr sz="2400" spc="-85" dirty="0">
                <a:solidFill>
                  <a:srgbClr val="800000"/>
                </a:solidFill>
                <a:latin typeface="Arial"/>
                <a:cs typeface="Arial"/>
              </a:rPr>
              <a:t>only </a:t>
            </a:r>
            <a:r>
              <a:rPr sz="2400" spc="-120" dirty="0">
                <a:latin typeface="Arial"/>
                <a:cs typeface="Arial"/>
              </a:rPr>
              <a:t>when </a:t>
            </a:r>
            <a:r>
              <a:rPr sz="2400" spc="-90" dirty="0">
                <a:latin typeface="Arial"/>
                <a:cs typeface="Arial"/>
              </a:rPr>
              <a:t>Loc</a:t>
            </a:r>
            <a:r>
              <a:rPr sz="2400" spc="-135" baseline="-20833" dirty="0">
                <a:latin typeface="Arial"/>
                <a:cs typeface="Arial"/>
              </a:rPr>
              <a:t>mXbegin </a:t>
            </a:r>
            <a:r>
              <a:rPr sz="2400" spc="-14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farther</a:t>
            </a:r>
            <a:r>
              <a:rPr sz="2400" spc="59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than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  <a:spcBef>
                <a:spcPts val="575"/>
              </a:spcBef>
            </a:pPr>
            <a:r>
              <a:rPr sz="3600" spc="-127" baseline="13888" dirty="0">
                <a:latin typeface="Arial"/>
                <a:cs typeface="Arial"/>
              </a:rPr>
              <a:t>Loc</a:t>
            </a:r>
            <a:r>
              <a:rPr sz="1600" spc="-85" dirty="0">
                <a:latin typeface="Arial"/>
                <a:cs typeface="Arial"/>
              </a:rPr>
              <a:t>setjmp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ts val="259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85" dirty="0">
                <a:solidFill>
                  <a:srgbClr val="800000"/>
                </a:solidFill>
                <a:latin typeface="Arial"/>
                <a:cs typeface="Arial"/>
              </a:rPr>
              <a:t>Not </a:t>
            </a:r>
            <a:r>
              <a:rPr sz="2400" spc="-50" dirty="0">
                <a:latin typeface="Arial"/>
                <a:cs typeface="Arial"/>
              </a:rPr>
              <a:t>insert </a:t>
            </a:r>
            <a:r>
              <a:rPr sz="2400" spc="-120" dirty="0">
                <a:latin typeface="Arial"/>
                <a:cs typeface="Arial"/>
              </a:rPr>
              <a:t>mXbegin </a:t>
            </a:r>
            <a:r>
              <a:rPr sz="2400" spc="-40" dirty="0">
                <a:latin typeface="Arial"/>
                <a:cs typeface="Arial"/>
              </a:rPr>
              <a:t>if </a:t>
            </a:r>
            <a:r>
              <a:rPr sz="2400" spc="-85" dirty="0">
                <a:latin typeface="Arial"/>
                <a:cs typeface="Arial"/>
              </a:rPr>
              <a:t>Loc</a:t>
            </a:r>
            <a:r>
              <a:rPr sz="2400" spc="-127" baseline="-20833" dirty="0">
                <a:latin typeface="Arial"/>
                <a:cs typeface="Arial"/>
              </a:rPr>
              <a:t>setjmp </a:t>
            </a:r>
            <a:r>
              <a:rPr sz="2400" spc="-190" dirty="0">
                <a:latin typeface="Arial"/>
                <a:cs typeface="Arial"/>
              </a:rPr>
              <a:t>and </a:t>
            </a:r>
            <a:r>
              <a:rPr sz="2400" spc="-90" dirty="0">
                <a:latin typeface="Arial"/>
                <a:cs typeface="Arial"/>
              </a:rPr>
              <a:t>Loc</a:t>
            </a:r>
            <a:r>
              <a:rPr sz="2400" spc="-135" baseline="-20833" dirty="0">
                <a:latin typeface="Arial"/>
                <a:cs typeface="Arial"/>
              </a:rPr>
              <a:t>mXbegin </a:t>
            </a:r>
            <a:r>
              <a:rPr sz="2400" spc="-135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same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29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6551" y="5974079"/>
            <a:ext cx="432511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2404" y="2081771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415124" y="0"/>
                </a:moveTo>
                <a:lnTo>
                  <a:pt x="366711" y="2792"/>
                </a:lnTo>
                <a:lnTo>
                  <a:pt x="319938" y="10963"/>
                </a:lnTo>
                <a:lnTo>
                  <a:pt x="275118" y="24200"/>
                </a:lnTo>
                <a:lnTo>
                  <a:pt x="232560" y="42192"/>
                </a:lnTo>
                <a:lnTo>
                  <a:pt x="192578" y="64628"/>
                </a:lnTo>
                <a:lnTo>
                  <a:pt x="155482" y="91196"/>
                </a:lnTo>
                <a:lnTo>
                  <a:pt x="121585" y="121585"/>
                </a:lnTo>
                <a:lnTo>
                  <a:pt x="91196" y="155482"/>
                </a:lnTo>
                <a:lnTo>
                  <a:pt x="64628" y="192578"/>
                </a:lnTo>
                <a:lnTo>
                  <a:pt x="42192" y="232560"/>
                </a:lnTo>
                <a:lnTo>
                  <a:pt x="24200" y="275118"/>
                </a:lnTo>
                <a:lnTo>
                  <a:pt x="10963" y="319938"/>
                </a:lnTo>
                <a:lnTo>
                  <a:pt x="2792" y="366711"/>
                </a:lnTo>
                <a:lnTo>
                  <a:pt x="0" y="415124"/>
                </a:lnTo>
                <a:lnTo>
                  <a:pt x="2792" y="463538"/>
                </a:lnTo>
                <a:lnTo>
                  <a:pt x="10963" y="510311"/>
                </a:lnTo>
                <a:lnTo>
                  <a:pt x="24200" y="555133"/>
                </a:lnTo>
                <a:lnTo>
                  <a:pt x="42192" y="597691"/>
                </a:lnTo>
                <a:lnTo>
                  <a:pt x="64628" y="637674"/>
                </a:lnTo>
                <a:lnTo>
                  <a:pt x="91196" y="674771"/>
                </a:lnTo>
                <a:lnTo>
                  <a:pt x="121585" y="708671"/>
                </a:lnTo>
                <a:lnTo>
                  <a:pt x="155482" y="739061"/>
                </a:lnTo>
                <a:lnTo>
                  <a:pt x="192578" y="765630"/>
                </a:lnTo>
                <a:lnTo>
                  <a:pt x="232560" y="788067"/>
                </a:lnTo>
                <a:lnTo>
                  <a:pt x="275118" y="806060"/>
                </a:lnTo>
                <a:lnTo>
                  <a:pt x="319938" y="819298"/>
                </a:lnTo>
                <a:lnTo>
                  <a:pt x="366711" y="827469"/>
                </a:lnTo>
                <a:lnTo>
                  <a:pt x="415124" y="830262"/>
                </a:lnTo>
                <a:lnTo>
                  <a:pt x="463538" y="827469"/>
                </a:lnTo>
                <a:lnTo>
                  <a:pt x="510311" y="819298"/>
                </a:lnTo>
                <a:lnTo>
                  <a:pt x="555133" y="806060"/>
                </a:lnTo>
                <a:lnTo>
                  <a:pt x="597691" y="788067"/>
                </a:lnTo>
                <a:lnTo>
                  <a:pt x="637674" y="765630"/>
                </a:lnTo>
                <a:lnTo>
                  <a:pt x="674771" y="739061"/>
                </a:lnTo>
                <a:lnTo>
                  <a:pt x="708671" y="708671"/>
                </a:lnTo>
                <a:lnTo>
                  <a:pt x="739061" y="674771"/>
                </a:lnTo>
                <a:lnTo>
                  <a:pt x="765630" y="637674"/>
                </a:lnTo>
                <a:lnTo>
                  <a:pt x="788067" y="597691"/>
                </a:lnTo>
                <a:lnTo>
                  <a:pt x="806060" y="555133"/>
                </a:lnTo>
                <a:lnTo>
                  <a:pt x="819298" y="510311"/>
                </a:lnTo>
                <a:lnTo>
                  <a:pt x="827469" y="463538"/>
                </a:lnTo>
                <a:lnTo>
                  <a:pt x="830262" y="415124"/>
                </a:lnTo>
                <a:lnTo>
                  <a:pt x="827469" y="366711"/>
                </a:lnTo>
                <a:lnTo>
                  <a:pt x="819298" y="319938"/>
                </a:lnTo>
                <a:lnTo>
                  <a:pt x="806060" y="275118"/>
                </a:lnTo>
                <a:lnTo>
                  <a:pt x="788067" y="232560"/>
                </a:lnTo>
                <a:lnTo>
                  <a:pt x="765630" y="192578"/>
                </a:lnTo>
                <a:lnTo>
                  <a:pt x="739061" y="155482"/>
                </a:lnTo>
                <a:lnTo>
                  <a:pt x="708671" y="121585"/>
                </a:lnTo>
                <a:lnTo>
                  <a:pt x="674771" y="91196"/>
                </a:lnTo>
                <a:lnTo>
                  <a:pt x="637674" y="64628"/>
                </a:lnTo>
                <a:lnTo>
                  <a:pt x="597691" y="42192"/>
                </a:lnTo>
                <a:lnTo>
                  <a:pt x="555133" y="24200"/>
                </a:lnTo>
                <a:lnTo>
                  <a:pt x="510311" y="10963"/>
                </a:lnTo>
                <a:lnTo>
                  <a:pt x="463538" y="2792"/>
                </a:lnTo>
                <a:lnTo>
                  <a:pt x="41512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2403" y="2081771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830263" y="415131"/>
                </a:moveTo>
                <a:lnTo>
                  <a:pt x="827470" y="366718"/>
                </a:lnTo>
                <a:lnTo>
                  <a:pt x="819299" y="319945"/>
                </a:lnTo>
                <a:lnTo>
                  <a:pt x="806061" y="275124"/>
                </a:lnTo>
                <a:lnTo>
                  <a:pt x="788068" y="232567"/>
                </a:lnTo>
                <a:lnTo>
                  <a:pt x="765632" y="192584"/>
                </a:lnTo>
                <a:lnTo>
                  <a:pt x="739063" y="155488"/>
                </a:lnTo>
                <a:lnTo>
                  <a:pt x="708674" y="121589"/>
                </a:lnTo>
                <a:lnTo>
                  <a:pt x="674775" y="91199"/>
                </a:lnTo>
                <a:lnTo>
                  <a:pt x="637678" y="64631"/>
                </a:lnTo>
                <a:lnTo>
                  <a:pt x="597695" y="42194"/>
                </a:lnTo>
                <a:lnTo>
                  <a:pt x="555138" y="24201"/>
                </a:lnTo>
                <a:lnTo>
                  <a:pt x="510317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7" y="42194"/>
                </a:lnTo>
                <a:lnTo>
                  <a:pt x="192584" y="64631"/>
                </a:lnTo>
                <a:lnTo>
                  <a:pt x="155488" y="91199"/>
                </a:lnTo>
                <a:lnTo>
                  <a:pt x="121589" y="121589"/>
                </a:lnTo>
                <a:lnTo>
                  <a:pt x="91199" y="155488"/>
                </a:lnTo>
                <a:lnTo>
                  <a:pt x="64631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1" y="637678"/>
                </a:lnTo>
                <a:lnTo>
                  <a:pt x="91199" y="674774"/>
                </a:lnTo>
                <a:lnTo>
                  <a:pt x="121589" y="708673"/>
                </a:lnTo>
                <a:lnTo>
                  <a:pt x="155488" y="739062"/>
                </a:lnTo>
                <a:lnTo>
                  <a:pt x="192584" y="765631"/>
                </a:lnTo>
                <a:lnTo>
                  <a:pt x="232567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7" y="819298"/>
                </a:lnTo>
                <a:lnTo>
                  <a:pt x="555138" y="806060"/>
                </a:lnTo>
                <a:lnTo>
                  <a:pt x="597695" y="788068"/>
                </a:lnTo>
                <a:lnTo>
                  <a:pt x="637678" y="765631"/>
                </a:lnTo>
                <a:lnTo>
                  <a:pt x="674775" y="739062"/>
                </a:lnTo>
                <a:lnTo>
                  <a:pt x="708674" y="708673"/>
                </a:lnTo>
                <a:lnTo>
                  <a:pt x="739063" y="674774"/>
                </a:lnTo>
                <a:lnTo>
                  <a:pt x="765632" y="637678"/>
                </a:lnTo>
                <a:lnTo>
                  <a:pt x="788068" y="597695"/>
                </a:lnTo>
                <a:lnTo>
                  <a:pt x="806061" y="555138"/>
                </a:lnTo>
                <a:lnTo>
                  <a:pt x="819299" y="510317"/>
                </a:lnTo>
                <a:lnTo>
                  <a:pt x="827470" y="463544"/>
                </a:lnTo>
                <a:lnTo>
                  <a:pt x="830263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1767" y="2874264"/>
            <a:ext cx="947928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6050" y="2889822"/>
            <a:ext cx="734060" cy="363855"/>
          </a:xfrm>
          <a:custGeom>
            <a:avLst/>
            <a:gdLst/>
            <a:ahLst/>
            <a:cxnLst/>
            <a:rect l="l" t="t" r="r" b="b"/>
            <a:pathLst>
              <a:path w="734060" h="363854">
                <a:moveTo>
                  <a:pt x="91770" y="243216"/>
                </a:moveTo>
                <a:lnTo>
                  <a:pt x="0" y="360716"/>
                </a:lnTo>
                <a:lnTo>
                  <a:pt x="149059" y="363637"/>
                </a:lnTo>
                <a:lnTo>
                  <a:pt x="135525" y="335188"/>
                </a:lnTo>
                <a:lnTo>
                  <a:pt x="101329" y="335188"/>
                </a:lnTo>
                <a:lnTo>
                  <a:pt x="92903" y="333924"/>
                </a:lnTo>
                <a:lnTo>
                  <a:pt x="85568" y="329591"/>
                </a:lnTo>
                <a:lnTo>
                  <a:pt x="80276" y="322527"/>
                </a:lnTo>
                <a:lnTo>
                  <a:pt x="78131" y="313964"/>
                </a:lnTo>
                <a:lnTo>
                  <a:pt x="79395" y="305538"/>
                </a:lnTo>
                <a:lnTo>
                  <a:pt x="83728" y="298203"/>
                </a:lnTo>
                <a:lnTo>
                  <a:pt x="90792" y="292911"/>
                </a:lnTo>
                <a:lnTo>
                  <a:pt x="110868" y="283359"/>
                </a:lnTo>
                <a:lnTo>
                  <a:pt x="91770" y="243216"/>
                </a:lnTo>
                <a:close/>
              </a:path>
              <a:path w="734060" h="363854">
                <a:moveTo>
                  <a:pt x="110868" y="283359"/>
                </a:moveTo>
                <a:lnTo>
                  <a:pt x="90792" y="292911"/>
                </a:lnTo>
                <a:lnTo>
                  <a:pt x="83728" y="298203"/>
                </a:lnTo>
                <a:lnTo>
                  <a:pt x="79395" y="305538"/>
                </a:lnTo>
                <a:lnTo>
                  <a:pt x="78131" y="313964"/>
                </a:lnTo>
                <a:lnTo>
                  <a:pt x="80276" y="322527"/>
                </a:lnTo>
                <a:lnTo>
                  <a:pt x="85568" y="329591"/>
                </a:lnTo>
                <a:lnTo>
                  <a:pt x="92903" y="333924"/>
                </a:lnTo>
                <a:lnTo>
                  <a:pt x="101329" y="335188"/>
                </a:lnTo>
                <a:lnTo>
                  <a:pt x="109893" y="333043"/>
                </a:lnTo>
                <a:lnTo>
                  <a:pt x="129962" y="323494"/>
                </a:lnTo>
                <a:lnTo>
                  <a:pt x="110868" y="283359"/>
                </a:lnTo>
                <a:close/>
              </a:path>
              <a:path w="734060" h="363854">
                <a:moveTo>
                  <a:pt x="129962" y="323494"/>
                </a:moveTo>
                <a:lnTo>
                  <a:pt x="109893" y="333043"/>
                </a:lnTo>
                <a:lnTo>
                  <a:pt x="101329" y="335188"/>
                </a:lnTo>
                <a:lnTo>
                  <a:pt x="135525" y="335188"/>
                </a:lnTo>
                <a:lnTo>
                  <a:pt x="129962" y="323494"/>
                </a:lnTo>
                <a:close/>
              </a:path>
              <a:path w="734060" h="363854">
                <a:moveTo>
                  <a:pt x="710492" y="0"/>
                </a:moveTo>
                <a:lnTo>
                  <a:pt x="701929" y="2144"/>
                </a:lnTo>
                <a:lnTo>
                  <a:pt x="110868" y="283359"/>
                </a:lnTo>
                <a:lnTo>
                  <a:pt x="129962" y="323494"/>
                </a:lnTo>
                <a:lnTo>
                  <a:pt x="721029" y="42276"/>
                </a:lnTo>
                <a:lnTo>
                  <a:pt x="728091" y="36984"/>
                </a:lnTo>
                <a:lnTo>
                  <a:pt x="732421" y="29649"/>
                </a:lnTo>
                <a:lnTo>
                  <a:pt x="733684" y="21224"/>
                </a:lnTo>
                <a:lnTo>
                  <a:pt x="731545" y="12660"/>
                </a:lnTo>
                <a:lnTo>
                  <a:pt x="726253" y="5597"/>
                </a:lnTo>
                <a:lnTo>
                  <a:pt x="718918" y="1263"/>
                </a:lnTo>
                <a:lnTo>
                  <a:pt x="710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0912" y="3250539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415137" y="0"/>
                </a:moveTo>
                <a:lnTo>
                  <a:pt x="366723" y="2792"/>
                </a:lnTo>
                <a:lnTo>
                  <a:pt x="319949" y="10964"/>
                </a:lnTo>
                <a:lnTo>
                  <a:pt x="275127" y="24202"/>
                </a:lnTo>
                <a:lnTo>
                  <a:pt x="232569" y="42195"/>
                </a:lnTo>
                <a:lnTo>
                  <a:pt x="192586" y="64632"/>
                </a:lnTo>
                <a:lnTo>
                  <a:pt x="155489" y="91201"/>
                </a:lnTo>
                <a:lnTo>
                  <a:pt x="121589" y="121591"/>
                </a:lnTo>
                <a:lnTo>
                  <a:pt x="91200" y="155490"/>
                </a:lnTo>
                <a:lnTo>
                  <a:pt x="64631" y="192587"/>
                </a:lnTo>
                <a:lnTo>
                  <a:pt x="42194" y="232571"/>
                </a:lnTo>
                <a:lnTo>
                  <a:pt x="24201" y="275129"/>
                </a:lnTo>
                <a:lnTo>
                  <a:pt x="10963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51"/>
                </a:lnTo>
                <a:lnTo>
                  <a:pt x="10963" y="510323"/>
                </a:lnTo>
                <a:lnTo>
                  <a:pt x="24201" y="555144"/>
                </a:lnTo>
                <a:lnTo>
                  <a:pt x="42194" y="597701"/>
                </a:lnTo>
                <a:lnTo>
                  <a:pt x="64631" y="637683"/>
                </a:lnTo>
                <a:lnTo>
                  <a:pt x="91200" y="674779"/>
                </a:lnTo>
                <a:lnTo>
                  <a:pt x="121589" y="708677"/>
                </a:lnTo>
                <a:lnTo>
                  <a:pt x="155489" y="739066"/>
                </a:lnTo>
                <a:lnTo>
                  <a:pt x="192586" y="765634"/>
                </a:lnTo>
                <a:lnTo>
                  <a:pt x="232569" y="788069"/>
                </a:lnTo>
                <a:lnTo>
                  <a:pt x="275127" y="806061"/>
                </a:lnTo>
                <a:lnTo>
                  <a:pt x="319949" y="819299"/>
                </a:lnTo>
                <a:lnTo>
                  <a:pt x="366723" y="827469"/>
                </a:lnTo>
                <a:lnTo>
                  <a:pt x="415137" y="830262"/>
                </a:lnTo>
                <a:lnTo>
                  <a:pt x="463548" y="827469"/>
                </a:lnTo>
                <a:lnTo>
                  <a:pt x="510319" y="819299"/>
                </a:lnTo>
                <a:lnTo>
                  <a:pt x="555139" y="806061"/>
                </a:lnTo>
                <a:lnTo>
                  <a:pt x="597696" y="788069"/>
                </a:lnTo>
                <a:lnTo>
                  <a:pt x="637678" y="765634"/>
                </a:lnTo>
                <a:lnTo>
                  <a:pt x="674774" y="739066"/>
                </a:lnTo>
                <a:lnTo>
                  <a:pt x="708672" y="708677"/>
                </a:lnTo>
                <a:lnTo>
                  <a:pt x="739062" y="674779"/>
                </a:lnTo>
                <a:lnTo>
                  <a:pt x="765630" y="637683"/>
                </a:lnTo>
                <a:lnTo>
                  <a:pt x="788067" y="597701"/>
                </a:lnTo>
                <a:lnTo>
                  <a:pt x="806060" y="555144"/>
                </a:lnTo>
                <a:lnTo>
                  <a:pt x="819298" y="510323"/>
                </a:lnTo>
                <a:lnTo>
                  <a:pt x="827469" y="463551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2" y="155490"/>
                </a:lnTo>
                <a:lnTo>
                  <a:pt x="708672" y="121591"/>
                </a:lnTo>
                <a:lnTo>
                  <a:pt x="674774" y="91201"/>
                </a:lnTo>
                <a:lnTo>
                  <a:pt x="637678" y="64632"/>
                </a:lnTo>
                <a:lnTo>
                  <a:pt x="597696" y="42195"/>
                </a:lnTo>
                <a:lnTo>
                  <a:pt x="555139" y="24202"/>
                </a:lnTo>
                <a:lnTo>
                  <a:pt x="510319" y="10964"/>
                </a:lnTo>
                <a:lnTo>
                  <a:pt x="463548" y="2792"/>
                </a:lnTo>
                <a:lnTo>
                  <a:pt x="4151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0912" y="3250539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830262" y="415131"/>
                </a:moveTo>
                <a:lnTo>
                  <a:pt x="827469" y="366718"/>
                </a:lnTo>
                <a:lnTo>
                  <a:pt x="819298" y="319945"/>
                </a:lnTo>
                <a:lnTo>
                  <a:pt x="806060" y="275124"/>
                </a:lnTo>
                <a:lnTo>
                  <a:pt x="788067" y="232567"/>
                </a:lnTo>
                <a:lnTo>
                  <a:pt x="765631" y="192584"/>
                </a:lnTo>
                <a:lnTo>
                  <a:pt x="739062" y="155488"/>
                </a:lnTo>
                <a:lnTo>
                  <a:pt x="708673" y="121589"/>
                </a:lnTo>
                <a:lnTo>
                  <a:pt x="674774" y="91199"/>
                </a:lnTo>
                <a:lnTo>
                  <a:pt x="637677" y="64631"/>
                </a:lnTo>
                <a:lnTo>
                  <a:pt x="597695" y="42194"/>
                </a:lnTo>
                <a:lnTo>
                  <a:pt x="555137" y="24201"/>
                </a:lnTo>
                <a:lnTo>
                  <a:pt x="510316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6" y="42194"/>
                </a:lnTo>
                <a:lnTo>
                  <a:pt x="192584" y="64631"/>
                </a:lnTo>
                <a:lnTo>
                  <a:pt x="155487" y="91199"/>
                </a:lnTo>
                <a:lnTo>
                  <a:pt x="121588" y="121589"/>
                </a:lnTo>
                <a:lnTo>
                  <a:pt x="91199" y="155488"/>
                </a:lnTo>
                <a:lnTo>
                  <a:pt x="64630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0" y="637678"/>
                </a:lnTo>
                <a:lnTo>
                  <a:pt x="91199" y="674774"/>
                </a:lnTo>
                <a:lnTo>
                  <a:pt x="121588" y="708673"/>
                </a:lnTo>
                <a:lnTo>
                  <a:pt x="155487" y="739062"/>
                </a:lnTo>
                <a:lnTo>
                  <a:pt x="192584" y="765631"/>
                </a:lnTo>
                <a:lnTo>
                  <a:pt x="232566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6" y="819298"/>
                </a:lnTo>
                <a:lnTo>
                  <a:pt x="555137" y="806060"/>
                </a:lnTo>
                <a:lnTo>
                  <a:pt x="597695" y="788068"/>
                </a:lnTo>
                <a:lnTo>
                  <a:pt x="637677" y="765631"/>
                </a:lnTo>
                <a:lnTo>
                  <a:pt x="674774" y="739062"/>
                </a:lnTo>
                <a:lnTo>
                  <a:pt x="708673" y="708673"/>
                </a:lnTo>
                <a:lnTo>
                  <a:pt x="739062" y="674774"/>
                </a:lnTo>
                <a:lnTo>
                  <a:pt x="765631" y="637678"/>
                </a:lnTo>
                <a:lnTo>
                  <a:pt x="788067" y="597695"/>
                </a:lnTo>
                <a:lnTo>
                  <a:pt x="806060" y="555138"/>
                </a:lnTo>
                <a:lnTo>
                  <a:pt x="819298" y="510317"/>
                </a:lnTo>
                <a:lnTo>
                  <a:pt x="827469" y="463544"/>
                </a:lnTo>
                <a:lnTo>
                  <a:pt x="830262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0597" y="3235604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415137" y="0"/>
                </a:moveTo>
                <a:lnTo>
                  <a:pt x="366723" y="2792"/>
                </a:lnTo>
                <a:lnTo>
                  <a:pt x="319950" y="10964"/>
                </a:lnTo>
                <a:lnTo>
                  <a:pt x="275129" y="24201"/>
                </a:lnTo>
                <a:lnTo>
                  <a:pt x="232571" y="42194"/>
                </a:lnTo>
                <a:lnTo>
                  <a:pt x="192587" y="64631"/>
                </a:lnTo>
                <a:lnTo>
                  <a:pt x="155490" y="91200"/>
                </a:lnTo>
                <a:lnTo>
                  <a:pt x="121591" y="121589"/>
                </a:lnTo>
                <a:lnTo>
                  <a:pt x="91201" y="155488"/>
                </a:lnTo>
                <a:lnTo>
                  <a:pt x="64632" y="192584"/>
                </a:lnTo>
                <a:lnTo>
                  <a:pt x="42195" y="232566"/>
                </a:lnTo>
                <a:lnTo>
                  <a:pt x="24202" y="275123"/>
                </a:lnTo>
                <a:lnTo>
                  <a:pt x="10964" y="319942"/>
                </a:lnTo>
                <a:lnTo>
                  <a:pt x="2792" y="366713"/>
                </a:lnTo>
                <a:lnTo>
                  <a:pt x="0" y="415124"/>
                </a:lnTo>
                <a:lnTo>
                  <a:pt x="2792" y="463538"/>
                </a:lnTo>
                <a:lnTo>
                  <a:pt x="10964" y="510311"/>
                </a:lnTo>
                <a:lnTo>
                  <a:pt x="24202" y="555133"/>
                </a:lnTo>
                <a:lnTo>
                  <a:pt x="42195" y="597691"/>
                </a:lnTo>
                <a:lnTo>
                  <a:pt x="64632" y="637674"/>
                </a:lnTo>
                <a:lnTo>
                  <a:pt x="91201" y="674771"/>
                </a:lnTo>
                <a:lnTo>
                  <a:pt x="121591" y="708671"/>
                </a:lnTo>
                <a:lnTo>
                  <a:pt x="155490" y="739061"/>
                </a:lnTo>
                <a:lnTo>
                  <a:pt x="192587" y="765630"/>
                </a:lnTo>
                <a:lnTo>
                  <a:pt x="232571" y="788067"/>
                </a:lnTo>
                <a:lnTo>
                  <a:pt x="275129" y="806060"/>
                </a:lnTo>
                <a:lnTo>
                  <a:pt x="319950" y="819298"/>
                </a:lnTo>
                <a:lnTo>
                  <a:pt x="366723" y="827469"/>
                </a:lnTo>
                <a:lnTo>
                  <a:pt x="415137" y="830262"/>
                </a:lnTo>
                <a:lnTo>
                  <a:pt x="463551" y="827469"/>
                </a:lnTo>
                <a:lnTo>
                  <a:pt x="510323" y="819298"/>
                </a:lnTo>
                <a:lnTo>
                  <a:pt x="555144" y="806060"/>
                </a:lnTo>
                <a:lnTo>
                  <a:pt x="597701" y="788067"/>
                </a:lnTo>
                <a:lnTo>
                  <a:pt x="637683" y="765630"/>
                </a:lnTo>
                <a:lnTo>
                  <a:pt x="674779" y="739061"/>
                </a:lnTo>
                <a:lnTo>
                  <a:pt x="708677" y="708671"/>
                </a:lnTo>
                <a:lnTo>
                  <a:pt x="739066" y="674771"/>
                </a:lnTo>
                <a:lnTo>
                  <a:pt x="765634" y="637674"/>
                </a:lnTo>
                <a:lnTo>
                  <a:pt x="788069" y="597691"/>
                </a:lnTo>
                <a:lnTo>
                  <a:pt x="806061" y="555133"/>
                </a:lnTo>
                <a:lnTo>
                  <a:pt x="819299" y="510311"/>
                </a:lnTo>
                <a:lnTo>
                  <a:pt x="827469" y="463538"/>
                </a:lnTo>
                <a:lnTo>
                  <a:pt x="830262" y="415124"/>
                </a:lnTo>
                <a:lnTo>
                  <a:pt x="827469" y="366713"/>
                </a:lnTo>
                <a:lnTo>
                  <a:pt x="819299" y="319942"/>
                </a:lnTo>
                <a:lnTo>
                  <a:pt x="806061" y="275123"/>
                </a:lnTo>
                <a:lnTo>
                  <a:pt x="788069" y="232566"/>
                </a:lnTo>
                <a:lnTo>
                  <a:pt x="765634" y="192584"/>
                </a:lnTo>
                <a:lnTo>
                  <a:pt x="739066" y="155488"/>
                </a:lnTo>
                <a:lnTo>
                  <a:pt x="708677" y="121589"/>
                </a:lnTo>
                <a:lnTo>
                  <a:pt x="674779" y="91200"/>
                </a:lnTo>
                <a:lnTo>
                  <a:pt x="637683" y="64631"/>
                </a:lnTo>
                <a:lnTo>
                  <a:pt x="597701" y="42194"/>
                </a:lnTo>
                <a:lnTo>
                  <a:pt x="555144" y="24201"/>
                </a:lnTo>
                <a:lnTo>
                  <a:pt x="510323" y="10964"/>
                </a:lnTo>
                <a:lnTo>
                  <a:pt x="463551" y="2792"/>
                </a:lnTo>
                <a:lnTo>
                  <a:pt x="4151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0597" y="3235604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830262" y="415131"/>
                </a:moveTo>
                <a:lnTo>
                  <a:pt x="827469" y="366718"/>
                </a:lnTo>
                <a:lnTo>
                  <a:pt x="819298" y="319945"/>
                </a:lnTo>
                <a:lnTo>
                  <a:pt x="806060" y="275124"/>
                </a:lnTo>
                <a:lnTo>
                  <a:pt x="788067" y="232567"/>
                </a:lnTo>
                <a:lnTo>
                  <a:pt x="765631" y="192584"/>
                </a:lnTo>
                <a:lnTo>
                  <a:pt x="739062" y="155488"/>
                </a:lnTo>
                <a:lnTo>
                  <a:pt x="708673" y="121589"/>
                </a:lnTo>
                <a:lnTo>
                  <a:pt x="674774" y="91199"/>
                </a:lnTo>
                <a:lnTo>
                  <a:pt x="637677" y="64631"/>
                </a:lnTo>
                <a:lnTo>
                  <a:pt x="597695" y="42194"/>
                </a:lnTo>
                <a:lnTo>
                  <a:pt x="555137" y="24201"/>
                </a:lnTo>
                <a:lnTo>
                  <a:pt x="510316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6" y="42194"/>
                </a:lnTo>
                <a:lnTo>
                  <a:pt x="192584" y="64631"/>
                </a:lnTo>
                <a:lnTo>
                  <a:pt x="155487" y="91199"/>
                </a:lnTo>
                <a:lnTo>
                  <a:pt x="121588" y="121589"/>
                </a:lnTo>
                <a:lnTo>
                  <a:pt x="91199" y="155488"/>
                </a:lnTo>
                <a:lnTo>
                  <a:pt x="64630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0" y="637678"/>
                </a:lnTo>
                <a:lnTo>
                  <a:pt x="91199" y="674774"/>
                </a:lnTo>
                <a:lnTo>
                  <a:pt x="121588" y="708673"/>
                </a:lnTo>
                <a:lnTo>
                  <a:pt x="155487" y="739062"/>
                </a:lnTo>
                <a:lnTo>
                  <a:pt x="192584" y="765631"/>
                </a:lnTo>
                <a:lnTo>
                  <a:pt x="232566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6" y="819298"/>
                </a:lnTo>
                <a:lnTo>
                  <a:pt x="555137" y="806060"/>
                </a:lnTo>
                <a:lnTo>
                  <a:pt x="597695" y="788068"/>
                </a:lnTo>
                <a:lnTo>
                  <a:pt x="637677" y="765631"/>
                </a:lnTo>
                <a:lnTo>
                  <a:pt x="674774" y="739062"/>
                </a:lnTo>
                <a:lnTo>
                  <a:pt x="708673" y="708673"/>
                </a:lnTo>
                <a:lnTo>
                  <a:pt x="739062" y="674774"/>
                </a:lnTo>
                <a:lnTo>
                  <a:pt x="765631" y="637678"/>
                </a:lnTo>
                <a:lnTo>
                  <a:pt x="788067" y="597695"/>
                </a:lnTo>
                <a:lnTo>
                  <a:pt x="806060" y="555138"/>
                </a:lnTo>
                <a:lnTo>
                  <a:pt x="819298" y="510317"/>
                </a:lnTo>
                <a:lnTo>
                  <a:pt x="827469" y="463544"/>
                </a:lnTo>
                <a:lnTo>
                  <a:pt x="830262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0666" y="4190441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415124" y="0"/>
                </a:moveTo>
                <a:lnTo>
                  <a:pt x="366713" y="2792"/>
                </a:lnTo>
                <a:lnTo>
                  <a:pt x="319942" y="10964"/>
                </a:lnTo>
                <a:lnTo>
                  <a:pt x="275123" y="24202"/>
                </a:lnTo>
                <a:lnTo>
                  <a:pt x="232566" y="42195"/>
                </a:lnTo>
                <a:lnTo>
                  <a:pt x="192584" y="64632"/>
                </a:lnTo>
                <a:lnTo>
                  <a:pt x="155488" y="91201"/>
                </a:lnTo>
                <a:lnTo>
                  <a:pt x="121589" y="121591"/>
                </a:lnTo>
                <a:lnTo>
                  <a:pt x="91200" y="155490"/>
                </a:lnTo>
                <a:lnTo>
                  <a:pt x="64631" y="192587"/>
                </a:lnTo>
                <a:lnTo>
                  <a:pt x="42194" y="232571"/>
                </a:lnTo>
                <a:lnTo>
                  <a:pt x="24201" y="275129"/>
                </a:lnTo>
                <a:lnTo>
                  <a:pt x="10964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48"/>
                </a:lnTo>
                <a:lnTo>
                  <a:pt x="10964" y="510319"/>
                </a:lnTo>
                <a:lnTo>
                  <a:pt x="24201" y="555139"/>
                </a:lnTo>
                <a:lnTo>
                  <a:pt x="42194" y="597696"/>
                </a:lnTo>
                <a:lnTo>
                  <a:pt x="64631" y="637678"/>
                </a:lnTo>
                <a:lnTo>
                  <a:pt x="91200" y="674774"/>
                </a:lnTo>
                <a:lnTo>
                  <a:pt x="121589" y="708672"/>
                </a:lnTo>
                <a:lnTo>
                  <a:pt x="155488" y="739062"/>
                </a:lnTo>
                <a:lnTo>
                  <a:pt x="192584" y="765630"/>
                </a:lnTo>
                <a:lnTo>
                  <a:pt x="232566" y="788067"/>
                </a:lnTo>
                <a:lnTo>
                  <a:pt x="275123" y="806060"/>
                </a:lnTo>
                <a:lnTo>
                  <a:pt x="319942" y="819298"/>
                </a:lnTo>
                <a:lnTo>
                  <a:pt x="366713" y="827469"/>
                </a:lnTo>
                <a:lnTo>
                  <a:pt x="415124" y="830262"/>
                </a:lnTo>
                <a:lnTo>
                  <a:pt x="463538" y="827469"/>
                </a:lnTo>
                <a:lnTo>
                  <a:pt x="510311" y="819298"/>
                </a:lnTo>
                <a:lnTo>
                  <a:pt x="555133" y="806060"/>
                </a:lnTo>
                <a:lnTo>
                  <a:pt x="597691" y="788067"/>
                </a:lnTo>
                <a:lnTo>
                  <a:pt x="637674" y="765630"/>
                </a:lnTo>
                <a:lnTo>
                  <a:pt x="674771" y="739062"/>
                </a:lnTo>
                <a:lnTo>
                  <a:pt x="708671" y="708672"/>
                </a:lnTo>
                <a:lnTo>
                  <a:pt x="739061" y="674774"/>
                </a:lnTo>
                <a:lnTo>
                  <a:pt x="765630" y="637678"/>
                </a:lnTo>
                <a:lnTo>
                  <a:pt x="788067" y="597696"/>
                </a:lnTo>
                <a:lnTo>
                  <a:pt x="806060" y="555139"/>
                </a:lnTo>
                <a:lnTo>
                  <a:pt x="819298" y="510319"/>
                </a:lnTo>
                <a:lnTo>
                  <a:pt x="827469" y="463548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1" y="155490"/>
                </a:lnTo>
                <a:lnTo>
                  <a:pt x="708671" y="121591"/>
                </a:lnTo>
                <a:lnTo>
                  <a:pt x="674771" y="91201"/>
                </a:lnTo>
                <a:lnTo>
                  <a:pt x="637674" y="64632"/>
                </a:lnTo>
                <a:lnTo>
                  <a:pt x="597691" y="42195"/>
                </a:lnTo>
                <a:lnTo>
                  <a:pt x="555133" y="24202"/>
                </a:lnTo>
                <a:lnTo>
                  <a:pt x="510311" y="10964"/>
                </a:lnTo>
                <a:lnTo>
                  <a:pt x="463538" y="2792"/>
                </a:lnTo>
                <a:lnTo>
                  <a:pt x="41512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0665" y="4190441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79">
                <a:moveTo>
                  <a:pt x="830263" y="415132"/>
                </a:moveTo>
                <a:lnTo>
                  <a:pt x="827470" y="366719"/>
                </a:lnTo>
                <a:lnTo>
                  <a:pt x="819299" y="319946"/>
                </a:lnTo>
                <a:lnTo>
                  <a:pt x="806061" y="275125"/>
                </a:lnTo>
                <a:lnTo>
                  <a:pt x="788068" y="232567"/>
                </a:lnTo>
                <a:lnTo>
                  <a:pt x="765632" y="192584"/>
                </a:lnTo>
                <a:lnTo>
                  <a:pt x="739063" y="155488"/>
                </a:lnTo>
                <a:lnTo>
                  <a:pt x="708674" y="121589"/>
                </a:lnTo>
                <a:lnTo>
                  <a:pt x="674775" y="91199"/>
                </a:lnTo>
                <a:lnTo>
                  <a:pt x="637678" y="64631"/>
                </a:lnTo>
                <a:lnTo>
                  <a:pt x="597695" y="42194"/>
                </a:lnTo>
                <a:lnTo>
                  <a:pt x="555138" y="24201"/>
                </a:lnTo>
                <a:lnTo>
                  <a:pt x="510317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7" y="42194"/>
                </a:lnTo>
                <a:lnTo>
                  <a:pt x="192584" y="64631"/>
                </a:lnTo>
                <a:lnTo>
                  <a:pt x="155488" y="91199"/>
                </a:lnTo>
                <a:lnTo>
                  <a:pt x="121589" y="121589"/>
                </a:lnTo>
                <a:lnTo>
                  <a:pt x="91199" y="155488"/>
                </a:lnTo>
                <a:lnTo>
                  <a:pt x="64631" y="192584"/>
                </a:lnTo>
                <a:lnTo>
                  <a:pt x="42194" y="232567"/>
                </a:lnTo>
                <a:lnTo>
                  <a:pt x="24201" y="275125"/>
                </a:lnTo>
                <a:lnTo>
                  <a:pt x="10963" y="319946"/>
                </a:lnTo>
                <a:lnTo>
                  <a:pt x="2792" y="366719"/>
                </a:lnTo>
                <a:lnTo>
                  <a:pt x="0" y="415132"/>
                </a:lnTo>
                <a:lnTo>
                  <a:pt x="2792" y="463545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6"/>
                </a:lnTo>
                <a:lnTo>
                  <a:pt x="64631" y="637678"/>
                </a:lnTo>
                <a:lnTo>
                  <a:pt x="91199" y="674775"/>
                </a:lnTo>
                <a:lnTo>
                  <a:pt x="121589" y="708674"/>
                </a:lnTo>
                <a:lnTo>
                  <a:pt x="155488" y="739063"/>
                </a:lnTo>
                <a:lnTo>
                  <a:pt x="192584" y="765632"/>
                </a:lnTo>
                <a:lnTo>
                  <a:pt x="232567" y="788068"/>
                </a:lnTo>
                <a:lnTo>
                  <a:pt x="275124" y="806061"/>
                </a:lnTo>
                <a:lnTo>
                  <a:pt x="319945" y="819299"/>
                </a:lnTo>
                <a:lnTo>
                  <a:pt x="366718" y="827470"/>
                </a:lnTo>
                <a:lnTo>
                  <a:pt x="415131" y="830263"/>
                </a:lnTo>
                <a:lnTo>
                  <a:pt x="463544" y="827470"/>
                </a:lnTo>
                <a:lnTo>
                  <a:pt x="510317" y="819299"/>
                </a:lnTo>
                <a:lnTo>
                  <a:pt x="555138" y="806061"/>
                </a:lnTo>
                <a:lnTo>
                  <a:pt x="597695" y="788068"/>
                </a:lnTo>
                <a:lnTo>
                  <a:pt x="637678" y="765632"/>
                </a:lnTo>
                <a:lnTo>
                  <a:pt x="674775" y="739063"/>
                </a:lnTo>
                <a:lnTo>
                  <a:pt x="708674" y="708674"/>
                </a:lnTo>
                <a:lnTo>
                  <a:pt x="739063" y="674775"/>
                </a:lnTo>
                <a:lnTo>
                  <a:pt x="765632" y="637678"/>
                </a:lnTo>
                <a:lnTo>
                  <a:pt x="788068" y="597696"/>
                </a:lnTo>
                <a:lnTo>
                  <a:pt x="806061" y="555138"/>
                </a:lnTo>
                <a:lnTo>
                  <a:pt x="819299" y="510317"/>
                </a:lnTo>
                <a:lnTo>
                  <a:pt x="827470" y="463545"/>
                </a:lnTo>
                <a:lnTo>
                  <a:pt x="830263" y="415132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4544" y="4044696"/>
            <a:ext cx="1048512" cy="75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4141" y="4058906"/>
            <a:ext cx="836930" cy="546735"/>
          </a:xfrm>
          <a:custGeom>
            <a:avLst/>
            <a:gdLst/>
            <a:ahLst/>
            <a:cxnLst/>
            <a:rect l="l" t="t" r="r" b="b"/>
            <a:pathLst>
              <a:path w="836930" h="546735">
                <a:moveTo>
                  <a:pt x="712386" y="493137"/>
                </a:moveTo>
                <a:lnTo>
                  <a:pt x="688315" y="530505"/>
                </a:lnTo>
                <a:lnTo>
                  <a:pt x="836524" y="546672"/>
                </a:lnTo>
                <a:lnTo>
                  <a:pt x="813842" y="508388"/>
                </a:lnTo>
                <a:lnTo>
                  <a:pt x="739286" y="508388"/>
                </a:lnTo>
                <a:lnTo>
                  <a:pt x="731063" y="505169"/>
                </a:lnTo>
                <a:lnTo>
                  <a:pt x="712386" y="493137"/>
                </a:lnTo>
                <a:close/>
              </a:path>
              <a:path w="836930" h="546735">
                <a:moveTo>
                  <a:pt x="736458" y="455769"/>
                </a:moveTo>
                <a:lnTo>
                  <a:pt x="712386" y="493137"/>
                </a:lnTo>
                <a:lnTo>
                  <a:pt x="731063" y="505169"/>
                </a:lnTo>
                <a:lnTo>
                  <a:pt x="739286" y="508388"/>
                </a:lnTo>
                <a:lnTo>
                  <a:pt x="747805" y="508210"/>
                </a:lnTo>
                <a:lnTo>
                  <a:pt x="755634" y="504851"/>
                </a:lnTo>
                <a:lnTo>
                  <a:pt x="761785" y="498526"/>
                </a:lnTo>
                <a:lnTo>
                  <a:pt x="765005" y="490304"/>
                </a:lnTo>
                <a:lnTo>
                  <a:pt x="764826" y="481785"/>
                </a:lnTo>
                <a:lnTo>
                  <a:pt x="761467" y="473956"/>
                </a:lnTo>
                <a:lnTo>
                  <a:pt x="755143" y="467805"/>
                </a:lnTo>
                <a:lnTo>
                  <a:pt x="736458" y="455769"/>
                </a:lnTo>
                <a:close/>
              </a:path>
              <a:path w="836930" h="546735">
                <a:moveTo>
                  <a:pt x="760527" y="418402"/>
                </a:moveTo>
                <a:lnTo>
                  <a:pt x="736458" y="455769"/>
                </a:lnTo>
                <a:lnTo>
                  <a:pt x="755143" y="467805"/>
                </a:lnTo>
                <a:lnTo>
                  <a:pt x="761467" y="473956"/>
                </a:lnTo>
                <a:lnTo>
                  <a:pt x="764826" y="481785"/>
                </a:lnTo>
                <a:lnTo>
                  <a:pt x="765005" y="490304"/>
                </a:lnTo>
                <a:lnTo>
                  <a:pt x="761785" y="498526"/>
                </a:lnTo>
                <a:lnTo>
                  <a:pt x="755634" y="504851"/>
                </a:lnTo>
                <a:lnTo>
                  <a:pt x="747805" y="508210"/>
                </a:lnTo>
                <a:lnTo>
                  <a:pt x="739286" y="508388"/>
                </a:lnTo>
                <a:lnTo>
                  <a:pt x="813842" y="508388"/>
                </a:lnTo>
                <a:lnTo>
                  <a:pt x="760527" y="418402"/>
                </a:lnTo>
                <a:close/>
              </a:path>
              <a:path w="836930" h="546735">
                <a:moveTo>
                  <a:pt x="25720" y="0"/>
                </a:moveTo>
                <a:lnTo>
                  <a:pt x="17203" y="178"/>
                </a:lnTo>
                <a:lnTo>
                  <a:pt x="9371" y="3539"/>
                </a:lnTo>
                <a:lnTo>
                  <a:pt x="3214" y="9869"/>
                </a:lnTo>
                <a:lnTo>
                  <a:pt x="0" y="18084"/>
                </a:lnTo>
                <a:lnTo>
                  <a:pt x="178" y="26601"/>
                </a:lnTo>
                <a:lnTo>
                  <a:pt x="3539" y="34432"/>
                </a:lnTo>
                <a:lnTo>
                  <a:pt x="9869" y="40590"/>
                </a:lnTo>
                <a:lnTo>
                  <a:pt x="712386" y="493137"/>
                </a:lnTo>
                <a:lnTo>
                  <a:pt x="736458" y="455769"/>
                </a:lnTo>
                <a:lnTo>
                  <a:pt x="33935" y="3214"/>
                </a:lnTo>
                <a:lnTo>
                  <a:pt x="2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7688" y="4029455"/>
            <a:ext cx="1048512" cy="774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0928" y="4044015"/>
            <a:ext cx="836930" cy="561975"/>
          </a:xfrm>
          <a:custGeom>
            <a:avLst/>
            <a:gdLst/>
            <a:ahLst/>
            <a:cxnLst/>
            <a:rect l="l" t="t" r="r" b="b"/>
            <a:pathLst>
              <a:path w="836929" h="561975">
                <a:moveTo>
                  <a:pt x="74345" y="432328"/>
                </a:moveTo>
                <a:lnTo>
                  <a:pt x="0" y="561563"/>
                </a:lnTo>
                <a:lnTo>
                  <a:pt x="147993" y="543504"/>
                </a:lnTo>
                <a:lnTo>
                  <a:pt x="133776" y="522043"/>
                </a:lnTo>
                <a:lnTo>
                  <a:pt x="96736" y="522043"/>
                </a:lnTo>
                <a:lnTo>
                  <a:pt x="88215" y="521972"/>
                </a:lnTo>
                <a:lnTo>
                  <a:pt x="80345" y="518713"/>
                </a:lnTo>
                <a:lnTo>
                  <a:pt x="74117" y="512465"/>
                </a:lnTo>
                <a:lnTo>
                  <a:pt x="70794" y="504286"/>
                </a:lnTo>
                <a:lnTo>
                  <a:pt x="70864" y="495766"/>
                </a:lnTo>
                <a:lnTo>
                  <a:pt x="74122" y="487896"/>
                </a:lnTo>
                <a:lnTo>
                  <a:pt x="80365" y="481667"/>
                </a:lnTo>
                <a:lnTo>
                  <a:pt x="98898" y="469392"/>
                </a:lnTo>
                <a:lnTo>
                  <a:pt x="74345" y="432328"/>
                </a:lnTo>
                <a:close/>
              </a:path>
              <a:path w="836929" h="561975">
                <a:moveTo>
                  <a:pt x="98898" y="469392"/>
                </a:moveTo>
                <a:lnTo>
                  <a:pt x="80365" y="481667"/>
                </a:lnTo>
                <a:lnTo>
                  <a:pt x="74122" y="487896"/>
                </a:lnTo>
                <a:lnTo>
                  <a:pt x="70864" y="495766"/>
                </a:lnTo>
                <a:lnTo>
                  <a:pt x="70794" y="504286"/>
                </a:lnTo>
                <a:lnTo>
                  <a:pt x="74117" y="512465"/>
                </a:lnTo>
                <a:lnTo>
                  <a:pt x="80375" y="518726"/>
                </a:lnTo>
                <a:lnTo>
                  <a:pt x="88215" y="521972"/>
                </a:lnTo>
                <a:lnTo>
                  <a:pt x="96736" y="522043"/>
                </a:lnTo>
                <a:lnTo>
                  <a:pt x="104933" y="518713"/>
                </a:lnTo>
                <a:lnTo>
                  <a:pt x="123447" y="506450"/>
                </a:lnTo>
                <a:lnTo>
                  <a:pt x="98898" y="469392"/>
                </a:lnTo>
                <a:close/>
              </a:path>
              <a:path w="836929" h="561975">
                <a:moveTo>
                  <a:pt x="123447" y="506450"/>
                </a:moveTo>
                <a:lnTo>
                  <a:pt x="104914" y="518726"/>
                </a:lnTo>
                <a:lnTo>
                  <a:pt x="96736" y="522043"/>
                </a:lnTo>
                <a:lnTo>
                  <a:pt x="133776" y="522043"/>
                </a:lnTo>
                <a:lnTo>
                  <a:pt x="123447" y="506450"/>
                </a:lnTo>
                <a:close/>
              </a:path>
              <a:path w="836929" h="561975">
                <a:moveTo>
                  <a:pt x="810709" y="0"/>
                </a:moveTo>
                <a:lnTo>
                  <a:pt x="802522" y="3332"/>
                </a:lnTo>
                <a:lnTo>
                  <a:pt x="98898" y="469392"/>
                </a:lnTo>
                <a:lnTo>
                  <a:pt x="123447" y="506450"/>
                </a:lnTo>
                <a:lnTo>
                  <a:pt x="827074" y="40380"/>
                </a:lnTo>
                <a:lnTo>
                  <a:pt x="833325" y="34145"/>
                </a:lnTo>
                <a:lnTo>
                  <a:pt x="836587" y="26272"/>
                </a:lnTo>
                <a:lnTo>
                  <a:pt x="836658" y="17754"/>
                </a:lnTo>
                <a:lnTo>
                  <a:pt x="833335" y="9583"/>
                </a:lnTo>
                <a:lnTo>
                  <a:pt x="827074" y="3322"/>
                </a:lnTo>
                <a:lnTo>
                  <a:pt x="819227" y="71"/>
                </a:lnTo>
                <a:lnTo>
                  <a:pt x="810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42698" y="2050796"/>
            <a:ext cx="99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CFG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30952" y="2679192"/>
            <a:ext cx="472439" cy="316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2831" y="2680525"/>
            <a:ext cx="467995" cy="314960"/>
          </a:xfrm>
          <a:custGeom>
            <a:avLst/>
            <a:gdLst/>
            <a:ahLst/>
            <a:cxnLst/>
            <a:rect l="l" t="t" r="r" b="b"/>
            <a:pathLst>
              <a:path w="467995" h="314960">
                <a:moveTo>
                  <a:pt x="233885" y="84478"/>
                </a:moveTo>
                <a:lnTo>
                  <a:pt x="314489" y="0"/>
                </a:lnTo>
                <a:lnTo>
                  <a:pt x="306542" y="77560"/>
                </a:lnTo>
                <a:lnTo>
                  <a:pt x="398038" y="64917"/>
                </a:lnTo>
                <a:lnTo>
                  <a:pt x="361700" y="106545"/>
                </a:lnTo>
                <a:lnTo>
                  <a:pt x="456878" y="118518"/>
                </a:lnTo>
                <a:lnTo>
                  <a:pt x="381298" y="152572"/>
                </a:lnTo>
                <a:lnTo>
                  <a:pt x="467771" y="193573"/>
                </a:lnTo>
                <a:lnTo>
                  <a:pt x="364623" y="188504"/>
                </a:lnTo>
                <a:lnTo>
                  <a:pt x="392949" y="263559"/>
                </a:lnTo>
                <a:lnTo>
                  <a:pt x="303618" y="210571"/>
                </a:lnTo>
                <a:lnTo>
                  <a:pt x="286878" y="287476"/>
                </a:lnTo>
                <a:lnTo>
                  <a:pt x="228082" y="217533"/>
                </a:lnTo>
                <a:lnTo>
                  <a:pt x="183752" y="314611"/>
                </a:lnTo>
                <a:lnTo>
                  <a:pt x="167077" y="227612"/>
                </a:lnTo>
                <a:lnTo>
                  <a:pt x="103126" y="256597"/>
                </a:lnTo>
                <a:lnTo>
                  <a:pt x="122725" y="202997"/>
                </a:lnTo>
                <a:lnTo>
                  <a:pt x="2923" y="212464"/>
                </a:lnTo>
                <a:lnTo>
                  <a:pt x="80603" y="171507"/>
                </a:lnTo>
                <a:lnTo>
                  <a:pt x="0" y="125480"/>
                </a:lnTo>
                <a:lnTo>
                  <a:pt x="100203" y="110944"/>
                </a:lnTo>
                <a:lnTo>
                  <a:pt x="8012" y="33427"/>
                </a:lnTo>
                <a:lnTo>
                  <a:pt x="158349" y="92052"/>
                </a:lnTo>
                <a:lnTo>
                  <a:pt x="180871" y="33427"/>
                </a:lnTo>
                <a:lnTo>
                  <a:pt x="233885" y="84478"/>
                </a:lnTo>
                <a:close/>
              </a:path>
            </a:pathLst>
          </a:custGeom>
          <a:ln w="9525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0675" y="2109787"/>
            <a:ext cx="209550" cy="209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42744" y="4492752"/>
            <a:ext cx="862583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7607" y="4504944"/>
            <a:ext cx="752856" cy="316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98814" y="4507306"/>
            <a:ext cx="750570" cy="314960"/>
          </a:xfrm>
          <a:custGeom>
            <a:avLst/>
            <a:gdLst/>
            <a:ahLst/>
            <a:cxnLst/>
            <a:rect l="l" t="t" r="r" b="b"/>
            <a:pathLst>
              <a:path w="750569" h="314960">
                <a:moveTo>
                  <a:pt x="375008" y="84478"/>
                </a:moveTo>
                <a:lnTo>
                  <a:pt x="504248" y="0"/>
                </a:lnTo>
                <a:lnTo>
                  <a:pt x="491504" y="77560"/>
                </a:lnTo>
                <a:lnTo>
                  <a:pt x="638209" y="64917"/>
                </a:lnTo>
                <a:lnTo>
                  <a:pt x="579944" y="106545"/>
                </a:lnTo>
                <a:lnTo>
                  <a:pt x="732551" y="118518"/>
                </a:lnTo>
                <a:lnTo>
                  <a:pt x="611368" y="152572"/>
                </a:lnTo>
                <a:lnTo>
                  <a:pt x="750017" y="193573"/>
                </a:lnTo>
                <a:lnTo>
                  <a:pt x="584631" y="188504"/>
                </a:lnTo>
                <a:lnTo>
                  <a:pt x="630049" y="263559"/>
                </a:lnTo>
                <a:lnTo>
                  <a:pt x="486817" y="210571"/>
                </a:lnTo>
                <a:lnTo>
                  <a:pt x="459976" y="287476"/>
                </a:lnTo>
                <a:lnTo>
                  <a:pt x="365703" y="217533"/>
                </a:lnTo>
                <a:lnTo>
                  <a:pt x="294625" y="314611"/>
                </a:lnTo>
                <a:lnTo>
                  <a:pt x="267888" y="227612"/>
                </a:lnTo>
                <a:lnTo>
                  <a:pt x="165351" y="256597"/>
                </a:lnTo>
                <a:lnTo>
                  <a:pt x="196775" y="202997"/>
                </a:lnTo>
                <a:lnTo>
                  <a:pt x="4687" y="212464"/>
                </a:lnTo>
                <a:lnTo>
                  <a:pt x="129239" y="171507"/>
                </a:lnTo>
                <a:lnTo>
                  <a:pt x="0" y="125480"/>
                </a:lnTo>
                <a:lnTo>
                  <a:pt x="160663" y="110944"/>
                </a:lnTo>
                <a:lnTo>
                  <a:pt x="12847" y="33427"/>
                </a:lnTo>
                <a:lnTo>
                  <a:pt x="253895" y="92052"/>
                </a:lnTo>
                <a:lnTo>
                  <a:pt x="290007" y="33427"/>
                </a:lnTo>
                <a:lnTo>
                  <a:pt x="375008" y="84478"/>
                </a:lnTo>
                <a:close/>
              </a:path>
            </a:pathLst>
          </a:custGeom>
          <a:ln w="9525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0200" y="2432304"/>
            <a:ext cx="957072" cy="2255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62404" y="2453894"/>
            <a:ext cx="830580" cy="98425"/>
          </a:xfrm>
          <a:custGeom>
            <a:avLst/>
            <a:gdLst/>
            <a:ahLst/>
            <a:cxnLst/>
            <a:rect l="l" t="t" r="r" b="b"/>
            <a:pathLst>
              <a:path w="830580" h="98425">
                <a:moveTo>
                  <a:pt x="0" y="98425"/>
                </a:moveTo>
                <a:lnTo>
                  <a:pt x="830262" y="98425"/>
                </a:lnTo>
                <a:lnTo>
                  <a:pt x="830262" y="0"/>
                </a:lnTo>
                <a:lnTo>
                  <a:pt x="0" y="0"/>
                </a:lnTo>
                <a:lnTo>
                  <a:pt x="0" y="9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62404" y="2453894"/>
            <a:ext cx="830580" cy="98425"/>
          </a:xfrm>
          <a:custGeom>
            <a:avLst/>
            <a:gdLst/>
            <a:ahLst/>
            <a:cxnLst/>
            <a:rect l="l" t="t" r="r" b="b"/>
            <a:pathLst>
              <a:path w="830580" h="98425">
                <a:moveTo>
                  <a:pt x="0" y="0"/>
                </a:moveTo>
                <a:lnTo>
                  <a:pt x="830263" y="0"/>
                </a:lnTo>
                <a:lnTo>
                  <a:pt x="830263" y="98425"/>
                </a:lnTo>
                <a:lnTo>
                  <a:pt x="0" y="9842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85232" y="3514344"/>
            <a:ext cx="542543" cy="2255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48287" y="3533775"/>
            <a:ext cx="415925" cy="98425"/>
          </a:xfrm>
          <a:custGeom>
            <a:avLst/>
            <a:gdLst/>
            <a:ahLst/>
            <a:cxnLst/>
            <a:rect l="l" t="t" r="r" b="b"/>
            <a:pathLst>
              <a:path w="415925" h="98425">
                <a:moveTo>
                  <a:pt x="0" y="0"/>
                </a:moveTo>
                <a:lnTo>
                  <a:pt x="415925" y="0"/>
                </a:lnTo>
                <a:lnTo>
                  <a:pt x="415925" y="98425"/>
                </a:lnTo>
                <a:lnTo>
                  <a:pt x="0" y="9842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963" y="4334154"/>
            <a:ext cx="936625" cy="33845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95"/>
              </a:spcBef>
            </a:pPr>
            <a:r>
              <a:rPr sz="1600" spc="-75" dirty="0">
                <a:latin typeface="Arial"/>
                <a:cs typeface="Arial"/>
              </a:rPr>
              <a:t>setjmp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8263" y="3572255"/>
            <a:ext cx="990600" cy="7863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7993" y="3757891"/>
            <a:ext cx="737870" cy="534670"/>
          </a:xfrm>
          <a:custGeom>
            <a:avLst/>
            <a:gdLst/>
            <a:ahLst/>
            <a:cxnLst/>
            <a:rect l="l" t="t" r="r" b="b"/>
            <a:pathLst>
              <a:path w="737869" h="534670">
                <a:moveTo>
                  <a:pt x="139847" y="388683"/>
                </a:moveTo>
                <a:lnTo>
                  <a:pt x="0" y="487857"/>
                </a:lnTo>
                <a:lnTo>
                  <a:pt x="33063" y="534479"/>
                </a:lnTo>
                <a:lnTo>
                  <a:pt x="172909" y="435292"/>
                </a:lnTo>
                <a:lnTo>
                  <a:pt x="139847" y="388683"/>
                </a:lnTo>
                <a:close/>
              </a:path>
              <a:path w="737869" h="534670">
                <a:moveTo>
                  <a:pt x="326309" y="256425"/>
                </a:moveTo>
                <a:lnTo>
                  <a:pt x="186462" y="355612"/>
                </a:lnTo>
                <a:lnTo>
                  <a:pt x="219525" y="402234"/>
                </a:lnTo>
                <a:lnTo>
                  <a:pt x="359371" y="303047"/>
                </a:lnTo>
                <a:lnTo>
                  <a:pt x="326309" y="256425"/>
                </a:lnTo>
                <a:close/>
              </a:path>
              <a:path w="737869" h="534670">
                <a:moveTo>
                  <a:pt x="512772" y="124180"/>
                </a:moveTo>
                <a:lnTo>
                  <a:pt x="372926" y="223367"/>
                </a:lnTo>
                <a:lnTo>
                  <a:pt x="405988" y="269976"/>
                </a:lnTo>
                <a:lnTo>
                  <a:pt x="545834" y="170802"/>
                </a:lnTo>
                <a:lnTo>
                  <a:pt x="512772" y="124180"/>
                </a:lnTo>
                <a:close/>
              </a:path>
              <a:path w="737869" h="534670">
                <a:moveTo>
                  <a:pt x="705581" y="59347"/>
                </a:moveTo>
                <a:lnTo>
                  <a:pt x="604185" y="59347"/>
                </a:lnTo>
                <a:lnTo>
                  <a:pt x="637247" y="105956"/>
                </a:lnTo>
                <a:lnTo>
                  <a:pt x="613935" y="122492"/>
                </a:lnTo>
                <a:lnTo>
                  <a:pt x="646997" y="169113"/>
                </a:lnTo>
                <a:lnTo>
                  <a:pt x="705581" y="59347"/>
                </a:lnTo>
                <a:close/>
              </a:path>
              <a:path w="737869" h="534670">
                <a:moveTo>
                  <a:pt x="580878" y="75879"/>
                </a:moveTo>
                <a:lnTo>
                  <a:pt x="559388" y="91122"/>
                </a:lnTo>
                <a:lnTo>
                  <a:pt x="592451" y="137731"/>
                </a:lnTo>
                <a:lnTo>
                  <a:pt x="613935" y="122492"/>
                </a:lnTo>
                <a:lnTo>
                  <a:pt x="580878" y="75879"/>
                </a:lnTo>
                <a:close/>
              </a:path>
              <a:path w="737869" h="534670">
                <a:moveTo>
                  <a:pt x="604185" y="59347"/>
                </a:moveTo>
                <a:lnTo>
                  <a:pt x="580878" y="75879"/>
                </a:lnTo>
                <a:lnTo>
                  <a:pt x="613935" y="122492"/>
                </a:lnTo>
                <a:lnTo>
                  <a:pt x="637247" y="105956"/>
                </a:lnTo>
                <a:lnTo>
                  <a:pt x="604185" y="59347"/>
                </a:lnTo>
                <a:close/>
              </a:path>
              <a:path w="737869" h="534670">
                <a:moveTo>
                  <a:pt x="737256" y="0"/>
                </a:moveTo>
                <a:lnTo>
                  <a:pt x="547817" y="29260"/>
                </a:lnTo>
                <a:lnTo>
                  <a:pt x="580878" y="75879"/>
                </a:lnTo>
                <a:lnTo>
                  <a:pt x="604185" y="59347"/>
                </a:lnTo>
                <a:lnTo>
                  <a:pt x="705581" y="59347"/>
                </a:lnTo>
                <a:lnTo>
                  <a:pt x="737256" y="0"/>
                </a:lnTo>
                <a:close/>
              </a:path>
            </a:pathLst>
          </a:custGeom>
          <a:solidFill>
            <a:srgbClr val="108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84800" y="4194175"/>
            <a:ext cx="415925" cy="120650"/>
          </a:xfrm>
          <a:custGeom>
            <a:avLst/>
            <a:gdLst/>
            <a:ahLst/>
            <a:cxnLst/>
            <a:rect l="l" t="t" r="r" b="b"/>
            <a:pathLst>
              <a:path w="415925" h="120650">
                <a:moveTo>
                  <a:pt x="0" y="120650"/>
                </a:moveTo>
                <a:lnTo>
                  <a:pt x="415925" y="120650"/>
                </a:lnTo>
                <a:lnTo>
                  <a:pt x="41592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FD87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4800" y="4194175"/>
            <a:ext cx="415925" cy="120650"/>
          </a:xfrm>
          <a:custGeom>
            <a:avLst/>
            <a:gdLst/>
            <a:ahLst/>
            <a:cxnLst/>
            <a:rect l="l" t="t" r="r" b="b"/>
            <a:pathLst>
              <a:path w="415925" h="120650">
                <a:moveTo>
                  <a:pt x="0" y="0"/>
                </a:moveTo>
                <a:lnTo>
                  <a:pt x="415925" y="0"/>
                </a:lnTo>
                <a:lnTo>
                  <a:pt x="415925" y="120650"/>
                </a:lnTo>
                <a:lnTo>
                  <a:pt x="0" y="12065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68377" y="2678684"/>
            <a:ext cx="220281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Potential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failure</a:t>
            </a:r>
            <a:endParaRPr sz="1800" dirty="0">
              <a:latin typeface="Arial"/>
              <a:cs typeface="Arial"/>
            </a:endParaRPr>
          </a:p>
          <a:p>
            <a:pPr marL="134620" marR="5080" indent="-74930">
              <a:lnSpc>
                <a:spcPct val="257799"/>
              </a:lnSpc>
              <a:spcBef>
                <a:spcPts val="20"/>
              </a:spcBef>
            </a:pPr>
            <a:r>
              <a:rPr sz="1800" spc="-120" dirty="0">
                <a:latin typeface="Arial"/>
                <a:cs typeface="Arial"/>
              </a:rPr>
              <a:t>Trapping </a:t>
            </a:r>
            <a:r>
              <a:rPr sz="1800" spc="-35" dirty="0">
                <a:latin typeface="Arial"/>
                <a:cs typeface="Arial"/>
              </a:rPr>
              <a:t>instruction  </a:t>
            </a:r>
            <a:r>
              <a:rPr sz="1800" spc="-110" dirty="0">
                <a:latin typeface="Arial"/>
                <a:cs typeface="Arial"/>
              </a:rPr>
              <a:t>Shared-variable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writes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86967" y="3617976"/>
            <a:ext cx="957071" cy="2468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12" y="3637241"/>
            <a:ext cx="830580" cy="120650"/>
          </a:xfrm>
          <a:custGeom>
            <a:avLst/>
            <a:gdLst/>
            <a:ahLst/>
            <a:cxnLst/>
            <a:rect l="l" t="t" r="r" b="b"/>
            <a:pathLst>
              <a:path w="830580" h="120650">
                <a:moveTo>
                  <a:pt x="0" y="120650"/>
                </a:moveTo>
                <a:lnTo>
                  <a:pt x="830262" y="120650"/>
                </a:lnTo>
                <a:lnTo>
                  <a:pt x="830262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FD87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0912" y="3637241"/>
            <a:ext cx="830580" cy="120650"/>
          </a:xfrm>
          <a:custGeom>
            <a:avLst/>
            <a:gdLst/>
            <a:ahLst/>
            <a:cxnLst/>
            <a:rect l="l" t="t" r="r" b="b"/>
            <a:pathLst>
              <a:path w="830580" h="120650">
                <a:moveTo>
                  <a:pt x="0" y="0"/>
                </a:moveTo>
                <a:lnTo>
                  <a:pt x="830262" y="0"/>
                </a:lnTo>
                <a:lnTo>
                  <a:pt x="830262" y="120650"/>
                </a:lnTo>
                <a:lnTo>
                  <a:pt x="0" y="120650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16736" y="2365248"/>
            <a:ext cx="972312" cy="5120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56360" y="2524213"/>
            <a:ext cx="721360" cy="288925"/>
          </a:xfrm>
          <a:custGeom>
            <a:avLst/>
            <a:gdLst/>
            <a:ahLst/>
            <a:cxnLst/>
            <a:rect l="l" t="t" r="r" b="b"/>
            <a:pathLst>
              <a:path w="721360" h="288925">
                <a:moveTo>
                  <a:pt x="162928" y="180860"/>
                </a:moveTo>
                <a:lnTo>
                  <a:pt x="0" y="234226"/>
                </a:lnTo>
                <a:lnTo>
                  <a:pt x="17780" y="288531"/>
                </a:lnTo>
                <a:lnTo>
                  <a:pt x="180721" y="235165"/>
                </a:lnTo>
                <a:lnTo>
                  <a:pt x="162928" y="180860"/>
                </a:lnTo>
                <a:close/>
              </a:path>
              <a:path w="721360" h="288925">
                <a:moveTo>
                  <a:pt x="380174" y="109715"/>
                </a:moveTo>
                <a:lnTo>
                  <a:pt x="217246" y="163067"/>
                </a:lnTo>
                <a:lnTo>
                  <a:pt x="235026" y="217385"/>
                </a:lnTo>
                <a:lnTo>
                  <a:pt x="397967" y="164020"/>
                </a:lnTo>
                <a:lnTo>
                  <a:pt x="380174" y="109715"/>
                </a:lnTo>
                <a:close/>
              </a:path>
              <a:path w="721360" h="288925">
                <a:moveTo>
                  <a:pt x="703676" y="45415"/>
                </a:moveTo>
                <a:lnTo>
                  <a:pt x="576503" y="45415"/>
                </a:lnTo>
                <a:lnTo>
                  <a:pt x="594283" y="99733"/>
                </a:lnTo>
                <a:lnTo>
                  <a:pt x="567126" y="108626"/>
                </a:lnTo>
                <a:lnTo>
                  <a:pt x="584911" y="162940"/>
                </a:lnTo>
                <a:lnTo>
                  <a:pt x="703676" y="45415"/>
                </a:lnTo>
                <a:close/>
              </a:path>
              <a:path w="721360" h="288925">
                <a:moveTo>
                  <a:pt x="549341" y="54310"/>
                </a:moveTo>
                <a:lnTo>
                  <a:pt x="434492" y="91922"/>
                </a:lnTo>
                <a:lnTo>
                  <a:pt x="452272" y="146240"/>
                </a:lnTo>
                <a:lnTo>
                  <a:pt x="567126" y="108626"/>
                </a:lnTo>
                <a:lnTo>
                  <a:pt x="549341" y="54310"/>
                </a:lnTo>
                <a:close/>
              </a:path>
              <a:path w="721360" h="288925">
                <a:moveTo>
                  <a:pt x="576503" y="45415"/>
                </a:moveTo>
                <a:lnTo>
                  <a:pt x="549341" y="54310"/>
                </a:lnTo>
                <a:lnTo>
                  <a:pt x="567126" y="108626"/>
                </a:lnTo>
                <a:lnTo>
                  <a:pt x="594283" y="99733"/>
                </a:lnTo>
                <a:lnTo>
                  <a:pt x="576503" y="45415"/>
                </a:lnTo>
                <a:close/>
              </a:path>
              <a:path w="721360" h="288925">
                <a:moveTo>
                  <a:pt x="531558" y="0"/>
                </a:moveTo>
                <a:lnTo>
                  <a:pt x="549341" y="54310"/>
                </a:lnTo>
                <a:lnTo>
                  <a:pt x="576503" y="45415"/>
                </a:lnTo>
                <a:lnTo>
                  <a:pt x="703676" y="45415"/>
                </a:lnTo>
                <a:lnTo>
                  <a:pt x="721169" y="28105"/>
                </a:lnTo>
                <a:lnTo>
                  <a:pt x="531558" y="0"/>
                </a:lnTo>
                <a:close/>
              </a:path>
            </a:pathLst>
          </a:custGeom>
          <a:solidFill>
            <a:srgbClr val="108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2732" y="2423388"/>
            <a:ext cx="1103630" cy="3390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600" spc="-70" dirty="0">
                <a:latin typeface="Arial"/>
                <a:cs typeface="Arial"/>
              </a:rPr>
              <a:t>mXbegin()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28734" y="2096706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80">
                <a:moveTo>
                  <a:pt x="415137" y="0"/>
                </a:moveTo>
                <a:lnTo>
                  <a:pt x="366723" y="2792"/>
                </a:lnTo>
                <a:lnTo>
                  <a:pt x="319950" y="10964"/>
                </a:lnTo>
                <a:lnTo>
                  <a:pt x="275129" y="24202"/>
                </a:lnTo>
                <a:lnTo>
                  <a:pt x="232571" y="42195"/>
                </a:lnTo>
                <a:lnTo>
                  <a:pt x="192587" y="64632"/>
                </a:lnTo>
                <a:lnTo>
                  <a:pt x="155490" y="91201"/>
                </a:lnTo>
                <a:lnTo>
                  <a:pt x="121591" y="121591"/>
                </a:lnTo>
                <a:lnTo>
                  <a:pt x="91201" y="155490"/>
                </a:lnTo>
                <a:lnTo>
                  <a:pt x="64632" y="192587"/>
                </a:lnTo>
                <a:lnTo>
                  <a:pt x="42195" y="232571"/>
                </a:lnTo>
                <a:lnTo>
                  <a:pt x="24202" y="275129"/>
                </a:lnTo>
                <a:lnTo>
                  <a:pt x="10964" y="319950"/>
                </a:lnTo>
                <a:lnTo>
                  <a:pt x="2792" y="366723"/>
                </a:lnTo>
                <a:lnTo>
                  <a:pt x="0" y="415137"/>
                </a:lnTo>
                <a:lnTo>
                  <a:pt x="2792" y="463551"/>
                </a:lnTo>
                <a:lnTo>
                  <a:pt x="10964" y="510323"/>
                </a:lnTo>
                <a:lnTo>
                  <a:pt x="24202" y="555144"/>
                </a:lnTo>
                <a:lnTo>
                  <a:pt x="42195" y="597701"/>
                </a:lnTo>
                <a:lnTo>
                  <a:pt x="64632" y="637683"/>
                </a:lnTo>
                <a:lnTo>
                  <a:pt x="91201" y="674779"/>
                </a:lnTo>
                <a:lnTo>
                  <a:pt x="121591" y="708677"/>
                </a:lnTo>
                <a:lnTo>
                  <a:pt x="155490" y="739066"/>
                </a:lnTo>
                <a:lnTo>
                  <a:pt x="192587" y="765634"/>
                </a:lnTo>
                <a:lnTo>
                  <a:pt x="232571" y="788069"/>
                </a:lnTo>
                <a:lnTo>
                  <a:pt x="275129" y="806061"/>
                </a:lnTo>
                <a:lnTo>
                  <a:pt x="319950" y="819299"/>
                </a:lnTo>
                <a:lnTo>
                  <a:pt x="366723" y="827469"/>
                </a:lnTo>
                <a:lnTo>
                  <a:pt x="415137" y="830262"/>
                </a:lnTo>
                <a:lnTo>
                  <a:pt x="463548" y="827469"/>
                </a:lnTo>
                <a:lnTo>
                  <a:pt x="510319" y="819299"/>
                </a:lnTo>
                <a:lnTo>
                  <a:pt x="555139" y="806061"/>
                </a:lnTo>
                <a:lnTo>
                  <a:pt x="597696" y="788069"/>
                </a:lnTo>
                <a:lnTo>
                  <a:pt x="637678" y="765634"/>
                </a:lnTo>
                <a:lnTo>
                  <a:pt x="674774" y="739066"/>
                </a:lnTo>
                <a:lnTo>
                  <a:pt x="708672" y="708677"/>
                </a:lnTo>
                <a:lnTo>
                  <a:pt x="739062" y="674779"/>
                </a:lnTo>
                <a:lnTo>
                  <a:pt x="765630" y="637683"/>
                </a:lnTo>
                <a:lnTo>
                  <a:pt x="788067" y="597701"/>
                </a:lnTo>
                <a:lnTo>
                  <a:pt x="806060" y="555144"/>
                </a:lnTo>
                <a:lnTo>
                  <a:pt x="819298" y="510323"/>
                </a:lnTo>
                <a:lnTo>
                  <a:pt x="827469" y="463551"/>
                </a:lnTo>
                <a:lnTo>
                  <a:pt x="830262" y="415137"/>
                </a:lnTo>
                <a:lnTo>
                  <a:pt x="827469" y="366723"/>
                </a:lnTo>
                <a:lnTo>
                  <a:pt x="819298" y="319950"/>
                </a:lnTo>
                <a:lnTo>
                  <a:pt x="806060" y="275129"/>
                </a:lnTo>
                <a:lnTo>
                  <a:pt x="788067" y="232571"/>
                </a:lnTo>
                <a:lnTo>
                  <a:pt x="765630" y="192587"/>
                </a:lnTo>
                <a:lnTo>
                  <a:pt x="739062" y="155490"/>
                </a:lnTo>
                <a:lnTo>
                  <a:pt x="708672" y="121591"/>
                </a:lnTo>
                <a:lnTo>
                  <a:pt x="674774" y="91201"/>
                </a:lnTo>
                <a:lnTo>
                  <a:pt x="637678" y="64632"/>
                </a:lnTo>
                <a:lnTo>
                  <a:pt x="597696" y="42195"/>
                </a:lnTo>
                <a:lnTo>
                  <a:pt x="555139" y="24202"/>
                </a:lnTo>
                <a:lnTo>
                  <a:pt x="510319" y="10964"/>
                </a:lnTo>
                <a:lnTo>
                  <a:pt x="463548" y="2792"/>
                </a:lnTo>
                <a:lnTo>
                  <a:pt x="4151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28733" y="2096706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80">
                <a:moveTo>
                  <a:pt x="830263" y="415131"/>
                </a:moveTo>
                <a:lnTo>
                  <a:pt x="827470" y="366718"/>
                </a:lnTo>
                <a:lnTo>
                  <a:pt x="819299" y="319945"/>
                </a:lnTo>
                <a:lnTo>
                  <a:pt x="806061" y="275124"/>
                </a:lnTo>
                <a:lnTo>
                  <a:pt x="788068" y="232567"/>
                </a:lnTo>
                <a:lnTo>
                  <a:pt x="765632" y="192584"/>
                </a:lnTo>
                <a:lnTo>
                  <a:pt x="739063" y="155488"/>
                </a:lnTo>
                <a:lnTo>
                  <a:pt x="708674" y="121589"/>
                </a:lnTo>
                <a:lnTo>
                  <a:pt x="674775" y="91199"/>
                </a:lnTo>
                <a:lnTo>
                  <a:pt x="637678" y="64631"/>
                </a:lnTo>
                <a:lnTo>
                  <a:pt x="597695" y="42194"/>
                </a:lnTo>
                <a:lnTo>
                  <a:pt x="555138" y="24201"/>
                </a:lnTo>
                <a:lnTo>
                  <a:pt x="510317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7" y="42194"/>
                </a:lnTo>
                <a:lnTo>
                  <a:pt x="192584" y="64631"/>
                </a:lnTo>
                <a:lnTo>
                  <a:pt x="155488" y="91199"/>
                </a:lnTo>
                <a:lnTo>
                  <a:pt x="121589" y="121589"/>
                </a:lnTo>
                <a:lnTo>
                  <a:pt x="91199" y="155488"/>
                </a:lnTo>
                <a:lnTo>
                  <a:pt x="64631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1" y="637678"/>
                </a:lnTo>
                <a:lnTo>
                  <a:pt x="91199" y="674774"/>
                </a:lnTo>
                <a:lnTo>
                  <a:pt x="121589" y="708673"/>
                </a:lnTo>
                <a:lnTo>
                  <a:pt x="155488" y="739062"/>
                </a:lnTo>
                <a:lnTo>
                  <a:pt x="192584" y="765631"/>
                </a:lnTo>
                <a:lnTo>
                  <a:pt x="232567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7" y="819298"/>
                </a:lnTo>
                <a:lnTo>
                  <a:pt x="555138" y="806060"/>
                </a:lnTo>
                <a:lnTo>
                  <a:pt x="597695" y="788068"/>
                </a:lnTo>
                <a:lnTo>
                  <a:pt x="637678" y="765631"/>
                </a:lnTo>
                <a:lnTo>
                  <a:pt x="674775" y="739062"/>
                </a:lnTo>
                <a:lnTo>
                  <a:pt x="708674" y="708673"/>
                </a:lnTo>
                <a:lnTo>
                  <a:pt x="739063" y="674774"/>
                </a:lnTo>
                <a:lnTo>
                  <a:pt x="765632" y="637678"/>
                </a:lnTo>
                <a:lnTo>
                  <a:pt x="788068" y="597695"/>
                </a:lnTo>
                <a:lnTo>
                  <a:pt x="806061" y="555138"/>
                </a:lnTo>
                <a:lnTo>
                  <a:pt x="819299" y="510317"/>
                </a:lnTo>
                <a:lnTo>
                  <a:pt x="827470" y="463544"/>
                </a:lnTo>
                <a:lnTo>
                  <a:pt x="830263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1527" y="2889504"/>
            <a:ext cx="917448" cy="545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21642" y="2904746"/>
            <a:ext cx="704215" cy="337185"/>
          </a:xfrm>
          <a:custGeom>
            <a:avLst/>
            <a:gdLst/>
            <a:ahLst/>
            <a:cxnLst/>
            <a:rect l="l" t="t" r="r" b="b"/>
            <a:pathLst>
              <a:path w="704214" h="337185">
                <a:moveTo>
                  <a:pt x="573440" y="296113"/>
                </a:moveTo>
                <a:lnTo>
                  <a:pt x="555109" y="336611"/>
                </a:lnTo>
                <a:lnTo>
                  <a:pt x="704092" y="330858"/>
                </a:lnTo>
                <a:lnTo>
                  <a:pt x="684927" y="307259"/>
                </a:lnTo>
                <a:lnTo>
                  <a:pt x="602289" y="307259"/>
                </a:lnTo>
                <a:lnTo>
                  <a:pt x="593691" y="305280"/>
                </a:lnTo>
                <a:lnTo>
                  <a:pt x="573440" y="296113"/>
                </a:lnTo>
                <a:close/>
              </a:path>
              <a:path w="704214" h="337185">
                <a:moveTo>
                  <a:pt x="591766" y="255626"/>
                </a:moveTo>
                <a:lnTo>
                  <a:pt x="573440" y="296113"/>
                </a:lnTo>
                <a:lnTo>
                  <a:pt x="593691" y="305280"/>
                </a:lnTo>
                <a:lnTo>
                  <a:pt x="602289" y="307259"/>
                </a:lnTo>
                <a:lnTo>
                  <a:pt x="610689" y="305832"/>
                </a:lnTo>
                <a:lnTo>
                  <a:pt x="617943" y="301358"/>
                </a:lnTo>
                <a:lnTo>
                  <a:pt x="623105" y="294193"/>
                </a:lnTo>
                <a:lnTo>
                  <a:pt x="625078" y="285595"/>
                </a:lnTo>
                <a:lnTo>
                  <a:pt x="623652" y="277197"/>
                </a:lnTo>
                <a:lnTo>
                  <a:pt x="619181" y="269947"/>
                </a:lnTo>
                <a:lnTo>
                  <a:pt x="612017" y="264792"/>
                </a:lnTo>
                <a:lnTo>
                  <a:pt x="591766" y="255626"/>
                </a:lnTo>
                <a:close/>
              </a:path>
              <a:path w="704214" h="337185">
                <a:moveTo>
                  <a:pt x="610100" y="215122"/>
                </a:moveTo>
                <a:lnTo>
                  <a:pt x="591766" y="255626"/>
                </a:lnTo>
                <a:lnTo>
                  <a:pt x="612017" y="264792"/>
                </a:lnTo>
                <a:lnTo>
                  <a:pt x="619181" y="269947"/>
                </a:lnTo>
                <a:lnTo>
                  <a:pt x="623652" y="277197"/>
                </a:lnTo>
                <a:lnTo>
                  <a:pt x="625078" y="285595"/>
                </a:lnTo>
                <a:lnTo>
                  <a:pt x="623105" y="294193"/>
                </a:lnTo>
                <a:lnTo>
                  <a:pt x="617943" y="301358"/>
                </a:lnTo>
                <a:lnTo>
                  <a:pt x="610689" y="305832"/>
                </a:lnTo>
                <a:lnTo>
                  <a:pt x="602289" y="307259"/>
                </a:lnTo>
                <a:lnTo>
                  <a:pt x="684927" y="307259"/>
                </a:lnTo>
                <a:lnTo>
                  <a:pt x="610100" y="215122"/>
                </a:lnTo>
                <a:close/>
              </a:path>
              <a:path w="704214" h="337185">
                <a:moveTo>
                  <a:pt x="22788" y="0"/>
                </a:moveTo>
                <a:lnTo>
                  <a:pt x="14389" y="1426"/>
                </a:lnTo>
                <a:lnTo>
                  <a:pt x="7135" y="5900"/>
                </a:lnTo>
                <a:lnTo>
                  <a:pt x="1973" y="13065"/>
                </a:lnTo>
                <a:lnTo>
                  <a:pt x="0" y="21663"/>
                </a:lnTo>
                <a:lnTo>
                  <a:pt x="1425" y="30061"/>
                </a:lnTo>
                <a:lnTo>
                  <a:pt x="5897" y="37311"/>
                </a:lnTo>
                <a:lnTo>
                  <a:pt x="13060" y="42466"/>
                </a:lnTo>
                <a:lnTo>
                  <a:pt x="573440" y="296113"/>
                </a:lnTo>
                <a:lnTo>
                  <a:pt x="591766" y="255626"/>
                </a:lnTo>
                <a:lnTo>
                  <a:pt x="31386" y="1978"/>
                </a:lnTo>
                <a:lnTo>
                  <a:pt x="22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53996" y="775500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415137" y="0"/>
                </a:moveTo>
                <a:lnTo>
                  <a:pt x="366723" y="2792"/>
                </a:lnTo>
                <a:lnTo>
                  <a:pt x="319950" y="10963"/>
                </a:lnTo>
                <a:lnTo>
                  <a:pt x="275129" y="24200"/>
                </a:lnTo>
                <a:lnTo>
                  <a:pt x="232571" y="42192"/>
                </a:lnTo>
                <a:lnTo>
                  <a:pt x="192587" y="64628"/>
                </a:lnTo>
                <a:lnTo>
                  <a:pt x="155490" y="91196"/>
                </a:lnTo>
                <a:lnTo>
                  <a:pt x="121591" y="121585"/>
                </a:lnTo>
                <a:lnTo>
                  <a:pt x="91201" y="155482"/>
                </a:lnTo>
                <a:lnTo>
                  <a:pt x="64632" y="192578"/>
                </a:lnTo>
                <a:lnTo>
                  <a:pt x="42195" y="232560"/>
                </a:lnTo>
                <a:lnTo>
                  <a:pt x="24202" y="275118"/>
                </a:lnTo>
                <a:lnTo>
                  <a:pt x="10964" y="319938"/>
                </a:lnTo>
                <a:lnTo>
                  <a:pt x="2792" y="366711"/>
                </a:lnTo>
                <a:lnTo>
                  <a:pt x="0" y="415124"/>
                </a:lnTo>
                <a:lnTo>
                  <a:pt x="2792" y="463538"/>
                </a:lnTo>
                <a:lnTo>
                  <a:pt x="10964" y="510311"/>
                </a:lnTo>
                <a:lnTo>
                  <a:pt x="24202" y="555133"/>
                </a:lnTo>
                <a:lnTo>
                  <a:pt x="42195" y="597691"/>
                </a:lnTo>
                <a:lnTo>
                  <a:pt x="64632" y="637674"/>
                </a:lnTo>
                <a:lnTo>
                  <a:pt x="91201" y="674771"/>
                </a:lnTo>
                <a:lnTo>
                  <a:pt x="121591" y="708671"/>
                </a:lnTo>
                <a:lnTo>
                  <a:pt x="155490" y="739061"/>
                </a:lnTo>
                <a:lnTo>
                  <a:pt x="192587" y="765630"/>
                </a:lnTo>
                <a:lnTo>
                  <a:pt x="232571" y="788067"/>
                </a:lnTo>
                <a:lnTo>
                  <a:pt x="275129" y="806060"/>
                </a:lnTo>
                <a:lnTo>
                  <a:pt x="319950" y="819298"/>
                </a:lnTo>
                <a:lnTo>
                  <a:pt x="366723" y="827469"/>
                </a:lnTo>
                <a:lnTo>
                  <a:pt x="415137" y="830262"/>
                </a:lnTo>
                <a:lnTo>
                  <a:pt x="463548" y="827469"/>
                </a:lnTo>
                <a:lnTo>
                  <a:pt x="510319" y="819298"/>
                </a:lnTo>
                <a:lnTo>
                  <a:pt x="555139" y="806060"/>
                </a:lnTo>
                <a:lnTo>
                  <a:pt x="597696" y="788067"/>
                </a:lnTo>
                <a:lnTo>
                  <a:pt x="637678" y="765630"/>
                </a:lnTo>
                <a:lnTo>
                  <a:pt x="674774" y="739061"/>
                </a:lnTo>
                <a:lnTo>
                  <a:pt x="708672" y="708671"/>
                </a:lnTo>
                <a:lnTo>
                  <a:pt x="739062" y="674771"/>
                </a:lnTo>
                <a:lnTo>
                  <a:pt x="765630" y="637674"/>
                </a:lnTo>
                <a:lnTo>
                  <a:pt x="788067" y="597691"/>
                </a:lnTo>
                <a:lnTo>
                  <a:pt x="806060" y="555133"/>
                </a:lnTo>
                <a:lnTo>
                  <a:pt x="819298" y="510311"/>
                </a:lnTo>
                <a:lnTo>
                  <a:pt x="827469" y="463538"/>
                </a:lnTo>
                <a:lnTo>
                  <a:pt x="830262" y="415124"/>
                </a:lnTo>
                <a:lnTo>
                  <a:pt x="827469" y="366711"/>
                </a:lnTo>
                <a:lnTo>
                  <a:pt x="819298" y="319938"/>
                </a:lnTo>
                <a:lnTo>
                  <a:pt x="806060" y="275118"/>
                </a:lnTo>
                <a:lnTo>
                  <a:pt x="788067" y="232560"/>
                </a:lnTo>
                <a:lnTo>
                  <a:pt x="765630" y="192578"/>
                </a:lnTo>
                <a:lnTo>
                  <a:pt x="739062" y="155482"/>
                </a:lnTo>
                <a:lnTo>
                  <a:pt x="708672" y="121585"/>
                </a:lnTo>
                <a:lnTo>
                  <a:pt x="674774" y="91196"/>
                </a:lnTo>
                <a:lnTo>
                  <a:pt x="637678" y="64628"/>
                </a:lnTo>
                <a:lnTo>
                  <a:pt x="597696" y="42192"/>
                </a:lnTo>
                <a:lnTo>
                  <a:pt x="555139" y="24200"/>
                </a:lnTo>
                <a:lnTo>
                  <a:pt x="510319" y="10963"/>
                </a:lnTo>
                <a:lnTo>
                  <a:pt x="463548" y="2792"/>
                </a:lnTo>
                <a:lnTo>
                  <a:pt x="415137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53995" y="775500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830263" y="415131"/>
                </a:moveTo>
                <a:lnTo>
                  <a:pt x="827470" y="366718"/>
                </a:lnTo>
                <a:lnTo>
                  <a:pt x="819299" y="319945"/>
                </a:lnTo>
                <a:lnTo>
                  <a:pt x="806061" y="275124"/>
                </a:lnTo>
                <a:lnTo>
                  <a:pt x="788068" y="232567"/>
                </a:lnTo>
                <a:lnTo>
                  <a:pt x="765632" y="192584"/>
                </a:lnTo>
                <a:lnTo>
                  <a:pt x="739063" y="155488"/>
                </a:lnTo>
                <a:lnTo>
                  <a:pt x="708674" y="121589"/>
                </a:lnTo>
                <a:lnTo>
                  <a:pt x="674775" y="91199"/>
                </a:lnTo>
                <a:lnTo>
                  <a:pt x="637678" y="64631"/>
                </a:lnTo>
                <a:lnTo>
                  <a:pt x="597695" y="42194"/>
                </a:lnTo>
                <a:lnTo>
                  <a:pt x="555138" y="24201"/>
                </a:lnTo>
                <a:lnTo>
                  <a:pt x="510317" y="10963"/>
                </a:lnTo>
                <a:lnTo>
                  <a:pt x="463544" y="2792"/>
                </a:lnTo>
                <a:lnTo>
                  <a:pt x="415131" y="0"/>
                </a:lnTo>
                <a:lnTo>
                  <a:pt x="366718" y="2792"/>
                </a:lnTo>
                <a:lnTo>
                  <a:pt x="319945" y="10963"/>
                </a:lnTo>
                <a:lnTo>
                  <a:pt x="275124" y="24201"/>
                </a:lnTo>
                <a:lnTo>
                  <a:pt x="232567" y="42194"/>
                </a:lnTo>
                <a:lnTo>
                  <a:pt x="192584" y="64631"/>
                </a:lnTo>
                <a:lnTo>
                  <a:pt x="155488" y="91199"/>
                </a:lnTo>
                <a:lnTo>
                  <a:pt x="121589" y="121589"/>
                </a:lnTo>
                <a:lnTo>
                  <a:pt x="91199" y="155488"/>
                </a:lnTo>
                <a:lnTo>
                  <a:pt x="64631" y="192584"/>
                </a:lnTo>
                <a:lnTo>
                  <a:pt x="42194" y="232567"/>
                </a:lnTo>
                <a:lnTo>
                  <a:pt x="24201" y="275124"/>
                </a:lnTo>
                <a:lnTo>
                  <a:pt x="10963" y="319945"/>
                </a:lnTo>
                <a:lnTo>
                  <a:pt x="2792" y="366718"/>
                </a:lnTo>
                <a:lnTo>
                  <a:pt x="0" y="415131"/>
                </a:lnTo>
                <a:lnTo>
                  <a:pt x="2792" y="463544"/>
                </a:lnTo>
                <a:lnTo>
                  <a:pt x="10963" y="510317"/>
                </a:lnTo>
                <a:lnTo>
                  <a:pt x="24201" y="555138"/>
                </a:lnTo>
                <a:lnTo>
                  <a:pt x="42194" y="597695"/>
                </a:lnTo>
                <a:lnTo>
                  <a:pt x="64631" y="637678"/>
                </a:lnTo>
                <a:lnTo>
                  <a:pt x="91199" y="674774"/>
                </a:lnTo>
                <a:lnTo>
                  <a:pt x="121589" y="708673"/>
                </a:lnTo>
                <a:lnTo>
                  <a:pt x="155488" y="739062"/>
                </a:lnTo>
                <a:lnTo>
                  <a:pt x="192584" y="765631"/>
                </a:lnTo>
                <a:lnTo>
                  <a:pt x="232567" y="788068"/>
                </a:lnTo>
                <a:lnTo>
                  <a:pt x="275124" y="806060"/>
                </a:lnTo>
                <a:lnTo>
                  <a:pt x="319945" y="819298"/>
                </a:lnTo>
                <a:lnTo>
                  <a:pt x="366718" y="827469"/>
                </a:lnTo>
                <a:lnTo>
                  <a:pt x="415131" y="830262"/>
                </a:lnTo>
                <a:lnTo>
                  <a:pt x="463544" y="827469"/>
                </a:lnTo>
                <a:lnTo>
                  <a:pt x="510317" y="819298"/>
                </a:lnTo>
                <a:lnTo>
                  <a:pt x="555138" y="806060"/>
                </a:lnTo>
                <a:lnTo>
                  <a:pt x="597695" y="788068"/>
                </a:lnTo>
                <a:lnTo>
                  <a:pt x="637678" y="765631"/>
                </a:lnTo>
                <a:lnTo>
                  <a:pt x="674775" y="739062"/>
                </a:lnTo>
                <a:lnTo>
                  <a:pt x="708674" y="708673"/>
                </a:lnTo>
                <a:lnTo>
                  <a:pt x="739063" y="674774"/>
                </a:lnTo>
                <a:lnTo>
                  <a:pt x="765632" y="637678"/>
                </a:lnTo>
                <a:lnTo>
                  <a:pt x="788068" y="597695"/>
                </a:lnTo>
                <a:lnTo>
                  <a:pt x="806061" y="555138"/>
                </a:lnTo>
                <a:lnTo>
                  <a:pt x="819299" y="510317"/>
                </a:lnTo>
                <a:lnTo>
                  <a:pt x="827470" y="463544"/>
                </a:lnTo>
                <a:lnTo>
                  <a:pt x="830263" y="415131"/>
                </a:lnTo>
                <a:close/>
              </a:path>
            </a:pathLst>
          </a:custGeom>
          <a:ln w="9525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1569719"/>
            <a:ext cx="725424" cy="710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77529" y="1583534"/>
            <a:ext cx="514350" cy="498475"/>
          </a:xfrm>
          <a:custGeom>
            <a:avLst/>
            <a:gdLst/>
            <a:ahLst/>
            <a:cxnLst/>
            <a:rect l="l" t="t" r="r" b="b"/>
            <a:pathLst>
              <a:path w="514350" h="498475">
                <a:moveTo>
                  <a:pt x="49415" y="357571"/>
                </a:moveTo>
                <a:lnTo>
                  <a:pt x="0" y="498236"/>
                </a:lnTo>
                <a:lnTo>
                  <a:pt x="142176" y="453367"/>
                </a:lnTo>
                <a:lnTo>
                  <a:pt x="132289" y="443156"/>
                </a:lnTo>
                <a:lnTo>
                  <a:pt x="79473" y="443156"/>
                </a:lnTo>
                <a:lnTo>
                  <a:pt x="71138" y="441392"/>
                </a:lnTo>
                <a:lnTo>
                  <a:pt x="63868" y="436387"/>
                </a:lnTo>
                <a:lnTo>
                  <a:pt x="59100" y="428960"/>
                </a:lnTo>
                <a:lnTo>
                  <a:pt x="57607" y="420573"/>
                </a:lnTo>
                <a:lnTo>
                  <a:pt x="59371" y="412238"/>
                </a:lnTo>
                <a:lnTo>
                  <a:pt x="64376" y="404968"/>
                </a:lnTo>
                <a:lnTo>
                  <a:pt x="80341" y="389508"/>
                </a:lnTo>
                <a:lnTo>
                  <a:pt x="49415" y="357571"/>
                </a:lnTo>
                <a:close/>
              </a:path>
              <a:path w="514350" h="498475">
                <a:moveTo>
                  <a:pt x="80341" y="389508"/>
                </a:moveTo>
                <a:lnTo>
                  <a:pt x="64376" y="404968"/>
                </a:lnTo>
                <a:lnTo>
                  <a:pt x="59371" y="412238"/>
                </a:lnTo>
                <a:lnTo>
                  <a:pt x="57607" y="420573"/>
                </a:lnTo>
                <a:lnTo>
                  <a:pt x="59100" y="428960"/>
                </a:lnTo>
                <a:lnTo>
                  <a:pt x="63868" y="436387"/>
                </a:lnTo>
                <a:lnTo>
                  <a:pt x="71138" y="441392"/>
                </a:lnTo>
                <a:lnTo>
                  <a:pt x="79473" y="443156"/>
                </a:lnTo>
                <a:lnTo>
                  <a:pt x="87860" y="441663"/>
                </a:lnTo>
                <a:lnTo>
                  <a:pt x="95288" y="436895"/>
                </a:lnTo>
                <a:lnTo>
                  <a:pt x="111255" y="421435"/>
                </a:lnTo>
                <a:lnTo>
                  <a:pt x="80341" y="389508"/>
                </a:lnTo>
                <a:close/>
              </a:path>
              <a:path w="514350" h="498475">
                <a:moveTo>
                  <a:pt x="111255" y="421435"/>
                </a:moveTo>
                <a:lnTo>
                  <a:pt x="95288" y="436895"/>
                </a:lnTo>
                <a:lnTo>
                  <a:pt x="87860" y="441663"/>
                </a:lnTo>
                <a:lnTo>
                  <a:pt x="79473" y="443156"/>
                </a:lnTo>
                <a:lnTo>
                  <a:pt x="132289" y="443156"/>
                </a:lnTo>
                <a:lnTo>
                  <a:pt x="111255" y="421435"/>
                </a:lnTo>
                <a:close/>
              </a:path>
              <a:path w="514350" h="498475">
                <a:moveTo>
                  <a:pt x="491951" y="0"/>
                </a:moveTo>
                <a:lnTo>
                  <a:pt x="483563" y="1491"/>
                </a:lnTo>
                <a:lnTo>
                  <a:pt x="476135" y="6251"/>
                </a:lnTo>
                <a:lnTo>
                  <a:pt x="80341" y="389508"/>
                </a:lnTo>
                <a:lnTo>
                  <a:pt x="111255" y="421435"/>
                </a:lnTo>
                <a:lnTo>
                  <a:pt x="507060" y="38192"/>
                </a:lnTo>
                <a:lnTo>
                  <a:pt x="512058" y="30916"/>
                </a:lnTo>
                <a:lnTo>
                  <a:pt x="513819" y="22580"/>
                </a:lnTo>
                <a:lnTo>
                  <a:pt x="512328" y="14192"/>
                </a:lnTo>
                <a:lnTo>
                  <a:pt x="507568" y="6759"/>
                </a:lnTo>
                <a:lnTo>
                  <a:pt x="500290" y="1761"/>
                </a:lnTo>
                <a:lnTo>
                  <a:pt x="491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08504" y="1569719"/>
            <a:ext cx="807719" cy="725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46970" y="1583599"/>
            <a:ext cx="596900" cy="513715"/>
          </a:xfrm>
          <a:custGeom>
            <a:avLst/>
            <a:gdLst/>
            <a:ahLst/>
            <a:cxnLst/>
            <a:rect l="l" t="t" r="r" b="b"/>
            <a:pathLst>
              <a:path w="596900" h="513714">
                <a:moveTo>
                  <a:pt x="481067" y="443398"/>
                </a:moveTo>
                <a:lnTo>
                  <a:pt x="452197" y="477191"/>
                </a:lnTo>
                <a:lnTo>
                  <a:pt x="596901" y="513106"/>
                </a:lnTo>
                <a:lnTo>
                  <a:pt x="575740" y="463091"/>
                </a:lnTo>
                <a:lnTo>
                  <a:pt x="514143" y="463091"/>
                </a:lnTo>
                <a:lnTo>
                  <a:pt x="505680" y="462123"/>
                </a:lnTo>
                <a:lnTo>
                  <a:pt x="497968" y="457836"/>
                </a:lnTo>
                <a:lnTo>
                  <a:pt x="481067" y="443398"/>
                </a:lnTo>
                <a:close/>
              </a:path>
              <a:path w="596900" h="513714">
                <a:moveTo>
                  <a:pt x="509942" y="409599"/>
                </a:moveTo>
                <a:lnTo>
                  <a:pt x="481067" y="443398"/>
                </a:lnTo>
                <a:lnTo>
                  <a:pt x="497968" y="457836"/>
                </a:lnTo>
                <a:lnTo>
                  <a:pt x="505680" y="462123"/>
                </a:lnTo>
                <a:lnTo>
                  <a:pt x="514143" y="463091"/>
                </a:lnTo>
                <a:lnTo>
                  <a:pt x="522351" y="460815"/>
                </a:lnTo>
                <a:lnTo>
                  <a:pt x="529299" y="455372"/>
                </a:lnTo>
                <a:lnTo>
                  <a:pt x="533591" y="447658"/>
                </a:lnTo>
                <a:lnTo>
                  <a:pt x="534558" y="439191"/>
                </a:lnTo>
                <a:lnTo>
                  <a:pt x="532280" y="430978"/>
                </a:lnTo>
                <a:lnTo>
                  <a:pt x="526835" y="424029"/>
                </a:lnTo>
                <a:lnTo>
                  <a:pt x="509942" y="409599"/>
                </a:lnTo>
                <a:close/>
              </a:path>
              <a:path w="596900" h="513714">
                <a:moveTo>
                  <a:pt x="538811" y="375807"/>
                </a:moveTo>
                <a:lnTo>
                  <a:pt x="509942" y="409599"/>
                </a:lnTo>
                <a:lnTo>
                  <a:pt x="526835" y="424029"/>
                </a:lnTo>
                <a:lnTo>
                  <a:pt x="532280" y="430978"/>
                </a:lnTo>
                <a:lnTo>
                  <a:pt x="534558" y="439191"/>
                </a:lnTo>
                <a:lnTo>
                  <a:pt x="533591" y="447658"/>
                </a:lnTo>
                <a:lnTo>
                  <a:pt x="529299" y="455372"/>
                </a:lnTo>
                <a:lnTo>
                  <a:pt x="522351" y="460815"/>
                </a:lnTo>
                <a:lnTo>
                  <a:pt x="514143" y="463091"/>
                </a:lnTo>
                <a:lnTo>
                  <a:pt x="575740" y="463091"/>
                </a:lnTo>
                <a:lnTo>
                  <a:pt x="538811" y="375807"/>
                </a:lnTo>
                <a:close/>
              </a:path>
              <a:path w="596900" h="513714">
                <a:moveTo>
                  <a:pt x="20415" y="0"/>
                </a:moveTo>
                <a:lnTo>
                  <a:pt x="12206" y="2278"/>
                </a:lnTo>
                <a:lnTo>
                  <a:pt x="5259" y="7723"/>
                </a:lnTo>
                <a:lnTo>
                  <a:pt x="966" y="15435"/>
                </a:lnTo>
                <a:lnTo>
                  <a:pt x="0" y="23898"/>
                </a:lnTo>
                <a:lnTo>
                  <a:pt x="2278" y="32106"/>
                </a:lnTo>
                <a:lnTo>
                  <a:pt x="7723" y="39054"/>
                </a:lnTo>
                <a:lnTo>
                  <a:pt x="481067" y="443398"/>
                </a:lnTo>
                <a:lnTo>
                  <a:pt x="509942" y="409599"/>
                </a:lnTo>
                <a:lnTo>
                  <a:pt x="36590" y="5259"/>
                </a:lnTo>
                <a:lnTo>
                  <a:pt x="28878" y="966"/>
                </a:lnTo>
                <a:lnTo>
                  <a:pt x="20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4000" y="4785359"/>
            <a:ext cx="542544" cy="2255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96103" y="4806746"/>
            <a:ext cx="415925" cy="98425"/>
          </a:xfrm>
          <a:custGeom>
            <a:avLst/>
            <a:gdLst/>
            <a:ahLst/>
            <a:cxnLst/>
            <a:rect l="l" t="t" r="r" b="b"/>
            <a:pathLst>
              <a:path w="415925" h="98425">
                <a:moveTo>
                  <a:pt x="0" y="0"/>
                </a:moveTo>
                <a:lnTo>
                  <a:pt x="415925" y="0"/>
                </a:lnTo>
                <a:lnTo>
                  <a:pt x="415925" y="98425"/>
                </a:lnTo>
                <a:lnTo>
                  <a:pt x="0" y="9842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223584" y="4699507"/>
            <a:ext cx="170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Function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entrance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50912" y="1518767"/>
            <a:ext cx="1127125" cy="3390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600" spc="-70" dirty="0">
                <a:latin typeface="Arial"/>
                <a:cs typeface="Arial"/>
              </a:rPr>
              <a:t>mXbegin()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63039" y="1008888"/>
            <a:ext cx="886968" cy="5364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03578" y="1182598"/>
            <a:ext cx="635000" cy="297815"/>
          </a:xfrm>
          <a:custGeom>
            <a:avLst/>
            <a:gdLst/>
            <a:ahLst/>
            <a:cxnLst/>
            <a:rect l="l" t="t" r="r" b="b"/>
            <a:pathLst>
              <a:path w="635000" h="297815">
                <a:moveTo>
                  <a:pt x="158521" y="179324"/>
                </a:moveTo>
                <a:lnTo>
                  <a:pt x="0" y="244665"/>
                </a:lnTo>
                <a:lnTo>
                  <a:pt x="21793" y="297510"/>
                </a:lnTo>
                <a:lnTo>
                  <a:pt x="180301" y="232168"/>
                </a:lnTo>
                <a:lnTo>
                  <a:pt x="158521" y="179324"/>
                </a:lnTo>
                <a:close/>
              </a:path>
              <a:path w="635000" h="297815">
                <a:moveTo>
                  <a:pt x="369862" y="92201"/>
                </a:moveTo>
                <a:lnTo>
                  <a:pt x="211353" y="157543"/>
                </a:lnTo>
                <a:lnTo>
                  <a:pt x="233133" y="210388"/>
                </a:lnTo>
                <a:lnTo>
                  <a:pt x="391642" y="145046"/>
                </a:lnTo>
                <a:lnTo>
                  <a:pt x="369862" y="92201"/>
                </a:lnTo>
                <a:close/>
              </a:path>
              <a:path w="635000" h="297815">
                <a:moveTo>
                  <a:pt x="610380" y="41948"/>
                </a:moveTo>
                <a:lnTo>
                  <a:pt x="491807" y="41948"/>
                </a:lnTo>
                <a:lnTo>
                  <a:pt x="513588" y="94780"/>
                </a:lnTo>
                <a:lnTo>
                  <a:pt x="487160" y="105674"/>
                </a:lnTo>
                <a:lnTo>
                  <a:pt x="508939" y="158508"/>
                </a:lnTo>
                <a:lnTo>
                  <a:pt x="610380" y="41948"/>
                </a:lnTo>
                <a:close/>
              </a:path>
              <a:path w="635000" h="297815">
                <a:moveTo>
                  <a:pt x="465379" y="52837"/>
                </a:moveTo>
                <a:lnTo>
                  <a:pt x="422706" y="70421"/>
                </a:lnTo>
                <a:lnTo>
                  <a:pt x="444487" y="123266"/>
                </a:lnTo>
                <a:lnTo>
                  <a:pt x="487160" y="105674"/>
                </a:lnTo>
                <a:lnTo>
                  <a:pt x="465379" y="52837"/>
                </a:lnTo>
                <a:close/>
              </a:path>
              <a:path w="635000" h="297815">
                <a:moveTo>
                  <a:pt x="491807" y="41948"/>
                </a:moveTo>
                <a:lnTo>
                  <a:pt x="465379" y="52837"/>
                </a:lnTo>
                <a:lnTo>
                  <a:pt x="487160" y="105674"/>
                </a:lnTo>
                <a:lnTo>
                  <a:pt x="513588" y="94780"/>
                </a:lnTo>
                <a:lnTo>
                  <a:pt x="491807" y="41948"/>
                </a:lnTo>
                <a:close/>
              </a:path>
              <a:path w="635000" h="297815">
                <a:moveTo>
                  <a:pt x="443598" y="0"/>
                </a:moveTo>
                <a:lnTo>
                  <a:pt x="465379" y="52837"/>
                </a:lnTo>
                <a:lnTo>
                  <a:pt x="491807" y="41948"/>
                </a:lnTo>
                <a:lnTo>
                  <a:pt x="610380" y="41948"/>
                </a:lnTo>
                <a:lnTo>
                  <a:pt x="634784" y="13906"/>
                </a:lnTo>
                <a:lnTo>
                  <a:pt x="443598" y="0"/>
                </a:lnTo>
                <a:close/>
              </a:path>
            </a:pathLst>
          </a:custGeom>
          <a:solidFill>
            <a:srgbClr val="108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03120" y="1121663"/>
            <a:ext cx="929640" cy="2255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66937" y="1141412"/>
            <a:ext cx="802640" cy="98425"/>
          </a:xfrm>
          <a:custGeom>
            <a:avLst/>
            <a:gdLst/>
            <a:ahLst/>
            <a:cxnLst/>
            <a:rect l="l" t="t" r="r" b="b"/>
            <a:pathLst>
              <a:path w="802639" h="98425">
                <a:moveTo>
                  <a:pt x="0" y="98425"/>
                </a:moveTo>
                <a:lnTo>
                  <a:pt x="802380" y="98425"/>
                </a:lnTo>
                <a:lnTo>
                  <a:pt x="802380" y="0"/>
                </a:lnTo>
                <a:lnTo>
                  <a:pt x="0" y="0"/>
                </a:lnTo>
                <a:lnTo>
                  <a:pt x="0" y="98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66937" y="1141412"/>
            <a:ext cx="802640" cy="98425"/>
          </a:xfrm>
          <a:custGeom>
            <a:avLst/>
            <a:gdLst/>
            <a:ahLst/>
            <a:cxnLst/>
            <a:rect l="l" t="t" r="r" b="b"/>
            <a:pathLst>
              <a:path w="802639" h="98425">
                <a:moveTo>
                  <a:pt x="0" y="0"/>
                </a:moveTo>
                <a:lnTo>
                  <a:pt x="802381" y="0"/>
                </a:lnTo>
                <a:lnTo>
                  <a:pt x="802381" y="98425"/>
                </a:lnTo>
                <a:lnTo>
                  <a:pt x="0" y="98425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81337" y="1512887"/>
            <a:ext cx="1187450" cy="3390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285"/>
              </a:spcBef>
            </a:pPr>
            <a:r>
              <a:rPr sz="1600" spc="-75" dirty="0">
                <a:latin typeface="Arial"/>
                <a:cs typeface="Arial"/>
              </a:rPr>
              <a:t>setjmp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758439" y="1002791"/>
            <a:ext cx="920496" cy="5364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69323" y="1172933"/>
            <a:ext cx="671195" cy="301625"/>
          </a:xfrm>
          <a:custGeom>
            <a:avLst/>
            <a:gdLst/>
            <a:ahLst/>
            <a:cxnLst/>
            <a:rect l="l" t="t" r="r" b="b"/>
            <a:pathLst>
              <a:path w="671195" h="301625">
                <a:moveTo>
                  <a:pt x="511225" y="186042"/>
                </a:moveTo>
                <a:lnTo>
                  <a:pt x="490499" y="239306"/>
                </a:lnTo>
                <a:lnTo>
                  <a:pt x="650265" y="301497"/>
                </a:lnTo>
                <a:lnTo>
                  <a:pt x="671004" y="248234"/>
                </a:lnTo>
                <a:lnTo>
                  <a:pt x="511225" y="186042"/>
                </a:lnTo>
                <a:close/>
              </a:path>
              <a:path w="671195" h="301625">
                <a:moveTo>
                  <a:pt x="298196" y="103111"/>
                </a:moveTo>
                <a:lnTo>
                  <a:pt x="277469" y="156375"/>
                </a:lnTo>
                <a:lnTo>
                  <a:pt x="437235" y="218566"/>
                </a:lnTo>
                <a:lnTo>
                  <a:pt x="457974" y="165315"/>
                </a:lnTo>
                <a:lnTo>
                  <a:pt x="298196" y="103111"/>
                </a:lnTo>
                <a:close/>
              </a:path>
              <a:path w="671195" h="301625">
                <a:moveTo>
                  <a:pt x="190868" y="0"/>
                </a:moveTo>
                <a:lnTo>
                  <a:pt x="0" y="17691"/>
                </a:lnTo>
                <a:lnTo>
                  <a:pt x="128663" y="159778"/>
                </a:lnTo>
                <a:lnTo>
                  <a:pt x="149399" y="106515"/>
                </a:lnTo>
                <a:lnTo>
                  <a:pt x="122770" y="96151"/>
                </a:lnTo>
                <a:lnTo>
                  <a:pt x="143497" y="42887"/>
                </a:lnTo>
                <a:lnTo>
                  <a:pt x="174171" y="42887"/>
                </a:lnTo>
                <a:lnTo>
                  <a:pt x="190868" y="0"/>
                </a:lnTo>
                <a:close/>
              </a:path>
              <a:path w="671195" h="301625">
                <a:moveTo>
                  <a:pt x="170133" y="53258"/>
                </a:moveTo>
                <a:lnTo>
                  <a:pt x="149399" y="106515"/>
                </a:lnTo>
                <a:lnTo>
                  <a:pt x="224218" y="135635"/>
                </a:lnTo>
                <a:lnTo>
                  <a:pt x="244944" y="82384"/>
                </a:lnTo>
                <a:lnTo>
                  <a:pt x="170133" y="53258"/>
                </a:lnTo>
                <a:close/>
              </a:path>
              <a:path w="671195" h="301625">
                <a:moveTo>
                  <a:pt x="143497" y="42887"/>
                </a:moveTo>
                <a:lnTo>
                  <a:pt x="122770" y="96151"/>
                </a:lnTo>
                <a:lnTo>
                  <a:pt x="149399" y="106515"/>
                </a:lnTo>
                <a:lnTo>
                  <a:pt x="170133" y="53258"/>
                </a:lnTo>
                <a:lnTo>
                  <a:pt x="143497" y="42887"/>
                </a:lnTo>
                <a:close/>
              </a:path>
              <a:path w="671195" h="301625">
                <a:moveTo>
                  <a:pt x="174171" y="42887"/>
                </a:moveTo>
                <a:lnTo>
                  <a:pt x="143497" y="42887"/>
                </a:lnTo>
                <a:lnTo>
                  <a:pt x="170133" y="53258"/>
                </a:lnTo>
                <a:lnTo>
                  <a:pt x="174171" y="42887"/>
                </a:lnTo>
                <a:close/>
              </a:path>
            </a:pathLst>
          </a:custGeom>
          <a:solidFill>
            <a:srgbClr val="108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427" y="3944989"/>
            <a:ext cx="343088" cy="3010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3157" y="2042148"/>
            <a:ext cx="343088" cy="3010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46957" y="1105687"/>
            <a:ext cx="479425" cy="3603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5975"/>
            <a:ext cx="3016250" cy="223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16352" y="2997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0" dirty="0">
                <a:solidFill>
                  <a:srgbClr val="D9D9D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477" y="1581403"/>
            <a:ext cx="4595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85" dirty="0">
                <a:latin typeface="Arial"/>
                <a:cs typeface="Arial"/>
              </a:rPr>
              <a:t>Common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75" dirty="0">
                <a:latin typeface="Arial"/>
                <a:cs typeface="Arial"/>
              </a:rPr>
              <a:t>Hard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170" dirty="0">
                <a:latin typeface="Arial"/>
                <a:cs typeface="Arial"/>
              </a:rPr>
              <a:t>diagnose </a:t>
            </a:r>
            <a:r>
              <a:rPr sz="2400" spc="-190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fix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correctly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114" dirty="0">
                <a:latin typeface="Arial"/>
                <a:cs typeface="Arial"/>
              </a:rPr>
              <a:t>Disasters </a:t>
            </a:r>
            <a:r>
              <a:rPr sz="2400" spc="-75" dirty="0">
                <a:latin typeface="Arial"/>
                <a:cs typeface="Arial"/>
              </a:rPr>
              <a:t>in </a:t>
            </a:r>
            <a:r>
              <a:rPr sz="2400" b="1" spc="105" dirty="0">
                <a:latin typeface="Trebuchet MS"/>
                <a:cs typeface="Trebuchet MS"/>
              </a:rPr>
              <a:t>production</a:t>
            </a:r>
            <a:r>
              <a:rPr sz="2400" b="1" spc="145" dirty="0">
                <a:latin typeface="Trebuchet MS"/>
                <a:cs typeface="Trebuchet MS"/>
              </a:rPr>
              <a:t> </a:t>
            </a:r>
            <a:r>
              <a:rPr sz="2400" b="1" spc="114" dirty="0">
                <a:latin typeface="Trebuchet MS"/>
                <a:cs typeface="Trebuchet MS"/>
              </a:rPr>
              <a:t>runs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495" y="914400"/>
            <a:ext cx="6178296" cy="341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6250" y="4625974"/>
            <a:ext cx="3016250" cy="2232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7737" y="4625973"/>
            <a:ext cx="3116263" cy="2232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112519"/>
            <a:ext cx="2825496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" y="2133600"/>
            <a:ext cx="6541134" cy="1990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45" dirty="0">
                <a:latin typeface="Arial"/>
                <a:cs typeface="Arial"/>
              </a:rPr>
              <a:t>HTM </a:t>
            </a:r>
            <a:r>
              <a:rPr sz="2400" spc="-75" dirty="0">
                <a:latin typeface="Arial"/>
                <a:cs typeface="Arial"/>
              </a:rPr>
              <a:t>rollback </a:t>
            </a:r>
            <a:r>
              <a:rPr sz="2400" spc="-20" dirty="0">
                <a:latin typeface="Arial"/>
                <a:cs typeface="Arial"/>
              </a:rPr>
              <a:t>first </a:t>
            </a:r>
            <a:r>
              <a:rPr sz="2400" spc="-75" dirty="0">
                <a:latin typeface="Arial"/>
                <a:cs typeface="Arial"/>
              </a:rPr>
              <a:t>(under </a:t>
            </a:r>
            <a:r>
              <a:rPr sz="2400" spc="-225" dirty="0">
                <a:latin typeface="Arial"/>
                <a:cs typeface="Arial"/>
              </a:rPr>
              <a:t>an </a:t>
            </a:r>
            <a:r>
              <a:rPr sz="2400" spc="-125" dirty="0">
                <a:latin typeface="Arial"/>
                <a:cs typeface="Arial"/>
              </a:rPr>
              <a:t>active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transaction)</a:t>
            </a:r>
            <a:endParaRPr sz="2400" dirty="0">
              <a:latin typeface="Arial"/>
              <a:cs typeface="Arial"/>
            </a:endParaRPr>
          </a:p>
          <a:p>
            <a:pPr marL="213995" indent="-201295">
              <a:lnSpc>
                <a:spcPct val="100000"/>
              </a:lnSpc>
              <a:spcBef>
                <a:spcPts val="15"/>
              </a:spcBef>
              <a:buSzPct val="95000"/>
              <a:buFont typeface="Wingdings"/>
              <a:buChar char=""/>
              <a:tabLst>
                <a:tab pos="214629" algn="l"/>
              </a:tabLst>
            </a:pPr>
            <a:r>
              <a:rPr sz="2000" dirty="0">
                <a:latin typeface="Arial"/>
                <a:cs typeface="Arial"/>
              </a:rPr>
              <a:t>longer reexecution region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35" dirty="0">
                <a:latin typeface="Arial"/>
                <a:cs typeface="Arial"/>
              </a:rPr>
              <a:t>Longjmp </a:t>
            </a:r>
            <a:r>
              <a:rPr sz="2400" spc="-75" dirty="0">
                <a:latin typeface="Arial"/>
                <a:cs typeface="Arial"/>
              </a:rPr>
              <a:t>rollback </a:t>
            </a:r>
            <a:r>
              <a:rPr sz="2400" spc="-15" dirty="0">
                <a:latin typeface="Arial"/>
                <a:cs typeface="Arial"/>
              </a:rPr>
              <a:t>(not </a:t>
            </a:r>
            <a:r>
              <a:rPr sz="2400" spc="-85" dirty="0">
                <a:latin typeface="Arial"/>
                <a:cs typeface="Arial"/>
              </a:rPr>
              <a:t>under </a:t>
            </a:r>
            <a:r>
              <a:rPr sz="2400" spc="-225" dirty="0">
                <a:latin typeface="Arial"/>
                <a:cs typeface="Arial"/>
              </a:rPr>
              <a:t>an </a:t>
            </a:r>
            <a:r>
              <a:rPr sz="2400" spc="-125" dirty="0">
                <a:latin typeface="Arial"/>
                <a:cs typeface="Arial"/>
              </a:rPr>
              <a:t>active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transaction)</a:t>
            </a:r>
            <a:endParaRPr sz="2400" dirty="0">
              <a:latin typeface="Arial"/>
              <a:cs typeface="Arial"/>
            </a:endParaRPr>
          </a:p>
          <a:p>
            <a:pPr marL="213995" indent="-201295">
              <a:lnSpc>
                <a:spcPct val="100000"/>
              </a:lnSpc>
              <a:spcBef>
                <a:spcPts val="15"/>
              </a:spcBef>
              <a:buSzPct val="95000"/>
              <a:buFont typeface="Wingdings"/>
              <a:buChar char=""/>
              <a:tabLst>
                <a:tab pos="214629" algn="l"/>
              </a:tabLst>
            </a:pPr>
            <a:r>
              <a:rPr sz="2000" dirty="0">
                <a:latin typeface="Arial"/>
                <a:cs typeface="Arial"/>
              </a:rPr>
              <a:t>If HTM rollback fails, longjmp rollback can still have a chance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Outline: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70" dirty="0"/>
              <a:t>BugTM</a:t>
            </a:r>
            <a:r>
              <a:rPr sz="2775" i="1" spc="-254" baseline="-19519" dirty="0">
                <a:latin typeface="Arial"/>
                <a:cs typeface="Arial"/>
              </a:rPr>
              <a:t>H</a:t>
            </a:r>
            <a:endParaRPr sz="2775" baseline="-19519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95" dirty="0"/>
              <a:t>BugTM</a:t>
            </a:r>
            <a:r>
              <a:rPr sz="2775" spc="-292" baseline="-19519" dirty="0"/>
              <a:t>HS</a:t>
            </a:r>
            <a:endParaRPr sz="2775" baseline="-19519"/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55" dirty="0"/>
              <a:t>Evaluation</a:t>
            </a:r>
            <a:r>
              <a:rPr spc="-65" dirty="0"/>
              <a:t> </a:t>
            </a:r>
            <a:r>
              <a:rPr spc="-95" dirty="0"/>
              <a:t>Methodology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10" dirty="0"/>
              <a:t>Experiment</a:t>
            </a:r>
            <a:r>
              <a:rPr spc="-15" dirty="0"/>
              <a:t> </a:t>
            </a:r>
            <a:r>
              <a:rPr spc="-175" dirty="0"/>
              <a:t>Results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10" dirty="0"/>
              <a:t>Conclusion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32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477" y="773683"/>
            <a:ext cx="44284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30" dirty="0">
                <a:latin typeface="Trebuchet MS"/>
                <a:cs typeface="Trebuchet MS"/>
              </a:rPr>
              <a:t>Evaluation</a:t>
            </a:r>
            <a:r>
              <a:rPr b="1" spc="-40" dirty="0">
                <a:latin typeface="Trebuchet MS"/>
                <a:cs typeface="Trebuchet MS"/>
              </a:rPr>
              <a:t> </a:t>
            </a:r>
            <a:r>
              <a:rPr b="1" spc="165" dirty="0">
                <a:latin typeface="Trebuchet MS"/>
                <a:cs typeface="Trebuchet MS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477" y="1508252"/>
            <a:ext cx="406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55" dirty="0">
                <a:latin typeface="Arial"/>
                <a:cs typeface="Arial"/>
              </a:rPr>
              <a:t>Benchmarks </a:t>
            </a:r>
            <a:r>
              <a:rPr sz="2400" spc="-100" dirty="0">
                <a:latin typeface="Arial"/>
                <a:cs typeface="Arial"/>
              </a:rPr>
              <a:t>(29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bugs</a:t>
            </a:r>
            <a:r>
              <a:rPr sz="2400" spc="-150" baseline="24305" dirty="0">
                <a:latin typeface="Arial"/>
                <a:cs typeface="Arial"/>
              </a:rPr>
              <a:t>[1,2,3,4,5,6]</a:t>
            </a:r>
            <a:r>
              <a:rPr sz="2400" spc="-1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450" y="2063750"/>
            <a:ext cx="817562" cy="81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9531" y="2184111"/>
            <a:ext cx="914499" cy="521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9537" y="2212975"/>
            <a:ext cx="1028700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5428" y="2003425"/>
            <a:ext cx="711946" cy="717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1512" y="2174875"/>
            <a:ext cx="1133475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6425" y="2081212"/>
            <a:ext cx="641350" cy="639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8477" y="2239771"/>
            <a:ext cx="669607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…….</a:t>
            </a:r>
            <a:endParaRPr sz="18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50" dirty="0">
                <a:latin typeface="Arial"/>
                <a:cs typeface="Arial"/>
              </a:rPr>
              <a:t>micro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2400" spc="-100" dirty="0">
                <a:latin typeface="Arial"/>
                <a:cs typeface="Arial"/>
              </a:rPr>
              <a:t>Broadwell </a:t>
            </a:r>
            <a:r>
              <a:rPr sz="2400" spc="-65" dirty="0">
                <a:latin typeface="Arial"/>
                <a:cs typeface="Arial"/>
              </a:rPr>
              <a:t>(4-core </a:t>
            </a:r>
            <a:r>
              <a:rPr sz="2400" spc="-55" dirty="0">
                <a:latin typeface="Arial"/>
                <a:cs typeface="Arial"/>
              </a:rPr>
              <a:t>Intel </a:t>
            </a:r>
            <a:r>
              <a:rPr sz="2400" spc="-35" dirty="0">
                <a:latin typeface="Arial"/>
                <a:cs typeface="Arial"/>
              </a:rPr>
              <a:t>Core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i7-5775C)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215" dirty="0">
                <a:latin typeface="Arial"/>
                <a:cs typeface="Arial"/>
              </a:rPr>
              <a:t>LLVM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782" y="4870195"/>
            <a:ext cx="7743825" cy="1945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68605" algn="l"/>
              </a:tabLst>
            </a:pPr>
            <a:r>
              <a:rPr sz="1400" spc="-75" dirty="0">
                <a:solidFill>
                  <a:srgbClr val="3366FF"/>
                </a:solidFill>
                <a:latin typeface="Arial"/>
                <a:cs typeface="Arial"/>
              </a:rPr>
              <a:t>Guoliang </a:t>
            </a:r>
            <a:r>
              <a:rPr sz="1400" spc="-130" dirty="0">
                <a:solidFill>
                  <a:srgbClr val="3366FF"/>
                </a:solidFill>
                <a:latin typeface="Arial"/>
                <a:cs typeface="Arial"/>
              </a:rPr>
              <a:t>Jin, </a:t>
            </a:r>
            <a:r>
              <a:rPr sz="1400" spc="-20" dirty="0">
                <a:solidFill>
                  <a:srgbClr val="3366FF"/>
                </a:solidFill>
                <a:latin typeface="Arial"/>
                <a:cs typeface="Arial"/>
              </a:rPr>
              <a:t>et </a:t>
            </a:r>
            <a:r>
              <a:rPr sz="1400" spc="-50" dirty="0">
                <a:solidFill>
                  <a:srgbClr val="3366FF"/>
                </a:solidFill>
                <a:latin typeface="Arial"/>
                <a:cs typeface="Arial"/>
              </a:rPr>
              <a:t>al,Automated </a:t>
            </a:r>
            <a:r>
              <a:rPr sz="1400" spc="-35" dirty="0">
                <a:solidFill>
                  <a:srgbClr val="3366FF"/>
                </a:solidFill>
                <a:latin typeface="Arial"/>
                <a:cs typeface="Arial"/>
              </a:rPr>
              <a:t>atomicity-violation </a:t>
            </a:r>
            <a:r>
              <a:rPr sz="1400" spc="-60" dirty="0">
                <a:solidFill>
                  <a:srgbClr val="3366FF"/>
                </a:solidFill>
                <a:latin typeface="Arial"/>
                <a:cs typeface="Arial"/>
              </a:rPr>
              <a:t>fixing,</a:t>
            </a:r>
            <a:r>
              <a:rPr sz="1400" spc="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3366FF"/>
                </a:solidFill>
                <a:latin typeface="Arial"/>
                <a:cs typeface="Arial"/>
              </a:rPr>
              <a:t>PLDI’11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AutoNum type="arabicPlain"/>
              <a:tabLst>
                <a:tab pos="268605" algn="l"/>
              </a:tabLst>
            </a:pPr>
            <a:r>
              <a:rPr sz="1400" spc="-15" dirty="0">
                <a:solidFill>
                  <a:srgbClr val="3366FF"/>
                </a:solidFill>
                <a:latin typeface="Arial"/>
                <a:cs typeface="Arial"/>
              </a:rPr>
              <a:t>Horatiu </a:t>
            </a:r>
            <a:r>
              <a:rPr sz="1400" spc="-150" dirty="0">
                <a:solidFill>
                  <a:srgbClr val="3366FF"/>
                </a:solidFill>
                <a:latin typeface="Arial"/>
                <a:cs typeface="Arial"/>
              </a:rPr>
              <a:t>Jula, </a:t>
            </a:r>
            <a:r>
              <a:rPr sz="1400" spc="-20" dirty="0">
                <a:solidFill>
                  <a:srgbClr val="3366FF"/>
                </a:solidFill>
                <a:latin typeface="Arial"/>
                <a:cs typeface="Arial"/>
              </a:rPr>
              <a:t>et </a:t>
            </a:r>
            <a:r>
              <a:rPr sz="1400" spc="-90" dirty="0">
                <a:solidFill>
                  <a:srgbClr val="3366FF"/>
                </a:solidFill>
                <a:latin typeface="Arial"/>
                <a:cs typeface="Arial"/>
              </a:rPr>
              <a:t>al, </a:t>
            </a:r>
            <a:r>
              <a:rPr sz="1400" spc="-60" dirty="0">
                <a:solidFill>
                  <a:srgbClr val="3366FF"/>
                </a:solidFill>
                <a:latin typeface="Arial"/>
                <a:cs typeface="Arial"/>
              </a:rPr>
              <a:t>Deadlock </a:t>
            </a:r>
            <a:r>
              <a:rPr sz="1400" spc="-55" dirty="0">
                <a:solidFill>
                  <a:srgbClr val="3366FF"/>
                </a:solidFill>
                <a:latin typeface="Arial"/>
                <a:cs typeface="Arial"/>
              </a:rPr>
              <a:t>immunity: </a:t>
            </a:r>
            <a:r>
              <a:rPr sz="1400" spc="-110" dirty="0">
                <a:solidFill>
                  <a:srgbClr val="3366FF"/>
                </a:solidFill>
                <a:latin typeface="Arial"/>
                <a:cs typeface="Arial"/>
              </a:rPr>
              <a:t>Enabling </a:t>
            </a:r>
            <a:r>
              <a:rPr sz="1400" spc="-105" dirty="0">
                <a:solidFill>
                  <a:srgbClr val="3366FF"/>
                </a:solidFill>
                <a:latin typeface="Arial"/>
                <a:cs typeface="Arial"/>
              </a:rPr>
              <a:t>systems </a:t>
            </a:r>
            <a:r>
              <a:rPr sz="1400" spc="25" dirty="0">
                <a:solidFill>
                  <a:srgbClr val="3366FF"/>
                </a:solidFill>
                <a:latin typeface="Arial"/>
                <a:cs typeface="Arial"/>
              </a:rPr>
              <a:t>to </a:t>
            </a:r>
            <a:r>
              <a:rPr sz="1400" spc="-85" dirty="0">
                <a:solidFill>
                  <a:srgbClr val="3366FF"/>
                </a:solidFill>
                <a:latin typeface="Arial"/>
                <a:cs typeface="Arial"/>
              </a:rPr>
              <a:t>defend </a:t>
            </a:r>
            <a:r>
              <a:rPr sz="1400" spc="-105" dirty="0">
                <a:solidFill>
                  <a:srgbClr val="3366FF"/>
                </a:solidFill>
                <a:latin typeface="Arial"/>
                <a:cs typeface="Arial"/>
              </a:rPr>
              <a:t>against </a:t>
            </a:r>
            <a:r>
              <a:rPr sz="1400" spc="-80" dirty="0">
                <a:solidFill>
                  <a:srgbClr val="3366FF"/>
                </a:solidFill>
                <a:latin typeface="Arial"/>
                <a:cs typeface="Arial"/>
              </a:rPr>
              <a:t>deadlocks,</a:t>
            </a:r>
            <a:r>
              <a:rPr sz="1400" spc="-29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3366FF"/>
                </a:solidFill>
                <a:latin typeface="Arial"/>
                <a:cs typeface="Arial"/>
              </a:rPr>
              <a:t>OSDI’08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lain"/>
              <a:tabLst>
                <a:tab pos="241935" algn="l"/>
              </a:tabLst>
            </a:pPr>
            <a:r>
              <a:rPr sz="1400" spc="-150" dirty="0">
                <a:solidFill>
                  <a:srgbClr val="3366FF"/>
                </a:solidFill>
                <a:latin typeface="Arial"/>
                <a:cs typeface="Arial"/>
              </a:rPr>
              <a:t>Yao </a:t>
            </a:r>
            <a:r>
              <a:rPr sz="1400" spc="-120" dirty="0">
                <a:solidFill>
                  <a:srgbClr val="3366FF"/>
                </a:solidFill>
                <a:latin typeface="Arial"/>
                <a:cs typeface="Arial"/>
              </a:rPr>
              <a:t>Shi, </a:t>
            </a:r>
            <a:r>
              <a:rPr sz="1400" spc="-20" dirty="0">
                <a:solidFill>
                  <a:srgbClr val="3366FF"/>
                </a:solidFill>
                <a:latin typeface="Arial"/>
                <a:cs typeface="Arial"/>
              </a:rPr>
              <a:t>et </a:t>
            </a:r>
            <a:r>
              <a:rPr sz="1400" spc="-90" dirty="0">
                <a:solidFill>
                  <a:srgbClr val="3366FF"/>
                </a:solidFill>
                <a:latin typeface="Arial"/>
                <a:cs typeface="Arial"/>
              </a:rPr>
              <a:t>al, </a:t>
            </a:r>
            <a:r>
              <a:rPr sz="1400" spc="10" dirty="0">
                <a:solidFill>
                  <a:srgbClr val="3366FF"/>
                </a:solidFill>
                <a:latin typeface="Arial"/>
                <a:cs typeface="Arial"/>
              </a:rPr>
              <a:t>Do </a:t>
            </a:r>
            <a:r>
              <a:rPr sz="1400" spc="-45" dirty="0">
                <a:solidFill>
                  <a:srgbClr val="3366FF"/>
                </a:solidFill>
                <a:latin typeface="Arial"/>
                <a:cs typeface="Arial"/>
              </a:rPr>
              <a:t>I </a:t>
            </a:r>
            <a:r>
              <a:rPr sz="1400" spc="-120" dirty="0">
                <a:solidFill>
                  <a:srgbClr val="3366FF"/>
                </a:solidFill>
                <a:latin typeface="Arial"/>
                <a:cs typeface="Arial"/>
              </a:rPr>
              <a:t>use </a:t>
            </a:r>
            <a:r>
              <a:rPr sz="1400" spc="-45" dirty="0">
                <a:solidFill>
                  <a:srgbClr val="3366FF"/>
                </a:solidFill>
                <a:latin typeface="Arial"/>
                <a:cs typeface="Arial"/>
              </a:rPr>
              <a:t>the </a:t>
            </a:r>
            <a:r>
              <a:rPr sz="1400" spc="-50" dirty="0">
                <a:solidFill>
                  <a:srgbClr val="3366FF"/>
                </a:solidFill>
                <a:latin typeface="Arial"/>
                <a:cs typeface="Arial"/>
              </a:rPr>
              <a:t>wrong </a:t>
            </a:r>
            <a:r>
              <a:rPr sz="1400" spc="-60" dirty="0">
                <a:solidFill>
                  <a:srgbClr val="3366FF"/>
                </a:solidFill>
                <a:latin typeface="Arial"/>
                <a:cs typeface="Arial"/>
              </a:rPr>
              <a:t>definition? </a:t>
            </a:r>
            <a:r>
              <a:rPr sz="1400" spc="-75" dirty="0">
                <a:solidFill>
                  <a:srgbClr val="3366FF"/>
                </a:solidFill>
                <a:latin typeface="Arial"/>
                <a:cs typeface="Arial"/>
              </a:rPr>
              <a:t>DefUse: </a:t>
            </a:r>
            <a:r>
              <a:rPr sz="1400" spc="-45" dirty="0">
                <a:solidFill>
                  <a:srgbClr val="3366FF"/>
                </a:solidFill>
                <a:latin typeface="Arial"/>
                <a:cs typeface="Arial"/>
              </a:rPr>
              <a:t>Definition-use </a:t>
            </a:r>
            <a:r>
              <a:rPr sz="1400" spc="-70" dirty="0">
                <a:solidFill>
                  <a:srgbClr val="3366FF"/>
                </a:solidFill>
                <a:latin typeface="Arial"/>
                <a:cs typeface="Arial"/>
              </a:rPr>
              <a:t>invariants </a:t>
            </a:r>
            <a:r>
              <a:rPr sz="1400" spc="5" dirty="0">
                <a:solidFill>
                  <a:srgbClr val="3366FF"/>
                </a:solidFill>
                <a:latin typeface="Arial"/>
                <a:cs typeface="Arial"/>
              </a:rPr>
              <a:t>for </a:t>
            </a:r>
            <a:r>
              <a:rPr sz="1400" spc="-60" dirty="0">
                <a:solidFill>
                  <a:srgbClr val="3366FF"/>
                </a:solidFill>
                <a:latin typeface="Arial"/>
                <a:cs typeface="Arial"/>
              </a:rPr>
              <a:t>detecting </a:t>
            </a:r>
            <a:r>
              <a:rPr sz="1400" spc="-55" dirty="0">
                <a:solidFill>
                  <a:srgbClr val="3366FF"/>
                </a:solidFill>
                <a:latin typeface="Arial"/>
                <a:cs typeface="Arial"/>
              </a:rPr>
              <a:t>concurrency  </a:t>
            </a:r>
            <a:r>
              <a:rPr sz="1400" spc="-114" dirty="0">
                <a:solidFill>
                  <a:srgbClr val="3366FF"/>
                </a:solidFill>
                <a:latin typeface="Arial"/>
                <a:cs typeface="Arial"/>
              </a:rPr>
              <a:t>and </a:t>
            </a:r>
            <a:r>
              <a:rPr sz="1400" spc="-75" dirty="0">
                <a:solidFill>
                  <a:srgbClr val="3366FF"/>
                </a:solidFill>
                <a:latin typeface="Arial"/>
                <a:cs typeface="Arial"/>
              </a:rPr>
              <a:t>sequential </a:t>
            </a:r>
            <a:r>
              <a:rPr sz="1400" spc="-120" dirty="0">
                <a:solidFill>
                  <a:srgbClr val="3366FF"/>
                </a:solidFill>
                <a:latin typeface="Arial"/>
                <a:cs typeface="Arial"/>
              </a:rPr>
              <a:t>bugs,</a:t>
            </a:r>
            <a:r>
              <a:rPr sz="1400" spc="-2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3366FF"/>
                </a:solidFill>
                <a:latin typeface="Arial"/>
                <a:cs typeface="Arial"/>
              </a:rPr>
              <a:t>OOPSLA’10</a:t>
            </a:r>
            <a:endParaRPr sz="1400">
              <a:latin typeface="Arial"/>
              <a:cs typeface="Arial"/>
            </a:endParaRPr>
          </a:p>
          <a:p>
            <a:pPr marL="12700" marR="398145">
              <a:lnSpc>
                <a:spcPct val="100000"/>
              </a:lnSpc>
              <a:buAutoNum type="arabicPlain"/>
              <a:tabLst>
                <a:tab pos="246379" algn="l"/>
              </a:tabLst>
            </a:pPr>
            <a:r>
              <a:rPr sz="1400" spc="-35" dirty="0">
                <a:solidFill>
                  <a:srgbClr val="3366FF"/>
                </a:solidFill>
                <a:latin typeface="Arial"/>
                <a:cs typeface="Arial"/>
              </a:rPr>
              <a:t>Wei </a:t>
            </a:r>
            <a:r>
              <a:rPr sz="1400" spc="-95" dirty="0">
                <a:solidFill>
                  <a:srgbClr val="3366FF"/>
                </a:solidFill>
                <a:latin typeface="Arial"/>
                <a:cs typeface="Arial"/>
              </a:rPr>
              <a:t>Zhang, </a:t>
            </a:r>
            <a:r>
              <a:rPr sz="1400" spc="-20" dirty="0">
                <a:solidFill>
                  <a:srgbClr val="3366FF"/>
                </a:solidFill>
                <a:latin typeface="Arial"/>
                <a:cs typeface="Arial"/>
              </a:rPr>
              <a:t>et </a:t>
            </a:r>
            <a:r>
              <a:rPr sz="1400" spc="-90" dirty="0">
                <a:solidFill>
                  <a:srgbClr val="3366FF"/>
                </a:solidFill>
                <a:latin typeface="Arial"/>
                <a:cs typeface="Arial"/>
              </a:rPr>
              <a:t>al, </a:t>
            </a:r>
            <a:r>
              <a:rPr sz="1400" spc="-10" dirty="0">
                <a:solidFill>
                  <a:srgbClr val="3366FF"/>
                </a:solidFill>
                <a:latin typeface="Arial"/>
                <a:cs typeface="Arial"/>
              </a:rPr>
              <a:t>ConAir: </a:t>
            </a:r>
            <a:r>
              <a:rPr sz="1400" spc="-70" dirty="0">
                <a:solidFill>
                  <a:srgbClr val="3366FF"/>
                </a:solidFill>
                <a:latin typeface="Arial"/>
                <a:cs typeface="Arial"/>
              </a:rPr>
              <a:t>Featherweight </a:t>
            </a:r>
            <a:r>
              <a:rPr sz="1400" spc="-55" dirty="0">
                <a:solidFill>
                  <a:srgbClr val="3366FF"/>
                </a:solidFill>
                <a:latin typeface="Arial"/>
                <a:cs typeface="Arial"/>
              </a:rPr>
              <a:t>concurrency </a:t>
            </a:r>
            <a:r>
              <a:rPr sz="1400" spc="-120" dirty="0">
                <a:solidFill>
                  <a:srgbClr val="3366FF"/>
                </a:solidFill>
                <a:latin typeface="Arial"/>
                <a:cs typeface="Arial"/>
              </a:rPr>
              <a:t>bug </a:t>
            </a:r>
            <a:r>
              <a:rPr sz="1400" spc="-45" dirty="0">
                <a:solidFill>
                  <a:srgbClr val="3366FF"/>
                </a:solidFill>
                <a:latin typeface="Arial"/>
                <a:cs typeface="Arial"/>
              </a:rPr>
              <a:t>recovery </a:t>
            </a:r>
            <a:r>
              <a:rPr sz="1400" spc="-95" dirty="0">
                <a:solidFill>
                  <a:srgbClr val="3366FF"/>
                </a:solidFill>
                <a:latin typeface="Arial"/>
                <a:cs typeface="Arial"/>
              </a:rPr>
              <a:t>via </a:t>
            </a:r>
            <a:r>
              <a:rPr sz="1400" spc="-70" dirty="0">
                <a:solidFill>
                  <a:srgbClr val="3366FF"/>
                </a:solidFill>
                <a:latin typeface="Arial"/>
                <a:cs typeface="Arial"/>
              </a:rPr>
              <a:t>single-threaded </a:t>
            </a:r>
            <a:r>
              <a:rPr sz="1400" spc="-45" dirty="0">
                <a:solidFill>
                  <a:srgbClr val="3366FF"/>
                </a:solidFill>
                <a:latin typeface="Arial"/>
                <a:cs typeface="Arial"/>
              </a:rPr>
              <a:t>idempotent  </a:t>
            </a:r>
            <a:r>
              <a:rPr sz="1400" spc="-80" dirty="0">
                <a:solidFill>
                  <a:srgbClr val="3366FF"/>
                </a:solidFill>
                <a:latin typeface="Arial"/>
                <a:cs typeface="Arial"/>
              </a:rPr>
              <a:t>execution,ASPLOS’13</a:t>
            </a:r>
            <a:endParaRPr sz="1400">
              <a:latin typeface="Arial"/>
              <a:cs typeface="Arial"/>
            </a:endParaRPr>
          </a:p>
          <a:p>
            <a:pPr marL="245745" indent="-233045">
              <a:lnSpc>
                <a:spcPct val="100000"/>
              </a:lnSpc>
              <a:buAutoNum type="arabicPlain"/>
              <a:tabLst>
                <a:tab pos="246379" algn="l"/>
              </a:tabLst>
            </a:pPr>
            <a:r>
              <a:rPr sz="1400" spc="-35" dirty="0">
                <a:solidFill>
                  <a:srgbClr val="3366FF"/>
                </a:solidFill>
                <a:latin typeface="Arial"/>
                <a:cs typeface="Arial"/>
              </a:rPr>
              <a:t>Wei </a:t>
            </a:r>
            <a:r>
              <a:rPr sz="1400" spc="-95" dirty="0">
                <a:solidFill>
                  <a:srgbClr val="3366FF"/>
                </a:solidFill>
                <a:latin typeface="Arial"/>
                <a:cs typeface="Arial"/>
              </a:rPr>
              <a:t>Zhang, </a:t>
            </a:r>
            <a:r>
              <a:rPr sz="1400" spc="-20" dirty="0">
                <a:solidFill>
                  <a:srgbClr val="3366FF"/>
                </a:solidFill>
                <a:latin typeface="Arial"/>
                <a:cs typeface="Arial"/>
              </a:rPr>
              <a:t>et </a:t>
            </a:r>
            <a:r>
              <a:rPr sz="1400" spc="-90" dirty="0">
                <a:solidFill>
                  <a:srgbClr val="3366FF"/>
                </a:solidFill>
                <a:latin typeface="Arial"/>
                <a:cs typeface="Arial"/>
              </a:rPr>
              <a:t>al, </a:t>
            </a:r>
            <a:r>
              <a:rPr sz="1400" spc="-100" dirty="0">
                <a:solidFill>
                  <a:srgbClr val="3366FF"/>
                </a:solidFill>
                <a:latin typeface="Arial"/>
                <a:cs typeface="Arial"/>
              </a:rPr>
              <a:t>ConSeq: </a:t>
            </a:r>
            <a:r>
              <a:rPr sz="1400" spc="-45" dirty="0">
                <a:solidFill>
                  <a:srgbClr val="3366FF"/>
                </a:solidFill>
                <a:latin typeface="Arial"/>
                <a:cs typeface="Arial"/>
              </a:rPr>
              <a:t>Detecting </a:t>
            </a:r>
            <a:r>
              <a:rPr sz="1400" spc="-55" dirty="0">
                <a:solidFill>
                  <a:srgbClr val="3366FF"/>
                </a:solidFill>
                <a:latin typeface="Arial"/>
                <a:cs typeface="Arial"/>
              </a:rPr>
              <a:t>concurrency </a:t>
            </a:r>
            <a:r>
              <a:rPr sz="1400" spc="-130" dirty="0">
                <a:solidFill>
                  <a:srgbClr val="3366FF"/>
                </a:solidFill>
                <a:latin typeface="Arial"/>
                <a:cs typeface="Arial"/>
              </a:rPr>
              <a:t>bugs </a:t>
            </a:r>
            <a:r>
              <a:rPr sz="1400" spc="-50" dirty="0">
                <a:solidFill>
                  <a:srgbClr val="3366FF"/>
                </a:solidFill>
                <a:latin typeface="Arial"/>
                <a:cs typeface="Arial"/>
              </a:rPr>
              <a:t>through </a:t>
            </a:r>
            <a:r>
              <a:rPr sz="1400" spc="-75" dirty="0">
                <a:solidFill>
                  <a:srgbClr val="3366FF"/>
                </a:solidFill>
                <a:latin typeface="Arial"/>
                <a:cs typeface="Arial"/>
              </a:rPr>
              <a:t>sequential</a:t>
            </a:r>
            <a:r>
              <a:rPr sz="1400" spc="-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3366FF"/>
                </a:solidFill>
                <a:latin typeface="Arial"/>
                <a:cs typeface="Arial"/>
              </a:rPr>
              <a:t>errors,ASPLOS’11</a:t>
            </a:r>
            <a:endParaRPr sz="1400">
              <a:latin typeface="Arial"/>
              <a:cs typeface="Arial"/>
            </a:endParaRPr>
          </a:p>
          <a:p>
            <a:pPr marL="12700" marR="182245">
              <a:lnSpc>
                <a:spcPct val="100000"/>
              </a:lnSpc>
              <a:buAutoNum type="arabicPlain"/>
              <a:tabLst>
                <a:tab pos="246379" algn="l"/>
              </a:tabLst>
            </a:pPr>
            <a:r>
              <a:rPr sz="1400" spc="-35" dirty="0">
                <a:solidFill>
                  <a:srgbClr val="3366FF"/>
                </a:solidFill>
                <a:latin typeface="Arial"/>
                <a:cs typeface="Arial"/>
              </a:rPr>
              <a:t>Wei </a:t>
            </a:r>
            <a:r>
              <a:rPr sz="1400" spc="-95" dirty="0">
                <a:solidFill>
                  <a:srgbClr val="3366FF"/>
                </a:solidFill>
                <a:latin typeface="Arial"/>
                <a:cs typeface="Arial"/>
              </a:rPr>
              <a:t>Zhang, </a:t>
            </a:r>
            <a:r>
              <a:rPr sz="1400" spc="-20" dirty="0">
                <a:solidFill>
                  <a:srgbClr val="3366FF"/>
                </a:solidFill>
                <a:latin typeface="Arial"/>
                <a:cs typeface="Arial"/>
              </a:rPr>
              <a:t>et </a:t>
            </a:r>
            <a:r>
              <a:rPr sz="1400" spc="-90" dirty="0">
                <a:solidFill>
                  <a:srgbClr val="3366FF"/>
                </a:solidFill>
                <a:latin typeface="Arial"/>
                <a:cs typeface="Arial"/>
              </a:rPr>
              <a:t>al, </a:t>
            </a:r>
            <a:r>
              <a:rPr sz="1400" spc="-70" dirty="0">
                <a:solidFill>
                  <a:srgbClr val="3366FF"/>
                </a:solidFill>
                <a:latin typeface="Arial"/>
                <a:cs typeface="Arial"/>
              </a:rPr>
              <a:t>ConMem: </a:t>
            </a:r>
            <a:r>
              <a:rPr sz="1400" spc="-45" dirty="0">
                <a:solidFill>
                  <a:srgbClr val="3366FF"/>
                </a:solidFill>
                <a:latin typeface="Arial"/>
                <a:cs typeface="Arial"/>
              </a:rPr>
              <a:t>Detecting </a:t>
            </a:r>
            <a:r>
              <a:rPr sz="1400" spc="-75" dirty="0">
                <a:solidFill>
                  <a:srgbClr val="3366FF"/>
                </a:solidFill>
                <a:latin typeface="Arial"/>
                <a:cs typeface="Arial"/>
              </a:rPr>
              <a:t>Crash-Triggering </a:t>
            </a:r>
            <a:r>
              <a:rPr sz="1400" spc="-50" dirty="0">
                <a:solidFill>
                  <a:srgbClr val="3366FF"/>
                </a:solidFill>
                <a:latin typeface="Arial"/>
                <a:cs typeface="Arial"/>
              </a:rPr>
              <a:t>Concurrency </a:t>
            </a:r>
            <a:r>
              <a:rPr sz="1400" spc="-145" dirty="0">
                <a:solidFill>
                  <a:srgbClr val="3366FF"/>
                </a:solidFill>
                <a:latin typeface="Arial"/>
                <a:cs typeface="Arial"/>
              </a:rPr>
              <a:t>Bugs </a:t>
            </a:r>
            <a:r>
              <a:rPr sz="1400" spc="-50" dirty="0">
                <a:solidFill>
                  <a:srgbClr val="3366FF"/>
                </a:solidFill>
                <a:latin typeface="Arial"/>
                <a:cs typeface="Arial"/>
              </a:rPr>
              <a:t>through </a:t>
            </a:r>
            <a:r>
              <a:rPr sz="1400" spc="-135" dirty="0">
                <a:solidFill>
                  <a:srgbClr val="3366FF"/>
                </a:solidFill>
                <a:latin typeface="Arial"/>
                <a:cs typeface="Arial"/>
              </a:rPr>
              <a:t>an </a:t>
            </a:r>
            <a:r>
              <a:rPr sz="1400" spc="-45" dirty="0">
                <a:solidFill>
                  <a:srgbClr val="3366FF"/>
                </a:solidFill>
                <a:latin typeface="Arial"/>
                <a:cs typeface="Arial"/>
              </a:rPr>
              <a:t>Effect-Oriented  </a:t>
            </a:r>
            <a:r>
              <a:rPr sz="1400" spc="-55" dirty="0">
                <a:solidFill>
                  <a:srgbClr val="3366FF"/>
                </a:solidFill>
                <a:latin typeface="Arial"/>
                <a:cs typeface="Arial"/>
              </a:rPr>
              <a:t>Approach,ACM </a:t>
            </a:r>
            <a:r>
              <a:rPr sz="1400" spc="-125" dirty="0">
                <a:solidFill>
                  <a:srgbClr val="3366FF"/>
                </a:solidFill>
                <a:latin typeface="Arial"/>
                <a:cs typeface="Arial"/>
              </a:rPr>
              <a:t>TOSEM,</a:t>
            </a:r>
            <a:r>
              <a:rPr sz="1400" spc="-26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3366FF"/>
                </a:solidFill>
                <a:latin typeface="Arial"/>
                <a:cs typeface="Arial"/>
              </a:rPr>
              <a:t>2012.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477" y="773683"/>
            <a:ext cx="35655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35" dirty="0">
                <a:latin typeface="Trebuchet MS"/>
                <a:cs typeface="Trebuchet MS"/>
              </a:rPr>
              <a:t>Recovery</a:t>
            </a:r>
            <a:r>
              <a:rPr b="1" spc="-65" dirty="0">
                <a:latin typeface="Trebuchet MS"/>
                <a:cs typeface="Trebuchet MS"/>
              </a:rPr>
              <a:t> </a:t>
            </a:r>
            <a:r>
              <a:rPr b="1" spc="100" dirty="0">
                <a:latin typeface="Trebuchet MS"/>
                <a:cs typeface="Trebuchet MS"/>
              </a:rPr>
              <a:t>capability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3502" y="5272532"/>
            <a:ext cx="31515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9C4103"/>
                </a:solidFill>
                <a:latin typeface="Arial"/>
                <a:cs typeface="Arial"/>
              </a:rPr>
              <a:t>ConAir </a:t>
            </a:r>
            <a:r>
              <a:rPr sz="2000" spc="-5" dirty="0">
                <a:solidFill>
                  <a:srgbClr val="9C4103"/>
                </a:solidFill>
                <a:latin typeface="Arial"/>
                <a:cs typeface="Arial"/>
              </a:rPr>
              <a:t>&lt; </a:t>
            </a:r>
            <a:r>
              <a:rPr sz="2000" spc="-125" dirty="0">
                <a:solidFill>
                  <a:srgbClr val="9C4103"/>
                </a:solidFill>
                <a:latin typeface="Arial"/>
                <a:cs typeface="Arial"/>
              </a:rPr>
              <a:t>BugTM</a:t>
            </a:r>
            <a:r>
              <a:rPr sz="2025" i="1" spc="-187" baseline="-20576" dirty="0">
                <a:solidFill>
                  <a:srgbClr val="9C4103"/>
                </a:solidFill>
                <a:latin typeface="Arial"/>
                <a:cs typeface="Arial"/>
              </a:rPr>
              <a:t>H </a:t>
            </a:r>
            <a:r>
              <a:rPr sz="2000" spc="-5" dirty="0">
                <a:solidFill>
                  <a:srgbClr val="9C4103"/>
                </a:solidFill>
                <a:latin typeface="Arial"/>
                <a:cs typeface="Arial"/>
              </a:rPr>
              <a:t>&lt;</a:t>
            </a:r>
            <a:r>
              <a:rPr sz="2000" spc="-220" dirty="0">
                <a:solidFill>
                  <a:srgbClr val="9C4103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9C4103"/>
                </a:solidFill>
                <a:latin typeface="Arial"/>
                <a:cs typeface="Arial"/>
              </a:rPr>
              <a:t>BugTM</a:t>
            </a:r>
            <a:r>
              <a:rPr sz="2025" spc="-217" baseline="-20576" dirty="0">
                <a:solidFill>
                  <a:srgbClr val="9C4103"/>
                </a:solidFill>
                <a:latin typeface="Arial"/>
                <a:cs typeface="Arial"/>
              </a:rPr>
              <a:t>HS</a:t>
            </a:r>
            <a:endParaRPr sz="2025" baseline="-2057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1777" y="1733804"/>
            <a:ext cx="327850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5" dirty="0">
                <a:latin typeface="Arial"/>
                <a:cs typeface="Arial"/>
              </a:rPr>
              <a:t>Recovery </a:t>
            </a:r>
            <a:r>
              <a:rPr sz="2000" spc="-100" dirty="0">
                <a:latin typeface="Arial"/>
                <a:cs typeface="Arial"/>
              </a:rPr>
              <a:t>capability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comparison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362" y="2298700"/>
          <a:ext cx="6378575" cy="2573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Benchmarks(ID)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Cause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solidFill>
                      <a:srgbClr val="7E97AD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ConAir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solidFill>
                      <a:srgbClr val="7E97A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BugTM</a:t>
                      </a:r>
                      <a:r>
                        <a:rPr sz="1200" b="1" i="1" spc="179" baseline="-20833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200" baseline="-20833">
                        <a:latin typeface="Verdana"/>
                        <a:cs typeface="Verdana"/>
                      </a:endParaRPr>
                    </a:p>
                  </a:txBody>
                  <a:tcPr marL="0" marR="0" marT="38735" marB="0">
                    <a:solidFill>
                      <a:srgbClr val="7E97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97A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BugTM</a:t>
                      </a:r>
                      <a:r>
                        <a:rPr sz="1200" spc="120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HS</a:t>
                      </a:r>
                      <a:endParaRPr sz="1200" baseline="-20833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7E97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Mysql2011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Mysql38883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D8DDE3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RAR 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Atomicity</a:t>
                      </a:r>
                      <a:r>
                        <a:rPr sz="12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Violation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RAR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Atomicity</a:t>
                      </a:r>
                      <a:r>
                        <a:rPr sz="12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Violation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D8DDE3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58419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solidFill>
                      <a:srgbClr val="D8DD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382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8D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8DD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8699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D8D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Apache21287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RAW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Atomicity</a:t>
                      </a:r>
                      <a:r>
                        <a:rPr sz="12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Violation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ECE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ECEF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CE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ECEF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Moz-JS18025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D8DDE3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RAW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Atomicity</a:t>
                      </a:r>
                      <a:r>
                        <a:rPr sz="12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Violation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D8DDE3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D8DD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D8D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8DD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D8D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Moz-JS142651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RAW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Atomicity</a:t>
                      </a:r>
                      <a:r>
                        <a:rPr sz="12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Violation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ECE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solidFill>
                      <a:srgbClr val="ECEF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CE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solidFill>
                      <a:srgbClr val="ECEF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Bank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D8DDE3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WAR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Atomicity</a:t>
                      </a:r>
                      <a:r>
                        <a:rPr sz="12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Violation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D8DDE3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D8DD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solidFill>
                      <a:srgbClr val="D8D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8DD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solidFill>
                      <a:srgbClr val="D8D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Transmission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Order</a:t>
                      </a:r>
                      <a:r>
                        <a:rPr sz="12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Violation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B w="53975">
                      <a:solidFill>
                        <a:srgbClr val="800000"/>
                      </a:solidFill>
                      <a:prstDash val="solid"/>
                    </a:lnB>
                    <a:solidFill>
                      <a:srgbClr val="ECE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ECEF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CEF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solidFill>
                      <a:srgbClr val="ECEF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Total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R w="53975">
                      <a:solidFill>
                        <a:srgbClr val="800000"/>
                      </a:solidFill>
                      <a:prstDash val="solid"/>
                    </a:lnR>
                    <a:solidFill>
                      <a:srgbClr val="ECEF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53975">
                      <a:solidFill>
                        <a:srgbClr val="800000"/>
                      </a:solidFill>
                      <a:prstDash val="solid"/>
                    </a:lnL>
                    <a:lnR w="53975">
                      <a:solidFill>
                        <a:srgbClr val="800000"/>
                      </a:solidFill>
                      <a:prstDash val="solid"/>
                    </a:lnR>
                    <a:lnT w="53975">
                      <a:solidFill>
                        <a:srgbClr val="800000"/>
                      </a:solidFill>
                      <a:prstDash val="solid"/>
                    </a:lnT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00000"/>
                      </a:solidFill>
                      <a:prstDash val="solid"/>
                    </a:lnL>
                    <a:lnR w="53975">
                      <a:solidFill>
                        <a:srgbClr val="800000"/>
                      </a:solidFill>
                      <a:prstDash val="solid"/>
                    </a:lnR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53975">
                      <a:solidFill>
                        <a:srgbClr val="800000"/>
                      </a:solidFill>
                      <a:prstDash val="solid"/>
                    </a:lnL>
                    <a:lnR w="53975">
                      <a:solidFill>
                        <a:srgbClr val="800000"/>
                      </a:solidFill>
                      <a:prstDash val="solid"/>
                    </a:lnR>
                    <a:lnT w="53975">
                      <a:solidFill>
                        <a:srgbClr val="800000"/>
                      </a:solidFill>
                      <a:prstDash val="solid"/>
                    </a:lnT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00000"/>
                      </a:solidFill>
                      <a:prstDash val="solid"/>
                    </a:lnL>
                    <a:lnR w="53975">
                      <a:solidFill>
                        <a:srgbClr val="800000"/>
                      </a:solidFill>
                      <a:prstDash val="solid"/>
                    </a:lnR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53975">
                      <a:solidFill>
                        <a:srgbClr val="800000"/>
                      </a:solidFill>
                      <a:prstDash val="solid"/>
                    </a:lnL>
                    <a:lnR w="53975">
                      <a:solidFill>
                        <a:srgbClr val="800000"/>
                      </a:solidFill>
                      <a:prstDash val="solid"/>
                    </a:lnR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00000"/>
                      </a:solidFill>
                      <a:prstDash val="solid"/>
                    </a:lnL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873752" y="5227320"/>
            <a:ext cx="670560" cy="66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9662" y="5249862"/>
            <a:ext cx="577850" cy="576580"/>
          </a:xfrm>
          <a:custGeom>
            <a:avLst/>
            <a:gdLst/>
            <a:ahLst/>
            <a:cxnLst/>
            <a:rect l="l" t="t" r="r" b="b"/>
            <a:pathLst>
              <a:path w="577850" h="576579">
                <a:moveTo>
                  <a:pt x="288925" y="0"/>
                </a:moveTo>
                <a:lnTo>
                  <a:pt x="242061" y="3771"/>
                </a:lnTo>
                <a:lnTo>
                  <a:pt x="197604" y="14689"/>
                </a:lnTo>
                <a:lnTo>
                  <a:pt x="156150" y="32161"/>
                </a:lnTo>
                <a:lnTo>
                  <a:pt x="118292" y="55593"/>
                </a:lnTo>
                <a:lnTo>
                  <a:pt x="84626" y="84393"/>
                </a:lnTo>
                <a:lnTo>
                  <a:pt x="55747" y="117965"/>
                </a:lnTo>
                <a:lnTo>
                  <a:pt x="32250" y="155718"/>
                </a:lnTo>
                <a:lnTo>
                  <a:pt x="14730" y="197058"/>
                </a:lnTo>
                <a:lnTo>
                  <a:pt x="3781" y="241391"/>
                </a:lnTo>
                <a:lnTo>
                  <a:pt x="0" y="288124"/>
                </a:lnTo>
                <a:lnTo>
                  <a:pt x="3781" y="334863"/>
                </a:lnTo>
                <a:lnTo>
                  <a:pt x="14730" y="379199"/>
                </a:lnTo>
                <a:lnTo>
                  <a:pt x="32250" y="420542"/>
                </a:lnTo>
                <a:lnTo>
                  <a:pt x="55747" y="458296"/>
                </a:lnTo>
                <a:lnTo>
                  <a:pt x="84626" y="491870"/>
                </a:lnTo>
                <a:lnTo>
                  <a:pt x="118292" y="520669"/>
                </a:lnTo>
                <a:lnTo>
                  <a:pt x="156150" y="544101"/>
                </a:lnTo>
                <a:lnTo>
                  <a:pt x="197604" y="561573"/>
                </a:lnTo>
                <a:lnTo>
                  <a:pt x="242061" y="572491"/>
                </a:lnTo>
                <a:lnTo>
                  <a:pt x="288925" y="576262"/>
                </a:lnTo>
                <a:lnTo>
                  <a:pt x="335788" y="572491"/>
                </a:lnTo>
                <a:lnTo>
                  <a:pt x="380245" y="561573"/>
                </a:lnTo>
                <a:lnTo>
                  <a:pt x="421699" y="544101"/>
                </a:lnTo>
                <a:lnTo>
                  <a:pt x="459557" y="520669"/>
                </a:lnTo>
                <a:lnTo>
                  <a:pt x="493223" y="491870"/>
                </a:lnTo>
                <a:lnTo>
                  <a:pt x="522102" y="458296"/>
                </a:lnTo>
                <a:lnTo>
                  <a:pt x="545599" y="420542"/>
                </a:lnTo>
                <a:lnTo>
                  <a:pt x="563119" y="379199"/>
                </a:lnTo>
                <a:lnTo>
                  <a:pt x="574068" y="334863"/>
                </a:lnTo>
                <a:lnTo>
                  <a:pt x="577850" y="288124"/>
                </a:lnTo>
                <a:lnTo>
                  <a:pt x="574068" y="241391"/>
                </a:lnTo>
                <a:lnTo>
                  <a:pt x="563119" y="197058"/>
                </a:lnTo>
                <a:lnTo>
                  <a:pt x="545599" y="155718"/>
                </a:lnTo>
                <a:lnTo>
                  <a:pt x="522102" y="117965"/>
                </a:lnTo>
                <a:lnTo>
                  <a:pt x="493223" y="84393"/>
                </a:lnTo>
                <a:lnTo>
                  <a:pt x="459557" y="55593"/>
                </a:lnTo>
                <a:lnTo>
                  <a:pt x="421699" y="32161"/>
                </a:lnTo>
                <a:lnTo>
                  <a:pt x="380245" y="14689"/>
                </a:lnTo>
                <a:lnTo>
                  <a:pt x="335788" y="3771"/>
                </a:lnTo>
                <a:lnTo>
                  <a:pt x="288925" y="0"/>
                </a:lnTo>
                <a:close/>
              </a:path>
            </a:pathLst>
          </a:custGeom>
          <a:solidFill>
            <a:srgbClr val="1B7D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166" y="5417044"/>
            <a:ext cx="254843" cy="69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1988" y="5663649"/>
            <a:ext cx="313055" cy="52705"/>
          </a:xfrm>
          <a:custGeom>
            <a:avLst/>
            <a:gdLst/>
            <a:ahLst/>
            <a:cxnLst/>
            <a:rect l="l" t="t" r="r" b="b"/>
            <a:pathLst>
              <a:path w="313054" h="52704">
                <a:moveTo>
                  <a:pt x="0" y="0"/>
                </a:moveTo>
                <a:lnTo>
                  <a:pt x="44735" y="26266"/>
                </a:lnTo>
                <a:lnTo>
                  <a:pt x="89455" y="43776"/>
                </a:lnTo>
                <a:lnTo>
                  <a:pt x="134160" y="52532"/>
                </a:lnTo>
                <a:lnTo>
                  <a:pt x="178851" y="52532"/>
                </a:lnTo>
                <a:lnTo>
                  <a:pt x="223526" y="43776"/>
                </a:lnTo>
                <a:lnTo>
                  <a:pt x="268187" y="26266"/>
                </a:lnTo>
                <a:lnTo>
                  <a:pt x="31283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9662" y="5249862"/>
            <a:ext cx="577850" cy="576580"/>
          </a:xfrm>
          <a:custGeom>
            <a:avLst/>
            <a:gdLst/>
            <a:ahLst/>
            <a:cxnLst/>
            <a:rect l="l" t="t" r="r" b="b"/>
            <a:pathLst>
              <a:path w="577850" h="576579">
                <a:moveTo>
                  <a:pt x="0" y="288131"/>
                </a:moveTo>
                <a:lnTo>
                  <a:pt x="3781" y="241394"/>
                </a:lnTo>
                <a:lnTo>
                  <a:pt x="14729" y="197059"/>
                </a:lnTo>
                <a:lnTo>
                  <a:pt x="32249" y="155718"/>
                </a:lnTo>
                <a:lnTo>
                  <a:pt x="55745" y="117964"/>
                </a:lnTo>
                <a:lnTo>
                  <a:pt x="84624" y="84391"/>
                </a:lnTo>
                <a:lnTo>
                  <a:pt x="118289" y="55592"/>
                </a:lnTo>
                <a:lnTo>
                  <a:pt x="156147" y="32160"/>
                </a:lnTo>
                <a:lnTo>
                  <a:pt x="197602" y="14689"/>
                </a:lnTo>
                <a:lnTo>
                  <a:pt x="242059" y="3771"/>
                </a:lnTo>
                <a:lnTo>
                  <a:pt x="288925" y="0"/>
                </a:lnTo>
                <a:lnTo>
                  <a:pt x="335790" y="3771"/>
                </a:lnTo>
                <a:lnTo>
                  <a:pt x="380247" y="14689"/>
                </a:lnTo>
                <a:lnTo>
                  <a:pt x="421702" y="32160"/>
                </a:lnTo>
                <a:lnTo>
                  <a:pt x="459560" y="55592"/>
                </a:lnTo>
                <a:lnTo>
                  <a:pt x="493226" y="84391"/>
                </a:lnTo>
                <a:lnTo>
                  <a:pt x="522104" y="117964"/>
                </a:lnTo>
                <a:lnTo>
                  <a:pt x="545601" y="155718"/>
                </a:lnTo>
                <a:lnTo>
                  <a:pt x="563120" y="197059"/>
                </a:lnTo>
                <a:lnTo>
                  <a:pt x="574068" y="241394"/>
                </a:lnTo>
                <a:lnTo>
                  <a:pt x="577850" y="288131"/>
                </a:lnTo>
                <a:lnTo>
                  <a:pt x="574068" y="334867"/>
                </a:lnTo>
                <a:lnTo>
                  <a:pt x="563120" y="379202"/>
                </a:lnTo>
                <a:lnTo>
                  <a:pt x="545601" y="420543"/>
                </a:lnTo>
                <a:lnTo>
                  <a:pt x="522104" y="458297"/>
                </a:lnTo>
                <a:lnTo>
                  <a:pt x="493226" y="491870"/>
                </a:lnTo>
                <a:lnTo>
                  <a:pt x="459560" y="520669"/>
                </a:lnTo>
                <a:lnTo>
                  <a:pt x="421702" y="544101"/>
                </a:lnTo>
                <a:lnTo>
                  <a:pt x="380247" y="561573"/>
                </a:lnTo>
                <a:lnTo>
                  <a:pt x="335790" y="572491"/>
                </a:lnTo>
                <a:lnTo>
                  <a:pt x="288925" y="576262"/>
                </a:lnTo>
                <a:lnTo>
                  <a:pt x="242059" y="572491"/>
                </a:lnTo>
                <a:lnTo>
                  <a:pt x="197602" y="561573"/>
                </a:lnTo>
                <a:lnTo>
                  <a:pt x="156147" y="544101"/>
                </a:lnTo>
                <a:lnTo>
                  <a:pt x="118289" y="520669"/>
                </a:lnTo>
                <a:lnTo>
                  <a:pt x="84624" y="491870"/>
                </a:lnTo>
                <a:lnTo>
                  <a:pt x="55745" y="458297"/>
                </a:lnTo>
                <a:lnTo>
                  <a:pt x="32249" y="420543"/>
                </a:lnTo>
                <a:lnTo>
                  <a:pt x="14729" y="379202"/>
                </a:lnTo>
                <a:lnTo>
                  <a:pt x="3781" y="334867"/>
                </a:lnTo>
                <a:lnTo>
                  <a:pt x="0" y="2881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34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477" y="773683"/>
            <a:ext cx="42386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40" dirty="0">
                <a:latin typeface="Trebuchet MS"/>
                <a:cs typeface="Trebuchet MS"/>
              </a:rPr>
              <a:t>Performance</a:t>
            </a:r>
            <a:r>
              <a:rPr b="1" spc="-50" dirty="0">
                <a:latin typeface="Trebuchet MS"/>
                <a:cs typeface="Trebuchet MS"/>
              </a:rPr>
              <a:t> </a:t>
            </a:r>
            <a:r>
              <a:rPr b="1" spc="150" dirty="0">
                <a:latin typeface="Trebuchet MS"/>
                <a:cs typeface="Trebuchet MS"/>
              </a:rPr>
              <a:t>Overhead</a:t>
            </a:r>
          </a:p>
        </p:txBody>
      </p:sp>
      <p:sp>
        <p:nvSpPr>
          <p:cNvPr id="4" name="object 4"/>
          <p:cNvSpPr/>
          <p:nvPr/>
        </p:nvSpPr>
        <p:spPr>
          <a:xfrm>
            <a:off x="1281239" y="2236165"/>
            <a:ext cx="6574790" cy="3129280"/>
          </a:xfrm>
          <a:custGeom>
            <a:avLst/>
            <a:gdLst/>
            <a:ahLst/>
            <a:cxnLst/>
            <a:rect l="l" t="t" r="r" b="b"/>
            <a:pathLst>
              <a:path w="6574790" h="3129279">
                <a:moveTo>
                  <a:pt x="0" y="3128848"/>
                </a:moveTo>
                <a:lnTo>
                  <a:pt x="6574243" y="3128848"/>
                </a:lnTo>
                <a:lnTo>
                  <a:pt x="6574243" y="0"/>
                </a:lnTo>
                <a:lnTo>
                  <a:pt x="0" y="0"/>
                </a:lnTo>
                <a:lnTo>
                  <a:pt x="0" y="3128848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70647" y="4919476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5">
                <a:moveTo>
                  <a:pt x="0" y="0"/>
                </a:moveTo>
                <a:lnTo>
                  <a:pt x="384835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2455" y="4919476"/>
            <a:ext cx="2155190" cy="0"/>
          </a:xfrm>
          <a:custGeom>
            <a:avLst/>
            <a:gdLst/>
            <a:ahLst/>
            <a:cxnLst/>
            <a:rect l="l" t="t" r="r" b="b"/>
            <a:pathLst>
              <a:path w="2155190">
                <a:moveTo>
                  <a:pt x="0" y="0"/>
                </a:moveTo>
                <a:lnTo>
                  <a:pt x="2154936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0120" y="491947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1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6535" y="4919476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0" y="0"/>
                </a:moveTo>
                <a:lnTo>
                  <a:pt x="117043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7351" y="4919476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1216" y="4919476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2032" y="4919476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2848" y="4919476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0511" y="4919476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184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1239" y="4919476"/>
            <a:ext cx="456565" cy="0"/>
          </a:xfrm>
          <a:custGeom>
            <a:avLst/>
            <a:gdLst/>
            <a:ahLst/>
            <a:cxnLst/>
            <a:rect l="l" t="t" r="r" b="b"/>
            <a:pathLst>
              <a:path w="456564">
                <a:moveTo>
                  <a:pt x="0" y="0"/>
                </a:moveTo>
                <a:lnTo>
                  <a:pt x="456120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70647" y="4471426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5">
                <a:moveTo>
                  <a:pt x="0" y="0"/>
                </a:moveTo>
                <a:lnTo>
                  <a:pt x="384835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9303" y="4471426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088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7351" y="447142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8064" y="447142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2032" y="4471426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1239" y="4471426"/>
            <a:ext cx="1188085" cy="0"/>
          </a:xfrm>
          <a:custGeom>
            <a:avLst/>
            <a:gdLst/>
            <a:ahLst/>
            <a:cxnLst/>
            <a:rect l="l" t="t" r="r" b="b"/>
            <a:pathLst>
              <a:path w="1188085">
                <a:moveTo>
                  <a:pt x="0" y="0"/>
                </a:moveTo>
                <a:lnTo>
                  <a:pt x="1187640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7495" y="4023366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7987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99303" y="4023366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088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200" y="4023366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195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8064" y="4023366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1239" y="4023366"/>
            <a:ext cx="1443990" cy="0"/>
          </a:xfrm>
          <a:custGeom>
            <a:avLst/>
            <a:gdLst/>
            <a:ahLst/>
            <a:cxnLst/>
            <a:rect l="l" t="t" r="r" b="b"/>
            <a:pathLst>
              <a:path w="1443989">
                <a:moveTo>
                  <a:pt x="0" y="0"/>
                </a:moveTo>
                <a:lnTo>
                  <a:pt x="144367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7495" y="3578355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7987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9303" y="3578355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088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24200" y="3578355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195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98064" y="3578355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1239" y="3578355"/>
            <a:ext cx="1443990" cy="0"/>
          </a:xfrm>
          <a:custGeom>
            <a:avLst/>
            <a:gdLst/>
            <a:ahLst/>
            <a:cxnLst/>
            <a:rect l="l" t="t" r="r" b="b"/>
            <a:pathLst>
              <a:path w="1443989">
                <a:moveTo>
                  <a:pt x="0" y="0"/>
                </a:moveTo>
                <a:lnTo>
                  <a:pt x="144367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7495" y="3130301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7987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4200" y="3130301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0" y="0"/>
                </a:moveTo>
                <a:lnTo>
                  <a:pt x="420319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1239" y="3130301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856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81239" y="2682245"/>
            <a:ext cx="6574790" cy="0"/>
          </a:xfrm>
          <a:custGeom>
            <a:avLst/>
            <a:gdLst/>
            <a:ahLst/>
            <a:cxnLst/>
            <a:rect l="l" t="t" r="r" b="b"/>
            <a:pathLst>
              <a:path w="6574790">
                <a:moveTo>
                  <a:pt x="0" y="0"/>
                </a:moveTo>
                <a:lnTo>
                  <a:pt x="6574243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81239" y="2236165"/>
            <a:ext cx="6574790" cy="0"/>
          </a:xfrm>
          <a:custGeom>
            <a:avLst/>
            <a:gdLst/>
            <a:ahLst/>
            <a:cxnLst/>
            <a:rect l="l" t="t" r="r" b="b"/>
            <a:pathLst>
              <a:path w="6574790">
                <a:moveTo>
                  <a:pt x="0" y="0"/>
                </a:moveTo>
                <a:lnTo>
                  <a:pt x="6574243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35024" y="5355335"/>
            <a:ext cx="73660" cy="10160"/>
          </a:xfrm>
          <a:custGeom>
            <a:avLst/>
            <a:gdLst/>
            <a:ahLst/>
            <a:cxnLst/>
            <a:rect l="l" t="t" r="r" b="b"/>
            <a:pathLst>
              <a:path w="73659" h="10160">
                <a:moveTo>
                  <a:pt x="73151" y="0"/>
                </a:moveTo>
                <a:lnTo>
                  <a:pt x="0" y="0"/>
                </a:lnTo>
                <a:lnTo>
                  <a:pt x="0" y="9677"/>
                </a:lnTo>
                <a:lnTo>
                  <a:pt x="73151" y="9677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00783" y="5276088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8925"/>
                </a:lnTo>
              </a:path>
            </a:pathLst>
          </a:custGeom>
          <a:ln w="73152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9967" y="5276088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8925"/>
                </a:lnTo>
              </a:path>
            </a:pathLst>
          </a:custGeom>
          <a:ln w="73151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59151" y="5242559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4">
                <a:moveTo>
                  <a:pt x="0" y="0"/>
                </a:moveTo>
                <a:lnTo>
                  <a:pt x="0" y="122453"/>
                </a:lnTo>
              </a:path>
            </a:pathLst>
          </a:custGeom>
          <a:ln w="73151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88335" y="5236464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549"/>
                </a:lnTo>
              </a:path>
            </a:pathLst>
          </a:custGeom>
          <a:ln w="73151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17520" y="5193791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221"/>
                </a:lnTo>
              </a:path>
            </a:pathLst>
          </a:custGeom>
          <a:ln w="73151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07079" y="5330952"/>
            <a:ext cx="73660" cy="34290"/>
          </a:xfrm>
          <a:custGeom>
            <a:avLst/>
            <a:gdLst/>
            <a:ahLst/>
            <a:cxnLst/>
            <a:rect l="l" t="t" r="r" b="b"/>
            <a:pathLst>
              <a:path w="73660" h="34289">
                <a:moveTo>
                  <a:pt x="73152" y="0"/>
                </a:moveTo>
                <a:lnTo>
                  <a:pt x="0" y="0"/>
                </a:lnTo>
                <a:lnTo>
                  <a:pt x="0" y="34061"/>
                </a:lnTo>
                <a:lnTo>
                  <a:pt x="73152" y="34061"/>
                </a:lnTo>
                <a:lnTo>
                  <a:pt x="73152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72840" y="5260847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165"/>
                </a:lnTo>
              </a:path>
            </a:pathLst>
          </a:custGeom>
          <a:ln w="73151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65447" y="5337047"/>
            <a:ext cx="73660" cy="28575"/>
          </a:xfrm>
          <a:custGeom>
            <a:avLst/>
            <a:gdLst/>
            <a:ahLst/>
            <a:cxnLst/>
            <a:rect l="l" t="t" r="r" b="b"/>
            <a:pathLst>
              <a:path w="73660" h="28575">
                <a:moveTo>
                  <a:pt x="73151" y="0"/>
                </a:moveTo>
                <a:lnTo>
                  <a:pt x="0" y="0"/>
                </a:lnTo>
                <a:lnTo>
                  <a:pt x="0" y="27965"/>
                </a:lnTo>
                <a:lnTo>
                  <a:pt x="73151" y="27965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4632" y="5288279"/>
            <a:ext cx="73660" cy="76835"/>
          </a:xfrm>
          <a:custGeom>
            <a:avLst/>
            <a:gdLst/>
            <a:ahLst/>
            <a:cxnLst/>
            <a:rect l="l" t="t" r="r" b="b"/>
            <a:pathLst>
              <a:path w="73660" h="76835">
                <a:moveTo>
                  <a:pt x="73151" y="0"/>
                </a:moveTo>
                <a:lnTo>
                  <a:pt x="0" y="0"/>
                </a:lnTo>
                <a:lnTo>
                  <a:pt x="0" y="76733"/>
                </a:lnTo>
                <a:lnTo>
                  <a:pt x="73151" y="76733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3815" y="5330952"/>
            <a:ext cx="73660" cy="34290"/>
          </a:xfrm>
          <a:custGeom>
            <a:avLst/>
            <a:gdLst/>
            <a:ahLst/>
            <a:cxnLst/>
            <a:rect l="l" t="t" r="r" b="b"/>
            <a:pathLst>
              <a:path w="73660" h="34289">
                <a:moveTo>
                  <a:pt x="73151" y="0"/>
                </a:moveTo>
                <a:lnTo>
                  <a:pt x="0" y="0"/>
                </a:lnTo>
                <a:lnTo>
                  <a:pt x="0" y="34061"/>
                </a:lnTo>
                <a:lnTo>
                  <a:pt x="73151" y="34061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89576" y="5236464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549"/>
                </a:lnTo>
              </a:path>
            </a:pathLst>
          </a:custGeom>
          <a:ln w="73151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79135" y="5355335"/>
            <a:ext cx="73660" cy="10160"/>
          </a:xfrm>
          <a:custGeom>
            <a:avLst/>
            <a:gdLst/>
            <a:ahLst/>
            <a:cxnLst/>
            <a:rect l="l" t="t" r="r" b="b"/>
            <a:pathLst>
              <a:path w="73660" h="10160">
                <a:moveTo>
                  <a:pt x="73151" y="0"/>
                </a:moveTo>
                <a:lnTo>
                  <a:pt x="0" y="0"/>
                </a:lnTo>
                <a:lnTo>
                  <a:pt x="0" y="9677"/>
                </a:lnTo>
                <a:lnTo>
                  <a:pt x="73151" y="9677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08320" y="5330952"/>
            <a:ext cx="73660" cy="34290"/>
          </a:xfrm>
          <a:custGeom>
            <a:avLst/>
            <a:gdLst/>
            <a:ahLst/>
            <a:cxnLst/>
            <a:rect l="l" t="t" r="r" b="b"/>
            <a:pathLst>
              <a:path w="73660" h="34289">
                <a:moveTo>
                  <a:pt x="73151" y="0"/>
                </a:moveTo>
                <a:lnTo>
                  <a:pt x="0" y="0"/>
                </a:lnTo>
                <a:lnTo>
                  <a:pt x="0" y="34061"/>
                </a:lnTo>
                <a:lnTo>
                  <a:pt x="73151" y="34061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4079" y="5279135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5877"/>
                </a:lnTo>
              </a:path>
            </a:pathLst>
          </a:custGeom>
          <a:ln w="73151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6688" y="5340096"/>
            <a:ext cx="73660" cy="25400"/>
          </a:xfrm>
          <a:custGeom>
            <a:avLst/>
            <a:gdLst/>
            <a:ahLst/>
            <a:cxnLst/>
            <a:rect l="l" t="t" r="r" b="b"/>
            <a:pathLst>
              <a:path w="73660" h="25400">
                <a:moveTo>
                  <a:pt x="73151" y="0"/>
                </a:moveTo>
                <a:lnTo>
                  <a:pt x="0" y="0"/>
                </a:lnTo>
                <a:lnTo>
                  <a:pt x="0" y="24917"/>
                </a:lnTo>
                <a:lnTo>
                  <a:pt x="73151" y="24917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95871" y="5355335"/>
            <a:ext cx="73660" cy="10160"/>
          </a:xfrm>
          <a:custGeom>
            <a:avLst/>
            <a:gdLst/>
            <a:ahLst/>
            <a:cxnLst/>
            <a:rect l="l" t="t" r="r" b="b"/>
            <a:pathLst>
              <a:path w="73659" h="10160">
                <a:moveTo>
                  <a:pt x="73151" y="0"/>
                </a:moveTo>
                <a:lnTo>
                  <a:pt x="0" y="0"/>
                </a:lnTo>
                <a:lnTo>
                  <a:pt x="0" y="9677"/>
                </a:lnTo>
                <a:lnTo>
                  <a:pt x="73151" y="9677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25056" y="5346191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59" h="19050">
                <a:moveTo>
                  <a:pt x="73151" y="0"/>
                </a:moveTo>
                <a:lnTo>
                  <a:pt x="0" y="0"/>
                </a:lnTo>
                <a:lnTo>
                  <a:pt x="0" y="18821"/>
                </a:lnTo>
                <a:lnTo>
                  <a:pt x="73151" y="18821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90816" y="5178552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461"/>
                </a:lnTo>
              </a:path>
            </a:pathLst>
          </a:custGeom>
          <a:ln w="73151">
            <a:solidFill>
              <a:srgbClr val="7E9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0376" y="5355335"/>
            <a:ext cx="73660" cy="10160"/>
          </a:xfrm>
          <a:custGeom>
            <a:avLst/>
            <a:gdLst/>
            <a:ahLst/>
            <a:cxnLst/>
            <a:rect l="l" t="t" r="r" b="b"/>
            <a:pathLst>
              <a:path w="73659" h="10160">
                <a:moveTo>
                  <a:pt x="73151" y="0"/>
                </a:moveTo>
                <a:lnTo>
                  <a:pt x="0" y="0"/>
                </a:lnTo>
                <a:lnTo>
                  <a:pt x="0" y="9677"/>
                </a:lnTo>
                <a:lnTo>
                  <a:pt x="73151" y="9677"/>
                </a:lnTo>
                <a:lnTo>
                  <a:pt x="73151" y="0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35029" y="5355347"/>
            <a:ext cx="73660" cy="10160"/>
          </a:xfrm>
          <a:custGeom>
            <a:avLst/>
            <a:gdLst/>
            <a:ahLst/>
            <a:cxnLst/>
            <a:rect l="l" t="t" r="r" b="b"/>
            <a:pathLst>
              <a:path w="73659" h="10160">
                <a:moveTo>
                  <a:pt x="0" y="0"/>
                </a:moveTo>
                <a:lnTo>
                  <a:pt x="73152" y="0"/>
                </a:lnTo>
                <a:lnTo>
                  <a:pt x="73152" y="9670"/>
                </a:lnTo>
                <a:lnTo>
                  <a:pt x="0" y="96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64213" y="5276096"/>
            <a:ext cx="73660" cy="89535"/>
          </a:xfrm>
          <a:custGeom>
            <a:avLst/>
            <a:gdLst/>
            <a:ahLst/>
            <a:cxnLst/>
            <a:rect l="l" t="t" r="r" b="b"/>
            <a:pathLst>
              <a:path w="73660" h="89535">
                <a:moveTo>
                  <a:pt x="0" y="0"/>
                </a:moveTo>
                <a:lnTo>
                  <a:pt x="73152" y="0"/>
                </a:lnTo>
                <a:lnTo>
                  <a:pt x="73152" y="88920"/>
                </a:lnTo>
                <a:lnTo>
                  <a:pt x="0" y="889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93397" y="5276096"/>
            <a:ext cx="73660" cy="89535"/>
          </a:xfrm>
          <a:custGeom>
            <a:avLst/>
            <a:gdLst/>
            <a:ahLst/>
            <a:cxnLst/>
            <a:rect l="l" t="t" r="r" b="b"/>
            <a:pathLst>
              <a:path w="73660" h="89535">
                <a:moveTo>
                  <a:pt x="0" y="0"/>
                </a:moveTo>
                <a:lnTo>
                  <a:pt x="73152" y="0"/>
                </a:lnTo>
                <a:lnTo>
                  <a:pt x="73152" y="88920"/>
                </a:lnTo>
                <a:lnTo>
                  <a:pt x="0" y="889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22580" y="5242566"/>
            <a:ext cx="73660" cy="122555"/>
          </a:xfrm>
          <a:custGeom>
            <a:avLst/>
            <a:gdLst/>
            <a:ahLst/>
            <a:cxnLst/>
            <a:rect l="l" t="t" r="r" b="b"/>
            <a:pathLst>
              <a:path w="73660" h="122554">
                <a:moveTo>
                  <a:pt x="0" y="0"/>
                </a:moveTo>
                <a:lnTo>
                  <a:pt x="73150" y="0"/>
                </a:lnTo>
                <a:lnTo>
                  <a:pt x="73150" y="122450"/>
                </a:lnTo>
                <a:lnTo>
                  <a:pt x="0" y="1224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51770" y="5236466"/>
            <a:ext cx="73660" cy="128905"/>
          </a:xfrm>
          <a:custGeom>
            <a:avLst/>
            <a:gdLst/>
            <a:ahLst/>
            <a:cxnLst/>
            <a:rect l="l" t="t" r="r" b="b"/>
            <a:pathLst>
              <a:path w="73660" h="128904">
                <a:moveTo>
                  <a:pt x="0" y="0"/>
                </a:moveTo>
                <a:lnTo>
                  <a:pt x="73150" y="0"/>
                </a:lnTo>
                <a:lnTo>
                  <a:pt x="73150" y="128550"/>
                </a:lnTo>
                <a:lnTo>
                  <a:pt x="0" y="1285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80950" y="5193796"/>
            <a:ext cx="73660" cy="171450"/>
          </a:xfrm>
          <a:custGeom>
            <a:avLst/>
            <a:gdLst/>
            <a:ahLst/>
            <a:cxnLst/>
            <a:rect l="l" t="t" r="r" b="b"/>
            <a:pathLst>
              <a:path w="73660" h="171450">
                <a:moveTo>
                  <a:pt x="0" y="0"/>
                </a:moveTo>
                <a:lnTo>
                  <a:pt x="73150" y="0"/>
                </a:lnTo>
                <a:lnTo>
                  <a:pt x="73150" y="171220"/>
                </a:lnTo>
                <a:lnTo>
                  <a:pt x="0" y="1712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07090" y="5330956"/>
            <a:ext cx="73660" cy="34290"/>
          </a:xfrm>
          <a:custGeom>
            <a:avLst/>
            <a:gdLst/>
            <a:ahLst/>
            <a:cxnLst/>
            <a:rect l="l" t="t" r="r" b="b"/>
            <a:pathLst>
              <a:path w="73660" h="34289">
                <a:moveTo>
                  <a:pt x="0" y="0"/>
                </a:moveTo>
                <a:lnTo>
                  <a:pt x="73150" y="0"/>
                </a:lnTo>
                <a:lnTo>
                  <a:pt x="73150" y="34060"/>
                </a:lnTo>
                <a:lnTo>
                  <a:pt x="0" y="340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36270" y="5260856"/>
            <a:ext cx="73660" cy="104775"/>
          </a:xfrm>
          <a:custGeom>
            <a:avLst/>
            <a:gdLst/>
            <a:ahLst/>
            <a:cxnLst/>
            <a:rect l="l" t="t" r="r" b="b"/>
            <a:pathLst>
              <a:path w="73660" h="104775">
                <a:moveTo>
                  <a:pt x="0" y="0"/>
                </a:moveTo>
                <a:lnTo>
                  <a:pt x="73150" y="0"/>
                </a:lnTo>
                <a:lnTo>
                  <a:pt x="73150" y="104160"/>
                </a:lnTo>
                <a:lnTo>
                  <a:pt x="0" y="1041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5450" y="5337056"/>
            <a:ext cx="73660" cy="28575"/>
          </a:xfrm>
          <a:custGeom>
            <a:avLst/>
            <a:gdLst/>
            <a:ahLst/>
            <a:cxnLst/>
            <a:rect l="l" t="t" r="r" b="b"/>
            <a:pathLst>
              <a:path w="73660" h="28575">
                <a:moveTo>
                  <a:pt x="0" y="0"/>
                </a:moveTo>
                <a:lnTo>
                  <a:pt x="73160" y="0"/>
                </a:lnTo>
                <a:lnTo>
                  <a:pt x="73160" y="27960"/>
                </a:lnTo>
                <a:lnTo>
                  <a:pt x="0" y="279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94641" y="5288286"/>
            <a:ext cx="73660" cy="76835"/>
          </a:xfrm>
          <a:custGeom>
            <a:avLst/>
            <a:gdLst/>
            <a:ahLst/>
            <a:cxnLst/>
            <a:rect l="l" t="t" r="r" b="b"/>
            <a:pathLst>
              <a:path w="73660" h="76835">
                <a:moveTo>
                  <a:pt x="0" y="0"/>
                </a:moveTo>
                <a:lnTo>
                  <a:pt x="73150" y="0"/>
                </a:lnTo>
                <a:lnTo>
                  <a:pt x="73150" y="76730"/>
                </a:lnTo>
                <a:lnTo>
                  <a:pt x="0" y="767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23821" y="5330956"/>
            <a:ext cx="73660" cy="34290"/>
          </a:xfrm>
          <a:custGeom>
            <a:avLst/>
            <a:gdLst/>
            <a:ahLst/>
            <a:cxnLst/>
            <a:rect l="l" t="t" r="r" b="b"/>
            <a:pathLst>
              <a:path w="73660" h="34289">
                <a:moveTo>
                  <a:pt x="0" y="0"/>
                </a:moveTo>
                <a:lnTo>
                  <a:pt x="73150" y="0"/>
                </a:lnTo>
                <a:lnTo>
                  <a:pt x="73150" y="34060"/>
                </a:lnTo>
                <a:lnTo>
                  <a:pt x="0" y="340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53011" y="5236466"/>
            <a:ext cx="73660" cy="128905"/>
          </a:xfrm>
          <a:custGeom>
            <a:avLst/>
            <a:gdLst/>
            <a:ahLst/>
            <a:cxnLst/>
            <a:rect l="l" t="t" r="r" b="b"/>
            <a:pathLst>
              <a:path w="73660" h="128904">
                <a:moveTo>
                  <a:pt x="0" y="0"/>
                </a:moveTo>
                <a:lnTo>
                  <a:pt x="73150" y="0"/>
                </a:lnTo>
                <a:lnTo>
                  <a:pt x="73150" y="128550"/>
                </a:lnTo>
                <a:lnTo>
                  <a:pt x="0" y="1285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79141" y="5355347"/>
            <a:ext cx="73660" cy="10160"/>
          </a:xfrm>
          <a:custGeom>
            <a:avLst/>
            <a:gdLst/>
            <a:ahLst/>
            <a:cxnLst/>
            <a:rect l="l" t="t" r="r" b="b"/>
            <a:pathLst>
              <a:path w="73660" h="10160">
                <a:moveTo>
                  <a:pt x="0" y="0"/>
                </a:moveTo>
                <a:lnTo>
                  <a:pt x="73150" y="0"/>
                </a:lnTo>
                <a:lnTo>
                  <a:pt x="73150" y="9670"/>
                </a:lnTo>
                <a:lnTo>
                  <a:pt x="0" y="96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08332" y="5330956"/>
            <a:ext cx="73660" cy="34290"/>
          </a:xfrm>
          <a:custGeom>
            <a:avLst/>
            <a:gdLst/>
            <a:ahLst/>
            <a:cxnLst/>
            <a:rect l="l" t="t" r="r" b="b"/>
            <a:pathLst>
              <a:path w="73660" h="34289">
                <a:moveTo>
                  <a:pt x="0" y="0"/>
                </a:moveTo>
                <a:lnTo>
                  <a:pt x="73150" y="0"/>
                </a:lnTo>
                <a:lnTo>
                  <a:pt x="73150" y="34060"/>
                </a:lnTo>
                <a:lnTo>
                  <a:pt x="0" y="340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37511" y="5279146"/>
            <a:ext cx="73660" cy="86360"/>
          </a:xfrm>
          <a:custGeom>
            <a:avLst/>
            <a:gdLst/>
            <a:ahLst/>
            <a:cxnLst/>
            <a:rect l="l" t="t" r="r" b="b"/>
            <a:pathLst>
              <a:path w="73660" h="86360">
                <a:moveTo>
                  <a:pt x="0" y="0"/>
                </a:moveTo>
                <a:lnTo>
                  <a:pt x="73150" y="0"/>
                </a:lnTo>
                <a:lnTo>
                  <a:pt x="73150" y="85870"/>
                </a:lnTo>
                <a:lnTo>
                  <a:pt x="0" y="858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66692" y="5340106"/>
            <a:ext cx="73660" cy="25400"/>
          </a:xfrm>
          <a:custGeom>
            <a:avLst/>
            <a:gdLst/>
            <a:ahLst/>
            <a:cxnLst/>
            <a:rect l="l" t="t" r="r" b="b"/>
            <a:pathLst>
              <a:path w="73660" h="25400">
                <a:moveTo>
                  <a:pt x="0" y="0"/>
                </a:moveTo>
                <a:lnTo>
                  <a:pt x="73160" y="0"/>
                </a:lnTo>
                <a:lnTo>
                  <a:pt x="73160" y="24910"/>
                </a:lnTo>
                <a:lnTo>
                  <a:pt x="0" y="249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95882" y="5355347"/>
            <a:ext cx="73660" cy="10160"/>
          </a:xfrm>
          <a:custGeom>
            <a:avLst/>
            <a:gdLst/>
            <a:ahLst/>
            <a:cxnLst/>
            <a:rect l="l" t="t" r="r" b="b"/>
            <a:pathLst>
              <a:path w="73659" h="10160">
                <a:moveTo>
                  <a:pt x="0" y="0"/>
                </a:moveTo>
                <a:lnTo>
                  <a:pt x="73150" y="0"/>
                </a:lnTo>
                <a:lnTo>
                  <a:pt x="73150" y="9670"/>
                </a:lnTo>
                <a:lnTo>
                  <a:pt x="0" y="96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25062" y="5346196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59" h="19050">
                <a:moveTo>
                  <a:pt x="0" y="0"/>
                </a:moveTo>
                <a:lnTo>
                  <a:pt x="73150" y="0"/>
                </a:lnTo>
                <a:lnTo>
                  <a:pt x="73150" y="18820"/>
                </a:lnTo>
                <a:lnTo>
                  <a:pt x="0" y="188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54252" y="5178556"/>
            <a:ext cx="73660" cy="186690"/>
          </a:xfrm>
          <a:custGeom>
            <a:avLst/>
            <a:gdLst/>
            <a:ahLst/>
            <a:cxnLst/>
            <a:rect l="l" t="t" r="r" b="b"/>
            <a:pathLst>
              <a:path w="73659" h="186689">
                <a:moveTo>
                  <a:pt x="0" y="0"/>
                </a:moveTo>
                <a:lnTo>
                  <a:pt x="73150" y="0"/>
                </a:lnTo>
                <a:lnTo>
                  <a:pt x="73150" y="186460"/>
                </a:lnTo>
                <a:lnTo>
                  <a:pt x="0" y="1864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80383" y="5355347"/>
            <a:ext cx="73660" cy="10160"/>
          </a:xfrm>
          <a:custGeom>
            <a:avLst/>
            <a:gdLst/>
            <a:ahLst/>
            <a:cxnLst/>
            <a:rect l="l" t="t" r="r" b="b"/>
            <a:pathLst>
              <a:path w="73659" h="10160">
                <a:moveTo>
                  <a:pt x="0" y="0"/>
                </a:moveTo>
                <a:lnTo>
                  <a:pt x="73150" y="0"/>
                </a:lnTo>
                <a:lnTo>
                  <a:pt x="73150" y="9670"/>
                </a:lnTo>
                <a:lnTo>
                  <a:pt x="0" y="96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08175" y="5337047"/>
            <a:ext cx="73660" cy="28575"/>
          </a:xfrm>
          <a:custGeom>
            <a:avLst/>
            <a:gdLst/>
            <a:ahLst/>
            <a:cxnLst/>
            <a:rect l="l" t="t" r="r" b="b"/>
            <a:pathLst>
              <a:path w="73659" h="28575">
                <a:moveTo>
                  <a:pt x="73152" y="0"/>
                </a:moveTo>
                <a:lnTo>
                  <a:pt x="0" y="0"/>
                </a:lnTo>
                <a:lnTo>
                  <a:pt x="0" y="27965"/>
                </a:lnTo>
                <a:lnTo>
                  <a:pt x="73152" y="27965"/>
                </a:lnTo>
                <a:lnTo>
                  <a:pt x="73152" y="0"/>
                </a:lnTo>
                <a:close/>
              </a:path>
            </a:pathLst>
          </a:custGeom>
          <a:solidFill>
            <a:srgbClr val="CC8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73935" y="4672584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429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03120" y="4962144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0"/>
                </a:moveTo>
                <a:lnTo>
                  <a:pt x="0" y="402869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32304" y="4739640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373"/>
                </a:lnTo>
              </a:path>
            </a:pathLst>
          </a:custGeom>
          <a:ln w="73152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1488" y="3346703"/>
            <a:ext cx="0" cy="2018664"/>
          </a:xfrm>
          <a:custGeom>
            <a:avLst/>
            <a:gdLst/>
            <a:ahLst/>
            <a:cxnLst/>
            <a:rect l="l" t="t" r="r" b="b"/>
            <a:pathLst>
              <a:path h="2018664">
                <a:moveTo>
                  <a:pt x="0" y="0"/>
                </a:moveTo>
                <a:lnTo>
                  <a:pt x="0" y="2018309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89148" y="2706623"/>
            <a:ext cx="0" cy="2658745"/>
          </a:xfrm>
          <a:custGeom>
            <a:avLst/>
            <a:gdLst/>
            <a:ahLst/>
            <a:cxnLst/>
            <a:rect l="l" t="t" r="r" b="b"/>
            <a:pathLst>
              <a:path h="2658745">
                <a:moveTo>
                  <a:pt x="0" y="0"/>
                </a:moveTo>
                <a:lnTo>
                  <a:pt x="0" y="2658389"/>
                </a:lnTo>
              </a:path>
            </a:pathLst>
          </a:custGeom>
          <a:ln w="70104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16808" y="4876800"/>
            <a:ext cx="0" cy="488315"/>
          </a:xfrm>
          <a:custGeom>
            <a:avLst/>
            <a:gdLst/>
            <a:ahLst/>
            <a:cxnLst/>
            <a:rect l="l" t="t" r="r" b="b"/>
            <a:pathLst>
              <a:path h="488314">
                <a:moveTo>
                  <a:pt x="0" y="0"/>
                </a:moveTo>
                <a:lnTo>
                  <a:pt x="0" y="488213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45991" y="5245608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405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75176" y="5236464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549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04359" y="4922520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5">
                <a:moveTo>
                  <a:pt x="0" y="0"/>
                </a:moveTo>
                <a:lnTo>
                  <a:pt x="0" y="442493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33544" y="4687823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5">
                <a:moveTo>
                  <a:pt x="0" y="0"/>
                </a:moveTo>
                <a:lnTo>
                  <a:pt x="0" y="677189"/>
                </a:lnTo>
              </a:path>
            </a:pathLst>
          </a:custGeom>
          <a:ln w="73152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62728" y="3553967"/>
            <a:ext cx="0" cy="1811655"/>
          </a:xfrm>
          <a:custGeom>
            <a:avLst/>
            <a:gdLst/>
            <a:ahLst/>
            <a:cxnLst/>
            <a:rect l="l" t="t" r="r" b="b"/>
            <a:pathLst>
              <a:path h="1811654">
                <a:moveTo>
                  <a:pt x="0" y="0"/>
                </a:moveTo>
                <a:lnTo>
                  <a:pt x="0" y="1811045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52288" y="5358384"/>
            <a:ext cx="73660" cy="6985"/>
          </a:xfrm>
          <a:custGeom>
            <a:avLst/>
            <a:gdLst/>
            <a:ahLst/>
            <a:cxnLst/>
            <a:rect l="l" t="t" r="r" b="b"/>
            <a:pathLst>
              <a:path w="73660" h="6985">
                <a:moveTo>
                  <a:pt x="73151" y="0"/>
                </a:moveTo>
                <a:lnTo>
                  <a:pt x="0" y="0"/>
                </a:lnTo>
                <a:lnTo>
                  <a:pt x="0" y="6629"/>
                </a:lnTo>
                <a:lnTo>
                  <a:pt x="73151" y="6629"/>
                </a:lnTo>
                <a:lnTo>
                  <a:pt x="73151" y="0"/>
                </a:lnTo>
                <a:close/>
              </a:path>
            </a:pathLst>
          </a:custGeom>
          <a:solidFill>
            <a:srgbClr val="CC8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18047" y="522122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789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47232" y="5263896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117"/>
                </a:lnTo>
              </a:path>
            </a:pathLst>
          </a:custGeom>
          <a:ln w="73152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39840" y="5315711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60" h="49529">
                <a:moveTo>
                  <a:pt x="73151" y="0"/>
                </a:moveTo>
                <a:lnTo>
                  <a:pt x="0" y="0"/>
                </a:lnTo>
                <a:lnTo>
                  <a:pt x="0" y="49301"/>
                </a:lnTo>
                <a:lnTo>
                  <a:pt x="73151" y="49301"/>
                </a:lnTo>
                <a:lnTo>
                  <a:pt x="73151" y="0"/>
                </a:lnTo>
                <a:close/>
              </a:path>
            </a:pathLst>
          </a:custGeom>
          <a:solidFill>
            <a:srgbClr val="CC8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69023" y="5358384"/>
            <a:ext cx="73660" cy="6985"/>
          </a:xfrm>
          <a:custGeom>
            <a:avLst/>
            <a:gdLst/>
            <a:ahLst/>
            <a:cxnLst/>
            <a:rect l="l" t="t" r="r" b="b"/>
            <a:pathLst>
              <a:path w="73659" h="6985">
                <a:moveTo>
                  <a:pt x="73151" y="0"/>
                </a:moveTo>
                <a:lnTo>
                  <a:pt x="0" y="0"/>
                </a:lnTo>
                <a:lnTo>
                  <a:pt x="0" y="6629"/>
                </a:lnTo>
                <a:lnTo>
                  <a:pt x="73151" y="6629"/>
                </a:lnTo>
                <a:lnTo>
                  <a:pt x="73151" y="0"/>
                </a:lnTo>
                <a:close/>
              </a:path>
            </a:pathLst>
          </a:custGeom>
          <a:solidFill>
            <a:srgbClr val="CC8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62443" y="2749295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5717"/>
                </a:lnTo>
              </a:path>
            </a:pathLst>
          </a:custGeom>
          <a:ln w="70103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90104" y="5145023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19989"/>
                </a:lnTo>
              </a:path>
            </a:pathLst>
          </a:custGeom>
          <a:ln w="73151">
            <a:solidFill>
              <a:srgbClr val="CC8E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08181" y="5337056"/>
            <a:ext cx="73660" cy="28575"/>
          </a:xfrm>
          <a:custGeom>
            <a:avLst/>
            <a:gdLst/>
            <a:ahLst/>
            <a:cxnLst/>
            <a:rect l="l" t="t" r="r" b="b"/>
            <a:pathLst>
              <a:path w="73659" h="28575">
                <a:moveTo>
                  <a:pt x="0" y="0"/>
                </a:moveTo>
                <a:lnTo>
                  <a:pt x="73152" y="0"/>
                </a:lnTo>
                <a:lnTo>
                  <a:pt x="73152" y="27960"/>
                </a:lnTo>
                <a:lnTo>
                  <a:pt x="0" y="279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37365" y="4672586"/>
            <a:ext cx="73660" cy="692785"/>
          </a:xfrm>
          <a:custGeom>
            <a:avLst/>
            <a:gdLst/>
            <a:ahLst/>
            <a:cxnLst/>
            <a:rect l="l" t="t" r="r" b="b"/>
            <a:pathLst>
              <a:path w="73660" h="692785">
                <a:moveTo>
                  <a:pt x="0" y="0"/>
                </a:moveTo>
                <a:lnTo>
                  <a:pt x="73152" y="0"/>
                </a:lnTo>
                <a:lnTo>
                  <a:pt x="73152" y="692430"/>
                </a:lnTo>
                <a:lnTo>
                  <a:pt x="0" y="6924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66550" y="4962146"/>
            <a:ext cx="73660" cy="403225"/>
          </a:xfrm>
          <a:custGeom>
            <a:avLst/>
            <a:gdLst/>
            <a:ahLst/>
            <a:cxnLst/>
            <a:rect l="l" t="t" r="r" b="b"/>
            <a:pathLst>
              <a:path w="73660" h="403225">
                <a:moveTo>
                  <a:pt x="0" y="0"/>
                </a:moveTo>
                <a:lnTo>
                  <a:pt x="73152" y="0"/>
                </a:lnTo>
                <a:lnTo>
                  <a:pt x="73152" y="402870"/>
                </a:lnTo>
                <a:lnTo>
                  <a:pt x="0" y="4028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95730" y="4739646"/>
            <a:ext cx="73660" cy="625475"/>
          </a:xfrm>
          <a:custGeom>
            <a:avLst/>
            <a:gdLst/>
            <a:ahLst/>
            <a:cxnLst/>
            <a:rect l="l" t="t" r="r" b="b"/>
            <a:pathLst>
              <a:path w="73660" h="625475">
                <a:moveTo>
                  <a:pt x="0" y="0"/>
                </a:moveTo>
                <a:lnTo>
                  <a:pt x="73160" y="0"/>
                </a:lnTo>
                <a:lnTo>
                  <a:pt x="73160" y="625370"/>
                </a:lnTo>
                <a:lnTo>
                  <a:pt x="0" y="6253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24920" y="3346705"/>
            <a:ext cx="73660" cy="2018664"/>
          </a:xfrm>
          <a:custGeom>
            <a:avLst/>
            <a:gdLst/>
            <a:ahLst/>
            <a:cxnLst/>
            <a:rect l="l" t="t" r="r" b="b"/>
            <a:pathLst>
              <a:path w="73660" h="2018664">
                <a:moveTo>
                  <a:pt x="0" y="0"/>
                </a:moveTo>
                <a:lnTo>
                  <a:pt x="73150" y="0"/>
                </a:lnTo>
                <a:lnTo>
                  <a:pt x="73150" y="2018311"/>
                </a:lnTo>
                <a:lnTo>
                  <a:pt x="0" y="20183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54100" y="2706629"/>
            <a:ext cx="70485" cy="2658745"/>
          </a:xfrm>
          <a:custGeom>
            <a:avLst/>
            <a:gdLst/>
            <a:ahLst/>
            <a:cxnLst/>
            <a:rect l="l" t="t" r="r" b="b"/>
            <a:pathLst>
              <a:path w="70485" h="2658745">
                <a:moveTo>
                  <a:pt x="0" y="0"/>
                </a:moveTo>
                <a:lnTo>
                  <a:pt x="70110" y="0"/>
                </a:lnTo>
                <a:lnTo>
                  <a:pt x="70110" y="2658387"/>
                </a:lnTo>
                <a:lnTo>
                  <a:pt x="0" y="26583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80240" y="4876806"/>
            <a:ext cx="73660" cy="488315"/>
          </a:xfrm>
          <a:custGeom>
            <a:avLst/>
            <a:gdLst/>
            <a:ahLst/>
            <a:cxnLst/>
            <a:rect l="l" t="t" r="r" b="b"/>
            <a:pathLst>
              <a:path w="73660" h="488314">
                <a:moveTo>
                  <a:pt x="0" y="0"/>
                </a:moveTo>
                <a:lnTo>
                  <a:pt x="73150" y="0"/>
                </a:lnTo>
                <a:lnTo>
                  <a:pt x="73150" y="488210"/>
                </a:lnTo>
                <a:lnTo>
                  <a:pt x="0" y="4882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09420" y="5245617"/>
            <a:ext cx="73660" cy="120014"/>
          </a:xfrm>
          <a:custGeom>
            <a:avLst/>
            <a:gdLst/>
            <a:ahLst/>
            <a:cxnLst/>
            <a:rect l="l" t="t" r="r" b="b"/>
            <a:pathLst>
              <a:path w="73660" h="120014">
                <a:moveTo>
                  <a:pt x="0" y="0"/>
                </a:moveTo>
                <a:lnTo>
                  <a:pt x="73150" y="0"/>
                </a:lnTo>
                <a:lnTo>
                  <a:pt x="73150" y="119400"/>
                </a:lnTo>
                <a:lnTo>
                  <a:pt x="0" y="119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38611" y="5236466"/>
            <a:ext cx="73660" cy="128905"/>
          </a:xfrm>
          <a:custGeom>
            <a:avLst/>
            <a:gdLst/>
            <a:ahLst/>
            <a:cxnLst/>
            <a:rect l="l" t="t" r="r" b="b"/>
            <a:pathLst>
              <a:path w="73660" h="128904">
                <a:moveTo>
                  <a:pt x="0" y="0"/>
                </a:moveTo>
                <a:lnTo>
                  <a:pt x="73150" y="0"/>
                </a:lnTo>
                <a:lnTo>
                  <a:pt x="73150" y="128550"/>
                </a:lnTo>
                <a:lnTo>
                  <a:pt x="0" y="1285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67791" y="4922526"/>
            <a:ext cx="73660" cy="442595"/>
          </a:xfrm>
          <a:custGeom>
            <a:avLst/>
            <a:gdLst/>
            <a:ahLst/>
            <a:cxnLst/>
            <a:rect l="l" t="t" r="r" b="b"/>
            <a:pathLst>
              <a:path w="73660" h="442595">
                <a:moveTo>
                  <a:pt x="0" y="0"/>
                </a:moveTo>
                <a:lnTo>
                  <a:pt x="73150" y="0"/>
                </a:lnTo>
                <a:lnTo>
                  <a:pt x="73150" y="442490"/>
                </a:lnTo>
                <a:lnTo>
                  <a:pt x="0" y="4424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96971" y="4687826"/>
            <a:ext cx="73660" cy="677545"/>
          </a:xfrm>
          <a:custGeom>
            <a:avLst/>
            <a:gdLst/>
            <a:ahLst/>
            <a:cxnLst/>
            <a:rect l="l" t="t" r="r" b="b"/>
            <a:pathLst>
              <a:path w="73660" h="677545">
                <a:moveTo>
                  <a:pt x="0" y="0"/>
                </a:moveTo>
                <a:lnTo>
                  <a:pt x="73160" y="0"/>
                </a:lnTo>
                <a:lnTo>
                  <a:pt x="73160" y="677190"/>
                </a:lnTo>
                <a:lnTo>
                  <a:pt x="0" y="6771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26161" y="3553976"/>
            <a:ext cx="73660" cy="1811655"/>
          </a:xfrm>
          <a:custGeom>
            <a:avLst/>
            <a:gdLst/>
            <a:ahLst/>
            <a:cxnLst/>
            <a:rect l="l" t="t" r="r" b="b"/>
            <a:pathLst>
              <a:path w="73660" h="1811654">
                <a:moveTo>
                  <a:pt x="0" y="0"/>
                </a:moveTo>
                <a:lnTo>
                  <a:pt x="73150" y="0"/>
                </a:lnTo>
                <a:lnTo>
                  <a:pt x="73150" y="1811041"/>
                </a:lnTo>
                <a:lnTo>
                  <a:pt x="0" y="181104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52291" y="5358386"/>
            <a:ext cx="73660" cy="6985"/>
          </a:xfrm>
          <a:custGeom>
            <a:avLst/>
            <a:gdLst/>
            <a:ahLst/>
            <a:cxnLst/>
            <a:rect l="l" t="t" r="r" b="b"/>
            <a:pathLst>
              <a:path w="73660" h="6985">
                <a:moveTo>
                  <a:pt x="0" y="0"/>
                </a:moveTo>
                <a:lnTo>
                  <a:pt x="73160" y="0"/>
                </a:lnTo>
                <a:lnTo>
                  <a:pt x="73160" y="6630"/>
                </a:lnTo>
                <a:lnTo>
                  <a:pt x="0" y="66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81481" y="5221227"/>
            <a:ext cx="73660" cy="144145"/>
          </a:xfrm>
          <a:custGeom>
            <a:avLst/>
            <a:gdLst/>
            <a:ahLst/>
            <a:cxnLst/>
            <a:rect l="l" t="t" r="r" b="b"/>
            <a:pathLst>
              <a:path w="73660" h="144145">
                <a:moveTo>
                  <a:pt x="0" y="0"/>
                </a:moveTo>
                <a:lnTo>
                  <a:pt x="73150" y="0"/>
                </a:lnTo>
                <a:lnTo>
                  <a:pt x="73150" y="143790"/>
                </a:lnTo>
                <a:lnTo>
                  <a:pt x="0" y="1437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10662" y="5263906"/>
            <a:ext cx="73660" cy="101600"/>
          </a:xfrm>
          <a:custGeom>
            <a:avLst/>
            <a:gdLst/>
            <a:ahLst/>
            <a:cxnLst/>
            <a:rect l="l" t="t" r="r" b="b"/>
            <a:pathLst>
              <a:path w="73660" h="101600">
                <a:moveTo>
                  <a:pt x="0" y="0"/>
                </a:moveTo>
                <a:lnTo>
                  <a:pt x="73150" y="0"/>
                </a:lnTo>
                <a:lnTo>
                  <a:pt x="73150" y="101110"/>
                </a:lnTo>
                <a:lnTo>
                  <a:pt x="0" y="1011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39852" y="5315717"/>
            <a:ext cx="73660" cy="49530"/>
          </a:xfrm>
          <a:custGeom>
            <a:avLst/>
            <a:gdLst/>
            <a:ahLst/>
            <a:cxnLst/>
            <a:rect l="l" t="t" r="r" b="b"/>
            <a:pathLst>
              <a:path w="73660" h="49529">
                <a:moveTo>
                  <a:pt x="0" y="0"/>
                </a:moveTo>
                <a:lnTo>
                  <a:pt x="73150" y="0"/>
                </a:lnTo>
                <a:lnTo>
                  <a:pt x="73150" y="49300"/>
                </a:lnTo>
                <a:lnTo>
                  <a:pt x="0" y="493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69032" y="5358386"/>
            <a:ext cx="73660" cy="6985"/>
          </a:xfrm>
          <a:custGeom>
            <a:avLst/>
            <a:gdLst/>
            <a:ahLst/>
            <a:cxnLst/>
            <a:rect l="l" t="t" r="r" b="b"/>
            <a:pathLst>
              <a:path w="73659" h="6985">
                <a:moveTo>
                  <a:pt x="0" y="0"/>
                </a:moveTo>
                <a:lnTo>
                  <a:pt x="73150" y="0"/>
                </a:lnTo>
                <a:lnTo>
                  <a:pt x="73150" y="6630"/>
                </a:lnTo>
                <a:lnTo>
                  <a:pt x="0" y="66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327403" y="2749301"/>
            <a:ext cx="70485" cy="2616200"/>
          </a:xfrm>
          <a:custGeom>
            <a:avLst/>
            <a:gdLst/>
            <a:ahLst/>
            <a:cxnLst/>
            <a:rect l="l" t="t" r="r" b="b"/>
            <a:pathLst>
              <a:path w="70484" h="2616200">
                <a:moveTo>
                  <a:pt x="0" y="0"/>
                </a:moveTo>
                <a:lnTo>
                  <a:pt x="70100" y="0"/>
                </a:lnTo>
                <a:lnTo>
                  <a:pt x="70100" y="2615715"/>
                </a:lnTo>
                <a:lnTo>
                  <a:pt x="0" y="261571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53532" y="5145027"/>
            <a:ext cx="73660" cy="220345"/>
          </a:xfrm>
          <a:custGeom>
            <a:avLst/>
            <a:gdLst/>
            <a:ahLst/>
            <a:cxnLst/>
            <a:rect l="l" t="t" r="r" b="b"/>
            <a:pathLst>
              <a:path w="73659" h="220345">
                <a:moveTo>
                  <a:pt x="0" y="0"/>
                </a:moveTo>
                <a:lnTo>
                  <a:pt x="73160" y="0"/>
                </a:lnTo>
                <a:lnTo>
                  <a:pt x="73160" y="219990"/>
                </a:lnTo>
                <a:lnTo>
                  <a:pt x="0" y="2199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81327" y="5346191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59" h="19050">
                <a:moveTo>
                  <a:pt x="73152" y="0"/>
                </a:moveTo>
                <a:lnTo>
                  <a:pt x="0" y="0"/>
                </a:lnTo>
                <a:lnTo>
                  <a:pt x="0" y="18821"/>
                </a:lnTo>
                <a:lnTo>
                  <a:pt x="73152" y="18821"/>
                </a:lnTo>
                <a:lnTo>
                  <a:pt x="73152" y="0"/>
                </a:lnTo>
                <a:close/>
              </a:path>
            </a:pathLst>
          </a:custGeom>
          <a:solidFill>
            <a:srgbClr val="7A6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47088" y="5114544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469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76272" y="4693920"/>
            <a:ext cx="0" cy="671195"/>
          </a:xfrm>
          <a:custGeom>
            <a:avLst/>
            <a:gdLst/>
            <a:ahLst/>
            <a:cxnLst/>
            <a:rect l="l" t="t" r="r" b="b"/>
            <a:pathLst>
              <a:path h="671195">
                <a:moveTo>
                  <a:pt x="0" y="0"/>
                </a:moveTo>
                <a:lnTo>
                  <a:pt x="0" y="671093"/>
                </a:lnTo>
              </a:path>
            </a:pathLst>
          </a:custGeom>
          <a:ln w="73152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05455" y="4248911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101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34639" y="4779264"/>
            <a:ext cx="0" cy="586105"/>
          </a:xfrm>
          <a:custGeom>
            <a:avLst/>
            <a:gdLst/>
            <a:ahLst/>
            <a:cxnLst/>
            <a:rect l="l" t="t" r="r" b="b"/>
            <a:pathLst>
              <a:path h="586104">
                <a:moveTo>
                  <a:pt x="0" y="0"/>
                </a:moveTo>
                <a:lnTo>
                  <a:pt x="0" y="585749"/>
                </a:lnTo>
              </a:path>
            </a:pathLst>
          </a:custGeom>
          <a:ln w="73152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60776" y="4181855"/>
            <a:ext cx="0" cy="1183640"/>
          </a:xfrm>
          <a:custGeom>
            <a:avLst/>
            <a:gdLst/>
            <a:ahLst/>
            <a:cxnLst/>
            <a:rect l="l" t="t" r="r" b="b"/>
            <a:pathLst>
              <a:path h="1183639">
                <a:moveTo>
                  <a:pt x="0" y="0"/>
                </a:moveTo>
                <a:lnTo>
                  <a:pt x="0" y="1183157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89959" y="4706111"/>
            <a:ext cx="0" cy="659130"/>
          </a:xfrm>
          <a:custGeom>
            <a:avLst/>
            <a:gdLst/>
            <a:ahLst/>
            <a:cxnLst/>
            <a:rect l="l" t="t" r="r" b="b"/>
            <a:pathLst>
              <a:path h="659129">
                <a:moveTo>
                  <a:pt x="0" y="0"/>
                </a:moveTo>
                <a:lnTo>
                  <a:pt x="0" y="658901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19144" y="527304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73"/>
                </a:lnTo>
              </a:path>
            </a:pathLst>
          </a:custGeom>
          <a:ln w="73152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48328" y="527304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73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40935" y="5312664"/>
            <a:ext cx="73660" cy="52705"/>
          </a:xfrm>
          <a:custGeom>
            <a:avLst/>
            <a:gdLst/>
            <a:ahLst/>
            <a:cxnLst/>
            <a:rect l="l" t="t" r="r" b="b"/>
            <a:pathLst>
              <a:path w="73660" h="52704">
                <a:moveTo>
                  <a:pt x="73151" y="0"/>
                </a:moveTo>
                <a:lnTo>
                  <a:pt x="0" y="0"/>
                </a:lnTo>
                <a:lnTo>
                  <a:pt x="0" y="52349"/>
                </a:lnTo>
                <a:lnTo>
                  <a:pt x="73151" y="52349"/>
                </a:lnTo>
                <a:lnTo>
                  <a:pt x="73151" y="0"/>
                </a:lnTo>
                <a:close/>
              </a:path>
            </a:pathLst>
          </a:custGeom>
          <a:solidFill>
            <a:srgbClr val="7A6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06696" y="5145023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19989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35879" y="4559808"/>
            <a:ext cx="0" cy="805815"/>
          </a:xfrm>
          <a:custGeom>
            <a:avLst/>
            <a:gdLst/>
            <a:ahLst/>
            <a:cxnLst/>
            <a:rect l="l" t="t" r="r" b="b"/>
            <a:pathLst>
              <a:path h="805814">
                <a:moveTo>
                  <a:pt x="0" y="0"/>
                </a:moveTo>
                <a:lnTo>
                  <a:pt x="0" y="805205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25440" y="5334000"/>
            <a:ext cx="73660" cy="31115"/>
          </a:xfrm>
          <a:custGeom>
            <a:avLst/>
            <a:gdLst/>
            <a:ahLst/>
            <a:cxnLst/>
            <a:rect l="l" t="t" r="r" b="b"/>
            <a:pathLst>
              <a:path w="73660" h="31114">
                <a:moveTo>
                  <a:pt x="73151" y="0"/>
                </a:moveTo>
                <a:lnTo>
                  <a:pt x="0" y="0"/>
                </a:lnTo>
                <a:lnTo>
                  <a:pt x="0" y="31013"/>
                </a:lnTo>
                <a:lnTo>
                  <a:pt x="73151" y="31013"/>
                </a:lnTo>
                <a:lnTo>
                  <a:pt x="73151" y="0"/>
                </a:lnTo>
                <a:close/>
              </a:path>
            </a:pathLst>
          </a:custGeom>
          <a:solidFill>
            <a:srgbClr val="7A6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54623" y="5358384"/>
            <a:ext cx="73660" cy="6985"/>
          </a:xfrm>
          <a:custGeom>
            <a:avLst/>
            <a:gdLst/>
            <a:ahLst/>
            <a:cxnLst/>
            <a:rect l="l" t="t" r="r" b="b"/>
            <a:pathLst>
              <a:path w="73660" h="6985">
                <a:moveTo>
                  <a:pt x="73151" y="0"/>
                </a:moveTo>
                <a:lnTo>
                  <a:pt x="0" y="0"/>
                </a:lnTo>
                <a:lnTo>
                  <a:pt x="0" y="6629"/>
                </a:lnTo>
                <a:lnTo>
                  <a:pt x="73151" y="6629"/>
                </a:lnTo>
                <a:lnTo>
                  <a:pt x="73151" y="0"/>
                </a:lnTo>
                <a:close/>
              </a:path>
            </a:pathLst>
          </a:custGeom>
          <a:solidFill>
            <a:srgbClr val="7A6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83808" y="5358384"/>
            <a:ext cx="73660" cy="6985"/>
          </a:xfrm>
          <a:custGeom>
            <a:avLst/>
            <a:gdLst/>
            <a:ahLst/>
            <a:cxnLst/>
            <a:rect l="l" t="t" r="r" b="b"/>
            <a:pathLst>
              <a:path w="73660" h="6985">
                <a:moveTo>
                  <a:pt x="73151" y="0"/>
                </a:moveTo>
                <a:lnTo>
                  <a:pt x="0" y="0"/>
                </a:lnTo>
                <a:lnTo>
                  <a:pt x="0" y="6629"/>
                </a:lnTo>
                <a:lnTo>
                  <a:pt x="73151" y="6629"/>
                </a:lnTo>
                <a:lnTo>
                  <a:pt x="73151" y="0"/>
                </a:lnTo>
                <a:close/>
              </a:path>
            </a:pathLst>
          </a:custGeom>
          <a:solidFill>
            <a:srgbClr val="7A6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12991" y="5349240"/>
            <a:ext cx="73660" cy="15875"/>
          </a:xfrm>
          <a:custGeom>
            <a:avLst/>
            <a:gdLst/>
            <a:ahLst/>
            <a:cxnLst/>
            <a:rect l="l" t="t" r="r" b="b"/>
            <a:pathLst>
              <a:path w="73660" h="15875">
                <a:moveTo>
                  <a:pt x="73152" y="0"/>
                </a:moveTo>
                <a:lnTo>
                  <a:pt x="0" y="0"/>
                </a:lnTo>
                <a:lnTo>
                  <a:pt x="0" y="15773"/>
                </a:lnTo>
                <a:lnTo>
                  <a:pt x="73152" y="15773"/>
                </a:lnTo>
                <a:lnTo>
                  <a:pt x="73152" y="0"/>
                </a:lnTo>
                <a:close/>
              </a:path>
            </a:pathLst>
          </a:custGeom>
          <a:solidFill>
            <a:srgbClr val="7A6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78752" y="5266944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069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71359" y="5330952"/>
            <a:ext cx="73660" cy="34290"/>
          </a:xfrm>
          <a:custGeom>
            <a:avLst/>
            <a:gdLst/>
            <a:ahLst/>
            <a:cxnLst/>
            <a:rect l="l" t="t" r="r" b="b"/>
            <a:pathLst>
              <a:path w="73659" h="34289">
                <a:moveTo>
                  <a:pt x="73151" y="0"/>
                </a:moveTo>
                <a:lnTo>
                  <a:pt x="0" y="0"/>
                </a:lnTo>
                <a:lnTo>
                  <a:pt x="0" y="34061"/>
                </a:lnTo>
                <a:lnTo>
                  <a:pt x="73151" y="34061"/>
                </a:lnTo>
                <a:lnTo>
                  <a:pt x="73151" y="0"/>
                </a:lnTo>
                <a:close/>
              </a:path>
            </a:pathLst>
          </a:custGeom>
          <a:solidFill>
            <a:srgbClr val="7A6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434071" y="4425696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0"/>
                </a:moveTo>
                <a:lnTo>
                  <a:pt x="0" y="939317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63256" y="525475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261"/>
                </a:lnTo>
              </a:path>
            </a:pathLst>
          </a:custGeom>
          <a:ln w="73151">
            <a:solidFill>
              <a:srgbClr val="7A6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81333" y="5346196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59" h="19050">
                <a:moveTo>
                  <a:pt x="0" y="0"/>
                </a:moveTo>
                <a:lnTo>
                  <a:pt x="73152" y="0"/>
                </a:lnTo>
                <a:lnTo>
                  <a:pt x="73152" y="18820"/>
                </a:lnTo>
                <a:lnTo>
                  <a:pt x="0" y="188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10517" y="5114546"/>
            <a:ext cx="73660" cy="250825"/>
          </a:xfrm>
          <a:custGeom>
            <a:avLst/>
            <a:gdLst/>
            <a:ahLst/>
            <a:cxnLst/>
            <a:rect l="l" t="t" r="r" b="b"/>
            <a:pathLst>
              <a:path w="73660" h="250825">
                <a:moveTo>
                  <a:pt x="0" y="0"/>
                </a:moveTo>
                <a:lnTo>
                  <a:pt x="73152" y="0"/>
                </a:lnTo>
                <a:lnTo>
                  <a:pt x="73152" y="250470"/>
                </a:lnTo>
                <a:lnTo>
                  <a:pt x="0" y="2504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39701" y="4693926"/>
            <a:ext cx="73660" cy="671195"/>
          </a:xfrm>
          <a:custGeom>
            <a:avLst/>
            <a:gdLst/>
            <a:ahLst/>
            <a:cxnLst/>
            <a:rect l="l" t="t" r="r" b="b"/>
            <a:pathLst>
              <a:path w="73660" h="671195">
                <a:moveTo>
                  <a:pt x="0" y="0"/>
                </a:moveTo>
                <a:lnTo>
                  <a:pt x="73152" y="0"/>
                </a:lnTo>
                <a:lnTo>
                  <a:pt x="73152" y="671090"/>
                </a:lnTo>
                <a:lnTo>
                  <a:pt x="0" y="6710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68890" y="4248916"/>
            <a:ext cx="73660" cy="1116330"/>
          </a:xfrm>
          <a:custGeom>
            <a:avLst/>
            <a:gdLst/>
            <a:ahLst/>
            <a:cxnLst/>
            <a:rect l="l" t="t" r="r" b="b"/>
            <a:pathLst>
              <a:path w="73660" h="1116329">
                <a:moveTo>
                  <a:pt x="0" y="0"/>
                </a:moveTo>
                <a:lnTo>
                  <a:pt x="73150" y="0"/>
                </a:lnTo>
                <a:lnTo>
                  <a:pt x="73150" y="1116100"/>
                </a:lnTo>
                <a:lnTo>
                  <a:pt x="0" y="1116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98070" y="4779266"/>
            <a:ext cx="73660" cy="586105"/>
          </a:xfrm>
          <a:custGeom>
            <a:avLst/>
            <a:gdLst/>
            <a:ahLst/>
            <a:cxnLst/>
            <a:rect l="l" t="t" r="r" b="b"/>
            <a:pathLst>
              <a:path w="73660" h="586104">
                <a:moveTo>
                  <a:pt x="0" y="0"/>
                </a:moveTo>
                <a:lnTo>
                  <a:pt x="73150" y="0"/>
                </a:lnTo>
                <a:lnTo>
                  <a:pt x="73150" y="585750"/>
                </a:lnTo>
                <a:lnTo>
                  <a:pt x="0" y="5857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24210" y="4181866"/>
            <a:ext cx="73660" cy="1183640"/>
          </a:xfrm>
          <a:custGeom>
            <a:avLst/>
            <a:gdLst/>
            <a:ahLst/>
            <a:cxnLst/>
            <a:rect l="l" t="t" r="r" b="b"/>
            <a:pathLst>
              <a:path w="73660" h="1183639">
                <a:moveTo>
                  <a:pt x="0" y="0"/>
                </a:moveTo>
                <a:lnTo>
                  <a:pt x="73150" y="0"/>
                </a:lnTo>
                <a:lnTo>
                  <a:pt x="73150" y="1183150"/>
                </a:lnTo>
                <a:lnTo>
                  <a:pt x="0" y="11831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53390" y="4706116"/>
            <a:ext cx="73660" cy="659130"/>
          </a:xfrm>
          <a:custGeom>
            <a:avLst/>
            <a:gdLst/>
            <a:ahLst/>
            <a:cxnLst/>
            <a:rect l="l" t="t" r="r" b="b"/>
            <a:pathLst>
              <a:path w="73660" h="659129">
                <a:moveTo>
                  <a:pt x="0" y="0"/>
                </a:moveTo>
                <a:lnTo>
                  <a:pt x="73150" y="0"/>
                </a:lnTo>
                <a:lnTo>
                  <a:pt x="73150" y="658900"/>
                </a:lnTo>
                <a:lnTo>
                  <a:pt x="0" y="6589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82571" y="5273046"/>
            <a:ext cx="73660" cy="92075"/>
          </a:xfrm>
          <a:custGeom>
            <a:avLst/>
            <a:gdLst/>
            <a:ahLst/>
            <a:cxnLst/>
            <a:rect l="l" t="t" r="r" b="b"/>
            <a:pathLst>
              <a:path w="73660" h="92075">
                <a:moveTo>
                  <a:pt x="0" y="0"/>
                </a:moveTo>
                <a:lnTo>
                  <a:pt x="73160" y="0"/>
                </a:lnTo>
                <a:lnTo>
                  <a:pt x="73160" y="91970"/>
                </a:lnTo>
                <a:lnTo>
                  <a:pt x="0" y="919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11761" y="5273046"/>
            <a:ext cx="73660" cy="92075"/>
          </a:xfrm>
          <a:custGeom>
            <a:avLst/>
            <a:gdLst/>
            <a:ahLst/>
            <a:cxnLst/>
            <a:rect l="l" t="t" r="r" b="b"/>
            <a:pathLst>
              <a:path w="73660" h="92075">
                <a:moveTo>
                  <a:pt x="0" y="0"/>
                </a:moveTo>
                <a:lnTo>
                  <a:pt x="73150" y="0"/>
                </a:lnTo>
                <a:lnTo>
                  <a:pt x="73150" y="91970"/>
                </a:lnTo>
                <a:lnTo>
                  <a:pt x="0" y="919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440941" y="5312666"/>
            <a:ext cx="73660" cy="52705"/>
          </a:xfrm>
          <a:custGeom>
            <a:avLst/>
            <a:gdLst/>
            <a:ahLst/>
            <a:cxnLst/>
            <a:rect l="l" t="t" r="r" b="b"/>
            <a:pathLst>
              <a:path w="73660" h="52704">
                <a:moveTo>
                  <a:pt x="0" y="0"/>
                </a:moveTo>
                <a:lnTo>
                  <a:pt x="73150" y="0"/>
                </a:lnTo>
                <a:lnTo>
                  <a:pt x="73150" y="52350"/>
                </a:lnTo>
                <a:lnTo>
                  <a:pt x="0" y="523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770131" y="5145027"/>
            <a:ext cx="73660" cy="220345"/>
          </a:xfrm>
          <a:custGeom>
            <a:avLst/>
            <a:gdLst/>
            <a:ahLst/>
            <a:cxnLst/>
            <a:rect l="l" t="t" r="r" b="b"/>
            <a:pathLst>
              <a:path w="73660" h="220345">
                <a:moveTo>
                  <a:pt x="0" y="0"/>
                </a:moveTo>
                <a:lnTo>
                  <a:pt x="73150" y="0"/>
                </a:lnTo>
                <a:lnTo>
                  <a:pt x="73150" y="219990"/>
                </a:lnTo>
                <a:lnTo>
                  <a:pt x="0" y="2199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99311" y="4559816"/>
            <a:ext cx="73660" cy="805815"/>
          </a:xfrm>
          <a:custGeom>
            <a:avLst/>
            <a:gdLst/>
            <a:ahLst/>
            <a:cxnLst/>
            <a:rect l="l" t="t" r="r" b="b"/>
            <a:pathLst>
              <a:path w="73660" h="805814">
                <a:moveTo>
                  <a:pt x="0" y="0"/>
                </a:moveTo>
                <a:lnTo>
                  <a:pt x="73150" y="0"/>
                </a:lnTo>
                <a:lnTo>
                  <a:pt x="73150" y="805200"/>
                </a:lnTo>
                <a:lnTo>
                  <a:pt x="0" y="805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25451" y="5334006"/>
            <a:ext cx="73660" cy="31115"/>
          </a:xfrm>
          <a:custGeom>
            <a:avLst/>
            <a:gdLst/>
            <a:ahLst/>
            <a:cxnLst/>
            <a:rect l="l" t="t" r="r" b="b"/>
            <a:pathLst>
              <a:path w="73660" h="31114">
                <a:moveTo>
                  <a:pt x="0" y="0"/>
                </a:moveTo>
                <a:lnTo>
                  <a:pt x="73150" y="0"/>
                </a:lnTo>
                <a:lnTo>
                  <a:pt x="73150" y="31010"/>
                </a:lnTo>
                <a:lnTo>
                  <a:pt x="0" y="31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754632" y="5358386"/>
            <a:ext cx="73660" cy="6985"/>
          </a:xfrm>
          <a:custGeom>
            <a:avLst/>
            <a:gdLst/>
            <a:ahLst/>
            <a:cxnLst/>
            <a:rect l="l" t="t" r="r" b="b"/>
            <a:pathLst>
              <a:path w="73660" h="6985">
                <a:moveTo>
                  <a:pt x="0" y="0"/>
                </a:moveTo>
                <a:lnTo>
                  <a:pt x="73150" y="0"/>
                </a:lnTo>
                <a:lnTo>
                  <a:pt x="73150" y="6630"/>
                </a:lnTo>
                <a:lnTo>
                  <a:pt x="0" y="66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83812" y="5358386"/>
            <a:ext cx="73660" cy="6985"/>
          </a:xfrm>
          <a:custGeom>
            <a:avLst/>
            <a:gdLst/>
            <a:ahLst/>
            <a:cxnLst/>
            <a:rect l="l" t="t" r="r" b="b"/>
            <a:pathLst>
              <a:path w="73660" h="6985">
                <a:moveTo>
                  <a:pt x="0" y="0"/>
                </a:moveTo>
                <a:lnTo>
                  <a:pt x="73160" y="0"/>
                </a:lnTo>
                <a:lnTo>
                  <a:pt x="73160" y="6630"/>
                </a:lnTo>
                <a:lnTo>
                  <a:pt x="0" y="66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13002" y="5349247"/>
            <a:ext cx="73660" cy="15875"/>
          </a:xfrm>
          <a:custGeom>
            <a:avLst/>
            <a:gdLst/>
            <a:ahLst/>
            <a:cxnLst/>
            <a:rect l="l" t="t" r="r" b="b"/>
            <a:pathLst>
              <a:path w="73660" h="15875">
                <a:moveTo>
                  <a:pt x="0" y="0"/>
                </a:moveTo>
                <a:lnTo>
                  <a:pt x="73150" y="0"/>
                </a:lnTo>
                <a:lnTo>
                  <a:pt x="73150" y="15770"/>
                </a:lnTo>
                <a:lnTo>
                  <a:pt x="0" y="157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742182" y="5266947"/>
            <a:ext cx="73660" cy="98425"/>
          </a:xfrm>
          <a:custGeom>
            <a:avLst/>
            <a:gdLst/>
            <a:ahLst/>
            <a:cxnLst/>
            <a:rect l="l" t="t" r="r" b="b"/>
            <a:pathLst>
              <a:path w="73659" h="98425">
                <a:moveTo>
                  <a:pt x="0" y="0"/>
                </a:moveTo>
                <a:lnTo>
                  <a:pt x="73150" y="0"/>
                </a:lnTo>
                <a:lnTo>
                  <a:pt x="73150" y="98070"/>
                </a:lnTo>
                <a:lnTo>
                  <a:pt x="0" y="980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71373" y="5330956"/>
            <a:ext cx="73660" cy="34290"/>
          </a:xfrm>
          <a:custGeom>
            <a:avLst/>
            <a:gdLst/>
            <a:ahLst/>
            <a:cxnLst/>
            <a:rect l="l" t="t" r="r" b="b"/>
            <a:pathLst>
              <a:path w="73659" h="34289">
                <a:moveTo>
                  <a:pt x="0" y="0"/>
                </a:moveTo>
                <a:lnTo>
                  <a:pt x="73150" y="0"/>
                </a:lnTo>
                <a:lnTo>
                  <a:pt x="73150" y="34060"/>
                </a:lnTo>
                <a:lnTo>
                  <a:pt x="0" y="340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97502" y="4425706"/>
            <a:ext cx="73660" cy="939800"/>
          </a:xfrm>
          <a:custGeom>
            <a:avLst/>
            <a:gdLst/>
            <a:ahLst/>
            <a:cxnLst/>
            <a:rect l="l" t="t" r="r" b="b"/>
            <a:pathLst>
              <a:path w="73659" h="939800">
                <a:moveTo>
                  <a:pt x="0" y="0"/>
                </a:moveTo>
                <a:lnTo>
                  <a:pt x="73150" y="0"/>
                </a:lnTo>
                <a:lnTo>
                  <a:pt x="73150" y="939310"/>
                </a:lnTo>
                <a:lnTo>
                  <a:pt x="0" y="9393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26693" y="5254756"/>
            <a:ext cx="73660" cy="110489"/>
          </a:xfrm>
          <a:custGeom>
            <a:avLst/>
            <a:gdLst/>
            <a:ahLst/>
            <a:cxnLst/>
            <a:rect l="l" t="t" r="r" b="b"/>
            <a:pathLst>
              <a:path w="73659" h="110489">
                <a:moveTo>
                  <a:pt x="0" y="0"/>
                </a:moveTo>
                <a:lnTo>
                  <a:pt x="73150" y="0"/>
                </a:lnTo>
                <a:lnTo>
                  <a:pt x="73150" y="110260"/>
                </a:lnTo>
                <a:lnTo>
                  <a:pt x="0" y="1102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81239" y="2236161"/>
            <a:ext cx="0" cy="3129280"/>
          </a:xfrm>
          <a:custGeom>
            <a:avLst/>
            <a:gdLst/>
            <a:ahLst/>
            <a:cxnLst/>
            <a:rect l="l" t="t" r="r" b="b"/>
            <a:pathLst>
              <a:path h="3129279">
                <a:moveTo>
                  <a:pt x="0" y="3128851"/>
                </a:moveTo>
                <a:lnTo>
                  <a:pt x="1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42372" y="5365017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42372" y="4919476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42372" y="4471426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42372" y="4023366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42372" y="3578355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42372" y="3130301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242372" y="2682245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42372" y="2236165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81239" y="5365013"/>
            <a:ext cx="6574790" cy="0"/>
          </a:xfrm>
          <a:custGeom>
            <a:avLst/>
            <a:gdLst/>
            <a:ahLst/>
            <a:cxnLst/>
            <a:rect l="l" t="t" r="r" b="b"/>
            <a:pathLst>
              <a:path w="6574790">
                <a:moveTo>
                  <a:pt x="0" y="0"/>
                </a:moveTo>
                <a:lnTo>
                  <a:pt x="6574243" y="1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81239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609349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938533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267717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596900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26090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52220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81410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10591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239771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68961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98141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24281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53461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82652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11832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541012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870202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99383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525522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855483" y="5365013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8862"/>
                </a:lnTo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1105941" y="4364228"/>
            <a:ext cx="76835" cy="1075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spc="-5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5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105941" y="3919220"/>
            <a:ext cx="768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042441" y="2578099"/>
            <a:ext cx="140970" cy="1072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1000" spc="-5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50165" algn="ctr">
              <a:lnSpc>
                <a:spcPct val="100000"/>
              </a:lnSpc>
            </a:pPr>
            <a:r>
              <a:rPr sz="1000" spc="-5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042441" y="2130043"/>
            <a:ext cx="140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 rot="18900000">
            <a:off x="968839" y="5624000"/>
            <a:ext cx="564053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70" dirty="0">
                <a:latin typeface="Arial"/>
                <a:cs typeface="Arial"/>
              </a:rPr>
              <a:t>y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q</a:t>
            </a:r>
            <a:r>
              <a:rPr sz="1000" spc="-25" dirty="0">
                <a:latin typeface="Arial"/>
                <a:cs typeface="Arial"/>
              </a:rPr>
              <a:t>l</a:t>
            </a:r>
            <a:r>
              <a:rPr sz="1000" spc="-55" dirty="0">
                <a:latin typeface="Arial"/>
                <a:cs typeface="Arial"/>
              </a:rPr>
              <a:t>2</a:t>
            </a:r>
            <a:r>
              <a:rPr sz="1000" spc="-80" dirty="0">
                <a:latin typeface="Arial"/>
                <a:cs typeface="Arial"/>
              </a:rPr>
              <a:t>0</a:t>
            </a:r>
            <a:r>
              <a:rPr sz="1000" spc="-5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 rot="18900000">
            <a:off x="1297553" y="5624000"/>
            <a:ext cx="564053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70" dirty="0">
                <a:latin typeface="Arial"/>
                <a:cs typeface="Arial"/>
              </a:rPr>
              <a:t>y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q</a:t>
            </a:r>
            <a:r>
              <a:rPr sz="1000" spc="-25" dirty="0">
                <a:latin typeface="Arial"/>
                <a:cs typeface="Arial"/>
              </a:rPr>
              <a:t>l</a:t>
            </a:r>
            <a:r>
              <a:rPr sz="1000" spc="-55" dirty="0">
                <a:latin typeface="Arial"/>
                <a:cs typeface="Arial"/>
              </a:rPr>
              <a:t>3</a:t>
            </a:r>
            <a:r>
              <a:rPr sz="1000" spc="-80" dirty="0">
                <a:latin typeface="Arial"/>
                <a:cs typeface="Arial"/>
              </a:rPr>
              <a:t>5</a:t>
            </a:r>
            <a:r>
              <a:rPr sz="1000" spc="-55" dirty="0">
                <a:latin typeface="Arial"/>
                <a:cs typeface="Arial"/>
              </a:rPr>
              <a:t>96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 rot="18900000">
            <a:off x="1572735" y="5647089"/>
            <a:ext cx="626056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70" dirty="0">
                <a:latin typeface="Arial"/>
                <a:cs typeface="Arial"/>
              </a:rPr>
              <a:t>y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q</a:t>
            </a:r>
            <a:r>
              <a:rPr sz="1000" spc="-25" dirty="0">
                <a:latin typeface="Arial"/>
                <a:cs typeface="Arial"/>
              </a:rPr>
              <a:t>l</a:t>
            </a:r>
            <a:r>
              <a:rPr sz="1000" spc="-55" dirty="0">
                <a:latin typeface="Arial"/>
                <a:cs typeface="Arial"/>
              </a:rPr>
              <a:t>3</a:t>
            </a:r>
            <a:r>
              <a:rPr sz="1000" spc="-80" dirty="0">
                <a:latin typeface="Arial"/>
                <a:cs typeface="Arial"/>
              </a:rPr>
              <a:t>8</a:t>
            </a:r>
            <a:r>
              <a:rPr sz="1000" spc="-55" dirty="0">
                <a:latin typeface="Arial"/>
                <a:cs typeface="Arial"/>
              </a:rPr>
              <a:t>883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 rot="18900000">
            <a:off x="1827549" y="5676818"/>
            <a:ext cx="712678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dirty="0">
                <a:latin typeface="Arial"/>
                <a:cs typeface="Arial"/>
              </a:rPr>
              <a:t>A</a:t>
            </a:r>
            <a:r>
              <a:rPr sz="1000" spc="-90" dirty="0">
                <a:latin typeface="Arial"/>
                <a:cs typeface="Arial"/>
              </a:rPr>
              <a:t>p</a:t>
            </a:r>
            <a:r>
              <a:rPr sz="1000" spc="-114" dirty="0">
                <a:latin typeface="Arial"/>
                <a:cs typeface="Arial"/>
              </a:rPr>
              <a:t>a</a:t>
            </a:r>
            <a:r>
              <a:rPr sz="1000" spc="-50" dirty="0">
                <a:latin typeface="Arial"/>
                <a:cs typeface="Arial"/>
              </a:rPr>
              <a:t>c</a:t>
            </a:r>
            <a:r>
              <a:rPr sz="1000" spc="-65" dirty="0">
                <a:latin typeface="Arial"/>
                <a:cs typeface="Arial"/>
              </a:rPr>
              <a:t>h</a:t>
            </a:r>
            <a:r>
              <a:rPr sz="1000" spc="-95" dirty="0">
                <a:latin typeface="Arial"/>
                <a:cs typeface="Arial"/>
              </a:rPr>
              <a:t>e</a:t>
            </a:r>
            <a:r>
              <a:rPr sz="1000" spc="-55" dirty="0">
                <a:latin typeface="Arial"/>
                <a:cs typeface="Arial"/>
              </a:rPr>
              <a:t>21287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 rot="18900000">
            <a:off x="2181114" y="5666253"/>
            <a:ext cx="682718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95" dirty="0">
                <a:latin typeface="Arial"/>
                <a:cs typeface="Arial"/>
              </a:rPr>
              <a:t>z</a:t>
            </a:r>
            <a:r>
              <a:rPr sz="1000" spc="-25" dirty="0">
                <a:latin typeface="Arial"/>
                <a:cs typeface="Arial"/>
              </a:rPr>
              <a:t>-</a:t>
            </a:r>
            <a:r>
              <a:rPr sz="1000" spc="-240" dirty="0">
                <a:latin typeface="Arial"/>
                <a:cs typeface="Arial"/>
              </a:rPr>
              <a:t>J</a:t>
            </a:r>
            <a:r>
              <a:rPr sz="1000" spc="-220" dirty="0">
                <a:latin typeface="Arial"/>
                <a:cs typeface="Arial"/>
              </a:rPr>
              <a:t>S</a:t>
            </a:r>
            <a:r>
              <a:rPr sz="1000" spc="-55" dirty="0">
                <a:latin typeface="Arial"/>
                <a:cs typeface="Arial"/>
              </a:rPr>
              <a:t>18</a:t>
            </a:r>
            <a:r>
              <a:rPr sz="1000" spc="-80" dirty="0">
                <a:latin typeface="Arial"/>
                <a:cs typeface="Arial"/>
              </a:rPr>
              <a:t>0</a:t>
            </a:r>
            <a:r>
              <a:rPr sz="1000" spc="-5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 rot="18900000">
            <a:off x="2456070" y="5689343"/>
            <a:ext cx="745808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95" dirty="0">
                <a:latin typeface="Arial"/>
                <a:cs typeface="Arial"/>
              </a:rPr>
              <a:t>z</a:t>
            </a:r>
            <a:r>
              <a:rPr sz="1000" spc="-25" dirty="0">
                <a:latin typeface="Arial"/>
                <a:cs typeface="Arial"/>
              </a:rPr>
              <a:t>-</a:t>
            </a:r>
            <a:r>
              <a:rPr sz="1000" spc="-240" dirty="0">
                <a:latin typeface="Arial"/>
                <a:cs typeface="Arial"/>
              </a:rPr>
              <a:t>J</a:t>
            </a:r>
            <a:r>
              <a:rPr sz="1000" spc="-220" dirty="0">
                <a:latin typeface="Arial"/>
                <a:cs typeface="Arial"/>
              </a:rPr>
              <a:t>S</a:t>
            </a:r>
            <a:r>
              <a:rPr sz="1000" spc="-55" dirty="0">
                <a:latin typeface="Arial"/>
                <a:cs typeface="Arial"/>
              </a:rPr>
              <a:t>14</a:t>
            </a:r>
            <a:r>
              <a:rPr sz="1000" spc="-80" dirty="0">
                <a:latin typeface="Arial"/>
                <a:cs typeface="Arial"/>
              </a:rPr>
              <a:t>2</a:t>
            </a:r>
            <a:r>
              <a:rPr sz="1000" spc="-55" dirty="0">
                <a:latin typeface="Arial"/>
                <a:cs typeface="Arial"/>
              </a:rPr>
              <a:t>651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 rot="18900000">
            <a:off x="3188141" y="5519182"/>
            <a:ext cx="28172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120" dirty="0">
                <a:latin typeface="Arial"/>
                <a:cs typeface="Arial"/>
              </a:rPr>
              <a:t>B</a:t>
            </a:r>
            <a:r>
              <a:rPr sz="1000" spc="-13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 rot="18900000">
            <a:off x="3137866" y="5677706"/>
            <a:ext cx="71892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95" dirty="0">
                <a:latin typeface="Arial"/>
                <a:cs typeface="Arial"/>
              </a:rPr>
              <a:t>z</a:t>
            </a:r>
            <a:r>
              <a:rPr sz="1000" spc="-25" dirty="0">
                <a:latin typeface="Arial"/>
                <a:cs typeface="Arial"/>
              </a:rPr>
              <a:t>-</a:t>
            </a:r>
            <a:r>
              <a:rPr sz="1000" spc="-8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x52111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 rot="18900000">
            <a:off x="3413209" y="5701873"/>
            <a:ext cx="778983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95" dirty="0">
                <a:latin typeface="Arial"/>
                <a:cs typeface="Arial"/>
              </a:rPr>
              <a:t>z</a:t>
            </a:r>
            <a:r>
              <a:rPr sz="1000" spc="-25" dirty="0">
                <a:latin typeface="Arial"/>
                <a:cs typeface="Arial"/>
              </a:rPr>
              <a:t>-</a:t>
            </a:r>
            <a:r>
              <a:rPr sz="1000" spc="-8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x2091</a:t>
            </a:r>
            <a:r>
              <a:rPr sz="1000" spc="-70" dirty="0">
                <a:latin typeface="Arial"/>
                <a:cs typeface="Arial"/>
              </a:rPr>
              <a:t>8</a:t>
            </a:r>
            <a:r>
              <a:rPr sz="1000" spc="-5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 rot="18900000">
            <a:off x="3980575" y="5600910"/>
            <a:ext cx="50181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70" dirty="0">
                <a:latin typeface="Arial"/>
                <a:cs typeface="Arial"/>
              </a:rPr>
              <a:t>y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q</a:t>
            </a:r>
            <a:r>
              <a:rPr sz="1000" spc="-25" dirty="0">
                <a:latin typeface="Arial"/>
                <a:cs typeface="Arial"/>
              </a:rPr>
              <a:t>l</a:t>
            </a:r>
            <a:r>
              <a:rPr sz="1000" spc="-55" dirty="0">
                <a:latin typeface="Arial"/>
                <a:cs typeface="Arial"/>
              </a:rPr>
              <a:t>7</a:t>
            </a:r>
            <a:r>
              <a:rPr sz="1000" spc="-80" dirty="0">
                <a:latin typeface="Arial"/>
                <a:cs typeface="Arial"/>
              </a:rPr>
              <a:t>9</a:t>
            </a:r>
            <a:r>
              <a:rPr sz="1000" spc="-5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 rot="18900000">
            <a:off x="4202435" y="5647089"/>
            <a:ext cx="626056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70" dirty="0">
                <a:latin typeface="Arial"/>
                <a:cs typeface="Arial"/>
              </a:rPr>
              <a:t>y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q</a:t>
            </a:r>
            <a:r>
              <a:rPr sz="1000" spc="-25" dirty="0">
                <a:latin typeface="Arial"/>
                <a:cs typeface="Arial"/>
              </a:rPr>
              <a:t>l</a:t>
            </a:r>
            <a:r>
              <a:rPr sz="1000" spc="-55" dirty="0">
                <a:latin typeface="Arial"/>
                <a:cs typeface="Arial"/>
              </a:rPr>
              <a:t>1</a:t>
            </a:r>
            <a:r>
              <a:rPr sz="1000" spc="-80" dirty="0">
                <a:latin typeface="Arial"/>
                <a:cs typeface="Arial"/>
              </a:rPr>
              <a:t>6</a:t>
            </a:r>
            <a:r>
              <a:rPr sz="1000" spc="-55" dirty="0">
                <a:latin typeface="Arial"/>
                <a:cs typeface="Arial"/>
              </a:rPr>
              <a:t>582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 rot="18900000">
            <a:off x="4822117" y="5520968"/>
            <a:ext cx="292513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li</a:t>
            </a:r>
            <a:r>
              <a:rPr sz="1000" spc="-70" dirty="0">
                <a:latin typeface="Arial"/>
                <a:cs typeface="Arial"/>
              </a:rPr>
              <a:t>c</a:t>
            </a:r>
            <a:r>
              <a:rPr sz="1000" spc="-2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 rot="18900000">
            <a:off x="5203025" y="5498695"/>
            <a:ext cx="234421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135" dirty="0">
                <a:latin typeface="Arial"/>
                <a:cs typeface="Arial"/>
              </a:rPr>
              <a:t>F</a:t>
            </a:r>
            <a:r>
              <a:rPr sz="1000" spc="-160" dirty="0">
                <a:latin typeface="Arial"/>
                <a:cs typeface="Arial"/>
              </a:rPr>
              <a:t>F</a:t>
            </a:r>
            <a:r>
              <a:rPr sz="1000" spc="-5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 rot="18900000">
            <a:off x="5310854" y="5595076"/>
            <a:ext cx="48403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-40" dirty="0">
                <a:latin typeface="Arial"/>
                <a:cs typeface="Arial"/>
              </a:rPr>
              <a:t>ra</a:t>
            </a:r>
            <a:r>
              <a:rPr sz="1000" spc="-70" dirty="0">
                <a:latin typeface="Arial"/>
                <a:cs typeface="Arial"/>
              </a:rPr>
              <a:t>c</a:t>
            </a:r>
            <a:r>
              <a:rPr sz="1000" spc="-20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 rot="18900000">
            <a:off x="5247167" y="5759506"/>
            <a:ext cx="941592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95" dirty="0">
                <a:latin typeface="Arial"/>
                <a:cs typeface="Arial"/>
              </a:rPr>
              <a:t>z</a:t>
            </a:r>
            <a:r>
              <a:rPr sz="1000" spc="-25" dirty="0">
                <a:latin typeface="Arial"/>
                <a:cs typeface="Arial"/>
              </a:rPr>
              <a:t>-</a:t>
            </a:r>
            <a:r>
              <a:rPr sz="1000" spc="-40" dirty="0">
                <a:latin typeface="Arial"/>
                <a:cs typeface="Arial"/>
              </a:rPr>
              <a:t>xp</a:t>
            </a:r>
            <a:r>
              <a:rPr sz="1000" spc="-45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70" dirty="0">
                <a:latin typeface="Arial"/>
                <a:cs typeface="Arial"/>
              </a:rPr>
              <a:t>m</a:t>
            </a:r>
            <a:r>
              <a:rPr sz="1000" spc="-55" dirty="0">
                <a:latin typeface="Arial"/>
                <a:cs typeface="Arial"/>
              </a:rPr>
              <a:t>61369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 rot="18900000">
            <a:off x="5790127" y="5669119"/>
            <a:ext cx="69207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70" dirty="0">
                <a:latin typeface="Arial"/>
                <a:cs typeface="Arial"/>
              </a:rPr>
              <a:t>r</a:t>
            </a:r>
            <a:r>
              <a:rPr sz="1000" spc="-155" dirty="0">
                <a:latin typeface="Arial"/>
                <a:cs typeface="Arial"/>
              </a:rPr>
              <a:t>a</a:t>
            </a:r>
            <a:r>
              <a:rPr sz="1000" spc="-90" dirty="0">
                <a:latin typeface="Arial"/>
                <a:cs typeface="Arial"/>
              </a:rPr>
              <a:t>n</a:t>
            </a:r>
            <a:r>
              <a:rPr sz="1000" spc="-85" dirty="0">
                <a:latin typeface="Arial"/>
                <a:cs typeface="Arial"/>
              </a:rPr>
              <a:t>s</a:t>
            </a:r>
            <a:r>
              <a:rPr sz="1000" spc="-7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120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5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 rot="18900000">
            <a:off x="6455198" y="5525752"/>
            <a:ext cx="303403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95" dirty="0">
                <a:latin typeface="Arial"/>
                <a:cs typeface="Arial"/>
              </a:rPr>
              <a:t>z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65" dirty="0">
                <a:latin typeface="Arial"/>
                <a:cs typeface="Arial"/>
              </a:rPr>
              <a:t>n</a:t>
            </a:r>
            <a:r>
              <a:rPr sz="1000" spc="-70" dirty="0">
                <a:latin typeface="Arial"/>
                <a:cs typeface="Arial"/>
              </a:rPr>
              <a:t>e</a:t>
            </a:r>
            <a:r>
              <a:rPr sz="1000" spc="-114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 rot="18900000">
            <a:off x="6630987" y="5590658"/>
            <a:ext cx="47974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80" dirty="0">
                <a:latin typeface="Arial"/>
                <a:cs typeface="Arial"/>
              </a:rPr>
              <a:t>H</a:t>
            </a:r>
            <a:r>
              <a:rPr sz="1000" spc="-5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k</a:t>
            </a:r>
            <a:r>
              <a:rPr sz="1000" spc="60" dirty="0">
                <a:latin typeface="Arial"/>
                <a:cs typeface="Arial"/>
              </a:rPr>
              <a:t>N</a:t>
            </a:r>
            <a:r>
              <a:rPr sz="1000" spc="-65" dirty="0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 rot="18900000">
            <a:off x="6783087" y="5666253"/>
            <a:ext cx="682718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95" dirty="0">
                <a:latin typeface="Arial"/>
                <a:cs typeface="Arial"/>
              </a:rPr>
              <a:t>z</a:t>
            </a:r>
            <a:r>
              <a:rPr sz="1000" spc="-25" dirty="0">
                <a:latin typeface="Arial"/>
                <a:cs typeface="Arial"/>
              </a:rPr>
              <a:t>-</a:t>
            </a:r>
            <a:r>
              <a:rPr sz="1000" spc="-240" dirty="0">
                <a:latin typeface="Arial"/>
                <a:cs typeface="Arial"/>
              </a:rPr>
              <a:t>J</a:t>
            </a:r>
            <a:r>
              <a:rPr sz="1000" spc="-220" dirty="0">
                <a:latin typeface="Arial"/>
                <a:cs typeface="Arial"/>
              </a:rPr>
              <a:t>S</a:t>
            </a:r>
            <a:r>
              <a:rPr sz="1000" spc="-55" dirty="0">
                <a:latin typeface="Arial"/>
                <a:cs typeface="Arial"/>
              </a:rPr>
              <a:t>79</a:t>
            </a:r>
            <a:r>
              <a:rPr sz="1000" spc="-80" dirty="0">
                <a:latin typeface="Arial"/>
                <a:cs typeface="Arial"/>
              </a:rPr>
              <a:t>0</a:t>
            </a:r>
            <a:r>
              <a:rPr sz="1000" spc="-55" dirty="0">
                <a:latin typeface="Arial"/>
                <a:cs typeface="Arial"/>
              </a:rPr>
              <a:t>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 rot="18900000">
            <a:off x="7163148" y="5645134"/>
            <a:ext cx="622948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sz="1000" spc="-220" dirty="0">
                <a:latin typeface="Arial"/>
                <a:cs typeface="Arial"/>
              </a:rPr>
              <a:t>S</a:t>
            </a:r>
            <a:r>
              <a:rPr sz="1000" spc="35" dirty="0">
                <a:latin typeface="Arial"/>
                <a:cs typeface="Arial"/>
              </a:rPr>
              <a:t>Q</a:t>
            </a:r>
            <a:r>
              <a:rPr sz="1000" spc="-6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5" dirty="0">
                <a:latin typeface="Arial"/>
                <a:cs typeface="Arial"/>
              </a:rPr>
              <a:t>t</a:t>
            </a:r>
            <a:r>
              <a:rPr sz="1000" spc="-80" dirty="0">
                <a:latin typeface="Arial"/>
                <a:cs typeface="Arial"/>
              </a:rPr>
              <a:t>e</a:t>
            </a:r>
            <a:r>
              <a:rPr sz="1000" spc="-55" dirty="0">
                <a:latin typeface="Arial"/>
                <a:cs typeface="Arial"/>
              </a:rPr>
              <a:t>1</a:t>
            </a:r>
            <a:r>
              <a:rPr sz="1000" spc="-80" dirty="0">
                <a:latin typeface="Arial"/>
                <a:cs typeface="Arial"/>
              </a:rPr>
              <a:t>6</a:t>
            </a:r>
            <a:r>
              <a:rPr sz="1000" spc="-55" dirty="0">
                <a:latin typeface="Arial"/>
                <a:cs typeface="Arial"/>
              </a:rPr>
              <a:t>72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7878571" y="3867565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0" y="65637"/>
                </a:moveTo>
                <a:lnTo>
                  <a:pt x="65637" y="65637"/>
                </a:lnTo>
                <a:lnTo>
                  <a:pt x="65637" y="0"/>
                </a:lnTo>
                <a:lnTo>
                  <a:pt x="0" y="0"/>
                </a:lnTo>
                <a:lnTo>
                  <a:pt x="0" y="65637"/>
                </a:lnTo>
                <a:close/>
              </a:path>
            </a:pathLst>
          </a:custGeom>
          <a:solidFill>
            <a:srgbClr val="7E9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878571" y="3867568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0" y="0"/>
                </a:moveTo>
                <a:lnTo>
                  <a:pt x="65637" y="0"/>
                </a:lnTo>
                <a:lnTo>
                  <a:pt x="65637" y="65637"/>
                </a:lnTo>
                <a:lnTo>
                  <a:pt x="0" y="65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6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878571" y="4088164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0" y="65637"/>
                </a:moveTo>
                <a:lnTo>
                  <a:pt x="65637" y="65637"/>
                </a:lnTo>
                <a:lnTo>
                  <a:pt x="65637" y="0"/>
                </a:lnTo>
                <a:lnTo>
                  <a:pt x="0" y="0"/>
                </a:lnTo>
                <a:lnTo>
                  <a:pt x="0" y="65637"/>
                </a:lnTo>
                <a:close/>
              </a:path>
            </a:pathLst>
          </a:custGeom>
          <a:solidFill>
            <a:srgbClr val="CC8E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878571" y="4088168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0" y="0"/>
                </a:moveTo>
                <a:lnTo>
                  <a:pt x="65637" y="0"/>
                </a:lnTo>
                <a:lnTo>
                  <a:pt x="65637" y="65637"/>
                </a:lnTo>
                <a:lnTo>
                  <a:pt x="0" y="65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6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878571" y="4308776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0" y="65637"/>
                </a:moveTo>
                <a:lnTo>
                  <a:pt x="65637" y="65637"/>
                </a:lnTo>
                <a:lnTo>
                  <a:pt x="65637" y="0"/>
                </a:lnTo>
                <a:lnTo>
                  <a:pt x="0" y="0"/>
                </a:lnTo>
                <a:lnTo>
                  <a:pt x="0" y="65637"/>
                </a:lnTo>
                <a:close/>
              </a:path>
            </a:pathLst>
          </a:custGeom>
          <a:solidFill>
            <a:srgbClr val="7A6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878571" y="4308767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0" y="0"/>
                </a:moveTo>
                <a:lnTo>
                  <a:pt x="65637" y="0"/>
                </a:lnTo>
                <a:lnTo>
                  <a:pt x="65637" y="65637"/>
                </a:lnTo>
                <a:lnTo>
                  <a:pt x="0" y="65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84C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7972259" y="3725367"/>
            <a:ext cx="528955" cy="690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>
              <a:lnSpc>
                <a:spcPct val="145000"/>
              </a:lnSpc>
              <a:spcBef>
                <a:spcPts val="110"/>
              </a:spcBef>
            </a:pPr>
            <a:r>
              <a:rPr sz="1000" spc="-5" dirty="0">
                <a:latin typeface="Arial"/>
                <a:cs typeface="Arial"/>
              </a:rPr>
              <a:t>ConAir  </a:t>
            </a:r>
            <a:r>
              <a:rPr sz="1000" spc="-60" dirty="0">
                <a:latin typeface="Arial"/>
                <a:cs typeface="Arial"/>
              </a:rPr>
              <a:t>BugTMH  </a:t>
            </a:r>
            <a:r>
              <a:rPr sz="1000" spc="-120" dirty="0">
                <a:latin typeface="Arial"/>
                <a:cs typeface="Arial"/>
              </a:rPr>
              <a:t>B</a:t>
            </a:r>
            <a:r>
              <a:rPr sz="1000" spc="-90" dirty="0">
                <a:latin typeface="Arial"/>
                <a:cs typeface="Arial"/>
              </a:rPr>
              <a:t>ug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-4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21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542357" y="2007565"/>
            <a:ext cx="8074659" cy="4227195"/>
          </a:xfrm>
          <a:custGeom>
            <a:avLst/>
            <a:gdLst/>
            <a:ahLst/>
            <a:cxnLst/>
            <a:rect l="l" t="t" r="r" b="b"/>
            <a:pathLst>
              <a:path w="8074659" h="4227195">
                <a:moveTo>
                  <a:pt x="0" y="0"/>
                </a:moveTo>
                <a:lnTo>
                  <a:pt x="8074364" y="0"/>
                </a:lnTo>
                <a:lnTo>
                  <a:pt x="8074364" y="4226862"/>
                </a:lnTo>
                <a:lnTo>
                  <a:pt x="0" y="422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621665" y="1493011"/>
            <a:ext cx="378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ConAir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&gt; </a:t>
            </a:r>
            <a:r>
              <a:rPr sz="2400" spc="-170" dirty="0">
                <a:solidFill>
                  <a:srgbClr val="800000"/>
                </a:solidFill>
                <a:latin typeface="Arial"/>
                <a:cs typeface="Arial"/>
              </a:rPr>
              <a:t>BugTM</a:t>
            </a:r>
            <a:r>
              <a:rPr sz="2400" spc="-254" baseline="-20833" dirty="0">
                <a:solidFill>
                  <a:srgbClr val="800000"/>
                </a:solidFill>
                <a:latin typeface="Arial"/>
                <a:cs typeface="Arial"/>
              </a:rPr>
              <a:t>HS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&gt;</a:t>
            </a:r>
            <a:r>
              <a:rPr sz="2400" spc="-1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800000"/>
                </a:solidFill>
                <a:latin typeface="Arial"/>
                <a:cs typeface="Arial"/>
              </a:rPr>
              <a:t>BugTM</a:t>
            </a:r>
            <a:r>
              <a:rPr sz="2400" i="1" spc="-225" baseline="-20833" dirty="0">
                <a:solidFill>
                  <a:srgbClr val="800000"/>
                </a:solidFill>
                <a:latin typeface="Arial"/>
                <a:cs typeface="Arial"/>
              </a:rPr>
              <a:t>H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91501" y="1983739"/>
            <a:ext cx="2935033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lang="en-US" altLang="zh-CN" sz="1400" b="1" spc="-80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overhead </a:t>
            </a:r>
            <a:r>
              <a:rPr lang="en-US" altLang="zh-CN" sz="1400" b="1" spc="-75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comparing </a:t>
            </a:r>
            <a:r>
              <a:rPr lang="en-US" altLang="zh-CN" sz="1400" b="1" spc="-5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with </a:t>
            </a:r>
            <a:r>
              <a:rPr lang="en-US" altLang="zh-CN" sz="1400" b="1" spc="-90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baseline:</a:t>
            </a:r>
            <a:r>
              <a:rPr lang="en-US" altLang="zh-CN" sz="1400" b="1" spc="10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 </a:t>
            </a:r>
            <a:r>
              <a:rPr lang="en-US" altLang="zh-CN" sz="1400" b="1" spc="-305" dirty="0" smtClean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%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153852" y="5967476"/>
            <a:ext cx="8216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latin typeface="Arial"/>
                <a:cs typeface="Arial"/>
              </a:rPr>
              <a:t>Benchmark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2723388" y="4425403"/>
            <a:ext cx="152400" cy="374015"/>
          </a:xfrm>
          <a:custGeom>
            <a:avLst/>
            <a:gdLst/>
            <a:ahLst/>
            <a:cxnLst/>
            <a:rect l="l" t="t" r="r" b="b"/>
            <a:pathLst>
              <a:path w="152400" h="374014">
                <a:moveTo>
                  <a:pt x="85638" y="279098"/>
                </a:moveTo>
                <a:lnTo>
                  <a:pt x="52362" y="289712"/>
                </a:lnTo>
                <a:lnTo>
                  <a:pt x="134112" y="373608"/>
                </a:lnTo>
                <a:lnTo>
                  <a:pt x="146272" y="295732"/>
                </a:lnTo>
                <a:lnTo>
                  <a:pt x="90944" y="295732"/>
                </a:lnTo>
                <a:lnTo>
                  <a:pt x="85638" y="279098"/>
                </a:lnTo>
                <a:close/>
              </a:path>
              <a:path w="152400" h="374014">
                <a:moveTo>
                  <a:pt x="118914" y="268485"/>
                </a:moveTo>
                <a:lnTo>
                  <a:pt x="85638" y="279098"/>
                </a:lnTo>
                <a:lnTo>
                  <a:pt x="90944" y="295732"/>
                </a:lnTo>
                <a:lnTo>
                  <a:pt x="124218" y="285115"/>
                </a:lnTo>
                <a:lnTo>
                  <a:pt x="118914" y="268485"/>
                </a:lnTo>
                <a:close/>
              </a:path>
              <a:path w="152400" h="374014">
                <a:moveTo>
                  <a:pt x="152184" y="257873"/>
                </a:moveTo>
                <a:lnTo>
                  <a:pt x="118914" y="268485"/>
                </a:lnTo>
                <a:lnTo>
                  <a:pt x="124218" y="285115"/>
                </a:lnTo>
                <a:lnTo>
                  <a:pt x="90944" y="295732"/>
                </a:lnTo>
                <a:lnTo>
                  <a:pt x="146272" y="295732"/>
                </a:lnTo>
                <a:lnTo>
                  <a:pt x="152184" y="257873"/>
                </a:lnTo>
                <a:close/>
              </a:path>
              <a:path w="152400" h="374014">
                <a:moveTo>
                  <a:pt x="33274" y="0"/>
                </a:moveTo>
                <a:lnTo>
                  <a:pt x="0" y="10617"/>
                </a:lnTo>
                <a:lnTo>
                  <a:pt x="85638" y="279098"/>
                </a:lnTo>
                <a:lnTo>
                  <a:pt x="118914" y="268485"/>
                </a:lnTo>
                <a:lnTo>
                  <a:pt x="332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740025" y="3340100"/>
            <a:ext cx="120650" cy="619125"/>
          </a:xfrm>
          <a:custGeom>
            <a:avLst/>
            <a:gdLst/>
            <a:ahLst/>
            <a:cxnLst/>
            <a:rect l="l" t="t" r="r" b="b"/>
            <a:pathLst>
              <a:path w="120650" h="619125">
                <a:moveTo>
                  <a:pt x="0" y="0"/>
                </a:moveTo>
                <a:lnTo>
                  <a:pt x="120650" y="619125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740025" y="3922712"/>
            <a:ext cx="117475" cy="536575"/>
          </a:xfrm>
          <a:custGeom>
            <a:avLst/>
            <a:gdLst/>
            <a:ahLst/>
            <a:cxnLst/>
            <a:rect l="l" t="t" r="r" b="b"/>
            <a:pathLst>
              <a:path w="117475" h="536575">
                <a:moveTo>
                  <a:pt x="117475" y="0"/>
                </a:moveTo>
                <a:lnTo>
                  <a:pt x="0" y="536575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85274" y="3842994"/>
            <a:ext cx="149225" cy="374015"/>
          </a:xfrm>
          <a:custGeom>
            <a:avLst/>
            <a:gdLst/>
            <a:ahLst/>
            <a:cxnLst/>
            <a:rect l="l" t="t" r="r" b="b"/>
            <a:pathLst>
              <a:path w="149225" h="374014">
                <a:moveTo>
                  <a:pt x="82050" y="278324"/>
                </a:moveTo>
                <a:lnTo>
                  <a:pt x="48653" y="288544"/>
                </a:lnTo>
                <a:lnTo>
                  <a:pt x="129412" y="373405"/>
                </a:lnTo>
                <a:lnTo>
                  <a:pt x="142597" y="295020"/>
                </a:lnTo>
                <a:lnTo>
                  <a:pt x="87160" y="295020"/>
                </a:lnTo>
                <a:lnTo>
                  <a:pt x="82050" y="278324"/>
                </a:lnTo>
                <a:close/>
              </a:path>
              <a:path w="149225" h="374014">
                <a:moveTo>
                  <a:pt x="115448" y="268104"/>
                </a:moveTo>
                <a:lnTo>
                  <a:pt x="82050" y="278324"/>
                </a:lnTo>
                <a:lnTo>
                  <a:pt x="87160" y="295020"/>
                </a:lnTo>
                <a:lnTo>
                  <a:pt x="120561" y="284810"/>
                </a:lnTo>
                <a:lnTo>
                  <a:pt x="115448" y="268104"/>
                </a:lnTo>
                <a:close/>
              </a:path>
              <a:path w="149225" h="374014">
                <a:moveTo>
                  <a:pt x="148844" y="257886"/>
                </a:moveTo>
                <a:lnTo>
                  <a:pt x="115448" y="268104"/>
                </a:lnTo>
                <a:lnTo>
                  <a:pt x="120561" y="284810"/>
                </a:lnTo>
                <a:lnTo>
                  <a:pt x="87160" y="295020"/>
                </a:lnTo>
                <a:lnTo>
                  <a:pt x="142597" y="295020"/>
                </a:lnTo>
                <a:lnTo>
                  <a:pt x="148844" y="257886"/>
                </a:lnTo>
                <a:close/>
              </a:path>
              <a:path w="149225" h="374014">
                <a:moveTo>
                  <a:pt x="33400" y="0"/>
                </a:moveTo>
                <a:lnTo>
                  <a:pt x="0" y="10210"/>
                </a:lnTo>
                <a:lnTo>
                  <a:pt x="82050" y="278324"/>
                </a:lnTo>
                <a:lnTo>
                  <a:pt x="115448" y="268104"/>
                </a:lnTo>
                <a:lnTo>
                  <a:pt x="33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101975" y="2757487"/>
            <a:ext cx="116205" cy="619125"/>
          </a:xfrm>
          <a:custGeom>
            <a:avLst/>
            <a:gdLst/>
            <a:ahLst/>
            <a:cxnLst/>
            <a:rect l="l" t="t" r="r" b="b"/>
            <a:pathLst>
              <a:path w="116205" h="619125">
                <a:moveTo>
                  <a:pt x="0" y="0"/>
                </a:moveTo>
                <a:lnTo>
                  <a:pt x="115888" y="619125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101974" y="3340100"/>
            <a:ext cx="113030" cy="536575"/>
          </a:xfrm>
          <a:custGeom>
            <a:avLst/>
            <a:gdLst/>
            <a:ahLst/>
            <a:cxnLst/>
            <a:rect l="l" t="t" r="r" b="b"/>
            <a:pathLst>
              <a:path w="113030" h="536575">
                <a:moveTo>
                  <a:pt x="112713" y="0"/>
                </a:moveTo>
                <a:lnTo>
                  <a:pt x="0" y="536575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030711" y="4312488"/>
            <a:ext cx="137160" cy="267970"/>
          </a:xfrm>
          <a:custGeom>
            <a:avLst/>
            <a:gdLst/>
            <a:ahLst/>
            <a:cxnLst/>
            <a:rect l="l" t="t" r="r" b="b"/>
            <a:pathLst>
              <a:path w="137160" h="267970">
                <a:moveTo>
                  <a:pt x="73279" y="178830"/>
                </a:moveTo>
                <a:lnTo>
                  <a:pt x="41376" y="193027"/>
                </a:lnTo>
                <a:lnTo>
                  <a:pt x="131838" y="267449"/>
                </a:lnTo>
                <a:lnTo>
                  <a:pt x="135103" y="194779"/>
                </a:lnTo>
                <a:lnTo>
                  <a:pt x="80378" y="194779"/>
                </a:lnTo>
                <a:lnTo>
                  <a:pt x="73279" y="178830"/>
                </a:lnTo>
                <a:close/>
              </a:path>
              <a:path w="137160" h="267970">
                <a:moveTo>
                  <a:pt x="105182" y="164633"/>
                </a:moveTo>
                <a:lnTo>
                  <a:pt x="73279" y="178830"/>
                </a:lnTo>
                <a:lnTo>
                  <a:pt x="80378" y="194779"/>
                </a:lnTo>
                <a:lnTo>
                  <a:pt x="112280" y="180581"/>
                </a:lnTo>
                <a:lnTo>
                  <a:pt x="105182" y="164633"/>
                </a:lnTo>
                <a:close/>
              </a:path>
              <a:path w="137160" h="267970">
                <a:moveTo>
                  <a:pt x="137096" y="150431"/>
                </a:moveTo>
                <a:lnTo>
                  <a:pt x="105182" y="164633"/>
                </a:lnTo>
                <a:lnTo>
                  <a:pt x="112280" y="180581"/>
                </a:lnTo>
                <a:lnTo>
                  <a:pt x="80378" y="194779"/>
                </a:lnTo>
                <a:lnTo>
                  <a:pt x="135103" y="194779"/>
                </a:lnTo>
                <a:lnTo>
                  <a:pt x="137096" y="150431"/>
                </a:lnTo>
                <a:close/>
              </a:path>
              <a:path w="137160" h="267970">
                <a:moveTo>
                  <a:pt x="31902" y="0"/>
                </a:moveTo>
                <a:lnTo>
                  <a:pt x="0" y="14198"/>
                </a:lnTo>
                <a:lnTo>
                  <a:pt x="73279" y="178830"/>
                </a:lnTo>
                <a:lnTo>
                  <a:pt x="105182" y="164633"/>
                </a:lnTo>
                <a:lnTo>
                  <a:pt x="319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046662" y="3549650"/>
            <a:ext cx="119380" cy="436880"/>
          </a:xfrm>
          <a:custGeom>
            <a:avLst/>
            <a:gdLst/>
            <a:ahLst/>
            <a:cxnLst/>
            <a:rect l="l" t="t" r="r" b="b"/>
            <a:pathLst>
              <a:path w="119379" h="436879">
                <a:moveTo>
                  <a:pt x="0" y="0"/>
                </a:moveTo>
                <a:lnTo>
                  <a:pt x="119062" y="436563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046662" y="3960812"/>
            <a:ext cx="116205" cy="379730"/>
          </a:xfrm>
          <a:custGeom>
            <a:avLst/>
            <a:gdLst/>
            <a:ahLst/>
            <a:cxnLst/>
            <a:rect l="l" t="t" r="r" b="b"/>
            <a:pathLst>
              <a:path w="116204" h="379729">
                <a:moveTo>
                  <a:pt x="115887" y="0"/>
                </a:moveTo>
                <a:lnTo>
                  <a:pt x="0" y="379412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379284" y="4028859"/>
            <a:ext cx="104775" cy="430530"/>
          </a:xfrm>
          <a:custGeom>
            <a:avLst/>
            <a:gdLst/>
            <a:ahLst/>
            <a:cxnLst/>
            <a:rect l="l" t="t" r="r" b="b"/>
            <a:pathLst>
              <a:path w="104775" h="430529">
                <a:moveTo>
                  <a:pt x="34736" y="328020"/>
                </a:moveTo>
                <a:lnTo>
                  <a:pt x="0" y="331622"/>
                </a:lnTo>
                <a:lnTo>
                  <a:pt x="62915" y="430428"/>
                </a:lnTo>
                <a:lnTo>
                  <a:pt x="94956" y="345389"/>
                </a:lnTo>
                <a:lnTo>
                  <a:pt x="36537" y="345389"/>
                </a:lnTo>
                <a:lnTo>
                  <a:pt x="34736" y="328020"/>
                </a:lnTo>
                <a:close/>
              </a:path>
              <a:path w="104775" h="430529">
                <a:moveTo>
                  <a:pt x="69472" y="324417"/>
                </a:moveTo>
                <a:lnTo>
                  <a:pt x="34736" y="328020"/>
                </a:lnTo>
                <a:lnTo>
                  <a:pt x="36537" y="345389"/>
                </a:lnTo>
                <a:lnTo>
                  <a:pt x="71272" y="341782"/>
                </a:lnTo>
                <a:lnTo>
                  <a:pt x="69472" y="324417"/>
                </a:lnTo>
                <a:close/>
              </a:path>
              <a:path w="104775" h="430529">
                <a:moveTo>
                  <a:pt x="104216" y="320814"/>
                </a:moveTo>
                <a:lnTo>
                  <a:pt x="69472" y="324417"/>
                </a:lnTo>
                <a:lnTo>
                  <a:pt x="71272" y="341782"/>
                </a:lnTo>
                <a:lnTo>
                  <a:pt x="36537" y="345389"/>
                </a:lnTo>
                <a:lnTo>
                  <a:pt x="94956" y="345389"/>
                </a:lnTo>
                <a:lnTo>
                  <a:pt x="104216" y="320814"/>
                </a:lnTo>
                <a:close/>
              </a:path>
              <a:path w="104775" h="430529">
                <a:moveTo>
                  <a:pt x="35839" y="0"/>
                </a:moveTo>
                <a:lnTo>
                  <a:pt x="1092" y="3606"/>
                </a:lnTo>
                <a:lnTo>
                  <a:pt x="34736" y="328020"/>
                </a:lnTo>
                <a:lnTo>
                  <a:pt x="69472" y="324417"/>
                </a:lnTo>
                <a:lnTo>
                  <a:pt x="358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397750" y="2757487"/>
            <a:ext cx="46355" cy="722630"/>
          </a:xfrm>
          <a:custGeom>
            <a:avLst/>
            <a:gdLst/>
            <a:ahLst/>
            <a:cxnLst/>
            <a:rect l="l" t="t" r="r" b="b"/>
            <a:pathLst>
              <a:path w="46354" h="722629">
                <a:moveTo>
                  <a:pt x="0" y="0"/>
                </a:moveTo>
                <a:lnTo>
                  <a:pt x="46038" y="722312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397750" y="3436937"/>
            <a:ext cx="44450" cy="627380"/>
          </a:xfrm>
          <a:custGeom>
            <a:avLst/>
            <a:gdLst/>
            <a:ahLst/>
            <a:cxnLst/>
            <a:rect l="l" t="t" r="r" b="b"/>
            <a:pathLst>
              <a:path w="44450" h="627379">
                <a:moveTo>
                  <a:pt x="44450" y="0"/>
                </a:moveTo>
                <a:lnTo>
                  <a:pt x="0" y="627061"/>
                </a:lnTo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35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Outline: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70" dirty="0"/>
              <a:t>BugTM</a:t>
            </a:r>
            <a:r>
              <a:rPr sz="2775" i="1" spc="-254" baseline="-19519" dirty="0">
                <a:latin typeface="Arial"/>
                <a:cs typeface="Arial"/>
              </a:rPr>
              <a:t>H</a:t>
            </a:r>
            <a:endParaRPr sz="2775" baseline="-19519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95" dirty="0"/>
              <a:t>BugTM</a:t>
            </a:r>
            <a:r>
              <a:rPr sz="2775" spc="-292" baseline="-19519" dirty="0"/>
              <a:t>HS</a:t>
            </a:r>
            <a:endParaRPr sz="2775" baseline="-19519"/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55" dirty="0"/>
              <a:t>Evaluation</a:t>
            </a:r>
            <a:r>
              <a:rPr spc="-65" dirty="0"/>
              <a:t> </a:t>
            </a:r>
            <a:r>
              <a:rPr spc="-95" dirty="0"/>
              <a:t>Methodology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10" dirty="0"/>
              <a:t>Experiment</a:t>
            </a:r>
            <a:r>
              <a:rPr spc="-15" dirty="0"/>
              <a:t> </a:t>
            </a:r>
            <a:r>
              <a:rPr spc="-175" dirty="0"/>
              <a:t>Results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110" dirty="0"/>
              <a:t>Conclusion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752" y="29972"/>
            <a:ext cx="2286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5" dirty="0">
                <a:solidFill>
                  <a:srgbClr val="D9D9D9"/>
                </a:solidFill>
                <a:latin typeface="Arial"/>
                <a:cs typeface="Arial"/>
              </a:rPr>
              <a:t>36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477" y="773683"/>
            <a:ext cx="21704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35" dirty="0">
                <a:latin typeface="Trebuchet MS"/>
                <a:cs typeface="Trebuchet MS"/>
              </a:rPr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477" y="1508252"/>
            <a:ext cx="7754620" cy="219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70" dirty="0">
                <a:latin typeface="Arial"/>
                <a:cs typeface="Arial"/>
              </a:rPr>
              <a:t>BugTM </a:t>
            </a:r>
            <a:r>
              <a:rPr sz="2400" spc="-200" dirty="0">
                <a:latin typeface="Arial"/>
                <a:cs typeface="Arial"/>
              </a:rPr>
              <a:t>can </a:t>
            </a:r>
            <a:r>
              <a:rPr sz="2400" spc="-120" dirty="0">
                <a:latin typeface="Arial"/>
                <a:cs typeface="Arial"/>
              </a:rPr>
              <a:t>help </a:t>
            </a:r>
            <a:r>
              <a:rPr sz="2400" spc="-75" dirty="0">
                <a:latin typeface="Arial"/>
                <a:cs typeface="Arial"/>
              </a:rPr>
              <a:t>recover </a:t>
            </a:r>
            <a:r>
              <a:rPr sz="2400" spc="-110" dirty="0">
                <a:latin typeface="Arial"/>
                <a:cs typeface="Arial"/>
              </a:rPr>
              <a:t>all </a:t>
            </a:r>
            <a:r>
              <a:rPr sz="2400" spc="-70" dirty="0">
                <a:latin typeface="Arial"/>
                <a:cs typeface="Arial"/>
              </a:rPr>
              <a:t>major </a:t>
            </a:r>
            <a:r>
              <a:rPr sz="2400" spc="-125" dirty="0">
                <a:latin typeface="Arial"/>
                <a:cs typeface="Arial"/>
              </a:rPr>
              <a:t>types </a:t>
            </a:r>
            <a:r>
              <a:rPr sz="2400" spc="-4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concurrency-bug  </a:t>
            </a:r>
            <a:r>
              <a:rPr sz="2400" spc="-114" dirty="0">
                <a:latin typeface="Arial"/>
                <a:cs typeface="Arial"/>
              </a:rPr>
              <a:t>failures </a:t>
            </a: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production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run</a:t>
            </a:r>
            <a:endParaRPr sz="2400">
              <a:latin typeface="Arial"/>
              <a:cs typeface="Arial"/>
            </a:endParaRPr>
          </a:p>
          <a:p>
            <a:pPr marL="695325" lvl="1" indent="-342900">
              <a:lnSpc>
                <a:spcPct val="100000"/>
              </a:lnSpc>
              <a:spcBef>
                <a:spcPts val="1840"/>
              </a:spcBef>
              <a:buFont typeface="Wingdings"/>
              <a:buChar char=""/>
              <a:tabLst>
                <a:tab pos="694690" algn="l"/>
                <a:tab pos="695325" algn="l"/>
              </a:tabLst>
            </a:pPr>
            <a:r>
              <a:rPr sz="2000" spc="-65" dirty="0">
                <a:latin typeface="Arial"/>
                <a:cs typeface="Arial"/>
              </a:rPr>
              <a:t>Low </a:t>
            </a:r>
            <a:r>
              <a:rPr sz="2000" spc="-40" dirty="0">
                <a:latin typeface="Arial"/>
                <a:cs typeface="Arial"/>
              </a:rPr>
              <a:t>run-time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overhead</a:t>
            </a:r>
            <a:endParaRPr sz="2000">
              <a:latin typeface="Arial"/>
              <a:cs typeface="Arial"/>
            </a:endParaRPr>
          </a:p>
          <a:p>
            <a:pPr marL="695325" lvl="1" indent="-342900">
              <a:lnSpc>
                <a:spcPct val="100000"/>
              </a:lnSpc>
              <a:spcBef>
                <a:spcPts val="885"/>
              </a:spcBef>
              <a:buFont typeface="Wingdings"/>
              <a:buChar char=""/>
              <a:tabLst>
                <a:tab pos="694690" algn="l"/>
                <a:tab pos="695325" algn="l"/>
              </a:tabLst>
            </a:pPr>
            <a:r>
              <a:rPr sz="2000" spc="-20" dirty="0">
                <a:latin typeface="Arial"/>
                <a:cs typeface="Arial"/>
              </a:rPr>
              <a:t>Outperform </a:t>
            </a:r>
            <a:r>
              <a:rPr sz="2000" spc="-6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state </a:t>
            </a:r>
            <a:r>
              <a:rPr sz="2000" spc="-4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art </a:t>
            </a:r>
            <a:r>
              <a:rPr sz="2000" spc="-125" dirty="0">
                <a:latin typeface="Arial"/>
                <a:cs typeface="Arial"/>
              </a:rPr>
              <a:t>approach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(ConAir)</a:t>
            </a:r>
            <a:endParaRPr sz="2000">
              <a:latin typeface="Arial"/>
              <a:cs typeface="Arial"/>
            </a:endParaRPr>
          </a:p>
          <a:p>
            <a:pPr marL="695325" lvl="1" indent="-342900">
              <a:lnSpc>
                <a:spcPct val="100000"/>
              </a:lnSpc>
              <a:spcBef>
                <a:spcPts val="1395"/>
              </a:spcBef>
              <a:buFont typeface="Wingdings"/>
              <a:buChar char=""/>
              <a:tabLst>
                <a:tab pos="694690" algn="l"/>
                <a:tab pos="695325" algn="l"/>
              </a:tabLst>
            </a:pPr>
            <a:r>
              <a:rPr sz="2000" spc="-114" dirty="0">
                <a:latin typeface="Arial"/>
                <a:cs typeface="Arial"/>
              </a:rPr>
              <a:t>Present </a:t>
            </a:r>
            <a:r>
              <a:rPr sz="2000" spc="-100" dirty="0">
                <a:latin typeface="Arial"/>
                <a:cs typeface="Arial"/>
              </a:rPr>
              <a:t>novel </a:t>
            </a:r>
            <a:r>
              <a:rPr sz="2000" spc="-180" dirty="0">
                <a:latin typeface="Arial"/>
                <a:cs typeface="Arial"/>
              </a:rPr>
              <a:t>ways </a:t>
            </a:r>
            <a:r>
              <a:rPr sz="2000" spc="-40" dirty="0">
                <a:latin typeface="Arial"/>
                <a:cs typeface="Arial"/>
              </a:rPr>
              <a:t>of </a:t>
            </a:r>
            <a:r>
              <a:rPr sz="2000" spc="-150" dirty="0">
                <a:latin typeface="Arial"/>
                <a:cs typeface="Arial"/>
              </a:rPr>
              <a:t>using </a:t>
            </a:r>
            <a:r>
              <a:rPr sz="2000" spc="-40" dirty="0">
                <a:latin typeface="Arial"/>
                <a:cs typeface="Arial"/>
              </a:rPr>
              <a:t>HTM </a:t>
            </a:r>
            <a:r>
              <a:rPr sz="2000" spc="-105" dirty="0">
                <a:latin typeface="Arial"/>
                <a:cs typeface="Arial"/>
              </a:rPr>
              <a:t>techniques </a:t>
            </a:r>
            <a:r>
              <a:rPr sz="2000" spc="-70" dirty="0">
                <a:latin typeface="Arial"/>
                <a:cs typeface="Arial"/>
              </a:rPr>
              <a:t>(failure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recovery)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214" y="4495291"/>
            <a:ext cx="53314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245" dirty="0">
                <a:solidFill>
                  <a:srgbClr val="800000"/>
                </a:solidFill>
                <a:latin typeface="Trebuchet MS"/>
                <a:cs typeface="Trebuchet MS"/>
              </a:rPr>
              <a:t>Come</a:t>
            </a:r>
            <a:r>
              <a:rPr sz="2800" b="1" spc="-55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800000"/>
                </a:solidFill>
                <a:latin typeface="Trebuchet MS"/>
                <a:cs typeface="Trebuchet MS"/>
              </a:rPr>
              <a:t>and </a:t>
            </a:r>
            <a:r>
              <a:rPr sz="2800" b="1" spc="125" dirty="0">
                <a:solidFill>
                  <a:srgbClr val="800000"/>
                </a:solidFill>
                <a:latin typeface="Trebuchet MS"/>
                <a:cs typeface="Trebuchet MS"/>
              </a:rPr>
              <a:t>eat this </a:t>
            </a:r>
            <a:r>
              <a:rPr sz="2800" b="1" spc="45" dirty="0">
                <a:solidFill>
                  <a:srgbClr val="800000"/>
                </a:solidFill>
                <a:latin typeface="Trebuchet MS"/>
                <a:cs typeface="Trebuchet MS"/>
              </a:rPr>
              <a:t>free </a:t>
            </a:r>
            <a:r>
              <a:rPr sz="2800" b="1" spc="40" dirty="0">
                <a:solidFill>
                  <a:srgbClr val="800000"/>
                </a:solidFill>
                <a:latin typeface="Trebuchet MS"/>
                <a:cs typeface="Trebuchet MS"/>
              </a:rPr>
              <a:t>lunch!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75" y="15875"/>
            <a:ext cx="1344612" cy="29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381375"/>
          </a:xfrm>
          <a:custGeom>
            <a:avLst/>
            <a:gdLst/>
            <a:ahLst/>
            <a:cxnLst/>
            <a:rect l="l" t="t" r="r" b="b"/>
            <a:pathLst>
              <a:path w="9144000" h="3381375">
                <a:moveTo>
                  <a:pt x="0" y="3381375"/>
                </a:moveTo>
                <a:lnTo>
                  <a:pt x="9144000" y="3381375"/>
                </a:lnTo>
                <a:lnTo>
                  <a:pt x="9144000" y="0"/>
                </a:lnTo>
                <a:lnTo>
                  <a:pt x="0" y="0"/>
                </a:lnTo>
                <a:lnTo>
                  <a:pt x="0" y="3381375"/>
                </a:lnTo>
                <a:close/>
              </a:path>
            </a:pathLst>
          </a:custGeom>
          <a:solidFill>
            <a:srgbClr val="600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2238" y="2258187"/>
            <a:ext cx="2303527" cy="387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9368" y="2903230"/>
            <a:ext cx="107006" cy="1042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8746" y="2819659"/>
            <a:ext cx="79375" cy="107950"/>
          </a:xfrm>
          <a:custGeom>
            <a:avLst/>
            <a:gdLst/>
            <a:ahLst/>
            <a:cxnLst/>
            <a:rect l="l" t="t" r="r" b="b"/>
            <a:pathLst>
              <a:path w="79375" h="107950">
                <a:moveTo>
                  <a:pt x="39194" y="0"/>
                </a:moveTo>
                <a:lnTo>
                  <a:pt x="0" y="107680"/>
                </a:lnTo>
                <a:lnTo>
                  <a:pt x="79177" y="107680"/>
                </a:lnTo>
                <a:lnTo>
                  <a:pt x="39194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1211" y="2790997"/>
            <a:ext cx="172722" cy="21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4629" y="2751963"/>
            <a:ext cx="291465" cy="290195"/>
          </a:xfrm>
          <a:custGeom>
            <a:avLst/>
            <a:gdLst/>
            <a:ahLst/>
            <a:cxnLst/>
            <a:rect l="l" t="t" r="r" b="b"/>
            <a:pathLst>
              <a:path w="291464" h="290194">
                <a:moveTo>
                  <a:pt x="113025" y="0"/>
                </a:moveTo>
                <a:lnTo>
                  <a:pt x="174979" y="0"/>
                </a:lnTo>
                <a:lnTo>
                  <a:pt x="291172" y="290182"/>
                </a:lnTo>
                <a:lnTo>
                  <a:pt x="227435" y="290182"/>
                </a:lnTo>
                <a:lnTo>
                  <a:pt x="202097" y="224267"/>
                </a:lnTo>
                <a:lnTo>
                  <a:pt x="86105" y="224267"/>
                </a:lnTo>
                <a:lnTo>
                  <a:pt x="62154" y="290182"/>
                </a:lnTo>
                <a:lnTo>
                  <a:pt x="0" y="290182"/>
                </a:lnTo>
                <a:lnTo>
                  <a:pt x="11302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6935" y="2747014"/>
            <a:ext cx="292735" cy="324485"/>
          </a:xfrm>
          <a:custGeom>
            <a:avLst/>
            <a:gdLst/>
            <a:ahLst/>
            <a:cxnLst/>
            <a:rect l="l" t="t" r="r" b="b"/>
            <a:pathLst>
              <a:path w="292735" h="324485">
                <a:moveTo>
                  <a:pt x="141132" y="0"/>
                </a:moveTo>
                <a:lnTo>
                  <a:pt x="198980" y="9872"/>
                </a:lnTo>
                <a:lnTo>
                  <a:pt x="243467" y="39489"/>
                </a:lnTo>
                <a:lnTo>
                  <a:pt x="271822" y="86871"/>
                </a:lnTo>
                <a:lnTo>
                  <a:pt x="281274" y="150039"/>
                </a:lnTo>
                <a:lnTo>
                  <a:pt x="280618" y="168274"/>
                </a:lnTo>
                <a:lnTo>
                  <a:pt x="270783" y="216151"/>
                </a:lnTo>
                <a:lnTo>
                  <a:pt x="245447" y="258313"/>
                </a:lnTo>
                <a:lnTo>
                  <a:pt x="256470" y="265637"/>
                </a:lnTo>
                <a:lnTo>
                  <a:pt x="267963" y="272169"/>
                </a:lnTo>
                <a:lnTo>
                  <a:pt x="279925" y="277909"/>
                </a:lnTo>
                <a:lnTo>
                  <a:pt x="292358" y="282858"/>
                </a:lnTo>
                <a:lnTo>
                  <a:pt x="270783" y="324227"/>
                </a:lnTo>
                <a:lnTo>
                  <a:pt x="233719" y="306215"/>
                </a:lnTo>
                <a:lnTo>
                  <a:pt x="205859" y="287608"/>
                </a:lnTo>
                <a:lnTo>
                  <a:pt x="191223" y="293064"/>
                </a:lnTo>
                <a:lnTo>
                  <a:pt x="175821" y="296961"/>
                </a:lnTo>
                <a:lnTo>
                  <a:pt x="159652" y="299299"/>
                </a:lnTo>
                <a:lnTo>
                  <a:pt x="142715" y="300079"/>
                </a:lnTo>
                <a:lnTo>
                  <a:pt x="111076" y="297617"/>
                </a:lnTo>
                <a:lnTo>
                  <a:pt x="58671" y="277922"/>
                </a:lnTo>
                <a:lnTo>
                  <a:pt x="21322" y="239001"/>
                </a:lnTo>
                <a:lnTo>
                  <a:pt x="2369" y="183677"/>
                </a:lnTo>
                <a:lnTo>
                  <a:pt x="0" y="150039"/>
                </a:lnTo>
                <a:lnTo>
                  <a:pt x="2375" y="116482"/>
                </a:lnTo>
                <a:lnTo>
                  <a:pt x="21377" y="61207"/>
                </a:lnTo>
                <a:lnTo>
                  <a:pt x="58701" y="22212"/>
                </a:lnTo>
                <a:lnTo>
                  <a:pt x="110265" y="2468"/>
                </a:lnTo>
                <a:lnTo>
                  <a:pt x="141132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6352" y="2997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0" dirty="0">
                <a:solidFill>
                  <a:srgbClr val="D9D9D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736" y="832103"/>
            <a:ext cx="6160008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8477" y="1752091"/>
            <a:ext cx="3005455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65" dirty="0">
                <a:latin typeface="Arial"/>
                <a:cs typeface="Arial"/>
              </a:rPr>
              <a:t>Semantic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correctness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125" dirty="0"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708025" lvl="1" indent="-342900">
              <a:lnSpc>
                <a:spcPct val="100000"/>
              </a:lnSpc>
              <a:spcBef>
                <a:spcPts val="325"/>
              </a:spcBef>
              <a:buFont typeface="Wingdings"/>
              <a:buChar char=""/>
              <a:tabLst>
                <a:tab pos="708025" algn="l"/>
              </a:tabLst>
            </a:pPr>
            <a:r>
              <a:rPr sz="2000" spc="-65" dirty="0">
                <a:latin typeface="Arial"/>
                <a:cs typeface="Arial"/>
              </a:rPr>
              <a:t>Low recovery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latency</a:t>
            </a:r>
            <a:endParaRPr sz="2000">
              <a:latin typeface="Arial"/>
              <a:cs typeface="Arial"/>
            </a:endParaRPr>
          </a:p>
          <a:p>
            <a:pPr marL="708025" lvl="1" indent="-342900">
              <a:lnSpc>
                <a:spcPct val="100000"/>
              </a:lnSpc>
              <a:buFont typeface="Wingdings"/>
              <a:buChar char=""/>
              <a:tabLst>
                <a:tab pos="708025" algn="l"/>
              </a:tabLst>
            </a:pPr>
            <a:r>
              <a:rPr sz="2000" spc="-65" dirty="0">
                <a:latin typeface="Arial"/>
                <a:cs typeface="Arial"/>
              </a:rPr>
              <a:t>Low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overhead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0162" y="4032250"/>
            <a:ext cx="12700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8515" y="4251451"/>
            <a:ext cx="1635125" cy="82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 marR="5080" indent="-29845">
              <a:lnSpc>
                <a:spcPct val="109200"/>
              </a:lnSpc>
              <a:spcBef>
                <a:spcPts val="100"/>
              </a:spcBef>
            </a:pPr>
            <a:r>
              <a:rPr sz="2400" spc="-260" dirty="0">
                <a:latin typeface="Arial"/>
                <a:cs typeface="Arial"/>
              </a:rPr>
              <a:t>So </a:t>
            </a:r>
            <a:r>
              <a:rPr sz="2400" spc="-135" dirty="0">
                <a:latin typeface="Arial"/>
                <a:cs typeface="Arial"/>
              </a:rPr>
              <a:t>what’s  </a:t>
            </a:r>
            <a:r>
              <a:rPr sz="2400" spc="-65" dirty="0">
                <a:solidFill>
                  <a:srgbClr val="1B7D35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1B7D35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1B7D35"/>
                </a:solidFill>
                <a:latin typeface="Arial"/>
                <a:cs typeface="Arial"/>
              </a:rPr>
              <a:t>solution?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6352" y="2997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0" dirty="0">
                <a:solidFill>
                  <a:srgbClr val="D9D9D9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736" y="832103"/>
            <a:ext cx="7845552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1987" y="3260725"/>
            <a:ext cx="548005" cy="405130"/>
          </a:xfrm>
          <a:custGeom>
            <a:avLst/>
            <a:gdLst/>
            <a:ahLst/>
            <a:cxnLst/>
            <a:rect l="l" t="t" r="r" b="b"/>
            <a:pathLst>
              <a:path w="548004" h="405129">
                <a:moveTo>
                  <a:pt x="290629" y="81374"/>
                </a:moveTo>
                <a:lnTo>
                  <a:pt x="375014" y="0"/>
                </a:lnTo>
                <a:lnTo>
                  <a:pt x="368294" y="108269"/>
                </a:lnTo>
                <a:lnTo>
                  <a:pt x="456583" y="59447"/>
                </a:lnTo>
                <a:lnTo>
                  <a:pt x="415329" y="122419"/>
                </a:lnTo>
                <a:lnTo>
                  <a:pt x="547687" y="124536"/>
                </a:lnTo>
                <a:lnTo>
                  <a:pt x="430670" y="176206"/>
                </a:lnTo>
                <a:lnTo>
                  <a:pt x="463252" y="211590"/>
                </a:lnTo>
                <a:lnTo>
                  <a:pt x="415329" y="230706"/>
                </a:lnTo>
                <a:lnTo>
                  <a:pt x="478643" y="292965"/>
                </a:lnTo>
                <a:lnTo>
                  <a:pt x="371210" y="268938"/>
                </a:lnTo>
                <a:lnTo>
                  <a:pt x="378868" y="325537"/>
                </a:lnTo>
                <a:lnTo>
                  <a:pt x="308835" y="298643"/>
                </a:lnTo>
                <a:lnTo>
                  <a:pt x="294432" y="353124"/>
                </a:lnTo>
                <a:lnTo>
                  <a:pt x="250313" y="325537"/>
                </a:lnTo>
                <a:lnTo>
                  <a:pt x="220596" y="369429"/>
                </a:lnTo>
                <a:lnTo>
                  <a:pt x="190854" y="339687"/>
                </a:lnTo>
                <a:lnTo>
                  <a:pt x="124675" y="404813"/>
                </a:lnTo>
                <a:lnTo>
                  <a:pt x="121835" y="341842"/>
                </a:lnTo>
                <a:lnTo>
                  <a:pt x="32582" y="334064"/>
                </a:lnTo>
                <a:lnTo>
                  <a:pt x="84435" y="288054"/>
                </a:lnTo>
                <a:lnTo>
                  <a:pt x="0" y="241332"/>
                </a:lnTo>
                <a:lnTo>
                  <a:pt x="99775" y="217250"/>
                </a:lnTo>
                <a:lnTo>
                  <a:pt x="29717" y="154991"/>
                </a:lnTo>
                <a:lnTo>
                  <a:pt x="136212" y="146501"/>
                </a:lnTo>
                <a:lnTo>
                  <a:pt x="114152" y="67937"/>
                </a:lnTo>
                <a:lnTo>
                  <a:pt x="216793" y="119607"/>
                </a:lnTo>
                <a:lnTo>
                  <a:pt x="246510" y="35364"/>
                </a:lnTo>
                <a:lnTo>
                  <a:pt x="290629" y="813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05090" y="3285236"/>
            <a:ext cx="92201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80" dirty="0">
                <a:latin typeface="Arial"/>
                <a:cs typeface="Arial"/>
              </a:rPr>
              <a:t>Failure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site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4387" y="2470150"/>
            <a:ext cx="3954779" cy="76200"/>
          </a:xfrm>
          <a:custGeom>
            <a:avLst/>
            <a:gdLst/>
            <a:ahLst/>
            <a:cxnLst/>
            <a:rect l="l" t="t" r="r" b="b"/>
            <a:pathLst>
              <a:path w="3954779" h="76200">
                <a:moveTo>
                  <a:pt x="3878262" y="0"/>
                </a:moveTo>
                <a:lnTo>
                  <a:pt x="3903662" y="38100"/>
                </a:lnTo>
                <a:lnTo>
                  <a:pt x="3878262" y="76200"/>
                </a:lnTo>
                <a:lnTo>
                  <a:pt x="3932237" y="49212"/>
                </a:lnTo>
                <a:lnTo>
                  <a:pt x="3903687" y="49212"/>
                </a:lnTo>
                <a:lnTo>
                  <a:pt x="3903687" y="26987"/>
                </a:lnTo>
                <a:lnTo>
                  <a:pt x="3932237" y="26987"/>
                </a:lnTo>
                <a:lnTo>
                  <a:pt x="3878262" y="0"/>
                </a:lnTo>
                <a:close/>
              </a:path>
              <a:path w="3954779" h="76200">
                <a:moveTo>
                  <a:pt x="3896254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3896254" y="49212"/>
                </a:lnTo>
                <a:lnTo>
                  <a:pt x="3903662" y="38100"/>
                </a:lnTo>
                <a:lnTo>
                  <a:pt x="3896254" y="26987"/>
                </a:lnTo>
                <a:close/>
              </a:path>
              <a:path w="3954779" h="76200">
                <a:moveTo>
                  <a:pt x="3932237" y="26987"/>
                </a:moveTo>
                <a:lnTo>
                  <a:pt x="3903687" y="26987"/>
                </a:lnTo>
                <a:lnTo>
                  <a:pt x="3903687" y="49212"/>
                </a:lnTo>
                <a:lnTo>
                  <a:pt x="3932237" y="49212"/>
                </a:lnTo>
                <a:lnTo>
                  <a:pt x="3954462" y="38100"/>
                </a:lnTo>
                <a:lnTo>
                  <a:pt x="3932237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5640" y="2288539"/>
            <a:ext cx="777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Thread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640" y="3495548"/>
            <a:ext cx="777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Thread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640" y="2888995"/>
            <a:ext cx="777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Thread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4387" y="3068637"/>
            <a:ext cx="3954779" cy="76200"/>
          </a:xfrm>
          <a:custGeom>
            <a:avLst/>
            <a:gdLst/>
            <a:ahLst/>
            <a:cxnLst/>
            <a:rect l="l" t="t" r="r" b="b"/>
            <a:pathLst>
              <a:path w="3954779" h="76200">
                <a:moveTo>
                  <a:pt x="3878262" y="0"/>
                </a:moveTo>
                <a:lnTo>
                  <a:pt x="3903662" y="38100"/>
                </a:lnTo>
                <a:lnTo>
                  <a:pt x="3878262" y="76200"/>
                </a:lnTo>
                <a:lnTo>
                  <a:pt x="3932237" y="49212"/>
                </a:lnTo>
                <a:lnTo>
                  <a:pt x="3903687" y="49212"/>
                </a:lnTo>
                <a:lnTo>
                  <a:pt x="3903687" y="26987"/>
                </a:lnTo>
                <a:lnTo>
                  <a:pt x="3932237" y="26987"/>
                </a:lnTo>
                <a:lnTo>
                  <a:pt x="3878262" y="0"/>
                </a:lnTo>
                <a:close/>
              </a:path>
              <a:path w="3954779" h="76200">
                <a:moveTo>
                  <a:pt x="3896254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3896254" y="49212"/>
                </a:lnTo>
                <a:lnTo>
                  <a:pt x="3903662" y="38100"/>
                </a:lnTo>
                <a:lnTo>
                  <a:pt x="3896254" y="26987"/>
                </a:lnTo>
                <a:close/>
              </a:path>
              <a:path w="3954779" h="76200">
                <a:moveTo>
                  <a:pt x="3932237" y="26987"/>
                </a:moveTo>
                <a:lnTo>
                  <a:pt x="3903687" y="26987"/>
                </a:lnTo>
                <a:lnTo>
                  <a:pt x="3903687" y="49212"/>
                </a:lnTo>
                <a:lnTo>
                  <a:pt x="3932237" y="49212"/>
                </a:lnTo>
                <a:lnTo>
                  <a:pt x="3954462" y="38100"/>
                </a:lnTo>
                <a:lnTo>
                  <a:pt x="3932237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4387" y="3765550"/>
            <a:ext cx="3954779" cy="76200"/>
          </a:xfrm>
          <a:custGeom>
            <a:avLst/>
            <a:gdLst/>
            <a:ahLst/>
            <a:cxnLst/>
            <a:rect l="l" t="t" r="r" b="b"/>
            <a:pathLst>
              <a:path w="3954779" h="76200">
                <a:moveTo>
                  <a:pt x="3878262" y="0"/>
                </a:moveTo>
                <a:lnTo>
                  <a:pt x="3903662" y="38100"/>
                </a:lnTo>
                <a:lnTo>
                  <a:pt x="3878262" y="76200"/>
                </a:lnTo>
                <a:lnTo>
                  <a:pt x="3932237" y="49212"/>
                </a:lnTo>
                <a:lnTo>
                  <a:pt x="3903687" y="49212"/>
                </a:lnTo>
                <a:lnTo>
                  <a:pt x="3903687" y="26987"/>
                </a:lnTo>
                <a:lnTo>
                  <a:pt x="3932237" y="26987"/>
                </a:lnTo>
                <a:lnTo>
                  <a:pt x="3878262" y="0"/>
                </a:lnTo>
                <a:close/>
              </a:path>
              <a:path w="3954779" h="76200">
                <a:moveTo>
                  <a:pt x="3896254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3896254" y="49212"/>
                </a:lnTo>
                <a:lnTo>
                  <a:pt x="3903662" y="38100"/>
                </a:lnTo>
                <a:lnTo>
                  <a:pt x="3896254" y="26987"/>
                </a:lnTo>
                <a:close/>
              </a:path>
              <a:path w="3954779" h="76200">
                <a:moveTo>
                  <a:pt x="3932237" y="26987"/>
                </a:moveTo>
                <a:lnTo>
                  <a:pt x="3903687" y="26987"/>
                </a:lnTo>
                <a:lnTo>
                  <a:pt x="3903687" y="49212"/>
                </a:lnTo>
                <a:lnTo>
                  <a:pt x="3932237" y="49212"/>
                </a:lnTo>
                <a:lnTo>
                  <a:pt x="3954462" y="38100"/>
                </a:lnTo>
                <a:lnTo>
                  <a:pt x="3932237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3537" y="3536950"/>
            <a:ext cx="487680" cy="532130"/>
          </a:xfrm>
          <a:custGeom>
            <a:avLst/>
            <a:gdLst/>
            <a:ahLst/>
            <a:cxnLst/>
            <a:rect l="l" t="t" r="r" b="b"/>
            <a:pathLst>
              <a:path w="487679" h="532129">
                <a:moveTo>
                  <a:pt x="101574" y="89255"/>
                </a:moveTo>
                <a:lnTo>
                  <a:pt x="121208" y="192468"/>
                </a:lnTo>
                <a:lnTo>
                  <a:pt x="26441" y="203619"/>
                </a:lnTo>
                <a:lnTo>
                  <a:pt x="88785" y="285407"/>
                </a:lnTo>
                <a:lnTo>
                  <a:pt x="0" y="317042"/>
                </a:lnTo>
                <a:lnTo>
                  <a:pt x="75133" y="378421"/>
                </a:lnTo>
                <a:lnTo>
                  <a:pt x="28994" y="438873"/>
                </a:lnTo>
                <a:lnTo>
                  <a:pt x="108419" y="449084"/>
                </a:lnTo>
                <a:lnTo>
                  <a:pt x="110947" y="531812"/>
                </a:lnTo>
                <a:lnTo>
                  <a:pt x="169837" y="446252"/>
                </a:lnTo>
                <a:lnTo>
                  <a:pt x="214224" y="446252"/>
                </a:lnTo>
                <a:lnTo>
                  <a:pt x="222745" y="427672"/>
                </a:lnTo>
                <a:lnTo>
                  <a:pt x="268488" y="427672"/>
                </a:lnTo>
                <a:lnTo>
                  <a:pt x="274815" y="392341"/>
                </a:lnTo>
                <a:lnTo>
                  <a:pt x="333899" y="392341"/>
                </a:lnTo>
                <a:lnTo>
                  <a:pt x="330326" y="353313"/>
                </a:lnTo>
                <a:lnTo>
                  <a:pt x="404181" y="353313"/>
                </a:lnTo>
                <a:lnTo>
                  <a:pt x="369582" y="303085"/>
                </a:lnTo>
                <a:lnTo>
                  <a:pt x="412229" y="277977"/>
                </a:lnTo>
                <a:lnTo>
                  <a:pt x="383235" y="231482"/>
                </a:lnTo>
                <a:lnTo>
                  <a:pt x="487362" y="163601"/>
                </a:lnTo>
                <a:lnTo>
                  <a:pt x="369582" y="160820"/>
                </a:lnTo>
                <a:lnTo>
                  <a:pt x="371217" y="157137"/>
                </a:lnTo>
                <a:lnTo>
                  <a:pt x="192912" y="157137"/>
                </a:lnTo>
                <a:lnTo>
                  <a:pt x="101574" y="89255"/>
                </a:lnTo>
                <a:close/>
              </a:path>
              <a:path w="487679" h="532129">
                <a:moveTo>
                  <a:pt x="214224" y="446252"/>
                </a:moveTo>
                <a:lnTo>
                  <a:pt x="169837" y="446252"/>
                </a:lnTo>
                <a:lnTo>
                  <a:pt x="196303" y="485330"/>
                </a:lnTo>
                <a:lnTo>
                  <a:pt x="214224" y="446252"/>
                </a:lnTo>
                <a:close/>
              </a:path>
              <a:path w="487679" h="532129">
                <a:moveTo>
                  <a:pt x="268488" y="427672"/>
                </a:moveTo>
                <a:lnTo>
                  <a:pt x="222745" y="427672"/>
                </a:lnTo>
                <a:lnTo>
                  <a:pt x="262000" y="463905"/>
                </a:lnTo>
                <a:lnTo>
                  <a:pt x="268488" y="427672"/>
                </a:lnTo>
                <a:close/>
              </a:path>
              <a:path w="487679" h="532129">
                <a:moveTo>
                  <a:pt x="333899" y="392341"/>
                </a:moveTo>
                <a:lnTo>
                  <a:pt x="274815" y="392341"/>
                </a:lnTo>
                <a:lnTo>
                  <a:pt x="337134" y="427672"/>
                </a:lnTo>
                <a:lnTo>
                  <a:pt x="333899" y="392341"/>
                </a:lnTo>
                <a:close/>
              </a:path>
              <a:path w="487679" h="532129">
                <a:moveTo>
                  <a:pt x="404181" y="353313"/>
                </a:moveTo>
                <a:lnTo>
                  <a:pt x="330326" y="353313"/>
                </a:lnTo>
                <a:lnTo>
                  <a:pt x="425919" y="384873"/>
                </a:lnTo>
                <a:lnTo>
                  <a:pt x="404181" y="353313"/>
                </a:lnTo>
                <a:close/>
              </a:path>
              <a:path w="487679" h="532129">
                <a:moveTo>
                  <a:pt x="219354" y="46456"/>
                </a:moveTo>
                <a:lnTo>
                  <a:pt x="192912" y="157137"/>
                </a:lnTo>
                <a:lnTo>
                  <a:pt x="371217" y="157137"/>
                </a:lnTo>
                <a:lnTo>
                  <a:pt x="377828" y="142239"/>
                </a:lnTo>
                <a:lnTo>
                  <a:pt x="327723" y="142239"/>
                </a:lnTo>
                <a:lnTo>
                  <a:pt x="329209" y="106908"/>
                </a:lnTo>
                <a:lnTo>
                  <a:pt x="258622" y="106908"/>
                </a:lnTo>
                <a:lnTo>
                  <a:pt x="219354" y="46456"/>
                </a:lnTo>
                <a:close/>
              </a:path>
              <a:path w="487679" h="532129">
                <a:moveTo>
                  <a:pt x="406298" y="78092"/>
                </a:moveTo>
                <a:lnTo>
                  <a:pt x="327723" y="142239"/>
                </a:lnTo>
                <a:lnTo>
                  <a:pt x="377828" y="142239"/>
                </a:lnTo>
                <a:lnTo>
                  <a:pt x="406298" y="78092"/>
                </a:lnTo>
                <a:close/>
              </a:path>
              <a:path w="487679" h="532129">
                <a:moveTo>
                  <a:pt x="333705" y="0"/>
                </a:moveTo>
                <a:lnTo>
                  <a:pt x="258622" y="106908"/>
                </a:lnTo>
                <a:lnTo>
                  <a:pt x="329209" y="106908"/>
                </a:lnTo>
                <a:lnTo>
                  <a:pt x="333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3537" y="3536950"/>
            <a:ext cx="487680" cy="532130"/>
          </a:xfrm>
          <a:custGeom>
            <a:avLst/>
            <a:gdLst/>
            <a:ahLst/>
            <a:cxnLst/>
            <a:rect l="l" t="t" r="r" b="b"/>
            <a:pathLst>
              <a:path w="487679" h="532129">
                <a:moveTo>
                  <a:pt x="258618" y="106904"/>
                </a:moveTo>
                <a:lnTo>
                  <a:pt x="333708" y="0"/>
                </a:lnTo>
                <a:lnTo>
                  <a:pt x="327728" y="142235"/>
                </a:lnTo>
                <a:lnTo>
                  <a:pt x="406293" y="78097"/>
                </a:lnTo>
                <a:lnTo>
                  <a:pt x="369583" y="160824"/>
                </a:lnTo>
                <a:lnTo>
                  <a:pt x="487362" y="163606"/>
                </a:lnTo>
                <a:lnTo>
                  <a:pt x="383233" y="231486"/>
                </a:lnTo>
                <a:lnTo>
                  <a:pt x="412227" y="277971"/>
                </a:lnTo>
                <a:lnTo>
                  <a:pt x="369583" y="303084"/>
                </a:lnTo>
                <a:lnTo>
                  <a:pt x="425923" y="384875"/>
                </a:lnTo>
                <a:lnTo>
                  <a:pt x="330323" y="353311"/>
                </a:lnTo>
                <a:lnTo>
                  <a:pt x="337137" y="427666"/>
                </a:lnTo>
                <a:lnTo>
                  <a:pt x="274818" y="392335"/>
                </a:lnTo>
                <a:lnTo>
                  <a:pt x="262002" y="463908"/>
                </a:lnTo>
                <a:lnTo>
                  <a:pt x="222743" y="427666"/>
                </a:lnTo>
                <a:lnTo>
                  <a:pt x="196299" y="485329"/>
                </a:lnTo>
                <a:lnTo>
                  <a:pt x="169832" y="446255"/>
                </a:lnTo>
                <a:lnTo>
                  <a:pt x="110943" y="531813"/>
                </a:lnTo>
                <a:lnTo>
                  <a:pt x="108416" y="449087"/>
                </a:lnTo>
                <a:lnTo>
                  <a:pt x="28993" y="438869"/>
                </a:lnTo>
                <a:lnTo>
                  <a:pt x="75135" y="378424"/>
                </a:lnTo>
                <a:lnTo>
                  <a:pt x="0" y="317044"/>
                </a:lnTo>
                <a:lnTo>
                  <a:pt x="88785" y="285406"/>
                </a:lnTo>
                <a:lnTo>
                  <a:pt x="26443" y="203615"/>
                </a:lnTo>
                <a:lnTo>
                  <a:pt x="121209" y="192462"/>
                </a:lnTo>
                <a:lnTo>
                  <a:pt x="101579" y="89251"/>
                </a:lnTo>
                <a:lnTo>
                  <a:pt x="192914" y="157131"/>
                </a:lnTo>
                <a:lnTo>
                  <a:pt x="219358" y="46459"/>
                </a:lnTo>
                <a:lnTo>
                  <a:pt x="258618" y="10690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04012" y="2763735"/>
            <a:ext cx="562610" cy="76200"/>
          </a:xfrm>
          <a:custGeom>
            <a:avLst/>
            <a:gdLst/>
            <a:ahLst/>
            <a:cxnLst/>
            <a:rect l="l" t="t" r="r" b="b"/>
            <a:pathLst>
              <a:path w="562609" h="76200">
                <a:moveTo>
                  <a:pt x="486346" y="0"/>
                </a:moveTo>
                <a:lnTo>
                  <a:pt x="504255" y="27030"/>
                </a:lnTo>
                <a:lnTo>
                  <a:pt x="511670" y="27050"/>
                </a:lnTo>
                <a:lnTo>
                  <a:pt x="511606" y="49275"/>
                </a:lnTo>
                <a:lnTo>
                  <a:pt x="504181" y="49275"/>
                </a:lnTo>
                <a:lnTo>
                  <a:pt x="486130" y="76200"/>
                </a:lnTo>
                <a:lnTo>
                  <a:pt x="540357" y="49275"/>
                </a:lnTo>
                <a:lnTo>
                  <a:pt x="511606" y="49275"/>
                </a:lnTo>
                <a:lnTo>
                  <a:pt x="540399" y="49255"/>
                </a:lnTo>
                <a:lnTo>
                  <a:pt x="562432" y="38315"/>
                </a:lnTo>
                <a:lnTo>
                  <a:pt x="486346" y="0"/>
                </a:lnTo>
                <a:close/>
              </a:path>
              <a:path w="562609" h="76200">
                <a:moveTo>
                  <a:pt x="504255" y="27030"/>
                </a:moveTo>
                <a:lnTo>
                  <a:pt x="511632" y="38163"/>
                </a:lnTo>
                <a:lnTo>
                  <a:pt x="504195" y="49255"/>
                </a:lnTo>
                <a:lnTo>
                  <a:pt x="511606" y="49275"/>
                </a:lnTo>
                <a:lnTo>
                  <a:pt x="511670" y="27050"/>
                </a:lnTo>
                <a:lnTo>
                  <a:pt x="504255" y="27030"/>
                </a:lnTo>
                <a:close/>
              </a:path>
              <a:path w="562609" h="76200">
                <a:moveTo>
                  <a:pt x="63" y="25603"/>
                </a:moveTo>
                <a:lnTo>
                  <a:pt x="0" y="47828"/>
                </a:lnTo>
                <a:lnTo>
                  <a:pt x="504195" y="49255"/>
                </a:lnTo>
                <a:lnTo>
                  <a:pt x="511632" y="38163"/>
                </a:lnTo>
                <a:lnTo>
                  <a:pt x="504255" y="27030"/>
                </a:lnTo>
                <a:lnTo>
                  <a:pt x="63" y="25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17777" y="2626868"/>
            <a:ext cx="8439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Execution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7000" y="2078735"/>
            <a:ext cx="2246376" cy="2246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5591" y="5245608"/>
            <a:ext cx="8177783" cy="691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6352" y="2997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0" dirty="0">
                <a:solidFill>
                  <a:srgbClr val="D9D9D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736" y="832103"/>
            <a:ext cx="2545080" cy="262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8487" y="4106862"/>
            <a:ext cx="548005" cy="405130"/>
          </a:xfrm>
          <a:custGeom>
            <a:avLst/>
            <a:gdLst/>
            <a:ahLst/>
            <a:cxnLst/>
            <a:rect l="l" t="t" r="r" b="b"/>
            <a:pathLst>
              <a:path w="548004" h="405129">
                <a:moveTo>
                  <a:pt x="290629" y="81374"/>
                </a:moveTo>
                <a:lnTo>
                  <a:pt x="375014" y="0"/>
                </a:lnTo>
                <a:lnTo>
                  <a:pt x="368294" y="108268"/>
                </a:lnTo>
                <a:lnTo>
                  <a:pt x="456583" y="59447"/>
                </a:lnTo>
                <a:lnTo>
                  <a:pt x="415329" y="122418"/>
                </a:lnTo>
                <a:lnTo>
                  <a:pt x="547687" y="124536"/>
                </a:lnTo>
                <a:lnTo>
                  <a:pt x="430670" y="176206"/>
                </a:lnTo>
                <a:lnTo>
                  <a:pt x="463252" y="211589"/>
                </a:lnTo>
                <a:lnTo>
                  <a:pt x="415329" y="230705"/>
                </a:lnTo>
                <a:lnTo>
                  <a:pt x="478643" y="292964"/>
                </a:lnTo>
                <a:lnTo>
                  <a:pt x="371210" y="268938"/>
                </a:lnTo>
                <a:lnTo>
                  <a:pt x="378868" y="325536"/>
                </a:lnTo>
                <a:lnTo>
                  <a:pt x="308835" y="298643"/>
                </a:lnTo>
                <a:lnTo>
                  <a:pt x="294432" y="353123"/>
                </a:lnTo>
                <a:lnTo>
                  <a:pt x="250313" y="325536"/>
                </a:lnTo>
                <a:lnTo>
                  <a:pt x="220596" y="369428"/>
                </a:lnTo>
                <a:lnTo>
                  <a:pt x="190854" y="339686"/>
                </a:lnTo>
                <a:lnTo>
                  <a:pt x="124675" y="404812"/>
                </a:lnTo>
                <a:lnTo>
                  <a:pt x="121835" y="341841"/>
                </a:lnTo>
                <a:lnTo>
                  <a:pt x="32582" y="334064"/>
                </a:lnTo>
                <a:lnTo>
                  <a:pt x="84435" y="288054"/>
                </a:lnTo>
                <a:lnTo>
                  <a:pt x="0" y="241332"/>
                </a:lnTo>
                <a:lnTo>
                  <a:pt x="99775" y="217249"/>
                </a:lnTo>
                <a:lnTo>
                  <a:pt x="29717" y="154991"/>
                </a:lnTo>
                <a:lnTo>
                  <a:pt x="136212" y="146501"/>
                </a:lnTo>
                <a:lnTo>
                  <a:pt x="114152" y="67937"/>
                </a:lnTo>
                <a:lnTo>
                  <a:pt x="216793" y="119607"/>
                </a:lnTo>
                <a:lnTo>
                  <a:pt x="246510" y="35364"/>
                </a:lnTo>
                <a:lnTo>
                  <a:pt x="290629" y="813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1590" y="4129532"/>
            <a:ext cx="92201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80" dirty="0">
                <a:latin typeface="Arial"/>
                <a:cs typeface="Arial"/>
              </a:rPr>
              <a:t>Failure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site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0" y="2586037"/>
            <a:ext cx="240029" cy="1903730"/>
          </a:xfrm>
          <a:custGeom>
            <a:avLst/>
            <a:gdLst/>
            <a:ahLst/>
            <a:cxnLst/>
            <a:rect l="l" t="t" r="r" b="b"/>
            <a:pathLst>
              <a:path w="240030" h="1903729">
                <a:moveTo>
                  <a:pt x="0" y="1903412"/>
                </a:moveTo>
                <a:lnTo>
                  <a:pt x="239712" y="1903412"/>
                </a:lnTo>
                <a:lnTo>
                  <a:pt x="239712" y="0"/>
                </a:lnTo>
                <a:lnTo>
                  <a:pt x="0" y="0"/>
                </a:lnTo>
                <a:lnTo>
                  <a:pt x="0" y="1903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2586037"/>
            <a:ext cx="240029" cy="1903730"/>
          </a:xfrm>
          <a:custGeom>
            <a:avLst/>
            <a:gdLst/>
            <a:ahLst/>
            <a:cxnLst/>
            <a:rect l="l" t="t" r="r" b="b"/>
            <a:pathLst>
              <a:path w="240030" h="1903729">
                <a:moveTo>
                  <a:pt x="0" y="0"/>
                </a:moveTo>
                <a:lnTo>
                  <a:pt x="239713" y="0"/>
                </a:lnTo>
                <a:lnTo>
                  <a:pt x="239713" y="1903411"/>
                </a:lnTo>
                <a:lnTo>
                  <a:pt x="0" y="190341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0887" y="2970212"/>
            <a:ext cx="3954779" cy="76200"/>
          </a:xfrm>
          <a:custGeom>
            <a:avLst/>
            <a:gdLst/>
            <a:ahLst/>
            <a:cxnLst/>
            <a:rect l="l" t="t" r="r" b="b"/>
            <a:pathLst>
              <a:path w="3954779" h="76200">
                <a:moveTo>
                  <a:pt x="3878262" y="0"/>
                </a:moveTo>
                <a:lnTo>
                  <a:pt x="3903662" y="38100"/>
                </a:lnTo>
                <a:lnTo>
                  <a:pt x="3878262" y="76200"/>
                </a:lnTo>
                <a:lnTo>
                  <a:pt x="3932237" y="49212"/>
                </a:lnTo>
                <a:lnTo>
                  <a:pt x="3903687" y="49212"/>
                </a:lnTo>
                <a:lnTo>
                  <a:pt x="3903687" y="26987"/>
                </a:lnTo>
                <a:lnTo>
                  <a:pt x="3932237" y="26987"/>
                </a:lnTo>
                <a:lnTo>
                  <a:pt x="3878262" y="0"/>
                </a:lnTo>
                <a:close/>
              </a:path>
              <a:path w="3954779" h="76200">
                <a:moveTo>
                  <a:pt x="3896254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3896254" y="49212"/>
                </a:lnTo>
                <a:lnTo>
                  <a:pt x="3903662" y="38100"/>
                </a:lnTo>
                <a:lnTo>
                  <a:pt x="3896254" y="26987"/>
                </a:lnTo>
                <a:close/>
              </a:path>
              <a:path w="3954779" h="76200">
                <a:moveTo>
                  <a:pt x="3932237" y="26987"/>
                </a:moveTo>
                <a:lnTo>
                  <a:pt x="3903687" y="26987"/>
                </a:lnTo>
                <a:lnTo>
                  <a:pt x="3903687" y="49212"/>
                </a:lnTo>
                <a:lnTo>
                  <a:pt x="3932237" y="49212"/>
                </a:lnTo>
                <a:lnTo>
                  <a:pt x="3954462" y="38100"/>
                </a:lnTo>
                <a:lnTo>
                  <a:pt x="3932237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140" y="2788412"/>
            <a:ext cx="777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Thread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3995420"/>
            <a:ext cx="777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Thread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3388868"/>
            <a:ext cx="777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Thread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0887" y="3568700"/>
            <a:ext cx="3954779" cy="76200"/>
          </a:xfrm>
          <a:custGeom>
            <a:avLst/>
            <a:gdLst/>
            <a:ahLst/>
            <a:cxnLst/>
            <a:rect l="l" t="t" r="r" b="b"/>
            <a:pathLst>
              <a:path w="3954779" h="76200">
                <a:moveTo>
                  <a:pt x="3878262" y="0"/>
                </a:moveTo>
                <a:lnTo>
                  <a:pt x="3903662" y="38100"/>
                </a:lnTo>
                <a:lnTo>
                  <a:pt x="3878262" y="76200"/>
                </a:lnTo>
                <a:lnTo>
                  <a:pt x="3932237" y="49212"/>
                </a:lnTo>
                <a:lnTo>
                  <a:pt x="3903687" y="49212"/>
                </a:lnTo>
                <a:lnTo>
                  <a:pt x="3903687" y="26987"/>
                </a:lnTo>
                <a:lnTo>
                  <a:pt x="3932237" y="26987"/>
                </a:lnTo>
                <a:lnTo>
                  <a:pt x="3878262" y="0"/>
                </a:lnTo>
                <a:close/>
              </a:path>
              <a:path w="3954779" h="76200">
                <a:moveTo>
                  <a:pt x="3896254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3896254" y="49212"/>
                </a:lnTo>
                <a:lnTo>
                  <a:pt x="3903662" y="38100"/>
                </a:lnTo>
                <a:lnTo>
                  <a:pt x="3896254" y="26987"/>
                </a:lnTo>
                <a:close/>
              </a:path>
              <a:path w="3954779" h="76200">
                <a:moveTo>
                  <a:pt x="3932237" y="26987"/>
                </a:moveTo>
                <a:lnTo>
                  <a:pt x="3903687" y="26987"/>
                </a:lnTo>
                <a:lnTo>
                  <a:pt x="3903687" y="49212"/>
                </a:lnTo>
                <a:lnTo>
                  <a:pt x="3932237" y="49212"/>
                </a:lnTo>
                <a:lnTo>
                  <a:pt x="3954462" y="38100"/>
                </a:lnTo>
                <a:lnTo>
                  <a:pt x="3932237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0887" y="4265612"/>
            <a:ext cx="3954779" cy="76200"/>
          </a:xfrm>
          <a:custGeom>
            <a:avLst/>
            <a:gdLst/>
            <a:ahLst/>
            <a:cxnLst/>
            <a:rect l="l" t="t" r="r" b="b"/>
            <a:pathLst>
              <a:path w="3954779" h="76200">
                <a:moveTo>
                  <a:pt x="3878262" y="0"/>
                </a:moveTo>
                <a:lnTo>
                  <a:pt x="3903662" y="38100"/>
                </a:lnTo>
                <a:lnTo>
                  <a:pt x="3878262" y="76200"/>
                </a:lnTo>
                <a:lnTo>
                  <a:pt x="3932237" y="49212"/>
                </a:lnTo>
                <a:lnTo>
                  <a:pt x="3903687" y="49212"/>
                </a:lnTo>
                <a:lnTo>
                  <a:pt x="3903687" y="26987"/>
                </a:lnTo>
                <a:lnTo>
                  <a:pt x="3932237" y="26987"/>
                </a:lnTo>
                <a:lnTo>
                  <a:pt x="3878262" y="0"/>
                </a:lnTo>
                <a:close/>
              </a:path>
              <a:path w="3954779" h="76200">
                <a:moveTo>
                  <a:pt x="3896254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3896254" y="49212"/>
                </a:lnTo>
                <a:lnTo>
                  <a:pt x="3903662" y="38100"/>
                </a:lnTo>
                <a:lnTo>
                  <a:pt x="3896254" y="26987"/>
                </a:lnTo>
                <a:close/>
              </a:path>
              <a:path w="3954779" h="76200">
                <a:moveTo>
                  <a:pt x="3932237" y="26987"/>
                </a:moveTo>
                <a:lnTo>
                  <a:pt x="3903687" y="26987"/>
                </a:lnTo>
                <a:lnTo>
                  <a:pt x="3903687" y="49212"/>
                </a:lnTo>
                <a:lnTo>
                  <a:pt x="3932237" y="49212"/>
                </a:lnTo>
                <a:lnTo>
                  <a:pt x="3954462" y="38100"/>
                </a:lnTo>
                <a:lnTo>
                  <a:pt x="3932237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80037" y="4037012"/>
            <a:ext cx="487680" cy="532130"/>
          </a:xfrm>
          <a:custGeom>
            <a:avLst/>
            <a:gdLst/>
            <a:ahLst/>
            <a:cxnLst/>
            <a:rect l="l" t="t" r="r" b="b"/>
            <a:pathLst>
              <a:path w="487679" h="532129">
                <a:moveTo>
                  <a:pt x="101574" y="89255"/>
                </a:moveTo>
                <a:lnTo>
                  <a:pt x="121208" y="192468"/>
                </a:lnTo>
                <a:lnTo>
                  <a:pt x="26441" y="203619"/>
                </a:lnTo>
                <a:lnTo>
                  <a:pt x="88785" y="285407"/>
                </a:lnTo>
                <a:lnTo>
                  <a:pt x="0" y="317042"/>
                </a:lnTo>
                <a:lnTo>
                  <a:pt x="75133" y="378421"/>
                </a:lnTo>
                <a:lnTo>
                  <a:pt x="28994" y="438873"/>
                </a:lnTo>
                <a:lnTo>
                  <a:pt x="108419" y="449084"/>
                </a:lnTo>
                <a:lnTo>
                  <a:pt x="110947" y="531812"/>
                </a:lnTo>
                <a:lnTo>
                  <a:pt x="169837" y="446252"/>
                </a:lnTo>
                <a:lnTo>
                  <a:pt x="214220" y="446252"/>
                </a:lnTo>
                <a:lnTo>
                  <a:pt x="222745" y="427659"/>
                </a:lnTo>
                <a:lnTo>
                  <a:pt x="268491" y="427659"/>
                </a:lnTo>
                <a:lnTo>
                  <a:pt x="274815" y="392341"/>
                </a:lnTo>
                <a:lnTo>
                  <a:pt x="333900" y="392341"/>
                </a:lnTo>
                <a:lnTo>
                  <a:pt x="330326" y="353313"/>
                </a:lnTo>
                <a:lnTo>
                  <a:pt x="404181" y="353313"/>
                </a:lnTo>
                <a:lnTo>
                  <a:pt x="369582" y="303085"/>
                </a:lnTo>
                <a:lnTo>
                  <a:pt x="412229" y="277977"/>
                </a:lnTo>
                <a:lnTo>
                  <a:pt x="383235" y="231482"/>
                </a:lnTo>
                <a:lnTo>
                  <a:pt x="487362" y="163601"/>
                </a:lnTo>
                <a:lnTo>
                  <a:pt x="369582" y="160820"/>
                </a:lnTo>
                <a:lnTo>
                  <a:pt x="371217" y="157137"/>
                </a:lnTo>
                <a:lnTo>
                  <a:pt x="192912" y="157137"/>
                </a:lnTo>
                <a:lnTo>
                  <a:pt x="101574" y="89255"/>
                </a:lnTo>
                <a:close/>
              </a:path>
              <a:path w="487679" h="532129">
                <a:moveTo>
                  <a:pt x="214220" y="446252"/>
                </a:moveTo>
                <a:lnTo>
                  <a:pt x="169837" y="446252"/>
                </a:lnTo>
                <a:lnTo>
                  <a:pt x="196303" y="485330"/>
                </a:lnTo>
                <a:lnTo>
                  <a:pt x="214220" y="446252"/>
                </a:lnTo>
                <a:close/>
              </a:path>
              <a:path w="487679" h="532129">
                <a:moveTo>
                  <a:pt x="268491" y="427659"/>
                </a:moveTo>
                <a:lnTo>
                  <a:pt x="222745" y="427659"/>
                </a:lnTo>
                <a:lnTo>
                  <a:pt x="262000" y="463905"/>
                </a:lnTo>
                <a:lnTo>
                  <a:pt x="268491" y="427659"/>
                </a:lnTo>
                <a:close/>
              </a:path>
              <a:path w="487679" h="532129">
                <a:moveTo>
                  <a:pt x="333900" y="392341"/>
                </a:moveTo>
                <a:lnTo>
                  <a:pt x="274815" y="392341"/>
                </a:lnTo>
                <a:lnTo>
                  <a:pt x="337134" y="427659"/>
                </a:lnTo>
                <a:lnTo>
                  <a:pt x="333900" y="392341"/>
                </a:lnTo>
                <a:close/>
              </a:path>
              <a:path w="487679" h="532129">
                <a:moveTo>
                  <a:pt x="404181" y="353313"/>
                </a:moveTo>
                <a:lnTo>
                  <a:pt x="330326" y="353313"/>
                </a:lnTo>
                <a:lnTo>
                  <a:pt x="425919" y="384873"/>
                </a:lnTo>
                <a:lnTo>
                  <a:pt x="404181" y="353313"/>
                </a:lnTo>
                <a:close/>
              </a:path>
              <a:path w="487679" h="532129">
                <a:moveTo>
                  <a:pt x="219354" y="46456"/>
                </a:moveTo>
                <a:lnTo>
                  <a:pt x="192912" y="157137"/>
                </a:lnTo>
                <a:lnTo>
                  <a:pt x="371217" y="157137"/>
                </a:lnTo>
                <a:lnTo>
                  <a:pt x="377830" y="142239"/>
                </a:lnTo>
                <a:lnTo>
                  <a:pt x="327723" y="142239"/>
                </a:lnTo>
                <a:lnTo>
                  <a:pt x="329209" y="106908"/>
                </a:lnTo>
                <a:lnTo>
                  <a:pt x="258622" y="106908"/>
                </a:lnTo>
                <a:lnTo>
                  <a:pt x="219354" y="46456"/>
                </a:lnTo>
                <a:close/>
              </a:path>
              <a:path w="487679" h="532129">
                <a:moveTo>
                  <a:pt x="406298" y="78105"/>
                </a:moveTo>
                <a:lnTo>
                  <a:pt x="327723" y="142239"/>
                </a:lnTo>
                <a:lnTo>
                  <a:pt x="377830" y="142239"/>
                </a:lnTo>
                <a:lnTo>
                  <a:pt x="406298" y="78105"/>
                </a:lnTo>
                <a:close/>
              </a:path>
              <a:path w="487679" h="532129">
                <a:moveTo>
                  <a:pt x="333705" y="0"/>
                </a:moveTo>
                <a:lnTo>
                  <a:pt x="258622" y="106908"/>
                </a:lnTo>
                <a:lnTo>
                  <a:pt x="329209" y="106908"/>
                </a:lnTo>
                <a:lnTo>
                  <a:pt x="333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80037" y="4037012"/>
            <a:ext cx="487680" cy="532130"/>
          </a:xfrm>
          <a:custGeom>
            <a:avLst/>
            <a:gdLst/>
            <a:ahLst/>
            <a:cxnLst/>
            <a:rect l="l" t="t" r="r" b="b"/>
            <a:pathLst>
              <a:path w="487679" h="532129">
                <a:moveTo>
                  <a:pt x="258618" y="106904"/>
                </a:moveTo>
                <a:lnTo>
                  <a:pt x="333708" y="0"/>
                </a:lnTo>
                <a:lnTo>
                  <a:pt x="327728" y="142235"/>
                </a:lnTo>
                <a:lnTo>
                  <a:pt x="406293" y="78097"/>
                </a:lnTo>
                <a:lnTo>
                  <a:pt x="369583" y="160824"/>
                </a:lnTo>
                <a:lnTo>
                  <a:pt x="487362" y="163606"/>
                </a:lnTo>
                <a:lnTo>
                  <a:pt x="383233" y="231486"/>
                </a:lnTo>
                <a:lnTo>
                  <a:pt x="412227" y="277970"/>
                </a:lnTo>
                <a:lnTo>
                  <a:pt x="369583" y="303084"/>
                </a:lnTo>
                <a:lnTo>
                  <a:pt x="425923" y="384874"/>
                </a:lnTo>
                <a:lnTo>
                  <a:pt x="330323" y="353310"/>
                </a:lnTo>
                <a:lnTo>
                  <a:pt x="337137" y="427665"/>
                </a:lnTo>
                <a:lnTo>
                  <a:pt x="274818" y="392334"/>
                </a:lnTo>
                <a:lnTo>
                  <a:pt x="262002" y="463907"/>
                </a:lnTo>
                <a:lnTo>
                  <a:pt x="222743" y="427665"/>
                </a:lnTo>
                <a:lnTo>
                  <a:pt x="196299" y="485328"/>
                </a:lnTo>
                <a:lnTo>
                  <a:pt x="169832" y="446254"/>
                </a:lnTo>
                <a:lnTo>
                  <a:pt x="110943" y="531812"/>
                </a:lnTo>
                <a:lnTo>
                  <a:pt x="108416" y="449086"/>
                </a:lnTo>
                <a:lnTo>
                  <a:pt x="28993" y="438868"/>
                </a:lnTo>
                <a:lnTo>
                  <a:pt x="75135" y="378424"/>
                </a:lnTo>
                <a:lnTo>
                  <a:pt x="0" y="317044"/>
                </a:lnTo>
                <a:lnTo>
                  <a:pt x="88785" y="285406"/>
                </a:lnTo>
                <a:lnTo>
                  <a:pt x="26443" y="203615"/>
                </a:lnTo>
                <a:lnTo>
                  <a:pt x="121209" y="192462"/>
                </a:lnTo>
                <a:lnTo>
                  <a:pt x="101579" y="89250"/>
                </a:lnTo>
                <a:lnTo>
                  <a:pt x="192914" y="157131"/>
                </a:lnTo>
                <a:lnTo>
                  <a:pt x="219358" y="46459"/>
                </a:lnTo>
                <a:lnTo>
                  <a:pt x="258618" y="10690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61162" y="2893910"/>
            <a:ext cx="562610" cy="76200"/>
          </a:xfrm>
          <a:custGeom>
            <a:avLst/>
            <a:gdLst/>
            <a:ahLst/>
            <a:cxnLst/>
            <a:rect l="l" t="t" r="r" b="b"/>
            <a:pathLst>
              <a:path w="562609" h="76200">
                <a:moveTo>
                  <a:pt x="486346" y="0"/>
                </a:moveTo>
                <a:lnTo>
                  <a:pt x="504255" y="27030"/>
                </a:lnTo>
                <a:lnTo>
                  <a:pt x="511670" y="27050"/>
                </a:lnTo>
                <a:lnTo>
                  <a:pt x="511606" y="49275"/>
                </a:lnTo>
                <a:lnTo>
                  <a:pt x="504181" y="49275"/>
                </a:lnTo>
                <a:lnTo>
                  <a:pt x="486130" y="76200"/>
                </a:lnTo>
                <a:lnTo>
                  <a:pt x="540357" y="49275"/>
                </a:lnTo>
                <a:lnTo>
                  <a:pt x="511606" y="49275"/>
                </a:lnTo>
                <a:lnTo>
                  <a:pt x="540399" y="49255"/>
                </a:lnTo>
                <a:lnTo>
                  <a:pt x="562432" y="38315"/>
                </a:lnTo>
                <a:lnTo>
                  <a:pt x="486346" y="0"/>
                </a:lnTo>
                <a:close/>
              </a:path>
              <a:path w="562609" h="76200">
                <a:moveTo>
                  <a:pt x="504255" y="27030"/>
                </a:moveTo>
                <a:lnTo>
                  <a:pt x="511632" y="38163"/>
                </a:lnTo>
                <a:lnTo>
                  <a:pt x="504195" y="49255"/>
                </a:lnTo>
                <a:lnTo>
                  <a:pt x="511606" y="49275"/>
                </a:lnTo>
                <a:lnTo>
                  <a:pt x="511670" y="27050"/>
                </a:lnTo>
                <a:lnTo>
                  <a:pt x="504255" y="27030"/>
                </a:lnTo>
                <a:close/>
              </a:path>
              <a:path w="562609" h="76200">
                <a:moveTo>
                  <a:pt x="63" y="25603"/>
                </a:moveTo>
                <a:lnTo>
                  <a:pt x="0" y="47828"/>
                </a:lnTo>
                <a:lnTo>
                  <a:pt x="504195" y="49255"/>
                </a:lnTo>
                <a:lnTo>
                  <a:pt x="511632" y="38163"/>
                </a:lnTo>
                <a:lnTo>
                  <a:pt x="504255" y="27030"/>
                </a:lnTo>
                <a:lnTo>
                  <a:pt x="63" y="25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94537" y="3148012"/>
            <a:ext cx="152400" cy="798830"/>
          </a:xfrm>
          <a:custGeom>
            <a:avLst/>
            <a:gdLst/>
            <a:ahLst/>
            <a:cxnLst/>
            <a:rect l="l" t="t" r="r" b="b"/>
            <a:pathLst>
              <a:path w="152400" h="798829">
                <a:moveTo>
                  <a:pt x="0" y="798512"/>
                </a:moveTo>
                <a:lnTo>
                  <a:pt x="152400" y="798512"/>
                </a:lnTo>
                <a:lnTo>
                  <a:pt x="152400" y="0"/>
                </a:lnTo>
                <a:lnTo>
                  <a:pt x="0" y="0"/>
                </a:lnTo>
                <a:lnTo>
                  <a:pt x="0" y="798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4537" y="3148012"/>
            <a:ext cx="152400" cy="798830"/>
          </a:xfrm>
          <a:custGeom>
            <a:avLst/>
            <a:gdLst/>
            <a:ahLst/>
            <a:cxnLst/>
            <a:rect l="l" t="t" r="r" b="b"/>
            <a:pathLst>
              <a:path w="152400" h="798829">
                <a:moveTo>
                  <a:pt x="0" y="0"/>
                </a:moveTo>
                <a:lnTo>
                  <a:pt x="152400" y="0"/>
                </a:lnTo>
                <a:lnTo>
                  <a:pt x="152400" y="798512"/>
                </a:lnTo>
                <a:lnTo>
                  <a:pt x="0" y="79851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70127" y="2621991"/>
            <a:ext cx="1365885" cy="12750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 indent="304800">
              <a:lnSpc>
                <a:spcPct val="100000"/>
              </a:lnSpc>
              <a:spcBef>
                <a:spcPts val="1175"/>
              </a:spcBef>
            </a:pPr>
            <a:r>
              <a:rPr sz="1600" spc="-70" dirty="0">
                <a:latin typeface="Arial"/>
                <a:cs typeface="Arial"/>
              </a:rPr>
              <a:t>Execution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600" spc="35" dirty="0">
                <a:latin typeface="Arial"/>
                <a:cs typeface="Arial"/>
              </a:rPr>
              <a:t>W</a:t>
            </a:r>
            <a:r>
              <a:rPr sz="1600" spc="2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13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pr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204" dirty="0">
                <a:latin typeface="Arial"/>
                <a:cs typeface="Arial"/>
              </a:rPr>
              <a:t>g</a:t>
            </a:r>
            <a:r>
              <a:rPr sz="1600" spc="100" dirty="0">
                <a:latin typeface="Arial"/>
                <a:cs typeface="Arial"/>
              </a:rPr>
              <a:t>r</a:t>
            </a:r>
            <a:r>
              <a:rPr sz="1600" spc="-204" dirty="0">
                <a:latin typeface="Arial"/>
                <a:cs typeface="Arial"/>
              </a:rPr>
              <a:t>a</a:t>
            </a:r>
            <a:r>
              <a:rPr sz="1600" spc="-55" dirty="0">
                <a:latin typeface="Arial"/>
                <a:cs typeface="Arial"/>
              </a:rPr>
              <a:t>m  </a:t>
            </a:r>
            <a:r>
              <a:rPr sz="1600" spc="-60" dirty="0">
                <a:latin typeface="Arial"/>
                <a:cs typeface="Arial"/>
              </a:rPr>
              <a:t>memory-state  checkpoint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4176" y="2673095"/>
            <a:ext cx="646176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4176" y="3276600"/>
            <a:ext cx="646176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4176" y="3965447"/>
            <a:ext cx="646176" cy="649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77227" y="1560068"/>
            <a:ext cx="40424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90" dirty="0">
                <a:solidFill>
                  <a:srgbClr val="800000"/>
                </a:solidFill>
                <a:latin typeface="Trebuchet MS"/>
                <a:cs typeface="Trebuchet MS"/>
              </a:rPr>
              <a:t>Traditional </a:t>
            </a:r>
            <a:r>
              <a:rPr sz="2000" b="1" spc="114" dirty="0">
                <a:solidFill>
                  <a:srgbClr val="800000"/>
                </a:solidFill>
                <a:latin typeface="Trebuchet MS"/>
                <a:cs typeface="Trebuchet MS"/>
              </a:rPr>
              <a:t>Roll-back</a:t>
            </a:r>
            <a:r>
              <a:rPr sz="2000" b="1" spc="-10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000" b="1" spc="90" dirty="0">
                <a:solidFill>
                  <a:srgbClr val="800000"/>
                </a:solidFill>
                <a:latin typeface="Trebuchet MS"/>
                <a:cs typeface="Trebuchet MS"/>
              </a:rPr>
              <a:t>Recovery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4452" y="78740"/>
            <a:ext cx="89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D9D9D9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3767" y="4300728"/>
            <a:ext cx="5257800" cy="30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3811" y="4371403"/>
            <a:ext cx="5062855" cy="114300"/>
          </a:xfrm>
          <a:custGeom>
            <a:avLst/>
            <a:gdLst/>
            <a:ahLst/>
            <a:cxnLst/>
            <a:rect l="l" t="t" r="r" b="b"/>
            <a:pathLst>
              <a:path w="5062855" h="114300">
                <a:moveTo>
                  <a:pt x="4948618" y="0"/>
                </a:moveTo>
                <a:lnTo>
                  <a:pt x="4948428" y="38093"/>
                </a:lnTo>
                <a:lnTo>
                  <a:pt x="4967465" y="38188"/>
                </a:lnTo>
                <a:lnTo>
                  <a:pt x="4967274" y="76288"/>
                </a:lnTo>
                <a:lnTo>
                  <a:pt x="4948237" y="76288"/>
                </a:lnTo>
                <a:lnTo>
                  <a:pt x="4948046" y="114299"/>
                </a:lnTo>
                <a:lnTo>
                  <a:pt x="5025024" y="76288"/>
                </a:lnTo>
                <a:lnTo>
                  <a:pt x="4967274" y="76288"/>
                </a:lnTo>
                <a:lnTo>
                  <a:pt x="5025218" y="76193"/>
                </a:lnTo>
                <a:lnTo>
                  <a:pt x="5062626" y="57721"/>
                </a:lnTo>
                <a:lnTo>
                  <a:pt x="4948618" y="0"/>
                </a:lnTo>
                <a:close/>
              </a:path>
              <a:path w="5062855" h="114300">
                <a:moveTo>
                  <a:pt x="4948428" y="38093"/>
                </a:moveTo>
                <a:lnTo>
                  <a:pt x="4948237" y="76193"/>
                </a:lnTo>
                <a:lnTo>
                  <a:pt x="4967274" y="76288"/>
                </a:lnTo>
                <a:lnTo>
                  <a:pt x="4967465" y="38188"/>
                </a:lnTo>
                <a:lnTo>
                  <a:pt x="4948428" y="38093"/>
                </a:lnTo>
                <a:close/>
              </a:path>
              <a:path w="5062855" h="114300">
                <a:moveTo>
                  <a:pt x="177" y="13271"/>
                </a:moveTo>
                <a:lnTo>
                  <a:pt x="0" y="51371"/>
                </a:lnTo>
                <a:lnTo>
                  <a:pt x="4948237" y="76193"/>
                </a:lnTo>
                <a:lnTo>
                  <a:pt x="4948428" y="38093"/>
                </a:lnTo>
                <a:lnTo>
                  <a:pt x="177" y="1327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0032" y="1078991"/>
            <a:ext cx="310895" cy="3401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0107" y="1208087"/>
            <a:ext cx="133350" cy="3209290"/>
          </a:xfrm>
          <a:custGeom>
            <a:avLst/>
            <a:gdLst/>
            <a:ahLst/>
            <a:cxnLst/>
            <a:rect l="l" t="t" r="r" b="b"/>
            <a:pathLst>
              <a:path w="133350" h="3209290">
                <a:moveTo>
                  <a:pt x="76192" y="113931"/>
                </a:moveTo>
                <a:lnTo>
                  <a:pt x="38105" y="114630"/>
                </a:lnTo>
                <a:lnTo>
                  <a:pt x="94742" y="3208680"/>
                </a:lnTo>
                <a:lnTo>
                  <a:pt x="132842" y="3207994"/>
                </a:lnTo>
                <a:lnTo>
                  <a:pt x="76192" y="113931"/>
                </a:lnTo>
                <a:close/>
              </a:path>
              <a:path w="133350" h="3209290">
                <a:moveTo>
                  <a:pt x="55054" y="0"/>
                </a:moveTo>
                <a:lnTo>
                  <a:pt x="0" y="115328"/>
                </a:lnTo>
                <a:lnTo>
                  <a:pt x="38105" y="114630"/>
                </a:lnTo>
                <a:lnTo>
                  <a:pt x="37757" y="95592"/>
                </a:lnTo>
                <a:lnTo>
                  <a:pt x="75844" y="94894"/>
                </a:lnTo>
                <a:lnTo>
                  <a:pt x="104694" y="94894"/>
                </a:lnTo>
                <a:lnTo>
                  <a:pt x="55054" y="0"/>
                </a:lnTo>
                <a:close/>
              </a:path>
              <a:path w="133350" h="3209290">
                <a:moveTo>
                  <a:pt x="75844" y="94894"/>
                </a:moveTo>
                <a:lnTo>
                  <a:pt x="37757" y="95592"/>
                </a:lnTo>
                <a:lnTo>
                  <a:pt x="38105" y="114630"/>
                </a:lnTo>
                <a:lnTo>
                  <a:pt x="76192" y="113931"/>
                </a:lnTo>
                <a:lnTo>
                  <a:pt x="75844" y="94894"/>
                </a:lnTo>
                <a:close/>
              </a:path>
              <a:path w="133350" h="3209290">
                <a:moveTo>
                  <a:pt x="104694" y="94894"/>
                </a:moveTo>
                <a:lnTo>
                  <a:pt x="75844" y="94894"/>
                </a:lnTo>
                <a:lnTo>
                  <a:pt x="76192" y="113931"/>
                </a:lnTo>
                <a:lnTo>
                  <a:pt x="114287" y="113233"/>
                </a:lnTo>
                <a:lnTo>
                  <a:pt x="104694" y="948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2390" y="4836667"/>
            <a:ext cx="102679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0" dirty="0">
                <a:latin typeface="Arial"/>
                <a:cs typeface="Arial"/>
              </a:rPr>
              <a:t>Overhead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(%)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2639" y="4528820"/>
            <a:ext cx="242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14" dirty="0">
                <a:latin typeface="Arial"/>
                <a:cs typeface="Arial"/>
              </a:rPr>
              <a:t>0</a:t>
            </a:r>
            <a:r>
              <a:rPr sz="1400" spc="-55" dirty="0">
                <a:latin typeface="Arial"/>
                <a:cs typeface="Arial"/>
              </a:rPr>
              <a:t>.</a:t>
            </a:r>
            <a:r>
              <a:rPr sz="1400" spc="-8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2639" y="1340612"/>
            <a:ext cx="1416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Arial"/>
                <a:cs typeface="Arial"/>
              </a:rPr>
              <a:t>Recovery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capability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9540" y="4544059"/>
            <a:ext cx="2038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8212" y="1914525"/>
            <a:ext cx="204788" cy="204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5240" y="1816904"/>
            <a:ext cx="1726564" cy="9455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00" spc="-85" dirty="0">
                <a:latin typeface="Arial"/>
                <a:cs typeface="Arial"/>
              </a:rPr>
              <a:t>Rx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5"/>
              </a:spcBef>
            </a:pPr>
            <a:r>
              <a:rPr sz="1800" spc="-95" dirty="0">
                <a:solidFill>
                  <a:srgbClr val="800000"/>
                </a:solidFill>
                <a:latin typeface="Arial"/>
                <a:cs typeface="Arial"/>
              </a:rPr>
              <a:t>good </a:t>
            </a:r>
            <a:r>
              <a:rPr sz="1800" spc="-85" dirty="0">
                <a:solidFill>
                  <a:srgbClr val="800000"/>
                </a:solidFill>
                <a:latin typeface="Arial"/>
                <a:cs typeface="Arial"/>
              </a:rPr>
              <a:t>capability 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poor</a:t>
            </a:r>
            <a:r>
              <a:rPr sz="18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800000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389" y="6360667"/>
            <a:ext cx="777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3366FF"/>
                </a:solidFill>
                <a:latin typeface="Arial"/>
                <a:cs typeface="Arial"/>
              </a:rPr>
              <a:t>[1]Rx:Treating </a:t>
            </a:r>
            <a:r>
              <a:rPr sz="1800" spc="-165" dirty="0">
                <a:solidFill>
                  <a:srgbClr val="3366FF"/>
                </a:solidFill>
                <a:latin typeface="Arial"/>
                <a:cs typeface="Arial"/>
              </a:rPr>
              <a:t>bugs </a:t>
            </a:r>
            <a:r>
              <a:rPr sz="1800" spc="-229" dirty="0">
                <a:solidFill>
                  <a:srgbClr val="3366FF"/>
                </a:solidFill>
                <a:latin typeface="Arial"/>
                <a:cs typeface="Arial"/>
              </a:rPr>
              <a:t>as </a:t>
            </a:r>
            <a:r>
              <a:rPr sz="1800" spc="-100" dirty="0">
                <a:solidFill>
                  <a:srgbClr val="3366FF"/>
                </a:solidFill>
                <a:latin typeface="Arial"/>
                <a:cs typeface="Arial"/>
              </a:rPr>
              <a:t>allergies </a:t>
            </a:r>
            <a:r>
              <a:rPr sz="1800" spc="-105" dirty="0">
                <a:solidFill>
                  <a:srgbClr val="3366FF"/>
                </a:solidFill>
                <a:latin typeface="Arial"/>
                <a:cs typeface="Arial"/>
              </a:rPr>
              <a:t>– </a:t>
            </a:r>
            <a:r>
              <a:rPr sz="1800" spc="-235" dirty="0">
                <a:solidFill>
                  <a:srgbClr val="3366FF"/>
                </a:solidFill>
                <a:latin typeface="Arial"/>
                <a:cs typeface="Arial"/>
              </a:rPr>
              <a:t>a </a:t>
            </a:r>
            <a:r>
              <a:rPr sz="1800" spc="-170" dirty="0">
                <a:solidFill>
                  <a:srgbClr val="3366FF"/>
                </a:solidFill>
                <a:latin typeface="Arial"/>
                <a:cs typeface="Arial"/>
              </a:rPr>
              <a:t>safe </a:t>
            </a:r>
            <a:r>
              <a:rPr sz="1800" spc="-60" dirty="0">
                <a:solidFill>
                  <a:srgbClr val="3366FF"/>
                </a:solidFill>
                <a:latin typeface="Arial"/>
                <a:cs typeface="Arial"/>
              </a:rPr>
              <a:t>method </a:t>
            </a:r>
            <a:r>
              <a:rPr sz="1800" spc="45" dirty="0">
                <a:solidFill>
                  <a:srgbClr val="3366FF"/>
                </a:solidFill>
                <a:latin typeface="Arial"/>
                <a:cs typeface="Arial"/>
              </a:rPr>
              <a:t>to </a:t>
            </a:r>
            <a:r>
              <a:rPr sz="1800" spc="-85" dirty="0">
                <a:solidFill>
                  <a:srgbClr val="3366FF"/>
                </a:solidFill>
                <a:latin typeface="Arial"/>
                <a:cs typeface="Arial"/>
              </a:rPr>
              <a:t>survive </a:t>
            </a:r>
            <a:r>
              <a:rPr sz="1800" spc="-65" dirty="0">
                <a:solidFill>
                  <a:srgbClr val="3366FF"/>
                </a:solidFill>
                <a:latin typeface="Arial"/>
                <a:cs typeface="Arial"/>
              </a:rPr>
              <a:t>software </a:t>
            </a:r>
            <a:r>
              <a:rPr sz="1800" spc="-70" dirty="0">
                <a:solidFill>
                  <a:srgbClr val="3366FF"/>
                </a:solidFill>
                <a:latin typeface="Arial"/>
                <a:cs typeface="Arial"/>
              </a:rPr>
              <a:t>failure,</a:t>
            </a:r>
            <a:r>
              <a:rPr sz="1800" spc="-1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70" dirty="0">
                <a:solidFill>
                  <a:srgbClr val="3366FF"/>
                </a:solidFill>
                <a:latin typeface="Arial"/>
                <a:cs typeface="Arial"/>
              </a:rPr>
              <a:t>SOSP’05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6352" y="29972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90" dirty="0">
                <a:solidFill>
                  <a:srgbClr val="D9D9D9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4736" y="832103"/>
            <a:ext cx="2679192" cy="262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465" y="1694180"/>
            <a:ext cx="353250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170" dirty="0">
                <a:solidFill>
                  <a:srgbClr val="800000"/>
                </a:solidFill>
                <a:latin typeface="Trebuchet MS"/>
                <a:cs typeface="Trebuchet MS"/>
              </a:rPr>
              <a:t>ConAir </a:t>
            </a:r>
            <a:r>
              <a:rPr sz="2000" b="1" spc="114" dirty="0">
                <a:solidFill>
                  <a:srgbClr val="800000"/>
                </a:solidFill>
                <a:latin typeface="Trebuchet MS"/>
                <a:cs typeface="Trebuchet MS"/>
              </a:rPr>
              <a:t>Roll-back</a:t>
            </a:r>
            <a:r>
              <a:rPr sz="2000" b="1" spc="-21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000" b="1" spc="90" dirty="0">
                <a:solidFill>
                  <a:srgbClr val="800000"/>
                </a:solidFill>
                <a:latin typeface="Trebuchet MS"/>
                <a:cs typeface="Trebuchet MS"/>
              </a:rPr>
              <a:t>Recovery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8950" y="3987800"/>
            <a:ext cx="548005" cy="405130"/>
          </a:xfrm>
          <a:custGeom>
            <a:avLst/>
            <a:gdLst/>
            <a:ahLst/>
            <a:cxnLst/>
            <a:rect l="l" t="t" r="r" b="b"/>
            <a:pathLst>
              <a:path w="548004" h="405129">
                <a:moveTo>
                  <a:pt x="290630" y="81374"/>
                </a:moveTo>
                <a:lnTo>
                  <a:pt x="375014" y="0"/>
                </a:lnTo>
                <a:lnTo>
                  <a:pt x="368295" y="108269"/>
                </a:lnTo>
                <a:lnTo>
                  <a:pt x="456584" y="59447"/>
                </a:lnTo>
                <a:lnTo>
                  <a:pt x="415330" y="122419"/>
                </a:lnTo>
                <a:lnTo>
                  <a:pt x="547688" y="124536"/>
                </a:lnTo>
                <a:lnTo>
                  <a:pt x="430670" y="176206"/>
                </a:lnTo>
                <a:lnTo>
                  <a:pt x="463253" y="211590"/>
                </a:lnTo>
                <a:lnTo>
                  <a:pt x="415330" y="230706"/>
                </a:lnTo>
                <a:lnTo>
                  <a:pt x="478644" y="292965"/>
                </a:lnTo>
                <a:lnTo>
                  <a:pt x="371211" y="268938"/>
                </a:lnTo>
                <a:lnTo>
                  <a:pt x="378868" y="325537"/>
                </a:lnTo>
                <a:lnTo>
                  <a:pt x="308835" y="298643"/>
                </a:lnTo>
                <a:lnTo>
                  <a:pt x="294433" y="353124"/>
                </a:lnTo>
                <a:lnTo>
                  <a:pt x="250314" y="325537"/>
                </a:lnTo>
                <a:lnTo>
                  <a:pt x="220597" y="369429"/>
                </a:lnTo>
                <a:lnTo>
                  <a:pt x="190854" y="339687"/>
                </a:lnTo>
                <a:lnTo>
                  <a:pt x="124675" y="404813"/>
                </a:lnTo>
                <a:lnTo>
                  <a:pt x="121835" y="341842"/>
                </a:lnTo>
                <a:lnTo>
                  <a:pt x="32582" y="334064"/>
                </a:lnTo>
                <a:lnTo>
                  <a:pt x="84435" y="288054"/>
                </a:lnTo>
                <a:lnTo>
                  <a:pt x="0" y="241332"/>
                </a:lnTo>
                <a:lnTo>
                  <a:pt x="99775" y="217250"/>
                </a:lnTo>
                <a:lnTo>
                  <a:pt x="29717" y="154991"/>
                </a:lnTo>
                <a:lnTo>
                  <a:pt x="136212" y="146501"/>
                </a:lnTo>
                <a:lnTo>
                  <a:pt x="114152" y="67937"/>
                </a:lnTo>
                <a:lnTo>
                  <a:pt x="216793" y="119607"/>
                </a:lnTo>
                <a:lnTo>
                  <a:pt x="246510" y="35364"/>
                </a:lnTo>
                <a:lnTo>
                  <a:pt x="290630" y="8137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2052" y="4010660"/>
            <a:ext cx="92201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80" dirty="0">
                <a:latin typeface="Arial"/>
                <a:cs typeface="Arial"/>
              </a:rPr>
              <a:t>Failure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site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0887" y="3267075"/>
            <a:ext cx="3954779" cy="76200"/>
          </a:xfrm>
          <a:custGeom>
            <a:avLst/>
            <a:gdLst/>
            <a:ahLst/>
            <a:cxnLst/>
            <a:rect l="l" t="t" r="r" b="b"/>
            <a:pathLst>
              <a:path w="3954779" h="76200">
                <a:moveTo>
                  <a:pt x="3878262" y="0"/>
                </a:moveTo>
                <a:lnTo>
                  <a:pt x="3903662" y="38100"/>
                </a:lnTo>
                <a:lnTo>
                  <a:pt x="3878262" y="76200"/>
                </a:lnTo>
                <a:lnTo>
                  <a:pt x="3932237" y="49212"/>
                </a:lnTo>
                <a:lnTo>
                  <a:pt x="3903687" y="49212"/>
                </a:lnTo>
                <a:lnTo>
                  <a:pt x="3903687" y="26987"/>
                </a:lnTo>
                <a:lnTo>
                  <a:pt x="3932237" y="26987"/>
                </a:lnTo>
                <a:lnTo>
                  <a:pt x="3878262" y="0"/>
                </a:lnTo>
                <a:close/>
              </a:path>
              <a:path w="3954779" h="76200">
                <a:moveTo>
                  <a:pt x="3896254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3896254" y="49212"/>
                </a:lnTo>
                <a:lnTo>
                  <a:pt x="3903662" y="38100"/>
                </a:lnTo>
                <a:lnTo>
                  <a:pt x="3896254" y="26987"/>
                </a:lnTo>
                <a:close/>
              </a:path>
              <a:path w="3954779" h="76200">
                <a:moveTo>
                  <a:pt x="3932237" y="26987"/>
                </a:moveTo>
                <a:lnTo>
                  <a:pt x="3903687" y="26987"/>
                </a:lnTo>
                <a:lnTo>
                  <a:pt x="3903687" y="49212"/>
                </a:lnTo>
                <a:lnTo>
                  <a:pt x="3932237" y="49212"/>
                </a:lnTo>
                <a:lnTo>
                  <a:pt x="3954462" y="38100"/>
                </a:lnTo>
                <a:lnTo>
                  <a:pt x="3932237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140" y="3087116"/>
            <a:ext cx="777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Thread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294123"/>
            <a:ext cx="777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Thread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3684523"/>
            <a:ext cx="7772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Thread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0887" y="3865562"/>
            <a:ext cx="3954779" cy="76200"/>
          </a:xfrm>
          <a:custGeom>
            <a:avLst/>
            <a:gdLst/>
            <a:ahLst/>
            <a:cxnLst/>
            <a:rect l="l" t="t" r="r" b="b"/>
            <a:pathLst>
              <a:path w="3954779" h="76200">
                <a:moveTo>
                  <a:pt x="3878262" y="0"/>
                </a:moveTo>
                <a:lnTo>
                  <a:pt x="3903662" y="38100"/>
                </a:lnTo>
                <a:lnTo>
                  <a:pt x="3878262" y="76200"/>
                </a:lnTo>
                <a:lnTo>
                  <a:pt x="3932237" y="49212"/>
                </a:lnTo>
                <a:lnTo>
                  <a:pt x="3903687" y="49212"/>
                </a:lnTo>
                <a:lnTo>
                  <a:pt x="3903687" y="26987"/>
                </a:lnTo>
                <a:lnTo>
                  <a:pt x="3932237" y="26987"/>
                </a:lnTo>
                <a:lnTo>
                  <a:pt x="3878262" y="0"/>
                </a:lnTo>
                <a:close/>
              </a:path>
              <a:path w="3954779" h="76200">
                <a:moveTo>
                  <a:pt x="3896254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3896254" y="49212"/>
                </a:lnTo>
                <a:lnTo>
                  <a:pt x="3903662" y="38100"/>
                </a:lnTo>
                <a:lnTo>
                  <a:pt x="3896254" y="26987"/>
                </a:lnTo>
                <a:close/>
              </a:path>
              <a:path w="3954779" h="76200">
                <a:moveTo>
                  <a:pt x="3932237" y="26987"/>
                </a:moveTo>
                <a:lnTo>
                  <a:pt x="3903687" y="26987"/>
                </a:lnTo>
                <a:lnTo>
                  <a:pt x="3903687" y="49212"/>
                </a:lnTo>
                <a:lnTo>
                  <a:pt x="3932237" y="49212"/>
                </a:lnTo>
                <a:lnTo>
                  <a:pt x="3954462" y="38100"/>
                </a:lnTo>
                <a:lnTo>
                  <a:pt x="3932237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887" y="4562475"/>
            <a:ext cx="3954779" cy="76200"/>
          </a:xfrm>
          <a:custGeom>
            <a:avLst/>
            <a:gdLst/>
            <a:ahLst/>
            <a:cxnLst/>
            <a:rect l="l" t="t" r="r" b="b"/>
            <a:pathLst>
              <a:path w="3954779" h="76200">
                <a:moveTo>
                  <a:pt x="3878262" y="0"/>
                </a:moveTo>
                <a:lnTo>
                  <a:pt x="3903662" y="38100"/>
                </a:lnTo>
                <a:lnTo>
                  <a:pt x="3878262" y="76200"/>
                </a:lnTo>
                <a:lnTo>
                  <a:pt x="3932237" y="49212"/>
                </a:lnTo>
                <a:lnTo>
                  <a:pt x="3903687" y="49212"/>
                </a:lnTo>
                <a:lnTo>
                  <a:pt x="3903687" y="26987"/>
                </a:lnTo>
                <a:lnTo>
                  <a:pt x="3932237" y="26987"/>
                </a:lnTo>
                <a:lnTo>
                  <a:pt x="3878262" y="0"/>
                </a:lnTo>
                <a:close/>
              </a:path>
              <a:path w="3954779" h="76200">
                <a:moveTo>
                  <a:pt x="3896254" y="26987"/>
                </a:moveTo>
                <a:lnTo>
                  <a:pt x="0" y="26987"/>
                </a:lnTo>
                <a:lnTo>
                  <a:pt x="0" y="49212"/>
                </a:lnTo>
                <a:lnTo>
                  <a:pt x="3896254" y="49212"/>
                </a:lnTo>
                <a:lnTo>
                  <a:pt x="3903662" y="38100"/>
                </a:lnTo>
                <a:lnTo>
                  <a:pt x="3896254" y="26987"/>
                </a:lnTo>
                <a:close/>
              </a:path>
              <a:path w="3954779" h="76200">
                <a:moveTo>
                  <a:pt x="3932237" y="26987"/>
                </a:moveTo>
                <a:lnTo>
                  <a:pt x="3903687" y="26987"/>
                </a:lnTo>
                <a:lnTo>
                  <a:pt x="3903687" y="49212"/>
                </a:lnTo>
                <a:lnTo>
                  <a:pt x="3932237" y="49212"/>
                </a:lnTo>
                <a:lnTo>
                  <a:pt x="3954462" y="38100"/>
                </a:lnTo>
                <a:lnTo>
                  <a:pt x="3932237" y="26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1624" y="3709225"/>
            <a:ext cx="562610" cy="76200"/>
          </a:xfrm>
          <a:custGeom>
            <a:avLst/>
            <a:gdLst/>
            <a:ahLst/>
            <a:cxnLst/>
            <a:rect l="l" t="t" r="r" b="b"/>
            <a:pathLst>
              <a:path w="562609" h="76200">
                <a:moveTo>
                  <a:pt x="485927" y="0"/>
                </a:moveTo>
                <a:lnTo>
                  <a:pt x="503838" y="27042"/>
                </a:lnTo>
                <a:lnTo>
                  <a:pt x="511238" y="27063"/>
                </a:lnTo>
                <a:lnTo>
                  <a:pt x="511175" y="49288"/>
                </a:lnTo>
                <a:lnTo>
                  <a:pt x="503760" y="49288"/>
                </a:lnTo>
                <a:lnTo>
                  <a:pt x="485711" y="76200"/>
                </a:lnTo>
                <a:lnTo>
                  <a:pt x="539913" y="49288"/>
                </a:lnTo>
                <a:lnTo>
                  <a:pt x="511175" y="49288"/>
                </a:lnTo>
                <a:lnTo>
                  <a:pt x="539955" y="49267"/>
                </a:lnTo>
                <a:lnTo>
                  <a:pt x="562013" y="38315"/>
                </a:lnTo>
                <a:lnTo>
                  <a:pt x="485927" y="0"/>
                </a:lnTo>
                <a:close/>
              </a:path>
              <a:path w="562609" h="76200">
                <a:moveTo>
                  <a:pt x="511206" y="38185"/>
                </a:moveTo>
                <a:lnTo>
                  <a:pt x="503774" y="49267"/>
                </a:lnTo>
                <a:lnTo>
                  <a:pt x="511175" y="49288"/>
                </a:lnTo>
                <a:lnTo>
                  <a:pt x="511206" y="38185"/>
                </a:lnTo>
                <a:close/>
              </a:path>
              <a:path w="562609" h="76200">
                <a:moveTo>
                  <a:pt x="63" y="25615"/>
                </a:moveTo>
                <a:lnTo>
                  <a:pt x="0" y="47840"/>
                </a:lnTo>
                <a:lnTo>
                  <a:pt x="503774" y="49267"/>
                </a:lnTo>
                <a:lnTo>
                  <a:pt x="511206" y="38166"/>
                </a:lnTo>
                <a:lnTo>
                  <a:pt x="503838" y="27042"/>
                </a:lnTo>
                <a:lnTo>
                  <a:pt x="63" y="25615"/>
                </a:lnTo>
                <a:close/>
              </a:path>
              <a:path w="562609" h="76200">
                <a:moveTo>
                  <a:pt x="503838" y="27042"/>
                </a:moveTo>
                <a:lnTo>
                  <a:pt x="511206" y="38166"/>
                </a:lnTo>
                <a:lnTo>
                  <a:pt x="511238" y="27063"/>
                </a:lnTo>
                <a:lnTo>
                  <a:pt x="503838" y="27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32052" y="3580891"/>
            <a:ext cx="8439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Arial"/>
                <a:cs typeface="Arial"/>
              </a:rPr>
              <a:t>Execution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3464" y="4294123"/>
            <a:ext cx="7080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10" dirty="0">
                <a:latin typeface="Arial"/>
                <a:cs typeface="Arial"/>
              </a:rPr>
              <a:t>se</a:t>
            </a:r>
            <a:r>
              <a:rPr sz="2000" spc="-6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j</a:t>
            </a:r>
            <a:r>
              <a:rPr sz="2000" spc="-135" dirty="0">
                <a:latin typeface="Arial"/>
                <a:cs typeface="Arial"/>
              </a:rPr>
              <a:t>m</a:t>
            </a:r>
            <a:r>
              <a:rPr sz="2000" spc="-12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8777" y="4019803"/>
            <a:ext cx="83311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latin typeface="Arial"/>
                <a:cs typeface="Arial"/>
              </a:rPr>
              <a:t>lon</a:t>
            </a:r>
            <a:r>
              <a:rPr sz="2000" spc="-270" dirty="0">
                <a:latin typeface="Arial"/>
                <a:cs typeface="Arial"/>
              </a:rPr>
              <a:t>g</a:t>
            </a:r>
            <a:r>
              <a:rPr sz="2000" spc="-85" dirty="0">
                <a:latin typeface="Arial"/>
                <a:cs typeface="Arial"/>
              </a:rPr>
              <a:t>jmp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21735" y="4285488"/>
            <a:ext cx="649224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0037" y="4333875"/>
            <a:ext cx="487680" cy="532130"/>
          </a:xfrm>
          <a:custGeom>
            <a:avLst/>
            <a:gdLst/>
            <a:ahLst/>
            <a:cxnLst/>
            <a:rect l="l" t="t" r="r" b="b"/>
            <a:pathLst>
              <a:path w="487679" h="532129">
                <a:moveTo>
                  <a:pt x="101574" y="89255"/>
                </a:moveTo>
                <a:lnTo>
                  <a:pt x="121208" y="192468"/>
                </a:lnTo>
                <a:lnTo>
                  <a:pt x="26441" y="203619"/>
                </a:lnTo>
                <a:lnTo>
                  <a:pt x="88785" y="285407"/>
                </a:lnTo>
                <a:lnTo>
                  <a:pt x="0" y="317042"/>
                </a:lnTo>
                <a:lnTo>
                  <a:pt x="75133" y="378421"/>
                </a:lnTo>
                <a:lnTo>
                  <a:pt x="28994" y="438873"/>
                </a:lnTo>
                <a:lnTo>
                  <a:pt x="108419" y="449084"/>
                </a:lnTo>
                <a:lnTo>
                  <a:pt x="110947" y="531812"/>
                </a:lnTo>
                <a:lnTo>
                  <a:pt x="169837" y="446252"/>
                </a:lnTo>
                <a:lnTo>
                  <a:pt x="214224" y="446252"/>
                </a:lnTo>
                <a:lnTo>
                  <a:pt x="222745" y="427672"/>
                </a:lnTo>
                <a:lnTo>
                  <a:pt x="268487" y="427672"/>
                </a:lnTo>
                <a:lnTo>
                  <a:pt x="274815" y="392328"/>
                </a:lnTo>
                <a:lnTo>
                  <a:pt x="333898" y="392328"/>
                </a:lnTo>
                <a:lnTo>
                  <a:pt x="330326" y="353313"/>
                </a:lnTo>
                <a:lnTo>
                  <a:pt x="404181" y="353313"/>
                </a:lnTo>
                <a:lnTo>
                  <a:pt x="369582" y="303085"/>
                </a:lnTo>
                <a:lnTo>
                  <a:pt x="412229" y="277964"/>
                </a:lnTo>
                <a:lnTo>
                  <a:pt x="383235" y="231482"/>
                </a:lnTo>
                <a:lnTo>
                  <a:pt x="487362" y="163601"/>
                </a:lnTo>
                <a:lnTo>
                  <a:pt x="369582" y="160820"/>
                </a:lnTo>
                <a:lnTo>
                  <a:pt x="371222" y="157124"/>
                </a:lnTo>
                <a:lnTo>
                  <a:pt x="192912" y="157124"/>
                </a:lnTo>
                <a:lnTo>
                  <a:pt x="101574" y="89255"/>
                </a:lnTo>
                <a:close/>
              </a:path>
              <a:path w="487679" h="532129">
                <a:moveTo>
                  <a:pt x="214224" y="446252"/>
                </a:moveTo>
                <a:lnTo>
                  <a:pt x="169837" y="446252"/>
                </a:lnTo>
                <a:lnTo>
                  <a:pt x="196303" y="485330"/>
                </a:lnTo>
                <a:lnTo>
                  <a:pt x="214224" y="446252"/>
                </a:lnTo>
                <a:close/>
              </a:path>
              <a:path w="487679" h="532129">
                <a:moveTo>
                  <a:pt x="268487" y="427672"/>
                </a:moveTo>
                <a:lnTo>
                  <a:pt x="222745" y="427672"/>
                </a:lnTo>
                <a:lnTo>
                  <a:pt x="262000" y="463905"/>
                </a:lnTo>
                <a:lnTo>
                  <a:pt x="268487" y="427672"/>
                </a:lnTo>
                <a:close/>
              </a:path>
              <a:path w="487679" h="532129">
                <a:moveTo>
                  <a:pt x="333898" y="392328"/>
                </a:moveTo>
                <a:lnTo>
                  <a:pt x="274815" y="392328"/>
                </a:lnTo>
                <a:lnTo>
                  <a:pt x="337134" y="427672"/>
                </a:lnTo>
                <a:lnTo>
                  <a:pt x="333898" y="392328"/>
                </a:lnTo>
                <a:close/>
              </a:path>
              <a:path w="487679" h="532129">
                <a:moveTo>
                  <a:pt x="404181" y="353313"/>
                </a:moveTo>
                <a:lnTo>
                  <a:pt x="330326" y="353313"/>
                </a:lnTo>
                <a:lnTo>
                  <a:pt x="425919" y="384873"/>
                </a:lnTo>
                <a:lnTo>
                  <a:pt x="404181" y="353313"/>
                </a:lnTo>
                <a:close/>
              </a:path>
              <a:path w="487679" h="532129">
                <a:moveTo>
                  <a:pt x="219354" y="46456"/>
                </a:moveTo>
                <a:lnTo>
                  <a:pt x="192912" y="157124"/>
                </a:lnTo>
                <a:lnTo>
                  <a:pt x="371222" y="157124"/>
                </a:lnTo>
                <a:lnTo>
                  <a:pt x="377828" y="142239"/>
                </a:lnTo>
                <a:lnTo>
                  <a:pt x="327723" y="142239"/>
                </a:lnTo>
                <a:lnTo>
                  <a:pt x="329209" y="106908"/>
                </a:lnTo>
                <a:lnTo>
                  <a:pt x="258622" y="106908"/>
                </a:lnTo>
                <a:lnTo>
                  <a:pt x="219354" y="46456"/>
                </a:lnTo>
                <a:close/>
              </a:path>
              <a:path w="487679" h="532129">
                <a:moveTo>
                  <a:pt x="406298" y="78092"/>
                </a:moveTo>
                <a:lnTo>
                  <a:pt x="327723" y="142239"/>
                </a:lnTo>
                <a:lnTo>
                  <a:pt x="377828" y="142239"/>
                </a:lnTo>
                <a:lnTo>
                  <a:pt x="406298" y="78092"/>
                </a:lnTo>
                <a:close/>
              </a:path>
              <a:path w="487679" h="532129">
                <a:moveTo>
                  <a:pt x="333705" y="0"/>
                </a:moveTo>
                <a:lnTo>
                  <a:pt x="258622" y="106908"/>
                </a:lnTo>
                <a:lnTo>
                  <a:pt x="329209" y="106908"/>
                </a:lnTo>
                <a:lnTo>
                  <a:pt x="333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0037" y="4333875"/>
            <a:ext cx="487680" cy="532130"/>
          </a:xfrm>
          <a:custGeom>
            <a:avLst/>
            <a:gdLst/>
            <a:ahLst/>
            <a:cxnLst/>
            <a:rect l="l" t="t" r="r" b="b"/>
            <a:pathLst>
              <a:path w="487679" h="532129">
                <a:moveTo>
                  <a:pt x="258618" y="106904"/>
                </a:moveTo>
                <a:lnTo>
                  <a:pt x="333708" y="0"/>
                </a:lnTo>
                <a:lnTo>
                  <a:pt x="327728" y="142235"/>
                </a:lnTo>
                <a:lnTo>
                  <a:pt x="406293" y="78097"/>
                </a:lnTo>
                <a:lnTo>
                  <a:pt x="369583" y="160824"/>
                </a:lnTo>
                <a:lnTo>
                  <a:pt x="487362" y="163606"/>
                </a:lnTo>
                <a:lnTo>
                  <a:pt x="383233" y="231486"/>
                </a:lnTo>
                <a:lnTo>
                  <a:pt x="412227" y="277971"/>
                </a:lnTo>
                <a:lnTo>
                  <a:pt x="369583" y="303084"/>
                </a:lnTo>
                <a:lnTo>
                  <a:pt x="425923" y="384875"/>
                </a:lnTo>
                <a:lnTo>
                  <a:pt x="330323" y="353311"/>
                </a:lnTo>
                <a:lnTo>
                  <a:pt x="337137" y="427666"/>
                </a:lnTo>
                <a:lnTo>
                  <a:pt x="274818" y="392335"/>
                </a:lnTo>
                <a:lnTo>
                  <a:pt x="262002" y="463908"/>
                </a:lnTo>
                <a:lnTo>
                  <a:pt x="222743" y="427666"/>
                </a:lnTo>
                <a:lnTo>
                  <a:pt x="196299" y="485329"/>
                </a:lnTo>
                <a:lnTo>
                  <a:pt x="169832" y="446255"/>
                </a:lnTo>
                <a:lnTo>
                  <a:pt x="110943" y="531813"/>
                </a:lnTo>
                <a:lnTo>
                  <a:pt x="108416" y="449087"/>
                </a:lnTo>
                <a:lnTo>
                  <a:pt x="28993" y="438869"/>
                </a:lnTo>
                <a:lnTo>
                  <a:pt x="75135" y="378424"/>
                </a:lnTo>
                <a:lnTo>
                  <a:pt x="0" y="317044"/>
                </a:lnTo>
                <a:lnTo>
                  <a:pt x="88785" y="285406"/>
                </a:lnTo>
                <a:lnTo>
                  <a:pt x="26443" y="203615"/>
                </a:lnTo>
                <a:lnTo>
                  <a:pt x="121209" y="192462"/>
                </a:lnTo>
                <a:lnTo>
                  <a:pt x="101579" y="89251"/>
                </a:lnTo>
                <a:lnTo>
                  <a:pt x="192914" y="157131"/>
                </a:lnTo>
                <a:lnTo>
                  <a:pt x="219358" y="46459"/>
                </a:lnTo>
                <a:lnTo>
                  <a:pt x="258618" y="10690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4452" y="78740"/>
            <a:ext cx="895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D9D9D9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7023" y="1237488"/>
            <a:ext cx="310895" cy="3401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607" y="1366837"/>
            <a:ext cx="133350" cy="3209290"/>
          </a:xfrm>
          <a:custGeom>
            <a:avLst/>
            <a:gdLst/>
            <a:ahLst/>
            <a:cxnLst/>
            <a:rect l="l" t="t" r="r" b="b"/>
            <a:pathLst>
              <a:path w="133350" h="3209290">
                <a:moveTo>
                  <a:pt x="76192" y="113931"/>
                </a:moveTo>
                <a:lnTo>
                  <a:pt x="38105" y="114630"/>
                </a:lnTo>
                <a:lnTo>
                  <a:pt x="94742" y="3208680"/>
                </a:lnTo>
                <a:lnTo>
                  <a:pt x="132842" y="3207994"/>
                </a:lnTo>
                <a:lnTo>
                  <a:pt x="76192" y="113931"/>
                </a:lnTo>
                <a:close/>
              </a:path>
              <a:path w="133350" h="3209290">
                <a:moveTo>
                  <a:pt x="55054" y="0"/>
                </a:moveTo>
                <a:lnTo>
                  <a:pt x="0" y="115328"/>
                </a:lnTo>
                <a:lnTo>
                  <a:pt x="38105" y="114630"/>
                </a:lnTo>
                <a:lnTo>
                  <a:pt x="37757" y="95592"/>
                </a:lnTo>
                <a:lnTo>
                  <a:pt x="75844" y="94894"/>
                </a:lnTo>
                <a:lnTo>
                  <a:pt x="104694" y="94894"/>
                </a:lnTo>
                <a:lnTo>
                  <a:pt x="55054" y="0"/>
                </a:lnTo>
                <a:close/>
              </a:path>
              <a:path w="133350" h="3209290">
                <a:moveTo>
                  <a:pt x="75844" y="94894"/>
                </a:moveTo>
                <a:lnTo>
                  <a:pt x="37757" y="95592"/>
                </a:lnTo>
                <a:lnTo>
                  <a:pt x="38105" y="114630"/>
                </a:lnTo>
                <a:lnTo>
                  <a:pt x="76192" y="113931"/>
                </a:lnTo>
                <a:lnTo>
                  <a:pt x="75844" y="94894"/>
                </a:lnTo>
                <a:close/>
              </a:path>
              <a:path w="133350" h="3209290">
                <a:moveTo>
                  <a:pt x="104694" y="94894"/>
                </a:moveTo>
                <a:lnTo>
                  <a:pt x="75844" y="94894"/>
                </a:lnTo>
                <a:lnTo>
                  <a:pt x="76192" y="113931"/>
                </a:lnTo>
                <a:lnTo>
                  <a:pt x="114287" y="113233"/>
                </a:lnTo>
                <a:lnTo>
                  <a:pt x="104694" y="948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0864" y="3648455"/>
            <a:ext cx="341375" cy="326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3475" y="3670300"/>
            <a:ext cx="214629" cy="198755"/>
          </a:xfrm>
          <a:custGeom>
            <a:avLst/>
            <a:gdLst/>
            <a:ahLst/>
            <a:cxnLst/>
            <a:rect l="l" t="t" r="r" b="b"/>
            <a:pathLst>
              <a:path w="214630" h="198754">
                <a:moveTo>
                  <a:pt x="0" y="0"/>
                </a:moveTo>
                <a:lnTo>
                  <a:pt x="214313" y="0"/>
                </a:lnTo>
                <a:lnTo>
                  <a:pt x="214313" y="198438"/>
                </a:lnTo>
                <a:lnTo>
                  <a:pt x="0" y="198438"/>
                </a:lnTo>
                <a:lnTo>
                  <a:pt x="0" y="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0652" y="3629659"/>
            <a:ext cx="5670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8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Ai</a:t>
            </a:r>
            <a:r>
              <a:rPr sz="1400" spc="8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477" y="3568700"/>
            <a:ext cx="173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poor </a:t>
            </a:r>
            <a:r>
              <a:rPr sz="1800" spc="-85" dirty="0">
                <a:solidFill>
                  <a:srgbClr val="800000"/>
                </a:solidFill>
                <a:latin typeface="Arial"/>
                <a:cs typeface="Arial"/>
              </a:rPr>
              <a:t>capability  </a:t>
            </a:r>
            <a:r>
              <a:rPr sz="1800" spc="-95" dirty="0">
                <a:solidFill>
                  <a:srgbClr val="800000"/>
                </a:solidFill>
                <a:latin typeface="Arial"/>
                <a:cs typeface="Arial"/>
              </a:rPr>
              <a:t>good</a:t>
            </a:r>
            <a:r>
              <a:rPr sz="18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800000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0760" y="4459223"/>
            <a:ext cx="5257799" cy="307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1311" y="4530153"/>
            <a:ext cx="5062855" cy="114300"/>
          </a:xfrm>
          <a:custGeom>
            <a:avLst/>
            <a:gdLst/>
            <a:ahLst/>
            <a:cxnLst/>
            <a:rect l="l" t="t" r="r" b="b"/>
            <a:pathLst>
              <a:path w="5062855" h="114300">
                <a:moveTo>
                  <a:pt x="4948618" y="0"/>
                </a:moveTo>
                <a:lnTo>
                  <a:pt x="4948428" y="38093"/>
                </a:lnTo>
                <a:lnTo>
                  <a:pt x="4967465" y="38188"/>
                </a:lnTo>
                <a:lnTo>
                  <a:pt x="4967274" y="76288"/>
                </a:lnTo>
                <a:lnTo>
                  <a:pt x="4948237" y="76288"/>
                </a:lnTo>
                <a:lnTo>
                  <a:pt x="4948046" y="114299"/>
                </a:lnTo>
                <a:lnTo>
                  <a:pt x="5025024" y="76288"/>
                </a:lnTo>
                <a:lnTo>
                  <a:pt x="4967274" y="76288"/>
                </a:lnTo>
                <a:lnTo>
                  <a:pt x="5025218" y="76193"/>
                </a:lnTo>
                <a:lnTo>
                  <a:pt x="5062626" y="57721"/>
                </a:lnTo>
                <a:lnTo>
                  <a:pt x="4948618" y="0"/>
                </a:lnTo>
                <a:close/>
              </a:path>
              <a:path w="5062855" h="114300">
                <a:moveTo>
                  <a:pt x="4948428" y="38093"/>
                </a:moveTo>
                <a:lnTo>
                  <a:pt x="4948237" y="76193"/>
                </a:lnTo>
                <a:lnTo>
                  <a:pt x="4967274" y="76288"/>
                </a:lnTo>
                <a:lnTo>
                  <a:pt x="4967465" y="38188"/>
                </a:lnTo>
                <a:lnTo>
                  <a:pt x="4948428" y="38093"/>
                </a:lnTo>
                <a:close/>
              </a:path>
              <a:path w="5062855" h="114300">
                <a:moveTo>
                  <a:pt x="177" y="13271"/>
                </a:moveTo>
                <a:lnTo>
                  <a:pt x="0" y="51371"/>
                </a:lnTo>
                <a:lnTo>
                  <a:pt x="4948237" y="76193"/>
                </a:lnTo>
                <a:lnTo>
                  <a:pt x="4948428" y="38093"/>
                </a:lnTo>
                <a:lnTo>
                  <a:pt x="177" y="1327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9890" y="4995164"/>
            <a:ext cx="102679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0" dirty="0">
                <a:latin typeface="Arial"/>
                <a:cs typeface="Arial"/>
              </a:rPr>
              <a:t>Overhead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(%)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0139" y="4687315"/>
            <a:ext cx="242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14" dirty="0">
                <a:latin typeface="Arial"/>
                <a:cs typeface="Arial"/>
              </a:rPr>
              <a:t>0</a:t>
            </a:r>
            <a:r>
              <a:rPr sz="1400" spc="-55" dirty="0">
                <a:latin typeface="Arial"/>
                <a:cs typeface="Arial"/>
              </a:rPr>
              <a:t>.</a:t>
            </a:r>
            <a:r>
              <a:rPr sz="1400" spc="-8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0139" y="1499107"/>
            <a:ext cx="1416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5" dirty="0">
                <a:latin typeface="Arial"/>
                <a:cs typeface="Arial"/>
              </a:rPr>
              <a:t>Recovery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capability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7040" y="4702555"/>
            <a:ext cx="2038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35712" y="2073275"/>
            <a:ext cx="204788" cy="204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25565" y="1923544"/>
            <a:ext cx="1726564" cy="10642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045"/>
              </a:spcBef>
            </a:pPr>
            <a:r>
              <a:rPr sz="1400" spc="-85" dirty="0">
                <a:latin typeface="Arial"/>
                <a:cs typeface="Arial"/>
              </a:rPr>
              <a:t>Rx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30"/>
              </a:spcBef>
            </a:pPr>
            <a:r>
              <a:rPr sz="1800" spc="-95" dirty="0">
                <a:solidFill>
                  <a:srgbClr val="800000"/>
                </a:solidFill>
                <a:latin typeface="Arial"/>
                <a:cs typeface="Arial"/>
              </a:rPr>
              <a:t>good </a:t>
            </a:r>
            <a:r>
              <a:rPr sz="1800" spc="-85" dirty="0">
                <a:solidFill>
                  <a:srgbClr val="800000"/>
                </a:solidFill>
                <a:latin typeface="Arial"/>
                <a:cs typeface="Arial"/>
              </a:rPr>
              <a:t>capability 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poor</a:t>
            </a:r>
            <a:r>
              <a:rPr sz="18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800000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932</Words>
  <Application>Microsoft Office PowerPoint</Application>
  <PresentationFormat>全屏显示(4:3)</PresentationFormat>
  <Paragraphs>389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Liberation Sans Narrow</vt:lpstr>
      <vt:lpstr>黑体</vt:lpstr>
      <vt:lpstr>Arial</vt:lpstr>
      <vt:lpstr>Calibri</vt:lpstr>
      <vt:lpstr>Times New Roman</vt:lpstr>
      <vt:lpstr>Trebuchet MS</vt:lpstr>
      <vt:lpstr>Verdana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Traditional Roll-back Recovery</vt:lpstr>
      <vt:lpstr>PowerPoint 演示文稿</vt:lpstr>
      <vt:lpstr>ConAir Roll-back Recovery</vt:lpstr>
      <vt:lpstr>PowerPoint 演示文稿</vt:lpstr>
      <vt:lpstr>PowerPoint 演示文稿</vt:lpstr>
      <vt:lpstr>PowerPoint 演示文稿</vt:lpstr>
      <vt:lpstr>BugTM static analysis  code transformation</vt:lpstr>
      <vt:lpstr>BugTM static analysis  code transformation</vt:lpstr>
      <vt:lpstr>Outline: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Principle: put mXabort before where failures might happen</vt:lpstr>
      <vt:lpstr>Principle:</vt:lpstr>
      <vt:lpstr>CFG node</vt:lpstr>
      <vt:lpstr>Principles:</vt:lpstr>
      <vt:lpstr>PowerPoint 演示文稿</vt:lpstr>
      <vt:lpstr>Design fallback and retry</vt:lpstr>
      <vt:lpstr>Outline:</vt:lpstr>
      <vt:lpstr>: locations where ConAir inserts setjmp</vt:lpstr>
      <vt:lpstr>PowerPoint 演示文稿</vt:lpstr>
      <vt:lpstr>PowerPoint 演示文稿</vt:lpstr>
      <vt:lpstr>Outline:</vt:lpstr>
      <vt:lpstr>Evaluation methodology</vt:lpstr>
      <vt:lpstr>Recovery capability</vt:lpstr>
      <vt:lpstr>Performance Overhead</vt:lpstr>
      <vt:lpstr>Outline:</vt:lpstr>
      <vt:lpstr>Conclusions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闵国豪</cp:lastModifiedBy>
  <cp:revision>6</cp:revision>
  <dcterms:created xsi:type="dcterms:W3CDTF">2018-10-18T01:15:37Z</dcterms:created>
  <dcterms:modified xsi:type="dcterms:W3CDTF">2018-11-26T05:35:12Z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2018-10-18T00:00:00Z</vt:filetime>
  </property>
</Properties>
</file>