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81" r:id="rId3"/>
    <p:sldId id="433" r:id="rId5"/>
    <p:sldId id="434" r:id="rId6"/>
    <p:sldId id="445" r:id="rId7"/>
    <p:sldId id="446" r:id="rId8"/>
    <p:sldId id="471" r:id="rId9"/>
    <p:sldId id="472" r:id="rId10"/>
    <p:sldId id="473" r:id="rId11"/>
    <p:sldId id="448" r:id="rId12"/>
    <p:sldId id="474" r:id="rId13"/>
    <p:sldId id="466" r:id="rId14"/>
    <p:sldId id="475" r:id="rId15"/>
    <p:sldId id="476" r:id="rId16"/>
    <p:sldId id="477" r:id="rId17"/>
    <p:sldId id="478" r:id="rId18"/>
    <p:sldId id="480" r:id="rId19"/>
    <p:sldId id="467" r:id="rId20"/>
    <p:sldId id="29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8" autoAdjust="0"/>
    <p:restoredTop sz="74709" autoAdjust="0"/>
  </p:normalViewPr>
  <p:slideViewPr>
    <p:cSldViewPr snapToGrid="0">
      <p:cViewPr varScale="1">
        <p:scale>
          <a:sx n="86" d="100"/>
          <a:sy n="86" d="100"/>
        </p:scale>
        <p:origin x="1950" y="78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C8207-7524-4A4E-9858-C6FD085293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6AA0A-176A-4B3B-8182-BBBAE24137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BB309-38BA-4AC1-8C9B-664AB27A47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7CAAD-ED80-4034-AA9F-0713333F3403}" type="datetime1">
              <a:rPr lang="en-US" altLang="zh-CN" smtClean="0"/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6536D-C763-44B8-80BF-BC2CE0CAEE8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84575" y="819366"/>
            <a:ext cx="8974851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91634" y="55662"/>
            <a:ext cx="69342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6526C-AAB8-4C72-AA35-759F321E7832}" type="datetime1">
              <a:rPr lang="en-US" altLang="zh-CN" smtClean="0"/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1D693-47BC-45C1-B3BF-384ED060529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50755-43DB-43D7-8492-0A84AB21FC22}" type="datetime1">
              <a:rPr lang="en-US" altLang="zh-CN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3B64-4F0E-4409-BFE1-0D014406B7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1831074" y="71414"/>
            <a:ext cx="5286412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2190-F58C-4A38-B582-D340DF723D41}" type="datetime1">
              <a:rPr lang="en-US" altLang="zh-CN" smtClean="0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92E18-BDE9-449D-BEC5-53892ACB69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03238" y="530225"/>
            <a:ext cx="8183562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FF3DF1-5770-48B6-96FE-6AB8BEAB4EB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6F568-3EC1-4F7A-B1DE-F0E9F1E7D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84575" y="819366"/>
            <a:ext cx="8974851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34" y="55662"/>
            <a:ext cx="69342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7B1E2-3B97-49A3-9ABD-7BEE40E31FBF}" type="datetime1">
              <a:rPr lang="en-US" altLang="zh-CN" smtClean="0"/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5733F05-F9E3-484B-9BE4-59FA0B9F2483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B3A3A-BFE3-4ACF-A7D1-6892C4943800}" type="datetime1">
              <a:rPr lang="en-US" altLang="zh-CN" smtClean="0"/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DF8B-527F-4880-A46E-8C17B27B1FE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84575" y="819366"/>
            <a:ext cx="8974851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91634" y="55662"/>
            <a:ext cx="69342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B2123-AA55-4576-93DB-E63598C9525E}" type="datetime1">
              <a:rPr lang="en-US" altLang="zh-CN" smtClean="0"/>
            </a:fld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3F834-DCF3-44FB-84B2-46CF43E8A8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84575" y="819366"/>
            <a:ext cx="8974851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4"/>
            <a:ext cx="4040188" cy="4449763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990600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76404"/>
            <a:ext cx="4041775" cy="4449763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91634" y="55662"/>
            <a:ext cx="69342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5532D-F16A-490C-94E8-EC880F4204DF}" type="datetime1">
              <a:rPr lang="en-US" altLang="zh-CN" smtClean="0"/>
            </a:fld>
            <a:endParaRPr lang="en-US" altLang="zh-CN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0129C-7D32-4A5C-B024-A73F3CDD88B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84575" y="819366"/>
            <a:ext cx="8974851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/>
          <p:cNvSpPr txBox="1"/>
          <p:nvPr/>
        </p:nvSpPr>
        <p:spPr>
          <a:xfrm>
            <a:off x="1092200" y="55563"/>
            <a:ext cx="6934200" cy="679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7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Click to edit Master title style</a:t>
            </a:r>
            <a:endParaRPr kumimoji="0" lang="en-US" sz="247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A8DAA-958E-424C-B756-9F074FE686D9}" type="datetime1">
              <a:rPr lang="en-US" altLang="zh-CN" smtClean="0"/>
            </a:fld>
            <a:endParaRPr lang="en-US" altLang="zh-C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2F0B-B2D4-4224-882C-A6DD558DE1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0B722A-E056-426E-BC35-3F79650B759B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A1039-8D7F-470E-95AA-9C942B90D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76200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55951"/>
            <a:ext cx="5111750" cy="537021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981207"/>
            <a:ext cx="3008313" cy="4144963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5F46D-C9CC-4592-80B3-0D8CABEB3967}" type="datetime1">
              <a:rPr lang="en-US" altLang="zh-CN" smtClean="0"/>
            </a:fld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EC828-2FC2-48CA-9DBA-2E1ABB16AB3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51AF6-0854-4DD8-88BC-76D54363F2A8}" type="datetime1">
              <a:rPr lang="en-US" altLang="zh-CN" smtClean="0"/>
            </a:fld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1E687-41E8-40C0-ABF8-EEABC3F7CCC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spcBef>
                <a:spcPct val="0"/>
              </a:spcBef>
              <a:buFontTx/>
              <a:buNone/>
              <a:defRPr sz="675" b="0">
                <a:solidFill>
                  <a:srgbClr val="898989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7F42A87-9A1A-487B-87BF-F0A40D29368E}" type="datetime1">
              <a:rPr lang="en-US" altLang="zh-CN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675" b="0">
                <a:solidFill>
                  <a:srgbClr val="898989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675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14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椭圆 3"/>
          <p:cNvSpPr/>
          <p:nvPr/>
        </p:nvSpPr>
        <p:spPr>
          <a:xfrm>
            <a:off x="8469000" y="5420947"/>
            <a:ext cx="675000" cy="681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858291" y="5596136"/>
            <a:ext cx="829931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858291" y="4797152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894" y="2137927"/>
            <a:ext cx="804390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AutoSSD: an Autonomic SSD Architecture</a:t>
            </a:r>
            <a:endParaRPr lang="zh-CN" altLang="en-US" sz="3600" b="1" dirty="0">
              <a:latin typeface="Helvetica Neue" panose="02000503000000020004" pitchFamily="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0" y="5596136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0" y="4797152"/>
            <a:ext cx="753253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1979" y="3966155"/>
            <a:ext cx="863604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张翔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Helvetica Neue" panose="02000503000000020004" pitchFamily="2"/>
                <a:cs typeface="Arial" panose="020B0604020202020204" pitchFamily="34" charset="0"/>
              </a:rPr>
              <a:t>10/30/2018</a:t>
            </a:r>
            <a:endParaRPr lang="en-US" altLang="zh-CN" sz="24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A1039-8D7F-470E-95AA-9C942B90D1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37741" y="1368287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微软雅黑" panose="020B0503020204020204" pitchFamily="34" charset="-122"/>
                <a:sym typeface="+mn-ea"/>
              </a:rPr>
              <a:t>Evaluation Methodology and Modeling</a:t>
            </a:r>
            <a:endParaRPr lang="en-US" altLang="zh-CN" sz="2400" b="1" dirty="0" smtClean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525" y="797219"/>
            <a:ext cx="881188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Helvetica Neue" panose="02000503000000020004" pitchFamily="2"/>
                <a:cs typeface="Arial" panose="020B0604020202020204" pitchFamily="34" charset="0"/>
              </a:rPr>
              <a:t>Workload</a:t>
            </a:r>
            <a:endParaRPr lang="en-US" altLang="zh-CN" sz="2400" b="1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synthetic workloads and real-world I/O traces from Microsoft production servers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2387600"/>
            <a:ext cx="9080500" cy="3087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Experiment Results</a:t>
            </a:r>
            <a:endParaRPr lang="en-US" altLang="zh-CN" sz="2400" b="1" dirty="0" smtClean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525" y="797219"/>
            <a:ext cx="881188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Helvetica Neue" panose="02000503000000020004" pitchFamily="2"/>
                <a:cs typeface="Arial" panose="020B0604020202020204" pitchFamily="34" charset="0"/>
              </a:rPr>
              <a:t>Micro-benchmark Results</a:t>
            </a:r>
            <a:endParaRPr lang="en-US" altLang="zh-CN" sz="2400" b="1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b:100K I/Os per second (IOPS)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c:20K IOPS with a 1-to-9 read/write ratio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90" y="2561590"/>
            <a:ext cx="9173210" cy="22288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Experiment Results</a:t>
            </a:r>
            <a:endParaRPr lang="en-US" altLang="zh-CN" sz="2400" b="1" dirty="0" smtClean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525" y="797219"/>
            <a:ext cx="881188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Helvetica Neue" panose="02000503000000020004" pitchFamily="2"/>
                <a:cs typeface="Arial" panose="020B0604020202020204" pitchFamily="34" charset="0"/>
              </a:rPr>
              <a:t>I/O Trace Results</a:t>
            </a:r>
            <a:endParaRPr lang="en-US" altLang="zh-CN" sz="2400" b="1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Vanilla:without virtualization and coordination,a single pair of request/response queue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RAIN:use parity to reconstruct data when chip is blocked by background tasks,fixed priority scheduling,host requests having the highest priority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QoSFC:weighted fair queueing (WFQ)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2813685"/>
            <a:ext cx="3485515" cy="1857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30" y="2927985"/>
            <a:ext cx="3390265" cy="1743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4940935"/>
            <a:ext cx="3380740" cy="1704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Experiment Results</a:t>
            </a:r>
            <a:endParaRPr lang="en-US" altLang="zh-CN" sz="2400" b="1" dirty="0" smtClean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2184400"/>
            <a:ext cx="9178925" cy="2216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7525" y="797219"/>
            <a:ext cx="88118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Helvetica Neue" panose="02000503000000020004" pitchFamily="2"/>
                <a:cs typeface="Arial" panose="020B0604020202020204" pitchFamily="34" charset="0"/>
              </a:rPr>
              <a:t>I/O Trace Results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Experiment Results</a:t>
            </a:r>
            <a:endParaRPr lang="en-US" altLang="zh-CN" sz="2400" b="1" dirty="0" smtClean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7525" y="797219"/>
            <a:ext cx="88118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Helvetica Neue" panose="02000503000000020004" pitchFamily="2"/>
                <a:cs typeface="Arial" panose="020B0604020202020204" pitchFamily="34" charset="0"/>
              </a:rPr>
              <a:t>I/O Trace Results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" y="1442085"/>
            <a:ext cx="5723890" cy="2961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55" y="3521710"/>
            <a:ext cx="5666740" cy="31997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Experiment Results</a:t>
            </a:r>
            <a:endParaRPr lang="en-US" altLang="zh-CN" sz="2400" b="1" dirty="0" smtClean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7525" y="797219"/>
            <a:ext cx="8811882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Helvetica Neue" panose="02000503000000020004" pitchFamily="2"/>
                <a:cs typeface="Arial" panose="020B0604020202020204" pitchFamily="34" charset="0"/>
              </a:rPr>
              <a:t>I/O Trace Results at Higher Request Intensity -- request dispatch times are reduced in half</a:t>
            </a:r>
            <a:endParaRPr lang="en-US" altLang="zh-CN" sz="2400" b="1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AutoSSD reduces the average response time by up to 24.6% under MSN-BEFS (by 4.9% on average),the 3 nines QoS by up to 70.6% under MSN-CFS (by 48.6% on average).and the 6 nines QoS by up to 55.3% under MSN-CFS (by 33.2% on average).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435" y="4469130"/>
            <a:ext cx="4361815" cy="2257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2043430"/>
            <a:ext cx="4342765" cy="2238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40" y="2230755"/>
            <a:ext cx="4190365" cy="22383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Experiment Results</a:t>
            </a:r>
            <a:endParaRPr lang="en-US" altLang="zh-CN" sz="2400" b="1" dirty="0" smtClean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7525" y="797219"/>
            <a:ext cx="881188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Helvetica Neue" panose="02000503000000020004" pitchFamily="2"/>
                <a:cs typeface="Arial" panose="020B0604020202020204" pitchFamily="34" charset="0"/>
              </a:rPr>
              <a:t>I/O Trace Results at Higher Request Intensity -- request dispatch times are reduced in half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2252345"/>
            <a:ext cx="8847455" cy="2352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Conclusion</a:t>
            </a:r>
            <a:endParaRPr lang="en-US" altLang="zh-CN" sz="2400" b="1" dirty="0" smtClean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525" y="797219"/>
            <a:ext cx="8811882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Helvetica Neue" panose="02000503000000020004" pitchFamily="2"/>
                <a:cs typeface="Arial" panose="020B0604020202020204" pitchFamily="34" charset="0"/>
              </a:rPr>
              <a:t>An autonomic SSD architecture that self-manages concurrent FTL tasks in the flash storage</a:t>
            </a:r>
            <a:endParaRPr lang="en-US" altLang="zh-CN" sz="2400" b="1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In effect, AutoSSD reduces the average response time by up to 18.0%, the 3 nines (99.9%) QoS by up to 67.2%, and the 6 nines (99.9999%) QoS by up to 76.6% for QoS-sensitive small reads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>
            <a:spLocks noChangeArrowheads="1"/>
          </p:cNvSpPr>
          <p:nvPr/>
        </p:nvSpPr>
        <p:spPr bwMode="auto">
          <a:xfrm>
            <a:off x="1673529" y="2989888"/>
            <a:ext cx="6569075" cy="134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7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Thanks！</a:t>
            </a:r>
            <a:endParaRPr lang="zh-CN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9298" y="240231"/>
            <a:ext cx="665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zh-CN" altLang="en-US" sz="2400" b="1" dirty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0625" y="1076643"/>
            <a:ext cx="5905500" cy="3415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Background and Motivation</a:t>
            </a:r>
            <a:endParaRPr lang="en-US" altLang="zh-CN" sz="2400" b="1" dirty="0">
              <a:latin typeface="Helvetica Neue" panose="02000503000000020004" pitchFamily="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Overview of AutoSSD</a:t>
            </a:r>
            <a:endParaRPr lang="en-US" altLang="zh-CN" sz="2400" b="1">
              <a:latin typeface="Helvetica Neue" panose="02000503000000020004" pitchFamily="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Helvetica Neue" panose="02000503000000020004" pitchFamily="2"/>
                <a:ea typeface="微软雅黑" panose="020B0503020204020204" pitchFamily="34" charset="-122"/>
                <a:sym typeface="+mn-ea"/>
              </a:rPr>
              <a:t>AutoSSD Architecture</a:t>
            </a:r>
            <a:endParaRPr lang="en-US" altLang="zh-CN" sz="2400" b="1" dirty="0">
              <a:latin typeface="Helvetica Neue" panose="02000503000000020004" pitchFamily="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Helvetica Neue" panose="02000503000000020004" pitchFamily="2"/>
                <a:ea typeface="微软雅黑" panose="020B0503020204020204" pitchFamily="34" charset="-122"/>
                <a:sym typeface="+mn-ea"/>
              </a:rPr>
              <a:t>Evaluation Methodology and Modeling</a:t>
            </a:r>
            <a:endParaRPr lang="en-US" altLang="zh-CN" sz="2400" b="1" dirty="0">
              <a:latin typeface="Helvetica Neue" panose="02000503000000020004" pitchFamily="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Experiment Results</a:t>
            </a:r>
            <a:endParaRPr lang="en-US" altLang="zh-CN" sz="2400" b="1" dirty="0">
              <a:latin typeface="Helvetica Neue" panose="02000503000000020004" pitchFamily="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Conclusion</a:t>
            </a:r>
            <a:endParaRPr lang="en-US" altLang="zh-CN" sz="2400" b="1" dirty="0">
              <a:latin typeface="Helvetica Neue" panose="02000503000000020004" pitchFamily="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9808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Helvetica Neue" panose="02000503000000020004" pitchFamily="2"/>
                <a:sym typeface="+mn-ea"/>
              </a:rPr>
              <a:t>Background and Motivation</a:t>
            </a:r>
            <a:endParaRPr lang="zh-CN" altLang="en-US" sz="2400" b="1" dirty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216" y="874945"/>
            <a:ext cx="90139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sz="2400" b="1">
                <a:latin typeface="Helvetica Neue" panose="02000503000000020004" pitchFamily="2"/>
                <a:cs typeface="Arial" panose="020B0604020202020204" pitchFamily="34" charset="0"/>
              </a:rPr>
              <a:t>F</a:t>
            </a:r>
            <a:r>
              <a:rPr sz="2400" b="1">
                <a:latin typeface="Helvetica Neue" panose="02000503000000020004" pitchFamily="2"/>
                <a:cs typeface="Arial" panose="020B0604020202020204" pitchFamily="34" charset="0"/>
              </a:rPr>
              <a:t>lash translation layer (FTL)</a:t>
            </a:r>
            <a:r>
              <a:rPr lang="en-US" sz="2400" b="1">
                <a:latin typeface="Helvetica Neue" panose="02000503000000020004" pitchFamily="2"/>
                <a:cs typeface="Arial" panose="020B0604020202020204" pitchFamily="34" charset="0"/>
              </a:rPr>
              <a:t>--internal management schemes</a:t>
            </a:r>
            <a:r>
              <a:rPr sz="2400" b="1">
                <a:latin typeface="Helvetica Neue" panose="02000503000000020004" pitchFamily="2"/>
                <a:cs typeface="Arial" panose="020B0604020202020204" pitchFamily="34" charset="0"/>
              </a:rPr>
              <a:t> </a:t>
            </a:r>
            <a:endParaRPr sz="2400" b="1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Helvetica Neue" panose="02000503000000020004" pitchFamily="2"/>
                <a:cs typeface="Arial" panose="020B0604020202020204" pitchFamily="34" charset="0"/>
              </a:rPr>
              <a:t>Mandating a mapping table between the logical and the physical address space.</a:t>
            </a:r>
            <a:endParaRPr lang="en-US" altLang="zh-CN" sz="2000" dirty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Helvetica Neue" panose="02000503000000020004" pitchFamily="2"/>
                <a:cs typeface="Arial" panose="020B0604020202020204" pitchFamily="34" charset="0"/>
              </a:rPr>
              <a:t>Garbage collection (GC) </a:t>
            </a:r>
            <a:endParaRPr lang="en-US" altLang="zh-CN" sz="200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latin typeface="Helvetica Neue" panose="02000503000000020004" pitchFamily="2"/>
                <a:cs typeface="Arial" panose="020B0604020202020204" pitchFamily="34" charset="0"/>
              </a:rPr>
              <a:t>The uncoordinated use of resources by competing tasks in FTL makes it difficult to guarantee predictable performance.</a:t>
            </a:r>
            <a:endParaRPr lang="en-US" altLang="zh-CN" sz="2400" b="1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latin typeface="Helvetica Neue" panose="02000503000000020004" pitchFamily="2"/>
                <a:cs typeface="Arial" panose="020B0604020202020204" pitchFamily="34" charset="0"/>
              </a:rPr>
              <a:t>AutoSSD, an autonomic SSD architecture that self-manages FTL tasks to maintain a high-level of QoS performance.</a:t>
            </a:r>
            <a:endParaRPr lang="en-US" altLang="zh-CN" sz="200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Overview of AutoSSD</a:t>
            </a:r>
            <a:endParaRPr lang="en-US" altLang="zh-CN" sz="2400" b="1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525" y="797219"/>
            <a:ext cx="8811882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Helvetica Neue" panose="02000503000000020004" pitchFamily="2"/>
                <a:cs typeface="Arial" panose="020B0604020202020204" pitchFamily="34" charset="0"/>
              </a:rPr>
              <a:t>Each FTL task is given a virtualized view of the flash memory subsystem</a:t>
            </a:r>
            <a:endParaRPr lang="en-US" altLang="zh-CN" sz="2000" dirty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Helvetica Neue" panose="02000503000000020004" pitchFamily="2"/>
                <a:cs typeface="Arial" panose="020B0604020202020204" pitchFamily="34" charset="0"/>
              </a:rPr>
              <a:t>Each task is allocated a share that represents the amount of progress it can make,and a simple yet effective scheduling scheme enforces resource arbitration according to the allotted shares. </a:t>
            </a:r>
            <a:endParaRPr lang="en-US" altLang="zh-CN" sz="2000" dirty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Helvetica Neue" panose="02000503000000020004" pitchFamily="2"/>
                <a:cs typeface="Arial" panose="020B0604020202020204" pitchFamily="34" charset="0"/>
              </a:rPr>
              <a:t>The shares are dynamically and automatically adjusted through feedback control by monitoring key system states and reacting to their changes.</a:t>
            </a:r>
            <a:endParaRPr lang="en-US" altLang="zh-CN" sz="2000" dirty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微软雅黑" panose="020B0503020204020204" pitchFamily="34" charset="-122"/>
                <a:sym typeface="+mn-ea"/>
              </a:rPr>
              <a:t>AutoSSD Architecture</a:t>
            </a:r>
            <a:endParaRPr lang="en-US" altLang="zh-CN" sz="2400" b="1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52070" y="796925"/>
            <a:ext cx="90919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Share controller</a:t>
            </a:r>
            <a:endParaRPr lang="en-US" altLang="zh-CN" sz="2400" b="1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Helvetica Neue" panose="02000503000000020004" pitchFamily="2"/>
                <a:cs typeface="Arial" panose="020B0604020202020204" pitchFamily="34" charset="0"/>
              </a:rPr>
              <a:t>Monitor key system states and determines the appropriate share for each FTL task</a:t>
            </a:r>
            <a:endParaRPr lang="en-US" altLang="zh-CN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2226945"/>
            <a:ext cx="8963025" cy="4175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微软雅黑" panose="020B0503020204020204" pitchFamily="34" charset="-122"/>
                <a:sym typeface="+mn-ea"/>
              </a:rPr>
              <a:t>AutoSSD Architecture</a:t>
            </a:r>
            <a:endParaRPr lang="en-US" altLang="zh-CN" sz="2400" b="1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52070" y="796925"/>
            <a:ext cx="909193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Virtualization of the Flash Memory Subsystem</a:t>
            </a:r>
            <a:endParaRPr lang="en-US" altLang="zh-CN" sz="2000" b="1" smtClean="0">
              <a:latin typeface="Helvetica Neue" panose="02000503000000020004" pitchFamily="2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Helvetica Neue" panose="02000503000000020004" pitchFamily="2"/>
                <a:cs typeface="Arial" panose="020B0604020202020204" pitchFamily="34" charset="0"/>
              </a:rPr>
              <a:t>Each task to be independent of others</a:t>
            </a:r>
            <a:endParaRPr lang="en-US" altLang="zh-CN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Helvetica Neue" panose="02000503000000020004" pitchFamily="2"/>
                <a:cs typeface="Arial" panose="020B0604020202020204" pitchFamily="34" charset="0"/>
              </a:rPr>
              <a:t>Each FTL task is given a pair of request and response queues</a:t>
            </a:r>
            <a:endParaRPr lang="en-US" altLang="zh-CN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dirty="0" smtClean="0">
                <a:latin typeface="Helvetica Neue" panose="02000503000000020004" pitchFamily="2"/>
                <a:cs typeface="Arial" panose="020B0604020202020204" pitchFamily="34" charset="0"/>
              </a:rPr>
              <a:t>This virtualization not only effectively frees each task from having to worry about others, but also makes it easy to add a new FTL task to address any future flash memory quirks. </a:t>
            </a:r>
            <a:endParaRPr lang="en-US" altLang="zh-CN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微软雅黑" panose="020B0503020204020204" pitchFamily="34" charset="-122"/>
                <a:sym typeface="+mn-ea"/>
              </a:rPr>
              <a:t>AutoSSD Architecture</a:t>
            </a:r>
            <a:endParaRPr lang="en-US" altLang="zh-CN" sz="2400" b="1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52070" y="796925"/>
            <a:ext cx="90919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Scheduling subsystem</a:t>
            </a:r>
            <a:endParaRPr lang="en-US" altLang="zh-CN" sz="2000" b="1" smtClean="0">
              <a:latin typeface="Helvetica Neue" panose="02000503000000020004" pitchFamily="2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Interface with each FTL task and arbitrates the resources of the flash memory subsystem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Needs to be efficient with low overhead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Debit(the number of outstanding requests for a task) scheduling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Tracks and limits(proportional to the share) the number of outstanding requests per task across all resources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Skewed randomness favoring a task with a smaller debit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2898140"/>
            <a:ext cx="9124950" cy="34582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28216" y="1384162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微软雅黑" panose="020B0503020204020204" pitchFamily="34" charset="-122"/>
                <a:sym typeface="+mn-ea"/>
              </a:rPr>
              <a:t>AutoSSD Architecture</a:t>
            </a:r>
            <a:endParaRPr lang="en-US" altLang="zh-CN" sz="2400" b="1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52070" y="796925"/>
            <a:ext cx="909193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The share controller</a:t>
            </a:r>
            <a:endParaRPr lang="en-US" altLang="zh-CN" sz="2000" b="1" smtClean="0">
              <a:latin typeface="Helvetica Neue" panose="02000503000000020004" pitchFamily="2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Determine the appropriate share for the scheduling subsystem by observing key system states: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number of free blocks -- response time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maximum read count for a block -- data loss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S</a:t>
            </a:r>
            <a:r>
              <a:rPr lang="en-US" altLang="zh-CN" sz="2000" baseline="-25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[t] is the share for task A at time t,S</a:t>
            </a:r>
            <a:r>
              <a:rPr lang="en-US" altLang="zh-CN" sz="2000" baseline="-25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[t−1] is the previous share for task A,P</a:t>
            </a:r>
            <a:r>
              <a:rPr lang="en-US" altLang="zh-CN" sz="2000" baseline="-25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 and I</a:t>
            </a:r>
            <a:r>
              <a:rPr lang="en-US" altLang="zh-CN" sz="2000" baseline="-25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 are two nonnegative coefficients,e</a:t>
            </a:r>
            <a:r>
              <a:rPr lang="en-US" altLang="zh-CN" sz="2000" baseline="-25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[t] is the error value for task A at time t</a:t>
            </a: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； 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target</a:t>
            </a:r>
            <a:r>
              <a:rPr lang="en-US" altLang="zh-CN" sz="2000" baseline="-25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freeblk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[t] is the number of target </a:t>
            </a: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free 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blocks,num</a:t>
            </a:r>
            <a:r>
              <a:rPr lang="en-US" altLang="zh-CN" sz="2000" baseline="-25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freeblk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[t] is the </a:t>
            </a: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number of free 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  <a:sym typeface="+mn-ea"/>
              </a:rPr>
              <a:t>blocks. </a:t>
            </a: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5378450"/>
            <a:ext cx="5495925" cy="862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6177280"/>
            <a:ext cx="5854700" cy="604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/>
          <p:cNvSpPr>
            <a:spLocks noChangeArrowheads="1"/>
          </p:cNvSpPr>
          <p:nvPr/>
        </p:nvSpPr>
        <p:spPr bwMode="auto">
          <a:xfrm>
            <a:off x="237741" y="1368287"/>
            <a:ext cx="8137861" cy="355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319" y="214562"/>
            <a:ext cx="66507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Helvetica Neue" panose="02000503000000020004" pitchFamily="2"/>
                <a:ea typeface="微软雅黑" panose="020B0503020204020204" pitchFamily="34" charset="-122"/>
                <a:sym typeface="+mn-ea"/>
              </a:rPr>
              <a:t>Evaluation Methodology and Modeling</a:t>
            </a:r>
            <a:endParaRPr lang="en-US" altLang="zh-CN" sz="2400" b="1" dirty="0" smtClean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525" y="797219"/>
            <a:ext cx="8811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Mapping: 4KB granularity</a:t>
            </a: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</a:rPr>
              <a:t>，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LRU</a:t>
            </a: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</a:rPr>
              <a:t>（Least Recently Used），128MB  mapping table</a:t>
            </a:r>
            <a:endParaRPr lang="zh-CN" altLang="en-US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Host request handling</a:t>
            </a: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</a:rPr>
              <a:t>：Mapping table lookup delay 0.5µs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~</a:t>
            </a: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</a:rPr>
              <a:t>1µs,flash memory request generation delay for the host task 1µs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~</a:t>
            </a: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</a:rPr>
              <a:t>2µs</a:t>
            </a:r>
            <a:endParaRPr lang="zh-CN" altLang="en-US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</a:rPr>
              <a:t>Garbage collection：threshold values for GC activation and deactivation are set to 128 and 256 free blocks，request generation delay 1µs</a:t>
            </a:r>
            <a:r>
              <a:rPr lang="en-US" altLang="zh-CN" sz="2000" dirty="0" smtClean="0">
                <a:latin typeface="Helvetica Neue" panose="02000503000000020004" pitchFamily="2"/>
                <a:cs typeface="Arial" panose="020B0604020202020204" pitchFamily="34" charset="0"/>
              </a:rPr>
              <a:t>~</a:t>
            </a:r>
            <a:r>
              <a:rPr lang="zh-CN" altLang="en-US" sz="2000" dirty="0" smtClean="0">
                <a:latin typeface="Helvetica Neue" panose="02000503000000020004" pitchFamily="2"/>
                <a:cs typeface="Arial" panose="020B0604020202020204" pitchFamily="34" charset="0"/>
              </a:rPr>
              <a:t>3µs</a:t>
            </a:r>
            <a:endParaRPr lang="zh-CN" altLang="en-US" sz="2000" dirty="0" smtClean="0">
              <a:latin typeface="Helvetica Neue" panose="02000503000000020004" pitchFamily="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2644775"/>
            <a:ext cx="8253095" cy="37115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4074</Words>
  <Application>WPS 演示</Application>
  <PresentationFormat>全屏显示(4:3)</PresentationFormat>
  <Paragraphs>146</Paragraphs>
  <Slides>18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</vt:lpstr>
      <vt:lpstr>Helvetica Neue</vt:lpstr>
      <vt:lpstr>微软雅黑</vt:lpstr>
      <vt:lpstr>Wingdings</vt:lpstr>
      <vt:lpstr>Arial Unicode MS</vt:lpstr>
      <vt:lpstr>Calibri Light</vt:lpstr>
      <vt:lpstr>等线</vt:lpstr>
      <vt:lpstr>hust_scts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admin</dc:creator>
  <cp:lastModifiedBy>戒？色？</cp:lastModifiedBy>
  <cp:revision>3846</cp:revision>
  <dcterms:created xsi:type="dcterms:W3CDTF">2016-11-25T02:43:00Z</dcterms:created>
  <dcterms:modified xsi:type="dcterms:W3CDTF">2018-10-30T00:06:06Z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