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6" r:id="rId5"/>
    <p:sldId id="270" r:id="rId6"/>
    <p:sldId id="258" r:id="rId7"/>
    <p:sldId id="271" r:id="rId8"/>
    <p:sldId id="259" r:id="rId9"/>
    <p:sldId id="260" r:id="rId10"/>
    <p:sldId id="261" r:id="rId11"/>
    <p:sldId id="262" r:id="rId12"/>
    <p:sldId id="263" r:id="rId13"/>
    <p:sldId id="264" r:id="rId14"/>
    <p:sldId id="265" r:id="rId15"/>
    <p:sldId id="272" r:id="rId16"/>
    <p:sldId id="273" r:id="rId17"/>
    <p:sldId id="274" r:id="rId18"/>
    <p:sldId id="275" r:id="rId19"/>
    <p:sldId id="27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22673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27530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89882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195279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373923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140515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107404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291230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230086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328613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F148217-15C2-42C9-934A-BA96F36A2781}"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427845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48217-15C2-42C9-934A-BA96F36A2781}" type="datetimeFigureOut">
              <a:rPr lang="zh-CN" altLang="en-US" smtClean="0"/>
              <a:t>2018/10/24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220E5-EEBF-4412-BAA4-81DA5AE05168}" type="slidenum">
              <a:rPr lang="zh-CN" altLang="en-US" smtClean="0"/>
              <a:t>‹#›</a:t>
            </a:fld>
            <a:endParaRPr lang="zh-CN" altLang="en-US"/>
          </a:p>
        </p:txBody>
      </p:sp>
    </p:spTree>
    <p:extLst>
      <p:ext uri="{BB962C8B-B14F-4D97-AF65-F5344CB8AC3E}">
        <p14:creationId xmlns:p14="http://schemas.microsoft.com/office/powerpoint/2010/main" val="181727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724828"/>
            <a:ext cx="10861288" cy="954107"/>
          </a:xfrm>
          <a:prstGeom prst="rect">
            <a:avLst/>
          </a:prstGeom>
        </p:spPr>
        <p:txBody>
          <a:bodyPr wrap="square">
            <a:spAutoFit/>
          </a:bodyPr>
          <a:lstStyle/>
          <a:p>
            <a:r>
              <a:rPr lang="en-US" altLang="zh-CN" sz="2800" b="1" i="0" dirty="0" err="1" smtClean="0">
                <a:solidFill>
                  <a:srgbClr val="000000"/>
                </a:solidFill>
                <a:effectLst/>
                <a:latin typeface="微软雅黑" panose="020B0503020204020204" pitchFamily="34" charset="-122"/>
                <a:ea typeface="微软雅黑" panose="020B0503020204020204" pitchFamily="34" charset="-122"/>
              </a:rPr>
              <a:t>Albis</a:t>
            </a:r>
            <a:r>
              <a:rPr lang="en-US" altLang="zh-CN" sz="2800" b="1" i="0" dirty="0" smtClean="0">
                <a:solidFill>
                  <a:srgbClr val="000000"/>
                </a:solidFill>
                <a:effectLst/>
                <a:latin typeface="微软雅黑" panose="020B0503020204020204" pitchFamily="34" charset="-122"/>
                <a:ea typeface="微软雅黑" panose="020B0503020204020204" pitchFamily="34" charset="-122"/>
              </a:rPr>
              <a:t>: High-Performance File Format for Big Data Systems</a:t>
            </a:r>
            <a:r>
              <a:rPr lang="en-US" altLang="zh-CN" sz="2800" dirty="0" smtClean="0">
                <a:latin typeface="微软雅黑" panose="020B0503020204020204" pitchFamily="34" charset="-122"/>
                <a:ea typeface="微软雅黑" panose="020B0503020204020204" pitchFamily="34" charset="-122"/>
              </a:rPr>
              <a:t> </a:t>
            </a:r>
            <a:br>
              <a:rPr lang="en-US" altLang="zh-CN" sz="2800" dirty="0" smtClean="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82751" y="2252546"/>
            <a:ext cx="9612351" cy="2585323"/>
          </a:xfrm>
          <a:prstGeom prst="rect">
            <a:avLst/>
          </a:prstGeom>
          <a:noFill/>
        </p:spPr>
        <p:txBody>
          <a:bodyPr wrap="square" rtlCol="0">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Author</a:t>
            </a:r>
            <a:r>
              <a:rPr lang="zh-CN" altLang="en-US" dirty="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Animesh</a:t>
            </a:r>
            <a:r>
              <a:rPr lang="en-US" altLang="zh-CN" dirty="0" smtClean="0">
                <a:latin typeface="微软雅黑" panose="020B0503020204020204" pitchFamily="34" charset="-122"/>
                <a:ea typeface="微软雅黑" panose="020B0503020204020204" pitchFamily="34" charset="-122"/>
              </a:rPr>
              <a:t> Trivedi, Patrick </a:t>
            </a:r>
            <a:r>
              <a:rPr lang="en-US" altLang="zh-CN" dirty="0" err="1" smtClean="0">
                <a:latin typeface="微软雅黑" panose="020B0503020204020204" pitchFamily="34" charset="-122"/>
                <a:ea typeface="微软雅黑" panose="020B0503020204020204" pitchFamily="34" charset="-122"/>
              </a:rPr>
              <a:t>Stuedi</a:t>
            </a:r>
            <a:r>
              <a:rPr lang="en-US" altLang="zh-CN" dirty="0" smtClean="0">
                <a:latin typeface="微软雅黑" panose="020B0503020204020204" pitchFamily="34" charset="-122"/>
                <a:ea typeface="微软雅黑" panose="020B0503020204020204" pitchFamily="34" charset="-122"/>
              </a:rPr>
              <a:t>, Jonas </a:t>
            </a:r>
            <a:r>
              <a:rPr lang="en-US" altLang="zh-CN" dirty="0" err="1" smtClean="0">
                <a:latin typeface="微软雅黑" panose="020B0503020204020204" pitchFamily="34" charset="-122"/>
                <a:ea typeface="微软雅黑" panose="020B0503020204020204" pitchFamily="34" charset="-122"/>
              </a:rPr>
              <a:t>Pfefferle</a:t>
            </a:r>
            <a:r>
              <a:rPr lang="en-US" altLang="zh-CN" dirty="0" smtClean="0">
                <a:latin typeface="微软雅黑" panose="020B0503020204020204" pitchFamily="34" charset="-122"/>
                <a:ea typeface="微软雅黑" panose="020B0503020204020204" pitchFamily="34" charset="-122"/>
              </a:rPr>
              <a:t>, Adrian </a:t>
            </a:r>
            <a:r>
              <a:rPr lang="en-US" altLang="zh-CN" dirty="0" err="1" smtClean="0">
                <a:latin typeface="微软雅黑" panose="020B0503020204020204" pitchFamily="34" charset="-122"/>
                <a:ea typeface="微软雅黑" panose="020B0503020204020204" pitchFamily="34" charset="-122"/>
              </a:rPr>
              <a:t>Schuepbach</a:t>
            </a:r>
            <a:r>
              <a:rPr lang="en-US" altLang="zh-CN" dirty="0" smtClean="0">
                <a:latin typeface="微软雅黑" panose="020B0503020204020204" pitchFamily="34" charset="-122"/>
                <a:ea typeface="微软雅黑" panose="020B0503020204020204" pitchFamily="34" charset="-122"/>
              </a:rPr>
              <a:t>, and 	   	Bernard Metzler, IBM Research, Zurich</a:t>
            </a:r>
            <a:endParaRPr lang="en-US" altLang="zh-CN" dirty="0"/>
          </a:p>
          <a:p>
            <a:pPr>
              <a:lnSpc>
                <a:spcPct val="200000"/>
              </a:lnSpc>
            </a:pPr>
            <a:r>
              <a:rPr lang="zh-CN" altLang="en-US" dirty="0" smtClean="0"/>
              <a:t>所属领域：网络与信息安全</a:t>
            </a:r>
            <a:endParaRPr lang="en-US" altLang="zh-CN" dirty="0"/>
          </a:p>
          <a:p>
            <a:pPr>
              <a:lnSpc>
                <a:spcPct val="200000"/>
              </a:lnSpc>
            </a:pPr>
            <a:r>
              <a:rPr lang="zh-CN" altLang="en-US" dirty="0" smtClean="0"/>
              <a:t>所属会议：</a:t>
            </a:r>
            <a:r>
              <a:rPr lang="en-US" altLang="zh-CN" dirty="0" smtClean="0"/>
              <a:t>2018 USENIX Annual Technical Conference</a:t>
            </a:r>
          </a:p>
          <a:p>
            <a:pPr>
              <a:lnSpc>
                <a:spcPct val="200000"/>
              </a:lnSpc>
            </a:pPr>
            <a:r>
              <a:rPr lang="zh-CN" altLang="en-US" dirty="0" smtClean="0"/>
              <a:t>主要课题来源：</a:t>
            </a:r>
            <a:r>
              <a:rPr lang="en-US" altLang="zh-CN" dirty="0"/>
              <a:t> IBM Research Lab, Zurich</a:t>
            </a:r>
            <a:endParaRPr lang="zh-CN" altLang="en-US" dirty="0"/>
          </a:p>
        </p:txBody>
      </p:sp>
    </p:spTree>
    <p:extLst>
      <p:ext uri="{BB962C8B-B14F-4D97-AF65-F5344CB8AC3E}">
        <p14:creationId xmlns:p14="http://schemas.microsoft.com/office/powerpoint/2010/main" val="22930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24571" y="1086142"/>
            <a:ext cx="9440895" cy="4946667"/>
          </a:xfrm>
          <a:prstGeom prst="rect">
            <a:avLst/>
          </a:prstGeom>
        </p:spPr>
      </p:pic>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77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85997" y="1138523"/>
            <a:ext cx="9259624" cy="4738169"/>
          </a:xfrm>
          <a:prstGeom prst="rect">
            <a:avLst/>
          </a:prstGeom>
        </p:spPr>
      </p:pic>
      <p:sp>
        <p:nvSpPr>
          <p:cNvPr id="3" name="文本框 2"/>
          <p:cNvSpPr txBox="1"/>
          <p:nvPr/>
        </p:nvSpPr>
        <p:spPr>
          <a:xfrm>
            <a:off x="6980665" y="4337824"/>
            <a:ext cx="228005" cy="86504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4" name="文本框 3"/>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3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16874"/>
          <a:stretch/>
        </p:blipFill>
        <p:spPr>
          <a:xfrm>
            <a:off x="1308720" y="1425200"/>
            <a:ext cx="9541415" cy="4563005"/>
          </a:xfrm>
          <a:prstGeom prst="rect">
            <a:avLst/>
          </a:prstGeom>
        </p:spPr>
      </p:pic>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711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299678" y="1047138"/>
            <a:ext cx="9617365" cy="5192640"/>
          </a:xfrm>
          <a:prstGeom prst="rect">
            <a:avLst/>
          </a:prstGeom>
        </p:spPr>
      </p:pic>
      <p:sp>
        <p:nvSpPr>
          <p:cNvPr id="5" name="文本框 4"/>
          <p:cNvSpPr txBox="1"/>
          <p:nvPr/>
        </p:nvSpPr>
        <p:spPr>
          <a:xfrm>
            <a:off x="10493295" y="5870446"/>
            <a:ext cx="434898"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spTree>
    <p:extLst>
      <p:ext uri="{BB962C8B-B14F-4D97-AF65-F5344CB8AC3E}">
        <p14:creationId xmlns:p14="http://schemas.microsoft.com/office/powerpoint/2010/main" val="52767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02028" y="1143285"/>
            <a:ext cx="9100180" cy="4722256"/>
          </a:xfrm>
          <a:prstGeom prst="rect">
            <a:avLst/>
          </a:prstGeom>
        </p:spPr>
      </p:pic>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Tree>
    <p:extLst>
      <p:ext uri="{BB962C8B-B14F-4D97-AF65-F5344CB8AC3E}">
        <p14:creationId xmlns:p14="http://schemas.microsoft.com/office/powerpoint/2010/main" val="32366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8350" y="446048"/>
            <a:ext cx="4873084"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实验评估</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Microbenchmarks</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pic>
        <p:nvPicPr>
          <p:cNvPr id="5" name="图片 4"/>
          <p:cNvPicPr>
            <a:picLocks noChangeAspect="1"/>
          </p:cNvPicPr>
          <p:nvPr/>
        </p:nvPicPr>
        <p:blipFill>
          <a:blip r:embed="rId2"/>
          <a:stretch>
            <a:fillRect/>
          </a:stretch>
        </p:blipFill>
        <p:spPr>
          <a:xfrm>
            <a:off x="819266" y="1281229"/>
            <a:ext cx="10490075" cy="3023142"/>
          </a:xfrm>
          <a:prstGeom prst="rect">
            <a:avLst/>
          </a:prstGeom>
        </p:spPr>
      </p:pic>
    </p:spTree>
    <p:extLst>
      <p:ext uri="{BB962C8B-B14F-4D97-AF65-F5344CB8AC3E}">
        <p14:creationId xmlns:p14="http://schemas.microsoft.com/office/powerpoint/2010/main" val="198190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8349" y="446049"/>
            <a:ext cx="6802245"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实验评估</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工作负载性能</a:t>
            </a:r>
            <a:r>
              <a:rPr lang="en-US" altLang="zh-CN" sz="2800" dirty="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TCP-DS</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pic>
        <p:nvPicPr>
          <p:cNvPr id="2" name="图片 1"/>
          <p:cNvPicPr>
            <a:picLocks noChangeAspect="1"/>
          </p:cNvPicPr>
          <p:nvPr/>
        </p:nvPicPr>
        <p:blipFill>
          <a:blip r:embed="rId2"/>
          <a:stretch>
            <a:fillRect/>
          </a:stretch>
        </p:blipFill>
        <p:spPr>
          <a:xfrm>
            <a:off x="982004" y="1096884"/>
            <a:ext cx="10515041" cy="3296695"/>
          </a:xfrm>
          <a:prstGeom prst="rect">
            <a:avLst/>
          </a:prstGeom>
        </p:spPr>
      </p:pic>
    </p:spTree>
    <p:extLst>
      <p:ext uri="{BB962C8B-B14F-4D97-AF65-F5344CB8AC3E}">
        <p14:creationId xmlns:p14="http://schemas.microsoft.com/office/powerpoint/2010/main" val="42493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实验评估</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压缩开销</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pic>
        <p:nvPicPr>
          <p:cNvPr id="2" name="图片 1"/>
          <p:cNvPicPr>
            <a:picLocks noChangeAspect="1"/>
          </p:cNvPicPr>
          <p:nvPr/>
        </p:nvPicPr>
        <p:blipFill>
          <a:blip r:embed="rId2"/>
          <a:stretch>
            <a:fillRect/>
          </a:stretch>
        </p:blipFill>
        <p:spPr>
          <a:xfrm>
            <a:off x="1299021" y="1473471"/>
            <a:ext cx="5698465" cy="3722997"/>
          </a:xfrm>
          <a:prstGeom prst="rect">
            <a:avLst/>
          </a:prstGeom>
        </p:spPr>
      </p:pic>
    </p:spTree>
    <p:extLst>
      <p:ext uri="{BB962C8B-B14F-4D97-AF65-F5344CB8AC3E}">
        <p14:creationId xmlns:p14="http://schemas.microsoft.com/office/powerpoint/2010/main" val="268129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8350" y="446048"/>
            <a:ext cx="647886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实验评估</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为</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提供</a:t>
            </a:r>
            <a:r>
              <a:rPr lang="en-US" altLang="zh-CN" sz="2800" dirty="0" smtClean="0">
                <a:latin typeface="微软雅黑" panose="020B0503020204020204" pitchFamily="34" charset="-122"/>
                <a:ea typeface="微软雅黑" panose="020B0503020204020204" pitchFamily="34" charset="-122"/>
              </a:rPr>
              <a:t>100Gbps</a:t>
            </a:r>
            <a:r>
              <a:rPr lang="zh-CN" altLang="en-US" sz="2800" dirty="0" smtClean="0">
                <a:latin typeface="微软雅黑" panose="020B0503020204020204" pitchFamily="34" charset="-122"/>
                <a:ea typeface="微软雅黑" panose="020B0503020204020204" pitchFamily="34" charset="-122"/>
              </a:rPr>
              <a:t>的带宽</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pic>
        <p:nvPicPr>
          <p:cNvPr id="2" name="图片 1"/>
          <p:cNvPicPr>
            <a:picLocks noChangeAspect="1"/>
          </p:cNvPicPr>
          <p:nvPr/>
        </p:nvPicPr>
        <p:blipFill>
          <a:blip r:embed="rId2"/>
          <a:stretch>
            <a:fillRect/>
          </a:stretch>
        </p:blipFill>
        <p:spPr>
          <a:xfrm>
            <a:off x="803655" y="1747488"/>
            <a:ext cx="6399266" cy="3448979"/>
          </a:xfrm>
          <a:prstGeom prst="rect">
            <a:avLst/>
          </a:prstGeom>
        </p:spPr>
      </p:pic>
    </p:spTree>
    <p:extLst>
      <p:ext uri="{BB962C8B-B14F-4D97-AF65-F5344CB8AC3E}">
        <p14:creationId xmlns:p14="http://schemas.microsoft.com/office/powerpoint/2010/main" val="19429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总  结</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 name="文本框 1"/>
          <p:cNvSpPr txBox="1"/>
          <p:nvPr/>
        </p:nvSpPr>
        <p:spPr>
          <a:xfrm>
            <a:off x="1445942" y="1516565"/>
            <a:ext cx="7738947"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高性能网络和存储硬件的可用性从根本上改变了</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 / O</a:t>
            </a:r>
            <a:r>
              <a:rPr lang="zh-CN" altLang="en-US" sz="2000" dirty="0">
                <a:latin typeface="微软雅黑" panose="020B0503020204020204" pitchFamily="34" charset="-122"/>
                <a:ea typeface="微软雅黑" panose="020B0503020204020204" pitchFamily="34" charset="-122"/>
              </a:rPr>
              <a:t>设备之间的性能</a:t>
            </a:r>
            <a:r>
              <a:rPr lang="zh-CN" altLang="en-US" sz="2000" dirty="0" smtClean="0">
                <a:latin typeface="微软雅黑" panose="020B0503020204020204" pitchFamily="34" charset="-122"/>
                <a:ea typeface="微软雅黑" panose="020B0503020204020204" pitchFamily="34" charset="-122"/>
              </a:rPr>
              <a:t>平衡。本文提出了</a:t>
            </a:r>
            <a:r>
              <a:rPr lang="en-US" altLang="zh-CN" sz="2000" dirty="0" err="1" smtClean="0">
                <a:latin typeface="微软雅黑" panose="020B0503020204020204" pitchFamily="34" charset="-122"/>
                <a:ea typeface="微软雅黑" panose="020B0503020204020204" pitchFamily="34" charset="-122"/>
              </a:rPr>
              <a:t>Albis</a:t>
            </a:r>
            <a:r>
              <a:rPr lang="zh-CN" altLang="en-US" sz="2000" dirty="0">
                <a:latin typeface="微软雅黑" panose="020B0503020204020204" pitchFamily="34" charset="-122"/>
                <a:ea typeface="微软雅黑" panose="020B0503020204020204" pitchFamily="34" charset="-122"/>
              </a:rPr>
              <a:t>，一种</a:t>
            </a:r>
            <a:r>
              <a:rPr lang="zh-CN" altLang="en-US" sz="2000" dirty="0" smtClean="0">
                <a:latin typeface="微软雅黑" panose="020B0503020204020204" pitchFamily="34" charset="-122"/>
                <a:ea typeface="微软雅黑" panose="020B0503020204020204" pitchFamily="34" charset="-122"/>
              </a:rPr>
              <a:t>轻量级</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高性能</a:t>
            </a:r>
            <a:r>
              <a:rPr lang="zh-CN" altLang="en-US" sz="2000" dirty="0">
                <a:latin typeface="微软雅黑" panose="020B0503020204020204" pitchFamily="34" charset="-122"/>
                <a:ea typeface="微软雅黑" panose="020B0503020204020204" pitchFamily="34" charset="-122"/>
              </a:rPr>
              <a:t>的文件</a:t>
            </a:r>
            <a:r>
              <a:rPr lang="zh-CN" altLang="en-US" sz="2000" dirty="0" smtClean="0">
                <a:latin typeface="微软雅黑" panose="020B0503020204020204" pitchFamily="34" charset="-122"/>
                <a:ea typeface="微软雅黑" panose="020B0503020204020204" pitchFamily="34" charset="-122"/>
              </a:rPr>
              <a:t>格式。</a:t>
            </a:r>
            <a:endParaRPr lang="en-US" altLang="zh-CN" sz="2000"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1445941" y="2844792"/>
            <a:ext cx="7292897" cy="1292662"/>
          </a:xfrm>
          <a:prstGeom prst="rect">
            <a:avLst/>
          </a:prstGeom>
          <a:noFill/>
        </p:spPr>
        <p:txBody>
          <a:bodyPr wrap="square" rtlCol="0">
            <a:spAutoFit/>
          </a:bodyPr>
          <a:lstStyle/>
          <a:p>
            <a:pPr>
              <a:lnSpc>
                <a:spcPct val="150000"/>
              </a:lnSpc>
            </a:pPr>
            <a:r>
              <a:rPr lang="en-US" altLang="zh-CN" sz="2000" dirty="0" err="1">
                <a:latin typeface="微软雅黑" panose="020B0503020204020204" pitchFamily="34" charset="-122"/>
                <a:ea typeface="微软雅黑" panose="020B0503020204020204" pitchFamily="34" charset="-122"/>
              </a:rPr>
              <a:t>Albis</a:t>
            </a:r>
            <a:r>
              <a:rPr lang="zh-CN" altLang="en-US" sz="2000" dirty="0">
                <a:latin typeface="微软雅黑" panose="020B0503020204020204" pitchFamily="34" charset="-122"/>
                <a:ea typeface="微软雅黑" panose="020B0503020204020204" pitchFamily="34" charset="-122"/>
              </a:rPr>
              <a:t>设计原则：无压缩</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编码，简单数据与元数据设计，二进制</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的有效对象管理。</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
        <p:nvSpPr>
          <p:cNvPr id="6" name="文本框 5"/>
          <p:cNvSpPr txBox="1"/>
          <p:nvPr/>
        </p:nvSpPr>
        <p:spPr>
          <a:xfrm>
            <a:off x="1445942" y="4353378"/>
            <a:ext cx="7738947"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实验证明</a:t>
            </a:r>
            <a:r>
              <a:rPr lang="en-US" altLang="zh-CN" sz="2000" dirty="0" err="1">
                <a:latin typeface="微软雅黑" panose="020B0503020204020204" pitchFamily="34" charset="-122"/>
                <a:ea typeface="微软雅黑" panose="020B0503020204020204" pitchFamily="34" charset="-122"/>
              </a:rPr>
              <a:t>Albis</a:t>
            </a:r>
            <a:r>
              <a:rPr lang="zh-CN" altLang="en-US" sz="2000" dirty="0">
                <a:latin typeface="微软雅黑" panose="020B0503020204020204" pitchFamily="34" charset="-122"/>
                <a:ea typeface="微软雅黑" panose="020B0503020204020204" pitchFamily="34" charset="-122"/>
              </a:rPr>
              <a:t>的在</a:t>
            </a:r>
            <a:r>
              <a:rPr lang="en-US" altLang="zh-CN" sz="2000" dirty="0">
                <a:latin typeface="微软雅黑" panose="020B0503020204020204" pitchFamily="34" charset="-122"/>
                <a:ea typeface="微软雅黑" panose="020B0503020204020204" pitchFamily="34" charset="-122"/>
              </a:rPr>
              <a:t>Micro-benchmarks</a:t>
            </a:r>
            <a:r>
              <a:rPr lang="zh-CN" altLang="en-US" sz="2000" dirty="0">
                <a:latin typeface="微软雅黑" panose="020B0503020204020204" pitchFamily="34" charset="-122"/>
                <a:ea typeface="微软雅黑" panose="020B0503020204020204" pitchFamily="34" charset="-122"/>
              </a:rPr>
              <a:t>性能提升大约为</a:t>
            </a:r>
            <a:r>
              <a:rPr lang="en-US" altLang="zh-CN" sz="2000" dirty="0">
                <a:latin typeface="微软雅黑" panose="020B0503020204020204" pitchFamily="34" charset="-122"/>
                <a:ea typeface="微软雅黑" panose="020B0503020204020204" pitchFamily="34" charset="-122"/>
              </a:rPr>
              <a:t>1.9 – 21.4</a:t>
            </a:r>
            <a:r>
              <a:rPr lang="zh-CN" altLang="en-US" sz="2000" dirty="0">
                <a:latin typeface="微软雅黑" panose="020B0503020204020204" pitchFamily="34" charset="-122"/>
                <a:ea typeface="微软雅黑" panose="020B0503020204020204" pitchFamily="34" charset="-122"/>
              </a:rPr>
              <a:t>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并且它在</a:t>
            </a:r>
            <a:r>
              <a:rPr lang="en-US" altLang="zh-CN" sz="2000" dirty="0">
                <a:latin typeface="微软雅黑" panose="020B0503020204020204" pitchFamily="34" charset="-122"/>
                <a:ea typeface="微软雅黑" panose="020B0503020204020204" pitchFamily="34" charset="-122"/>
              </a:rPr>
              <a:t>Spark / SQL</a:t>
            </a:r>
            <a:r>
              <a:rPr lang="zh-CN" altLang="en-US" sz="2000" dirty="0">
                <a:latin typeface="微软雅黑" panose="020B0503020204020204" pitchFamily="34" charset="-122"/>
                <a:ea typeface="微软雅黑" panose="020B0503020204020204" pitchFamily="34" charset="-122"/>
              </a:rPr>
              <a:t>中的集成显示</a:t>
            </a:r>
            <a:r>
              <a:rPr lang="en-US" altLang="zh-CN" sz="2000" dirty="0">
                <a:latin typeface="微软雅黑" panose="020B0503020204020204" pitchFamily="34" charset="-122"/>
                <a:ea typeface="微软雅黑" panose="020B0503020204020204" pitchFamily="34" charset="-122"/>
              </a:rPr>
              <a:t>TPC-DS</a:t>
            </a:r>
            <a:r>
              <a:rPr lang="zh-CN" altLang="en-US" sz="2000" dirty="0">
                <a:latin typeface="微软雅黑" panose="020B0503020204020204" pitchFamily="34" charset="-122"/>
                <a:ea typeface="微软雅黑" panose="020B0503020204020204" pitchFamily="34" charset="-122"/>
              </a:rPr>
              <a:t>查询加速度可达</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倍。</a:t>
            </a:r>
          </a:p>
        </p:txBody>
      </p:sp>
    </p:spTree>
    <p:extLst>
      <p:ext uri="{BB962C8B-B14F-4D97-AF65-F5344CB8AC3E}">
        <p14:creationId xmlns:p14="http://schemas.microsoft.com/office/powerpoint/2010/main" val="123198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6409" y="367991"/>
            <a:ext cx="1706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课题背景</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33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15600" y="5776332"/>
            <a:ext cx="1866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7" name="文本框 6"/>
          <p:cNvSpPr txBox="1"/>
          <p:nvPr/>
        </p:nvSpPr>
        <p:spPr>
          <a:xfrm>
            <a:off x="3211551" y="2776653"/>
            <a:ext cx="5374888" cy="1015663"/>
          </a:xfrm>
          <a:prstGeom prst="rect">
            <a:avLst/>
          </a:prstGeom>
          <a:noFill/>
        </p:spPr>
        <p:txBody>
          <a:bodyPr wrap="square" rtlCol="0">
            <a:spAutoFit/>
          </a:bodyPr>
          <a:lstStyle/>
          <a:p>
            <a:r>
              <a:rPr lang="zh-CN" altLang="en-US" sz="6000" dirty="0" smtClean="0">
                <a:latin typeface="微软雅黑" panose="020B0503020204020204" pitchFamily="34" charset="-122"/>
                <a:ea typeface="微软雅黑" panose="020B0503020204020204" pitchFamily="34" charset="-122"/>
              </a:rPr>
              <a:t>谢  谢  大  家！</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6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6409" y="367991"/>
            <a:ext cx="1706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课题背景</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891238" y="1019476"/>
            <a:ext cx="8409524" cy="4819048"/>
          </a:xfrm>
          <a:prstGeom prst="rect">
            <a:avLst/>
          </a:prstGeom>
        </p:spPr>
      </p:pic>
    </p:spTree>
    <p:extLst>
      <p:ext uri="{BB962C8B-B14F-4D97-AF65-F5344CB8AC3E}">
        <p14:creationId xmlns:p14="http://schemas.microsoft.com/office/powerpoint/2010/main" val="97785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6409" y="367991"/>
            <a:ext cx="1706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课题背景</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060741" y="1057571"/>
            <a:ext cx="9737212" cy="5131356"/>
          </a:xfrm>
          <a:prstGeom prst="rect">
            <a:avLst/>
          </a:prstGeom>
        </p:spPr>
      </p:pic>
      <p:pic>
        <p:nvPicPr>
          <p:cNvPr id="5" name="图片 4"/>
          <p:cNvPicPr>
            <a:picLocks noChangeAspect="1"/>
          </p:cNvPicPr>
          <p:nvPr/>
        </p:nvPicPr>
        <p:blipFill>
          <a:blip r:embed="rId2"/>
          <a:stretch>
            <a:fillRect/>
          </a:stretch>
        </p:blipFill>
        <p:spPr>
          <a:xfrm>
            <a:off x="1596000" y="1057571"/>
            <a:ext cx="9000000" cy="4742857"/>
          </a:xfrm>
          <a:prstGeom prst="rect">
            <a:avLst/>
          </a:prstGeom>
        </p:spPr>
      </p:pic>
    </p:spTree>
    <p:extLst>
      <p:ext uri="{BB962C8B-B14F-4D97-AF65-F5344CB8AC3E}">
        <p14:creationId xmlns:p14="http://schemas.microsoft.com/office/powerpoint/2010/main" val="105357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6409" y="367991"/>
            <a:ext cx="1706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课题背景</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060741" y="1057571"/>
            <a:ext cx="9737212" cy="5131356"/>
          </a:xfrm>
          <a:prstGeom prst="rect">
            <a:avLst/>
          </a:prstGeom>
        </p:spPr>
      </p:pic>
      <p:pic>
        <p:nvPicPr>
          <p:cNvPr id="5" name="图片 4"/>
          <p:cNvPicPr>
            <a:picLocks noChangeAspect="1"/>
          </p:cNvPicPr>
          <p:nvPr/>
        </p:nvPicPr>
        <p:blipFill>
          <a:blip r:embed="rId2"/>
          <a:stretch>
            <a:fillRect/>
          </a:stretch>
        </p:blipFill>
        <p:spPr>
          <a:xfrm>
            <a:off x="1596000" y="1057571"/>
            <a:ext cx="9000000" cy="4742857"/>
          </a:xfrm>
          <a:prstGeom prst="rect">
            <a:avLst/>
          </a:prstGeom>
        </p:spPr>
      </p:pic>
      <p:cxnSp>
        <p:nvCxnSpPr>
          <p:cNvPr id="6" name="直接箭头连接符 5"/>
          <p:cNvCxnSpPr/>
          <p:nvPr/>
        </p:nvCxnSpPr>
        <p:spPr>
          <a:xfrm>
            <a:off x="2341756" y="3245005"/>
            <a:ext cx="713678" cy="60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546409" y="1449659"/>
            <a:ext cx="3088888" cy="179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0944" y="1728439"/>
            <a:ext cx="2609387" cy="1274195"/>
          </a:xfrm>
          <a:prstGeom prst="rect">
            <a:avLst/>
          </a:prstGeom>
          <a:noFill/>
        </p:spPr>
        <p:txBody>
          <a:bodyPr wrap="square" rtlCol="0">
            <a:spAutoFit/>
          </a:bodyPr>
          <a:lstStyle/>
          <a:p>
            <a:pPr>
              <a:lnSpc>
                <a:spcPct val="120000"/>
              </a:lnSpc>
            </a:pPr>
            <a:r>
              <a:rPr lang="en-US" altLang="zh-CN" sz="1600" b="1" dirty="0" err="1" smtClean="0">
                <a:latin typeface="微软雅黑" panose="020B0503020204020204" pitchFamily="34" charset="-122"/>
                <a:ea typeface="微软雅黑" panose="020B0503020204020204" pitchFamily="34" charset="-122"/>
              </a:rPr>
              <a:t>Goodput</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chemeClr val="accent1">
                    <a:lumMod val="20000"/>
                    <a:lumOff val="80000"/>
                  </a:schemeClr>
                </a:solidFill>
                <a:latin typeface="微软雅黑" panose="020B0503020204020204" pitchFamily="34" charset="-122"/>
                <a:ea typeface="微软雅黑" panose="020B0503020204020204" pitchFamily="34" charset="-122"/>
              </a:rPr>
              <a:t>在</a:t>
            </a:r>
            <a:r>
              <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rPr>
              <a:t>给定间隔内接收到的用户数据量减去必须重新传输的字节数后的吞吐量</a:t>
            </a:r>
          </a:p>
        </p:txBody>
      </p:sp>
    </p:spTree>
    <p:extLst>
      <p:ext uri="{BB962C8B-B14F-4D97-AF65-F5344CB8AC3E}">
        <p14:creationId xmlns:p14="http://schemas.microsoft.com/office/powerpoint/2010/main" val="35443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409" y="367991"/>
            <a:ext cx="1706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课题背景</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91737" y="1483112"/>
            <a:ext cx="10103004" cy="1200329"/>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高性能网络和存储设备普遍用于在</a:t>
            </a:r>
            <a:r>
              <a:rPr lang="en-US" altLang="zh-CN" sz="2400" dirty="0">
                <a:latin typeface="微软雅黑" panose="020B0503020204020204" pitchFamily="34" charset="-122"/>
                <a:ea typeface="微软雅黑" panose="020B0503020204020204" pitchFamily="34" charset="-122"/>
              </a:rPr>
              <a:t>Spark</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Hadoop</a:t>
            </a:r>
            <a:r>
              <a:rPr lang="zh-CN" altLang="en-US" sz="2400" dirty="0">
                <a:latin typeface="微软雅黑" panose="020B0503020204020204" pitchFamily="34" charset="-122"/>
                <a:ea typeface="微软雅黑" panose="020B0503020204020204" pitchFamily="34" charset="-122"/>
              </a:rPr>
              <a:t>等框架中处理这些数据，我们发现没有一种流行的文件格式能够提供接近硬件的数据访问</a:t>
            </a:r>
            <a:r>
              <a:rPr lang="zh-CN" altLang="en-US" sz="2400" dirty="0" smtClean="0">
                <a:latin typeface="微软雅黑" panose="020B0503020204020204" pitchFamily="34" charset="-122"/>
                <a:ea typeface="微软雅黑" panose="020B0503020204020204" pitchFamily="34" charset="-122"/>
              </a:rPr>
              <a:t>速率。</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91736" y="3275341"/>
            <a:ext cx="10203365" cy="1218599"/>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关于分布式环境中</a:t>
            </a:r>
            <a:r>
              <a:rPr lang="en-US" altLang="zh-CN" sz="2400" dirty="0">
                <a:latin typeface="微软雅黑" panose="020B0503020204020204" pitchFamily="34" charset="-122"/>
                <a:ea typeface="微软雅黑" panose="020B0503020204020204" pitchFamily="34" charset="-122"/>
              </a:rPr>
              <a:t>I / O</a:t>
            </a:r>
            <a:r>
              <a:rPr lang="zh-CN" altLang="en-US" sz="2400" dirty="0">
                <a:latin typeface="微软雅黑" panose="020B0503020204020204" pitchFamily="34" charset="-122"/>
                <a:ea typeface="微软雅黑" panose="020B0503020204020204" pitchFamily="34" charset="-122"/>
              </a:rPr>
              <a:t>性质的多个过时概念，以及“存储效率”优于性能的偏好是造成这种差距的关键原因。</a:t>
            </a:r>
          </a:p>
        </p:txBody>
      </p:sp>
    </p:spTree>
    <p:extLst>
      <p:ext uri="{BB962C8B-B14F-4D97-AF65-F5344CB8AC3E}">
        <p14:creationId xmlns:p14="http://schemas.microsoft.com/office/powerpoint/2010/main" val="145004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6409" y="367991"/>
            <a:ext cx="170613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课题背景</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92807" y="1215132"/>
            <a:ext cx="10866978" cy="3501834"/>
          </a:xfrm>
          <a:prstGeom prst="rect">
            <a:avLst/>
          </a:prstGeom>
        </p:spPr>
      </p:pic>
    </p:spTree>
    <p:extLst>
      <p:ext uri="{BB962C8B-B14F-4D97-AF65-F5344CB8AC3E}">
        <p14:creationId xmlns:p14="http://schemas.microsoft.com/office/powerpoint/2010/main" val="304956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350" y="446048"/>
            <a:ext cx="243096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81669" y="1728438"/>
            <a:ext cx="10181064" cy="3416320"/>
          </a:xfrm>
          <a:prstGeom prst="rect">
            <a:avLst/>
          </a:prstGeom>
          <a:noFill/>
        </p:spPr>
        <p:txBody>
          <a:bodyPr wrap="square" rtlCol="0">
            <a:spAutoFit/>
          </a:bodyPr>
          <a:lstStyle/>
          <a:p>
            <a:pPr>
              <a:lnSpc>
                <a:spcPct val="200000"/>
              </a:lnSpc>
            </a:pPr>
            <a:r>
              <a:rPr lang="zh-CN" altLang="zh-CN" sz="2400" dirty="0" smtClean="0"/>
              <a:t>● </a:t>
            </a:r>
            <a:r>
              <a:rPr lang="en-US" altLang="zh-CN" sz="2400" dirty="0" err="1" smtClean="0">
                <a:latin typeface="微软雅黑" panose="020B0503020204020204" pitchFamily="34" charset="-122"/>
                <a:ea typeface="微软雅黑" panose="020B0503020204020204" pitchFamily="34" charset="-122"/>
              </a:rPr>
              <a:t>Albis</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种用于在现代硬件上存储关系数据的高性能文件</a:t>
            </a:r>
            <a:r>
              <a:rPr lang="zh-CN" altLang="en-US" sz="2400" dirty="0" smtClean="0">
                <a:latin typeface="微软雅黑" panose="020B0503020204020204" pitchFamily="34" charset="-122"/>
                <a:ea typeface="微软雅黑" panose="020B0503020204020204" pitchFamily="34" charset="-122"/>
              </a:rPr>
              <a:t>格式</a:t>
            </a:r>
            <a:endParaRPr lang="en-US" altLang="zh-CN" sz="2400" dirty="0" smtClean="0">
              <a:latin typeface="微软雅黑" panose="020B0503020204020204" pitchFamily="34" charset="-122"/>
              <a:ea typeface="微软雅黑" panose="020B0503020204020204" pitchFamily="34" charset="-122"/>
            </a:endParaRPr>
          </a:p>
          <a:p>
            <a:pPr>
              <a:lnSpc>
                <a:spcPct val="200000"/>
              </a:lnSpc>
            </a:pPr>
            <a:r>
              <a:rPr lang="zh-CN" altLang="zh-CN" sz="2400" dirty="0" smtClean="0"/>
              <a:t>●</a:t>
            </a:r>
            <a:r>
              <a:rPr lang="zh-CN" altLang="zh-CN" sz="2400" dirty="0">
                <a:latin typeface="微软雅黑" panose="020B0503020204020204" pitchFamily="34" charset="-122"/>
                <a:ea typeface="微软雅黑" panose="020B0503020204020204" pitchFamily="34" charset="-122"/>
              </a:rPr>
              <a:t>支持所有具有数据和模式的基本原始类型</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zh-CN" sz="2400" dirty="0" smtClean="0"/>
              <a:t>● </a:t>
            </a:r>
            <a:r>
              <a:rPr lang="en-US" altLang="zh-CN" sz="2400" dirty="0" err="1" smtClean="0">
                <a:latin typeface="微软雅黑" panose="020B0503020204020204" pitchFamily="34" charset="-122"/>
                <a:ea typeface="微软雅黑" panose="020B0503020204020204" pitchFamily="34" charset="-122"/>
              </a:rPr>
              <a:t>Albis</a:t>
            </a:r>
            <a:r>
              <a:rPr lang="zh-CN" altLang="en-US" sz="2400" dirty="0">
                <a:latin typeface="微软雅黑" panose="020B0503020204020204" pitchFamily="34" charset="-122"/>
                <a:ea typeface="微软雅黑" panose="020B0503020204020204" pitchFamily="34" charset="-122"/>
              </a:rPr>
              <a:t>基于两个</a:t>
            </a:r>
            <a:r>
              <a:rPr lang="zh-CN" altLang="en-US" sz="2400" dirty="0" smtClean="0">
                <a:latin typeface="微软雅黑" panose="020B0503020204020204" pitchFamily="34" charset="-122"/>
                <a:ea typeface="微软雅黑" panose="020B0503020204020204" pitchFamily="34" charset="-122"/>
              </a:rPr>
              <a:t>关键设计决策：</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）通过保持数据</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元数据存储格式简单来降低</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成本</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无编码</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压缩</a:t>
            </a:r>
            <a:r>
              <a:rPr lang="en-US" altLang="zh-CN" sz="2400" dirty="0" smtClean="0">
                <a:latin typeface="微软雅黑" panose="020B0503020204020204" pitchFamily="34" charset="-122"/>
                <a:ea typeface="微软雅黑" panose="020B0503020204020204" pitchFamily="34" charset="-122"/>
              </a:rPr>
              <a:t> </a:t>
            </a:r>
          </a:p>
          <a:p>
            <a:pPr>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ii</a:t>
            </a:r>
            <a:r>
              <a:rPr lang="zh-CN" altLang="en-US" sz="2400" dirty="0">
                <a:latin typeface="微软雅黑" panose="020B0503020204020204" pitchFamily="34" charset="-122"/>
                <a:ea typeface="微软雅黑" panose="020B0503020204020204" pitchFamily="34" charset="-122"/>
              </a:rPr>
              <a:t>）使用二进制</a:t>
            </a:r>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进行有效的对象管理，以避免不必要的对象实现</a:t>
            </a:r>
          </a:p>
        </p:txBody>
      </p:sp>
    </p:spTree>
    <p:extLst>
      <p:ext uri="{BB962C8B-B14F-4D97-AF65-F5344CB8AC3E}">
        <p14:creationId xmlns:p14="http://schemas.microsoft.com/office/powerpoint/2010/main" val="310202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53325" y="1055943"/>
            <a:ext cx="9173426" cy="4978139"/>
          </a:xfrm>
          <a:prstGeom prst="rect">
            <a:avLst/>
          </a:prstGeom>
        </p:spPr>
      </p:pic>
      <p:sp>
        <p:nvSpPr>
          <p:cNvPr id="3" name="文本框 2"/>
          <p:cNvSpPr txBox="1"/>
          <p:nvPr/>
        </p:nvSpPr>
        <p:spPr>
          <a:xfrm>
            <a:off x="468350" y="446048"/>
            <a:ext cx="353493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a:t>
            </a:r>
            <a:r>
              <a:rPr lang="en-US" altLang="zh-CN" sz="2800" dirty="0" err="1" smtClean="0">
                <a:latin typeface="微软雅黑" panose="020B0503020204020204" pitchFamily="34" charset="-122"/>
                <a:ea typeface="微软雅黑" panose="020B0503020204020204" pitchFamily="34" charset="-122"/>
              </a:rPr>
              <a:t>Albis</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1220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352</Words>
  <Application>Microsoft Office PowerPoint</Application>
  <PresentationFormat>宽屏</PresentationFormat>
  <Paragraphs>35</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lzy</dc:creator>
  <cp:lastModifiedBy>lzy</cp:lastModifiedBy>
  <cp:revision>55</cp:revision>
  <dcterms:created xsi:type="dcterms:W3CDTF">2018-10-24T04:18:51Z</dcterms:created>
  <dcterms:modified xsi:type="dcterms:W3CDTF">2018-10-24T14:23:37Z</dcterms:modified>
</cp:coreProperties>
</file>