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6"/>
  </p:notesMasterIdLst>
  <p:handoutMasterIdLst>
    <p:handoutMasterId r:id="rId27"/>
  </p:handoutMasterIdLst>
  <p:sldIdLst>
    <p:sldId id="256" r:id="rId2"/>
    <p:sldId id="257" r:id="rId3"/>
    <p:sldId id="258" r:id="rId4"/>
    <p:sldId id="260" r:id="rId5"/>
    <p:sldId id="259" r:id="rId6"/>
    <p:sldId id="262" r:id="rId7"/>
    <p:sldId id="263" r:id="rId8"/>
    <p:sldId id="264" r:id="rId9"/>
    <p:sldId id="265" r:id="rId10"/>
    <p:sldId id="278" r:id="rId11"/>
    <p:sldId id="279" r:id="rId12"/>
    <p:sldId id="281" r:id="rId13"/>
    <p:sldId id="266" r:id="rId14"/>
    <p:sldId id="280" r:id="rId15"/>
    <p:sldId id="271" r:id="rId16"/>
    <p:sldId id="268" r:id="rId17"/>
    <p:sldId id="269" r:id="rId18"/>
    <p:sldId id="270" r:id="rId19"/>
    <p:sldId id="261" r:id="rId20"/>
    <p:sldId id="273" r:id="rId21"/>
    <p:sldId id="274" r:id="rId22"/>
    <p:sldId id="275" r:id="rId23"/>
    <p:sldId id="276" r:id="rId24"/>
    <p:sldId id="27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0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799F5D-DCA2-4E7E-AF18-D55A5E0ECC25}" type="datetimeFigureOut">
              <a:rPr lang="zh-CN" altLang="en-US" smtClean="0"/>
              <a:t>2018/10/18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A26825-FF32-4881-8636-F6A4206B3AF9}" type="slidenum">
              <a:rPr lang="zh-CN" altLang="en-US" smtClean="0"/>
              <a:t>‹#›</a:t>
            </a:fld>
            <a:endParaRPr lang="zh-CN" altLang="en-US"/>
          </a:p>
        </p:txBody>
      </p:sp>
    </p:spTree>
    <p:extLst>
      <p:ext uri="{BB962C8B-B14F-4D97-AF65-F5344CB8AC3E}">
        <p14:creationId xmlns:p14="http://schemas.microsoft.com/office/powerpoint/2010/main" val="39253926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A1756D-E0A1-43FB-8AA8-2B7140C50749}" type="datetimeFigureOut">
              <a:rPr lang="zh-CN" altLang="en-US" smtClean="0"/>
              <a:t>2018/10/18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555EEE-1895-4821-9A01-E68EDC3596F7}" type="slidenum">
              <a:rPr lang="zh-CN" altLang="en-US" smtClean="0"/>
              <a:t>‹#›</a:t>
            </a:fld>
            <a:endParaRPr lang="zh-CN" altLang="en-US"/>
          </a:p>
        </p:txBody>
      </p:sp>
    </p:spTree>
    <p:extLst>
      <p:ext uri="{BB962C8B-B14F-4D97-AF65-F5344CB8AC3E}">
        <p14:creationId xmlns:p14="http://schemas.microsoft.com/office/powerpoint/2010/main" val="124083384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31126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描述了</a:t>
            </a:r>
            <a:r>
              <a:rPr lang="zh-CN" altLang="en-US" sz="1200" kern="1200" dirty="0" smtClean="0">
                <a:solidFill>
                  <a:schemeClr val="tx1"/>
                </a:solidFill>
                <a:effectLst/>
                <a:latin typeface="+mn-lt"/>
                <a:ea typeface="+mn-ea"/>
                <a:cs typeface="+mn-cs"/>
              </a:rPr>
              <a:t>当</a:t>
            </a:r>
            <a:r>
              <a:rPr lang="zh-CN" altLang="zh-CN" sz="1200" kern="1200" dirty="0" smtClean="0">
                <a:solidFill>
                  <a:schemeClr val="tx1"/>
                </a:solidFill>
                <a:effectLst/>
                <a:latin typeface="+mn-lt"/>
                <a:ea typeface="+mn-ea"/>
                <a:cs typeface="+mn-cs"/>
              </a:rPr>
              <a:t>清理或错误修复</a:t>
            </a:r>
            <a:r>
              <a:rPr lang="zh-CN" altLang="en-US" sz="1200" kern="1200" dirty="0" smtClean="0">
                <a:solidFill>
                  <a:schemeClr val="tx1"/>
                </a:solidFill>
                <a:effectLst/>
                <a:latin typeface="+mn-lt"/>
                <a:ea typeface="+mn-ea"/>
                <a:cs typeface="+mn-cs"/>
              </a:rPr>
              <a:t>时，</a:t>
            </a:r>
            <a:r>
              <a:rPr lang="zh-CN" altLang="zh-CN" sz="1200" kern="1200" dirty="0" smtClean="0">
                <a:solidFill>
                  <a:schemeClr val="tx1"/>
                </a:solidFill>
                <a:effectLst/>
                <a:latin typeface="+mn-lt"/>
                <a:ea typeface="+mn-ea"/>
                <a:cs typeface="+mn-cs"/>
              </a:rPr>
              <a:t>维护者使用</a:t>
            </a:r>
            <a:r>
              <a:rPr lang="en-US" altLang="zh-CN" sz="1200" kern="1200" dirty="0" err="1" smtClean="0">
                <a:solidFill>
                  <a:schemeClr val="tx1"/>
                </a:solidFill>
                <a:effectLst/>
                <a:latin typeface="+mn-lt"/>
                <a:ea typeface="+mn-ea"/>
                <a:cs typeface="+mn-cs"/>
              </a:rPr>
              <a:t>Coccinelle</a:t>
            </a:r>
            <a:r>
              <a:rPr lang="zh-CN" altLang="zh-CN" sz="1200" kern="1200" dirty="0" smtClean="0">
                <a:solidFill>
                  <a:schemeClr val="tx1"/>
                </a:solidFill>
                <a:effectLst/>
                <a:latin typeface="+mn-lt"/>
                <a:ea typeface="+mn-ea"/>
                <a:cs typeface="+mn-cs"/>
              </a:rPr>
              <a:t>的完整补丁集</a:t>
            </a:r>
            <a:r>
              <a:rPr lang="zh-CN" altLang="en-US" sz="1200" kern="1200" dirty="0" smtClean="0">
                <a:solidFill>
                  <a:schemeClr val="tx1"/>
                </a:solidFill>
                <a:effectLst/>
                <a:latin typeface="+mn-lt"/>
                <a:ea typeface="+mn-ea"/>
                <a:cs typeface="+mn-cs"/>
              </a:rPr>
              <a:t>数目</a:t>
            </a:r>
            <a:endParaRPr lang="zh-CN" altLang="en-US" dirty="0"/>
          </a:p>
        </p:txBody>
      </p:sp>
    </p:spTree>
    <p:extLst>
      <p:ext uri="{BB962C8B-B14F-4D97-AF65-F5344CB8AC3E}">
        <p14:creationId xmlns:p14="http://schemas.microsoft.com/office/powerpoint/2010/main" val="3410794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Linux</a:t>
            </a:r>
            <a:r>
              <a:rPr lang="zh-CN" altLang="zh-CN" sz="1200" kern="1200" dirty="0" smtClean="0">
                <a:solidFill>
                  <a:schemeClr val="tx1"/>
                </a:solidFill>
                <a:effectLst/>
                <a:latin typeface="+mn-lt"/>
                <a:ea typeface="+mn-ea"/>
                <a:cs typeface="+mn-cs"/>
              </a:rPr>
              <a:t>内核中有</a:t>
            </a:r>
            <a:r>
              <a:rPr lang="en-US" altLang="zh-CN" sz="1200" kern="1200" dirty="0" smtClean="0">
                <a:solidFill>
                  <a:schemeClr val="tx1"/>
                </a:solidFill>
                <a:effectLst/>
                <a:latin typeface="+mn-lt"/>
                <a:ea typeface="+mn-ea"/>
                <a:cs typeface="+mn-cs"/>
              </a:rPr>
              <a:t>59</a:t>
            </a:r>
            <a:r>
              <a:rPr lang="zh-CN" altLang="zh-CN" sz="1200" kern="1200" dirty="0" smtClean="0">
                <a:solidFill>
                  <a:schemeClr val="tx1"/>
                </a:solidFill>
                <a:effectLst/>
                <a:latin typeface="+mn-lt"/>
                <a:ea typeface="+mn-ea"/>
                <a:cs typeface="+mn-cs"/>
              </a:rPr>
              <a:t>个语义补丁，带有专用的</a:t>
            </a:r>
            <a:r>
              <a:rPr lang="en-US" altLang="zh-CN" sz="1200" kern="1200" dirty="0" smtClean="0">
                <a:solidFill>
                  <a:schemeClr val="tx1"/>
                </a:solidFill>
                <a:effectLst/>
                <a:latin typeface="+mn-lt"/>
                <a:ea typeface="+mn-ea"/>
                <a:cs typeface="+mn-cs"/>
              </a:rPr>
              <a:t>make</a:t>
            </a:r>
            <a:r>
              <a:rPr lang="zh-CN" altLang="zh-CN" sz="1200" kern="1200" dirty="0" smtClean="0">
                <a:solidFill>
                  <a:schemeClr val="tx1"/>
                </a:solidFill>
                <a:effectLst/>
                <a:latin typeface="+mn-lt"/>
                <a:ea typeface="+mn-ea"/>
                <a:cs typeface="+mn-cs"/>
              </a:rPr>
              <a:t>目标。</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显示了在各种类别中提及</a:t>
            </a:r>
            <a:r>
              <a:rPr lang="en-US" altLang="zh-CN" sz="1200" kern="1200" dirty="0" err="1" smtClean="0">
                <a:solidFill>
                  <a:schemeClr val="tx1"/>
                </a:solidFill>
                <a:effectLst/>
                <a:latin typeface="+mn-lt"/>
                <a:ea typeface="+mn-ea"/>
                <a:cs typeface="+mn-cs"/>
              </a:rPr>
              <a:t>Coccinelle</a:t>
            </a:r>
            <a:r>
              <a:rPr lang="zh-CN" altLang="zh-CN" sz="1200" kern="1200" dirty="0" smtClean="0">
                <a:solidFill>
                  <a:schemeClr val="tx1"/>
                </a:solidFill>
                <a:effectLst/>
                <a:latin typeface="+mn-lt"/>
                <a:ea typeface="+mn-ea"/>
                <a:cs typeface="+mn-cs"/>
              </a:rPr>
              <a:t>的公开报告的数量，区分了包含补丁或仅包含消息的那些</a:t>
            </a:r>
            <a:r>
              <a:rPr lang="zh-CN" altLang="en-US" sz="1200" kern="1200" dirty="0" smtClean="0">
                <a:solidFill>
                  <a:schemeClr val="tx1"/>
                </a:solidFill>
                <a:effectLst/>
                <a:latin typeface="+mn-lt"/>
                <a:ea typeface="+mn-ea"/>
                <a:cs typeface="+mn-cs"/>
              </a:rPr>
              <a:t>报告</a:t>
            </a:r>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9881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10982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66858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546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Coccinelle</a:t>
            </a:r>
            <a:r>
              <a:rPr lang="zh-CN" altLang="zh-CN" sz="1200" kern="1200" dirty="0">
                <a:solidFill>
                  <a:schemeClr val="tx1"/>
                </a:solidFill>
                <a:effectLst/>
                <a:latin typeface="+mn-lt"/>
                <a:ea typeface="+mn-ea"/>
                <a:cs typeface="+mn-cs"/>
              </a:rPr>
              <a:t>开发人员。这些是</a:t>
            </a:r>
            <a:r>
              <a:rPr lang="en-US" altLang="zh-CN" sz="1200" kern="1200" dirty="0" err="1">
                <a:solidFill>
                  <a:schemeClr val="tx1"/>
                </a:solidFill>
                <a:effectLst/>
                <a:latin typeface="+mn-lt"/>
                <a:ea typeface="+mn-ea"/>
                <a:cs typeface="+mn-cs"/>
              </a:rPr>
              <a:t>Coccinelle</a:t>
            </a:r>
            <a:r>
              <a:rPr lang="zh-CN" altLang="zh-CN" sz="1200" kern="1200" dirty="0">
                <a:solidFill>
                  <a:schemeClr val="tx1"/>
                </a:solidFill>
                <a:effectLst/>
                <a:latin typeface="+mn-lt"/>
                <a:ea typeface="+mn-ea"/>
                <a:cs typeface="+mn-cs"/>
              </a:rPr>
              <a:t>开发团队的成员，以及团队雇用的人员来传播</a:t>
            </a:r>
            <a:r>
              <a:rPr lang="en-US" altLang="zh-CN" sz="1200" kern="1200" dirty="0" err="1">
                <a:solidFill>
                  <a:schemeClr val="tx1"/>
                </a:solidFill>
                <a:effectLst/>
                <a:latin typeface="+mn-lt"/>
                <a:ea typeface="+mn-ea"/>
                <a:cs typeface="+mn-cs"/>
              </a:rPr>
              <a:t>Coccinelle</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外围实习生。</a:t>
            </a:r>
            <a:r>
              <a:rPr lang="en-US" altLang="zh-CN" sz="1200" kern="1200" dirty="0">
                <a:solidFill>
                  <a:schemeClr val="tx1"/>
                </a:solidFill>
                <a:effectLst/>
                <a:latin typeface="+mn-lt"/>
                <a:ea typeface="+mn-ea"/>
                <a:cs typeface="+mn-cs"/>
              </a:rPr>
              <a:t> Linux</a:t>
            </a:r>
            <a:r>
              <a:rPr lang="zh-CN" altLang="zh-CN" sz="1200" kern="1200" dirty="0">
                <a:solidFill>
                  <a:schemeClr val="tx1"/>
                </a:solidFill>
                <a:effectLst/>
                <a:latin typeface="+mn-lt"/>
                <a:ea typeface="+mn-ea"/>
                <a:cs typeface="+mn-cs"/>
              </a:rPr>
              <a:t>内核参与了</a:t>
            </a:r>
            <a:r>
              <a:rPr lang="en-US" altLang="zh-CN" sz="1200" kern="1200" dirty="0" err="1">
                <a:solidFill>
                  <a:schemeClr val="tx1"/>
                </a:solidFill>
                <a:effectLst/>
                <a:latin typeface="+mn-lt"/>
                <a:ea typeface="+mn-ea"/>
                <a:cs typeface="+mn-cs"/>
              </a:rPr>
              <a:t>Outreachy</a:t>
            </a:r>
            <a:r>
              <a:rPr lang="zh-CN" altLang="zh-CN" sz="1200" kern="1200" dirty="0">
                <a:solidFill>
                  <a:schemeClr val="tx1"/>
                </a:solidFill>
                <a:effectLst/>
                <a:latin typeface="+mn-lt"/>
                <a:ea typeface="+mn-ea"/>
                <a:cs typeface="+mn-cs"/>
              </a:rPr>
              <a:t>实习计划</a:t>
            </a:r>
            <a:r>
              <a:rPr lang="en-US" altLang="zh-CN" sz="1200" kern="1200" dirty="0">
                <a:solidFill>
                  <a:schemeClr val="tx1"/>
                </a:solidFill>
                <a:effectLst/>
                <a:latin typeface="+mn-lt"/>
                <a:ea typeface="+mn-ea"/>
                <a:cs typeface="+mn-cs"/>
              </a:rPr>
              <a:t>[41]</a:t>
            </a:r>
            <a:r>
              <a:rPr lang="zh-CN" altLang="zh-CN" sz="1200" kern="1200" dirty="0">
                <a:solidFill>
                  <a:schemeClr val="tx1"/>
                </a:solidFill>
                <a:effectLst/>
                <a:latin typeface="+mn-lt"/>
                <a:ea typeface="+mn-ea"/>
                <a:cs typeface="+mn-cs"/>
              </a:rPr>
              <a:t>，实习生可以在申请过程或实习中使用</a:t>
            </a:r>
            <a:r>
              <a:rPr lang="en-US" altLang="zh-CN" sz="1200" kern="1200" dirty="0" err="1">
                <a:solidFill>
                  <a:schemeClr val="tx1"/>
                </a:solidFill>
                <a:effectLst/>
                <a:latin typeface="+mn-lt"/>
                <a:ea typeface="+mn-ea"/>
                <a:cs typeface="+mn-cs"/>
              </a:rPr>
              <a:t>Coccinelle</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专用用户。这是一个单独的开发人员，他在内核中使用</a:t>
            </a:r>
            <a:r>
              <a:rPr lang="en-US" altLang="zh-CN" sz="1200" kern="1200" dirty="0" err="1">
                <a:solidFill>
                  <a:schemeClr val="tx1"/>
                </a:solidFill>
                <a:effectLst/>
                <a:latin typeface="+mn-lt"/>
                <a:ea typeface="+mn-ea"/>
                <a:cs typeface="+mn-cs"/>
              </a:rPr>
              <a:t>Coccinelle</a:t>
            </a:r>
            <a:r>
              <a:rPr lang="zh-CN" altLang="zh-CN" sz="1200" kern="1200" dirty="0">
                <a:solidFill>
                  <a:schemeClr val="tx1"/>
                </a:solidFill>
                <a:effectLst/>
                <a:latin typeface="+mn-lt"/>
                <a:ea typeface="+mn-ea"/>
                <a:cs typeface="+mn-cs"/>
              </a:rPr>
              <a:t>进行一系列广泛相关的简单更改。</a:t>
            </a:r>
          </a:p>
          <a:p>
            <a:r>
              <a:rPr lang="en-US" altLang="zh-CN" sz="1200" kern="1200" dirty="0">
                <a:solidFill>
                  <a:schemeClr val="tx1"/>
                </a:solidFill>
                <a:effectLst/>
                <a:latin typeface="+mn-lt"/>
                <a:ea typeface="+mn-ea"/>
                <a:cs typeface="+mn-cs"/>
              </a:rPr>
              <a:t>0-day</a:t>
            </a:r>
            <a:r>
              <a:rPr lang="zh-CN" altLang="zh-CN" sz="1200" kern="1200" dirty="0">
                <a:solidFill>
                  <a:schemeClr val="tx1"/>
                </a:solidFill>
                <a:effectLst/>
                <a:latin typeface="+mn-lt"/>
                <a:ea typeface="+mn-ea"/>
                <a:cs typeface="+mn-cs"/>
              </a:rPr>
              <a:t>测试。这是英特尔的一项自动化测试服务，可在每次提交数百个</a:t>
            </a:r>
            <a:r>
              <a:rPr lang="en-US" altLang="zh-CN" sz="1200" kern="1200" dirty="0">
                <a:solidFill>
                  <a:schemeClr val="tx1"/>
                </a:solidFill>
                <a:effectLst/>
                <a:latin typeface="+mn-lt"/>
                <a:ea typeface="+mn-ea"/>
                <a:cs typeface="+mn-cs"/>
              </a:rPr>
              <a:t>git</a:t>
            </a:r>
            <a:r>
              <a:rPr lang="zh-CN" altLang="zh-CN" sz="1200" kern="1200" dirty="0">
                <a:solidFill>
                  <a:schemeClr val="tx1"/>
                </a:solidFill>
                <a:effectLst/>
                <a:latin typeface="+mn-lt"/>
                <a:ea typeface="+mn-ea"/>
                <a:cs typeface="+mn-cs"/>
              </a:rPr>
              <a:t>树时为多个内核配置构建和引导</a:t>
            </a:r>
            <a:r>
              <a:rPr lang="en-US" altLang="zh-CN" sz="1200" kern="1200" dirty="0">
                <a:solidFill>
                  <a:schemeClr val="tx1"/>
                </a:solidFill>
                <a:effectLst/>
                <a:latin typeface="+mn-lt"/>
                <a:ea typeface="+mn-ea"/>
                <a:cs typeface="+mn-cs"/>
              </a:rPr>
              <a:t>Linux</a:t>
            </a:r>
            <a:r>
              <a:rPr lang="zh-CN" altLang="zh-CN" sz="1200" kern="1200" dirty="0">
                <a:solidFill>
                  <a:schemeClr val="tx1"/>
                </a:solidFill>
                <a:effectLst/>
                <a:latin typeface="+mn-lt"/>
                <a:ea typeface="+mn-ea"/>
                <a:cs typeface="+mn-cs"/>
              </a:rPr>
              <a:t>内核。该服务还针对每次提交的结果运行了许多静态分析工具，包括</a:t>
            </a:r>
            <a:r>
              <a:rPr lang="en-US" altLang="zh-CN" sz="1200" kern="1200" dirty="0" err="1">
                <a:solidFill>
                  <a:schemeClr val="tx1"/>
                </a:solidFill>
                <a:effectLst/>
                <a:latin typeface="+mn-lt"/>
                <a:ea typeface="+mn-ea"/>
                <a:cs typeface="+mn-cs"/>
              </a:rPr>
              <a:t>Coccinelle</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内核维护者。这些是接收和提交补丁的内核开发人员，通常负责某些子系统的持续良好状态。我们将维护者识别为在</a:t>
            </a:r>
            <a:r>
              <a:rPr lang="en-US" altLang="zh-CN" sz="1200" kern="1200" dirty="0">
                <a:solidFill>
                  <a:schemeClr val="tx1"/>
                </a:solidFill>
                <a:effectLst/>
                <a:latin typeface="+mn-lt"/>
                <a:ea typeface="+mn-ea"/>
                <a:cs typeface="+mn-cs"/>
              </a:rPr>
              <a:t>Linux 4.15 MAINTAINERS</a:t>
            </a:r>
            <a:r>
              <a:rPr lang="zh-CN" altLang="zh-CN" sz="1200" kern="1200" dirty="0">
                <a:solidFill>
                  <a:schemeClr val="tx1"/>
                </a:solidFill>
                <a:effectLst/>
                <a:latin typeface="+mn-lt"/>
                <a:ea typeface="+mn-ea"/>
                <a:cs typeface="+mn-cs"/>
              </a:rPr>
              <a:t>文件（</a:t>
            </a:r>
            <a:r>
              <a:rPr lang="en-US" altLang="zh-CN" sz="1200" kern="1200" dirty="0">
                <a:solidFill>
                  <a:schemeClr val="tx1"/>
                </a:solidFill>
                <a:effectLst/>
                <a:latin typeface="+mn-lt"/>
                <a:ea typeface="+mn-ea"/>
                <a:cs typeface="+mn-cs"/>
              </a:rPr>
              <a:t>1170</a:t>
            </a:r>
            <a:r>
              <a:rPr lang="zh-CN" altLang="zh-CN" sz="1200" kern="1200" dirty="0">
                <a:solidFill>
                  <a:schemeClr val="tx1"/>
                </a:solidFill>
                <a:effectLst/>
                <a:latin typeface="+mn-lt"/>
                <a:ea typeface="+mn-ea"/>
                <a:cs typeface="+mn-cs"/>
              </a:rPr>
              <a:t>开发人员）中命名的开发人员或者是某些补丁的提交者。通常，内核补丁是通过电子邮件传输的，只有维护者或开发人员专门指定维护人员提交</a:t>
            </a:r>
            <a:r>
              <a:rPr lang="en-US" altLang="zh-CN" sz="1200" kern="1200" dirty="0">
                <a:solidFill>
                  <a:schemeClr val="tx1"/>
                </a:solidFill>
                <a:effectLst/>
                <a:latin typeface="+mn-lt"/>
                <a:ea typeface="+mn-ea"/>
                <a:cs typeface="+mn-cs"/>
              </a:rPr>
              <a:t>git</a:t>
            </a:r>
            <a:r>
              <a:rPr lang="zh-CN" altLang="zh-CN" sz="1200" kern="1200" dirty="0">
                <a:solidFill>
                  <a:schemeClr val="tx1"/>
                </a:solidFill>
                <a:effectLst/>
                <a:latin typeface="+mn-lt"/>
                <a:ea typeface="+mn-ea"/>
                <a:cs typeface="+mn-cs"/>
              </a:rPr>
              <a:t>树进入主线版本。因此，成为一名提交者是社区尊重的标志。</a:t>
            </a:r>
          </a:p>
          <a:p>
            <a:r>
              <a:rPr lang="zh-CN" altLang="zh-CN" sz="1200" kern="1200" dirty="0">
                <a:solidFill>
                  <a:schemeClr val="tx1"/>
                </a:solidFill>
                <a:effectLst/>
                <a:latin typeface="+mn-lt"/>
                <a:ea typeface="+mn-ea"/>
                <a:cs typeface="+mn-cs"/>
              </a:rPr>
              <a:t>其他。这些是其他</a:t>
            </a:r>
            <a:r>
              <a:rPr lang="en-US" altLang="zh-CN" sz="1200" kern="1200" dirty="0">
                <a:solidFill>
                  <a:schemeClr val="tx1"/>
                </a:solidFill>
                <a:effectLst/>
                <a:latin typeface="+mn-lt"/>
                <a:ea typeface="+mn-ea"/>
                <a:cs typeface="+mn-cs"/>
              </a:rPr>
              <a:t>Linux</a:t>
            </a:r>
            <a:r>
              <a:rPr lang="zh-CN" altLang="zh-CN" sz="1200" kern="1200" dirty="0">
                <a:solidFill>
                  <a:schemeClr val="tx1"/>
                </a:solidFill>
                <a:effectLst/>
                <a:latin typeface="+mn-lt"/>
                <a:ea typeface="+mn-ea"/>
                <a:cs typeface="+mn-cs"/>
              </a:rPr>
              <a:t>内核贡献者。这些贡献者可能是频繁的或偶尔的。</a:t>
            </a:r>
          </a:p>
          <a:p>
            <a:endParaRPr lang="zh-CN" altLang="en-US" dirty="0"/>
          </a:p>
        </p:txBody>
      </p:sp>
    </p:spTree>
    <p:extLst>
      <p:ext uri="{BB962C8B-B14F-4D97-AF65-F5344CB8AC3E}">
        <p14:creationId xmlns:p14="http://schemas.microsoft.com/office/powerpoint/2010/main" val="3178188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演化通过删除其第三个参数来改变回调函数的类型。</a:t>
            </a:r>
            <a:endParaRPr lang="zh-CN" altLang="en-US" dirty="0"/>
          </a:p>
        </p:txBody>
      </p:sp>
    </p:spTree>
    <p:extLst>
      <p:ext uri="{BB962C8B-B14F-4D97-AF65-F5344CB8AC3E}">
        <p14:creationId xmlns:p14="http://schemas.microsoft.com/office/powerpoint/2010/main" val="664717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 </a:t>
            </a:r>
            <a:r>
              <a:rPr lang="zh-CN" altLang="zh-CN" sz="1200" dirty="0"/>
              <a:t>处理整个代码库并在开发人员的笔记本电脑上实现合理的性能，因此需要进行一些权衡。为减少运行时间，</a:t>
            </a:r>
            <a:r>
              <a:rPr lang="en-US" altLang="zh-CN" sz="1200" dirty="0" err="1"/>
              <a:t>Coccinelle</a:t>
            </a:r>
            <a:r>
              <a:rPr lang="zh-CN" altLang="zh-CN" sz="1200" dirty="0"/>
              <a:t>专注于最有可能与内核换代演变相关的代码区域，而其余的则是价格。</a:t>
            </a:r>
            <a:r>
              <a:rPr lang="zh-CN" altLang="zh-CN" sz="1200" dirty="0">
                <a:solidFill>
                  <a:srgbClr val="FF0000"/>
                </a:solidFill>
              </a:rPr>
              <a:t>一个关键的观察是，单个</a:t>
            </a:r>
            <a:r>
              <a:rPr lang="en-US" altLang="zh-CN" sz="1200" dirty="0">
                <a:solidFill>
                  <a:srgbClr val="FF0000"/>
                </a:solidFill>
              </a:rPr>
              <a:t>Linux</a:t>
            </a:r>
            <a:r>
              <a:rPr lang="zh-CN" altLang="zh-CN" sz="1200" dirty="0">
                <a:solidFill>
                  <a:srgbClr val="FF0000"/>
                </a:solidFill>
              </a:rPr>
              <a:t>内核文件通常可以解决给定抽象级别的问题，而通过</a:t>
            </a:r>
            <a:r>
              <a:rPr lang="en-US" altLang="zh-CN" sz="1200" dirty="0">
                <a:solidFill>
                  <a:srgbClr val="FF0000"/>
                </a:solidFill>
              </a:rPr>
              <a:t>#include</a:t>
            </a:r>
            <a:r>
              <a:rPr lang="zh-CN" altLang="zh-CN" sz="1200" dirty="0">
                <a:solidFill>
                  <a:srgbClr val="FF0000"/>
                </a:solidFill>
              </a:rPr>
              <a:t>或函数调用对其他文件的引用通常会转移到较低的抽象级别</a:t>
            </a:r>
            <a:r>
              <a:rPr lang="zh-CN" altLang="zh-CN" sz="1200" dirty="0"/>
              <a:t>。因此，头文件和被调用函数的内容可能与依赖进化无关</a:t>
            </a:r>
            <a:r>
              <a:rPr lang="zh-CN" altLang="en-US" sz="1200" dirty="0"/>
              <a:t>。</a:t>
            </a:r>
            <a:endParaRPr lang="en-US" altLang="zh-CN" sz="1200" dirty="0"/>
          </a:p>
          <a:p>
            <a:r>
              <a:rPr lang="en-US" altLang="zh-CN" sz="1200" dirty="0"/>
              <a:t> </a:t>
            </a:r>
            <a:r>
              <a:rPr lang="zh-CN" altLang="zh-CN" sz="1200" dirty="0"/>
              <a:t>根据上述观察，</a:t>
            </a:r>
            <a:r>
              <a:rPr lang="zh-CN" altLang="zh-CN" sz="1200" dirty="0">
                <a:solidFill>
                  <a:srgbClr val="FF0000"/>
                </a:solidFill>
              </a:rPr>
              <a:t>默认情况下，</a:t>
            </a:r>
            <a:r>
              <a:rPr lang="en-US" altLang="zh-CN" sz="1200" dirty="0" err="1">
                <a:solidFill>
                  <a:srgbClr val="FF0000"/>
                </a:solidFill>
              </a:rPr>
              <a:t>Coccinelle</a:t>
            </a:r>
            <a:r>
              <a:rPr lang="zh-CN" altLang="zh-CN" sz="1200" dirty="0">
                <a:solidFill>
                  <a:srgbClr val="FF0000"/>
                </a:solidFill>
              </a:rPr>
              <a:t>仅处理</a:t>
            </a:r>
            <a:r>
              <a:rPr lang="en-US" altLang="zh-CN" sz="1200" dirty="0">
                <a:solidFill>
                  <a:srgbClr val="FF0000"/>
                </a:solidFill>
              </a:rPr>
              <a:t>.c</a:t>
            </a:r>
            <a:r>
              <a:rPr lang="zh-CN" altLang="zh-CN" sz="1200" dirty="0">
                <a:solidFill>
                  <a:srgbClr val="FF0000"/>
                </a:solidFill>
              </a:rPr>
              <a:t>文件，只处理与</a:t>
            </a:r>
            <a:r>
              <a:rPr lang="en-US" altLang="zh-CN" sz="1200" dirty="0">
                <a:solidFill>
                  <a:srgbClr val="FF0000"/>
                </a:solidFill>
              </a:rPr>
              <a:t>.c</a:t>
            </a:r>
            <a:r>
              <a:rPr lang="zh-CN" altLang="zh-CN" sz="1200" dirty="0">
                <a:solidFill>
                  <a:srgbClr val="FF0000"/>
                </a:solidFill>
              </a:rPr>
              <a:t>文件位于同一目录中的头文件或与</a:t>
            </a:r>
            <a:r>
              <a:rPr lang="en-US" altLang="zh-CN" sz="1200" dirty="0">
                <a:solidFill>
                  <a:srgbClr val="FF0000"/>
                </a:solidFill>
              </a:rPr>
              <a:t>.c</a:t>
            </a:r>
            <a:r>
              <a:rPr lang="zh-CN" altLang="zh-CN" sz="1200" dirty="0">
                <a:solidFill>
                  <a:srgbClr val="FF0000"/>
                </a:solidFill>
              </a:rPr>
              <a:t>文件同名的头文件，并且不执行过程间分析。</a:t>
            </a:r>
            <a:r>
              <a:rPr lang="zh-CN" altLang="zh-CN" sz="1200" dirty="0"/>
              <a:t>提供命令行选项以处理额外的头文件，独立于它们可能包含的任何文件，并包括直接在</a:t>
            </a:r>
            <a:r>
              <a:rPr lang="en-US" altLang="zh-CN" sz="1200" dirty="0"/>
              <a:t>.c</a:t>
            </a:r>
            <a:r>
              <a:rPr lang="zh-CN" altLang="zh-CN" sz="1200" dirty="0"/>
              <a:t>文件中引用的头文件或递归引用的所有头文件。但是，后一种选择会增加处理的代码量，从而增加处理时间。因此，这些策略的使用留给用户，用户希望知道该信息是否与期望的演变相关。最后，可以使用一系列</a:t>
            </a:r>
            <a:r>
              <a:rPr lang="en-US" altLang="zh-CN" sz="1200" dirty="0" err="1"/>
              <a:t>SmPL</a:t>
            </a:r>
            <a:r>
              <a:rPr lang="zh-CN" altLang="zh-CN" sz="1200" dirty="0"/>
              <a:t>规则将单个文件中的进程间分析编码为有限深度，每个</a:t>
            </a:r>
            <a:r>
              <a:rPr lang="en-US" altLang="zh-CN" sz="1200" dirty="0" err="1"/>
              <a:t>SmPL</a:t>
            </a:r>
            <a:r>
              <a:rPr lang="zh-CN" altLang="zh-CN" sz="1200" dirty="0"/>
              <a:t>规则匹配先前规则标识函数调用的函数的定义。更一般的过程间分析最初需要使用外部脚本来收集被调用函数的名称，并重新启动</a:t>
            </a:r>
            <a:r>
              <a:rPr lang="en-US" altLang="zh-CN" sz="1200" dirty="0" err="1"/>
              <a:t>Coccinelle</a:t>
            </a:r>
            <a:r>
              <a:rPr lang="zh-CN" altLang="zh-CN" sz="1200" dirty="0"/>
              <a:t>来处理它们的定义。</a:t>
            </a:r>
            <a:endParaRPr lang="zh-CN" altLang="en-US" dirty="0"/>
          </a:p>
        </p:txBody>
      </p:sp>
    </p:spTree>
    <p:extLst>
      <p:ext uri="{BB962C8B-B14F-4D97-AF65-F5344CB8AC3E}">
        <p14:creationId xmlns:p14="http://schemas.microsoft.com/office/powerpoint/2010/main" val="1746107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 </a:t>
            </a:r>
            <a:r>
              <a:rPr lang="zh-CN" altLang="zh-CN" sz="1200" dirty="0"/>
              <a:t>处理整个代码库并在开发人员的笔记本电脑上实现合理的性能，因此需要进行一些权衡。为减少运行时间，</a:t>
            </a:r>
            <a:r>
              <a:rPr lang="en-US" altLang="zh-CN" sz="1200" dirty="0" err="1"/>
              <a:t>Coccinelle</a:t>
            </a:r>
            <a:r>
              <a:rPr lang="zh-CN" altLang="zh-CN" sz="1200" dirty="0"/>
              <a:t>专注于最有可能与内核换代演变相关的代码区域，而其余的则是价格。</a:t>
            </a:r>
            <a:r>
              <a:rPr lang="zh-CN" altLang="zh-CN" sz="1200" dirty="0">
                <a:solidFill>
                  <a:srgbClr val="FF0000"/>
                </a:solidFill>
              </a:rPr>
              <a:t>一个关键的观察是，单个</a:t>
            </a:r>
            <a:r>
              <a:rPr lang="en-US" altLang="zh-CN" sz="1200" dirty="0">
                <a:solidFill>
                  <a:srgbClr val="FF0000"/>
                </a:solidFill>
              </a:rPr>
              <a:t>Linux</a:t>
            </a:r>
            <a:r>
              <a:rPr lang="zh-CN" altLang="zh-CN" sz="1200" dirty="0">
                <a:solidFill>
                  <a:srgbClr val="FF0000"/>
                </a:solidFill>
              </a:rPr>
              <a:t>内核文件通常可以解决给定抽象级别的问题，而通过</a:t>
            </a:r>
            <a:r>
              <a:rPr lang="en-US" altLang="zh-CN" sz="1200" dirty="0">
                <a:solidFill>
                  <a:srgbClr val="FF0000"/>
                </a:solidFill>
              </a:rPr>
              <a:t>#include</a:t>
            </a:r>
            <a:r>
              <a:rPr lang="zh-CN" altLang="zh-CN" sz="1200" dirty="0">
                <a:solidFill>
                  <a:srgbClr val="FF0000"/>
                </a:solidFill>
              </a:rPr>
              <a:t>或函数调用对其他文件的引用通常会转移到较低的抽象级别</a:t>
            </a:r>
            <a:r>
              <a:rPr lang="zh-CN" altLang="zh-CN" sz="1200" dirty="0"/>
              <a:t>。因此，头文件和被调用函数的内容可能与依赖进化无关</a:t>
            </a:r>
            <a:r>
              <a:rPr lang="zh-CN" altLang="en-US" sz="1200" dirty="0"/>
              <a:t>。</a:t>
            </a:r>
            <a:endParaRPr lang="en-US" altLang="zh-CN" sz="1200" dirty="0"/>
          </a:p>
          <a:p>
            <a:r>
              <a:rPr lang="en-US" altLang="zh-CN" sz="1200" dirty="0"/>
              <a:t> </a:t>
            </a:r>
            <a:r>
              <a:rPr lang="zh-CN" altLang="zh-CN" sz="1200" dirty="0"/>
              <a:t>根据上述观察，</a:t>
            </a:r>
            <a:r>
              <a:rPr lang="zh-CN" altLang="zh-CN" sz="1200" dirty="0">
                <a:solidFill>
                  <a:srgbClr val="FF0000"/>
                </a:solidFill>
              </a:rPr>
              <a:t>默认情况下，</a:t>
            </a:r>
            <a:r>
              <a:rPr lang="en-US" altLang="zh-CN" sz="1200" dirty="0" err="1">
                <a:solidFill>
                  <a:srgbClr val="FF0000"/>
                </a:solidFill>
              </a:rPr>
              <a:t>Coccinelle</a:t>
            </a:r>
            <a:r>
              <a:rPr lang="zh-CN" altLang="zh-CN" sz="1200" dirty="0">
                <a:solidFill>
                  <a:srgbClr val="FF0000"/>
                </a:solidFill>
              </a:rPr>
              <a:t>仅处理</a:t>
            </a:r>
            <a:r>
              <a:rPr lang="en-US" altLang="zh-CN" sz="1200" dirty="0">
                <a:solidFill>
                  <a:srgbClr val="FF0000"/>
                </a:solidFill>
              </a:rPr>
              <a:t>.c</a:t>
            </a:r>
            <a:r>
              <a:rPr lang="zh-CN" altLang="zh-CN" sz="1200" dirty="0">
                <a:solidFill>
                  <a:srgbClr val="FF0000"/>
                </a:solidFill>
              </a:rPr>
              <a:t>文件，只处理与</a:t>
            </a:r>
            <a:r>
              <a:rPr lang="en-US" altLang="zh-CN" sz="1200" dirty="0">
                <a:solidFill>
                  <a:srgbClr val="FF0000"/>
                </a:solidFill>
              </a:rPr>
              <a:t>.c</a:t>
            </a:r>
            <a:r>
              <a:rPr lang="zh-CN" altLang="zh-CN" sz="1200" dirty="0">
                <a:solidFill>
                  <a:srgbClr val="FF0000"/>
                </a:solidFill>
              </a:rPr>
              <a:t>文件位于同一目录中的头文件或与</a:t>
            </a:r>
            <a:r>
              <a:rPr lang="en-US" altLang="zh-CN" sz="1200" dirty="0">
                <a:solidFill>
                  <a:srgbClr val="FF0000"/>
                </a:solidFill>
              </a:rPr>
              <a:t>.c</a:t>
            </a:r>
            <a:r>
              <a:rPr lang="zh-CN" altLang="zh-CN" sz="1200" dirty="0">
                <a:solidFill>
                  <a:srgbClr val="FF0000"/>
                </a:solidFill>
              </a:rPr>
              <a:t>文件同名的头文件，并且不执行过程间分析。</a:t>
            </a:r>
            <a:r>
              <a:rPr lang="zh-CN" altLang="zh-CN" sz="1200" dirty="0"/>
              <a:t>提供命令行选项以处理额外的头文件，独立于它们可能包含的任何文件，并包括直接在</a:t>
            </a:r>
            <a:r>
              <a:rPr lang="en-US" altLang="zh-CN" sz="1200" dirty="0"/>
              <a:t>.c</a:t>
            </a:r>
            <a:r>
              <a:rPr lang="zh-CN" altLang="zh-CN" sz="1200" dirty="0"/>
              <a:t>文件中引用的头文件或递归引用的所有头文件。但是，后一种选择会增加处理的代码量，从而增加处理时间。因此，这些策略的使用留给用户，用户希望知道该信息是否与期望的演变相关。最后，可以使用一系列</a:t>
            </a:r>
            <a:r>
              <a:rPr lang="en-US" altLang="zh-CN" sz="1200" dirty="0" err="1"/>
              <a:t>SmPL</a:t>
            </a:r>
            <a:r>
              <a:rPr lang="zh-CN" altLang="zh-CN" sz="1200" dirty="0"/>
              <a:t>规则将单个文件中的进程间分析编码为有限深度，每个</a:t>
            </a:r>
            <a:r>
              <a:rPr lang="en-US" altLang="zh-CN" sz="1200" dirty="0" err="1"/>
              <a:t>SmPL</a:t>
            </a:r>
            <a:r>
              <a:rPr lang="zh-CN" altLang="zh-CN" sz="1200" dirty="0"/>
              <a:t>规则匹配先前规则标识函数调用的函数的定义。更一般的过程间分析最初需要使用外部脚本来收集被调用函数的名称，并重新启动</a:t>
            </a:r>
            <a:r>
              <a:rPr lang="en-US" altLang="zh-CN" sz="1200" dirty="0" err="1"/>
              <a:t>Coccinelle</a:t>
            </a:r>
            <a:r>
              <a:rPr lang="zh-CN" altLang="zh-CN" sz="1200" dirty="0"/>
              <a:t>来处理它们的定义。</a:t>
            </a:r>
            <a:endParaRPr lang="zh-CN" altLang="en-US" dirty="0"/>
          </a:p>
        </p:txBody>
      </p:sp>
    </p:spTree>
    <p:extLst>
      <p:ext uri="{BB962C8B-B14F-4D97-AF65-F5344CB8AC3E}">
        <p14:creationId xmlns:p14="http://schemas.microsoft.com/office/powerpoint/2010/main" val="3521923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 </a:t>
            </a:r>
            <a:r>
              <a:rPr lang="zh-CN" altLang="zh-CN" sz="1200" dirty="0"/>
              <a:t>自动程序转换有可能可靠，高效地大规模更新代码，但如果转换规则不正确或转换引擎执行不正确，它可能会在代码库中引入无处不在的错误。</a:t>
            </a:r>
            <a:r>
              <a:rPr lang="en-US" altLang="zh-CN" sz="1200" dirty="0" err="1">
                <a:solidFill>
                  <a:srgbClr val="FF0000"/>
                </a:solidFill>
              </a:rPr>
              <a:t>Coccinelle</a:t>
            </a:r>
            <a:r>
              <a:rPr lang="zh-CN" altLang="zh-CN" sz="1200" dirty="0">
                <a:solidFill>
                  <a:srgbClr val="FF0000"/>
                </a:solidFill>
              </a:rPr>
              <a:t>仅检查规则是否保留了代码的结构良好性，</a:t>
            </a:r>
            <a:r>
              <a:rPr lang="zh-CN" altLang="zh-CN" sz="1200" dirty="0"/>
              <a:t>例如，确保语句被语句，表达式表达式等替换。</a:t>
            </a:r>
            <a:r>
              <a:rPr lang="zh-CN" altLang="zh-CN" sz="1200" dirty="0">
                <a:solidFill>
                  <a:srgbClr val="FF0000"/>
                </a:solidFill>
              </a:rPr>
              <a:t>它不检查语义正确性。 </a:t>
            </a:r>
            <a:r>
              <a:rPr lang="zh-CN" altLang="zh-CN" sz="1200" dirty="0"/>
              <a:t>这使得编码错误修复成为可能，这些修复本质上不是保留语义。 </a:t>
            </a:r>
            <a:endParaRPr lang="en-US" altLang="zh-CN" sz="1200" dirty="0"/>
          </a:p>
          <a:p>
            <a:r>
              <a:rPr lang="en-US" altLang="zh-CN" sz="1200" dirty="0"/>
              <a:t>        </a:t>
            </a:r>
            <a:r>
              <a:rPr lang="en-US" altLang="zh-CN" sz="1200" dirty="0" err="1"/>
              <a:t>Coccinelle</a:t>
            </a:r>
            <a:r>
              <a:rPr lang="zh-CN" altLang="zh-CN" sz="1200" dirty="0"/>
              <a:t>的目标是</a:t>
            </a:r>
            <a:r>
              <a:rPr lang="zh-CN" altLang="zh-CN" sz="1200" dirty="0">
                <a:solidFill>
                  <a:srgbClr val="FF0000"/>
                </a:solidFill>
              </a:rPr>
              <a:t>允许用户在类似于受影响代码的代码片段方面表达他对软件和所需更改的了解，并且可以轻松检查以符合用户的意图。</a:t>
            </a:r>
            <a:endParaRPr lang="zh-CN" altLang="en-US" dirty="0"/>
          </a:p>
        </p:txBody>
      </p:sp>
    </p:spTree>
    <p:extLst>
      <p:ext uri="{BB962C8B-B14F-4D97-AF65-F5344CB8AC3E}">
        <p14:creationId xmlns:p14="http://schemas.microsoft.com/office/powerpoint/2010/main" val="2034771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显示了在各种内核子系统中使用</a:t>
            </a:r>
            <a:r>
              <a:rPr lang="en-US" altLang="zh-CN" sz="1200" kern="1200" dirty="0" err="1">
                <a:solidFill>
                  <a:schemeClr val="tx1"/>
                </a:solidFill>
                <a:effectLst/>
                <a:latin typeface="+mn-lt"/>
                <a:ea typeface="+mn-ea"/>
                <a:cs typeface="+mn-cs"/>
              </a:rPr>
              <a:t>Coccinelle</a:t>
            </a:r>
            <a:r>
              <a:rPr lang="zh-CN" altLang="zh-CN" sz="1200" kern="1200" dirty="0">
                <a:solidFill>
                  <a:schemeClr val="tx1"/>
                </a:solidFill>
                <a:effectLst/>
                <a:latin typeface="+mn-lt"/>
                <a:ea typeface="+mn-ea"/>
                <a:cs typeface="+mn-cs"/>
              </a:rPr>
              <a:t>通过提交删除和添加的行数。受影响最大的是</a:t>
            </a:r>
            <a:r>
              <a:rPr lang="zh-CN" altLang="zh-CN" sz="1200" kern="1200" dirty="0" smtClean="0">
                <a:solidFill>
                  <a:schemeClr val="tx1"/>
                </a:solidFill>
                <a:effectLst/>
                <a:latin typeface="+mn-lt"/>
                <a:ea typeface="+mn-ea"/>
                <a:cs typeface="+mn-cs"/>
              </a:rPr>
              <a:t>驱动程序</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其次</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arch</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net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sound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include</a:t>
            </a:r>
            <a:r>
              <a:rPr lang="zh-CN" altLang="zh-CN" sz="1200" kern="1200" dirty="0">
                <a:solidFill>
                  <a:schemeClr val="tx1"/>
                </a:solidFill>
                <a:effectLst/>
                <a:latin typeface="+mn-lt"/>
                <a:ea typeface="+mn-ea"/>
                <a:cs typeface="+mn-cs"/>
              </a:rPr>
              <a:t>，所有这些都受到数千条删除或添加的行的影响。考虑到驱动程序占</a:t>
            </a:r>
            <a:r>
              <a:rPr lang="en-US" altLang="zh-CN" sz="1200" kern="1200" dirty="0">
                <a:solidFill>
                  <a:schemeClr val="tx1"/>
                </a:solidFill>
                <a:effectLst/>
                <a:latin typeface="+mn-lt"/>
                <a:ea typeface="+mn-ea"/>
                <a:cs typeface="+mn-cs"/>
              </a:rPr>
              <a:t>Linux 4.15</a:t>
            </a:r>
            <a:r>
              <a:rPr lang="zh-CN" altLang="zh-CN" sz="1200" kern="1200" dirty="0">
                <a:solidFill>
                  <a:schemeClr val="tx1"/>
                </a:solidFill>
                <a:effectLst/>
                <a:latin typeface="+mn-lt"/>
                <a:ea typeface="+mn-ea"/>
                <a:cs typeface="+mn-cs"/>
              </a:rPr>
              <a:t>内核源代码的</a:t>
            </a:r>
            <a:r>
              <a:rPr lang="en-US" altLang="zh-CN" sz="1200" kern="1200" dirty="0">
                <a:solidFill>
                  <a:schemeClr val="tx1"/>
                </a:solidFill>
                <a:effectLst/>
                <a:latin typeface="+mn-lt"/>
                <a:ea typeface="+mn-ea"/>
                <a:cs typeface="+mn-cs"/>
              </a:rPr>
              <a:t>67</a:t>
            </a:r>
            <a:r>
              <a:rPr lang="zh-CN" altLang="zh-CN" sz="1200" kern="1200" dirty="0">
                <a:solidFill>
                  <a:schemeClr val="tx1"/>
                </a:solidFill>
                <a:effectLst/>
                <a:latin typeface="+mn-lt"/>
                <a:ea typeface="+mn-ea"/>
                <a:cs typeface="+mn-cs"/>
              </a:rPr>
              <a:t>％，驱动程序的优势并不令人惊讶。驱动程序也是其他查找错误和代码可靠性工具的</a:t>
            </a:r>
            <a:r>
              <a:rPr lang="zh-CN" altLang="zh-CN" sz="1200" kern="1200" dirty="0" smtClean="0">
                <a:solidFill>
                  <a:schemeClr val="tx1"/>
                </a:solidFill>
                <a:effectLst/>
                <a:latin typeface="+mn-lt"/>
                <a:ea typeface="+mn-ea"/>
                <a:cs typeface="+mn-cs"/>
              </a:rPr>
              <a:t>目标</a:t>
            </a:r>
            <a:endParaRPr lang="zh-CN" altLang="en-US" dirty="0"/>
          </a:p>
        </p:txBody>
      </p:sp>
    </p:spTree>
    <p:extLst>
      <p:ext uri="{BB962C8B-B14F-4D97-AF65-F5344CB8AC3E}">
        <p14:creationId xmlns:p14="http://schemas.microsoft.com/office/powerpoint/2010/main" val="397775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的顶部显示了使用来自各种</a:t>
            </a:r>
            <a:r>
              <a:rPr lang="en-US" altLang="zh-CN" sz="1200" kern="1200" dirty="0" err="1">
                <a:solidFill>
                  <a:schemeClr val="tx1"/>
                </a:solidFill>
                <a:effectLst/>
                <a:latin typeface="+mn-lt"/>
                <a:ea typeface="+mn-ea"/>
                <a:cs typeface="+mn-cs"/>
              </a:rPr>
              <a:t>Coccinelle</a:t>
            </a:r>
            <a:r>
              <a:rPr lang="zh-CN" altLang="zh-CN" sz="1200" kern="1200" dirty="0">
                <a:solidFill>
                  <a:schemeClr val="tx1"/>
                </a:solidFill>
                <a:effectLst/>
                <a:latin typeface="+mn-lt"/>
                <a:ea typeface="+mn-ea"/>
                <a:cs typeface="+mn-cs"/>
              </a:rPr>
              <a:t>用户的</a:t>
            </a:r>
            <a:r>
              <a:rPr lang="en-US" altLang="zh-CN" sz="1200" kern="1200" dirty="0" err="1">
                <a:solidFill>
                  <a:schemeClr val="tx1"/>
                </a:solidFill>
                <a:effectLst/>
                <a:latin typeface="+mn-lt"/>
                <a:ea typeface="+mn-ea"/>
                <a:cs typeface="+mn-cs"/>
              </a:rPr>
              <a:t>Coccinelle</a:t>
            </a:r>
            <a:r>
              <a:rPr lang="zh-CN" altLang="zh-CN" sz="1200" kern="1200" dirty="0">
                <a:solidFill>
                  <a:schemeClr val="tx1"/>
                </a:solidFill>
                <a:effectLst/>
                <a:latin typeface="+mn-lt"/>
                <a:ea typeface="+mn-ea"/>
                <a:cs typeface="+mn-cs"/>
              </a:rPr>
              <a:t>每年提交的数量，而底部显示了每个类别中涉及的</a:t>
            </a:r>
            <a:r>
              <a:rPr lang="en-US" altLang="zh-CN" sz="1200" kern="1200" dirty="0" err="1">
                <a:solidFill>
                  <a:schemeClr val="tx1"/>
                </a:solidFill>
                <a:effectLst/>
                <a:latin typeface="+mn-lt"/>
                <a:ea typeface="+mn-ea"/>
                <a:cs typeface="+mn-cs"/>
              </a:rPr>
              <a:t>Coccinelle</a:t>
            </a:r>
            <a:r>
              <a:rPr lang="zh-CN" altLang="zh-CN" sz="1200" kern="1200" dirty="0">
                <a:solidFill>
                  <a:schemeClr val="tx1"/>
                </a:solidFill>
                <a:effectLst/>
                <a:latin typeface="+mn-lt"/>
                <a:ea typeface="+mn-ea"/>
                <a:cs typeface="+mn-cs"/>
              </a:rPr>
              <a:t>用户数量。</a:t>
            </a:r>
            <a:endParaRPr lang="zh-CN" altLang="en-US" dirty="0"/>
          </a:p>
        </p:txBody>
      </p:sp>
    </p:spTree>
    <p:extLst>
      <p:ext uri="{BB962C8B-B14F-4D97-AF65-F5344CB8AC3E}">
        <p14:creationId xmlns:p14="http://schemas.microsoft.com/office/powerpoint/2010/main" val="2739629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03434E2F-E3DA-40B8-A5F2-6C3A30F958BD}" type="datetime1">
              <a:rPr lang="zh-CN" altLang="en-US" smtClean="0"/>
              <a:t>2018/10/18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580BE-E045-4286-8FE7-9125955FA56F}"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44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3587914-961D-4643-ACBE-5CBA1F964CA4}" type="datetime1">
              <a:rPr lang="zh-CN" altLang="en-US" smtClean="0"/>
              <a:t>2018/10/18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580BE-E045-4286-8FE7-9125955FA56F}" type="slidenum">
              <a:rPr lang="zh-CN" altLang="en-US" smtClean="0"/>
              <a:t>‹#›</a:t>
            </a:fld>
            <a:endParaRPr lang="zh-CN" altLang="en-US"/>
          </a:p>
        </p:txBody>
      </p:sp>
    </p:spTree>
    <p:extLst>
      <p:ext uri="{BB962C8B-B14F-4D97-AF65-F5344CB8AC3E}">
        <p14:creationId xmlns:p14="http://schemas.microsoft.com/office/powerpoint/2010/main" val="40696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57EE626-EF65-4271-B61D-0417B4C55795}" type="datetime1">
              <a:rPr lang="zh-CN" altLang="en-US" smtClean="0"/>
              <a:t>2018/10/18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580BE-E045-4286-8FE7-9125955FA56F}"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58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0255AC-FB7D-42F6-9988-3134404E0ECE}" type="datetime1">
              <a:rPr lang="zh-CN" altLang="en-US" smtClean="0"/>
              <a:t>2018/10/18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580BE-E045-4286-8FE7-9125955FA56F}" type="slidenum">
              <a:rPr lang="zh-CN" altLang="en-US" smtClean="0"/>
              <a:t>‹#›</a:t>
            </a:fld>
            <a:endParaRPr lang="zh-CN" altLang="en-US"/>
          </a:p>
        </p:txBody>
      </p:sp>
    </p:spTree>
    <p:extLst>
      <p:ext uri="{BB962C8B-B14F-4D97-AF65-F5344CB8AC3E}">
        <p14:creationId xmlns:p14="http://schemas.microsoft.com/office/powerpoint/2010/main" val="419998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5431C72-584A-4993-9B3B-2F81B3BDA3E9}" type="datetime1">
              <a:rPr lang="zh-CN" altLang="en-US" smtClean="0"/>
              <a:t>2018/10/18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1580BE-E045-4286-8FE7-9125955FA56F}"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25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6428934-4219-48B1-A053-FBCFD60E5415}" type="datetime1">
              <a:rPr lang="zh-CN" altLang="en-US" smtClean="0"/>
              <a:t>2018/10/18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1580BE-E045-4286-8FE7-9125955FA56F}" type="slidenum">
              <a:rPr lang="zh-CN" altLang="en-US" smtClean="0"/>
              <a:t>‹#›</a:t>
            </a:fld>
            <a:endParaRPr lang="zh-CN" altLang="en-US"/>
          </a:p>
        </p:txBody>
      </p:sp>
    </p:spTree>
    <p:extLst>
      <p:ext uri="{BB962C8B-B14F-4D97-AF65-F5344CB8AC3E}">
        <p14:creationId xmlns:p14="http://schemas.microsoft.com/office/powerpoint/2010/main" val="144577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编辑母版文本样式</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C8D2DD1-4135-42CD-8EE7-2650E0FBF6EE}" type="datetime1">
              <a:rPr lang="zh-CN" altLang="en-US" smtClean="0"/>
              <a:t>2018/10/18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1580BE-E045-4286-8FE7-9125955FA56F}" type="slidenum">
              <a:rPr lang="zh-CN" altLang="en-US" smtClean="0"/>
              <a:t>‹#›</a:t>
            </a:fld>
            <a:endParaRPr lang="zh-CN" altLang="en-US"/>
          </a:p>
        </p:txBody>
      </p:sp>
    </p:spTree>
    <p:extLst>
      <p:ext uri="{BB962C8B-B14F-4D97-AF65-F5344CB8AC3E}">
        <p14:creationId xmlns:p14="http://schemas.microsoft.com/office/powerpoint/2010/main" val="253241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427FC6-14F3-4661-825A-1DA8DFEC218C}" type="datetime1">
              <a:rPr lang="zh-CN" altLang="en-US" smtClean="0"/>
              <a:t>2018/10/18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A1580BE-E045-4286-8FE7-9125955FA56F}" type="slidenum">
              <a:rPr lang="zh-CN" altLang="en-US" smtClean="0"/>
              <a:t>‹#›</a:t>
            </a:fld>
            <a:endParaRPr lang="zh-CN" altLang="en-US"/>
          </a:p>
        </p:txBody>
      </p:sp>
    </p:spTree>
    <p:extLst>
      <p:ext uri="{BB962C8B-B14F-4D97-AF65-F5344CB8AC3E}">
        <p14:creationId xmlns:p14="http://schemas.microsoft.com/office/powerpoint/2010/main" val="349304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47F1A-592A-4B41-8F15-B121D30571CD}" type="datetime1">
              <a:rPr lang="zh-CN" altLang="en-US" smtClean="0"/>
              <a:t>2018/10/18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A1580BE-E045-4286-8FE7-9125955FA56F}" type="slidenum">
              <a:rPr lang="zh-CN" altLang="en-US" smtClean="0"/>
              <a:t>‹#›</a:t>
            </a:fld>
            <a:endParaRPr lang="zh-CN" altLang="en-US"/>
          </a:p>
        </p:txBody>
      </p:sp>
    </p:spTree>
    <p:extLst>
      <p:ext uri="{BB962C8B-B14F-4D97-AF65-F5344CB8AC3E}">
        <p14:creationId xmlns:p14="http://schemas.microsoft.com/office/powerpoint/2010/main" val="361052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17C79933-3B8D-46A9-A190-B72BF3DFE176}" type="datetime1">
              <a:rPr lang="zh-CN" altLang="en-US" smtClean="0"/>
              <a:t>2018/10/18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1580BE-E045-4286-8FE7-9125955FA56F}" type="slidenum">
              <a:rPr lang="zh-CN" altLang="en-US" smtClean="0"/>
              <a:t>‹#›</a:t>
            </a:fld>
            <a:endParaRPr lang="zh-CN" altLang="en-US"/>
          </a:p>
        </p:txBody>
      </p:sp>
    </p:spTree>
    <p:extLst>
      <p:ext uri="{BB962C8B-B14F-4D97-AF65-F5344CB8AC3E}">
        <p14:creationId xmlns:p14="http://schemas.microsoft.com/office/powerpoint/2010/main" val="276038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5DED4FA-9D72-4C17-A775-EF0C25827645}" type="datetime1">
              <a:rPr lang="zh-CN" altLang="en-US" smtClean="0"/>
              <a:t>2018/10/18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1580BE-E045-4286-8FE7-9125955FA56F}" type="slidenum">
              <a:rPr lang="zh-CN" altLang="en-US" smtClean="0"/>
              <a:t>‹#›</a:t>
            </a:fld>
            <a:endParaRPr lang="zh-CN" alt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728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A4F0B3B6-E19E-46A6-B30F-F3265D2D77C0}" type="datetime1">
              <a:rPr lang="zh-CN" altLang="en-US" smtClean="0"/>
              <a:t>2018/10/18</a:t>
            </a:fld>
            <a:endParaRPr lang="zh-CN" alt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7A1580BE-E045-4286-8FE7-9125955FA56F}"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32118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5E2D71-C3C0-4DFC-9B44-205FF1D54227}"/>
              </a:ext>
            </a:extLst>
          </p:cNvPr>
          <p:cNvSpPr/>
          <p:nvPr/>
        </p:nvSpPr>
        <p:spPr>
          <a:xfrm>
            <a:off x="1711960" y="1178561"/>
            <a:ext cx="8768080" cy="2162130"/>
          </a:xfrm>
          <a:prstGeom prst="rect">
            <a:avLst/>
          </a:prstGeom>
        </p:spPr>
        <p:txBody>
          <a:bodyPr wrap="square">
            <a:spAutoFit/>
          </a:bodyPr>
          <a:lstStyle/>
          <a:p>
            <a:pPr algn="ctr"/>
            <a:r>
              <a:rPr lang="en-US" altLang="zh-CN" sz="4400" dirty="0" err="1">
                <a:solidFill>
                  <a:srgbClr val="23373B"/>
                </a:solidFill>
                <a:latin typeface="FiraSans-Regular-Identity-H"/>
              </a:rPr>
              <a:t>Coccinelle</a:t>
            </a:r>
            <a:r>
              <a:rPr lang="en-US" altLang="zh-CN" sz="4400" dirty="0">
                <a:solidFill>
                  <a:srgbClr val="23373B"/>
                </a:solidFill>
                <a:latin typeface="FiraSans-Regular-Identity-H"/>
              </a:rPr>
              <a:t>: 10 Years of Automated Evolution in the Linux Kernel</a:t>
            </a:r>
            <a:br>
              <a:rPr lang="en-US" altLang="zh-CN" sz="4400" dirty="0">
                <a:solidFill>
                  <a:srgbClr val="23373B"/>
                </a:solidFill>
                <a:latin typeface="FiraSans-Regular-Identity-H"/>
              </a:rPr>
            </a:br>
            <a:r>
              <a:rPr lang="en-US" altLang="zh-CN" sz="1050" b="0" i="0" dirty="0">
                <a:solidFill>
                  <a:srgbClr val="23373B"/>
                </a:solidFill>
                <a:effectLst/>
                <a:latin typeface="FiraSans-Light-Identity-H"/>
              </a:rPr>
              <a:t/>
            </a:r>
            <a:br>
              <a:rPr lang="en-US" altLang="zh-CN" sz="1050" b="0" i="0" dirty="0">
                <a:solidFill>
                  <a:srgbClr val="23373B"/>
                </a:solidFill>
                <a:effectLst/>
                <a:latin typeface="FiraSans-Light-Identity-H"/>
              </a:rPr>
            </a:br>
            <a:r>
              <a:rPr lang="en-US" altLang="zh-CN" dirty="0"/>
              <a:t/>
            </a:r>
            <a:br>
              <a:rPr lang="en-US" altLang="zh-CN" dirty="0"/>
            </a:br>
            <a:endParaRPr lang="zh-CN" altLang="en-US" dirty="0"/>
          </a:p>
        </p:txBody>
      </p:sp>
      <p:sp>
        <p:nvSpPr>
          <p:cNvPr id="5" name="文本框 4">
            <a:extLst>
              <a:ext uri="{FF2B5EF4-FFF2-40B4-BE49-F238E27FC236}">
                <a16:creationId xmlns:a16="http://schemas.microsoft.com/office/drawing/2014/main" id="{DBCB3F01-3492-46B6-8D1B-F56ABD4A25C0}"/>
              </a:ext>
            </a:extLst>
          </p:cNvPr>
          <p:cNvSpPr txBox="1"/>
          <p:nvPr/>
        </p:nvSpPr>
        <p:spPr>
          <a:xfrm>
            <a:off x="3154680" y="4188184"/>
            <a:ext cx="5882640" cy="954107"/>
          </a:xfrm>
          <a:prstGeom prst="rect">
            <a:avLst/>
          </a:prstGeom>
          <a:noFill/>
        </p:spPr>
        <p:txBody>
          <a:bodyPr wrap="square" rtlCol="0">
            <a:spAutoFit/>
          </a:bodyPr>
          <a:lstStyle/>
          <a:p>
            <a:pPr algn="ctr"/>
            <a:r>
              <a:rPr lang="zh-CN" altLang="en-US" sz="2800" dirty="0"/>
              <a:t>罗宏宇</a:t>
            </a:r>
            <a:endParaRPr lang="en-US" altLang="zh-CN" sz="2800" dirty="0"/>
          </a:p>
          <a:p>
            <a:pPr algn="ctr"/>
            <a:r>
              <a:rPr lang="en-US" altLang="zh-CN" sz="2800" dirty="0"/>
              <a:t>M201877254</a:t>
            </a:r>
            <a:endParaRPr lang="zh-CN" altLang="en-US" sz="2800" dirty="0"/>
          </a:p>
        </p:txBody>
      </p:sp>
      <p:sp>
        <p:nvSpPr>
          <p:cNvPr id="11" name="灯片编号占位符 10"/>
          <p:cNvSpPr>
            <a:spLocks noGrp="1"/>
          </p:cNvSpPr>
          <p:nvPr>
            <p:ph type="sldNum" sz="quarter" idx="12"/>
          </p:nvPr>
        </p:nvSpPr>
        <p:spPr/>
        <p:txBody>
          <a:bodyPr/>
          <a:lstStyle/>
          <a:p>
            <a:fld id="{7A1580BE-E045-4286-8FE7-9125955FA56F}" type="slidenum">
              <a:rPr lang="zh-CN" altLang="en-US" smtClean="0"/>
              <a:t>1</a:t>
            </a:fld>
            <a:endParaRPr lang="zh-CN" altLang="en-US"/>
          </a:p>
        </p:txBody>
      </p:sp>
    </p:spTree>
    <p:extLst>
      <p:ext uri="{BB962C8B-B14F-4D97-AF65-F5344CB8AC3E}">
        <p14:creationId xmlns:p14="http://schemas.microsoft.com/office/powerpoint/2010/main" val="4218144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A1580BE-E045-4286-8FE7-9125955FA56F}" type="slidenum">
              <a:rPr lang="zh-CN" altLang="en-US" smtClean="0"/>
              <a:t>10</a:t>
            </a:fld>
            <a:endParaRPr lang="zh-CN" altLang="en-US"/>
          </a:p>
        </p:txBody>
      </p:sp>
      <p:sp>
        <p:nvSpPr>
          <p:cNvPr id="5" name="文本框 4">
            <a:extLst>
              <a:ext uri="{FF2B5EF4-FFF2-40B4-BE49-F238E27FC236}">
                <a16:creationId xmlns:a16="http://schemas.microsoft.com/office/drawing/2014/main" id="{5F147295-D9ED-41D5-B7FA-AFCD164748E7}"/>
              </a:ext>
            </a:extLst>
          </p:cNvPr>
          <p:cNvSpPr txBox="1"/>
          <p:nvPr/>
        </p:nvSpPr>
        <p:spPr>
          <a:xfrm>
            <a:off x="3769360" y="370731"/>
            <a:ext cx="4653280" cy="923330"/>
          </a:xfrm>
          <a:prstGeom prst="rect">
            <a:avLst/>
          </a:prstGeom>
          <a:noFill/>
        </p:spPr>
        <p:txBody>
          <a:bodyPr wrap="square" rtlCol="0">
            <a:spAutoFit/>
          </a:bodyPr>
          <a:lstStyle/>
          <a:p>
            <a:pPr algn="ctr"/>
            <a:r>
              <a:rPr lang="zh-CN" altLang="en-US" sz="5400" b="1" dirty="0" smtClean="0">
                <a:latin typeface="+mj-lt"/>
                <a:ea typeface="+mj-ea"/>
              </a:rPr>
              <a:t>表达性演变</a:t>
            </a:r>
            <a:endParaRPr lang="zh-CN" altLang="en-US" sz="5400" b="1" dirty="0">
              <a:latin typeface="+mj-lt"/>
              <a:ea typeface="+mj-ea"/>
            </a:endParaRPr>
          </a:p>
        </p:txBody>
      </p:sp>
      <p:sp>
        <p:nvSpPr>
          <p:cNvPr id="6" name="文本框 5"/>
          <p:cNvSpPr txBox="1"/>
          <p:nvPr/>
        </p:nvSpPr>
        <p:spPr>
          <a:xfrm>
            <a:off x="2154972" y="1996068"/>
            <a:ext cx="8817828" cy="3046988"/>
          </a:xfrm>
          <a:prstGeom prst="rect">
            <a:avLst/>
          </a:prstGeom>
          <a:noFill/>
        </p:spPr>
        <p:txBody>
          <a:bodyPr wrap="square" rtlCol="0">
            <a:spAutoFit/>
          </a:bodyPr>
          <a:lstStyle/>
          <a:p>
            <a:r>
              <a:rPr lang="zh-CN" altLang="zh-CN" sz="3200" dirty="0" smtClean="0"/>
              <a:t>•</a:t>
            </a:r>
            <a:r>
              <a:rPr lang="zh-CN" altLang="en-US" sz="3200" dirty="0" smtClean="0"/>
              <a:t>大量</a:t>
            </a:r>
            <a:r>
              <a:rPr lang="zh-CN" altLang="zh-CN" sz="3200" dirty="0" smtClean="0"/>
              <a:t>语言</a:t>
            </a:r>
            <a:r>
              <a:rPr lang="zh-CN" altLang="zh-CN" sz="3200" dirty="0"/>
              <a:t>演变：</a:t>
            </a:r>
            <a:r>
              <a:rPr lang="en-US" altLang="zh-CN" sz="3200" dirty="0" smtClean="0"/>
              <a:t>C</a:t>
            </a:r>
            <a:r>
              <a:rPr lang="zh-CN" altLang="en-US" sz="3200" dirty="0" smtClean="0"/>
              <a:t>语言</a:t>
            </a:r>
            <a:r>
              <a:rPr lang="zh-CN" altLang="zh-CN" sz="3200" dirty="0" smtClean="0"/>
              <a:t>特</a:t>
            </a:r>
            <a:r>
              <a:rPr lang="zh-CN" altLang="en-US" sz="3200" dirty="0" smtClean="0"/>
              <a:t>性</a:t>
            </a:r>
            <a:r>
              <a:rPr lang="zh-CN" altLang="zh-CN" sz="3200" dirty="0" smtClean="0"/>
              <a:t>，</a:t>
            </a:r>
            <a:r>
              <a:rPr lang="zh-CN" altLang="zh-CN" sz="3200" dirty="0"/>
              <a:t>元变量类型等。</a:t>
            </a:r>
          </a:p>
          <a:p>
            <a:r>
              <a:rPr lang="zh-CN" altLang="zh-CN" sz="3200" dirty="0"/>
              <a:t>•位置变量。</a:t>
            </a:r>
          </a:p>
          <a:p>
            <a:r>
              <a:rPr lang="en-US" altLang="zh-CN" sz="3200" dirty="0" smtClean="0"/>
              <a:t>	- </a:t>
            </a:r>
            <a:r>
              <a:rPr lang="zh-CN" altLang="zh-CN" sz="3200" dirty="0"/>
              <a:t>记录和匹配令牌的位置。</a:t>
            </a:r>
          </a:p>
          <a:p>
            <a:r>
              <a:rPr lang="zh-CN" altLang="zh-CN" sz="3200" dirty="0"/>
              <a:t>•脚本语言规则。</a:t>
            </a:r>
          </a:p>
          <a:p>
            <a:r>
              <a:rPr lang="en-US" altLang="zh-CN" sz="3200" dirty="0" smtClean="0"/>
              <a:t>	- </a:t>
            </a:r>
            <a:r>
              <a:rPr lang="zh-CN" altLang="zh-CN" sz="3200" dirty="0"/>
              <a:t>原始目标：查找错误，例如缓冲区溢出。</a:t>
            </a:r>
          </a:p>
          <a:p>
            <a:r>
              <a:rPr lang="en-US" altLang="zh-CN" sz="3200" dirty="0" smtClean="0"/>
              <a:t>	- </a:t>
            </a:r>
            <a:r>
              <a:rPr lang="zh-CN" altLang="zh-CN" sz="3200" dirty="0"/>
              <a:t>在实践中用于错误报告，计数等</a:t>
            </a:r>
            <a:r>
              <a:rPr lang="zh-CN" altLang="zh-CN" sz="3200" dirty="0" smtClean="0"/>
              <a:t>。</a:t>
            </a:r>
            <a:endParaRPr lang="zh-CN" altLang="zh-CN" sz="3200" dirty="0"/>
          </a:p>
        </p:txBody>
      </p:sp>
    </p:spTree>
    <p:extLst>
      <p:ext uri="{BB962C8B-B14F-4D97-AF65-F5344CB8AC3E}">
        <p14:creationId xmlns:p14="http://schemas.microsoft.com/office/powerpoint/2010/main" val="1044283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A1580BE-E045-4286-8FE7-9125955FA56F}" type="slidenum">
              <a:rPr lang="zh-CN" altLang="en-US" smtClean="0"/>
              <a:t>11</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49" y="0"/>
            <a:ext cx="6298626" cy="4415883"/>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039" y="2954045"/>
            <a:ext cx="6457365" cy="3565486"/>
          </a:xfrm>
          <a:prstGeom prst="rect">
            <a:avLst/>
          </a:prstGeom>
        </p:spPr>
      </p:pic>
    </p:spTree>
    <p:extLst>
      <p:ext uri="{BB962C8B-B14F-4D97-AF65-F5344CB8AC3E}">
        <p14:creationId xmlns:p14="http://schemas.microsoft.com/office/powerpoint/2010/main" val="3412303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A1580BE-E045-4286-8FE7-9125955FA56F}" type="slidenum">
              <a:rPr lang="zh-CN" altLang="en-US" smtClean="0"/>
              <a:t>12</a:t>
            </a:fld>
            <a:endParaRPr lang="zh-CN" altLang="en-US"/>
          </a:p>
        </p:txBody>
      </p:sp>
      <p:sp>
        <p:nvSpPr>
          <p:cNvPr id="5" name="文本框 4">
            <a:extLst>
              <a:ext uri="{FF2B5EF4-FFF2-40B4-BE49-F238E27FC236}">
                <a16:creationId xmlns:a16="http://schemas.microsoft.com/office/drawing/2014/main" id="{5F147295-D9ED-41D5-B7FA-AFCD164748E7}"/>
              </a:ext>
            </a:extLst>
          </p:cNvPr>
          <p:cNvSpPr txBox="1"/>
          <p:nvPr/>
        </p:nvSpPr>
        <p:spPr>
          <a:xfrm>
            <a:off x="3423425" y="289931"/>
            <a:ext cx="5110728" cy="923330"/>
          </a:xfrm>
          <a:prstGeom prst="rect">
            <a:avLst/>
          </a:prstGeom>
          <a:noFill/>
        </p:spPr>
        <p:txBody>
          <a:bodyPr wrap="square" rtlCol="0">
            <a:spAutoFit/>
          </a:bodyPr>
          <a:lstStyle/>
          <a:p>
            <a:pPr algn="ctr"/>
            <a:r>
              <a:rPr lang="zh-CN" altLang="en-US" sz="5400" b="1" dirty="0" smtClean="0">
                <a:latin typeface="+mj-lt"/>
                <a:ea typeface="+mj-ea"/>
              </a:rPr>
              <a:t>表达性扩展评估</a:t>
            </a:r>
            <a:endParaRPr lang="zh-CN" altLang="en-US" sz="5400" b="1" dirty="0">
              <a:latin typeface="+mj-lt"/>
              <a:ea typeface="+mj-ea"/>
            </a:endParaRPr>
          </a:p>
        </p:txBody>
      </p:sp>
      <p:sp>
        <p:nvSpPr>
          <p:cNvPr id="6" name="文本框 5"/>
          <p:cNvSpPr txBox="1"/>
          <p:nvPr/>
        </p:nvSpPr>
        <p:spPr>
          <a:xfrm>
            <a:off x="2228592" y="1516566"/>
            <a:ext cx="8608742"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smtClean="0"/>
              <a:t>3325</a:t>
            </a:r>
            <a:r>
              <a:rPr lang="zh-CN" altLang="zh-CN" sz="3200" dirty="0"/>
              <a:t>次提交包含语义补丁。</a:t>
            </a:r>
          </a:p>
          <a:p>
            <a:pPr marL="457200" indent="-457200">
              <a:buFont typeface="Arial" panose="020B0604020202020204" pitchFamily="34" charset="0"/>
              <a:buChar char="•"/>
            </a:pPr>
            <a:r>
              <a:rPr lang="en-US" altLang="zh-CN" sz="3200" dirty="0" smtClean="0"/>
              <a:t>18</a:t>
            </a:r>
            <a:r>
              <a:rPr lang="zh-CN" altLang="zh-CN" sz="3200" dirty="0" smtClean="0"/>
              <a:t>％</a:t>
            </a:r>
            <a:r>
              <a:rPr lang="zh-CN" altLang="en-US" sz="3200" dirty="0" smtClean="0"/>
              <a:t>提交</a:t>
            </a:r>
            <a:r>
              <a:rPr lang="zh-CN" altLang="zh-CN" sz="3200" dirty="0" smtClean="0"/>
              <a:t>使用</a:t>
            </a:r>
            <a:r>
              <a:rPr lang="zh-CN" altLang="zh-CN" sz="3200" dirty="0"/>
              <a:t>位置变量。</a:t>
            </a:r>
          </a:p>
          <a:p>
            <a:pPr marL="457200" indent="-457200">
              <a:buFont typeface="Arial" panose="020B0604020202020204" pitchFamily="34" charset="0"/>
              <a:buChar char="•"/>
            </a:pPr>
            <a:r>
              <a:rPr lang="en-US" altLang="zh-CN" sz="3200" dirty="0" smtClean="0"/>
              <a:t>5</a:t>
            </a:r>
            <a:r>
              <a:rPr lang="zh-CN" altLang="zh-CN" sz="3200" dirty="0" smtClean="0"/>
              <a:t>％</a:t>
            </a:r>
            <a:r>
              <a:rPr lang="zh-CN" altLang="en-US" sz="3200" dirty="0" smtClean="0"/>
              <a:t>提交</a:t>
            </a:r>
            <a:r>
              <a:rPr lang="zh-CN" altLang="zh-CN" sz="3200" dirty="0" smtClean="0"/>
              <a:t>使用</a:t>
            </a:r>
            <a:r>
              <a:rPr lang="zh-CN" altLang="zh-CN" sz="3200" dirty="0"/>
              <a:t>脚本。</a:t>
            </a:r>
          </a:p>
          <a:p>
            <a:pPr marL="457200" indent="-457200">
              <a:buFont typeface="Arial" panose="020B0604020202020204" pitchFamily="34" charset="0"/>
              <a:buChar char="•"/>
            </a:pPr>
            <a:r>
              <a:rPr lang="en-US" altLang="zh-CN" sz="3200" dirty="0" smtClean="0"/>
              <a:t>43</a:t>
            </a:r>
            <a:r>
              <a:rPr lang="zh-CN" altLang="zh-CN" sz="3200" dirty="0" smtClean="0"/>
              <a:t>％</a:t>
            </a:r>
            <a:r>
              <a:rPr lang="zh-CN" altLang="en-US" sz="3200" dirty="0"/>
              <a:t>提交</a:t>
            </a:r>
            <a:r>
              <a:rPr lang="zh-CN" altLang="zh-CN" sz="3200" dirty="0" smtClean="0"/>
              <a:t>使用</a:t>
            </a:r>
            <a:r>
              <a:rPr lang="zh-CN" altLang="zh-CN" sz="3200" dirty="0"/>
              <a:t>位置变量或脚本的语义补丁</a:t>
            </a:r>
            <a:r>
              <a:rPr lang="zh-CN" altLang="zh-CN" sz="3200" dirty="0" smtClean="0"/>
              <a:t>来自</a:t>
            </a:r>
            <a:r>
              <a:rPr lang="en-US" altLang="zh-CN" sz="3200" dirty="0" err="1" smtClean="0"/>
              <a:t>Coccinelle</a:t>
            </a:r>
            <a:r>
              <a:rPr lang="zh-CN" altLang="zh-CN" sz="3200" dirty="0"/>
              <a:t>团队之外。</a:t>
            </a:r>
          </a:p>
          <a:p>
            <a:pPr marL="457200" indent="-457200">
              <a:buFont typeface="Arial" panose="020B0604020202020204" pitchFamily="34" charset="0"/>
              <a:buChar char="•"/>
            </a:pPr>
            <a:r>
              <a:rPr lang="en-US" altLang="zh-CN" sz="3200" dirty="0" smtClean="0"/>
              <a:t>Linux</a:t>
            </a:r>
            <a:r>
              <a:rPr lang="zh-CN" altLang="zh-CN" sz="3200" dirty="0"/>
              <a:t>内核中的所有</a:t>
            </a:r>
            <a:r>
              <a:rPr lang="en-US" altLang="zh-CN" sz="3200" dirty="0"/>
              <a:t>59</a:t>
            </a:r>
            <a:r>
              <a:rPr lang="zh-CN" altLang="zh-CN" sz="3200" dirty="0"/>
              <a:t>个语义补丁都使用这两个</a:t>
            </a:r>
            <a:r>
              <a:rPr lang="zh-CN" altLang="zh-CN" sz="3200" dirty="0" smtClean="0"/>
              <a:t>补丁</a:t>
            </a:r>
            <a:endParaRPr lang="zh-CN" altLang="zh-CN" sz="3200" dirty="0"/>
          </a:p>
        </p:txBody>
      </p:sp>
    </p:spTree>
    <p:extLst>
      <p:ext uri="{BB962C8B-B14F-4D97-AF65-F5344CB8AC3E}">
        <p14:creationId xmlns:p14="http://schemas.microsoft.com/office/powerpoint/2010/main" val="3706934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147295-D9ED-41D5-B7FA-AFCD164748E7}"/>
              </a:ext>
            </a:extLst>
          </p:cNvPr>
          <p:cNvSpPr txBox="1"/>
          <p:nvPr/>
        </p:nvSpPr>
        <p:spPr>
          <a:xfrm>
            <a:off x="3769360" y="370731"/>
            <a:ext cx="4653280" cy="923330"/>
          </a:xfrm>
          <a:prstGeom prst="rect">
            <a:avLst/>
          </a:prstGeom>
          <a:noFill/>
        </p:spPr>
        <p:txBody>
          <a:bodyPr wrap="square" rtlCol="0">
            <a:spAutoFit/>
          </a:bodyPr>
          <a:lstStyle/>
          <a:p>
            <a:pPr algn="ctr"/>
            <a:r>
              <a:rPr lang="zh-CN" altLang="en-US" sz="5400" b="1" dirty="0" smtClean="0">
                <a:latin typeface="+mj-lt"/>
                <a:ea typeface="+mj-ea"/>
              </a:rPr>
              <a:t>表现力</a:t>
            </a:r>
            <a:endParaRPr lang="zh-CN" altLang="en-US" sz="5400" b="1" dirty="0">
              <a:latin typeface="+mj-lt"/>
              <a:ea typeface="+mj-ea"/>
            </a:endParaRPr>
          </a:p>
        </p:txBody>
      </p:sp>
      <p:sp>
        <p:nvSpPr>
          <p:cNvPr id="7" name="文本框 6">
            <a:extLst>
              <a:ext uri="{FF2B5EF4-FFF2-40B4-BE49-F238E27FC236}">
                <a16:creationId xmlns:a16="http://schemas.microsoft.com/office/drawing/2014/main" id="{8DF7356E-7387-4B72-B325-A232AF1CE815}"/>
              </a:ext>
            </a:extLst>
          </p:cNvPr>
          <p:cNvSpPr txBox="1"/>
          <p:nvPr/>
        </p:nvSpPr>
        <p:spPr>
          <a:xfrm>
            <a:off x="1192911" y="1634817"/>
            <a:ext cx="10270541" cy="4031873"/>
          </a:xfrm>
          <a:prstGeom prst="rect">
            <a:avLst/>
          </a:prstGeom>
          <a:noFill/>
        </p:spPr>
        <p:txBody>
          <a:bodyPr wrap="square" rtlCol="0">
            <a:spAutoFit/>
          </a:bodyPr>
          <a:lstStyle/>
          <a:p>
            <a:r>
              <a:rPr lang="zh-CN" altLang="zh-CN" sz="3200" dirty="0"/>
              <a:t>目标：可在典型的开发者笔记本电脑上使用。</a:t>
            </a:r>
          </a:p>
          <a:p>
            <a:r>
              <a:rPr lang="zh-CN" altLang="zh-CN" sz="3200" dirty="0"/>
              <a:t>目标代码库：</a:t>
            </a:r>
            <a:r>
              <a:rPr lang="en-US" altLang="zh-CN" sz="3200" dirty="0"/>
              <a:t>2007</a:t>
            </a:r>
            <a:r>
              <a:rPr lang="zh-CN" altLang="zh-CN" sz="3200" dirty="0"/>
              <a:t>年</a:t>
            </a:r>
            <a:r>
              <a:rPr lang="en-US" altLang="zh-CN" sz="3200" dirty="0"/>
              <a:t>2</a:t>
            </a:r>
            <a:r>
              <a:rPr lang="zh-CN" altLang="zh-CN" sz="3200" dirty="0"/>
              <a:t>月</a:t>
            </a:r>
            <a:r>
              <a:rPr lang="en-US" altLang="zh-CN" sz="3200" dirty="0" smtClean="0"/>
              <a:t>5MLOC</a:t>
            </a:r>
            <a:r>
              <a:rPr lang="zh-CN" altLang="zh-CN" sz="3200" dirty="0" smtClean="0"/>
              <a:t>，</a:t>
            </a:r>
            <a:r>
              <a:rPr lang="en-US" altLang="zh-CN" sz="3200" dirty="0"/>
              <a:t>2018</a:t>
            </a:r>
            <a:r>
              <a:rPr lang="zh-CN" altLang="zh-CN" sz="3200" dirty="0"/>
              <a:t>年</a:t>
            </a:r>
            <a:r>
              <a:rPr lang="en-US" altLang="zh-CN" sz="3200" dirty="0"/>
              <a:t>1</a:t>
            </a:r>
            <a:r>
              <a:rPr lang="zh-CN" altLang="zh-CN" sz="3200" dirty="0"/>
              <a:t>月</a:t>
            </a:r>
            <a:r>
              <a:rPr lang="en-US" altLang="zh-CN" sz="3200" dirty="0" smtClean="0"/>
              <a:t>16.5MLOC</a:t>
            </a:r>
            <a:r>
              <a:rPr lang="zh-CN" altLang="zh-CN" sz="3200" dirty="0" smtClean="0"/>
              <a:t>。</a:t>
            </a:r>
            <a:endParaRPr lang="zh-CN" altLang="zh-CN" sz="3200" dirty="0"/>
          </a:p>
          <a:p>
            <a:r>
              <a:rPr lang="zh-CN" altLang="en-US" sz="3200" dirty="0"/>
              <a:t>初始</a:t>
            </a:r>
            <a:r>
              <a:rPr lang="zh-CN" altLang="zh-CN" sz="3200" dirty="0" smtClean="0"/>
              <a:t>设计</a:t>
            </a:r>
            <a:r>
              <a:rPr lang="zh-CN" altLang="zh-CN" sz="3200" dirty="0"/>
              <a:t>选择：</a:t>
            </a:r>
          </a:p>
          <a:p>
            <a:r>
              <a:rPr lang="zh-CN" altLang="zh-CN" sz="3200" dirty="0"/>
              <a:t>•过程内，一次一个文件。</a:t>
            </a:r>
          </a:p>
          <a:p>
            <a:r>
              <a:rPr lang="zh-CN" altLang="zh-CN" sz="3200" dirty="0"/>
              <a:t>•默认情况下仅处理</a:t>
            </a:r>
            <a:r>
              <a:rPr lang="en-US" altLang="zh-CN" sz="3200" dirty="0"/>
              <a:t>.c</a:t>
            </a:r>
            <a:r>
              <a:rPr lang="zh-CN" altLang="zh-CN" sz="3200" dirty="0"/>
              <a:t>文件。</a:t>
            </a:r>
          </a:p>
          <a:p>
            <a:r>
              <a:rPr lang="zh-CN" altLang="zh-CN" sz="3200" dirty="0"/>
              <a:t>•默认情况下，仅包括本地或同名头。</a:t>
            </a:r>
          </a:p>
          <a:p>
            <a:r>
              <a:rPr lang="zh-CN" altLang="zh-CN" sz="3200" dirty="0"/>
              <a:t>•没有宏扩展，而是使用启发式来解析宏用途。</a:t>
            </a:r>
          </a:p>
          <a:p>
            <a:r>
              <a:rPr lang="zh-CN" altLang="zh-CN" sz="3200" dirty="0"/>
              <a:t>•提供尽力而为型的推理，但没有其他程序分析</a:t>
            </a:r>
            <a:r>
              <a:rPr lang="zh-CN" altLang="zh-CN" sz="3200" dirty="0" smtClean="0"/>
              <a:t>。</a:t>
            </a:r>
            <a:endParaRPr lang="en-US" altLang="zh-CN" sz="3200" dirty="0"/>
          </a:p>
        </p:txBody>
      </p:sp>
      <p:sp>
        <p:nvSpPr>
          <p:cNvPr id="3" name="灯片编号占位符 2"/>
          <p:cNvSpPr>
            <a:spLocks noGrp="1"/>
          </p:cNvSpPr>
          <p:nvPr>
            <p:ph type="sldNum" sz="quarter" idx="12"/>
          </p:nvPr>
        </p:nvSpPr>
        <p:spPr/>
        <p:txBody>
          <a:bodyPr/>
          <a:lstStyle/>
          <a:p>
            <a:fld id="{7A1580BE-E045-4286-8FE7-9125955FA56F}" type="slidenum">
              <a:rPr lang="zh-CN" altLang="en-US" smtClean="0"/>
              <a:t>13</a:t>
            </a:fld>
            <a:endParaRPr lang="zh-CN" altLang="en-US"/>
          </a:p>
        </p:txBody>
      </p:sp>
    </p:spTree>
    <p:extLst>
      <p:ext uri="{BB962C8B-B14F-4D97-AF65-F5344CB8AC3E}">
        <p14:creationId xmlns:p14="http://schemas.microsoft.com/office/powerpoint/2010/main" val="2565709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A1580BE-E045-4286-8FE7-9125955FA56F}" type="slidenum">
              <a:rPr lang="zh-CN" altLang="en-US" smtClean="0"/>
              <a:t>14</a:t>
            </a:fld>
            <a:endParaRPr lang="zh-CN" altLang="en-US"/>
          </a:p>
        </p:txBody>
      </p:sp>
      <p:sp>
        <p:nvSpPr>
          <p:cNvPr id="5" name="文本框 4">
            <a:extLst>
              <a:ext uri="{FF2B5EF4-FFF2-40B4-BE49-F238E27FC236}">
                <a16:creationId xmlns:a16="http://schemas.microsoft.com/office/drawing/2014/main" id="{5F147295-D9ED-41D5-B7FA-AFCD164748E7}"/>
              </a:ext>
            </a:extLst>
          </p:cNvPr>
          <p:cNvSpPr txBox="1"/>
          <p:nvPr/>
        </p:nvSpPr>
        <p:spPr>
          <a:xfrm>
            <a:off x="3613242" y="84973"/>
            <a:ext cx="4653280" cy="923330"/>
          </a:xfrm>
          <a:prstGeom prst="rect">
            <a:avLst/>
          </a:prstGeom>
          <a:noFill/>
        </p:spPr>
        <p:txBody>
          <a:bodyPr wrap="square" rtlCol="0">
            <a:spAutoFit/>
          </a:bodyPr>
          <a:lstStyle/>
          <a:p>
            <a:pPr algn="ctr"/>
            <a:r>
              <a:rPr lang="zh-CN" altLang="en-US" sz="5400" b="1" dirty="0" smtClean="0">
                <a:latin typeface="+mj-lt"/>
                <a:ea typeface="+mj-ea"/>
              </a:rPr>
              <a:t>表现力演变</a:t>
            </a:r>
            <a:endParaRPr lang="zh-CN" altLang="en-US" sz="5400" b="1" dirty="0">
              <a:latin typeface="+mj-lt"/>
              <a:ea typeface="+mj-ea"/>
            </a:endParaRPr>
          </a:p>
        </p:txBody>
      </p:sp>
      <p:sp>
        <p:nvSpPr>
          <p:cNvPr id="6" name="文本框 5"/>
          <p:cNvSpPr txBox="1"/>
          <p:nvPr/>
        </p:nvSpPr>
        <p:spPr>
          <a:xfrm>
            <a:off x="1661532" y="1182030"/>
            <a:ext cx="8363414" cy="1815882"/>
          </a:xfrm>
          <a:prstGeom prst="rect">
            <a:avLst/>
          </a:prstGeom>
          <a:noFill/>
        </p:spPr>
        <p:txBody>
          <a:bodyPr wrap="square" rtlCol="0">
            <a:spAutoFit/>
          </a:bodyPr>
          <a:lstStyle/>
          <a:p>
            <a:r>
              <a:rPr lang="zh-CN" altLang="en-US" sz="2800" dirty="0" smtClean="0"/>
              <a:t>产生的问题：</a:t>
            </a:r>
            <a:endParaRPr lang="en-US" altLang="zh-CN" sz="2800" dirty="0" smtClean="0"/>
          </a:p>
          <a:p>
            <a:pPr marL="285750" indent="-285750">
              <a:buFont typeface="Arial" panose="020B0604020202020204" pitchFamily="34" charset="0"/>
              <a:buChar char="•"/>
            </a:pPr>
            <a:r>
              <a:rPr lang="zh-CN" altLang="en-US" sz="2800" dirty="0" smtClean="0"/>
              <a:t>代码量越来越大，</a:t>
            </a:r>
            <a:r>
              <a:rPr lang="en-US" altLang="zh-CN" sz="2800" dirty="0" smtClean="0"/>
              <a:t>100W</a:t>
            </a:r>
            <a:r>
              <a:rPr lang="zh-CN" altLang="en-US" sz="2800" dirty="0" smtClean="0"/>
              <a:t>行、</a:t>
            </a:r>
            <a:r>
              <a:rPr lang="en-US" altLang="zh-CN" sz="2800" dirty="0" smtClean="0"/>
              <a:t>500W</a:t>
            </a:r>
            <a:r>
              <a:rPr lang="zh-CN" altLang="en-US" sz="2800" dirty="0" smtClean="0"/>
              <a:t>行，今天</a:t>
            </a:r>
            <a:r>
              <a:rPr lang="en-US" altLang="zh-CN" sz="2800" dirty="0" smtClean="0"/>
              <a:t>1650W+</a:t>
            </a:r>
            <a:r>
              <a:rPr lang="zh-CN" altLang="en-US" sz="2800" dirty="0" smtClean="0"/>
              <a:t>行代码的更迭。</a:t>
            </a:r>
            <a:endParaRPr lang="en-US" altLang="zh-CN" sz="2800" dirty="0" smtClean="0"/>
          </a:p>
          <a:p>
            <a:pPr marL="285750" indent="-285750">
              <a:buFont typeface="Arial" panose="020B0604020202020204" pitchFamily="34" charset="0"/>
              <a:buChar char="•"/>
            </a:pPr>
            <a:r>
              <a:rPr lang="zh-CN" altLang="zh-CN" sz="2800" dirty="0"/>
              <a:t>由于回溯启发式算法，解析速度很慢。</a:t>
            </a:r>
            <a:endParaRPr lang="zh-CN" altLang="en-US" sz="2800" dirty="0"/>
          </a:p>
        </p:txBody>
      </p:sp>
      <p:sp>
        <p:nvSpPr>
          <p:cNvPr id="7" name="文本框 6"/>
          <p:cNvSpPr txBox="1"/>
          <p:nvPr/>
        </p:nvSpPr>
        <p:spPr>
          <a:xfrm>
            <a:off x="1661532" y="3345366"/>
            <a:ext cx="8062331" cy="1384995"/>
          </a:xfrm>
          <a:prstGeom prst="rect">
            <a:avLst/>
          </a:prstGeom>
          <a:noFill/>
        </p:spPr>
        <p:txBody>
          <a:bodyPr wrap="square" rtlCol="0">
            <a:spAutoFit/>
          </a:bodyPr>
          <a:lstStyle/>
          <a:p>
            <a:r>
              <a:rPr lang="zh-CN" altLang="en-US" sz="2800" dirty="0" smtClean="0"/>
              <a:t>演变：</a:t>
            </a:r>
            <a:endParaRPr lang="en-US" altLang="zh-CN" sz="2800" dirty="0" smtClean="0"/>
          </a:p>
          <a:p>
            <a:pPr marL="285750" indent="-285750">
              <a:buFont typeface="Arial" panose="020B0604020202020204" pitchFamily="34" charset="0"/>
              <a:buChar char="•"/>
            </a:pPr>
            <a:r>
              <a:rPr lang="zh-CN" altLang="zh-CN" sz="2800" dirty="0" smtClean="0"/>
              <a:t>索引</a:t>
            </a:r>
            <a:r>
              <a:rPr lang="zh-CN" altLang="zh-CN" sz="2800" dirty="0"/>
              <a:t>，通过</a:t>
            </a:r>
            <a:r>
              <a:rPr lang="en-US" altLang="zh-CN" sz="2800" dirty="0"/>
              <a:t>glimpse</a:t>
            </a:r>
            <a:r>
              <a:rPr lang="zh-CN" altLang="zh-CN" sz="2800" dirty="0"/>
              <a:t>工具，</a:t>
            </a:r>
            <a:r>
              <a:rPr lang="en-US" altLang="zh-CN" sz="2800" dirty="0"/>
              <a:t>id-</a:t>
            </a:r>
            <a:r>
              <a:rPr lang="en-US" altLang="zh-CN" sz="2800" dirty="0" err="1"/>
              <a:t>utils</a:t>
            </a:r>
            <a:r>
              <a:rPr lang="zh-CN" altLang="zh-CN" sz="2800" dirty="0"/>
              <a:t>工具。</a:t>
            </a:r>
          </a:p>
          <a:p>
            <a:pPr marL="285750" indent="-285750">
              <a:buFont typeface="Arial" panose="020B0604020202020204" pitchFamily="34" charset="0"/>
              <a:buChar char="•"/>
            </a:pPr>
            <a:r>
              <a:rPr lang="zh-CN" altLang="zh-CN" sz="2800" dirty="0" smtClean="0"/>
              <a:t>并行性</a:t>
            </a:r>
            <a:r>
              <a:rPr lang="zh-CN" altLang="zh-CN" sz="2800" dirty="0"/>
              <a:t>，通过</a:t>
            </a:r>
            <a:r>
              <a:rPr lang="en-US" altLang="zh-CN" sz="2800" dirty="0" err="1"/>
              <a:t>parmap</a:t>
            </a:r>
            <a:r>
              <a:rPr lang="zh-CN" altLang="zh-CN" sz="2800" dirty="0"/>
              <a:t>。  </a:t>
            </a:r>
          </a:p>
        </p:txBody>
      </p:sp>
    </p:spTree>
    <p:extLst>
      <p:ext uri="{BB962C8B-B14F-4D97-AF65-F5344CB8AC3E}">
        <p14:creationId xmlns:p14="http://schemas.microsoft.com/office/powerpoint/2010/main" val="42523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147295-D9ED-41D5-B7FA-AFCD164748E7}"/>
              </a:ext>
            </a:extLst>
          </p:cNvPr>
          <p:cNvSpPr txBox="1"/>
          <p:nvPr/>
        </p:nvSpPr>
        <p:spPr>
          <a:xfrm>
            <a:off x="3769360" y="0"/>
            <a:ext cx="4653280" cy="923330"/>
          </a:xfrm>
          <a:prstGeom prst="rect">
            <a:avLst/>
          </a:prstGeom>
          <a:noFill/>
        </p:spPr>
        <p:txBody>
          <a:bodyPr wrap="square" rtlCol="0">
            <a:spAutoFit/>
          </a:bodyPr>
          <a:lstStyle/>
          <a:p>
            <a:pPr algn="ctr"/>
            <a:r>
              <a:rPr lang="zh-CN" altLang="en-US" sz="5400" b="1" dirty="0" smtClean="0">
                <a:latin typeface="+mj-lt"/>
                <a:ea typeface="+mj-ea"/>
              </a:rPr>
              <a:t>表现力评估</a:t>
            </a:r>
            <a:endParaRPr lang="zh-CN" altLang="en-US" sz="5400" b="1" dirty="0">
              <a:latin typeface="+mj-lt"/>
              <a:ea typeface="+mj-ea"/>
            </a:endParaRPr>
          </a:p>
        </p:txBody>
      </p:sp>
      <p:pic>
        <p:nvPicPr>
          <p:cNvPr id="3" name="图片 2">
            <a:extLst>
              <a:ext uri="{FF2B5EF4-FFF2-40B4-BE49-F238E27FC236}">
                <a16:creationId xmlns:a16="http://schemas.microsoft.com/office/drawing/2014/main" id="{DE7DFEE2-28E0-49F0-BC05-7EC5D21D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226" y="961979"/>
            <a:ext cx="8825548" cy="5896021"/>
          </a:xfrm>
          <a:prstGeom prst="rect">
            <a:avLst/>
          </a:prstGeom>
        </p:spPr>
      </p:pic>
      <p:sp>
        <p:nvSpPr>
          <p:cNvPr id="5" name="灯片编号占位符 4"/>
          <p:cNvSpPr>
            <a:spLocks noGrp="1"/>
          </p:cNvSpPr>
          <p:nvPr>
            <p:ph type="sldNum" sz="quarter" idx="12"/>
          </p:nvPr>
        </p:nvSpPr>
        <p:spPr/>
        <p:txBody>
          <a:bodyPr/>
          <a:lstStyle/>
          <a:p>
            <a:fld id="{7A1580BE-E045-4286-8FE7-9125955FA56F}" type="slidenum">
              <a:rPr lang="zh-CN" altLang="en-US" smtClean="0"/>
              <a:t>15</a:t>
            </a:fld>
            <a:endParaRPr lang="zh-CN" altLang="en-US"/>
          </a:p>
        </p:txBody>
      </p:sp>
    </p:spTree>
    <p:extLst>
      <p:ext uri="{BB962C8B-B14F-4D97-AF65-F5344CB8AC3E}">
        <p14:creationId xmlns:p14="http://schemas.microsoft.com/office/powerpoint/2010/main" val="1400160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147295-D9ED-41D5-B7FA-AFCD164748E7}"/>
              </a:ext>
            </a:extLst>
          </p:cNvPr>
          <p:cNvSpPr txBox="1"/>
          <p:nvPr/>
        </p:nvSpPr>
        <p:spPr>
          <a:xfrm>
            <a:off x="3769360" y="370731"/>
            <a:ext cx="4653280" cy="923330"/>
          </a:xfrm>
          <a:prstGeom prst="rect">
            <a:avLst/>
          </a:prstGeom>
          <a:noFill/>
        </p:spPr>
        <p:txBody>
          <a:bodyPr wrap="square" rtlCol="0">
            <a:spAutoFit/>
          </a:bodyPr>
          <a:lstStyle/>
          <a:p>
            <a:pPr algn="ctr"/>
            <a:r>
              <a:rPr lang="zh-CN" altLang="en-US" sz="5400" b="1" dirty="0">
                <a:latin typeface="+mj-lt"/>
                <a:ea typeface="+mj-ea"/>
              </a:rPr>
              <a:t>正确性保证</a:t>
            </a:r>
          </a:p>
        </p:txBody>
      </p:sp>
      <p:sp>
        <p:nvSpPr>
          <p:cNvPr id="7" name="文本框 6">
            <a:extLst>
              <a:ext uri="{FF2B5EF4-FFF2-40B4-BE49-F238E27FC236}">
                <a16:creationId xmlns:a16="http://schemas.microsoft.com/office/drawing/2014/main" id="{8DF7356E-7387-4B72-B325-A232AF1CE815}"/>
              </a:ext>
            </a:extLst>
          </p:cNvPr>
          <p:cNvSpPr txBox="1"/>
          <p:nvPr/>
        </p:nvSpPr>
        <p:spPr>
          <a:xfrm>
            <a:off x="939800" y="1490008"/>
            <a:ext cx="10454640" cy="3108543"/>
          </a:xfrm>
          <a:prstGeom prst="rect">
            <a:avLst/>
          </a:prstGeom>
          <a:noFill/>
        </p:spPr>
        <p:txBody>
          <a:bodyPr wrap="square" rtlCol="0">
            <a:spAutoFit/>
          </a:bodyPr>
          <a:lstStyle/>
          <a:p>
            <a:r>
              <a:rPr lang="zh-CN" altLang="zh-CN" sz="2800" dirty="0"/>
              <a:t>没有其他正确性保证：</a:t>
            </a:r>
          </a:p>
          <a:p>
            <a:r>
              <a:rPr lang="zh-CN" altLang="zh-CN" sz="2800" dirty="0"/>
              <a:t>•错误修复和演变可能不是保留语义。</a:t>
            </a:r>
          </a:p>
          <a:p>
            <a:r>
              <a:rPr lang="zh-CN" altLang="zh-CN" sz="2800" dirty="0"/>
              <a:t>•提高表现力和表现。</a:t>
            </a:r>
          </a:p>
          <a:p>
            <a:r>
              <a:rPr lang="zh-CN" altLang="zh-CN" sz="2800" dirty="0"/>
              <a:t>•依靠开发人员对代码库的知识以及创建和改进语义补丁的简易性</a:t>
            </a:r>
            <a:r>
              <a:rPr lang="zh-CN" altLang="en-US" sz="2800" dirty="0"/>
              <a:t>。</a:t>
            </a:r>
            <a:endParaRPr lang="en-US" altLang="zh-CN" sz="2800" dirty="0"/>
          </a:p>
          <a:p>
            <a:endParaRPr lang="en-US" altLang="zh-CN" sz="2800" dirty="0"/>
          </a:p>
          <a:p>
            <a:r>
              <a:rPr lang="zh-CN" altLang="en-US" sz="2800" dirty="0" smtClean="0"/>
              <a:t>演变：</a:t>
            </a:r>
            <a:endParaRPr lang="en-US" altLang="zh-CN" sz="2800" dirty="0" smtClean="0"/>
          </a:p>
          <a:p>
            <a:r>
              <a:rPr lang="zh-CN" altLang="zh-CN" sz="2800" dirty="0" smtClean="0"/>
              <a:t>大多数</a:t>
            </a:r>
            <a:r>
              <a:rPr lang="zh-CN" altLang="zh-CN" sz="2800" dirty="0"/>
              <a:t>情况下，开发人员对可读规则的控制就足够了</a:t>
            </a:r>
          </a:p>
        </p:txBody>
      </p:sp>
      <p:sp>
        <p:nvSpPr>
          <p:cNvPr id="3" name="灯片编号占位符 2"/>
          <p:cNvSpPr>
            <a:spLocks noGrp="1"/>
          </p:cNvSpPr>
          <p:nvPr>
            <p:ph type="sldNum" sz="quarter" idx="12"/>
          </p:nvPr>
        </p:nvSpPr>
        <p:spPr/>
        <p:txBody>
          <a:bodyPr/>
          <a:lstStyle/>
          <a:p>
            <a:fld id="{7A1580BE-E045-4286-8FE7-9125955FA56F}" type="slidenum">
              <a:rPr lang="zh-CN" altLang="en-US" smtClean="0"/>
              <a:t>16</a:t>
            </a:fld>
            <a:endParaRPr lang="zh-CN" altLang="en-US"/>
          </a:p>
        </p:txBody>
      </p:sp>
    </p:spTree>
    <p:extLst>
      <p:ext uri="{BB962C8B-B14F-4D97-AF65-F5344CB8AC3E}">
        <p14:creationId xmlns:p14="http://schemas.microsoft.com/office/powerpoint/2010/main" val="3547049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147295-D9ED-41D5-B7FA-AFCD164748E7}"/>
              </a:ext>
            </a:extLst>
          </p:cNvPr>
          <p:cNvSpPr txBox="1"/>
          <p:nvPr/>
        </p:nvSpPr>
        <p:spPr>
          <a:xfrm>
            <a:off x="3769360" y="370731"/>
            <a:ext cx="4653280" cy="923330"/>
          </a:xfrm>
          <a:prstGeom prst="rect">
            <a:avLst/>
          </a:prstGeom>
          <a:noFill/>
        </p:spPr>
        <p:txBody>
          <a:bodyPr wrap="square" rtlCol="0">
            <a:spAutoFit/>
          </a:bodyPr>
          <a:lstStyle/>
          <a:p>
            <a:pPr algn="ctr"/>
            <a:r>
              <a:rPr lang="zh-CN" altLang="en-US" sz="5400" b="1" dirty="0">
                <a:latin typeface="+mj-lt"/>
                <a:ea typeface="+mj-ea"/>
              </a:rPr>
              <a:t>普及策略</a:t>
            </a:r>
          </a:p>
        </p:txBody>
      </p:sp>
      <p:sp>
        <p:nvSpPr>
          <p:cNvPr id="7" name="文本框 6">
            <a:extLst>
              <a:ext uri="{FF2B5EF4-FFF2-40B4-BE49-F238E27FC236}">
                <a16:creationId xmlns:a16="http://schemas.microsoft.com/office/drawing/2014/main" id="{8DF7356E-7387-4B72-B325-A232AF1CE815}"/>
              </a:ext>
            </a:extLst>
          </p:cNvPr>
          <p:cNvSpPr txBox="1"/>
          <p:nvPr/>
        </p:nvSpPr>
        <p:spPr>
          <a:xfrm>
            <a:off x="939800" y="1490008"/>
            <a:ext cx="10454640" cy="4401205"/>
          </a:xfrm>
          <a:prstGeom prst="rect">
            <a:avLst/>
          </a:prstGeom>
          <a:noFill/>
        </p:spPr>
        <p:txBody>
          <a:bodyPr wrap="square" rtlCol="0">
            <a:spAutoFit/>
          </a:bodyPr>
          <a:lstStyle/>
          <a:p>
            <a:r>
              <a:rPr lang="zh-CN" altLang="zh-CN" sz="2800" dirty="0"/>
              <a:t>以示例显示：</a:t>
            </a:r>
          </a:p>
          <a:p>
            <a:r>
              <a:rPr lang="zh-CN" altLang="zh-CN" sz="2800" dirty="0"/>
              <a:t>•</a:t>
            </a:r>
            <a:r>
              <a:rPr lang="en-US" altLang="zh-CN" sz="2800" dirty="0"/>
              <a:t>2007</a:t>
            </a:r>
            <a:r>
              <a:rPr lang="zh-CN" altLang="zh-CN" sz="2800" dirty="0"/>
              <a:t>年</a:t>
            </a:r>
            <a:r>
              <a:rPr lang="en-US" altLang="zh-CN" sz="2800" dirty="0"/>
              <a:t>6</a:t>
            </a:r>
            <a:r>
              <a:rPr lang="zh-CN" altLang="zh-CN" sz="2800" dirty="0"/>
              <a:t>月</a:t>
            </a:r>
            <a:r>
              <a:rPr lang="en-US" altLang="zh-CN" sz="2800" dirty="0"/>
              <a:t>1</a:t>
            </a:r>
            <a:r>
              <a:rPr lang="zh-CN" altLang="zh-CN" sz="2800" dirty="0"/>
              <a:t>日：修复内核代码中的解析错误。</a:t>
            </a:r>
          </a:p>
          <a:p>
            <a:r>
              <a:rPr lang="zh-CN" altLang="zh-CN" sz="2800" dirty="0"/>
              <a:t>•</a:t>
            </a:r>
            <a:r>
              <a:rPr lang="en-US" altLang="zh-CN" sz="2800" dirty="0"/>
              <a:t>2007</a:t>
            </a:r>
            <a:r>
              <a:rPr lang="zh-CN" altLang="zh-CN" sz="2800" dirty="0"/>
              <a:t>年</a:t>
            </a:r>
            <a:r>
              <a:rPr lang="en-US" altLang="zh-CN" sz="2800" dirty="0"/>
              <a:t>7</a:t>
            </a:r>
            <a:r>
              <a:rPr lang="zh-CN" altLang="zh-CN" sz="2800" dirty="0"/>
              <a:t>月</a:t>
            </a:r>
            <a:r>
              <a:rPr lang="en-US" altLang="zh-CN" sz="2800" dirty="0"/>
              <a:t>7</a:t>
            </a:r>
            <a:r>
              <a:rPr lang="zh-CN" altLang="zh-CN" sz="2800" dirty="0"/>
              <a:t>日：</a:t>
            </a:r>
            <a:r>
              <a:rPr lang="en-US" altLang="zh-CN" sz="2800" dirty="0" err="1"/>
              <a:t>Irq</a:t>
            </a:r>
            <a:r>
              <a:rPr lang="zh-CN" altLang="zh-CN" sz="2800" dirty="0"/>
              <a:t>功能演变</a:t>
            </a:r>
          </a:p>
          <a:p>
            <a:r>
              <a:rPr lang="en-US" altLang="zh-CN" sz="2800" dirty="0"/>
              <a:t>- 5</a:t>
            </a:r>
            <a:r>
              <a:rPr lang="zh-CN" altLang="zh-CN" sz="2800" dirty="0"/>
              <a:t>个文件的更新，包括</a:t>
            </a:r>
            <a:r>
              <a:rPr lang="en-US" altLang="zh-CN" sz="2800" dirty="0"/>
              <a:t>net</a:t>
            </a:r>
            <a:r>
              <a:rPr lang="zh-CN" altLang="zh-CN" sz="2800" dirty="0"/>
              <a:t>，</a:t>
            </a:r>
            <a:r>
              <a:rPr lang="en-US" altLang="zh-CN" sz="2800" dirty="0"/>
              <a:t>atm</a:t>
            </a:r>
            <a:r>
              <a:rPr lang="zh-CN" altLang="zh-CN" sz="2800" dirty="0"/>
              <a:t>和</a:t>
            </a:r>
            <a:r>
              <a:rPr lang="en-US" altLang="zh-CN" sz="2800" dirty="0" err="1"/>
              <a:t>usb</a:t>
            </a:r>
            <a:endParaRPr lang="zh-CN" altLang="zh-CN" sz="2800" dirty="0"/>
          </a:p>
          <a:p>
            <a:r>
              <a:rPr lang="zh-CN" altLang="zh-CN" sz="2800" dirty="0"/>
              <a:t>•</a:t>
            </a:r>
            <a:r>
              <a:rPr lang="en-US" altLang="zh-CN" sz="2800" dirty="0"/>
              <a:t>2007</a:t>
            </a:r>
            <a:r>
              <a:rPr lang="zh-CN" altLang="zh-CN" sz="2800" dirty="0"/>
              <a:t>年</a:t>
            </a:r>
            <a:r>
              <a:rPr lang="en-US" altLang="zh-CN" sz="2800" dirty="0"/>
              <a:t>7</a:t>
            </a:r>
            <a:r>
              <a:rPr lang="zh-CN" altLang="zh-CN" sz="2800" dirty="0"/>
              <a:t>月</a:t>
            </a:r>
            <a:r>
              <a:rPr lang="en-US" altLang="zh-CN" sz="2800" dirty="0"/>
              <a:t>6</a:t>
            </a:r>
            <a:r>
              <a:rPr lang="zh-CN" altLang="zh-CN" sz="2800" dirty="0"/>
              <a:t>日：</a:t>
            </a:r>
            <a:r>
              <a:rPr lang="en-US" altLang="zh-CN" sz="2800" dirty="0" err="1"/>
              <a:t>kmalloc</a:t>
            </a:r>
            <a:r>
              <a:rPr lang="en-US" altLang="zh-CN" sz="2800" dirty="0"/>
              <a:t> + </a:t>
            </a:r>
            <a:r>
              <a:rPr lang="en-US" altLang="zh-CN" sz="2800" dirty="0" err="1"/>
              <a:t>memset</a:t>
            </a:r>
            <a:r>
              <a:rPr lang="en-US" altLang="zh-CN" sz="2800" dirty="0"/>
              <a:t> - </a:t>
            </a:r>
            <a:r>
              <a:rPr lang="zh-CN" altLang="zh-CN" sz="2800" dirty="0"/>
              <a:t>！</a:t>
            </a:r>
            <a:r>
              <a:rPr lang="en-US" altLang="zh-CN" sz="2800" dirty="0" err="1"/>
              <a:t>kzalloc</a:t>
            </a:r>
            <a:endParaRPr lang="zh-CN" altLang="zh-CN" sz="2800" dirty="0"/>
          </a:p>
          <a:p>
            <a:r>
              <a:rPr lang="en-US" altLang="zh-CN" sz="2800" dirty="0"/>
              <a:t>- </a:t>
            </a:r>
            <a:r>
              <a:rPr lang="zh-CN" altLang="zh-CN" sz="2800" dirty="0"/>
              <a:t>更新</a:t>
            </a:r>
            <a:r>
              <a:rPr lang="en-US" altLang="zh-CN" sz="2800" dirty="0"/>
              <a:t>146</a:t>
            </a:r>
            <a:r>
              <a:rPr lang="zh-CN" altLang="zh-CN" sz="2800" dirty="0"/>
              <a:t>个文件中的</a:t>
            </a:r>
            <a:r>
              <a:rPr lang="en-US" altLang="zh-CN" sz="2800" dirty="0"/>
              <a:t>166</a:t>
            </a:r>
            <a:r>
              <a:rPr lang="zh-CN" altLang="zh-CN" sz="2800" dirty="0"/>
              <a:t>个调用。</a:t>
            </a:r>
          </a:p>
          <a:p>
            <a:r>
              <a:rPr lang="en-US" altLang="zh-CN" sz="2800" dirty="0"/>
              <a:t>- </a:t>
            </a:r>
            <a:r>
              <a:rPr lang="zh-CN" altLang="zh-CN" sz="2800" dirty="0"/>
              <a:t>内核开发人员回答</a:t>
            </a:r>
            <a:r>
              <a:rPr lang="en-US" altLang="zh-CN" sz="2800" dirty="0"/>
              <a:t>“</a:t>
            </a:r>
            <a:r>
              <a:rPr lang="zh-CN" altLang="zh-CN" sz="2800" dirty="0"/>
              <a:t>酷！</a:t>
            </a:r>
            <a:r>
              <a:rPr lang="en-US" altLang="zh-CN" sz="2800" dirty="0"/>
              <a:t>”</a:t>
            </a:r>
            <a:r>
              <a:rPr lang="zh-CN" altLang="zh-CN" sz="2800" dirty="0"/>
              <a:t>。</a:t>
            </a:r>
          </a:p>
          <a:p>
            <a:r>
              <a:rPr lang="en-US" altLang="zh-CN" sz="2800" dirty="0"/>
              <a:t>- </a:t>
            </a:r>
            <a:r>
              <a:rPr lang="zh-CN" altLang="zh-CN" sz="2800" dirty="0"/>
              <a:t>违反</a:t>
            </a:r>
            <a:r>
              <a:rPr lang="en-US" altLang="zh-CN" sz="2800" dirty="0"/>
              <a:t>Linux</a:t>
            </a:r>
            <a:r>
              <a:rPr lang="zh-CN" altLang="zh-CN" sz="2800" dirty="0"/>
              <a:t>的补丁审查政策。</a:t>
            </a:r>
          </a:p>
          <a:p>
            <a:r>
              <a:rPr lang="zh-CN" altLang="zh-CN" sz="2800" dirty="0"/>
              <a:t>•</a:t>
            </a:r>
            <a:r>
              <a:rPr lang="en-US" altLang="zh-CN" sz="2800" dirty="0"/>
              <a:t>2008</a:t>
            </a:r>
            <a:r>
              <a:rPr lang="zh-CN" altLang="zh-CN" sz="2800" dirty="0"/>
              <a:t>年</a:t>
            </a:r>
            <a:r>
              <a:rPr lang="en-US" altLang="zh-CN" sz="2800" dirty="0"/>
              <a:t>7</a:t>
            </a:r>
            <a:r>
              <a:rPr lang="zh-CN" altLang="zh-CN" sz="2800" dirty="0"/>
              <a:t>月：由非</a:t>
            </a:r>
            <a:r>
              <a:rPr lang="en-US" altLang="zh-CN" sz="2800" dirty="0" err="1"/>
              <a:t>Coccinelle</a:t>
            </a:r>
            <a:r>
              <a:rPr lang="zh-CN" altLang="zh-CN" sz="2800" dirty="0"/>
              <a:t>开发人员使用。</a:t>
            </a:r>
          </a:p>
          <a:p>
            <a:r>
              <a:rPr lang="zh-CN" altLang="zh-CN" sz="2800" dirty="0"/>
              <a:t>•</a:t>
            </a:r>
            <a:r>
              <a:rPr lang="en-US" altLang="zh-CN" sz="2800" dirty="0"/>
              <a:t>2008</a:t>
            </a:r>
            <a:r>
              <a:rPr lang="zh-CN" altLang="zh-CN" sz="2800" dirty="0"/>
              <a:t>年</a:t>
            </a:r>
            <a:r>
              <a:rPr lang="en-US" altLang="zh-CN" sz="2800" dirty="0"/>
              <a:t>10</a:t>
            </a:r>
            <a:r>
              <a:rPr lang="zh-CN" altLang="zh-CN" sz="2800" dirty="0"/>
              <a:t>月：开源版本</a:t>
            </a:r>
          </a:p>
        </p:txBody>
      </p:sp>
      <p:sp>
        <p:nvSpPr>
          <p:cNvPr id="3" name="灯片编号占位符 2"/>
          <p:cNvSpPr>
            <a:spLocks noGrp="1"/>
          </p:cNvSpPr>
          <p:nvPr>
            <p:ph type="sldNum" sz="quarter" idx="12"/>
          </p:nvPr>
        </p:nvSpPr>
        <p:spPr/>
        <p:txBody>
          <a:bodyPr/>
          <a:lstStyle/>
          <a:p>
            <a:fld id="{7A1580BE-E045-4286-8FE7-9125955FA56F}" type="slidenum">
              <a:rPr lang="zh-CN" altLang="en-US" smtClean="0"/>
              <a:t>17</a:t>
            </a:fld>
            <a:endParaRPr lang="zh-CN" altLang="en-US"/>
          </a:p>
        </p:txBody>
      </p:sp>
    </p:spTree>
    <p:extLst>
      <p:ext uri="{BB962C8B-B14F-4D97-AF65-F5344CB8AC3E}">
        <p14:creationId xmlns:p14="http://schemas.microsoft.com/office/powerpoint/2010/main" val="2289449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147295-D9ED-41D5-B7FA-AFCD164748E7}"/>
              </a:ext>
            </a:extLst>
          </p:cNvPr>
          <p:cNvSpPr txBox="1"/>
          <p:nvPr/>
        </p:nvSpPr>
        <p:spPr>
          <a:xfrm>
            <a:off x="3769360" y="370731"/>
            <a:ext cx="4653280" cy="923330"/>
          </a:xfrm>
          <a:prstGeom prst="rect">
            <a:avLst/>
          </a:prstGeom>
          <a:noFill/>
        </p:spPr>
        <p:txBody>
          <a:bodyPr wrap="square" rtlCol="0">
            <a:spAutoFit/>
          </a:bodyPr>
          <a:lstStyle/>
          <a:p>
            <a:pPr algn="ctr"/>
            <a:r>
              <a:rPr lang="zh-CN" altLang="en-US" sz="5400" b="1" dirty="0">
                <a:latin typeface="+mj-lt"/>
                <a:ea typeface="+mj-ea"/>
              </a:rPr>
              <a:t>设计总结</a:t>
            </a:r>
          </a:p>
        </p:txBody>
      </p:sp>
      <p:sp>
        <p:nvSpPr>
          <p:cNvPr id="7" name="文本框 6">
            <a:extLst>
              <a:ext uri="{FF2B5EF4-FFF2-40B4-BE49-F238E27FC236}">
                <a16:creationId xmlns:a16="http://schemas.microsoft.com/office/drawing/2014/main" id="{8DF7356E-7387-4B72-B325-A232AF1CE815}"/>
              </a:ext>
            </a:extLst>
          </p:cNvPr>
          <p:cNvSpPr txBox="1"/>
          <p:nvPr/>
        </p:nvSpPr>
        <p:spPr>
          <a:xfrm>
            <a:off x="1000760" y="1294061"/>
            <a:ext cx="10754360" cy="4832092"/>
          </a:xfrm>
          <a:prstGeom prst="rect">
            <a:avLst/>
          </a:prstGeom>
          <a:noFill/>
        </p:spPr>
        <p:txBody>
          <a:bodyPr wrap="square" rtlCol="0">
            <a:spAutoFit/>
          </a:bodyPr>
          <a:lstStyle/>
          <a:p>
            <a:pPr marL="285750" indent="-285750">
              <a:buFont typeface="Arial" panose="020B0604020202020204" pitchFamily="34" charset="0"/>
              <a:buChar char="•"/>
            </a:pPr>
            <a:r>
              <a:rPr lang="zh-CN" altLang="zh-CN" sz="2800" dirty="0"/>
              <a:t>表达性：</a:t>
            </a:r>
            <a:r>
              <a:rPr lang="en-US" altLang="zh-CN" sz="2800" dirty="0"/>
              <a:t>Linux</a:t>
            </a:r>
            <a:r>
              <a:rPr lang="zh-CN" altLang="zh-CN" sz="2800" dirty="0"/>
              <a:t>内核开发人员会</a:t>
            </a:r>
            <a:r>
              <a:rPr lang="zh-CN" altLang="zh-CN" sz="2800" dirty="0" smtClean="0"/>
              <a:t>发现</a:t>
            </a:r>
            <a:r>
              <a:rPr lang="zh-CN" altLang="en-US" sz="2800" dirty="0" smtClean="0"/>
              <a:t>描述代码的增删是一件很容易地事情。</a:t>
            </a:r>
            <a:endParaRPr lang="en-US" altLang="zh-CN" sz="2800" dirty="0" smtClean="0"/>
          </a:p>
          <a:p>
            <a:pPr marL="285750" indent="-285750">
              <a:buFont typeface="Arial" panose="020B0604020202020204" pitchFamily="34" charset="0"/>
              <a:buChar char="•"/>
            </a:pPr>
            <a:r>
              <a:rPr lang="zh-CN" altLang="en-US" sz="2800" dirty="0" smtClean="0"/>
              <a:t>表现力</a:t>
            </a:r>
            <a:r>
              <a:rPr lang="zh-CN" altLang="zh-CN" sz="2800" dirty="0" smtClean="0"/>
              <a:t>：</a:t>
            </a:r>
            <a:r>
              <a:rPr lang="zh-CN" altLang="zh-CN" sz="2800" dirty="0"/>
              <a:t>可以可靠地实现许多有趣的</a:t>
            </a:r>
            <a:r>
              <a:rPr lang="en-US" altLang="zh-CN" sz="2800" dirty="0"/>
              <a:t>Linux</a:t>
            </a:r>
            <a:r>
              <a:rPr lang="zh-CN" altLang="zh-CN" sz="2800" dirty="0"/>
              <a:t>内核演进，而不会产生收集和关联多个</a:t>
            </a:r>
            <a:r>
              <a:rPr lang="en-US" altLang="zh-CN" sz="2800" dirty="0"/>
              <a:t>C</a:t>
            </a:r>
            <a:r>
              <a:rPr lang="zh-CN" altLang="zh-CN" sz="2800" dirty="0"/>
              <a:t>文件中的信息的成本。实际上，</a:t>
            </a:r>
            <a:r>
              <a:rPr lang="en-US" altLang="zh-CN" sz="2800" dirty="0"/>
              <a:t>Linux</a:t>
            </a:r>
            <a:r>
              <a:rPr lang="zh-CN" altLang="zh-CN" sz="2800" dirty="0"/>
              <a:t>内核开发依赖于人，他们通常一次只关注一个文件，因此所有相关信息应该在单个</a:t>
            </a:r>
            <a:r>
              <a:rPr lang="en-US" altLang="zh-CN" sz="2800" dirty="0"/>
              <a:t>C</a:t>
            </a:r>
            <a:r>
              <a:rPr lang="zh-CN" altLang="zh-CN" sz="2800" dirty="0"/>
              <a:t>文件中直接显现。</a:t>
            </a:r>
            <a:endParaRPr lang="en-US" altLang="zh-CN" sz="2800" dirty="0"/>
          </a:p>
          <a:p>
            <a:pPr marL="285750" indent="-285750">
              <a:buFont typeface="Arial" panose="020B0604020202020204" pitchFamily="34" charset="0"/>
              <a:buChar char="•"/>
            </a:pPr>
            <a:r>
              <a:rPr lang="zh-CN" altLang="zh-CN" sz="2800" dirty="0"/>
              <a:t>正确性：证明正确性是不必要的，因为</a:t>
            </a:r>
            <a:r>
              <a:rPr lang="en-US" altLang="zh-CN" sz="2800" dirty="0"/>
              <a:t>Linux</a:t>
            </a:r>
            <a:r>
              <a:rPr lang="zh-CN" altLang="zh-CN" sz="2800" dirty="0"/>
              <a:t>内核开发人员可以轻松地将他们的内核不变量知识合并到语义补丁中。让开发人员控制规则意味着开发人员可以控制误报率，并可以在结果中轻松检查它们。</a:t>
            </a:r>
            <a:endParaRPr lang="en-US" altLang="zh-CN" sz="2800" dirty="0"/>
          </a:p>
          <a:p>
            <a:pPr marL="285750" indent="-285750">
              <a:buFont typeface="Arial" panose="020B0604020202020204" pitchFamily="34" charset="0"/>
              <a:buChar char="•"/>
            </a:pPr>
            <a:r>
              <a:rPr lang="zh-CN" altLang="en-US" sz="2800" dirty="0"/>
              <a:t>普及策略</a:t>
            </a:r>
            <a:r>
              <a:rPr lang="zh-CN" altLang="zh-CN" sz="2800" dirty="0"/>
              <a:t>：展示工具如何有用，而不是试图强制使用它是有效的。</a:t>
            </a:r>
            <a:endParaRPr lang="zh-CN" altLang="zh-CN" sz="6000" dirty="0">
              <a:solidFill>
                <a:srgbClr val="FF0000"/>
              </a:solidFill>
            </a:endParaRPr>
          </a:p>
        </p:txBody>
      </p:sp>
      <p:sp>
        <p:nvSpPr>
          <p:cNvPr id="3" name="灯片编号占位符 2"/>
          <p:cNvSpPr>
            <a:spLocks noGrp="1"/>
          </p:cNvSpPr>
          <p:nvPr>
            <p:ph type="sldNum" sz="quarter" idx="12"/>
          </p:nvPr>
        </p:nvSpPr>
        <p:spPr/>
        <p:txBody>
          <a:bodyPr/>
          <a:lstStyle/>
          <a:p>
            <a:fld id="{7A1580BE-E045-4286-8FE7-9125955FA56F}" type="slidenum">
              <a:rPr lang="zh-CN" altLang="en-US" smtClean="0"/>
              <a:t>18</a:t>
            </a:fld>
            <a:endParaRPr lang="zh-CN" altLang="en-US"/>
          </a:p>
        </p:txBody>
      </p:sp>
    </p:spTree>
    <p:extLst>
      <p:ext uri="{BB962C8B-B14F-4D97-AF65-F5344CB8AC3E}">
        <p14:creationId xmlns:p14="http://schemas.microsoft.com/office/powerpoint/2010/main" val="3963192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A00498C-7CFE-4C66-9860-8979B6C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45870"/>
            <a:ext cx="12172950" cy="5524500"/>
          </a:xfrm>
          <a:prstGeom prst="rect">
            <a:avLst/>
          </a:prstGeom>
        </p:spPr>
      </p:pic>
      <p:sp>
        <p:nvSpPr>
          <p:cNvPr id="6" name="文本框 5">
            <a:extLst>
              <a:ext uri="{FF2B5EF4-FFF2-40B4-BE49-F238E27FC236}">
                <a16:creationId xmlns:a16="http://schemas.microsoft.com/office/drawing/2014/main" id="{7FAC78B4-07F8-4F87-923A-EB89B8E681A4}"/>
              </a:ext>
            </a:extLst>
          </p:cNvPr>
          <p:cNvSpPr txBox="1"/>
          <p:nvPr/>
        </p:nvSpPr>
        <p:spPr>
          <a:xfrm>
            <a:off x="2164080" y="345440"/>
            <a:ext cx="7863840" cy="584775"/>
          </a:xfrm>
          <a:prstGeom prst="rect">
            <a:avLst/>
          </a:prstGeom>
          <a:noFill/>
        </p:spPr>
        <p:txBody>
          <a:bodyPr wrap="square" rtlCol="0">
            <a:spAutoFit/>
          </a:bodyPr>
          <a:lstStyle/>
          <a:p>
            <a:pPr algn="ctr"/>
            <a:r>
              <a:rPr lang="zh-CN" altLang="en-US" sz="3200" dirty="0"/>
              <a:t>对</a:t>
            </a:r>
            <a:r>
              <a:rPr lang="en-US" altLang="zh-CN" sz="3200" dirty="0" err="1"/>
              <a:t>linux</a:t>
            </a:r>
            <a:r>
              <a:rPr lang="zh-CN" altLang="en-US" sz="3200" dirty="0"/>
              <a:t>文件子系统的影响</a:t>
            </a:r>
            <a:endParaRPr lang="zh-CN" altLang="zh-CN" sz="3200" dirty="0"/>
          </a:p>
        </p:txBody>
      </p:sp>
      <p:sp>
        <p:nvSpPr>
          <p:cNvPr id="3" name="灯片编号占位符 2"/>
          <p:cNvSpPr>
            <a:spLocks noGrp="1"/>
          </p:cNvSpPr>
          <p:nvPr>
            <p:ph type="sldNum" sz="quarter" idx="12"/>
          </p:nvPr>
        </p:nvSpPr>
        <p:spPr/>
        <p:txBody>
          <a:bodyPr/>
          <a:lstStyle/>
          <a:p>
            <a:fld id="{7A1580BE-E045-4286-8FE7-9125955FA56F}" type="slidenum">
              <a:rPr lang="zh-CN" altLang="en-US" smtClean="0"/>
              <a:t>19</a:t>
            </a:fld>
            <a:endParaRPr lang="zh-CN" altLang="en-US"/>
          </a:p>
        </p:txBody>
      </p:sp>
    </p:spTree>
    <p:extLst>
      <p:ext uri="{BB962C8B-B14F-4D97-AF65-F5344CB8AC3E}">
        <p14:creationId xmlns:p14="http://schemas.microsoft.com/office/powerpoint/2010/main" val="1854266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147295-D9ED-41D5-B7FA-AFCD164748E7}"/>
              </a:ext>
            </a:extLst>
          </p:cNvPr>
          <p:cNvSpPr txBox="1"/>
          <p:nvPr/>
        </p:nvSpPr>
        <p:spPr>
          <a:xfrm>
            <a:off x="3769360" y="685691"/>
            <a:ext cx="4653280" cy="707886"/>
          </a:xfrm>
          <a:prstGeom prst="rect">
            <a:avLst/>
          </a:prstGeom>
          <a:noFill/>
        </p:spPr>
        <p:txBody>
          <a:bodyPr wrap="square" rtlCol="0">
            <a:spAutoFit/>
          </a:bodyPr>
          <a:lstStyle/>
          <a:p>
            <a:pPr algn="ctr"/>
            <a:r>
              <a:rPr lang="zh-CN" altLang="en-US" sz="4000" b="1" dirty="0">
                <a:latin typeface="+mj-lt"/>
                <a:ea typeface="+mj-ea"/>
              </a:rPr>
              <a:t>概要</a:t>
            </a:r>
          </a:p>
        </p:txBody>
      </p:sp>
      <p:sp>
        <p:nvSpPr>
          <p:cNvPr id="7" name="文本框 6">
            <a:extLst>
              <a:ext uri="{FF2B5EF4-FFF2-40B4-BE49-F238E27FC236}">
                <a16:creationId xmlns:a16="http://schemas.microsoft.com/office/drawing/2014/main" id="{8DF7356E-7387-4B72-B325-A232AF1CE815}"/>
              </a:ext>
            </a:extLst>
          </p:cNvPr>
          <p:cNvSpPr txBox="1"/>
          <p:nvPr/>
        </p:nvSpPr>
        <p:spPr>
          <a:xfrm>
            <a:off x="868680" y="1950720"/>
            <a:ext cx="10454640" cy="3108543"/>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err="1"/>
              <a:t>Coccinelle</a:t>
            </a:r>
            <a:r>
              <a:rPr lang="en-US" altLang="zh-CN" sz="2800" dirty="0"/>
              <a:t>(</a:t>
            </a:r>
            <a:r>
              <a:rPr lang="zh-CN" altLang="zh-CN" sz="2800" dirty="0"/>
              <a:t>可奇奈尔</a:t>
            </a:r>
            <a:r>
              <a:rPr lang="en-US" altLang="zh-CN" sz="2800" dirty="0"/>
              <a:t>) C-program</a:t>
            </a:r>
            <a:r>
              <a:rPr lang="zh-CN" altLang="zh-CN" sz="2800" dirty="0"/>
              <a:t>匹配和转换工具于</a:t>
            </a:r>
            <a:r>
              <a:rPr lang="en-US" altLang="zh-CN" sz="2800" dirty="0"/>
              <a:t>2008</a:t>
            </a:r>
            <a:r>
              <a:rPr lang="zh-CN" altLang="zh-CN" sz="2800" dirty="0"/>
              <a:t>年首次发布，为了方便地自动规范和</a:t>
            </a:r>
            <a:r>
              <a:rPr lang="en-US" altLang="zh-CN" sz="2800" dirty="0"/>
              <a:t>Linux</a:t>
            </a:r>
            <a:r>
              <a:rPr lang="zh-CN" altLang="zh-CN" sz="2800" dirty="0"/>
              <a:t>内核代码更改中。</a:t>
            </a:r>
            <a:endParaRPr lang="en-US" altLang="zh-CN" sz="2800" dirty="0"/>
          </a:p>
          <a:p>
            <a:pPr marL="285750" indent="-285750">
              <a:buFont typeface="Arial" panose="020B0604020202020204" pitchFamily="34" charset="0"/>
              <a:buChar char="•"/>
            </a:pPr>
            <a:r>
              <a:rPr lang="en-US" altLang="zh-CN" sz="2800" dirty="0" err="1"/>
              <a:t>Coccinelle</a:t>
            </a:r>
            <a:r>
              <a:rPr lang="zh-CN" altLang="zh-CN" sz="2800" dirty="0"/>
              <a:t>的新颖贡献是它允许软件开发人员</a:t>
            </a:r>
            <a:r>
              <a:rPr lang="zh-CN" altLang="zh-CN" sz="2800" dirty="0" smtClean="0"/>
              <a:t>通过</a:t>
            </a:r>
            <a:r>
              <a:rPr lang="zh-CN" altLang="en-US" sz="2800" dirty="0" smtClean="0"/>
              <a:t>作用类似于正则表达式的</a:t>
            </a:r>
            <a:r>
              <a:rPr lang="zh-CN" altLang="zh-CN" sz="2800" dirty="0" smtClean="0"/>
              <a:t>补丁</a:t>
            </a:r>
            <a:r>
              <a:rPr lang="zh-CN" altLang="zh-CN" sz="2800" dirty="0"/>
              <a:t>语法，编写针对于代码结构本身的术语操作规则。 </a:t>
            </a:r>
            <a:endParaRPr lang="en-US" altLang="zh-CN" sz="2800" dirty="0"/>
          </a:p>
          <a:p>
            <a:pPr marL="285750" indent="-285750">
              <a:buFont typeface="Arial" panose="020B0604020202020204" pitchFamily="34" charset="0"/>
              <a:buChar char="•"/>
            </a:pPr>
            <a:r>
              <a:rPr lang="zh-CN" altLang="zh-CN" sz="2800" dirty="0"/>
              <a:t>多年来，</a:t>
            </a:r>
            <a:r>
              <a:rPr lang="en-US" altLang="zh-CN" sz="2800" dirty="0" err="1"/>
              <a:t>Coccinelle</a:t>
            </a:r>
            <a:r>
              <a:rPr lang="zh-CN" altLang="zh-CN" sz="2800" dirty="0"/>
              <a:t>已广泛用于</a:t>
            </a:r>
            <a:r>
              <a:rPr lang="en-US" altLang="zh-CN" sz="2800" dirty="0"/>
              <a:t>Linux</a:t>
            </a:r>
            <a:r>
              <a:rPr lang="zh-CN" altLang="zh-CN" sz="2800" dirty="0"/>
              <a:t>内核开发，产生了超过</a:t>
            </a:r>
            <a:r>
              <a:rPr lang="en-US" altLang="zh-CN" sz="2800" dirty="0"/>
              <a:t>6000</a:t>
            </a:r>
            <a:r>
              <a:rPr lang="zh-CN" altLang="zh-CN" sz="2800" dirty="0"/>
              <a:t>次</a:t>
            </a:r>
            <a:r>
              <a:rPr lang="en-US" altLang="zh-CN" sz="2800" dirty="0"/>
              <a:t>Linux</a:t>
            </a:r>
            <a:r>
              <a:rPr lang="zh-CN" altLang="zh-CN" sz="2800" dirty="0"/>
              <a:t>内核的提交操作，并找到了它作为</a:t>
            </a:r>
            <a:r>
              <a:rPr lang="en-US" altLang="zh-CN" sz="2800" dirty="0"/>
              <a:t>Linux</a:t>
            </a:r>
            <a:r>
              <a:rPr lang="zh-CN" altLang="zh-CN" sz="2800" dirty="0"/>
              <a:t>内核开发过程的一部分。</a:t>
            </a:r>
            <a:endParaRPr lang="zh-CN" altLang="en-US" sz="2800" dirty="0"/>
          </a:p>
        </p:txBody>
      </p:sp>
      <p:sp>
        <p:nvSpPr>
          <p:cNvPr id="3" name="灯片编号占位符 2"/>
          <p:cNvSpPr>
            <a:spLocks noGrp="1"/>
          </p:cNvSpPr>
          <p:nvPr>
            <p:ph type="sldNum" sz="quarter" idx="12"/>
          </p:nvPr>
        </p:nvSpPr>
        <p:spPr/>
        <p:txBody>
          <a:bodyPr/>
          <a:lstStyle/>
          <a:p>
            <a:fld id="{7A1580BE-E045-4286-8FE7-9125955FA56F}" type="slidenum">
              <a:rPr lang="zh-CN" altLang="en-US" smtClean="0"/>
              <a:t>2</a:t>
            </a:fld>
            <a:endParaRPr lang="zh-CN" altLang="en-US"/>
          </a:p>
        </p:txBody>
      </p:sp>
    </p:spTree>
    <p:extLst>
      <p:ext uri="{BB962C8B-B14F-4D97-AF65-F5344CB8AC3E}">
        <p14:creationId xmlns:p14="http://schemas.microsoft.com/office/powerpoint/2010/main" val="2137299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FAC78B4-07F8-4F87-923A-EB89B8E681A4}"/>
              </a:ext>
            </a:extLst>
          </p:cNvPr>
          <p:cNvSpPr txBox="1"/>
          <p:nvPr/>
        </p:nvSpPr>
        <p:spPr>
          <a:xfrm>
            <a:off x="2164080" y="508000"/>
            <a:ext cx="7863840" cy="584775"/>
          </a:xfrm>
          <a:prstGeom prst="rect">
            <a:avLst/>
          </a:prstGeom>
          <a:noFill/>
        </p:spPr>
        <p:txBody>
          <a:bodyPr wrap="square" rtlCol="0">
            <a:spAutoFit/>
          </a:bodyPr>
          <a:lstStyle/>
          <a:p>
            <a:pPr algn="ctr"/>
            <a:r>
              <a:rPr lang="zh-CN" altLang="en-US" sz="3200" dirty="0"/>
              <a:t>用户使用类别的变化</a:t>
            </a:r>
            <a:endParaRPr lang="zh-CN" altLang="zh-CN" sz="3200" dirty="0"/>
          </a:p>
        </p:txBody>
      </p:sp>
      <p:pic>
        <p:nvPicPr>
          <p:cNvPr id="3" name="图片 2">
            <a:extLst>
              <a:ext uri="{FF2B5EF4-FFF2-40B4-BE49-F238E27FC236}">
                <a16:creationId xmlns:a16="http://schemas.microsoft.com/office/drawing/2014/main" id="{77CA0D7A-652B-424C-8F16-DD161E3C74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0440" y="1140557"/>
            <a:ext cx="7691120" cy="5604467"/>
          </a:xfrm>
          <a:prstGeom prst="rect">
            <a:avLst/>
          </a:prstGeom>
        </p:spPr>
      </p:pic>
      <p:sp>
        <p:nvSpPr>
          <p:cNvPr id="4" name="灯片编号占位符 3"/>
          <p:cNvSpPr>
            <a:spLocks noGrp="1"/>
          </p:cNvSpPr>
          <p:nvPr>
            <p:ph type="sldNum" sz="quarter" idx="12"/>
          </p:nvPr>
        </p:nvSpPr>
        <p:spPr/>
        <p:txBody>
          <a:bodyPr/>
          <a:lstStyle/>
          <a:p>
            <a:fld id="{7A1580BE-E045-4286-8FE7-9125955FA56F}" type="slidenum">
              <a:rPr lang="zh-CN" altLang="en-US" smtClean="0"/>
              <a:t>20</a:t>
            </a:fld>
            <a:endParaRPr lang="zh-CN" altLang="en-US"/>
          </a:p>
        </p:txBody>
      </p:sp>
    </p:spTree>
    <p:extLst>
      <p:ext uri="{BB962C8B-B14F-4D97-AF65-F5344CB8AC3E}">
        <p14:creationId xmlns:p14="http://schemas.microsoft.com/office/powerpoint/2010/main" val="15767630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FAC78B4-07F8-4F87-923A-EB89B8E681A4}"/>
              </a:ext>
            </a:extLst>
          </p:cNvPr>
          <p:cNvSpPr txBox="1"/>
          <p:nvPr/>
        </p:nvSpPr>
        <p:spPr>
          <a:xfrm>
            <a:off x="2164080" y="568960"/>
            <a:ext cx="7863840" cy="584775"/>
          </a:xfrm>
          <a:prstGeom prst="rect">
            <a:avLst/>
          </a:prstGeom>
          <a:noFill/>
        </p:spPr>
        <p:txBody>
          <a:bodyPr wrap="square" rtlCol="0">
            <a:spAutoFit/>
          </a:bodyPr>
          <a:lstStyle/>
          <a:p>
            <a:pPr algn="ctr"/>
            <a:r>
              <a:rPr lang="zh-CN" altLang="zh-CN" sz="3200" dirty="0"/>
              <a:t>使用</a:t>
            </a:r>
            <a:r>
              <a:rPr lang="en-US" altLang="zh-CN" sz="3200" dirty="0" err="1"/>
              <a:t>Coccinelle</a:t>
            </a:r>
            <a:r>
              <a:rPr lang="zh-CN" altLang="zh-CN" sz="3200" dirty="0"/>
              <a:t>进行的更改</a:t>
            </a:r>
          </a:p>
        </p:txBody>
      </p:sp>
      <p:sp>
        <p:nvSpPr>
          <p:cNvPr id="2" name="文本框 1">
            <a:extLst>
              <a:ext uri="{FF2B5EF4-FFF2-40B4-BE49-F238E27FC236}">
                <a16:creationId xmlns:a16="http://schemas.microsoft.com/office/drawing/2014/main" id="{9727EDA5-5D7C-44BB-9BAA-A6B3AB689DA2}"/>
              </a:ext>
            </a:extLst>
          </p:cNvPr>
          <p:cNvSpPr txBox="1"/>
          <p:nvPr/>
        </p:nvSpPr>
        <p:spPr>
          <a:xfrm>
            <a:off x="1798320" y="1320800"/>
            <a:ext cx="9550400" cy="2308324"/>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a:t>TTY</a:t>
            </a:r>
            <a:r>
              <a:rPr lang="zh-CN" altLang="zh-CN" sz="2400" dirty="0"/>
              <a:t>。 删除未使用的函数参数。</a:t>
            </a:r>
          </a:p>
          <a:p>
            <a:r>
              <a:rPr lang="en-US" altLang="zh-CN" sz="2400" dirty="0"/>
              <a:t>	</a:t>
            </a:r>
            <a:r>
              <a:rPr lang="en-US" altLang="zh-CN" sz="2400" dirty="0" smtClean="0"/>
              <a:t>15</a:t>
            </a:r>
            <a:r>
              <a:rPr lang="zh-CN" altLang="en-US" sz="2400" dirty="0" smtClean="0"/>
              <a:t>年</a:t>
            </a:r>
            <a:r>
              <a:rPr lang="zh-CN" altLang="en-US" sz="2400" dirty="0" smtClean="0"/>
              <a:t>提交有</a:t>
            </a:r>
            <a:r>
              <a:rPr lang="en-US" altLang="zh-CN" sz="2400" dirty="0" smtClean="0"/>
              <a:t>11</a:t>
            </a:r>
            <a:r>
              <a:rPr lang="zh-CN" altLang="zh-CN" sz="2400" dirty="0"/>
              <a:t>个受影响的</a:t>
            </a:r>
            <a:r>
              <a:rPr lang="zh-CN" altLang="zh-CN" sz="2400" dirty="0" smtClean="0"/>
              <a:t>文件</a:t>
            </a:r>
            <a:r>
              <a:rPr lang="zh-CN" altLang="en-US" sz="2400" dirty="0" smtClean="0"/>
              <a:t>，自</a:t>
            </a:r>
            <a:r>
              <a:rPr lang="en-US" altLang="zh-CN" sz="2400" dirty="0" smtClean="0"/>
              <a:t>13</a:t>
            </a:r>
            <a:r>
              <a:rPr lang="zh-CN" altLang="en-US" sz="2400" dirty="0" smtClean="0"/>
              <a:t>年后有超过</a:t>
            </a:r>
            <a:r>
              <a:rPr lang="en-US" altLang="zh-CN" sz="2400" dirty="0" smtClean="0"/>
              <a:t>350</a:t>
            </a:r>
            <a:r>
              <a:rPr lang="zh-CN" altLang="en-US" sz="2400" dirty="0" smtClean="0"/>
              <a:t>次提交</a:t>
            </a:r>
            <a:endParaRPr lang="zh-CN" altLang="zh-CN" sz="2400" dirty="0"/>
          </a:p>
          <a:p>
            <a:pPr marL="457200" indent="-457200">
              <a:buFont typeface="Arial" panose="020B0604020202020204" pitchFamily="34" charset="0"/>
              <a:buChar char="•"/>
            </a:pPr>
            <a:r>
              <a:rPr lang="en-US" altLang="zh-CN" sz="2400" dirty="0"/>
              <a:t>DRM</a:t>
            </a:r>
            <a:r>
              <a:rPr lang="zh-CN" altLang="zh-CN" sz="2400" dirty="0"/>
              <a:t>。 消除数据结构中的冗余字段。</a:t>
            </a:r>
          </a:p>
          <a:p>
            <a:r>
              <a:rPr lang="en-US" altLang="zh-CN" sz="2400" dirty="0"/>
              <a:t>	</a:t>
            </a:r>
            <a:r>
              <a:rPr lang="en-US" altLang="zh-CN" sz="2400" dirty="0" smtClean="0"/>
              <a:t>16</a:t>
            </a:r>
            <a:r>
              <a:rPr lang="zh-CN" altLang="en-US" sz="2400" dirty="0" smtClean="0"/>
              <a:t>年第一次提交涉及</a:t>
            </a:r>
            <a:r>
              <a:rPr lang="en-US" altLang="zh-CN" sz="2400" dirty="0" smtClean="0"/>
              <a:t>54</a:t>
            </a:r>
            <a:r>
              <a:rPr lang="zh-CN" altLang="zh-CN" sz="2400" dirty="0"/>
              <a:t>个受影响的文件。</a:t>
            </a:r>
          </a:p>
          <a:p>
            <a:pPr marL="457200" indent="-457200">
              <a:buFont typeface="Arial" panose="020B0604020202020204" pitchFamily="34" charset="0"/>
              <a:buChar char="•"/>
            </a:pPr>
            <a:r>
              <a:rPr lang="en-US" altLang="zh-CN" sz="2400" dirty="0" smtClean="0"/>
              <a:t>Interrupts</a:t>
            </a:r>
            <a:r>
              <a:rPr lang="zh-CN" altLang="zh-CN" sz="2400" dirty="0" smtClean="0"/>
              <a:t>。 </a:t>
            </a:r>
            <a:r>
              <a:rPr lang="zh-CN" altLang="zh-CN" sz="2400" dirty="0"/>
              <a:t>准备从中断处理程序</a:t>
            </a:r>
            <a:r>
              <a:rPr lang="zh-CN" altLang="zh-CN" sz="2400" dirty="0" smtClean="0"/>
              <a:t>中</a:t>
            </a:r>
            <a:r>
              <a:rPr lang="zh-CN" altLang="en-US" sz="2400" dirty="0" smtClean="0"/>
              <a:t>移除</a:t>
            </a:r>
            <a:r>
              <a:rPr lang="en-US" altLang="zh-CN" sz="2400" dirty="0" err="1" smtClean="0"/>
              <a:t>irq</a:t>
            </a:r>
            <a:r>
              <a:rPr lang="zh-CN" altLang="zh-CN" sz="2400" dirty="0"/>
              <a:t>参数</a:t>
            </a:r>
            <a:r>
              <a:rPr lang="zh-CN" altLang="zh-CN" sz="2400" dirty="0" smtClean="0"/>
              <a:t>，</a:t>
            </a:r>
            <a:r>
              <a:rPr lang="zh-CN" altLang="en-US" sz="2400" dirty="0" smtClean="0"/>
              <a:t>最终</a:t>
            </a:r>
            <a:r>
              <a:rPr lang="zh-CN" altLang="zh-CN" sz="2400" dirty="0" smtClean="0"/>
              <a:t>删除</a:t>
            </a:r>
            <a:r>
              <a:rPr lang="zh-CN" altLang="zh-CN" sz="2400" dirty="0"/>
              <a:t>该参数。</a:t>
            </a:r>
          </a:p>
          <a:p>
            <a:r>
              <a:rPr lang="en-US" altLang="zh-CN" sz="2400" dirty="0"/>
              <a:t>	</a:t>
            </a:r>
            <a:r>
              <a:rPr lang="en-US" altLang="zh-CN" sz="2400" dirty="0" smtClean="0"/>
              <a:t>15</a:t>
            </a:r>
            <a:r>
              <a:rPr lang="zh-CN" altLang="en-US" sz="2400" dirty="0" smtClean="0"/>
              <a:t>年</a:t>
            </a:r>
            <a:r>
              <a:rPr lang="en-US" altLang="zh-CN" sz="2400" dirty="0" smtClean="0"/>
              <a:t>44</a:t>
            </a:r>
            <a:r>
              <a:rPr lang="zh-CN" altLang="en-US" sz="2400" dirty="0" smtClean="0"/>
              <a:t>次提交涉及</a:t>
            </a:r>
            <a:r>
              <a:rPr lang="en-US" altLang="zh-CN" sz="2400" dirty="0" smtClean="0"/>
              <a:t>188</a:t>
            </a:r>
            <a:r>
              <a:rPr lang="zh-CN" altLang="zh-CN" sz="2400" dirty="0"/>
              <a:t>个受影响的文件</a:t>
            </a:r>
            <a:r>
              <a:rPr lang="zh-CN" altLang="en-US" sz="2400" dirty="0"/>
              <a:t>。</a:t>
            </a:r>
            <a:endParaRPr lang="zh-CN" altLang="zh-CN" sz="2400" dirty="0"/>
          </a:p>
        </p:txBody>
      </p:sp>
      <p:pic>
        <p:nvPicPr>
          <p:cNvPr id="5" name="图片 4">
            <a:extLst>
              <a:ext uri="{FF2B5EF4-FFF2-40B4-BE49-F238E27FC236}">
                <a16:creationId xmlns:a16="http://schemas.microsoft.com/office/drawing/2014/main" id="{B3757459-ACEA-443D-8F6D-CC35C2014166}"/>
              </a:ext>
            </a:extLst>
          </p:cNvPr>
          <p:cNvPicPr>
            <a:picLocks noChangeAspect="1"/>
          </p:cNvPicPr>
          <p:nvPr/>
        </p:nvPicPr>
        <p:blipFill rotWithShape="1">
          <a:blip r:embed="rId3">
            <a:extLst>
              <a:ext uri="{28A0092B-C50C-407E-A947-70E740481C1C}">
                <a14:useLocalDpi xmlns:a14="http://schemas.microsoft.com/office/drawing/2010/main" val="0"/>
              </a:ext>
            </a:extLst>
          </a:blip>
          <a:srcRect l="2910" t="19091" r="4019" b="4773"/>
          <a:stretch/>
        </p:blipFill>
        <p:spPr>
          <a:xfrm>
            <a:off x="925551" y="3629124"/>
            <a:ext cx="9991493" cy="3184271"/>
          </a:xfrm>
          <a:prstGeom prst="rect">
            <a:avLst/>
          </a:prstGeom>
        </p:spPr>
      </p:pic>
      <p:sp>
        <p:nvSpPr>
          <p:cNvPr id="4" name="灯片编号占位符 3"/>
          <p:cNvSpPr>
            <a:spLocks noGrp="1"/>
          </p:cNvSpPr>
          <p:nvPr>
            <p:ph type="sldNum" sz="quarter" idx="12"/>
          </p:nvPr>
        </p:nvSpPr>
        <p:spPr/>
        <p:txBody>
          <a:bodyPr/>
          <a:lstStyle/>
          <a:p>
            <a:fld id="{7A1580BE-E045-4286-8FE7-9125955FA56F}" type="slidenum">
              <a:rPr lang="zh-CN" altLang="en-US" smtClean="0"/>
              <a:t>21</a:t>
            </a:fld>
            <a:endParaRPr lang="zh-CN" altLang="en-US"/>
          </a:p>
        </p:txBody>
      </p:sp>
    </p:spTree>
    <p:extLst>
      <p:ext uri="{BB962C8B-B14F-4D97-AF65-F5344CB8AC3E}">
        <p14:creationId xmlns:p14="http://schemas.microsoft.com/office/powerpoint/2010/main" val="3356583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FAC78B4-07F8-4F87-923A-EB89B8E681A4}"/>
              </a:ext>
            </a:extLst>
          </p:cNvPr>
          <p:cNvSpPr txBox="1"/>
          <p:nvPr/>
        </p:nvSpPr>
        <p:spPr>
          <a:xfrm>
            <a:off x="2164080" y="508000"/>
            <a:ext cx="7863840" cy="584775"/>
          </a:xfrm>
          <a:prstGeom prst="rect">
            <a:avLst/>
          </a:prstGeom>
          <a:noFill/>
        </p:spPr>
        <p:txBody>
          <a:bodyPr wrap="square" rtlCol="0">
            <a:spAutoFit/>
          </a:bodyPr>
          <a:lstStyle/>
          <a:p>
            <a:pPr algn="ctr"/>
            <a:r>
              <a:rPr lang="zh-CN" altLang="en-US" sz="3200" dirty="0" smtClean="0"/>
              <a:t>因特尔的</a:t>
            </a:r>
            <a:r>
              <a:rPr lang="en-US" altLang="zh-CN" sz="3200" dirty="0" smtClean="0"/>
              <a:t>0-Days</a:t>
            </a:r>
            <a:r>
              <a:rPr lang="zh-CN" altLang="en-US" sz="3200" dirty="0" smtClean="0"/>
              <a:t>构建测试服务</a:t>
            </a:r>
            <a:endParaRPr lang="zh-CN" altLang="zh-CN" sz="32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537" y="1462087"/>
            <a:ext cx="8924925" cy="4848225"/>
          </a:xfrm>
          <a:prstGeom prst="rect">
            <a:avLst/>
          </a:prstGeom>
        </p:spPr>
      </p:pic>
      <p:sp>
        <p:nvSpPr>
          <p:cNvPr id="7" name="灯片编号占位符 6"/>
          <p:cNvSpPr>
            <a:spLocks noGrp="1"/>
          </p:cNvSpPr>
          <p:nvPr>
            <p:ph type="sldNum" sz="quarter" idx="12"/>
          </p:nvPr>
        </p:nvSpPr>
        <p:spPr/>
        <p:txBody>
          <a:bodyPr/>
          <a:lstStyle/>
          <a:p>
            <a:fld id="{7A1580BE-E045-4286-8FE7-9125955FA56F}" type="slidenum">
              <a:rPr lang="zh-CN" altLang="en-US" smtClean="0"/>
              <a:t>22</a:t>
            </a:fld>
            <a:endParaRPr lang="zh-CN" altLang="en-US"/>
          </a:p>
        </p:txBody>
      </p:sp>
    </p:spTree>
    <p:extLst>
      <p:ext uri="{BB962C8B-B14F-4D97-AF65-F5344CB8AC3E}">
        <p14:creationId xmlns:p14="http://schemas.microsoft.com/office/powerpoint/2010/main" val="927506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FAC78B4-07F8-4F87-923A-EB89B8E681A4}"/>
              </a:ext>
            </a:extLst>
          </p:cNvPr>
          <p:cNvSpPr txBox="1"/>
          <p:nvPr/>
        </p:nvSpPr>
        <p:spPr>
          <a:xfrm>
            <a:off x="2164080" y="508000"/>
            <a:ext cx="7863840" cy="646331"/>
          </a:xfrm>
          <a:prstGeom prst="rect">
            <a:avLst/>
          </a:prstGeom>
          <a:noFill/>
        </p:spPr>
        <p:txBody>
          <a:bodyPr wrap="square" rtlCol="0">
            <a:spAutoFit/>
          </a:bodyPr>
          <a:lstStyle/>
          <a:p>
            <a:pPr algn="ctr"/>
            <a:r>
              <a:rPr lang="en-US" altLang="zh-CN" sz="3600" dirty="0" err="1" smtClean="0"/>
              <a:t>Coccinelle</a:t>
            </a:r>
            <a:r>
              <a:rPr lang="zh-CN" altLang="en-US" sz="3600" dirty="0" smtClean="0"/>
              <a:t>社区</a:t>
            </a:r>
            <a:endParaRPr lang="zh-CN" altLang="zh-CN" sz="3600" dirty="0"/>
          </a:p>
        </p:txBody>
      </p:sp>
      <p:sp>
        <p:nvSpPr>
          <p:cNvPr id="4" name="文本框 3"/>
          <p:cNvSpPr txBox="1"/>
          <p:nvPr/>
        </p:nvSpPr>
        <p:spPr>
          <a:xfrm>
            <a:off x="2164080" y="1438507"/>
            <a:ext cx="7973121" cy="452431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smtClean="0"/>
              <a:t>25</a:t>
            </a:r>
            <a:r>
              <a:rPr lang="zh-CN" altLang="en-US" sz="3200" dirty="0"/>
              <a:t>位</a:t>
            </a:r>
            <a:r>
              <a:rPr lang="zh-CN" altLang="zh-CN" sz="3200" dirty="0" smtClean="0"/>
              <a:t>贡献</a:t>
            </a:r>
            <a:r>
              <a:rPr lang="zh-CN" altLang="en-US" sz="3200" dirty="0" smtClean="0"/>
              <a:t>开发者</a:t>
            </a:r>
            <a:endParaRPr lang="en-US" altLang="zh-CN" sz="3200" dirty="0" smtClean="0"/>
          </a:p>
          <a:p>
            <a:r>
              <a:rPr lang="en-US" altLang="zh-CN" sz="3200" dirty="0" smtClean="0"/>
              <a:t>	</a:t>
            </a:r>
            <a:r>
              <a:rPr lang="zh-CN" altLang="zh-CN" sz="3200" dirty="0" smtClean="0"/>
              <a:t>由于</a:t>
            </a:r>
            <a:r>
              <a:rPr lang="zh-CN" altLang="zh-CN" sz="3200" dirty="0"/>
              <a:t>使用了</a:t>
            </a:r>
            <a:r>
              <a:rPr lang="en-US" altLang="zh-CN" sz="3200" dirty="0" err="1"/>
              <a:t>OCaml</a:t>
            </a:r>
            <a:r>
              <a:rPr lang="zh-CN" altLang="zh-CN" sz="3200" dirty="0"/>
              <a:t>和</a:t>
            </a:r>
            <a:r>
              <a:rPr lang="en-US" altLang="zh-CN" sz="3200" dirty="0"/>
              <a:t>PL</a:t>
            </a:r>
            <a:r>
              <a:rPr lang="zh-CN" altLang="zh-CN" sz="3200" dirty="0"/>
              <a:t>概念，</a:t>
            </a:r>
            <a:r>
              <a:rPr lang="zh-CN" altLang="zh-CN" sz="3200" dirty="0" smtClean="0"/>
              <a:t>大多数来自</a:t>
            </a:r>
            <a:r>
              <a:rPr lang="en-US" altLang="zh-CN" sz="3200" dirty="0" err="1"/>
              <a:t>Coccinelle</a:t>
            </a:r>
            <a:r>
              <a:rPr lang="zh-CN" altLang="zh-CN" sz="3200" dirty="0"/>
              <a:t>团队。</a:t>
            </a:r>
          </a:p>
          <a:p>
            <a:r>
              <a:rPr lang="en-US" altLang="zh-CN" sz="3200" dirty="0" smtClean="0"/>
              <a:t>	</a:t>
            </a:r>
            <a:r>
              <a:rPr lang="zh-CN" altLang="zh-CN" sz="3200" dirty="0" smtClean="0"/>
              <a:t>活动</a:t>
            </a:r>
            <a:r>
              <a:rPr lang="zh-CN" altLang="zh-CN" sz="3200" dirty="0"/>
              <a:t>邮件</a:t>
            </a:r>
            <a:r>
              <a:rPr lang="zh-CN" altLang="zh-CN" sz="3200" dirty="0" smtClean="0"/>
              <a:t>列（</a:t>
            </a:r>
            <a:r>
              <a:rPr lang="en-US" altLang="zh-CN" sz="3200" dirty="0"/>
              <a:t>cocci@systeme.lip6.fr</a:t>
            </a:r>
            <a:r>
              <a:rPr lang="zh-CN" altLang="zh-CN" sz="3200" dirty="0"/>
              <a:t>）。</a:t>
            </a:r>
          </a:p>
          <a:p>
            <a:pPr marL="457200" indent="-457200">
              <a:buFont typeface="Arial" panose="020B0604020202020204" pitchFamily="34" charset="0"/>
              <a:buChar char="•"/>
            </a:pPr>
            <a:r>
              <a:rPr lang="zh-CN" altLang="zh-CN" sz="3200" dirty="0"/>
              <a:t>可用性</a:t>
            </a:r>
          </a:p>
          <a:p>
            <a:r>
              <a:rPr lang="en-US" altLang="zh-CN" sz="3200" dirty="0" smtClean="0"/>
              <a:t>	</a:t>
            </a:r>
            <a:r>
              <a:rPr lang="zh-CN" altLang="zh-CN" sz="3200" dirty="0" smtClean="0"/>
              <a:t>打包</a:t>
            </a:r>
            <a:r>
              <a:rPr lang="zh-CN" altLang="zh-CN" sz="3200" dirty="0"/>
              <a:t>用于许多</a:t>
            </a:r>
            <a:r>
              <a:rPr lang="en-US" altLang="zh-CN" sz="3200" dirty="0"/>
              <a:t>Linux</a:t>
            </a:r>
            <a:r>
              <a:rPr lang="zh-CN" altLang="zh-CN" sz="3200" dirty="0"/>
              <a:t>发行版。</a:t>
            </a:r>
          </a:p>
          <a:p>
            <a:pPr marL="457200" indent="-457200">
              <a:buFont typeface="Arial" panose="020B0604020202020204" pitchFamily="34" charset="0"/>
              <a:buChar char="•"/>
            </a:pPr>
            <a:r>
              <a:rPr lang="zh-CN" altLang="zh-CN" sz="3200" dirty="0"/>
              <a:t>在</a:t>
            </a:r>
            <a:r>
              <a:rPr lang="en-US" altLang="zh-CN" sz="3200" dirty="0"/>
              <a:t>Linux</a:t>
            </a:r>
            <a:r>
              <a:rPr lang="zh-CN" altLang="zh-CN" sz="3200" dirty="0" smtClean="0"/>
              <a:t>之外</a:t>
            </a:r>
            <a:r>
              <a:rPr lang="zh-CN" altLang="en-US" sz="3200" dirty="0" smtClean="0"/>
              <a:t>应用于其他项目</a:t>
            </a:r>
            <a:endParaRPr lang="en-US" altLang="zh-CN" sz="3200" dirty="0" smtClean="0"/>
          </a:p>
          <a:p>
            <a:r>
              <a:rPr lang="en-US" altLang="zh-CN" sz="3200" dirty="0" smtClean="0"/>
              <a:t>	RIOT</a:t>
            </a:r>
            <a:r>
              <a:rPr lang="zh-CN" altLang="zh-CN" sz="3200" dirty="0"/>
              <a:t>，</a:t>
            </a:r>
            <a:r>
              <a:rPr lang="en-US" altLang="zh-CN" sz="3200" dirty="0" err="1"/>
              <a:t>systemd</a:t>
            </a:r>
            <a:r>
              <a:rPr lang="zh-CN" altLang="zh-CN" sz="3200" dirty="0"/>
              <a:t>，</a:t>
            </a:r>
            <a:r>
              <a:rPr lang="en-US" altLang="zh-CN" sz="3200" dirty="0" err="1"/>
              <a:t>qemu</a:t>
            </a:r>
            <a:r>
              <a:rPr lang="zh-CN" altLang="zh-CN" sz="3200" dirty="0"/>
              <a:t>等</a:t>
            </a:r>
          </a:p>
          <a:p>
            <a:pPr marL="457200" indent="-457200">
              <a:buFont typeface="Arial" panose="020B0604020202020204" pitchFamily="34" charset="0"/>
              <a:buChar char="•"/>
            </a:pPr>
            <a:endParaRPr lang="zh-CN" altLang="en-US" sz="3200" dirty="0"/>
          </a:p>
        </p:txBody>
      </p:sp>
      <p:sp>
        <p:nvSpPr>
          <p:cNvPr id="8" name="灯片编号占位符 7"/>
          <p:cNvSpPr>
            <a:spLocks noGrp="1"/>
          </p:cNvSpPr>
          <p:nvPr>
            <p:ph type="sldNum" sz="quarter" idx="12"/>
          </p:nvPr>
        </p:nvSpPr>
        <p:spPr/>
        <p:txBody>
          <a:bodyPr/>
          <a:lstStyle/>
          <a:p>
            <a:fld id="{7A1580BE-E045-4286-8FE7-9125955FA56F}" type="slidenum">
              <a:rPr lang="zh-CN" altLang="en-US" smtClean="0"/>
              <a:t>23</a:t>
            </a:fld>
            <a:endParaRPr lang="zh-CN" altLang="en-US"/>
          </a:p>
        </p:txBody>
      </p:sp>
    </p:spTree>
    <p:extLst>
      <p:ext uri="{BB962C8B-B14F-4D97-AF65-F5344CB8AC3E}">
        <p14:creationId xmlns:p14="http://schemas.microsoft.com/office/powerpoint/2010/main" val="24003559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FAC78B4-07F8-4F87-923A-EB89B8E681A4}"/>
              </a:ext>
            </a:extLst>
          </p:cNvPr>
          <p:cNvSpPr txBox="1"/>
          <p:nvPr/>
        </p:nvSpPr>
        <p:spPr>
          <a:xfrm>
            <a:off x="2164080" y="508000"/>
            <a:ext cx="7863840" cy="646331"/>
          </a:xfrm>
          <a:prstGeom prst="rect">
            <a:avLst/>
          </a:prstGeom>
          <a:noFill/>
        </p:spPr>
        <p:txBody>
          <a:bodyPr wrap="square" rtlCol="0">
            <a:spAutoFit/>
          </a:bodyPr>
          <a:lstStyle/>
          <a:p>
            <a:pPr algn="ctr"/>
            <a:r>
              <a:rPr lang="zh-CN" altLang="en-US" sz="3600" dirty="0" smtClean="0"/>
              <a:t>经验结论</a:t>
            </a:r>
            <a:endParaRPr lang="zh-CN" altLang="zh-CN" sz="3600" dirty="0"/>
          </a:p>
        </p:txBody>
      </p:sp>
      <p:sp>
        <p:nvSpPr>
          <p:cNvPr id="3" name="文本框 2"/>
          <p:cNvSpPr txBox="1"/>
          <p:nvPr/>
        </p:nvSpPr>
        <p:spPr>
          <a:xfrm>
            <a:off x="1962986" y="1650381"/>
            <a:ext cx="8864848" cy="3477875"/>
          </a:xfrm>
          <a:prstGeom prst="rect">
            <a:avLst/>
          </a:prstGeom>
          <a:noFill/>
        </p:spPr>
        <p:txBody>
          <a:bodyPr wrap="square" rtlCol="0">
            <a:spAutoFit/>
          </a:bodyPr>
          <a:lstStyle/>
          <a:p>
            <a:pPr marL="457200" indent="-457200">
              <a:buFont typeface="Arial" panose="020B0604020202020204" pitchFamily="34" charset="0"/>
              <a:buChar char="•"/>
            </a:pPr>
            <a:r>
              <a:rPr lang="zh-CN" altLang="zh-CN" sz="3200" dirty="0" smtClean="0"/>
              <a:t>初始</a:t>
            </a:r>
            <a:r>
              <a:rPr lang="zh-CN" altLang="zh-CN" sz="3200" dirty="0"/>
              <a:t>设计决策大多数仍然有效，并有一些扩展。</a:t>
            </a:r>
          </a:p>
          <a:p>
            <a:r>
              <a:rPr lang="en-US" altLang="zh-CN" sz="3200" dirty="0" smtClean="0"/>
              <a:t>	- </a:t>
            </a:r>
            <a:r>
              <a:rPr lang="zh-CN" altLang="zh-CN" sz="3200" dirty="0"/>
              <a:t>考虑目标用户的专业知识。</a:t>
            </a:r>
          </a:p>
          <a:p>
            <a:r>
              <a:rPr lang="en-US" altLang="zh-CN" sz="3200" dirty="0" smtClean="0"/>
              <a:t>	- </a:t>
            </a:r>
            <a:r>
              <a:rPr lang="zh-CN" altLang="zh-CN" sz="3200" dirty="0"/>
              <a:t>避免匍匐特征：做一件事，做得好。</a:t>
            </a:r>
          </a:p>
          <a:p>
            <a:pPr marL="457200" indent="-457200">
              <a:buFont typeface="Arial" panose="020B0604020202020204" pitchFamily="34" charset="0"/>
              <a:buChar char="•"/>
            </a:pPr>
            <a:r>
              <a:rPr lang="zh-CN" altLang="zh-CN" sz="3200" dirty="0" smtClean="0"/>
              <a:t>工具</a:t>
            </a:r>
            <a:r>
              <a:rPr lang="zh-CN" altLang="zh-CN" sz="3200" dirty="0"/>
              <a:t>应易于访问和安装，易于使用且坚固耐用。</a:t>
            </a:r>
          </a:p>
          <a:p>
            <a:pPr marL="457200" indent="-457200">
              <a:buFont typeface="Arial" panose="020B0604020202020204" pitchFamily="34" charset="0"/>
              <a:buChar char="•"/>
            </a:pPr>
            <a:r>
              <a:rPr lang="zh-CN" altLang="zh-CN" sz="3200" dirty="0" smtClean="0"/>
              <a:t>成功</a:t>
            </a:r>
            <a:r>
              <a:rPr lang="zh-CN" altLang="zh-CN" sz="3200" dirty="0"/>
              <a:t>衡量：基于</a:t>
            </a:r>
            <a:r>
              <a:rPr lang="en-US" altLang="zh-CN" sz="3200" dirty="0" err="1"/>
              <a:t>Coccinelle</a:t>
            </a:r>
            <a:r>
              <a:rPr lang="zh-CN" altLang="zh-CN" sz="3200" dirty="0"/>
              <a:t>的</a:t>
            </a:r>
            <a:r>
              <a:rPr lang="en-US" altLang="zh-CN" sz="3200" dirty="0"/>
              <a:t>Linux</a:t>
            </a:r>
            <a:r>
              <a:rPr lang="zh-CN" altLang="zh-CN" sz="3200" dirty="0"/>
              <a:t>内核提交超过</a:t>
            </a:r>
            <a:r>
              <a:rPr lang="en-US" altLang="zh-CN" sz="3200" dirty="0"/>
              <a:t>5500</a:t>
            </a:r>
            <a:r>
              <a:rPr lang="zh-CN" altLang="zh-CN" sz="3200" dirty="0"/>
              <a:t>次</a:t>
            </a:r>
          </a:p>
          <a:p>
            <a:pPr marL="457200" indent="-457200">
              <a:buFont typeface="Arial" panose="020B0604020202020204" pitchFamily="34" charset="0"/>
              <a:buChar char="•"/>
            </a:pPr>
            <a:endParaRPr lang="zh-CN" altLang="en-US" sz="2800" dirty="0"/>
          </a:p>
        </p:txBody>
      </p:sp>
      <p:sp>
        <p:nvSpPr>
          <p:cNvPr id="7" name="灯片编号占位符 6"/>
          <p:cNvSpPr>
            <a:spLocks noGrp="1"/>
          </p:cNvSpPr>
          <p:nvPr>
            <p:ph type="sldNum" sz="quarter" idx="12"/>
          </p:nvPr>
        </p:nvSpPr>
        <p:spPr/>
        <p:txBody>
          <a:bodyPr/>
          <a:lstStyle/>
          <a:p>
            <a:fld id="{7A1580BE-E045-4286-8FE7-9125955FA56F}" type="slidenum">
              <a:rPr lang="zh-CN" altLang="en-US" smtClean="0"/>
              <a:t>24</a:t>
            </a:fld>
            <a:endParaRPr lang="zh-CN" altLang="en-US"/>
          </a:p>
        </p:txBody>
      </p:sp>
    </p:spTree>
    <p:extLst>
      <p:ext uri="{BB962C8B-B14F-4D97-AF65-F5344CB8AC3E}">
        <p14:creationId xmlns:p14="http://schemas.microsoft.com/office/powerpoint/2010/main" val="471146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147295-D9ED-41D5-B7FA-AFCD164748E7}"/>
              </a:ext>
            </a:extLst>
          </p:cNvPr>
          <p:cNvSpPr txBox="1"/>
          <p:nvPr/>
        </p:nvSpPr>
        <p:spPr>
          <a:xfrm>
            <a:off x="3769359" y="716186"/>
            <a:ext cx="4653280" cy="707886"/>
          </a:xfrm>
          <a:prstGeom prst="rect">
            <a:avLst/>
          </a:prstGeom>
          <a:noFill/>
        </p:spPr>
        <p:txBody>
          <a:bodyPr wrap="square" rtlCol="0">
            <a:spAutoFit/>
          </a:bodyPr>
          <a:lstStyle/>
          <a:p>
            <a:pPr algn="ctr"/>
            <a:r>
              <a:rPr lang="zh-CN" altLang="en-US" sz="4000" b="1" dirty="0">
                <a:latin typeface="+mj-lt"/>
                <a:ea typeface="+mj-ea"/>
              </a:rPr>
              <a:t>背景</a:t>
            </a:r>
          </a:p>
        </p:txBody>
      </p:sp>
      <p:sp>
        <p:nvSpPr>
          <p:cNvPr id="7" name="文本框 6">
            <a:extLst>
              <a:ext uri="{FF2B5EF4-FFF2-40B4-BE49-F238E27FC236}">
                <a16:creationId xmlns:a16="http://schemas.microsoft.com/office/drawing/2014/main" id="{8DF7356E-7387-4B72-B325-A232AF1CE815}"/>
              </a:ext>
            </a:extLst>
          </p:cNvPr>
          <p:cNvSpPr txBox="1"/>
          <p:nvPr/>
        </p:nvSpPr>
        <p:spPr>
          <a:xfrm>
            <a:off x="1070610" y="1424072"/>
            <a:ext cx="10050780" cy="2062103"/>
          </a:xfrm>
          <a:prstGeom prst="rect">
            <a:avLst/>
          </a:prstGeom>
          <a:noFill/>
        </p:spPr>
        <p:txBody>
          <a:bodyPr wrap="square" rtlCol="0">
            <a:spAutoFit/>
          </a:bodyPr>
          <a:lstStyle/>
          <a:p>
            <a:r>
              <a:rPr lang="en-US" altLang="zh-CN" sz="3200" dirty="0"/>
              <a:t>Linux</a:t>
            </a:r>
            <a:r>
              <a:rPr lang="zh-CN" altLang="en-US" sz="3200" dirty="0"/>
              <a:t>内核</a:t>
            </a:r>
            <a:r>
              <a:rPr lang="en-US" altLang="zh-CN" sz="3200" dirty="0"/>
              <a:t>:</a:t>
            </a:r>
            <a:br>
              <a:rPr lang="en-US" altLang="zh-CN" sz="3200" dirty="0"/>
            </a:br>
            <a:r>
              <a:rPr lang="en-US" altLang="zh-CN" sz="3200" dirty="0"/>
              <a:t>• </a:t>
            </a:r>
            <a:r>
              <a:rPr lang="zh-CN" altLang="en-US" sz="3200" dirty="0"/>
              <a:t>开源的</a:t>
            </a:r>
            <a:r>
              <a:rPr lang="en-US" altLang="zh-CN" sz="3200" dirty="0"/>
              <a:t>OS</a:t>
            </a:r>
            <a:r>
              <a:rPr lang="zh-CN" altLang="en-US" sz="3200" dirty="0"/>
              <a:t>内核，用于智能手机和</a:t>
            </a:r>
            <a:r>
              <a:rPr lang="zh-CN" altLang="en-US" sz="3200" dirty="0" smtClean="0"/>
              <a:t>超级计算机</a:t>
            </a:r>
            <a:r>
              <a:rPr lang="en-US" altLang="zh-CN" sz="3200" dirty="0" smtClean="0"/>
              <a:t>.</a:t>
            </a:r>
            <a:endParaRPr lang="en-US" altLang="zh-CN" sz="3200" dirty="0"/>
          </a:p>
          <a:p>
            <a:r>
              <a:rPr lang="en-US" altLang="zh-CN" sz="3200" dirty="0"/>
              <a:t>• </a:t>
            </a:r>
            <a:r>
              <a:rPr lang="zh-CN" altLang="en-US" sz="3200" dirty="0"/>
              <a:t>拥有</a:t>
            </a:r>
            <a:r>
              <a:rPr lang="en-US" altLang="zh-CN" sz="3200" dirty="0"/>
              <a:t>1600+W</a:t>
            </a:r>
            <a:r>
              <a:rPr lang="zh-CN" altLang="en-US" sz="3200" dirty="0"/>
              <a:t>行代码并且还在迅速增长</a:t>
            </a:r>
            <a:r>
              <a:rPr lang="en-US" altLang="zh-CN" sz="3200" dirty="0"/>
              <a:t>.</a:t>
            </a:r>
            <a:br>
              <a:rPr lang="en-US" altLang="zh-CN" sz="3200" dirty="0"/>
            </a:br>
            <a:r>
              <a:rPr lang="en-US" altLang="zh-CN" sz="3200" dirty="0"/>
              <a:t>• </a:t>
            </a:r>
            <a:r>
              <a:rPr lang="zh-CN" altLang="en-US" sz="3200" dirty="0"/>
              <a:t>频繁地做出修改以提高正确性和性能</a:t>
            </a:r>
            <a:r>
              <a:rPr lang="en-US" altLang="zh-CN" sz="3200" dirty="0" smtClean="0"/>
              <a:t>.</a:t>
            </a:r>
            <a:endParaRPr lang="zh-CN" altLang="en-US" sz="4400" dirty="0"/>
          </a:p>
        </p:txBody>
      </p:sp>
      <p:sp>
        <p:nvSpPr>
          <p:cNvPr id="3" name="灯片编号占位符 2"/>
          <p:cNvSpPr>
            <a:spLocks noGrp="1"/>
          </p:cNvSpPr>
          <p:nvPr>
            <p:ph type="sldNum" sz="quarter" idx="12"/>
          </p:nvPr>
        </p:nvSpPr>
        <p:spPr/>
        <p:txBody>
          <a:bodyPr/>
          <a:lstStyle/>
          <a:p>
            <a:fld id="{7A1580BE-E045-4286-8FE7-9125955FA56F}" type="slidenum">
              <a:rPr lang="zh-CN" altLang="en-US" smtClean="0"/>
              <a:t>3</a:t>
            </a:fld>
            <a:endParaRPr lang="zh-CN" altLang="en-US"/>
          </a:p>
        </p:txBody>
      </p:sp>
      <p:sp>
        <p:nvSpPr>
          <p:cNvPr id="2" name="文本框 1"/>
          <p:cNvSpPr txBox="1"/>
          <p:nvPr/>
        </p:nvSpPr>
        <p:spPr>
          <a:xfrm>
            <a:off x="1028596" y="4092498"/>
            <a:ext cx="10134807" cy="1569660"/>
          </a:xfrm>
          <a:prstGeom prst="rect">
            <a:avLst/>
          </a:prstGeom>
          <a:noFill/>
        </p:spPr>
        <p:txBody>
          <a:bodyPr wrap="square" rtlCol="0">
            <a:spAutoFit/>
          </a:bodyPr>
          <a:lstStyle/>
          <a:p>
            <a:r>
              <a:rPr lang="zh-CN" altLang="en-US" sz="3200" dirty="0" smtClean="0"/>
              <a:t>那么</a:t>
            </a:r>
            <a:r>
              <a:rPr lang="zh-CN" altLang="en-US" sz="3200" dirty="0"/>
              <a:t>，问题来了</a:t>
            </a:r>
            <a:r>
              <a:rPr lang="en-US" altLang="zh-CN" sz="3200" dirty="0"/>
              <a:t>:</a:t>
            </a:r>
            <a:br>
              <a:rPr lang="en-US" altLang="zh-CN" sz="3200" dirty="0"/>
            </a:br>
            <a:r>
              <a:rPr lang="en-US" altLang="zh-CN" sz="3200" dirty="0"/>
              <a:t>• </a:t>
            </a:r>
            <a:r>
              <a:rPr lang="zh-CN" altLang="en-US" sz="3200" dirty="0"/>
              <a:t>如何在如此庞大的代码库中，浏览代码的更迭信息</a:t>
            </a:r>
            <a:r>
              <a:rPr lang="en-US" altLang="zh-CN" sz="3200" dirty="0">
                <a:latin typeface="+mn-ea"/>
              </a:rPr>
              <a:t>?</a:t>
            </a:r>
            <a:r>
              <a:rPr lang="en-US" altLang="zh-CN" sz="3200" dirty="0"/>
              <a:t/>
            </a:r>
            <a:br>
              <a:rPr lang="en-US" altLang="zh-CN" sz="3200" dirty="0"/>
            </a:br>
            <a:r>
              <a:rPr lang="en-US" altLang="zh-CN" sz="3200" dirty="0"/>
              <a:t>• </a:t>
            </a:r>
            <a:r>
              <a:rPr lang="zh-CN" altLang="en-US" sz="3200" dirty="0"/>
              <a:t>一旦发生错误，如何检查该错误也会发生在其他地方</a:t>
            </a:r>
            <a:r>
              <a:rPr lang="en-US" altLang="zh-CN" sz="3200" dirty="0">
                <a:latin typeface="+mn-ea"/>
              </a:rPr>
              <a:t>?</a:t>
            </a:r>
            <a:r>
              <a:rPr lang="en-US" altLang="zh-CN" sz="3200" dirty="0"/>
              <a:t> </a:t>
            </a:r>
            <a:endParaRPr lang="zh-CN" altLang="en-US" sz="3200" dirty="0"/>
          </a:p>
        </p:txBody>
      </p:sp>
    </p:spTree>
    <p:extLst>
      <p:ext uri="{BB962C8B-B14F-4D97-AF65-F5344CB8AC3E}">
        <p14:creationId xmlns:p14="http://schemas.microsoft.com/office/powerpoint/2010/main" val="110544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26761EE-54A7-47FF-A1A5-15C7870B9D65}"/>
              </a:ext>
            </a:extLst>
          </p:cNvPr>
          <p:cNvSpPr txBox="1"/>
          <p:nvPr/>
        </p:nvSpPr>
        <p:spPr>
          <a:xfrm>
            <a:off x="891352" y="2854713"/>
            <a:ext cx="10197419" cy="2554545"/>
          </a:xfrm>
          <a:prstGeom prst="rect">
            <a:avLst/>
          </a:prstGeom>
          <a:noFill/>
        </p:spPr>
        <p:txBody>
          <a:bodyPr wrap="square" rtlCol="0">
            <a:spAutoFit/>
          </a:bodyPr>
          <a:lstStyle/>
          <a:p>
            <a:pPr marL="457200" indent="-457200">
              <a:buFont typeface="Arial" panose="020B0604020202020204" pitchFamily="34" charset="0"/>
              <a:buChar char="•"/>
            </a:pPr>
            <a:r>
              <a:rPr lang="zh-CN" altLang="zh-CN" sz="3200" dirty="0"/>
              <a:t>补丁：推断</a:t>
            </a:r>
            <a:r>
              <a:rPr lang="en-US" altLang="zh-CN" sz="3200" dirty="0"/>
              <a:t>Linux</a:t>
            </a:r>
            <a:r>
              <a:rPr lang="zh-CN" altLang="zh-CN" sz="3200" dirty="0"/>
              <a:t>内核变化的关键</a:t>
            </a:r>
            <a:r>
              <a:rPr lang="zh-CN" altLang="zh-CN" sz="3200" dirty="0" smtClean="0"/>
              <a:t>。</a:t>
            </a:r>
            <a:endParaRPr lang="en-US" altLang="zh-CN" sz="3200" dirty="0" smtClean="0"/>
          </a:p>
          <a:p>
            <a:pPr marL="457200" indent="-457200">
              <a:buFont typeface="Arial" panose="020B0604020202020204" pitchFamily="34" charset="0"/>
              <a:buChar char="•"/>
            </a:pPr>
            <a:r>
              <a:rPr lang="en-US" altLang="zh-CN" sz="3200" dirty="0" err="1" smtClean="0"/>
              <a:t>SmPL</a:t>
            </a:r>
            <a:r>
              <a:rPr lang="zh-CN" altLang="en-US" sz="3200" dirty="0" smtClean="0"/>
              <a:t>（</a:t>
            </a:r>
            <a:r>
              <a:rPr lang="zh-CN" altLang="zh-CN" sz="3200" dirty="0"/>
              <a:t>语义补丁</a:t>
            </a:r>
            <a:r>
              <a:rPr lang="zh-CN" altLang="zh-CN" sz="3200" dirty="0" smtClean="0"/>
              <a:t>语言</a:t>
            </a:r>
            <a:r>
              <a:rPr lang="zh-CN" altLang="en-US" sz="3200" dirty="0" smtClean="0"/>
              <a:t>）</a:t>
            </a:r>
            <a:r>
              <a:rPr lang="zh-CN" altLang="zh-CN" sz="3200" dirty="0" smtClean="0"/>
              <a:t>理念</a:t>
            </a:r>
            <a:r>
              <a:rPr lang="zh-CN" altLang="zh-CN" sz="3200" dirty="0"/>
              <a:t>：将抽象级别提升为语义补丁</a:t>
            </a:r>
            <a:r>
              <a:rPr lang="zh-CN" altLang="zh-CN" sz="3200" dirty="0" smtClean="0"/>
              <a:t>。</a:t>
            </a:r>
            <a:endParaRPr lang="en-US" altLang="zh-CN" sz="3200" dirty="0" smtClean="0"/>
          </a:p>
          <a:p>
            <a:pPr marL="457200" indent="-457200">
              <a:buFont typeface="Arial" panose="020B0604020202020204" pitchFamily="34" charset="0"/>
              <a:buChar char="•"/>
            </a:pPr>
            <a:r>
              <a:rPr lang="en-US" altLang="zh-CN" sz="3200" dirty="0" err="1" smtClean="0"/>
              <a:t>Coccinelle</a:t>
            </a:r>
            <a:r>
              <a:rPr lang="zh-CN" altLang="zh-CN" sz="3200" dirty="0"/>
              <a:t>在代码库中应用</a:t>
            </a:r>
            <a:r>
              <a:rPr lang="en-US" altLang="zh-CN" sz="3200" dirty="0" err="1"/>
              <a:t>SmPL</a:t>
            </a:r>
            <a:r>
              <a:rPr lang="zh-CN" altLang="zh-CN" sz="3200" dirty="0"/>
              <a:t>语义补丁。</a:t>
            </a:r>
          </a:p>
          <a:p>
            <a:pPr marL="457200" indent="-457200">
              <a:buFont typeface="Arial" panose="020B0604020202020204" pitchFamily="34" charset="0"/>
              <a:buChar char="•"/>
            </a:pPr>
            <a:r>
              <a:rPr lang="zh-CN" altLang="zh-CN" sz="3200" dirty="0" smtClean="0"/>
              <a:t>开发</a:t>
            </a:r>
            <a:r>
              <a:rPr lang="zh-CN" altLang="zh-CN" sz="3200" dirty="0"/>
              <a:t>始于</a:t>
            </a:r>
            <a:r>
              <a:rPr lang="en-US" altLang="zh-CN" sz="3200" dirty="0"/>
              <a:t>2006</a:t>
            </a:r>
            <a:r>
              <a:rPr lang="zh-CN" altLang="zh-CN" sz="3200" dirty="0"/>
              <a:t>年，首次发布于</a:t>
            </a:r>
            <a:r>
              <a:rPr lang="en-US" altLang="zh-CN" sz="3200" dirty="0"/>
              <a:t>2008</a:t>
            </a:r>
            <a:r>
              <a:rPr lang="zh-CN" altLang="zh-CN" sz="3200" dirty="0" smtClean="0"/>
              <a:t>年</a:t>
            </a:r>
            <a:endParaRPr lang="zh-CN" altLang="zh-CN" sz="3200" dirty="0"/>
          </a:p>
        </p:txBody>
      </p:sp>
      <p:sp>
        <p:nvSpPr>
          <p:cNvPr id="2" name="文本框 1">
            <a:extLst>
              <a:ext uri="{FF2B5EF4-FFF2-40B4-BE49-F238E27FC236}">
                <a16:creationId xmlns:a16="http://schemas.microsoft.com/office/drawing/2014/main" id="{823869BF-D38D-4CE0-B859-7D19CA45DD7D}"/>
              </a:ext>
            </a:extLst>
          </p:cNvPr>
          <p:cNvSpPr txBox="1"/>
          <p:nvPr/>
        </p:nvSpPr>
        <p:spPr>
          <a:xfrm>
            <a:off x="891353" y="373793"/>
            <a:ext cx="8955174" cy="646331"/>
          </a:xfrm>
          <a:prstGeom prst="rect">
            <a:avLst/>
          </a:prstGeom>
          <a:noFill/>
        </p:spPr>
        <p:txBody>
          <a:bodyPr wrap="square" rtlCol="0">
            <a:spAutoFit/>
          </a:bodyPr>
          <a:lstStyle/>
          <a:p>
            <a:r>
              <a:rPr lang="zh-CN" altLang="zh-CN" sz="3600" dirty="0"/>
              <a:t>如何更好地维护大型代码库</a:t>
            </a:r>
            <a:r>
              <a:rPr lang="en-US" altLang="zh-CN" sz="3600" dirty="0" smtClean="0">
                <a:latin typeface="+mn-ea"/>
              </a:rPr>
              <a:t>?</a:t>
            </a:r>
            <a:endParaRPr lang="zh-CN" altLang="en-US" sz="6000" b="1" dirty="0"/>
          </a:p>
        </p:txBody>
      </p:sp>
      <p:sp>
        <p:nvSpPr>
          <p:cNvPr id="8" name="文本框 7">
            <a:extLst>
              <a:ext uri="{FF2B5EF4-FFF2-40B4-BE49-F238E27FC236}">
                <a16:creationId xmlns:a16="http://schemas.microsoft.com/office/drawing/2014/main" id="{726761EE-54A7-47FF-A1A5-15C7870B9D65}"/>
              </a:ext>
            </a:extLst>
          </p:cNvPr>
          <p:cNvSpPr txBox="1"/>
          <p:nvPr/>
        </p:nvSpPr>
        <p:spPr>
          <a:xfrm>
            <a:off x="969412" y="1675808"/>
            <a:ext cx="10119360" cy="584775"/>
          </a:xfrm>
          <a:prstGeom prst="rect">
            <a:avLst/>
          </a:prstGeom>
          <a:noFill/>
        </p:spPr>
        <p:txBody>
          <a:bodyPr wrap="square" rtlCol="0">
            <a:spAutoFit/>
          </a:bodyPr>
          <a:lstStyle/>
          <a:p>
            <a:r>
              <a:rPr lang="en-US" altLang="zh-CN" sz="3200" dirty="0" err="1" smtClean="0"/>
              <a:t>Coccinelle</a:t>
            </a:r>
            <a:r>
              <a:rPr lang="zh-CN" altLang="en-US" sz="3200" dirty="0" smtClean="0"/>
              <a:t>便可以做到</a:t>
            </a:r>
            <a:r>
              <a:rPr lang="en-US" altLang="zh-CN" sz="3200" dirty="0" smtClean="0"/>
              <a:t> </a:t>
            </a:r>
            <a:endParaRPr lang="zh-CN" altLang="zh-CN" sz="3200" dirty="0"/>
          </a:p>
        </p:txBody>
      </p:sp>
      <p:sp>
        <p:nvSpPr>
          <p:cNvPr id="4" name="灯片编号占位符 3"/>
          <p:cNvSpPr>
            <a:spLocks noGrp="1"/>
          </p:cNvSpPr>
          <p:nvPr>
            <p:ph type="sldNum" sz="quarter" idx="12"/>
          </p:nvPr>
        </p:nvSpPr>
        <p:spPr/>
        <p:txBody>
          <a:bodyPr/>
          <a:lstStyle/>
          <a:p>
            <a:fld id="{7A1580BE-E045-4286-8FE7-9125955FA56F}" type="slidenum">
              <a:rPr lang="zh-CN" altLang="en-US" smtClean="0"/>
              <a:t>4</a:t>
            </a:fld>
            <a:endParaRPr lang="zh-CN" altLang="en-US"/>
          </a:p>
        </p:txBody>
      </p:sp>
    </p:spTree>
    <p:extLst>
      <p:ext uri="{BB962C8B-B14F-4D97-AF65-F5344CB8AC3E}">
        <p14:creationId xmlns:p14="http://schemas.microsoft.com/office/powerpoint/2010/main" val="361871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27892D-CB67-4321-8C98-6A874E41912D}"/>
              </a:ext>
            </a:extLst>
          </p:cNvPr>
          <p:cNvPicPr>
            <a:picLocks noChangeAspect="1"/>
          </p:cNvPicPr>
          <p:nvPr/>
        </p:nvPicPr>
        <p:blipFill rotWithShape="1">
          <a:blip r:embed="rId3">
            <a:extLst>
              <a:ext uri="{28A0092B-C50C-407E-A947-70E740481C1C}">
                <a14:useLocalDpi xmlns:a14="http://schemas.microsoft.com/office/drawing/2010/main" val="0"/>
              </a:ext>
            </a:extLst>
          </a:blip>
          <a:srcRect r="857" b="1476"/>
          <a:stretch/>
        </p:blipFill>
        <p:spPr>
          <a:xfrm>
            <a:off x="701876" y="2185639"/>
            <a:ext cx="11490124" cy="3799841"/>
          </a:xfrm>
          <a:prstGeom prst="rect">
            <a:avLst/>
          </a:prstGeom>
        </p:spPr>
      </p:pic>
      <p:sp>
        <p:nvSpPr>
          <p:cNvPr id="6" name="灯片编号占位符 5"/>
          <p:cNvSpPr>
            <a:spLocks noGrp="1"/>
          </p:cNvSpPr>
          <p:nvPr>
            <p:ph type="sldNum" sz="quarter" idx="12"/>
          </p:nvPr>
        </p:nvSpPr>
        <p:spPr/>
        <p:txBody>
          <a:bodyPr/>
          <a:lstStyle/>
          <a:p>
            <a:fld id="{7A1580BE-E045-4286-8FE7-9125955FA56F}" type="slidenum">
              <a:rPr lang="zh-CN" altLang="en-US" smtClean="0"/>
              <a:t>5</a:t>
            </a:fld>
            <a:endParaRPr lang="zh-CN" altLang="en-US"/>
          </a:p>
        </p:txBody>
      </p:sp>
    </p:spTree>
    <p:extLst>
      <p:ext uri="{BB962C8B-B14F-4D97-AF65-F5344CB8AC3E}">
        <p14:creationId xmlns:p14="http://schemas.microsoft.com/office/powerpoint/2010/main" val="2324686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147295-D9ED-41D5-B7FA-AFCD164748E7}"/>
              </a:ext>
            </a:extLst>
          </p:cNvPr>
          <p:cNvSpPr txBox="1"/>
          <p:nvPr/>
        </p:nvSpPr>
        <p:spPr>
          <a:xfrm>
            <a:off x="233680" y="306745"/>
            <a:ext cx="10119360" cy="646331"/>
          </a:xfrm>
          <a:prstGeom prst="rect">
            <a:avLst/>
          </a:prstGeom>
          <a:noFill/>
        </p:spPr>
        <p:txBody>
          <a:bodyPr wrap="square" rtlCol="0">
            <a:spAutoFit/>
          </a:bodyPr>
          <a:lstStyle/>
          <a:p>
            <a:r>
              <a:rPr lang="en-US" altLang="zh-CN" sz="3600" dirty="0"/>
              <a:t>Linux</a:t>
            </a:r>
            <a:r>
              <a:rPr lang="zh-CN" altLang="en-US" sz="3600" dirty="0"/>
              <a:t>内核的使用情况</a:t>
            </a:r>
            <a:endParaRPr lang="zh-CN" altLang="en-US" sz="3600" b="1" dirty="0">
              <a:latin typeface="+mj-lt"/>
              <a:ea typeface="+mj-ea"/>
            </a:endParaRPr>
          </a:p>
        </p:txBody>
      </p:sp>
      <p:pic>
        <p:nvPicPr>
          <p:cNvPr id="6" name="图片 5">
            <a:extLst>
              <a:ext uri="{FF2B5EF4-FFF2-40B4-BE49-F238E27FC236}">
                <a16:creationId xmlns:a16="http://schemas.microsoft.com/office/drawing/2014/main" id="{415F80DC-5B97-443B-BAB7-8724CA0BB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047320"/>
            <a:ext cx="11887200" cy="3658281"/>
          </a:xfrm>
          <a:prstGeom prst="rect">
            <a:avLst/>
          </a:prstGeom>
        </p:spPr>
      </p:pic>
      <p:sp>
        <p:nvSpPr>
          <p:cNvPr id="7" name="文本框 6">
            <a:extLst>
              <a:ext uri="{FF2B5EF4-FFF2-40B4-BE49-F238E27FC236}">
                <a16:creationId xmlns:a16="http://schemas.microsoft.com/office/drawing/2014/main" id="{4BF1229D-F2D1-4F56-A432-D6D4273C44D9}"/>
              </a:ext>
            </a:extLst>
          </p:cNvPr>
          <p:cNvSpPr txBox="1"/>
          <p:nvPr/>
        </p:nvSpPr>
        <p:spPr>
          <a:xfrm>
            <a:off x="579120" y="5069840"/>
            <a:ext cx="10708640" cy="1569660"/>
          </a:xfrm>
          <a:prstGeom prst="rect">
            <a:avLst/>
          </a:prstGeom>
          <a:noFill/>
        </p:spPr>
        <p:txBody>
          <a:bodyPr wrap="square" rtlCol="0">
            <a:spAutoFit/>
          </a:bodyPr>
          <a:lstStyle/>
          <a:p>
            <a:r>
              <a:rPr lang="zh-CN" altLang="zh-CN" sz="2400" dirty="0"/>
              <a:t>超过</a:t>
            </a:r>
            <a:r>
              <a:rPr lang="en-US" altLang="zh-CN" sz="2400" dirty="0"/>
              <a:t>5500</a:t>
            </a:r>
            <a:r>
              <a:rPr lang="zh-CN" altLang="zh-CN" sz="2400" dirty="0"/>
              <a:t>次提交。</a:t>
            </a:r>
          </a:p>
          <a:p>
            <a:r>
              <a:rPr lang="zh-CN" altLang="zh-CN" sz="2400" dirty="0"/>
              <a:t>•</a:t>
            </a:r>
            <a:r>
              <a:rPr lang="en-US" altLang="zh-CN" sz="2400" dirty="0"/>
              <a:t>Linux</a:t>
            </a:r>
            <a:r>
              <a:rPr lang="zh-CN" altLang="zh-CN" sz="2400" dirty="0"/>
              <a:t>内核中的</a:t>
            </a:r>
            <a:r>
              <a:rPr lang="en-US" altLang="zh-CN" sz="2400" dirty="0"/>
              <a:t>59</a:t>
            </a:r>
            <a:r>
              <a:rPr lang="zh-CN" altLang="zh-CN" sz="2400" dirty="0"/>
              <a:t>个语义补丁，可通过</a:t>
            </a:r>
            <a:r>
              <a:rPr lang="en-US" altLang="zh-CN" sz="2400" dirty="0"/>
              <a:t>make </a:t>
            </a:r>
            <a:r>
              <a:rPr lang="en-US" altLang="zh-CN" sz="2400" dirty="0" err="1"/>
              <a:t>coccicheck</a:t>
            </a:r>
            <a:r>
              <a:rPr lang="zh-CN" altLang="zh-CN" sz="2400" dirty="0"/>
              <a:t>使用。</a:t>
            </a:r>
          </a:p>
          <a:p>
            <a:r>
              <a:rPr lang="zh-CN" altLang="zh-CN" sz="2400" dirty="0"/>
              <a:t>•</a:t>
            </a:r>
            <a:r>
              <a:rPr lang="zh-CN" altLang="en-US" sz="2400" dirty="0"/>
              <a:t>对任何提交了涉及</a:t>
            </a:r>
            <a:r>
              <a:rPr lang="en-US" altLang="zh-CN" sz="2400" dirty="0"/>
              <a:t>100</a:t>
            </a:r>
            <a:r>
              <a:rPr lang="zh-CN" altLang="en-US" sz="2400" dirty="0"/>
              <a:t>个文件的程序员，平均每</a:t>
            </a:r>
            <a:r>
              <a:rPr lang="en-US" altLang="zh-CN" sz="2400" dirty="0"/>
              <a:t>39</a:t>
            </a:r>
            <a:r>
              <a:rPr lang="zh-CN" altLang="en-US" sz="2400" dirty="0"/>
              <a:t>个这样的程序员就使用了一次</a:t>
            </a:r>
            <a:r>
              <a:rPr lang="en-US" altLang="zh-CN" sz="2400" dirty="0" err="1"/>
              <a:t>Coccinelle</a:t>
            </a:r>
            <a:r>
              <a:rPr lang="zh-CN" altLang="en-US" sz="2400" dirty="0"/>
              <a:t>来进行代码提交</a:t>
            </a:r>
            <a:endParaRPr lang="zh-CN" altLang="zh-CN" sz="2400" dirty="0"/>
          </a:p>
        </p:txBody>
      </p:sp>
      <p:sp>
        <p:nvSpPr>
          <p:cNvPr id="3" name="灯片编号占位符 2"/>
          <p:cNvSpPr>
            <a:spLocks noGrp="1"/>
          </p:cNvSpPr>
          <p:nvPr>
            <p:ph type="sldNum" sz="quarter" idx="12"/>
          </p:nvPr>
        </p:nvSpPr>
        <p:spPr/>
        <p:txBody>
          <a:bodyPr/>
          <a:lstStyle/>
          <a:p>
            <a:fld id="{7A1580BE-E045-4286-8FE7-9125955FA56F}" type="slidenum">
              <a:rPr lang="zh-CN" altLang="en-US" smtClean="0"/>
              <a:t>6</a:t>
            </a:fld>
            <a:endParaRPr lang="zh-CN" altLang="en-US"/>
          </a:p>
        </p:txBody>
      </p:sp>
    </p:spTree>
    <p:extLst>
      <p:ext uri="{BB962C8B-B14F-4D97-AF65-F5344CB8AC3E}">
        <p14:creationId xmlns:p14="http://schemas.microsoft.com/office/powerpoint/2010/main" val="1104715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147295-D9ED-41D5-B7FA-AFCD164748E7}"/>
              </a:ext>
            </a:extLst>
          </p:cNvPr>
          <p:cNvSpPr txBox="1"/>
          <p:nvPr/>
        </p:nvSpPr>
        <p:spPr>
          <a:xfrm>
            <a:off x="3520192" y="707003"/>
            <a:ext cx="5151616" cy="923330"/>
          </a:xfrm>
          <a:prstGeom prst="rect">
            <a:avLst/>
          </a:prstGeom>
          <a:noFill/>
        </p:spPr>
        <p:txBody>
          <a:bodyPr wrap="square" rtlCol="0">
            <a:spAutoFit/>
          </a:bodyPr>
          <a:lstStyle/>
          <a:p>
            <a:pPr algn="ctr"/>
            <a:r>
              <a:rPr lang="zh-CN" altLang="en-US" sz="5400" b="1" dirty="0">
                <a:latin typeface="+mj-lt"/>
                <a:ea typeface="+mj-ea"/>
              </a:rPr>
              <a:t>设计</a:t>
            </a:r>
            <a:r>
              <a:rPr lang="zh-CN" altLang="en-US" sz="5400" b="1" dirty="0" smtClean="0">
                <a:latin typeface="+mj-lt"/>
                <a:ea typeface="+mj-ea"/>
              </a:rPr>
              <a:t>因素及演化</a:t>
            </a:r>
            <a:endParaRPr lang="zh-CN" altLang="en-US" sz="5400" b="1" dirty="0">
              <a:latin typeface="+mj-lt"/>
              <a:ea typeface="+mj-ea"/>
            </a:endParaRPr>
          </a:p>
        </p:txBody>
      </p:sp>
      <p:sp>
        <p:nvSpPr>
          <p:cNvPr id="7" name="文本框 6">
            <a:extLst>
              <a:ext uri="{FF2B5EF4-FFF2-40B4-BE49-F238E27FC236}">
                <a16:creationId xmlns:a16="http://schemas.microsoft.com/office/drawing/2014/main" id="{8DF7356E-7387-4B72-B325-A232AF1CE815}"/>
              </a:ext>
            </a:extLst>
          </p:cNvPr>
          <p:cNvSpPr txBox="1"/>
          <p:nvPr/>
        </p:nvSpPr>
        <p:spPr>
          <a:xfrm>
            <a:off x="868680" y="1950720"/>
            <a:ext cx="10454640" cy="2554545"/>
          </a:xfrm>
          <a:prstGeom prst="rect">
            <a:avLst/>
          </a:prstGeom>
          <a:noFill/>
        </p:spPr>
        <p:txBody>
          <a:bodyPr wrap="square" rtlCol="0">
            <a:spAutoFit/>
          </a:bodyPr>
          <a:lstStyle/>
          <a:p>
            <a:r>
              <a:rPr lang="zh-CN" altLang="zh-CN" sz="4000" dirty="0"/>
              <a:t>•</a:t>
            </a:r>
            <a:r>
              <a:rPr lang="zh-CN" altLang="zh-CN" sz="4000" dirty="0" smtClean="0"/>
              <a:t>表</a:t>
            </a:r>
            <a:r>
              <a:rPr lang="zh-CN" altLang="en-US" sz="4000" dirty="0" smtClean="0"/>
              <a:t>达性</a:t>
            </a:r>
            <a:endParaRPr lang="zh-CN" altLang="zh-CN" sz="4000" dirty="0"/>
          </a:p>
          <a:p>
            <a:r>
              <a:rPr lang="zh-CN" altLang="zh-CN" sz="4000" dirty="0" smtClean="0"/>
              <a:t>•</a:t>
            </a:r>
            <a:r>
              <a:rPr lang="zh-CN" altLang="en-US" sz="4000" dirty="0" smtClean="0"/>
              <a:t>表现力</a:t>
            </a:r>
            <a:endParaRPr lang="en-US" altLang="zh-CN" sz="4000" dirty="0"/>
          </a:p>
          <a:p>
            <a:r>
              <a:rPr lang="zh-CN" altLang="zh-CN" sz="4000" dirty="0"/>
              <a:t>•正确性保证</a:t>
            </a:r>
          </a:p>
          <a:p>
            <a:r>
              <a:rPr lang="zh-CN" altLang="zh-CN" sz="4000" dirty="0"/>
              <a:t>•</a:t>
            </a:r>
            <a:r>
              <a:rPr lang="zh-CN" altLang="en-US" sz="4000" dirty="0"/>
              <a:t>普及策略</a:t>
            </a:r>
            <a:endParaRPr lang="zh-CN" altLang="zh-CN" sz="4000" dirty="0"/>
          </a:p>
        </p:txBody>
      </p:sp>
      <p:sp>
        <p:nvSpPr>
          <p:cNvPr id="3" name="灯片编号占位符 2"/>
          <p:cNvSpPr>
            <a:spLocks noGrp="1"/>
          </p:cNvSpPr>
          <p:nvPr>
            <p:ph type="sldNum" sz="quarter" idx="12"/>
          </p:nvPr>
        </p:nvSpPr>
        <p:spPr/>
        <p:txBody>
          <a:bodyPr/>
          <a:lstStyle/>
          <a:p>
            <a:fld id="{7A1580BE-E045-4286-8FE7-9125955FA56F}" type="slidenum">
              <a:rPr lang="zh-CN" altLang="en-US" smtClean="0"/>
              <a:t>7</a:t>
            </a:fld>
            <a:endParaRPr lang="zh-CN" altLang="en-US"/>
          </a:p>
        </p:txBody>
      </p:sp>
    </p:spTree>
    <p:extLst>
      <p:ext uri="{BB962C8B-B14F-4D97-AF65-F5344CB8AC3E}">
        <p14:creationId xmlns:p14="http://schemas.microsoft.com/office/powerpoint/2010/main" val="1590116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147295-D9ED-41D5-B7FA-AFCD164748E7}"/>
              </a:ext>
            </a:extLst>
          </p:cNvPr>
          <p:cNvSpPr txBox="1"/>
          <p:nvPr/>
        </p:nvSpPr>
        <p:spPr>
          <a:xfrm>
            <a:off x="3769360" y="370731"/>
            <a:ext cx="4653280" cy="923330"/>
          </a:xfrm>
          <a:prstGeom prst="rect">
            <a:avLst/>
          </a:prstGeom>
          <a:noFill/>
        </p:spPr>
        <p:txBody>
          <a:bodyPr wrap="square" rtlCol="0">
            <a:spAutoFit/>
          </a:bodyPr>
          <a:lstStyle/>
          <a:p>
            <a:pPr algn="ctr"/>
            <a:r>
              <a:rPr lang="zh-CN" altLang="en-US" sz="5400" b="1" dirty="0" smtClean="0">
                <a:latin typeface="+mj-lt"/>
                <a:ea typeface="+mj-ea"/>
              </a:rPr>
              <a:t>表达性</a:t>
            </a:r>
            <a:endParaRPr lang="zh-CN" altLang="en-US" sz="5400" b="1" dirty="0">
              <a:latin typeface="+mj-lt"/>
              <a:ea typeface="+mj-ea"/>
            </a:endParaRPr>
          </a:p>
        </p:txBody>
      </p:sp>
      <p:sp>
        <p:nvSpPr>
          <p:cNvPr id="7" name="文本框 6">
            <a:extLst>
              <a:ext uri="{FF2B5EF4-FFF2-40B4-BE49-F238E27FC236}">
                <a16:creationId xmlns:a16="http://schemas.microsoft.com/office/drawing/2014/main" id="{8DF7356E-7387-4B72-B325-A232AF1CE815}"/>
              </a:ext>
            </a:extLst>
          </p:cNvPr>
          <p:cNvSpPr txBox="1"/>
          <p:nvPr/>
        </p:nvSpPr>
        <p:spPr>
          <a:xfrm>
            <a:off x="1390185" y="1545764"/>
            <a:ext cx="9411629" cy="3108543"/>
          </a:xfrm>
          <a:prstGeom prst="rect">
            <a:avLst/>
          </a:prstGeom>
          <a:noFill/>
        </p:spPr>
        <p:txBody>
          <a:bodyPr wrap="square" rtlCol="0">
            <a:spAutoFit/>
          </a:bodyPr>
          <a:lstStyle/>
          <a:p>
            <a:pPr algn="just"/>
            <a:r>
              <a:rPr lang="en-US" altLang="zh-CN" sz="2800" dirty="0"/>
              <a:t>       </a:t>
            </a:r>
            <a:r>
              <a:rPr lang="en-US" altLang="zh-CN" sz="2800" dirty="0" err="1"/>
              <a:t>Coccinelle</a:t>
            </a:r>
            <a:r>
              <a:rPr lang="zh-CN" altLang="zh-CN" sz="2800" dirty="0"/>
              <a:t>提供了转换语言</a:t>
            </a:r>
            <a:r>
              <a:rPr lang="en-US" altLang="zh-CN" sz="2800" dirty="0" err="1"/>
              <a:t>SmPL</a:t>
            </a:r>
            <a:r>
              <a:rPr lang="zh-CN" altLang="zh-CN" sz="2800" dirty="0"/>
              <a:t>（语义补丁语言）和用于将</a:t>
            </a:r>
            <a:r>
              <a:rPr lang="en-US" altLang="zh-CN" sz="2800" dirty="0" err="1"/>
              <a:t>SmPL</a:t>
            </a:r>
            <a:r>
              <a:rPr lang="zh-CN" altLang="zh-CN" sz="2800" dirty="0"/>
              <a:t>语义补丁应用于</a:t>
            </a:r>
            <a:r>
              <a:rPr lang="en-US" altLang="zh-CN" sz="2800" dirty="0"/>
              <a:t>C</a:t>
            </a:r>
            <a:r>
              <a:rPr lang="zh-CN" altLang="zh-CN" sz="2800" dirty="0"/>
              <a:t>代码的引擎。</a:t>
            </a:r>
            <a:r>
              <a:rPr lang="en-US" altLang="zh-CN" sz="2800" dirty="0" err="1"/>
              <a:t>SmPL</a:t>
            </a:r>
            <a:r>
              <a:rPr lang="zh-CN" altLang="zh-CN" sz="2800" dirty="0"/>
              <a:t>被设想为代码模式匹配语言，模仿补丁语法。</a:t>
            </a:r>
            <a:r>
              <a:rPr lang="en-US" altLang="zh-CN" sz="2800" dirty="0"/>
              <a:t> </a:t>
            </a:r>
            <a:r>
              <a:rPr lang="en-US" altLang="zh-CN" sz="2800" dirty="0" err="1"/>
              <a:t>SmPL</a:t>
            </a:r>
            <a:r>
              <a:rPr lang="zh-CN" altLang="zh-CN" sz="2800" dirty="0"/>
              <a:t>语义补丁由一系列规则组成，类似于补丁程序，每个规则都提供匹配或转换的代码模式。</a:t>
            </a:r>
            <a:endParaRPr lang="en-US" altLang="zh-CN" sz="2800" dirty="0"/>
          </a:p>
          <a:p>
            <a:pPr algn="just"/>
            <a:r>
              <a:rPr lang="en-US" altLang="zh-CN" sz="2800" dirty="0"/>
              <a:t>       </a:t>
            </a:r>
            <a:r>
              <a:rPr lang="zh-CN" altLang="zh-CN" sz="2800" b="1" dirty="0">
                <a:solidFill>
                  <a:srgbClr val="FF0000"/>
                </a:solidFill>
              </a:rPr>
              <a:t>为了将语义补丁应用于代码库，</a:t>
            </a:r>
            <a:r>
              <a:rPr lang="en-US" altLang="zh-CN" sz="2800" b="1" dirty="0" err="1">
                <a:solidFill>
                  <a:srgbClr val="FF0000"/>
                </a:solidFill>
              </a:rPr>
              <a:t>Coccinelle</a:t>
            </a:r>
            <a:r>
              <a:rPr lang="zh-CN" altLang="zh-CN" sz="2800" b="1" dirty="0">
                <a:solidFill>
                  <a:srgbClr val="FF0000"/>
                </a:solidFill>
              </a:rPr>
              <a:t>一次处理一个</a:t>
            </a:r>
            <a:r>
              <a:rPr lang="en-US" altLang="zh-CN" sz="2800" b="1" dirty="0">
                <a:solidFill>
                  <a:srgbClr val="FF0000"/>
                </a:solidFill>
              </a:rPr>
              <a:t>C</a:t>
            </a:r>
            <a:r>
              <a:rPr lang="zh-CN" altLang="zh-CN" sz="2800" b="1" dirty="0">
                <a:solidFill>
                  <a:srgbClr val="FF0000"/>
                </a:solidFill>
              </a:rPr>
              <a:t>源代码文件。</a:t>
            </a:r>
          </a:p>
        </p:txBody>
      </p:sp>
      <p:sp>
        <p:nvSpPr>
          <p:cNvPr id="3" name="灯片编号占位符 2"/>
          <p:cNvSpPr>
            <a:spLocks noGrp="1"/>
          </p:cNvSpPr>
          <p:nvPr>
            <p:ph type="sldNum" sz="quarter" idx="12"/>
          </p:nvPr>
        </p:nvSpPr>
        <p:spPr/>
        <p:txBody>
          <a:bodyPr/>
          <a:lstStyle/>
          <a:p>
            <a:fld id="{7A1580BE-E045-4286-8FE7-9125955FA56F}" type="slidenum">
              <a:rPr lang="zh-CN" altLang="en-US" smtClean="0"/>
              <a:t>8</a:t>
            </a:fld>
            <a:endParaRPr lang="zh-CN" altLang="en-US"/>
          </a:p>
        </p:txBody>
      </p:sp>
    </p:spTree>
    <p:extLst>
      <p:ext uri="{BB962C8B-B14F-4D97-AF65-F5344CB8AC3E}">
        <p14:creationId xmlns:p14="http://schemas.microsoft.com/office/powerpoint/2010/main" val="1236458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147295-D9ED-41D5-B7FA-AFCD164748E7}"/>
              </a:ext>
            </a:extLst>
          </p:cNvPr>
          <p:cNvSpPr txBox="1"/>
          <p:nvPr/>
        </p:nvSpPr>
        <p:spPr>
          <a:xfrm>
            <a:off x="3769360" y="370731"/>
            <a:ext cx="4653280" cy="923330"/>
          </a:xfrm>
          <a:prstGeom prst="rect">
            <a:avLst/>
          </a:prstGeom>
          <a:noFill/>
        </p:spPr>
        <p:txBody>
          <a:bodyPr wrap="square" rtlCol="0">
            <a:spAutoFit/>
          </a:bodyPr>
          <a:lstStyle/>
          <a:p>
            <a:pPr algn="ctr"/>
            <a:r>
              <a:rPr lang="zh-CN" altLang="en-US" sz="5400" b="1" dirty="0" smtClean="0">
                <a:latin typeface="+mj-lt"/>
                <a:ea typeface="+mj-ea"/>
              </a:rPr>
              <a:t>表达性</a:t>
            </a:r>
            <a:endParaRPr lang="zh-CN" altLang="en-US" sz="5400" b="1" dirty="0">
              <a:latin typeface="+mj-lt"/>
              <a:ea typeface="+mj-ea"/>
            </a:endParaRPr>
          </a:p>
        </p:txBody>
      </p:sp>
      <p:sp>
        <p:nvSpPr>
          <p:cNvPr id="7" name="文本框 6">
            <a:extLst>
              <a:ext uri="{FF2B5EF4-FFF2-40B4-BE49-F238E27FC236}">
                <a16:creationId xmlns:a16="http://schemas.microsoft.com/office/drawing/2014/main" id="{8DF7356E-7387-4B72-B325-A232AF1CE815}"/>
              </a:ext>
            </a:extLst>
          </p:cNvPr>
          <p:cNvSpPr txBox="1"/>
          <p:nvPr/>
        </p:nvSpPr>
        <p:spPr>
          <a:xfrm>
            <a:off x="939800" y="1254076"/>
            <a:ext cx="10454640" cy="2246769"/>
          </a:xfrm>
          <a:prstGeom prst="rect">
            <a:avLst/>
          </a:prstGeom>
          <a:noFill/>
        </p:spPr>
        <p:txBody>
          <a:bodyPr wrap="square" rtlCol="0">
            <a:spAutoFit/>
          </a:bodyPr>
          <a:lstStyle/>
          <a:p>
            <a:pPr algn="just"/>
            <a:r>
              <a:rPr lang="en-US" altLang="zh-CN" sz="2000" dirty="0"/>
              <a:t>       </a:t>
            </a:r>
            <a:r>
              <a:rPr lang="zh-CN" altLang="zh-CN" sz="2000" dirty="0"/>
              <a:t>语义补丁包括两个规则，分别在第</a:t>
            </a:r>
            <a:r>
              <a:rPr lang="en-US" altLang="zh-CN" sz="2000" dirty="0"/>
              <a:t>1-7</a:t>
            </a:r>
            <a:r>
              <a:rPr lang="zh-CN" altLang="zh-CN" sz="2000" dirty="0"/>
              <a:t>行和第</a:t>
            </a:r>
            <a:r>
              <a:rPr lang="en-US" altLang="zh-CN" sz="2000" dirty="0"/>
              <a:t>8-14</a:t>
            </a:r>
            <a:r>
              <a:rPr lang="zh-CN" altLang="zh-CN" sz="2000" dirty="0"/>
              <a:t>行。第一个名为</a:t>
            </a:r>
            <a:r>
              <a:rPr lang="en-US" altLang="zh-CN" sz="2000" dirty="0"/>
              <a:t>rule1</a:t>
            </a:r>
            <a:r>
              <a:rPr lang="zh-CN" altLang="zh-CN" sz="2000" dirty="0"/>
              <a:t>的规则声明了三个标识符元变量</a:t>
            </a:r>
            <a:r>
              <a:rPr lang="en-US" altLang="zh-CN" sz="2000" dirty="0" err="1"/>
              <a:t>fn</a:t>
            </a:r>
            <a:r>
              <a:rPr lang="zh-CN" altLang="zh-CN" sz="2000" dirty="0"/>
              <a:t>，</a:t>
            </a:r>
            <a:r>
              <a:rPr lang="en-US" altLang="zh-CN" sz="2000" dirty="0" err="1"/>
              <a:t>irq</a:t>
            </a:r>
            <a:r>
              <a:rPr lang="zh-CN" altLang="zh-CN" sz="2000" dirty="0"/>
              <a:t>和</a:t>
            </a:r>
            <a:r>
              <a:rPr lang="en-US" altLang="zh-CN" sz="2000" dirty="0" err="1" smtClean="0"/>
              <a:t>dev_id</a:t>
            </a:r>
            <a:r>
              <a:rPr lang="zh-CN" altLang="zh-CN" sz="2000" dirty="0"/>
              <a:t>，分别表示要匹配的函数的名称和两个参数的名称。第一个规则的其余部分是与函数定义匹配的模式，其中参数和返回值被指示为具有特定类型（第</a:t>
            </a:r>
            <a:r>
              <a:rPr lang="en-US" altLang="zh-CN" sz="2000" dirty="0"/>
              <a:t>5-6</a:t>
            </a:r>
            <a:r>
              <a:rPr lang="zh-CN" altLang="zh-CN" sz="2000" dirty="0"/>
              <a:t>行），并且允许主体是任意语句序列（第</a:t>
            </a:r>
            <a:r>
              <a:rPr lang="en-US" altLang="zh-CN" sz="2000" dirty="0"/>
              <a:t>7</a:t>
            </a:r>
            <a:r>
              <a:rPr lang="zh-CN" altLang="zh-CN" sz="2000" dirty="0"/>
              <a:t>行） 。第二个规则没有名称，声明了四个元变量：函数名称</a:t>
            </a:r>
            <a:r>
              <a:rPr lang="en-US" altLang="zh-CN" sz="2000" dirty="0" err="1"/>
              <a:t>fn</a:t>
            </a:r>
            <a:r>
              <a:rPr lang="zh-CN" altLang="zh-CN" sz="2000" dirty="0"/>
              <a:t>，其值显式继承自上一个规则（第</a:t>
            </a:r>
            <a:r>
              <a:rPr lang="en-US" altLang="zh-CN" sz="2000" dirty="0"/>
              <a:t>9</a:t>
            </a:r>
            <a:r>
              <a:rPr lang="zh-CN" altLang="zh-CN" sz="2000" dirty="0"/>
              <a:t>行），以及三个表达式元变量</a:t>
            </a:r>
            <a:r>
              <a:rPr lang="en-US" altLang="zh-CN" sz="2000" dirty="0"/>
              <a:t>E1</a:t>
            </a:r>
            <a:r>
              <a:rPr lang="zh-CN" altLang="zh-CN" sz="2000" dirty="0"/>
              <a:t>，</a:t>
            </a:r>
            <a:r>
              <a:rPr lang="en-US" altLang="zh-CN" sz="2000" dirty="0"/>
              <a:t>E2</a:t>
            </a:r>
            <a:r>
              <a:rPr lang="zh-CN" altLang="zh-CN" sz="2000" dirty="0"/>
              <a:t>和</a:t>
            </a:r>
            <a:r>
              <a:rPr lang="en-US" altLang="zh-CN" sz="2000" dirty="0"/>
              <a:t>E3</a:t>
            </a:r>
            <a:r>
              <a:rPr lang="zh-CN" altLang="zh-CN" sz="2000" dirty="0"/>
              <a:t>，表示任意参数表达式（行</a:t>
            </a:r>
            <a:r>
              <a:rPr lang="en-US" altLang="zh-CN" sz="2000" dirty="0"/>
              <a:t>10</a:t>
            </a:r>
            <a:r>
              <a:rPr lang="zh-CN" altLang="zh-CN" sz="2000" dirty="0"/>
              <a:t>）。此规则的其余部分匹配对第一个规则中标识的函数的调用。在此调用中，指示第三个参数被删除（第</a:t>
            </a:r>
            <a:r>
              <a:rPr lang="en-US" altLang="zh-CN" sz="2000" dirty="0"/>
              <a:t>13</a:t>
            </a:r>
            <a:r>
              <a:rPr lang="zh-CN" altLang="zh-CN" sz="2000" dirty="0"/>
              <a:t>行）。</a:t>
            </a:r>
            <a:endParaRPr lang="zh-CN" altLang="zh-CN" sz="3200" dirty="0"/>
          </a:p>
        </p:txBody>
      </p:sp>
      <p:pic>
        <p:nvPicPr>
          <p:cNvPr id="3" name="图片 2">
            <a:extLst>
              <a:ext uri="{FF2B5EF4-FFF2-40B4-BE49-F238E27FC236}">
                <a16:creationId xmlns:a16="http://schemas.microsoft.com/office/drawing/2014/main" id="{C3BE4AF1-6317-4F35-876A-3C450D0C9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547" y="3440281"/>
            <a:ext cx="6600825" cy="2628900"/>
          </a:xfrm>
          <a:prstGeom prst="rect">
            <a:avLst/>
          </a:prstGeom>
        </p:spPr>
      </p:pic>
      <p:sp>
        <p:nvSpPr>
          <p:cNvPr id="5" name="文本框 4">
            <a:extLst>
              <a:ext uri="{FF2B5EF4-FFF2-40B4-BE49-F238E27FC236}">
                <a16:creationId xmlns:a16="http://schemas.microsoft.com/office/drawing/2014/main" id="{3BF080DC-4373-4497-BAD9-EF8BC7CEED3B}"/>
              </a:ext>
            </a:extLst>
          </p:cNvPr>
          <p:cNvSpPr txBox="1"/>
          <p:nvPr/>
        </p:nvSpPr>
        <p:spPr>
          <a:xfrm>
            <a:off x="7768907" y="3728720"/>
            <a:ext cx="3625533" cy="1631216"/>
          </a:xfrm>
          <a:prstGeom prst="rect">
            <a:avLst/>
          </a:prstGeom>
          <a:noFill/>
        </p:spPr>
        <p:txBody>
          <a:bodyPr wrap="square" rtlCol="0">
            <a:spAutoFit/>
          </a:bodyPr>
          <a:lstStyle/>
          <a:p>
            <a:r>
              <a:rPr lang="zh-CN" altLang="zh-CN" sz="2000" dirty="0"/>
              <a:t>在每个文件上，它将语义补丁的第一个规则应用于每个函数或其他顶级声明，然后将第二个规则应用于第一个规则应用程序产生的代码等</a:t>
            </a:r>
            <a:endParaRPr lang="zh-CN" altLang="en-US" sz="2000" dirty="0"/>
          </a:p>
        </p:txBody>
      </p:sp>
      <p:sp>
        <p:nvSpPr>
          <p:cNvPr id="6" name="灯片编号占位符 5"/>
          <p:cNvSpPr>
            <a:spLocks noGrp="1"/>
          </p:cNvSpPr>
          <p:nvPr>
            <p:ph type="sldNum" sz="quarter" idx="12"/>
          </p:nvPr>
        </p:nvSpPr>
        <p:spPr/>
        <p:txBody>
          <a:bodyPr/>
          <a:lstStyle/>
          <a:p>
            <a:fld id="{7A1580BE-E045-4286-8FE7-9125955FA56F}" type="slidenum">
              <a:rPr lang="zh-CN" altLang="en-US" smtClean="0"/>
              <a:t>9</a:t>
            </a:fld>
            <a:endParaRPr lang="zh-CN" altLang="en-US"/>
          </a:p>
        </p:txBody>
      </p:sp>
    </p:spTree>
    <p:extLst>
      <p:ext uri="{BB962C8B-B14F-4D97-AF65-F5344CB8AC3E}">
        <p14:creationId xmlns:p14="http://schemas.microsoft.com/office/powerpoint/2010/main" val="24767004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1126</TotalTime>
  <Words>2284</Words>
  <Application>Microsoft Office PowerPoint</Application>
  <PresentationFormat>宽屏</PresentationFormat>
  <Paragraphs>152</Paragraphs>
  <Slides>24</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FiraSans-Light-Identity-H</vt:lpstr>
      <vt:lpstr>FiraSans-Regular-Identity-H</vt:lpstr>
      <vt:lpstr>等线</vt:lpstr>
      <vt:lpstr>华文仿宋</vt:lpstr>
      <vt:lpstr>Arial</vt:lpstr>
      <vt:lpstr>Tw Cen MT</vt:lpstr>
      <vt:lpstr>Tw Cen MT Condensed</vt:lpstr>
      <vt:lpstr>Wingdings 3</vt:lpstr>
      <vt:lpstr>积分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 hongyu</dc:creator>
  <cp:lastModifiedBy>user</cp:lastModifiedBy>
  <cp:revision>42</cp:revision>
  <dcterms:created xsi:type="dcterms:W3CDTF">2018-10-14T15:06:13Z</dcterms:created>
  <dcterms:modified xsi:type="dcterms:W3CDTF">2018-10-18T05:36:42Z</dcterms:modified>
</cp:coreProperties>
</file>