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C5DD-6BDC-4FB3-8C69-1D3C5787351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23C-2BF6-40C6-A497-14F13C0588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C5DD-6BDC-4FB3-8C69-1D3C5787351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23C-2BF6-40C6-A497-14F13C0588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C5DD-6BDC-4FB3-8C69-1D3C5787351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23C-2BF6-40C6-A497-14F13C0588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C5DD-6BDC-4FB3-8C69-1D3C5787351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23C-2BF6-40C6-A497-14F13C0588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C5DD-6BDC-4FB3-8C69-1D3C5787351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23C-2BF6-40C6-A497-14F13C0588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C5DD-6BDC-4FB3-8C69-1D3C5787351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23C-2BF6-40C6-A497-14F13C0588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C5DD-6BDC-4FB3-8C69-1D3C5787351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23C-2BF6-40C6-A497-14F13C0588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C5DD-6BDC-4FB3-8C69-1D3C5787351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23C-2BF6-40C6-A497-14F13C0588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C5DD-6BDC-4FB3-8C69-1D3C5787351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23C-2BF6-40C6-A497-14F13C0588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C5DD-6BDC-4FB3-8C69-1D3C5787351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23C-2BF6-40C6-A497-14F13C0588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C5DD-6BDC-4FB3-8C69-1D3C5787351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B23C-2BF6-40C6-A497-14F13C0588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5C5DD-6BDC-4FB3-8C69-1D3C57873510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EB23C-2BF6-40C6-A497-14F13C0588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0569" y="1609163"/>
            <a:ext cx="9144000" cy="1522901"/>
          </a:xfrm>
        </p:spPr>
        <p:txBody>
          <a:bodyPr>
            <a:normAutofit/>
          </a:bodyPr>
          <a:lstStyle/>
          <a:p>
            <a:r>
              <a:rPr lang="en-US" altLang="zh-CN" sz="4400" dirty="0" err="1"/>
              <a:t>HashKV</a:t>
            </a:r>
            <a:r>
              <a:rPr lang="en-US" altLang="zh-CN" sz="4400" dirty="0"/>
              <a:t>: Enabling Efficient Updates in KV Storage via Hashing</a:t>
            </a:r>
            <a:endParaRPr lang="zh-CN" altLang="en-US" sz="4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88A317-AF71-4F55-84D9-F778BDB41140}"/>
              </a:ext>
            </a:extLst>
          </p:cNvPr>
          <p:cNvSpPr txBox="1"/>
          <p:nvPr/>
        </p:nvSpPr>
        <p:spPr>
          <a:xfrm>
            <a:off x="7785717" y="4527611"/>
            <a:ext cx="3036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硕</a:t>
            </a:r>
            <a:r>
              <a:rPr lang="en-US" altLang="zh-CN" dirty="0"/>
              <a:t>1812</a:t>
            </a:r>
            <a:r>
              <a:rPr lang="zh-CN" altLang="en-US" dirty="0"/>
              <a:t>班</a:t>
            </a:r>
            <a:endParaRPr lang="en-US" altLang="zh-CN" dirty="0"/>
          </a:p>
          <a:p>
            <a:r>
              <a:rPr lang="zh-CN" altLang="en-US" dirty="0"/>
              <a:t>卿训华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基于</a:t>
            </a:r>
            <a:r>
              <a:rPr lang="en-US" altLang="zh-CN" sz="3600" b="1" dirty="0"/>
              <a:t>hash</a:t>
            </a:r>
            <a:r>
              <a:rPr lang="zh-CN" altLang="en-US" sz="3600" b="1" dirty="0"/>
              <a:t>的数据分组（</a:t>
            </a:r>
            <a:r>
              <a:rPr lang="en-US" altLang="zh-CN" sz="3600" b="1" dirty="0"/>
              <a:t>Hash-based data grouping</a:t>
            </a:r>
            <a:r>
              <a:rPr lang="zh-CN" altLang="en-US" sz="3600" b="1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9857" y="1477108"/>
            <a:ext cx="10952285" cy="4691063"/>
          </a:xfrm>
        </p:spPr>
        <p:txBody>
          <a:bodyPr/>
          <a:lstStyle/>
          <a:p>
            <a:r>
              <a:rPr lang="en-US" altLang="zh-CN" dirty="0" err="1"/>
              <a:t>HashKV</a:t>
            </a:r>
            <a:r>
              <a:rPr lang="zh-CN" altLang="zh-CN" dirty="0"/>
              <a:t>通过</a:t>
            </a:r>
            <a:r>
              <a:rPr lang="zh-CN" altLang="en-US" dirty="0"/>
              <a:t>哈希计算一个键</a:t>
            </a:r>
            <a:r>
              <a:rPr lang="zh-CN" altLang="zh-CN" dirty="0"/>
              <a:t>将</a:t>
            </a:r>
            <a:r>
              <a:rPr lang="zh-CN" altLang="en-US" dirty="0"/>
              <a:t>对应</a:t>
            </a:r>
            <a:r>
              <a:rPr lang="zh-CN" altLang="zh-CN" dirty="0"/>
              <a:t>值映射到</a:t>
            </a:r>
            <a:r>
              <a:rPr lang="en-US" altLang="zh-CN" dirty="0"/>
              <a:t>value store</a:t>
            </a:r>
            <a:r>
              <a:rPr lang="zh-CN" altLang="zh-CN" dirty="0"/>
              <a:t>中的固定大小的分区</a:t>
            </a:r>
            <a:endParaRPr lang="en-US" altLang="zh-CN" dirty="0"/>
          </a:p>
          <a:p>
            <a:pPr lvl="1"/>
            <a:r>
              <a:rPr lang="zh-CN" altLang="zh-CN" dirty="0">
                <a:solidFill>
                  <a:srgbClr val="FF0000"/>
                </a:solidFill>
              </a:rPr>
              <a:t>分区隔离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Partition isolation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：</a:t>
            </a:r>
            <a:r>
              <a:rPr lang="zh-CN" altLang="zh-CN" dirty="0"/>
              <a:t>其中必须将与同一</a:t>
            </a:r>
            <a:r>
              <a:rPr lang="zh-CN" altLang="en-US" dirty="0"/>
              <a:t>键</a:t>
            </a:r>
            <a:r>
              <a:rPr lang="zh-CN" altLang="zh-CN" dirty="0"/>
              <a:t>相关联的所有版本的值更新写入同一分区。</a:t>
            </a:r>
            <a:endParaRPr lang="en-US" altLang="zh-CN" dirty="0"/>
          </a:p>
          <a:p>
            <a:pPr lvl="1"/>
            <a:r>
              <a:rPr lang="zh-CN" altLang="zh-CN" dirty="0">
                <a:solidFill>
                  <a:srgbClr val="FF0000"/>
                </a:solidFill>
              </a:rPr>
              <a:t>确定性分组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Deterministic grouping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：</a:t>
            </a:r>
            <a:r>
              <a:rPr lang="zh-CN" altLang="zh-CN" dirty="0"/>
              <a:t>其中应存储值的分区由</a:t>
            </a:r>
            <a:r>
              <a:rPr lang="zh-CN" altLang="en-US" dirty="0"/>
              <a:t>哈希</a:t>
            </a:r>
            <a:r>
              <a:rPr lang="zh-CN" altLang="zh-CN" dirty="0"/>
              <a:t>值确定。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这种结构可以实现灵活轻量的</a:t>
            </a:r>
            <a:r>
              <a:rPr lang="en-US" altLang="zh-CN" sz="2800" dirty="0"/>
              <a:t>GC</a:t>
            </a:r>
            <a:r>
              <a:rPr lang="zh-CN" altLang="en-US" sz="2800" dirty="0"/>
              <a:t>操作</a:t>
            </a:r>
            <a:endParaRPr lang="en-US" altLang="zh-CN" sz="2800" dirty="0"/>
          </a:p>
          <a:p>
            <a:pPr marL="685800" lvl="2">
              <a:spcBef>
                <a:spcPts val="1000"/>
              </a:spcBef>
            </a:pPr>
            <a:r>
              <a:rPr lang="zh-CN" altLang="en-US" sz="2400" dirty="0"/>
              <a:t>关于一个键的所有更新都会写在同一个分区中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81" y="4518743"/>
            <a:ext cx="9328638" cy="19448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455" y="379730"/>
            <a:ext cx="10974070" cy="1325880"/>
          </a:xfrm>
        </p:spPr>
        <p:txBody>
          <a:bodyPr/>
          <a:lstStyle/>
          <a:p>
            <a:r>
              <a:rPr lang="zh-CN" altLang="en-US" sz="3600" b="1"/>
              <a:t>动态分配预留空间（</a:t>
            </a:r>
            <a:r>
              <a:rPr lang="en-US" altLang="zh-CN" sz="3600" b="1"/>
              <a:t>Dynamic reserved space allocation</a:t>
            </a:r>
            <a:r>
              <a:rPr lang="zh-CN" altLang="en-US" sz="3600" b="1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480"/>
          </a:xfrm>
        </p:spPr>
        <p:txBody>
          <a:bodyPr/>
          <a:lstStyle/>
          <a:p>
            <a:r>
              <a:rPr lang="zh-CN" altLang="en-US" dirty="0"/>
              <a:t>逻辑地址空间（</a:t>
            </a:r>
            <a:r>
              <a:rPr lang="en-US" altLang="zh-CN" dirty="0"/>
              <a:t>logical address space</a:t>
            </a:r>
            <a:r>
              <a:rPr lang="zh-CN" altLang="en-US" dirty="0"/>
              <a:t>）：</a:t>
            </a:r>
            <a:r>
              <a:rPr lang="en-US" altLang="zh-CN" dirty="0">
                <a:solidFill>
                  <a:srgbClr val="FF0000"/>
                </a:solidFill>
              </a:rPr>
              <a:t>main segment</a:t>
            </a:r>
            <a:endParaRPr lang="en-US" altLang="zh-CN" dirty="0"/>
          </a:p>
          <a:p>
            <a:r>
              <a:rPr lang="zh-CN" altLang="en-US" dirty="0"/>
              <a:t>预留空间（</a:t>
            </a:r>
            <a:r>
              <a:rPr lang="en-US" altLang="zh-CN" dirty="0"/>
              <a:t>reserved space</a:t>
            </a:r>
            <a:r>
              <a:rPr lang="zh-CN" altLang="en-US" dirty="0"/>
              <a:t>）：</a:t>
            </a:r>
            <a:r>
              <a:rPr lang="en-US" altLang="zh-CN" dirty="0">
                <a:solidFill>
                  <a:srgbClr val="FF0000"/>
                </a:solidFill>
              </a:rPr>
              <a:t>log segment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段组（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Segment group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/>
              <a:t>:1 main segment + </a:t>
            </a:r>
            <a:r>
              <a:rPr lang="en-US" altLang="zh-CN" dirty="0" err="1"/>
              <a:t>mltiple</a:t>
            </a:r>
            <a:r>
              <a:rPr lang="en-US" altLang="zh-CN" dirty="0"/>
              <a:t> log segments</a:t>
            </a:r>
          </a:p>
          <a:p>
            <a:endParaRPr lang="en-US" altLang="zh-CN" dirty="0"/>
          </a:p>
          <a:p>
            <a:r>
              <a:rPr lang="zh-CN" altLang="en-US" dirty="0"/>
              <a:t>内存中的段表（</a:t>
            </a:r>
            <a:r>
              <a:rPr lang="en-US" altLang="zh-CN" dirty="0"/>
              <a:t>segment table</a:t>
            </a:r>
            <a:r>
              <a:rPr lang="zh-CN" altLang="en-US" dirty="0"/>
              <a:t>）追踪所有段组</a:t>
            </a:r>
          </a:p>
          <a:p>
            <a:pPr marL="457200" lvl="1" indent="0">
              <a:buNone/>
            </a:pPr>
            <a:r>
              <a:rPr lang="zh-CN" altLang="en-US" dirty="0"/>
              <a:t>为了容错，段表会被写到持久存储中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 descr="M$T3F$ZE$9CM`M68PIA[U]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70" y="4504690"/>
            <a:ext cx="7362825" cy="19513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1665" cy="1325880"/>
          </a:xfrm>
        </p:spPr>
        <p:txBody>
          <a:bodyPr/>
          <a:lstStyle/>
          <a:p>
            <a:r>
              <a:rPr lang="zh-CN" altLang="en-US" sz="3600" b="1"/>
              <a:t>基于组的垃圾回收（</a:t>
            </a:r>
            <a:r>
              <a:rPr lang="en-US" altLang="zh-CN" sz="3600" b="1"/>
              <a:t>Group-Based garbage collection</a:t>
            </a:r>
            <a:r>
              <a:rPr lang="zh-CN" altLang="en-US" sz="3600" b="1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1408"/>
            <a:ext cx="10515600" cy="5055577"/>
          </a:xfrm>
        </p:spPr>
        <p:txBody>
          <a:bodyPr/>
          <a:lstStyle/>
          <a:p>
            <a:r>
              <a:rPr lang="zh-CN" altLang="en-US" dirty="0"/>
              <a:t>选择一个段组进行垃圾回收</a:t>
            </a:r>
            <a:endParaRPr lang="en-US" altLang="zh-CN" dirty="0"/>
          </a:p>
          <a:p>
            <a:pPr lvl="1"/>
            <a:r>
              <a:rPr lang="zh-CN" altLang="en-US" dirty="0"/>
              <a:t>具有最大写入量的段组可能有许多无效的键值对可以回收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识别所选组中所有的有效键值对</a:t>
            </a:r>
            <a:r>
              <a:rPr lang="en-US" altLang="zh-CN" dirty="0"/>
              <a:t>	</a:t>
            </a:r>
          </a:p>
          <a:p>
            <a:pPr lvl="1"/>
            <a:r>
              <a:rPr lang="zh-CN" altLang="zh-CN" dirty="0"/>
              <a:t>顺序扫描分段组中的</a:t>
            </a:r>
            <a:r>
              <a:rPr lang="en-US" altLang="zh-CN" dirty="0"/>
              <a:t>KV</a:t>
            </a:r>
            <a:r>
              <a:rPr lang="zh-CN" altLang="zh-CN" dirty="0"/>
              <a:t>对，而</a:t>
            </a:r>
            <a:r>
              <a:rPr lang="zh-CN" altLang="zh-CN" dirty="0">
                <a:solidFill>
                  <a:srgbClr val="FF0000"/>
                </a:solidFill>
              </a:rPr>
              <a:t>不查询</a:t>
            </a:r>
            <a:r>
              <a:rPr lang="en-US" altLang="zh-CN" dirty="0">
                <a:solidFill>
                  <a:srgbClr val="FF0000"/>
                </a:solidFill>
              </a:rPr>
              <a:t>LSM</a:t>
            </a:r>
            <a:r>
              <a:rPr lang="zh-CN" altLang="zh-CN" dirty="0">
                <a:solidFill>
                  <a:srgbClr val="FF0000"/>
                </a:solidFill>
              </a:rPr>
              <a:t>树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zh-CN" dirty="0"/>
              <a:t>由于</a:t>
            </a:r>
            <a:r>
              <a:rPr lang="en-US" altLang="zh-CN" dirty="0"/>
              <a:t>KV</a:t>
            </a:r>
            <a:r>
              <a:rPr lang="zh-CN" altLang="zh-CN" dirty="0"/>
              <a:t>对以日志结构的方式写入段组，因此必须根据它们的更新顺序依次放置</a:t>
            </a:r>
            <a:r>
              <a:rPr lang="en-US" altLang="zh-CN" dirty="0"/>
              <a:t>KV</a:t>
            </a:r>
            <a:r>
              <a:rPr lang="zh-CN" altLang="zh-CN" dirty="0"/>
              <a:t>对。对于具有多个版本更新的</a:t>
            </a:r>
            <a:r>
              <a:rPr lang="en-US" altLang="zh-CN" dirty="0"/>
              <a:t>KV</a:t>
            </a:r>
            <a:r>
              <a:rPr lang="zh-CN" altLang="zh-CN" dirty="0"/>
              <a:t>对，最接近段组末尾的版本</a:t>
            </a:r>
            <a:r>
              <a:rPr lang="zh-CN" altLang="en-US" dirty="0"/>
              <a:t>一定</a:t>
            </a:r>
            <a:r>
              <a:rPr lang="zh-CN" altLang="zh-CN" dirty="0"/>
              <a:t>是最新版本并且对应于有效</a:t>
            </a:r>
            <a:r>
              <a:rPr lang="en-US" altLang="zh-CN" dirty="0"/>
              <a:t>KV</a:t>
            </a:r>
            <a:r>
              <a:rPr lang="zh-CN" altLang="zh-CN" dirty="0"/>
              <a:t>对，而其他版本无效。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有效键值对写回段中</a:t>
            </a:r>
            <a:endParaRPr lang="en-US" altLang="zh-CN" dirty="0"/>
          </a:p>
          <a:p>
            <a:r>
              <a:rPr lang="zh-CN" altLang="en-US" dirty="0"/>
              <a:t>更新</a:t>
            </a:r>
            <a:r>
              <a:rPr lang="en-US" altLang="zh-CN" dirty="0"/>
              <a:t>LSM</a:t>
            </a:r>
            <a:r>
              <a:rPr lang="zh-CN" altLang="en-US" dirty="0"/>
              <a:t>树中新值的位置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/>
              <a:t>热度感知（</a:t>
            </a:r>
            <a:r>
              <a:rPr lang="en-US" altLang="zh-CN" sz="3600" b="1"/>
              <a:t>Hotness Awareness</a:t>
            </a:r>
            <a:r>
              <a:rPr lang="zh-CN" altLang="en-US" sz="3600" b="1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235700" cy="4351655"/>
          </a:xfrm>
        </p:spPr>
        <p:txBody>
          <a:bodyPr/>
          <a:lstStyle/>
          <a:p>
            <a:r>
              <a:rPr lang="zh-CN" altLang="en-US"/>
              <a:t>问题：冷热键值对混合在一起会导致对冷键值对的不必要重写。</a:t>
            </a:r>
          </a:p>
          <a:p>
            <a:r>
              <a:rPr lang="zh-CN" altLang="en-US"/>
              <a:t>标签（</a:t>
            </a:r>
            <a:r>
              <a:rPr lang="en-US" altLang="zh-CN">
                <a:solidFill>
                  <a:srgbClr val="FF0000"/>
                </a:solidFill>
              </a:rPr>
              <a:t>Tagging</a:t>
            </a:r>
            <a:r>
              <a:rPr lang="zh-CN" altLang="en-US"/>
              <a:t>）</a:t>
            </a:r>
          </a:p>
          <a:p>
            <a:pPr lvl="1"/>
            <a:r>
              <a:rPr lang="zh-CN" altLang="en-US" sz="2800">
                <a:sym typeface="+mn-ea"/>
              </a:rPr>
              <a:t>在元数据后面加一个标签指示冷值的存在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冷值被单独存储</a:t>
            </a:r>
            <a:endParaRPr lang="zh-CN" altLang="en-US" sz="2800"/>
          </a:p>
          <a:p>
            <a:pPr lvl="2"/>
            <a:r>
              <a:rPr lang="zh-CN" altLang="en-US" sz="2800">
                <a:sym typeface="+mn-ea"/>
              </a:rPr>
              <a:t>冷热值分离（</a:t>
            </a:r>
            <a:r>
              <a:rPr lang="en-US" altLang="zh-CN" sz="2800">
                <a:sym typeface="+mn-ea"/>
              </a:rPr>
              <a:t>Hot-Cold value separation </a:t>
            </a:r>
            <a:r>
              <a:rPr lang="zh-CN" altLang="en-US" sz="2800">
                <a:sym typeface="+mn-ea"/>
              </a:rPr>
              <a:t>）</a:t>
            </a:r>
            <a:endParaRPr lang="zh-CN" altLang="en-US"/>
          </a:p>
          <a:p>
            <a:r>
              <a:rPr lang="en-US" altLang="zh-CN"/>
              <a:t>GC</a:t>
            </a:r>
            <a:r>
              <a:rPr lang="zh-CN" altLang="en-US"/>
              <a:t>操作时重写小标签替代值</a:t>
            </a:r>
          </a:p>
          <a:p>
            <a:pPr lvl="1"/>
            <a:endParaRPr lang="zh-CN" altLang="en-US"/>
          </a:p>
        </p:txBody>
      </p:sp>
      <p:pic>
        <p:nvPicPr>
          <p:cNvPr id="4" name="图片 3" descr="Z}7~1XM9Y8G92@6`ATVE}K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915" y="2988422"/>
            <a:ext cx="5086985" cy="28079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/>
              <a:t>选择性键值分离（</a:t>
            </a:r>
            <a:r>
              <a:rPr lang="en-US" altLang="zh-CN" sz="3600" b="1"/>
              <a:t>Selective KV Separation</a:t>
            </a:r>
            <a:r>
              <a:rPr lang="zh-CN" altLang="en-US" sz="3600" b="1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9870"/>
            <a:ext cx="10515600" cy="4677410"/>
          </a:xfrm>
        </p:spPr>
        <p:txBody>
          <a:bodyPr/>
          <a:lstStyle/>
          <a:p>
            <a:r>
              <a:rPr lang="zh-CN" altLang="en-US"/>
              <a:t>对于值较小的键值对，键值分离会导致额外的访问</a:t>
            </a:r>
            <a:r>
              <a:rPr lang="en-US" altLang="zh-CN"/>
              <a:t>LSM</a:t>
            </a:r>
            <a:r>
              <a:rPr lang="zh-CN" altLang="en-US"/>
              <a:t>树和</a:t>
            </a:r>
            <a:r>
              <a:rPr lang="en-US" altLang="zh-CN"/>
              <a:t>value store</a:t>
            </a:r>
            <a:r>
              <a:rPr lang="zh-CN" altLang="en-US"/>
              <a:t>的开销</a:t>
            </a:r>
          </a:p>
          <a:p>
            <a:endParaRPr lang="zh-CN" altLang="en-US"/>
          </a:p>
          <a:p>
            <a:r>
              <a:rPr lang="zh-CN" altLang="en-US" sz="2800">
                <a:sym typeface="+mn-ea"/>
              </a:rPr>
              <a:t>选择方法：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值较大的键值对：键值分离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值较小的键值对：键值对整个存储在</a:t>
            </a:r>
            <a:r>
              <a:rPr lang="en-US" altLang="zh-CN" sz="2800">
                <a:sym typeface="+mn-ea"/>
              </a:rPr>
              <a:t>LSM</a:t>
            </a:r>
            <a:r>
              <a:rPr lang="zh-CN" altLang="en-US" sz="2800">
                <a:sym typeface="+mn-ea"/>
              </a:rPr>
              <a:t>树中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关键：选择区分小尺寸和大尺寸KV对的KV对尺寸阈值（假设key尺寸保持固定）</a:t>
            </a:r>
          </a:p>
          <a:p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6331"/>
            <a:ext cx="10515600" cy="564063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范围扫描（</a:t>
            </a:r>
            <a:r>
              <a:rPr lang="en-US" altLang="zh-CN" dirty="0"/>
              <a:t>Range Scans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zh-CN" altLang="en-US" dirty="0">
                <a:solidFill>
                  <a:srgbClr val="FF0000"/>
                </a:solidFill>
              </a:rPr>
              <a:t>预读</a:t>
            </a:r>
            <a:r>
              <a:rPr lang="zh-CN" altLang="en-US" dirty="0"/>
              <a:t>机制（通过</a:t>
            </a:r>
            <a:r>
              <a:rPr lang="en-US" altLang="zh-CN" dirty="0" err="1"/>
              <a:t>posix_fadvise</a:t>
            </a:r>
            <a:r>
              <a:rPr lang="zh-CN" altLang="en-US" dirty="0"/>
              <a:t>）进行加速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崩溃一致性（</a:t>
            </a:r>
            <a:r>
              <a:rPr lang="en-US" altLang="zh-CN" dirty="0"/>
              <a:t>Crash Consistency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写日志</a:t>
            </a:r>
            <a:endParaRPr lang="en-US" altLang="zh-CN" dirty="0"/>
          </a:p>
          <a:p>
            <a:pPr lvl="2"/>
            <a:r>
              <a:rPr lang="en-US" altLang="zh-CN" dirty="0"/>
              <a:t>1</a:t>
            </a:r>
            <a:r>
              <a:rPr lang="zh-CN" altLang="en-US" dirty="0"/>
              <a:t>、将写缓存中的键值对</a:t>
            </a:r>
            <a:r>
              <a:rPr lang="en-US" altLang="zh-CN" dirty="0"/>
              <a:t>flush</a:t>
            </a:r>
            <a:r>
              <a:rPr lang="zh-CN" altLang="en-US" dirty="0"/>
              <a:t>到</a:t>
            </a:r>
            <a:r>
              <a:rPr lang="en-US" altLang="zh-CN" dirty="0"/>
              <a:t>value store</a:t>
            </a:r>
            <a:r>
              <a:rPr lang="zh-CN" altLang="en-US" dirty="0"/>
              <a:t>中</a:t>
            </a:r>
            <a:endParaRPr lang="en-US" altLang="zh-CN" dirty="0"/>
          </a:p>
          <a:p>
            <a:pPr lvl="2"/>
            <a:r>
              <a:rPr lang="en-US" altLang="zh-CN" dirty="0"/>
              <a:t>2</a:t>
            </a:r>
            <a:r>
              <a:rPr lang="zh-CN" altLang="en-US" dirty="0"/>
              <a:t>、在日志尾附加元数据更新</a:t>
            </a:r>
            <a:endParaRPr lang="en-US" altLang="zh-CN" dirty="0"/>
          </a:p>
          <a:p>
            <a:pPr lvl="2"/>
            <a:r>
              <a:rPr lang="en-US" altLang="zh-CN" dirty="0"/>
              <a:t>3</a:t>
            </a:r>
            <a:r>
              <a:rPr lang="zh-CN" altLang="en-US" dirty="0"/>
              <a:t>、在日志尾写一个提交记录</a:t>
            </a:r>
            <a:endParaRPr lang="en-US" altLang="zh-CN" dirty="0"/>
          </a:p>
          <a:p>
            <a:pPr lvl="2"/>
            <a:r>
              <a:rPr lang="en-US" altLang="zh-CN" dirty="0"/>
              <a:t>4</a:t>
            </a:r>
            <a:r>
              <a:rPr lang="zh-CN" altLang="en-US" dirty="0"/>
              <a:t>、更新</a:t>
            </a:r>
            <a:r>
              <a:rPr lang="en-US" altLang="zh-CN" dirty="0"/>
              <a:t>LSM</a:t>
            </a:r>
            <a:r>
              <a:rPr lang="zh-CN" altLang="en-US" dirty="0"/>
              <a:t>树中的键和元数据</a:t>
            </a:r>
            <a:endParaRPr lang="en-US" altLang="zh-CN" dirty="0"/>
          </a:p>
          <a:p>
            <a:pPr lvl="2"/>
            <a:r>
              <a:rPr lang="en-US" altLang="zh-CN" dirty="0"/>
              <a:t>5</a:t>
            </a:r>
            <a:r>
              <a:rPr lang="zh-CN" altLang="en-US" dirty="0"/>
              <a:t>、在日志中标记释放</a:t>
            </a:r>
            <a:r>
              <a:rPr lang="en-US" altLang="zh-CN" dirty="0"/>
              <a:t>flush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/>
            <a:r>
              <a:rPr lang="en-US" altLang="zh-CN" dirty="0"/>
              <a:t>GC</a:t>
            </a:r>
            <a:r>
              <a:rPr lang="zh-CN" altLang="en-US" dirty="0"/>
              <a:t>日志</a:t>
            </a:r>
            <a:endParaRPr lang="en-US" altLang="zh-CN" dirty="0"/>
          </a:p>
          <a:p>
            <a:pPr lvl="2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将覆盖的有效</a:t>
            </a:r>
            <a:r>
              <a:rPr lang="zh-CN" altLang="en-US" dirty="0"/>
              <a:t>键值</a:t>
            </a:r>
            <a:r>
              <a:rPr lang="zh-CN" altLang="zh-CN" dirty="0"/>
              <a:t>对以及元数据更新附加到</a:t>
            </a:r>
            <a:r>
              <a:rPr lang="en-US" altLang="zh-CN" dirty="0"/>
              <a:t>GC</a:t>
            </a:r>
            <a:r>
              <a:rPr lang="zh-CN" altLang="zh-CN" dirty="0"/>
              <a:t>日志</a:t>
            </a:r>
            <a:endParaRPr lang="en-US" altLang="zh-CN" dirty="0"/>
          </a:p>
          <a:p>
            <a:pPr lvl="2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zh-CN" dirty="0"/>
              <a:t>将所有有效的</a:t>
            </a:r>
            <a:r>
              <a:rPr lang="zh-CN" altLang="en-US" dirty="0"/>
              <a:t>键值</a:t>
            </a:r>
            <a:r>
              <a:rPr lang="zh-CN" altLang="zh-CN" dirty="0"/>
              <a:t>对重新写回段组</a:t>
            </a:r>
            <a:endParaRPr lang="en-US" altLang="zh-CN" dirty="0"/>
          </a:p>
          <a:p>
            <a:pPr lvl="2"/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更新</a:t>
            </a:r>
            <a:r>
              <a:rPr lang="en-US" altLang="zh-CN" dirty="0"/>
              <a:t>LSM</a:t>
            </a:r>
            <a:r>
              <a:rPr lang="zh-CN" altLang="zh-CN" dirty="0"/>
              <a:t>树中的元数据</a:t>
            </a:r>
            <a:endParaRPr lang="en-US" altLang="zh-CN" dirty="0"/>
          </a:p>
          <a:p>
            <a:pPr lvl="2"/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zh-CN" dirty="0"/>
              <a:t>在日志中标记释放</a:t>
            </a:r>
            <a:r>
              <a:rPr lang="en-US" altLang="zh-CN" dirty="0"/>
              <a:t>GC</a:t>
            </a:r>
            <a:r>
              <a:rPr lang="zh-CN" altLang="zh-CN" dirty="0"/>
              <a:t>操作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HashKV</a:t>
            </a:r>
            <a:r>
              <a:rPr lang="zh-CN" altLang="en-US" b="1" dirty="0"/>
              <a:t>结构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56" y="1699566"/>
            <a:ext cx="9598002" cy="4486275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94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测试平台是基于多个固态硬盘的盘阵列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KV</a:t>
            </a:r>
            <a:r>
              <a:rPr lang="zh-CN" altLang="en-US" dirty="0"/>
              <a:t>存储</a:t>
            </a:r>
            <a:endParaRPr lang="en-US" altLang="zh-CN" dirty="0"/>
          </a:p>
          <a:p>
            <a:pPr lvl="1"/>
            <a:r>
              <a:rPr lang="en-US" altLang="zh-CN" dirty="0" err="1"/>
              <a:t>LevelDB</a:t>
            </a:r>
            <a:r>
              <a:rPr lang="en-US" altLang="zh-CN" dirty="0"/>
              <a:t>, </a:t>
            </a:r>
            <a:r>
              <a:rPr lang="en-US" altLang="zh-CN" dirty="0" err="1"/>
              <a:t>RocksDB</a:t>
            </a:r>
            <a:r>
              <a:rPr lang="en-US" altLang="zh-CN" dirty="0"/>
              <a:t>, </a:t>
            </a:r>
            <a:r>
              <a:rPr lang="en-US" altLang="zh-CN" dirty="0" err="1"/>
              <a:t>HyperLevelDB</a:t>
            </a:r>
            <a:r>
              <a:rPr lang="en-US" altLang="zh-CN" dirty="0"/>
              <a:t>, </a:t>
            </a:r>
            <a:r>
              <a:rPr lang="en-US" altLang="zh-CN" dirty="0" err="1"/>
              <a:t>PebblesDB</a:t>
            </a:r>
            <a:r>
              <a:rPr lang="en-US" altLang="zh-CN" dirty="0"/>
              <a:t> (default parameters) 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en-US" altLang="zh-CN" dirty="0" err="1"/>
              <a:t>vLog</a:t>
            </a:r>
            <a:r>
              <a:rPr lang="en-US" altLang="zh-CN" dirty="0"/>
              <a:t> (circular log) and </a:t>
            </a:r>
            <a:r>
              <a:rPr lang="en-US" altLang="zh-CN" dirty="0" err="1"/>
              <a:t>HashKV</a:t>
            </a:r>
            <a:r>
              <a:rPr lang="en-US" altLang="zh-CN" dirty="0"/>
              <a:t>: </a:t>
            </a:r>
            <a:r>
              <a:rPr lang="zh-CN" altLang="en-US" dirty="0"/>
              <a:t>在</a:t>
            </a:r>
            <a:r>
              <a:rPr lang="en-US" altLang="zh-CN" dirty="0" err="1"/>
              <a:t>LevelDB</a:t>
            </a:r>
            <a:r>
              <a:rPr lang="zh-CN" altLang="en-US" dirty="0"/>
              <a:t>基础上做键值分离</a:t>
            </a:r>
          </a:p>
          <a:p>
            <a:endParaRPr lang="en-US" altLang="zh-CN" dirty="0"/>
          </a:p>
          <a:p>
            <a:r>
              <a:rPr lang="zh-CN" altLang="en-US" dirty="0"/>
              <a:t>工作负载</a:t>
            </a:r>
            <a:endParaRPr lang="en-US" altLang="zh-CN" dirty="0"/>
          </a:p>
          <a:p>
            <a:pPr lvl="1"/>
            <a:r>
              <a:rPr lang="en-US" altLang="zh-CN" dirty="0"/>
              <a:t>40GB</a:t>
            </a:r>
            <a:r>
              <a:rPr lang="zh-CN" altLang="en-US" dirty="0"/>
              <a:t>主段</a:t>
            </a:r>
            <a:r>
              <a:rPr lang="en-US" altLang="zh-CN" dirty="0"/>
              <a:t>+12GB</a:t>
            </a:r>
            <a:r>
              <a:rPr lang="zh-CN" altLang="en-US" dirty="0"/>
              <a:t>（</a:t>
            </a:r>
            <a:r>
              <a:rPr lang="en-US" altLang="zh-CN" dirty="0"/>
              <a:t>30%</a:t>
            </a:r>
            <a:r>
              <a:rPr lang="zh-CN" altLang="en-US" dirty="0"/>
              <a:t>）预留空间作为日志段</a:t>
            </a:r>
            <a:endParaRPr lang="en-US" altLang="zh-CN" dirty="0"/>
          </a:p>
          <a:p>
            <a:pPr lvl="1"/>
            <a:r>
              <a:rPr lang="zh-CN" altLang="en-US" dirty="0"/>
              <a:t>加载：每个键值对</a:t>
            </a:r>
            <a:r>
              <a:rPr lang="en-US" altLang="zh-CN" dirty="0"/>
              <a:t>1KB</a:t>
            </a:r>
            <a:r>
              <a:rPr lang="zh-CN" altLang="en-US" dirty="0"/>
              <a:t>，总共</a:t>
            </a:r>
            <a:r>
              <a:rPr lang="en-US" altLang="zh-CN" dirty="0"/>
              <a:t>40GB</a:t>
            </a:r>
            <a:r>
              <a:rPr lang="zh-CN" altLang="en-US" dirty="0"/>
              <a:t>（阶段</a:t>
            </a:r>
            <a:r>
              <a:rPr lang="en-US" altLang="zh-CN" dirty="0"/>
              <a:t>P0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更新：分为三个阶段的</a:t>
            </a:r>
            <a:r>
              <a:rPr lang="en-US" altLang="zh-CN" dirty="0"/>
              <a:t>40GB</a:t>
            </a:r>
            <a:r>
              <a:rPr lang="zh-CN" altLang="en-US" dirty="0"/>
              <a:t>的更新（阶段</a:t>
            </a:r>
            <a:r>
              <a:rPr lang="en-US" altLang="zh-CN" dirty="0"/>
              <a:t>P1</a:t>
            </a:r>
            <a:r>
              <a:rPr lang="zh-CN" altLang="en-US" dirty="0"/>
              <a:t>、</a:t>
            </a:r>
            <a:r>
              <a:rPr lang="en-US" altLang="zh-CN" dirty="0"/>
              <a:t>P2</a:t>
            </a:r>
            <a:r>
              <a:rPr lang="zh-CN" altLang="en-US" dirty="0"/>
              <a:t>、</a:t>
            </a:r>
            <a:r>
              <a:rPr lang="en-US" altLang="zh-CN" dirty="0"/>
              <a:t>P3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P1</a:t>
            </a:r>
            <a:r>
              <a:rPr lang="zh-CN" altLang="en-US" dirty="0"/>
              <a:t>：预留空间逐渐填满</a:t>
            </a:r>
            <a:endParaRPr lang="en-US" altLang="zh-CN" dirty="0"/>
          </a:p>
          <a:p>
            <a:pPr lvl="2"/>
            <a:r>
              <a:rPr lang="en-US" altLang="zh-CN" dirty="0"/>
              <a:t>P2&amp;P3</a:t>
            </a:r>
            <a:r>
              <a:rPr lang="zh-CN" altLang="en-US" dirty="0"/>
              <a:t>预留空间已满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HashKV</a:t>
            </a:r>
            <a:r>
              <a:rPr lang="zh-CN" altLang="en-US" dirty="0"/>
              <a:t>的更新性能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1408"/>
            <a:ext cx="10515600" cy="335304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预留空间的影响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41303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更新密集型工作负载在键值对存储中很常见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、如</a:t>
            </a:r>
            <a:r>
              <a:rPr lang="en-US" altLang="zh-CN" dirty="0"/>
              <a:t>OLTP</a:t>
            </a:r>
            <a:r>
              <a:rPr lang="zh-CN" altLang="en-US" dirty="0"/>
              <a:t>（联机事务处理）：是专注于面向事务的任务的一类数据处理，通常涉及在数据库中插入，更新或删除少量数据，主要是处理大量用户下的大量事务。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、雅虎的工作负载正从读转移到写。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为了提高写性能，大多数永久键值对存储是基于</a:t>
            </a:r>
            <a:r>
              <a:rPr lang="en-US" altLang="zh-CN" dirty="0">
                <a:solidFill>
                  <a:srgbClr val="FF0000"/>
                </a:solidFill>
              </a:rPr>
              <a:t>LSM</a:t>
            </a:r>
            <a:r>
              <a:rPr lang="zh-CN" altLang="en-US" dirty="0">
                <a:solidFill>
                  <a:srgbClr val="FF0000"/>
                </a:solidFill>
              </a:rPr>
              <a:t>树（</a:t>
            </a:r>
            <a:r>
              <a:rPr lang="en-US" altLang="zh-CN" dirty="0">
                <a:solidFill>
                  <a:srgbClr val="FF0000"/>
                </a:solidFill>
              </a:rPr>
              <a:t>Log-structured merge tree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结构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、把随机写转换为顺序写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、支持高效的范围扫描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accent1"/>
                </a:solidFill>
              </a:rPr>
              <a:t>限制：</a:t>
            </a:r>
            <a:r>
              <a:rPr lang="zh-CN" altLang="en-US" dirty="0"/>
              <a:t>在压缩的过程中会导致高的读写放大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范围扫描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934369"/>
            <a:ext cx="9353550" cy="413385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7889"/>
            <a:ext cx="10515600" cy="1325563"/>
          </a:xfrm>
        </p:spPr>
        <p:txBody>
          <a:bodyPr/>
          <a:lstStyle/>
          <a:p>
            <a:r>
              <a:rPr lang="zh-CN" altLang="en-US" dirty="0"/>
              <a:t>优化功能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3668"/>
            <a:ext cx="10515600" cy="3095251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6A8D0-F852-4B07-BABF-0C092A6B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45" y="2619485"/>
            <a:ext cx="3371309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8800" b="1" dirty="0">
                <a:latin typeface="黑体" panose="02010609060101010101" pitchFamily="49" charset="-122"/>
                <a:ea typeface="黑体" panose="02010609060101010101" pitchFamily="49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88719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9954"/>
            <a:ext cx="10534345" cy="557029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Compaction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0062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minor compaction</a:t>
            </a:r>
            <a:r>
              <a:rPr lang="en-US" altLang="zh-CN" dirty="0"/>
              <a:t>:</a:t>
            </a:r>
            <a:r>
              <a:rPr lang="zh-CN" altLang="en-US" dirty="0"/>
              <a:t>按照</a:t>
            </a:r>
            <a:r>
              <a:rPr lang="en-US" altLang="zh-CN" dirty="0"/>
              <a:t>immutable </a:t>
            </a:r>
            <a:r>
              <a:rPr lang="en-US" altLang="zh-CN" dirty="0" err="1"/>
              <a:t>memtable</a:t>
            </a:r>
            <a:r>
              <a:rPr lang="zh-CN" altLang="en-US" dirty="0"/>
              <a:t>中记录由小到大遍历，并依次写入一个</a:t>
            </a:r>
            <a:r>
              <a:rPr lang="en-US" altLang="zh-CN" dirty="0"/>
              <a:t>level 0 </a:t>
            </a:r>
            <a:r>
              <a:rPr lang="zh-CN" altLang="en-US" dirty="0"/>
              <a:t>的新建</a:t>
            </a:r>
            <a:r>
              <a:rPr lang="en-US" altLang="zh-CN" dirty="0" err="1"/>
              <a:t>SSTable</a:t>
            </a:r>
            <a:r>
              <a:rPr lang="zh-CN" altLang="en-US" dirty="0"/>
              <a:t>文件中，写完后建立文件的</a:t>
            </a:r>
            <a:r>
              <a:rPr lang="en-US" altLang="zh-CN" dirty="0"/>
              <a:t>index </a:t>
            </a:r>
            <a:r>
              <a:rPr lang="zh-CN" altLang="en-US" dirty="0"/>
              <a:t>数据。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major compaction</a:t>
            </a:r>
            <a:r>
              <a:rPr lang="en-US" altLang="zh-CN" dirty="0"/>
              <a:t>:</a:t>
            </a:r>
            <a:r>
              <a:rPr lang="zh-CN" altLang="en-US" dirty="0"/>
              <a:t>当某个</a:t>
            </a:r>
            <a:r>
              <a:rPr lang="en-US" altLang="zh-CN" dirty="0"/>
              <a:t>level</a:t>
            </a:r>
            <a:r>
              <a:rPr lang="zh-CN" altLang="en-US" dirty="0"/>
              <a:t>下的</a:t>
            </a:r>
            <a:r>
              <a:rPr lang="en-US" altLang="zh-CN" dirty="0" err="1"/>
              <a:t>SSTable</a:t>
            </a:r>
            <a:r>
              <a:rPr lang="zh-CN" altLang="en-US" dirty="0"/>
              <a:t>文件数目超过一定设置值后，</a:t>
            </a:r>
            <a:r>
              <a:rPr lang="en-US" altLang="zh-CN" dirty="0" err="1"/>
              <a:t>levelDB</a:t>
            </a:r>
            <a:r>
              <a:rPr lang="zh-CN" altLang="en-US" dirty="0"/>
              <a:t>会从这个</a:t>
            </a:r>
            <a:r>
              <a:rPr lang="en-US" altLang="zh-CN" dirty="0"/>
              <a:t>level</a:t>
            </a:r>
            <a:r>
              <a:rPr lang="zh-CN" altLang="en-US" dirty="0"/>
              <a:t>的</a:t>
            </a:r>
            <a:r>
              <a:rPr lang="en-US" altLang="zh-CN" dirty="0" err="1"/>
              <a:t>SSTable</a:t>
            </a:r>
            <a:r>
              <a:rPr lang="zh-CN" altLang="en-US" dirty="0"/>
              <a:t>中选择一个文件（</a:t>
            </a:r>
            <a:r>
              <a:rPr lang="en-US" altLang="zh-CN" dirty="0"/>
              <a:t>level&gt;0</a:t>
            </a:r>
            <a:r>
              <a:rPr lang="zh-CN" altLang="en-US" dirty="0"/>
              <a:t>），将其和高一层级的</a:t>
            </a:r>
            <a:r>
              <a:rPr lang="en-US" altLang="zh-CN" dirty="0"/>
              <a:t>level+1</a:t>
            </a:r>
            <a:r>
              <a:rPr lang="zh-CN" altLang="en-US" dirty="0"/>
              <a:t>的</a:t>
            </a:r>
            <a:r>
              <a:rPr lang="en-US" altLang="zh-CN" dirty="0" err="1"/>
              <a:t>SSTable</a:t>
            </a:r>
            <a:r>
              <a:rPr lang="zh-CN" altLang="en-US" dirty="0"/>
              <a:t>文件合并。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compaction</a:t>
            </a:r>
            <a:r>
              <a:rPr lang="zh-CN" altLang="en-US" dirty="0">
                <a:solidFill>
                  <a:srgbClr val="FF0000"/>
                </a:solidFill>
              </a:rPr>
              <a:t>因此导致读写放大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KV Separation</a:t>
            </a:r>
            <a:r>
              <a:rPr lang="zh-CN" altLang="en-US" b="1" dirty="0"/>
              <a:t>（键值分离）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785231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WiscKey</a:t>
            </a:r>
            <a:r>
              <a:rPr lang="zh-CN" altLang="en-US" dirty="0"/>
              <a:t>认为在</a:t>
            </a:r>
            <a:r>
              <a:rPr lang="en-US" altLang="zh-CN" dirty="0"/>
              <a:t>LSM</a:t>
            </a:r>
            <a:r>
              <a:rPr lang="zh-CN" altLang="en-US" dirty="0"/>
              <a:t>树中存储值对于索引是不必要的，提出仅在</a:t>
            </a:r>
            <a:r>
              <a:rPr lang="en-US" altLang="zh-CN" dirty="0"/>
              <a:t>LSM</a:t>
            </a:r>
            <a:r>
              <a:rPr lang="zh-CN" altLang="en-US" dirty="0"/>
              <a:t>树中存储</a:t>
            </a:r>
            <a:r>
              <a:rPr lang="en-US" altLang="zh-CN" dirty="0"/>
              <a:t>key</a:t>
            </a:r>
            <a:r>
              <a:rPr lang="zh-CN" altLang="en-US" dirty="0"/>
              <a:t>和元数据，在一个称为</a:t>
            </a:r>
            <a:r>
              <a:rPr lang="en-US" altLang="zh-CN" dirty="0">
                <a:solidFill>
                  <a:srgbClr val="FF0000"/>
                </a:solidFill>
              </a:rPr>
              <a:t>vlog</a:t>
            </a:r>
            <a:r>
              <a:rPr lang="zh-CN" altLang="en-US" dirty="0"/>
              <a:t>（</a:t>
            </a:r>
            <a:r>
              <a:rPr lang="en-US" altLang="zh-CN" dirty="0"/>
              <a:t>value log</a:t>
            </a:r>
            <a:r>
              <a:rPr lang="zh-CN" altLang="en-US" dirty="0"/>
              <a:t>）的</a:t>
            </a:r>
            <a:r>
              <a:rPr lang="en-US" altLang="zh-CN" dirty="0"/>
              <a:t>append-only</a:t>
            </a:r>
            <a:r>
              <a:rPr lang="zh-CN" altLang="en-US" dirty="0"/>
              <a:t>的循环日志中存储值。</a:t>
            </a:r>
            <a:endParaRPr lang="en-US" altLang="zh-CN" dirty="0"/>
          </a:p>
          <a:p>
            <a:r>
              <a:rPr lang="zh-CN" altLang="en-US" dirty="0"/>
              <a:t>键值分离存储显著减小了</a:t>
            </a:r>
            <a:r>
              <a:rPr lang="en-US" altLang="zh-CN" dirty="0"/>
              <a:t>LSM</a:t>
            </a:r>
            <a:r>
              <a:rPr lang="zh-CN" altLang="en-US" dirty="0"/>
              <a:t>树的大小，所以有效的减轻了读写放大，减小了压缩和查找开销。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LSM</a:t>
            </a:r>
            <a:r>
              <a:rPr lang="zh-CN" altLang="en-US" dirty="0"/>
              <a:t>树中通过</a:t>
            </a:r>
            <a:r>
              <a:rPr lang="en-US" altLang="zh-CN" dirty="0"/>
              <a:t>compaction</a:t>
            </a:r>
            <a:r>
              <a:rPr lang="zh-CN" altLang="en-US" dirty="0"/>
              <a:t>来回收无效的数据，值分开存储后不参与</a:t>
            </a:r>
            <a:r>
              <a:rPr lang="en-US" altLang="zh-CN" dirty="0"/>
              <a:t>compaction</a:t>
            </a:r>
            <a:r>
              <a:rPr lang="zh-CN" altLang="en-US" dirty="0"/>
              <a:t>，就需要单独的</a:t>
            </a:r>
            <a:r>
              <a:rPr lang="en-US" altLang="zh-CN" dirty="0">
                <a:solidFill>
                  <a:srgbClr val="FF0000"/>
                </a:solidFill>
              </a:rPr>
              <a:t>GC</a:t>
            </a:r>
            <a:r>
              <a:rPr lang="zh-CN" altLang="en-US" dirty="0"/>
              <a:t>（</a:t>
            </a:r>
            <a:r>
              <a:rPr lang="en-US" altLang="zh-CN" dirty="0"/>
              <a:t>garbage collection</a:t>
            </a:r>
            <a:r>
              <a:rPr lang="zh-CN" altLang="en-US" dirty="0"/>
              <a:t>）操作，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Garbage collection</a:t>
            </a:r>
            <a:r>
              <a:rPr lang="zh-CN" altLang="en-US" b="1" dirty="0"/>
              <a:t>（垃圾回收）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7931"/>
            <a:ext cx="10515600" cy="4269032"/>
          </a:xfrm>
        </p:spPr>
        <p:txBody>
          <a:bodyPr/>
          <a:lstStyle/>
          <a:p>
            <a:r>
              <a:rPr lang="en-US" altLang="zh-CN" dirty="0" err="1"/>
              <a:t>WiscKey</a:t>
            </a:r>
            <a:r>
              <a:rPr lang="zh-CN" altLang="zh-CN" dirty="0"/>
              <a:t>分别跟踪</a:t>
            </a:r>
            <a:r>
              <a:rPr lang="en-US" altLang="zh-CN" dirty="0" err="1"/>
              <a:t>vLog</a:t>
            </a:r>
            <a:r>
              <a:rPr lang="zh-CN" altLang="zh-CN" dirty="0"/>
              <a:t>头部和</a:t>
            </a:r>
            <a:r>
              <a:rPr lang="en-US" altLang="zh-CN" dirty="0" err="1"/>
              <a:t>vLog</a:t>
            </a:r>
            <a:r>
              <a:rPr lang="zh-CN" altLang="zh-CN" dirty="0"/>
              <a:t>尾部，它们分别对应于</a:t>
            </a:r>
            <a:r>
              <a:rPr lang="en-US" altLang="zh-CN" dirty="0" err="1"/>
              <a:t>vLog</a:t>
            </a:r>
            <a:r>
              <a:rPr lang="zh-CN" altLang="zh-CN" dirty="0"/>
              <a:t>的结束和开始。 它始终将新值插入</a:t>
            </a:r>
            <a:r>
              <a:rPr lang="en-US" altLang="zh-CN" dirty="0" err="1"/>
              <a:t>vLog</a:t>
            </a:r>
            <a:r>
              <a:rPr lang="zh-CN" altLang="zh-CN" dirty="0"/>
              <a:t>头。 当它执行</a:t>
            </a:r>
            <a:r>
              <a:rPr lang="en-US" altLang="zh-CN" dirty="0"/>
              <a:t>GC</a:t>
            </a:r>
            <a:r>
              <a:rPr lang="zh-CN" altLang="zh-CN" dirty="0"/>
              <a:t>操作时，它会从</a:t>
            </a:r>
            <a:r>
              <a:rPr lang="en-US" altLang="zh-CN" dirty="0" err="1"/>
              <a:t>vLog</a:t>
            </a:r>
            <a:r>
              <a:rPr lang="zh-CN" altLang="zh-CN" dirty="0"/>
              <a:t>尾部读取一大块</a:t>
            </a:r>
            <a:r>
              <a:rPr lang="en-US" altLang="zh-CN" dirty="0"/>
              <a:t>KV</a:t>
            </a:r>
            <a:r>
              <a:rPr lang="zh-CN" altLang="zh-CN" dirty="0"/>
              <a:t>对。 它首先查询</a:t>
            </a:r>
            <a:r>
              <a:rPr lang="en-US" altLang="zh-CN" dirty="0"/>
              <a:t>LSM</a:t>
            </a:r>
            <a:r>
              <a:rPr lang="zh-CN" altLang="zh-CN" dirty="0"/>
              <a:t>树以查看每个</a:t>
            </a:r>
            <a:r>
              <a:rPr lang="en-US" altLang="zh-CN" dirty="0"/>
              <a:t>KV</a:t>
            </a:r>
            <a:r>
              <a:rPr lang="zh-CN" altLang="zh-CN" dirty="0"/>
              <a:t>对是否有效。 然后它丢弃无效</a:t>
            </a:r>
            <a:r>
              <a:rPr lang="en-US" altLang="zh-CN" dirty="0"/>
              <a:t>KV</a:t>
            </a:r>
            <a:r>
              <a:rPr lang="zh-CN" altLang="zh-CN" dirty="0"/>
              <a:t>对的值，并将有效值写回</a:t>
            </a:r>
            <a:r>
              <a:rPr lang="en-US" altLang="zh-CN" dirty="0" err="1"/>
              <a:t>vLog</a:t>
            </a:r>
            <a:r>
              <a:rPr lang="zh-CN" altLang="zh-CN" dirty="0"/>
              <a:t>头。 它最终更新</a:t>
            </a:r>
            <a:r>
              <a:rPr lang="en-US" altLang="zh-CN" dirty="0"/>
              <a:t>LSM</a:t>
            </a:r>
            <a:r>
              <a:rPr lang="zh-CN" altLang="zh-CN" dirty="0"/>
              <a:t>树以获取有效值的最新位置。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它通过扫描整个</a:t>
            </a:r>
            <a:r>
              <a:rPr lang="en-US" altLang="zh-CN" dirty="0"/>
              <a:t>LSM</a:t>
            </a:r>
            <a:r>
              <a:rPr lang="zh-CN" altLang="en-US" dirty="0"/>
              <a:t>树，每个</a:t>
            </a:r>
            <a:r>
              <a:rPr lang="en-US" altLang="zh-CN" dirty="0"/>
              <a:t>key</a:t>
            </a:r>
            <a:r>
              <a:rPr lang="zh-CN" altLang="en-US" dirty="0"/>
              <a:t>对应的</a:t>
            </a:r>
            <a:r>
              <a:rPr lang="en-US" altLang="zh-CN" dirty="0"/>
              <a:t>value</a:t>
            </a:r>
            <a:r>
              <a:rPr lang="zh-CN" altLang="en-US" dirty="0"/>
              <a:t>就是有效的，没有可以对应的</a:t>
            </a:r>
            <a:r>
              <a:rPr lang="en-US" altLang="zh-CN" dirty="0"/>
              <a:t>value</a:t>
            </a:r>
            <a:r>
              <a:rPr lang="zh-CN" altLang="en-US" dirty="0"/>
              <a:t>就是无效的，但这么做效率太低，于是</a:t>
            </a:r>
            <a:r>
              <a:rPr lang="en-US" altLang="zh-CN" dirty="0" err="1"/>
              <a:t>WiscKey</a:t>
            </a:r>
            <a:r>
              <a:rPr lang="zh-CN" altLang="en-US" dirty="0"/>
              <a:t>把值相关的</a:t>
            </a:r>
            <a:r>
              <a:rPr lang="en-US" altLang="zh-CN" dirty="0"/>
              <a:t>key</a:t>
            </a:r>
            <a:r>
              <a:rPr lang="zh-CN" altLang="en-US" dirty="0"/>
              <a:t>和元数据也存储到</a:t>
            </a:r>
            <a:r>
              <a:rPr lang="en-US" altLang="zh-CN" dirty="0"/>
              <a:t>vlog</a:t>
            </a:r>
            <a:r>
              <a:rPr lang="zh-CN" altLang="en-US" dirty="0"/>
              <a:t>中。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4738"/>
            <a:ext cx="10515600" cy="5192225"/>
          </a:xfrm>
        </p:spPr>
        <p:txBody>
          <a:bodyPr/>
          <a:lstStyle/>
          <a:p>
            <a:r>
              <a:rPr lang="en-US" altLang="zh-CN" dirty="0"/>
              <a:t>KV separation</a:t>
            </a:r>
            <a:r>
              <a:rPr lang="zh-CN" altLang="en-US" dirty="0"/>
              <a:t>也不能解决所有问题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虽然</a:t>
            </a:r>
            <a:r>
              <a:rPr lang="zh-CN" altLang="en-US" dirty="0"/>
              <a:t>键值</a:t>
            </a:r>
            <a:r>
              <a:rPr lang="zh-CN" altLang="zh-CN" dirty="0"/>
              <a:t>分离减少了压缩和查找开销，但我们认为它受到</a:t>
            </a:r>
            <a:r>
              <a:rPr lang="en-US" altLang="zh-CN" dirty="0" err="1"/>
              <a:t>vLog</a:t>
            </a:r>
            <a:r>
              <a:rPr lang="zh-CN" altLang="zh-CN" dirty="0"/>
              <a:t>中大量</a:t>
            </a:r>
            <a:r>
              <a:rPr lang="en-US" altLang="zh-CN" dirty="0"/>
              <a:t>GC</a:t>
            </a:r>
            <a:r>
              <a:rPr lang="zh-CN" altLang="zh-CN" dirty="0"/>
              <a:t>开销的影响。 此外，如果预留空间有限，则</a:t>
            </a:r>
            <a:r>
              <a:rPr lang="en-US" altLang="zh-CN" dirty="0"/>
              <a:t>GC</a:t>
            </a:r>
            <a:r>
              <a:rPr lang="zh-CN" altLang="zh-CN" dirty="0"/>
              <a:t>开销会变得更加严重。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由于其</a:t>
            </a:r>
            <a:r>
              <a:rPr lang="zh-CN" altLang="en-US" dirty="0"/>
              <a:t>循环</a:t>
            </a:r>
            <a:r>
              <a:rPr lang="zh-CN" altLang="zh-CN" dirty="0"/>
              <a:t>日志设计，</a:t>
            </a:r>
            <a:r>
              <a:rPr lang="en-US" altLang="zh-CN" dirty="0" err="1"/>
              <a:t>vLog</a:t>
            </a:r>
            <a:r>
              <a:rPr lang="zh-CN" altLang="zh-CN" dirty="0"/>
              <a:t>只能从其</a:t>
            </a:r>
            <a:r>
              <a:rPr lang="en-US" altLang="zh-CN" dirty="0" err="1"/>
              <a:t>vLog</a:t>
            </a:r>
            <a:r>
              <a:rPr lang="zh-CN" altLang="zh-CN" dirty="0"/>
              <a:t>尾部回收空间。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每个</a:t>
            </a:r>
            <a:r>
              <a:rPr lang="en-US" altLang="zh-CN" dirty="0"/>
              <a:t>GC</a:t>
            </a:r>
            <a:r>
              <a:rPr lang="zh-CN" altLang="zh-CN" dirty="0"/>
              <a:t>操作都会查询</a:t>
            </a:r>
            <a:r>
              <a:rPr lang="en-US" altLang="zh-CN" dirty="0"/>
              <a:t>LSM</a:t>
            </a:r>
            <a:r>
              <a:rPr lang="zh-CN" altLang="zh-CN" dirty="0"/>
              <a:t>树，以检查</a:t>
            </a:r>
            <a:r>
              <a:rPr lang="en-US" altLang="zh-CN" dirty="0" err="1"/>
              <a:t>vLog</a:t>
            </a:r>
            <a:r>
              <a:rPr lang="zh-CN" altLang="zh-CN" dirty="0"/>
              <a:t>尾部的块中每个</a:t>
            </a:r>
            <a:r>
              <a:rPr lang="en-US" altLang="zh-CN" dirty="0"/>
              <a:t>KV</a:t>
            </a:r>
            <a:r>
              <a:rPr lang="zh-CN" altLang="zh-CN" dirty="0"/>
              <a:t>对的有效</a:t>
            </a:r>
            <a:r>
              <a:rPr lang="en-US" altLang="zh-CN" dirty="0"/>
              <a:t>  	</a:t>
            </a:r>
            <a:r>
              <a:rPr lang="zh-CN" altLang="zh-CN" dirty="0"/>
              <a:t>性。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从加载到更新阶段的写放大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531"/>
            <a:ext cx="10515600" cy="345152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HashKV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HashKV</a:t>
            </a:r>
            <a:r>
              <a:rPr lang="zh-CN" altLang="zh-CN" dirty="0"/>
              <a:t>专门针对更新密集型工作负载。 它改善了</a:t>
            </a:r>
            <a:r>
              <a:rPr lang="zh-CN" altLang="en-US" dirty="0"/>
              <a:t>键值</a:t>
            </a:r>
            <a:r>
              <a:rPr lang="zh-CN" altLang="zh-CN" dirty="0"/>
              <a:t>分离的</a:t>
            </a:r>
            <a:r>
              <a:rPr lang="en-US" altLang="zh-CN" dirty="0"/>
              <a:t>value</a:t>
            </a:r>
            <a:r>
              <a:rPr lang="zh-CN" altLang="zh-CN" dirty="0"/>
              <a:t>存储管理，以实现高更</a:t>
            </a:r>
            <a:r>
              <a:rPr lang="zh-CN" altLang="en-US" dirty="0"/>
              <a:t>新</a:t>
            </a:r>
            <a:r>
              <a:rPr lang="zh-CN" altLang="zh-CN" dirty="0"/>
              <a:t>性能。</a:t>
            </a:r>
            <a:endParaRPr lang="en-US" altLang="zh-CN" dirty="0"/>
          </a:p>
          <a:p>
            <a:r>
              <a:rPr lang="en-US" altLang="zh-CN" dirty="0" err="1"/>
              <a:t>HashKV</a:t>
            </a:r>
            <a:r>
              <a:rPr lang="zh-CN" altLang="en-US" dirty="0"/>
              <a:t>在</a:t>
            </a:r>
            <a:r>
              <a:rPr lang="en-US" altLang="zh-CN" dirty="0"/>
              <a:t>LSM</a:t>
            </a:r>
            <a:r>
              <a:rPr lang="zh-CN" altLang="en-US" dirty="0"/>
              <a:t>树中存储元数据和</a:t>
            </a:r>
            <a:r>
              <a:rPr lang="en-US" altLang="zh-CN" dirty="0"/>
              <a:t>key</a:t>
            </a:r>
            <a:r>
              <a:rPr lang="zh-CN" altLang="en-US" dirty="0"/>
              <a:t>来索引键值对，将值存储在</a:t>
            </a:r>
            <a:r>
              <a:rPr lang="en-US" altLang="zh-CN" dirty="0">
                <a:solidFill>
                  <a:srgbClr val="FF0000"/>
                </a:solidFill>
              </a:rPr>
              <a:t>value store</a:t>
            </a:r>
            <a:r>
              <a:rPr lang="zh-CN" altLang="en-US" dirty="0"/>
              <a:t>的单独区域中。同时引入几个核心设计元素以实现高效的值存储的管理。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）基于</a:t>
            </a:r>
            <a:r>
              <a:rPr lang="en-US" altLang="zh-CN" dirty="0"/>
              <a:t>hash</a:t>
            </a:r>
            <a:r>
              <a:rPr lang="zh-CN" altLang="en-US" dirty="0"/>
              <a:t>的数据分组（</a:t>
            </a:r>
            <a:r>
              <a:rPr lang="en-US" altLang="zh-CN" dirty="0"/>
              <a:t>Hash-based data grouping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）动态分配预留空间 </a:t>
            </a:r>
            <a:r>
              <a:rPr lang="en-US" altLang="zh-CN" dirty="0"/>
              <a:t>(Dynamic reserved space allocation)</a:t>
            </a:r>
          </a:p>
          <a:p>
            <a:pPr marL="914400" lvl="2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）热度感知 </a:t>
            </a:r>
            <a:r>
              <a:rPr lang="en-US" altLang="zh-CN" dirty="0"/>
              <a:t>(Hotness awareness)</a:t>
            </a:r>
          </a:p>
          <a:p>
            <a:pPr marL="914400" lvl="2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）选择性键值分离 </a:t>
            </a:r>
            <a:r>
              <a:rPr lang="en-US" altLang="zh-CN" dirty="0"/>
              <a:t>(Selective KV separation)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</TotalTime>
  <Words>1206</Words>
  <Application>Microsoft Office PowerPoint</Application>
  <PresentationFormat>宽屏</PresentationFormat>
  <Paragraphs>114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黑体</vt:lpstr>
      <vt:lpstr>Arial</vt:lpstr>
      <vt:lpstr>Office 主题​​</vt:lpstr>
      <vt:lpstr>HashKV: Enabling Efficient Updates in KV Storage via Hashing</vt:lpstr>
      <vt:lpstr>背景</vt:lpstr>
      <vt:lpstr>PowerPoint 演示文稿</vt:lpstr>
      <vt:lpstr>Compaction</vt:lpstr>
      <vt:lpstr>KV Separation（键值分离）</vt:lpstr>
      <vt:lpstr>Garbage collection（垃圾回收）</vt:lpstr>
      <vt:lpstr>PowerPoint 演示文稿</vt:lpstr>
      <vt:lpstr>从加载到更新阶段的写放大</vt:lpstr>
      <vt:lpstr>HashKV</vt:lpstr>
      <vt:lpstr>基于hash的数据分组（Hash-based data grouping）</vt:lpstr>
      <vt:lpstr>动态分配预留空间（Dynamic reserved space allocation）</vt:lpstr>
      <vt:lpstr>基于组的垃圾回收（Group-Based garbage collection）</vt:lpstr>
      <vt:lpstr>热度感知（Hotness Awareness）</vt:lpstr>
      <vt:lpstr>选择性键值分离（Selective KV Separation）</vt:lpstr>
      <vt:lpstr>PowerPoint 演示文稿</vt:lpstr>
      <vt:lpstr>HashKV结构</vt:lpstr>
      <vt:lpstr>实验</vt:lpstr>
      <vt:lpstr>HashKV的更新性能</vt:lpstr>
      <vt:lpstr>预留空间的影响</vt:lpstr>
      <vt:lpstr>范围扫描</vt:lpstr>
      <vt:lpstr>优化功能</vt:lpstr>
      <vt:lpstr>谢谢！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HashKV: Enabling Efficient Updates in KV Storage via Hashing</dc:title>
  <dc:creator>PC</dc:creator>
  <cp:lastModifiedBy>Leo Huazi</cp:lastModifiedBy>
  <cp:revision>42</cp:revision>
  <dcterms:created xsi:type="dcterms:W3CDTF">2018-10-19T05:36:00Z</dcterms:created>
  <dcterms:modified xsi:type="dcterms:W3CDTF">2018-11-27T10:59:40Z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2052-11.1.0.7811</vt:lpwstr>
  </property>
</Properties>
</file>