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8" r:id="rId6"/>
    <p:sldId id="293" r:id="rId7"/>
    <p:sldId id="273" r:id="rId8"/>
    <p:sldId id="331" r:id="rId9"/>
    <p:sldId id="332" r:id="rId10"/>
    <p:sldId id="333" r:id="rId11"/>
    <p:sldId id="334" r:id="rId12"/>
    <p:sldId id="274" r:id="rId13"/>
    <p:sldId id="281" r:id="rId14"/>
    <p:sldId id="336" r:id="rId15"/>
    <p:sldId id="337" r:id="rId16"/>
    <p:sldId id="338" r:id="rId17"/>
    <p:sldId id="340" r:id="rId18"/>
    <p:sldId id="275" r:id="rId19"/>
    <p:sldId id="339" r:id="rId20"/>
    <p:sldId id="356" r:id="rId21"/>
    <p:sldId id="357" r:id="rId22"/>
    <p:sldId id="358" r:id="rId23"/>
    <p:sldId id="360" r:id="rId24"/>
    <p:sldId id="359" r:id="rId25"/>
    <p:sldId id="361" r:id="rId26"/>
    <p:sldId id="362" r:id="rId27"/>
    <p:sldId id="363" r:id="rId28"/>
    <p:sldId id="364" r:id="rId29"/>
    <p:sldId id="36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事务：指访问并可能更新数据库中各种数据项的一个程序执行单元。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2484755" y="3689350"/>
            <a:ext cx="10850880" cy="850900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Lalith Suresh, Dahlia Malkhi, Parikshit Gopalan </a:t>
            </a:r>
            <a:endParaRPr lang="en-US" altLang="zh-CN"/>
          </a:p>
          <a:p>
            <a:pPr algn="ctr"/>
            <a:r>
              <a:rPr lang="en-US" altLang="zh-CN"/>
              <a:t>Ivan Porto Carreiro</a:t>
            </a:r>
            <a:r>
              <a:rPr lang="en-US" altLang="zh-CN" baseline="30000"/>
              <a:t>1</a:t>
            </a:r>
            <a:r>
              <a:rPr lang="en-US" altLang="zh-CN"/>
              <a:t>, Zeeshan Lokhandwala</a:t>
            </a:r>
            <a:r>
              <a:rPr lang="en-US" altLang="zh-CN" baseline="30000"/>
              <a:t>2</a:t>
            </a:r>
            <a:endParaRPr lang="en-US" altLang="zh-CN" baseline="3000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2484755" y="2411095"/>
            <a:ext cx="11277600" cy="7493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dirty="0"/>
              <a:t>Stable and Consistent </a:t>
            </a:r>
            <a:br>
              <a:rPr lang="en-US" altLang="zh-CN" sz="4000" dirty="0"/>
            </a:br>
            <a:r>
              <a:rPr lang="en-US" altLang="zh-CN" sz="4000" dirty="0"/>
              <a:t>Membership at Scale with Rapid</a:t>
            </a:r>
            <a:endParaRPr lang="en-US" altLang="zh-CN" sz="40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299585" y="2211070"/>
            <a:ext cx="7475855" cy="12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239385" y="5020945"/>
            <a:ext cx="685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words: membership management,failure detection</a:t>
            </a:r>
            <a:endParaRPr lang="en-US" altLang="zh-CN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Designs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Decentrailized Design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702945" y="1251585"/>
            <a:ext cx="109753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latin typeface="Microsoft JhengHei" panose="020B0604030504040204" charset="-120"/>
                <a:ea typeface="Microsoft JhengHei" panose="020B0604030504040204" charset="-120"/>
              </a:rPr>
              <a:t>Brief overview of the algorithm</a:t>
            </a:r>
            <a:r>
              <a:rPr lang="zh-CN" altLang="en-US">
                <a:latin typeface="Microsoft JhengHei" panose="020B0604030504040204" charset="-120"/>
                <a:ea typeface="宋体" panose="02010600030101010101" pitchFamily="2" charset="-122"/>
              </a:rPr>
              <a:t>：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342900" indent="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>
                <a:latin typeface="Microsoft JhengHei" panose="020B0604030504040204" charset="-120"/>
                <a:ea typeface="Microsoft JhengHei" panose="020B0604030504040204" charset="-120"/>
              </a:rPr>
              <a:t> a monitoring overlay;</a:t>
            </a:r>
            <a:endParaRPr lang="en-US" altLang="zh-CN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342900" indent="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>
                <a:latin typeface="Microsoft JhengHei" panose="020B0604030504040204" charset="-120"/>
                <a:ea typeface="Microsoft JhengHei" panose="020B0604030504040204" charset="-120"/>
              </a:rPr>
              <a:t> an almost-everywhere multi-process cut detection(CD)</a:t>
            </a:r>
            <a:endParaRPr lang="en-US" altLang="zh-CN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342900" indent="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>
                <a:latin typeface="Microsoft JhengHei" panose="020B0604030504040204" charset="-120"/>
                <a:ea typeface="Microsoft JhengHei" panose="020B0604030504040204" charset="-120"/>
              </a:rPr>
              <a:t> a fast, leaderless view-change(VC) consensus protocol 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0" y="3489960"/>
            <a:ext cx="8101330" cy="2369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Expander-based Monitoring</a:t>
            </a:r>
            <a:endParaRPr lang="en-US" b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9925" y="3959225"/>
            <a:ext cx="109753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Microsoft JhengHei" panose="020B0604030504040204" charset="-120"/>
                <a:ea typeface="Microsoft JhengHei" panose="020B0604030504040204" charset="-120"/>
              </a:rPr>
              <a:t>To every process, observer num. = subject num. =K</a:t>
            </a:r>
            <a:endParaRPr lang="en-US" altLang="zh-CN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Microsoft JhengHei" panose="020B0604030504040204" charset="-120"/>
                <a:ea typeface="Microsoft JhengHei" panose="020B0604030504040204" charset="-120"/>
              </a:rPr>
              <a:t>Two types of alerts: JOIN and REMOVE</a:t>
            </a:r>
            <a:endParaRPr lang="en-US" altLang="zh-CN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Microsoft JhengHei" panose="020B0604030504040204" charset="-120"/>
                <a:ea typeface="Microsoft JhengHei" panose="020B0604030504040204" charset="-120"/>
              </a:rPr>
              <a:t>Mode of dissemination: broadcast</a:t>
            </a:r>
            <a:endParaRPr lang="zh-CN" altLang="en-US">
              <a:latin typeface="Microsoft JhengHei" panose="020B0604030504040204" charset="-12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26120" b="8002"/>
          <a:stretch>
            <a:fillRect/>
          </a:stretch>
        </p:blipFill>
        <p:spPr>
          <a:xfrm>
            <a:off x="2145030" y="1028700"/>
            <a:ext cx="8025130" cy="1878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7230" y="2934335"/>
            <a:ext cx="3102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仿宋" panose="02010609060101010101" charset="-122"/>
                <a:ea typeface="仿宋" panose="02010609060101010101" charset="-122"/>
              </a:rPr>
              <a:t>expander graph of process p</a:t>
            </a:r>
            <a:endParaRPr lang="en-US" altLang="zh-CN" sz="160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921375" y="1028700"/>
            <a:ext cx="473075" cy="487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57620" y="757555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edge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Multi-process Cut Detection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9925" y="3973195"/>
            <a:ext cx="1097534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Microsoft JhengHei" panose="020B0604030504040204" charset="-120"/>
                <a:ea typeface="宋体" panose="02010600030101010101" pitchFamily="2" charset="-122"/>
              </a:rPr>
              <a:t>P</a:t>
            </a:r>
            <a:r>
              <a:rPr lang="zh-CN" altLang="en-US">
                <a:latin typeface="Microsoft JhengHei" panose="020B0604030504040204" charset="-120"/>
                <a:ea typeface="宋体" panose="02010600030101010101" pitchFamily="2" charset="-122"/>
              </a:rPr>
              <a:t>rovid</a:t>
            </a:r>
            <a:r>
              <a:rPr lang="en-US" altLang="zh-CN">
                <a:latin typeface="Microsoft JhengHei" panose="020B0604030504040204" charset="-120"/>
                <a:ea typeface="宋体" panose="02010600030101010101" pitchFamily="2" charset="-122"/>
              </a:rPr>
              <a:t>ing</a:t>
            </a:r>
            <a:r>
              <a:rPr lang="zh-CN" altLang="en-US">
                <a:latin typeface="Microsoft JhengHei" panose="020B0604030504040204" charset="-120"/>
                <a:ea typeface="宋体" panose="02010600030101010101" pitchFamily="2" charset="-122"/>
              </a:rPr>
              <a:t> stable multi-process cut detection with</a:t>
            </a:r>
            <a:r>
              <a:rPr lang="zh-CN" altLang="en-US">
                <a:solidFill>
                  <a:srgbClr val="FF0000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 almost-everywhere agreement</a:t>
            </a:r>
            <a:endParaRPr lang="zh-CN" altLang="en-US">
              <a:solidFill>
                <a:srgbClr val="FF0000"/>
              </a:solidFill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Setting two thresholds: </a:t>
            </a:r>
            <a:r>
              <a:rPr lang="en-US" altLang="zh-CN">
                <a:solidFill>
                  <a:srgbClr val="FF0000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rgbClr val="FF0000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H</a:t>
            </a:r>
            <a:r>
              <a:rPr lang="en-US" altLang="zh-CN">
                <a:solidFill>
                  <a:schemeClr val="tx1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, 1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≤ L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≤ H ≤ K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Three situations: 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1)  ≥ H, stable report mode;</a:t>
            </a:r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2)  between L and H, un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stable report mode;</a:t>
            </a:r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3)  fewer than L, noise</a:t>
            </a:r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805" y="1028700"/>
            <a:ext cx="7012305" cy="24618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27120" y="3260725"/>
            <a:ext cx="5215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仿宋" panose="02010609060101010101" charset="-122"/>
                <a:ea typeface="仿宋" panose="02010609060101010101" charset="-122"/>
              </a:rPr>
              <a:t>K = 10, H = 7, L = 2</a:t>
            </a:r>
            <a:endParaRPr lang="en-US" altLang="zh-CN" sz="16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600" b="1">
                <a:latin typeface="仿宋" panose="02010609060101010101" charset="-122"/>
                <a:ea typeface="仿宋" panose="02010609060101010101" charset="-122"/>
              </a:rPr>
              <a:t>Left: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</a:rPr>
              <a:t> stable ={r,s,t}; unstable ={q}</a:t>
            </a:r>
            <a:endParaRPr lang="en-US" altLang="zh-CN" sz="16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600" b="1">
                <a:latin typeface="仿宋" panose="02010609060101010101" charset="-122"/>
                <a:ea typeface="仿宋" panose="02010609060101010101" charset="-122"/>
              </a:rPr>
              <a:t>Right: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</a:rPr>
              <a:t>  p proposes a view change{r,s,t}. </a:t>
            </a:r>
            <a:endParaRPr lang="en-US" altLang="zh-CN" sz="16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9925" y="889635"/>
            <a:ext cx="1048829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Segoe UI" panose="020B0502040204020203" charset="0"/>
                <a:ea typeface="宋体" panose="02010600030101010101" pitchFamily="2" charset="-122"/>
                <a:cs typeface="Segoe UI" panose="020B0502040204020203" charset="0"/>
                <a:sym typeface="+mn-ea"/>
              </a:rPr>
              <a:t>C</a:t>
            </a:r>
            <a:r>
              <a:rPr lang="zh-CN" altLang="en-US" sz="1600">
                <a:latin typeface="Segoe UI" panose="020B0502040204020203" charset="0"/>
                <a:ea typeface="宋体" panose="02010600030101010101" pitchFamily="2" charset="-122"/>
                <a:cs typeface="Segoe UI" panose="020B0502040204020203" charset="0"/>
                <a:sym typeface="+mn-ea"/>
              </a:rPr>
              <a:t>ollect</a:t>
            </a:r>
            <a:r>
              <a:rPr lang="en-US" altLang="zh-CN" sz="1600">
                <a:latin typeface="Segoe UI" panose="020B0502040204020203" charset="0"/>
                <a:ea typeface="宋体" panose="02010600030101010101" pitchFamily="2" charset="-122"/>
                <a:cs typeface="Segoe UI" panose="020B0502040204020203" charset="0"/>
                <a:sym typeface="+mn-ea"/>
              </a:rPr>
              <a:t>ing</a:t>
            </a:r>
            <a:r>
              <a:rPr lang="zh-CN" altLang="en-US" sz="1600">
                <a:latin typeface="Segoe UI" panose="020B0502040204020203" charset="0"/>
                <a:ea typeface="宋体" panose="02010600030101010101" pitchFamily="2" charset="-122"/>
                <a:cs typeface="Segoe UI" panose="020B0502040204020203" charset="0"/>
                <a:sym typeface="+mn-ea"/>
              </a:rPr>
              <a:t> evidence to support a single, stable multi-process conﬁguration change proposal</a:t>
            </a:r>
            <a:endParaRPr lang="zh-CN" altLang="en-US">
              <a:latin typeface="Segoe UI" panose="020B0502040204020203" charset="0"/>
              <a:ea typeface="宋体" panose="02010600030101010101" pitchFamily="2" charset="-122"/>
              <a:cs typeface="Segoe UI" panose="020B0502040204020203" charset="0"/>
            </a:endParaRPr>
          </a:p>
          <a:p>
            <a:endParaRPr lang="zh-CN" altLang="en-US"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View-change Agreement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9925" y="1768475"/>
            <a:ext cx="1097534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Microsoft JhengHei" panose="020B0604030504040204" charset="-120"/>
                <a:ea typeface="宋体" panose="02010600030101010101" pitchFamily="2" charset="-122"/>
              </a:rPr>
              <a:t>Input: the result of each process' CD proposal </a:t>
            </a: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Consensus protocol</a:t>
            </a:r>
            <a:r>
              <a:rPr lang="en-US" altLang="zh-CN">
                <a:solidFill>
                  <a:schemeClr val="tx1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: has a fast, leaderless path in the commom case </a:t>
            </a:r>
            <a:endParaRPr lang="en-US" altLang="zh-CN">
              <a:solidFill>
                <a:schemeClr val="tx1"/>
              </a:solidFill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Fast Paxos quorum (</a:t>
            </a:r>
            <a:r>
              <a:rPr lang="en-US" altLang="zh-CN">
                <a:solidFill>
                  <a:srgbClr val="FF0000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three quarters</a:t>
            </a:r>
            <a:r>
              <a:rPr lang="en-US" altLang="zh-CN">
                <a:solidFill>
                  <a:schemeClr val="tx1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) of the membership</a:t>
            </a:r>
            <a:endParaRPr lang="en-US" altLang="zh-CN">
              <a:solidFill>
                <a:schemeClr val="tx1"/>
              </a:solidFill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  <a:cs typeface="Arial" panose="020B0604020202020204" pitchFamily="34" charset="0"/>
              </a:rPr>
              <a:t>If fail, Fast Paxos falls back to a recovery path, where we use classical Paxos to make progress</a:t>
            </a:r>
            <a:endParaRPr lang="en-US" altLang="zh-CN" sz="1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Arial" panose="020B0604020202020204" pitchFamily="3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Arial" panose="020B0604020202020204" pitchFamily="3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Centrailized Design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9925" y="2012315"/>
            <a:ext cx="10975340" cy="373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set of auxiliary nodes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records the membership changes for a cluster C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Steps: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1)  Nodes in the current configuration C report alerts only to all nodes in S instead;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2)  Nodes in S execute the VC protocol only among themselves;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3)  Nodes in C learn about changes in the membership through notiﬁcations from S(or by probing nodes in S periodically). 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 fontAlgn="auto">
              <a:lnSpc>
                <a:spcPct val="150000"/>
              </a:lnSpc>
              <a:buSzPct val="50000"/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For progress, members of C need to be connected to a majority partition of S. 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Implementation and Evaluation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1185" y="3429000"/>
            <a:ext cx="7463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Malgun Gothic" panose="020B0503020000020004" charset="-127"/>
                <a:ea typeface="Malgun Gothic" panose="020B0503020000020004" charset="-127"/>
              </a:rPr>
              <a:t> </a:t>
            </a:r>
            <a:r>
              <a:rPr lang="zh-CN" altLang="en-US" sz="1400">
                <a:latin typeface="Malgun Gothic" panose="020B0503020000020004" charset="-127"/>
                <a:ea typeface="Malgun Gothic" panose="020B0503020000020004" charset="-127"/>
              </a:rPr>
              <a:t>Rapid source code. </a:t>
            </a:r>
            <a:r>
              <a:rPr lang="zh-CN" altLang="en-US" sz="1400">
                <a:solidFill>
                  <a:srgbClr val="FF0000"/>
                </a:solidFill>
                <a:latin typeface="Malgun Gothic" panose="020B0503020000020004" charset="-127"/>
                <a:ea typeface="Malgun Gothic" panose="020B0503020000020004" charset="-127"/>
              </a:rPr>
              <a:t>https://github.com/lalithsuresh/ rapid</a:t>
            </a:r>
            <a:endParaRPr lang="zh-CN" altLang="en-US" sz="1400">
              <a:solidFill>
                <a:srgbClr val="FF0000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Implementation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9925" y="1278255"/>
            <a:ext cx="10975340" cy="5400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Microsoft JhengHei" panose="020B0604030504040204" charset="-120"/>
                <a:ea typeface="宋体" panose="02010600030101010101" pitchFamily="2" charset="-122"/>
              </a:rPr>
              <a:t>in Java with 2362 lines of code and 2034 lines of code for tests</a:t>
            </a: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Microsoft JhengHei" panose="020B0604030504040204" charset="-120"/>
                <a:ea typeface="宋体" panose="02010600030101010101" pitchFamily="2" charset="-122"/>
              </a:rPr>
              <a:t>100 VMs</a:t>
            </a: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Microsoft JhengHei" panose="020B0604030504040204" charset="-120"/>
                <a:ea typeface="宋体" panose="02010600030101010101" pitchFamily="2" charset="-122"/>
              </a:rPr>
              <a:t>2 cores and 8GB of RAM per VM</a:t>
            </a: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Microsoft JhengHei" panose="020B0604030504040204" charset="-120"/>
                <a:ea typeface="宋体" panose="02010600030101010101" pitchFamily="2" charset="-122"/>
              </a:rPr>
              <a:t>vary the number of processes(N) in the cluster from 1000 to 2000</a:t>
            </a: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Microsoft JhengHei" panose="020B0604030504040204" charset="-120"/>
                <a:ea typeface="宋体" panose="02010600030101010101" pitchFamily="2" charset="-122"/>
              </a:rPr>
              <a:t> For Rapid, we use the decentralized variant unless speciﬁed otherwise (Rapid-C, where a 3-node ensemble manages the membership of N processes)</a:t>
            </a: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Microsoft JhengHei" panose="020B0604030504040204" charset="-120"/>
                <a:ea typeface="宋体" panose="02010600030101010101" pitchFamily="2" charset="-122"/>
              </a:rPr>
              <a:t> Rapid uses {K, H, L} = {10, 9, 3} for all experiments</a:t>
            </a: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9925" y="1183005"/>
            <a:ext cx="10975340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sz="2000" b="1">
                <a:latin typeface="Microsoft JhengHei" panose="020B0604030504040204" charset="-120"/>
                <a:ea typeface="宋体" panose="02010600030101010101" pitchFamily="2" charset="-122"/>
              </a:rPr>
              <a:t>Bootstrap experiments</a:t>
            </a: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1620" y="320675"/>
            <a:ext cx="6028690" cy="2854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3539490"/>
            <a:ext cx="5797550" cy="2821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0" y="3829685"/>
            <a:ext cx="5847080" cy="22409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9925" y="1183005"/>
            <a:ext cx="10975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b="1">
                <a:solidFill>
                  <a:schemeClr val="tx1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Crash faults</a:t>
            </a: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0" y="1886585"/>
            <a:ext cx="8263890" cy="30854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77260" y="5107940"/>
            <a:ext cx="5238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仿宋" panose="02010609060101010101" charset="-122"/>
                <a:ea typeface="仿宋" panose="02010609060101010101" charset="-122"/>
              </a:rPr>
              <a:t>Experiment with 10 concurrent crash failures</a:t>
            </a:r>
            <a:endParaRPr lang="en-US" altLang="zh-CN" sz="160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/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/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íṡļîḍe"/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wrap="square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ïŝ1ïḋe"/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ïsḷíḑè"/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  <a:endParaRPr lang="en-US" altLang="zh-CN" sz="5400" b="1" spc="300" dirty="0">
                <a:solidFill>
                  <a:schemeClr val="tx2"/>
                </a:solidFill>
              </a:endParaRPr>
            </a:p>
          </p:txBody>
        </p:sp>
        <p:sp>
          <p:nvSpPr>
            <p:cNvPr id="8" name="i$ļïďe"/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îṡ1íḑé"/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íśľíḍé"/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ïşḻíḋê"/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isḻïḋé"/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isļiḓé"/>
            <p:cNvSpPr txBox="1"/>
            <p:nvPr/>
          </p:nvSpPr>
          <p:spPr>
            <a:xfrm>
              <a:off x="6950929" y="518912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b="1" dirty="0"/>
                <a:t>Conclusions</a:t>
              </a:r>
              <a:endParaRPr lang="en-US" altLang="zh-CN" b="1" dirty="0"/>
            </a:p>
          </p:txBody>
        </p:sp>
        <p:sp>
          <p:nvSpPr>
            <p:cNvPr id="15" name="iṡ1íḑê"/>
            <p:cNvSpPr txBox="1"/>
            <p:nvPr/>
          </p:nvSpPr>
          <p:spPr>
            <a:xfrm>
              <a:off x="6950876" y="4282241"/>
              <a:ext cx="3962400" cy="360045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5000"/>
            </a:bodyPr>
            <a:lstStyle/>
            <a:p>
              <a:r>
                <a:rPr lang="en-US" altLang="zh-CN" b="1" dirty="0"/>
                <a:t>Implementation and Evaluation</a:t>
              </a:r>
              <a:r>
                <a:rPr lang="en-US" altLang="zh-CN" sz="1600" b="1" dirty="0"/>
                <a:t> </a:t>
              </a:r>
              <a:endParaRPr lang="en-US" altLang="zh-CN" sz="1600" b="1" dirty="0"/>
            </a:p>
          </p:txBody>
        </p:sp>
        <p:sp>
          <p:nvSpPr>
            <p:cNvPr id="17" name="íşḻïďê"/>
            <p:cNvSpPr txBox="1"/>
            <p:nvPr/>
          </p:nvSpPr>
          <p:spPr>
            <a:xfrm>
              <a:off x="6950929" y="343197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1600" b="1" dirty="0"/>
                <a:t>Designs</a:t>
              </a:r>
              <a:endParaRPr lang="en-US" altLang="zh-CN" sz="1600" b="1" dirty="0"/>
            </a:p>
          </p:txBody>
        </p:sp>
        <p:sp>
          <p:nvSpPr>
            <p:cNvPr id="19" name="iśļîďe"/>
            <p:cNvSpPr txBox="1"/>
            <p:nvPr/>
          </p:nvSpPr>
          <p:spPr>
            <a:xfrm>
              <a:off x="6950929" y="255340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1600" b="1" dirty="0"/>
                <a:t>The Rapid Service</a:t>
              </a:r>
              <a:endParaRPr lang="en-US" altLang="zh-CN" sz="1600" b="1" dirty="0"/>
            </a:p>
          </p:txBody>
        </p:sp>
        <p:sp>
          <p:nvSpPr>
            <p:cNvPr id="21" name="îṧļïďé"/>
            <p:cNvSpPr txBox="1"/>
            <p:nvPr/>
          </p:nvSpPr>
          <p:spPr>
            <a:xfrm>
              <a:off x="6950929" y="167482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sz="1600" b="1" dirty="0"/>
                <a:t>Comparison of Existing Solutions</a:t>
              </a:r>
              <a:endParaRPr lang="en-US" sz="1600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9925" y="1183005"/>
            <a:ext cx="55194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b="1">
                <a:solidFill>
                  <a:schemeClr val="tx1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Asymmetric network failures</a:t>
            </a: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734820"/>
            <a:ext cx="4612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Flip-ﬂops in one-way connectivity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2103120"/>
            <a:ext cx="5854065" cy="2145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02070" y="1734820"/>
            <a:ext cx="4612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High packet loss scenario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030" y="2206625"/>
            <a:ext cx="5798820" cy="21850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8005" y="4248785"/>
            <a:ext cx="6139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仿宋" panose="02010609060101010101" charset="-122"/>
                <a:ea typeface="仿宋" panose="02010609060101010101" charset="-122"/>
              </a:rPr>
              <a:t>on the network interface of 1% of processes</a:t>
            </a:r>
            <a:endParaRPr lang="en-US" altLang="zh-CN" sz="16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600">
                <a:latin typeface="仿宋" panose="02010609060101010101" charset="-122"/>
                <a:ea typeface="仿宋" panose="02010609060101010101" charset="-122"/>
              </a:rPr>
              <a:t> (ingress path)</a:t>
            </a:r>
            <a:endParaRPr lang="en-US" altLang="zh-CN" sz="16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82030" y="4268470"/>
            <a:ext cx="6139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仿宋" panose="02010609060101010101" charset="-122"/>
                <a:ea typeface="仿宋" panose="02010609060101010101" charset="-122"/>
              </a:rPr>
              <a:t>Experiment with 80% ingress packet loss </a:t>
            </a:r>
            <a:endParaRPr lang="en-US" altLang="zh-CN" sz="16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600">
                <a:latin typeface="仿宋" panose="02010609060101010101" charset="-122"/>
                <a:ea typeface="仿宋" panose="02010609060101010101" charset="-122"/>
              </a:rPr>
              <a:t>on the network interface of 1% of processes.</a:t>
            </a:r>
            <a:endParaRPr lang="en-US" altLang="zh-CN" sz="160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9925" y="1196975"/>
            <a:ext cx="10975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b="1">
                <a:solidFill>
                  <a:schemeClr val="tx1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Memory utilization</a:t>
            </a: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1918335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Min heap utilization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Max heap utilization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Zookeeper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3.5MB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16MB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Memberlist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average of 12MB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Rapid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10MB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25MB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361295" y="3135630"/>
            <a:ext cx="13061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(per process)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08330" y="3909695"/>
            <a:ext cx="109753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b="1">
                <a:solidFill>
                  <a:schemeClr val="tx1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Network utilization</a:t>
            </a:r>
            <a:endParaRPr lang="en-US" altLang="zh-CN" sz="1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4432935"/>
            <a:ext cx="8021955" cy="20091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25690" y="4928235"/>
            <a:ext cx="1632585" cy="13950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9925" y="1183005"/>
            <a:ext cx="10975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b="1">
                <a:solidFill>
                  <a:schemeClr val="tx1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F, H, L sensitivity study</a:t>
            </a: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960" y="1721485"/>
            <a:ext cx="7451090" cy="44056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9925" y="1183005"/>
            <a:ext cx="10975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b="1">
                <a:solidFill>
                  <a:schemeClr val="tx1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Experience with end-to-end workloads </a:t>
            </a:r>
            <a:endParaRPr lang="en-US" b="1">
              <a:solidFill>
                <a:schemeClr val="tx1"/>
              </a:solidFill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1689735"/>
            <a:ext cx="8559165" cy="41306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25140" y="5820410"/>
            <a:ext cx="6139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仿宋" panose="02010609060101010101" charset="-122"/>
                <a:ea typeface="仿宋" panose="02010609060101010101" charset="-122"/>
              </a:rPr>
              <a:t>The baseline failure detector triggers repeated failovers that reduce throughput by 32%</a:t>
            </a:r>
            <a:endParaRPr lang="en-US" altLang="zh-CN" sz="160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9925" y="1183005"/>
            <a:ext cx="10975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b="1">
                <a:solidFill>
                  <a:schemeClr val="tx1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Service discovery </a:t>
            </a:r>
            <a:endParaRPr lang="en-US" b="1">
              <a:solidFill>
                <a:schemeClr val="tx1"/>
              </a:solidFill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4300" y="5820410"/>
            <a:ext cx="6690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仿宋" panose="02010609060101010101" charset="-122"/>
                <a:ea typeface="仿宋" panose="02010609060101010101" charset="-122"/>
              </a:rPr>
              <a:t>Rapid’s batching reduces the number of conﬁguration reloads during a set of failures, thereby reducing tail latency.</a:t>
            </a:r>
            <a:endParaRPr lang="en-US" altLang="zh-CN" sz="16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6981" t="9021" r="13347"/>
          <a:stretch>
            <a:fillRect/>
          </a:stretch>
        </p:blipFill>
        <p:spPr>
          <a:xfrm>
            <a:off x="2548255" y="1659255"/>
            <a:ext cx="6691630" cy="41611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Conclusions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Conclusions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69925" y="1278255"/>
            <a:ext cx="10975340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Microsoft JhengHei" panose="020B0604030504040204" charset="-120"/>
                <a:ea typeface="宋体" panose="02010600030101010101" pitchFamily="2" charset="-122"/>
              </a:rPr>
              <a:t>Demonstrated the </a:t>
            </a:r>
            <a:r>
              <a:rPr lang="en-US" sz="1600">
                <a:solidFill>
                  <a:srgbClr val="FF0000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effectiveness</a:t>
            </a:r>
            <a:r>
              <a:rPr lang="en-US" sz="1600">
                <a:latin typeface="Microsoft JhengHei" panose="020B0604030504040204" charset="-120"/>
                <a:ea typeface="宋体" panose="02010600030101010101" pitchFamily="2" charset="-122"/>
              </a:rPr>
              <a:t> of detecting cluster-wide multi-process cut conditions</a:t>
            </a:r>
            <a:endParaRPr lang="en-US" sz="1600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Our implementation successfully bootstraps clusters at scale </a:t>
            </a:r>
            <a:r>
              <a:rPr lang="en-US" sz="1600">
                <a:solidFill>
                  <a:srgbClr val="FF0000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faster</a:t>
            </a:r>
            <a:r>
              <a:rPr lang="en-US" sz="1600"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 than existing solutions, while being stable against complex network failures. </a:t>
            </a:r>
            <a:endParaRPr lang="en-US" sz="1600"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Microsoft JhengHei" panose="020B0604030504040204" charset="-120"/>
                <a:ea typeface="宋体" panose="02010600030101010101" pitchFamily="2" charset="-122"/>
              </a:rPr>
              <a:t>The high ﬁdelity of the CD output </a:t>
            </a:r>
            <a:r>
              <a:rPr lang="en-US" sz="1600">
                <a:solidFill>
                  <a:srgbClr val="FF0000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prevents frequent oscillations or incremental changes</a:t>
            </a:r>
            <a:r>
              <a:rPr lang="en-US" sz="1600">
                <a:latin typeface="Microsoft JhengHei" panose="020B0604030504040204" charset="-120"/>
                <a:ea typeface="宋体" panose="02010600030101010101" pitchFamily="2" charset="-122"/>
              </a:rPr>
              <a:t> when faced with multiple failure.</a:t>
            </a:r>
            <a:endParaRPr lang="en-US" sz="1600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Microsoft JhengHei" panose="020B0604030504040204" charset="-120"/>
                <a:ea typeface="宋体" panose="02010600030101010101" pitchFamily="2" charset="-122"/>
              </a:rPr>
              <a:t>It achieves unanimous detection almost-everywhere, enabling </a:t>
            </a:r>
            <a:r>
              <a:rPr lang="en-US" sz="1600">
                <a:solidFill>
                  <a:srgbClr val="FF0000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a fast, leaderless consensus protocol</a:t>
            </a:r>
            <a:r>
              <a:rPr lang="en-US" sz="1600">
                <a:latin typeface="Microsoft JhengHei" panose="020B0604030504040204" charset="-120"/>
                <a:ea typeface="宋体" panose="02010600030101010101" pitchFamily="2" charset="-122"/>
              </a:rPr>
              <a:t> to drive membership changes. </a:t>
            </a:r>
            <a:endParaRPr lang="en-US" sz="1600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Microsoft JhengHei" panose="020B0604030504040204" charset="-120"/>
                <a:ea typeface="宋体" panose="02010600030101010101" pitchFamily="2" charset="-122"/>
              </a:rPr>
              <a:t>Rapid </a:t>
            </a:r>
            <a:r>
              <a:rPr lang="en-US" sz="1600">
                <a:solidFill>
                  <a:srgbClr val="FF0000"/>
                </a:solidFill>
                <a:latin typeface="Microsoft JhengHei" panose="020B0604030504040204" charset="-120"/>
                <a:ea typeface="宋体" panose="02010600030101010101" pitchFamily="2" charset="-122"/>
              </a:rPr>
              <a:t>easy to integrate</a:t>
            </a:r>
            <a:r>
              <a:rPr lang="en-US" sz="1600">
                <a:latin typeface="Microsoft JhengHei" panose="020B0604030504040204" charset="-120"/>
                <a:ea typeface="宋体" panose="02010600030101010101" pitchFamily="2" charset="-122"/>
              </a:rPr>
              <a:t> end-to-end within a distributed transactional data platform and a service discovery use case. </a:t>
            </a:r>
            <a:endParaRPr lang="en-US">
              <a:latin typeface="Microsoft JhengHei" panose="020B0604030504040204" charset="-120"/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59" y="2914651"/>
            <a:ext cx="10850563" cy="1028699"/>
          </a:xfrm>
        </p:spPr>
        <p:txBody>
          <a:bodyPr>
            <a:noAutofit/>
          </a:bodyPr>
          <a:p>
            <a:pPr algn="ctr"/>
            <a:r>
              <a:rPr lang="en-US" altLang="zh-CN" sz="6600"/>
              <a:t>Q &amp; A</a:t>
            </a:r>
            <a:endParaRPr lang="en-US" altLang="zh-CN" sz="66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Comparison of Existing Solutions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635" y="0"/>
            <a:ext cx="12192000" cy="6858000"/>
            <a:chOff x="13335" y="13970"/>
            <a:chExt cx="12192000" cy="6858000"/>
          </a:xfrm>
        </p:grpSpPr>
        <p:sp>
          <p:nvSpPr>
            <p:cNvPr id="6" name="ïS1íḑê"/>
            <p:cNvSpPr/>
            <p:nvPr/>
          </p:nvSpPr>
          <p:spPr>
            <a:xfrm>
              <a:off x="13335" y="13970"/>
              <a:ext cx="12192000" cy="6858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işḷidê"/>
            <p:cNvSpPr/>
            <p:nvPr/>
          </p:nvSpPr>
          <p:spPr bwMode="auto">
            <a:xfrm>
              <a:off x="669925" y="1125538"/>
              <a:ext cx="10850563" cy="50180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íṩľïḑê"/>
            <p:cNvSpPr/>
            <p:nvPr/>
          </p:nvSpPr>
          <p:spPr>
            <a:xfrm>
              <a:off x="5960825" y="5068207"/>
              <a:ext cx="620944" cy="620944"/>
            </a:xfrm>
            <a:prstGeom prst="ellipse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íṥ1íďè"/>
            <p:cNvSpPr/>
            <p:nvPr/>
          </p:nvSpPr>
          <p:spPr bwMode="auto">
            <a:xfrm>
              <a:off x="6892176" y="4054915"/>
              <a:ext cx="288592" cy="249769"/>
            </a:xfrm>
            <a:custGeom>
              <a:avLst/>
              <a:gdLst>
                <a:gd name="connsiteX0" fmla="*/ 441011 w 508000"/>
                <a:gd name="connsiteY0" fmla="*/ 278265 h 439659"/>
                <a:gd name="connsiteX1" fmla="*/ 446593 w 508000"/>
                <a:gd name="connsiteY1" fmla="*/ 278265 h 439659"/>
                <a:gd name="connsiteX2" fmla="*/ 446593 w 508000"/>
                <a:gd name="connsiteY2" fmla="*/ 283831 h 439659"/>
                <a:gd name="connsiteX3" fmla="*/ 441011 w 508000"/>
                <a:gd name="connsiteY3" fmla="*/ 278265 h 439659"/>
                <a:gd name="connsiteX4" fmla="*/ 312615 w 508000"/>
                <a:gd name="connsiteY4" fmla="*/ 278265 h 439659"/>
                <a:gd name="connsiteX5" fmla="*/ 318198 w 508000"/>
                <a:gd name="connsiteY5" fmla="*/ 278265 h 439659"/>
                <a:gd name="connsiteX6" fmla="*/ 312615 w 508000"/>
                <a:gd name="connsiteY6" fmla="*/ 283831 h 439659"/>
                <a:gd name="connsiteX7" fmla="*/ 312615 w 508000"/>
                <a:gd name="connsiteY7" fmla="*/ 278265 h 439659"/>
                <a:gd name="connsiteX8" fmla="*/ 61407 w 508000"/>
                <a:gd name="connsiteY8" fmla="*/ 278265 h 439659"/>
                <a:gd name="connsiteX9" fmla="*/ 66989 w 508000"/>
                <a:gd name="connsiteY9" fmla="*/ 278265 h 439659"/>
                <a:gd name="connsiteX10" fmla="*/ 66989 w 508000"/>
                <a:gd name="connsiteY10" fmla="*/ 283831 h 439659"/>
                <a:gd name="connsiteX11" fmla="*/ 61407 w 508000"/>
                <a:gd name="connsiteY11" fmla="*/ 278265 h 439659"/>
                <a:gd name="connsiteX12" fmla="*/ 157184 w 508000"/>
                <a:gd name="connsiteY12" fmla="*/ 254570 h 439659"/>
                <a:gd name="connsiteX13" fmla="*/ 161740 w 508000"/>
                <a:gd name="connsiteY13" fmla="*/ 254570 h 439659"/>
                <a:gd name="connsiteX14" fmla="*/ 161740 w 508000"/>
                <a:gd name="connsiteY14" fmla="*/ 259695 h 439659"/>
                <a:gd name="connsiteX15" fmla="*/ 157184 w 508000"/>
                <a:gd name="connsiteY15" fmla="*/ 259695 h 439659"/>
                <a:gd name="connsiteX16" fmla="*/ 157184 w 508000"/>
                <a:gd name="connsiteY16" fmla="*/ 254570 h 439659"/>
                <a:gd name="connsiteX17" fmla="*/ 61507 w 508000"/>
                <a:gd name="connsiteY17" fmla="*/ 254570 h 439659"/>
                <a:gd name="connsiteX18" fmla="*/ 68341 w 508000"/>
                <a:gd name="connsiteY18" fmla="*/ 254570 h 439659"/>
                <a:gd name="connsiteX19" fmla="*/ 68341 w 508000"/>
                <a:gd name="connsiteY19" fmla="*/ 259695 h 439659"/>
                <a:gd name="connsiteX20" fmla="*/ 61507 w 508000"/>
                <a:gd name="connsiteY20" fmla="*/ 259695 h 439659"/>
                <a:gd name="connsiteX21" fmla="*/ 61507 w 508000"/>
                <a:gd name="connsiteY21" fmla="*/ 254570 h 439659"/>
                <a:gd name="connsiteX22" fmla="*/ 323480 w 508000"/>
                <a:gd name="connsiteY22" fmla="*/ 243749 h 439659"/>
                <a:gd name="connsiteX23" fmla="*/ 323480 w 508000"/>
                <a:gd name="connsiteY23" fmla="*/ 254380 h 439659"/>
                <a:gd name="connsiteX24" fmla="*/ 317785 w 508000"/>
                <a:gd name="connsiteY24" fmla="*/ 259695 h 439659"/>
                <a:gd name="connsiteX25" fmla="*/ 312090 w 508000"/>
                <a:gd name="connsiteY25" fmla="*/ 259695 h 439659"/>
                <a:gd name="connsiteX26" fmla="*/ 312090 w 508000"/>
                <a:gd name="connsiteY26" fmla="*/ 254380 h 439659"/>
                <a:gd name="connsiteX27" fmla="*/ 317785 w 508000"/>
                <a:gd name="connsiteY27" fmla="*/ 254380 h 439659"/>
                <a:gd name="connsiteX28" fmla="*/ 317785 w 508000"/>
                <a:gd name="connsiteY28" fmla="*/ 249065 h 439659"/>
                <a:gd name="connsiteX29" fmla="*/ 323480 w 508000"/>
                <a:gd name="connsiteY29" fmla="*/ 243749 h 439659"/>
                <a:gd name="connsiteX30" fmla="*/ 184520 w 508000"/>
                <a:gd name="connsiteY30" fmla="*/ 243749 h 439659"/>
                <a:gd name="connsiteX31" fmla="*/ 190215 w 508000"/>
                <a:gd name="connsiteY31" fmla="*/ 249065 h 439659"/>
                <a:gd name="connsiteX32" fmla="*/ 195910 w 508000"/>
                <a:gd name="connsiteY32" fmla="*/ 249065 h 439659"/>
                <a:gd name="connsiteX33" fmla="*/ 195910 w 508000"/>
                <a:gd name="connsiteY33" fmla="*/ 254380 h 439659"/>
                <a:gd name="connsiteX34" fmla="*/ 195910 w 508000"/>
                <a:gd name="connsiteY34" fmla="*/ 259695 h 439659"/>
                <a:gd name="connsiteX35" fmla="*/ 190215 w 508000"/>
                <a:gd name="connsiteY35" fmla="*/ 259695 h 439659"/>
                <a:gd name="connsiteX36" fmla="*/ 184520 w 508000"/>
                <a:gd name="connsiteY36" fmla="*/ 259695 h 439659"/>
                <a:gd name="connsiteX37" fmla="*/ 184520 w 508000"/>
                <a:gd name="connsiteY37" fmla="*/ 254380 h 439659"/>
                <a:gd name="connsiteX38" fmla="*/ 184520 w 508000"/>
                <a:gd name="connsiteY38" fmla="*/ 243749 h 439659"/>
                <a:gd name="connsiteX39" fmla="*/ 466996 w 508000"/>
                <a:gd name="connsiteY39" fmla="*/ 239193 h 439659"/>
                <a:gd name="connsiteX40" fmla="*/ 472691 w 508000"/>
                <a:gd name="connsiteY40" fmla="*/ 239193 h 439659"/>
                <a:gd name="connsiteX41" fmla="*/ 478386 w 508000"/>
                <a:gd name="connsiteY41" fmla="*/ 239193 h 439659"/>
                <a:gd name="connsiteX42" fmla="*/ 478386 w 508000"/>
                <a:gd name="connsiteY42" fmla="*/ 244319 h 439659"/>
                <a:gd name="connsiteX43" fmla="*/ 478386 w 508000"/>
                <a:gd name="connsiteY43" fmla="*/ 254570 h 439659"/>
                <a:gd name="connsiteX44" fmla="*/ 478386 w 508000"/>
                <a:gd name="connsiteY44" fmla="*/ 259695 h 439659"/>
                <a:gd name="connsiteX45" fmla="*/ 472691 w 508000"/>
                <a:gd name="connsiteY45" fmla="*/ 259695 h 439659"/>
                <a:gd name="connsiteX46" fmla="*/ 466996 w 508000"/>
                <a:gd name="connsiteY46" fmla="*/ 259695 h 439659"/>
                <a:gd name="connsiteX47" fmla="*/ 466996 w 508000"/>
                <a:gd name="connsiteY47" fmla="*/ 254570 h 439659"/>
                <a:gd name="connsiteX48" fmla="*/ 466996 w 508000"/>
                <a:gd name="connsiteY48" fmla="*/ 244319 h 439659"/>
                <a:gd name="connsiteX49" fmla="*/ 466996 w 508000"/>
                <a:gd name="connsiteY49" fmla="*/ 239193 h 439659"/>
                <a:gd name="connsiteX50" fmla="*/ 440798 w 508000"/>
                <a:gd name="connsiteY50" fmla="*/ 239193 h 439659"/>
                <a:gd name="connsiteX51" fmla="*/ 440798 w 508000"/>
                <a:gd name="connsiteY51" fmla="*/ 244319 h 439659"/>
                <a:gd name="connsiteX52" fmla="*/ 440798 w 508000"/>
                <a:gd name="connsiteY52" fmla="*/ 254570 h 439659"/>
                <a:gd name="connsiteX53" fmla="*/ 446493 w 508000"/>
                <a:gd name="connsiteY53" fmla="*/ 254570 h 439659"/>
                <a:gd name="connsiteX54" fmla="*/ 446493 w 508000"/>
                <a:gd name="connsiteY54" fmla="*/ 259695 h 439659"/>
                <a:gd name="connsiteX55" fmla="*/ 440798 w 508000"/>
                <a:gd name="connsiteY55" fmla="*/ 259695 h 439659"/>
                <a:gd name="connsiteX56" fmla="*/ 435103 w 508000"/>
                <a:gd name="connsiteY56" fmla="*/ 254570 h 439659"/>
                <a:gd name="connsiteX57" fmla="*/ 435103 w 508000"/>
                <a:gd name="connsiteY57" fmla="*/ 244319 h 439659"/>
                <a:gd name="connsiteX58" fmla="*/ 440798 w 508000"/>
                <a:gd name="connsiteY58" fmla="*/ 239193 h 439659"/>
                <a:gd name="connsiteX59" fmla="*/ 440798 w 508000"/>
                <a:gd name="connsiteY59" fmla="*/ 239193 h 439659"/>
                <a:gd name="connsiteX60" fmla="*/ 446493 w 508000"/>
                <a:gd name="connsiteY60" fmla="*/ 239193 h 439659"/>
                <a:gd name="connsiteX61" fmla="*/ 446493 w 508000"/>
                <a:gd name="connsiteY61" fmla="*/ 244319 h 439659"/>
                <a:gd name="connsiteX62" fmla="*/ 440798 w 508000"/>
                <a:gd name="connsiteY62" fmla="*/ 239193 h 439659"/>
                <a:gd name="connsiteX63" fmla="*/ 412323 w 508000"/>
                <a:gd name="connsiteY63" fmla="*/ 239193 h 439659"/>
                <a:gd name="connsiteX64" fmla="*/ 416879 w 508000"/>
                <a:gd name="connsiteY64" fmla="*/ 244319 h 439659"/>
                <a:gd name="connsiteX65" fmla="*/ 416879 w 508000"/>
                <a:gd name="connsiteY65" fmla="*/ 254570 h 439659"/>
                <a:gd name="connsiteX66" fmla="*/ 412323 w 508000"/>
                <a:gd name="connsiteY66" fmla="*/ 259695 h 439659"/>
                <a:gd name="connsiteX67" fmla="*/ 407767 w 508000"/>
                <a:gd name="connsiteY67" fmla="*/ 259695 h 439659"/>
                <a:gd name="connsiteX68" fmla="*/ 407767 w 508000"/>
                <a:gd name="connsiteY68" fmla="*/ 254570 h 439659"/>
                <a:gd name="connsiteX69" fmla="*/ 412323 w 508000"/>
                <a:gd name="connsiteY69" fmla="*/ 254570 h 439659"/>
                <a:gd name="connsiteX70" fmla="*/ 412323 w 508000"/>
                <a:gd name="connsiteY70" fmla="*/ 244319 h 439659"/>
                <a:gd name="connsiteX71" fmla="*/ 412323 w 508000"/>
                <a:gd name="connsiteY71" fmla="*/ 239193 h 439659"/>
                <a:gd name="connsiteX72" fmla="*/ 407767 w 508000"/>
                <a:gd name="connsiteY72" fmla="*/ 239193 h 439659"/>
                <a:gd name="connsiteX73" fmla="*/ 412323 w 508000"/>
                <a:gd name="connsiteY73" fmla="*/ 239193 h 439659"/>
                <a:gd name="connsiteX74" fmla="*/ 407767 w 508000"/>
                <a:gd name="connsiteY74" fmla="*/ 244319 h 439659"/>
                <a:gd name="connsiteX75" fmla="*/ 407767 w 508000"/>
                <a:gd name="connsiteY75" fmla="*/ 239193 h 439659"/>
                <a:gd name="connsiteX76" fmla="*/ 373596 w 508000"/>
                <a:gd name="connsiteY76" fmla="*/ 239193 h 439659"/>
                <a:gd name="connsiteX77" fmla="*/ 379291 w 508000"/>
                <a:gd name="connsiteY77" fmla="*/ 239193 h 439659"/>
                <a:gd name="connsiteX78" fmla="*/ 384986 w 508000"/>
                <a:gd name="connsiteY78" fmla="*/ 239193 h 439659"/>
                <a:gd name="connsiteX79" fmla="*/ 384986 w 508000"/>
                <a:gd name="connsiteY79" fmla="*/ 244319 h 439659"/>
                <a:gd name="connsiteX80" fmla="*/ 384986 w 508000"/>
                <a:gd name="connsiteY80" fmla="*/ 254570 h 439659"/>
                <a:gd name="connsiteX81" fmla="*/ 384986 w 508000"/>
                <a:gd name="connsiteY81" fmla="*/ 259695 h 439659"/>
                <a:gd name="connsiteX82" fmla="*/ 379291 w 508000"/>
                <a:gd name="connsiteY82" fmla="*/ 259695 h 439659"/>
                <a:gd name="connsiteX83" fmla="*/ 373596 w 508000"/>
                <a:gd name="connsiteY83" fmla="*/ 259695 h 439659"/>
                <a:gd name="connsiteX84" fmla="*/ 373596 w 508000"/>
                <a:gd name="connsiteY84" fmla="*/ 254570 h 439659"/>
                <a:gd name="connsiteX85" fmla="*/ 373596 w 508000"/>
                <a:gd name="connsiteY85" fmla="*/ 244319 h 439659"/>
                <a:gd name="connsiteX86" fmla="*/ 373596 w 508000"/>
                <a:gd name="connsiteY86" fmla="*/ 239193 h 439659"/>
                <a:gd name="connsiteX87" fmla="*/ 345121 w 508000"/>
                <a:gd name="connsiteY87" fmla="*/ 239193 h 439659"/>
                <a:gd name="connsiteX88" fmla="*/ 345121 w 508000"/>
                <a:gd name="connsiteY88" fmla="*/ 244319 h 439659"/>
                <a:gd name="connsiteX89" fmla="*/ 345121 w 508000"/>
                <a:gd name="connsiteY89" fmla="*/ 254570 h 439659"/>
                <a:gd name="connsiteX90" fmla="*/ 350816 w 508000"/>
                <a:gd name="connsiteY90" fmla="*/ 254570 h 439659"/>
                <a:gd name="connsiteX91" fmla="*/ 350816 w 508000"/>
                <a:gd name="connsiteY91" fmla="*/ 259695 h 439659"/>
                <a:gd name="connsiteX92" fmla="*/ 345121 w 508000"/>
                <a:gd name="connsiteY92" fmla="*/ 259695 h 439659"/>
                <a:gd name="connsiteX93" fmla="*/ 339426 w 508000"/>
                <a:gd name="connsiteY93" fmla="*/ 254570 h 439659"/>
                <a:gd name="connsiteX94" fmla="*/ 339426 w 508000"/>
                <a:gd name="connsiteY94" fmla="*/ 244319 h 439659"/>
                <a:gd name="connsiteX95" fmla="*/ 345121 w 508000"/>
                <a:gd name="connsiteY95" fmla="*/ 239193 h 439659"/>
                <a:gd name="connsiteX96" fmla="*/ 345121 w 508000"/>
                <a:gd name="connsiteY96" fmla="*/ 239193 h 439659"/>
                <a:gd name="connsiteX97" fmla="*/ 350816 w 508000"/>
                <a:gd name="connsiteY97" fmla="*/ 239193 h 439659"/>
                <a:gd name="connsiteX98" fmla="*/ 350816 w 508000"/>
                <a:gd name="connsiteY98" fmla="*/ 244319 h 439659"/>
                <a:gd name="connsiteX99" fmla="*/ 345121 w 508000"/>
                <a:gd name="connsiteY99" fmla="*/ 239193 h 439659"/>
                <a:gd name="connsiteX100" fmla="*/ 157184 w 508000"/>
                <a:gd name="connsiteY100" fmla="*/ 239193 h 439659"/>
                <a:gd name="connsiteX101" fmla="*/ 161740 w 508000"/>
                <a:gd name="connsiteY101" fmla="*/ 239193 h 439659"/>
                <a:gd name="connsiteX102" fmla="*/ 161740 w 508000"/>
                <a:gd name="connsiteY102" fmla="*/ 244319 h 439659"/>
                <a:gd name="connsiteX103" fmla="*/ 157184 w 508000"/>
                <a:gd name="connsiteY103" fmla="*/ 239193 h 439659"/>
                <a:gd name="connsiteX104" fmla="*/ 128708 w 508000"/>
                <a:gd name="connsiteY104" fmla="*/ 239193 h 439659"/>
                <a:gd name="connsiteX105" fmla="*/ 134403 w 508000"/>
                <a:gd name="connsiteY105" fmla="*/ 244319 h 439659"/>
                <a:gd name="connsiteX106" fmla="*/ 134403 w 508000"/>
                <a:gd name="connsiteY106" fmla="*/ 254570 h 439659"/>
                <a:gd name="connsiteX107" fmla="*/ 128708 w 508000"/>
                <a:gd name="connsiteY107" fmla="*/ 259695 h 439659"/>
                <a:gd name="connsiteX108" fmla="*/ 123013 w 508000"/>
                <a:gd name="connsiteY108" fmla="*/ 259695 h 439659"/>
                <a:gd name="connsiteX109" fmla="*/ 123013 w 508000"/>
                <a:gd name="connsiteY109" fmla="*/ 254570 h 439659"/>
                <a:gd name="connsiteX110" fmla="*/ 128708 w 508000"/>
                <a:gd name="connsiteY110" fmla="*/ 254570 h 439659"/>
                <a:gd name="connsiteX111" fmla="*/ 128708 w 508000"/>
                <a:gd name="connsiteY111" fmla="*/ 244319 h 439659"/>
                <a:gd name="connsiteX112" fmla="*/ 128708 w 508000"/>
                <a:gd name="connsiteY112" fmla="*/ 239193 h 439659"/>
                <a:gd name="connsiteX113" fmla="*/ 123013 w 508000"/>
                <a:gd name="connsiteY113" fmla="*/ 239193 h 439659"/>
                <a:gd name="connsiteX114" fmla="*/ 128708 w 508000"/>
                <a:gd name="connsiteY114" fmla="*/ 239193 h 439659"/>
                <a:gd name="connsiteX115" fmla="*/ 123013 w 508000"/>
                <a:gd name="connsiteY115" fmla="*/ 244319 h 439659"/>
                <a:gd name="connsiteX116" fmla="*/ 123013 w 508000"/>
                <a:gd name="connsiteY116" fmla="*/ 239193 h 439659"/>
                <a:gd name="connsiteX117" fmla="*/ 91121 w 508000"/>
                <a:gd name="connsiteY117" fmla="*/ 239193 h 439659"/>
                <a:gd name="connsiteX118" fmla="*/ 95677 w 508000"/>
                <a:gd name="connsiteY118" fmla="*/ 239193 h 439659"/>
                <a:gd name="connsiteX119" fmla="*/ 100233 w 508000"/>
                <a:gd name="connsiteY119" fmla="*/ 239193 h 439659"/>
                <a:gd name="connsiteX120" fmla="*/ 100233 w 508000"/>
                <a:gd name="connsiteY120" fmla="*/ 244319 h 439659"/>
                <a:gd name="connsiteX121" fmla="*/ 100233 w 508000"/>
                <a:gd name="connsiteY121" fmla="*/ 254570 h 439659"/>
                <a:gd name="connsiteX122" fmla="*/ 100233 w 508000"/>
                <a:gd name="connsiteY122" fmla="*/ 259695 h 439659"/>
                <a:gd name="connsiteX123" fmla="*/ 95677 w 508000"/>
                <a:gd name="connsiteY123" fmla="*/ 259695 h 439659"/>
                <a:gd name="connsiteX124" fmla="*/ 91121 w 508000"/>
                <a:gd name="connsiteY124" fmla="*/ 259695 h 439659"/>
                <a:gd name="connsiteX125" fmla="*/ 91121 w 508000"/>
                <a:gd name="connsiteY125" fmla="*/ 254570 h 439659"/>
                <a:gd name="connsiteX126" fmla="*/ 91121 w 508000"/>
                <a:gd name="connsiteY126" fmla="*/ 244319 h 439659"/>
                <a:gd name="connsiteX127" fmla="*/ 91121 w 508000"/>
                <a:gd name="connsiteY127" fmla="*/ 239193 h 439659"/>
                <a:gd name="connsiteX128" fmla="*/ 61507 w 508000"/>
                <a:gd name="connsiteY128" fmla="*/ 239193 h 439659"/>
                <a:gd name="connsiteX129" fmla="*/ 68341 w 508000"/>
                <a:gd name="connsiteY129" fmla="*/ 239193 h 439659"/>
                <a:gd name="connsiteX130" fmla="*/ 68341 w 508000"/>
                <a:gd name="connsiteY130" fmla="*/ 244319 h 439659"/>
                <a:gd name="connsiteX131" fmla="*/ 61507 w 508000"/>
                <a:gd name="connsiteY131" fmla="*/ 239193 h 439659"/>
                <a:gd name="connsiteX132" fmla="*/ 35309 w 508000"/>
                <a:gd name="connsiteY132" fmla="*/ 239193 h 439659"/>
                <a:gd name="connsiteX133" fmla="*/ 41004 w 508000"/>
                <a:gd name="connsiteY133" fmla="*/ 244319 h 439659"/>
                <a:gd name="connsiteX134" fmla="*/ 41004 w 508000"/>
                <a:gd name="connsiteY134" fmla="*/ 254570 h 439659"/>
                <a:gd name="connsiteX135" fmla="*/ 35309 w 508000"/>
                <a:gd name="connsiteY135" fmla="*/ 259695 h 439659"/>
                <a:gd name="connsiteX136" fmla="*/ 29614 w 508000"/>
                <a:gd name="connsiteY136" fmla="*/ 259695 h 439659"/>
                <a:gd name="connsiteX137" fmla="*/ 29614 w 508000"/>
                <a:gd name="connsiteY137" fmla="*/ 254570 h 439659"/>
                <a:gd name="connsiteX138" fmla="*/ 35309 w 508000"/>
                <a:gd name="connsiteY138" fmla="*/ 254570 h 439659"/>
                <a:gd name="connsiteX139" fmla="*/ 35309 w 508000"/>
                <a:gd name="connsiteY139" fmla="*/ 244319 h 439659"/>
                <a:gd name="connsiteX140" fmla="*/ 35309 w 508000"/>
                <a:gd name="connsiteY140" fmla="*/ 239193 h 439659"/>
                <a:gd name="connsiteX141" fmla="*/ 29614 w 508000"/>
                <a:gd name="connsiteY141" fmla="*/ 239193 h 439659"/>
                <a:gd name="connsiteX142" fmla="*/ 35309 w 508000"/>
                <a:gd name="connsiteY142" fmla="*/ 239193 h 439659"/>
                <a:gd name="connsiteX143" fmla="*/ 29614 w 508000"/>
                <a:gd name="connsiteY143" fmla="*/ 244319 h 439659"/>
                <a:gd name="connsiteX144" fmla="*/ 29614 w 508000"/>
                <a:gd name="connsiteY144" fmla="*/ 239193 h 439659"/>
                <a:gd name="connsiteX145" fmla="*/ 157184 w 508000"/>
                <a:gd name="connsiteY145" fmla="*/ 215653 h 439659"/>
                <a:gd name="connsiteX146" fmla="*/ 161740 w 508000"/>
                <a:gd name="connsiteY146" fmla="*/ 215653 h 439659"/>
                <a:gd name="connsiteX147" fmla="*/ 161740 w 508000"/>
                <a:gd name="connsiteY147" fmla="*/ 220968 h 439659"/>
                <a:gd name="connsiteX148" fmla="*/ 157184 w 508000"/>
                <a:gd name="connsiteY148" fmla="*/ 220968 h 439659"/>
                <a:gd name="connsiteX149" fmla="*/ 157184 w 508000"/>
                <a:gd name="connsiteY149" fmla="*/ 215653 h 439659"/>
                <a:gd name="connsiteX150" fmla="*/ 466996 w 508000"/>
                <a:gd name="connsiteY150" fmla="*/ 200466 h 439659"/>
                <a:gd name="connsiteX151" fmla="*/ 472691 w 508000"/>
                <a:gd name="connsiteY151" fmla="*/ 200466 h 439659"/>
                <a:gd name="connsiteX152" fmla="*/ 478386 w 508000"/>
                <a:gd name="connsiteY152" fmla="*/ 200466 h 439659"/>
                <a:gd name="connsiteX153" fmla="*/ 478386 w 508000"/>
                <a:gd name="connsiteY153" fmla="*/ 205592 h 439659"/>
                <a:gd name="connsiteX154" fmla="*/ 478386 w 508000"/>
                <a:gd name="connsiteY154" fmla="*/ 215843 h 439659"/>
                <a:gd name="connsiteX155" fmla="*/ 478386 w 508000"/>
                <a:gd name="connsiteY155" fmla="*/ 220968 h 439659"/>
                <a:gd name="connsiteX156" fmla="*/ 472691 w 508000"/>
                <a:gd name="connsiteY156" fmla="*/ 220968 h 439659"/>
                <a:gd name="connsiteX157" fmla="*/ 466996 w 508000"/>
                <a:gd name="connsiteY157" fmla="*/ 220968 h 439659"/>
                <a:gd name="connsiteX158" fmla="*/ 466996 w 508000"/>
                <a:gd name="connsiteY158" fmla="*/ 215843 h 439659"/>
                <a:gd name="connsiteX159" fmla="*/ 466996 w 508000"/>
                <a:gd name="connsiteY159" fmla="*/ 205592 h 439659"/>
                <a:gd name="connsiteX160" fmla="*/ 466996 w 508000"/>
                <a:gd name="connsiteY160" fmla="*/ 200466 h 439659"/>
                <a:gd name="connsiteX161" fmla="*/ 439659 w 508000"/>
                <a:gd name="connsiteY161" fmla="*/ 200466 h 439659"/>
                <a:gd name="connsiteX162" fmla="*/ 446493 w 508000"/>
                <a:gd name="connsiteY162" fmla="*/ 200466 h 439659"/>
                <a:gd name="connsiteX163" fmla="*/ 446493 w 508000"/>
                <a:gd name="connsiteY163" fmla="*/ 220968 h 439659"/>
                <a:gd name="connsiteX164" fmla="*/ 439659 w 508000"/>
                <a:gd name="connsiteY164" fmla="*/ 220968 h 439659"/>
                <a:gd name="connsiteX165" fmla="*/ 407767 w 508000"/>
                <a:gd name="connsiteY165" fmla="*/ 200466 h 439659"/>
                <a:gd name="connsiteX166" fmla="*/ 412323 w 508000"/>
                <a:gd name="connsiteY166" fmla="*/ 200466 h 439659"/>
                <a:gd name="connsiteX167" fmla="*/ 416879 w 508000"/>
                <a:gd name="connsiteY167" fmla="*/ 205592 h 439659"/>
                <a:gd name="connsiteX168" fmla="*/ 416879 w 508000"/>
                <a:gd name="connsiteY168" fmla="*/ 215843 h 439659"/>
                <a:gd name="connsiteX169" fmla="*/ 412323 w 508000"/>
                <a:gd name="connsiteY169" fmla="*/ 220968 h 439659"/>
                <a:gd name="connsiteX170" fmla="*/ 407767 w 508000"/>
                <a:gd name="connsiteY170" fmla="*/ 220968 h 439659"/>
                <a:gd name="connsiteX171" fmla="*/ 407767 w 508000"/>
                <a:gd name="connsiteY171" fmla="*/ 215843 h 439659"/>
                <a:gd name="connsiteX172" fmla="*/ 412323 w 508000"/>
                <a:gd name="connsiteY172" fmla="*/ 215843 h 439659"/>
                <a:gd name="connsiteX173" fmla="*/ 412323 w 508000"/>
                <a:gd name="connsiteY173" fmla="*/ 205592 h 439659"/>
                <a:gd name="connsiteX174" fmla="*/ 407767 w 508000"/>
                <a:gd name="connsiteY174" fmla="*/ 205592 h 439659"/>
                <a:gd name="connsiteX175" fmla="*/ 407767 w 508000"/>
                <a:gd name="connsiteY175" fmla="*/ 200466 h 439659"/>
                <a:gd name="connsiteX176" fmla="*/ 373596 w 508000"/>
                <a:gd name="connsiteY176" fmla="*/ 200466 h 439659"/>
                <a:gd name="connsiteX177" fmla="*/ 379291 w 508000"/>
                <a:gd name="connsiteY177" fmla="*/ 200466 h 439659"/>
                <a:gd name="connsiteX178" fmla="*/ 384986 w 508000"/>
                <a:gd name="connsiteY178" fmla="*/ 200466 h 439659"/>
                <a:gd name="connsiteX179" fmla="*/ 384986 w 508000"/>
                <a:gd name="connsiteY179" fmla="*/ 205592 h 439659"/>
                <a:gd name="connsiteX180" fmla="*/ 384986 w 508000"/>
                <a:gd name="connsiteY180" fmla="*/ 215843 h 439659"/>
                <a:gd name="connsiteX181" fmla="*/ 384986 w 508000"/>
                <a:gd name="connsiteY181" fmla="*/ 220968 h 439659"/>
                <a:gd name="connsiteX182" fmla="*/ 379291 w 508000"/>
                <a:gd name="connsiteY182" fmla="*/ 220968 h 439659"/>
                <a:gd name="connsiteX183" fmla="*/ 373596 w 508000"/>
                <a:gd name="connsiteY183" fmla="*/ 220968 h 439659"/>
                <a:gd name="connsiteX184" fmla="*/ 373596 w 508000"/>
                <a:gd name="connsiteY184" fmla="*/ 215843 h 439659"/>
                <a:gd name="connsiteX185" fmla="*/ 373596 w 508000"/>
                <a:gd name="connsiteY185" fmla="*/ 205592 h 439659"/>
                <a:gd name="connsiteX186" fmla="*/ 373596 w 508000"/>
                <a:gd name="connsiteY186" fmla="*/ 200466 h 439659"/>
                <a:gd name="connsiteX187" fmla="*/ 123013 w 508000"/>
                <a:gd name="connsiteY187" fmla="*/ 200466 h 439659"/>
                <a:gd name="connsiteX188" fmla="*/ 128708 w 508000"/>
                <a:gd name="connsiteY188" fmla="*/ 200466 h 439659"/>
                <a:gd name="connsiteX189" fmla="*/ 134403 w 508000"/>
                <a:gd name="connsiteY189" fmla="*/ 205592 h 439659"/>
                <a:gd name="connsiteX190" fmla="*/ 134403 w 508000"/>
                <a:gd name="connsiteY190" fmla="*/ 215843 h 439659"/>
                <a:gd name="connsiteX191" fmla="*/ 128708 w 508000"/>
                <a:gd name="connsiteY191" fmla="*/ 220968 h 439659"/>
                <a:gd name="connsiteX192" fmla="*/ 123013 w 508000"/>
                <a:gd name="connsiteY192" fmla="*/ 220968 h 439659"/>
                <a:gd name="connsiteX193" fmla="*/ 123013 w 508000"/>
                <a:gd name="connsiteY193" fmla="*/ 215843 h 439659"/>
                <a:gd name="connsiteX194" fmla="*/ 128708 w 508000"/>
                <a:gd name="connsiteY194" fmla="*/ 215843 h 439659"/>
                <a:gd name="connsiteX195" fmla="*/ 128708 w 508000"/>
                <a:gd name="connsiteY195" fmla="*/ 205592 h 439659"/>
                <a:gd name="connsiteX196" fmla="*/ 123013 w 508000"/>
                <a:gd name="connsiteY196" fmla="*/ 205592 h 439659"/>
                <a:gd name="connsiteX197" fmla="*/ 123013 w 508000"/>
                <a:gd name="connsiteY197" fmla="*/ 200466 h 439659"/>
                <a:gd name="connsiteX198" fmla="*/ 91121 w 508000"/>
                <a:gd name="connsiteY198" fmla="*/ 200466 h 439659"/>
                <a:gd name="connsiteX199" fmla="*/ 95677 w 508000"/>
                <a:gd name="connsiteY199" fmla="*/ 200466 h 439659"/>
                <a:gd name="connsiteX200" fmla="*/ 100233 w 508000"/>
                <a:gd name="connsiteY200" fmla="*/ 200466 h 439659"/>
                <a:gd name="connsiteX201" fmla="*/ 100233 w 508000"/>
                <a:gd name="connsiteY201" fmla="*/ 205592 h 439659"/>
                <a:gd name="connsiteX202" fmla="*/ 100233 w 508000"/>
                <a:gd name="connsiteY202" fmla="*/ 215843 h 439659"/>
                <a:gd name="connsiteX203" fmla="*/ 100233 w 508000"/>
                <a:gd name="connsiteY203" fmla="*/ 220968 h 439659"/>
                <a:gd name="connsiteX204" fmla="*/ 95677 w 508000"/>
                <a:gd name="connsiteY204" fmla="*/ 220968 h 439659"/>
                <a:gd name="connsiteX205" fmla="*/ 91121 w 508000"/>
                <a:gd name="connsiteY205" fmla="*/ 220968 h 439659"/>
                <a:gd name="connsiteX206" fmla="*/ 91121 w 508000"/>
                <a:gd name="connsiteY206" fmla="*/ 215843 h 439659"/>
                <a:gd name="connsiteX207" fmla="*/ 91121 w 508000"/>
                <a:gd name="connsiteY207" fmla="*/ 205592 h 439659"/>
                <a:gd name="connsiteX208" fmla="*/ 91121 w 508000"/>
                <a:gd name="connsiteY208" fmla="*/ 200466 h 439659"/>
                <a:gd name="connsiteX209" fmla="*/ 61507 w 508000"/>
                <a:gd name="connsiteY209" fmla="*/ 200466 h 439659"/>
                <a:gd name="connsiteX210" fmla="*/ 68341 w 508000"/>
                <a:gd name="connsiteY210" fmla="*/ 200466 h 439659"/>
                <a:gd name="connsiteX211" fmla="*/ 68341 w 508000"/>
                <a:gd name="connsiteY211" fmla="*/ 220968 h 439659"/>
                <a:gd name="connsiteX212" fmla="*/ 61507 w 508000"/>
                <a:gd name="connsiteY212" fmla="*/ 220968 h 439659"/>
                <a:gd name="connsiteX213" fmla="*/ 29614 w 508000"/>
                <a:gd name="connsiteY213" fmla="*/ 200466 h 439659"/>
                <a:gd name="connsiteX214" fmla="*/ 35309 w 508000"/>
                <a:gd name="connsiteY214" fmla="*/ 200466 h 439659"/>
                <a:gd name="connsiteX215" fmla="*/ 41004 w 508000"/>
                <a:gd name="connsiteY215" fmla="*/ 205592 h 439659"/>
                <a:gd name="connsiteX216" fmla="*/ 41004 w 508000"/>
                <a:gd name="connsiteY216" fmla="*/ 215843 h 439659"/>
                <a:gd name="connsiteX217" fmla="*/ 35309 w 508000"/>
                <a:gd name="connsiteY217" fmla="*/ 220968 h 439659"/>
                <a:gd name="connsiteX218" fmla="*/ 29614 w 508000"/>
                <a:gd name="connsiteY218" fmla="*/ 220968 h 439659"/>
                <a:gd name="connsiteX219" fmla="*/ 29614 w 508000"/>
                <a:gd name="connsiteY219" fmla="*/ 215843 h 439659"/>
                <a:gd name="connsiteX220" fmla="*/ 35309 w 508000"/>
                <a:gd name="connsiteY220" fmla="*/ 215843 h 439659"/>
                <a:gd name="connsiteX221" fmla="*/ 35309 w 508000"/>
                <a:gd name="connsiteY221" fmla="*/ 205592 h 439659"/>
                <a:gd name="connsiteX222" fmla="*/ 29614 w 508000"/>
                <a:gd name="connsiteY222" fmla="*/ 205592 h 439659"/>
                <a:gd name="connsiteX223" fmla="*/ 29614 w 508000"/>
                <a:gd name="connsiteY223" fmla="*/ 200466 h 439659"/>
                <a:gd name="connsiteX224" fmla="*/ 446493 w 508000"/>
                <a:gd name="connsiteY224" fmla="*/ 176547 h 439659"/>
                <a:gd name="connsiteX225" fmla="*/ 446493 w 508000"/>
                <a:gd name="connsiteY225" fmla="*/ 182242 h 439659"/>
                <a:gd name="connsiteX226" fmla="*/ 440798 w 508000"/>
                <a:gd name="connsiteY226" fmla="*/ 182242 h 439659"/>
                <a:gd name="connsiteX227" fmla="*/ 446493 w 508000"/>
                <a:gd name="connsiteY227" fmla="*/ 176547 h 439659"/>
                <a:gd name="connsiteX228" fmla="*/ 68341 w 508000"/>
                <a:gd name="connsiteY228" fmla="*/ 176547 h 439659"/>
                <a:gd name="connsiteX229" fmla="*/ 68341 w 508000"/>
                <a:gd name="connsiteY229" fmla="*/ 182242 h 439659"/>
                <a:gd name="connsiteX230" fmla="*/ 61507 w 508000"/>
                <a:gd name="connsiteY230" fmla="*/ 182242 h 439659"/>
                <a:gd name="connsiteX231" fmla="*/ 68341 w 508000"/>
                <a:gd name="connsiteY231" fmla="*/ 176547 h 439659"/>
                <a:gd name="connsiteX232" fmla="*/ 435103 w 508000"/>
                <a:gd name="connsiteY232" fmla="*/ 165157 h 439659"/>
                <a:gd name="connsiteX233" fmla="*/ 440798 w 508000"/>
                <a:gd name="connsiteY233" fmla="*/ 165157 h 439659"/>
                <a:gd name="connsiteX234" fmla="*/ 440798 w 508000"/>
                <a:gd name="connsiteY234" fmla="*/ 176547 h 439659"/>
                <a:gd name="connsiteX235" fmla="*/ 440798 w 508000"/>
                <a:gd name="connsiteY235" fmla="*/ 182242 h 439659"/>
                <a:gd name="connsiteX236" fmla="*/ 435103 w 508000"/>
                <a:gd name="connsiteY236" fmla="*/ 176547 h 439659"/>
                <a:gd name="connsiteX237" fmla="*/ 435103 w 508000"/>
                <a:gd name="connsiteY237" fmla="*/ 165157 h 439659"/>
                <a:gd name="connsiteX238" fmla="*/ 473830 w 508000"/>
                <a:gd name="connsiteY238" fmla="*/ 159462 h 439659"/>
                <a:gd name="connsiteX239" fmla="*/ 476108 w 508000"/>
                <a:gd name="connsiteY239" fmla="*/ 159462 h 439659"/>
                <a:gd name="connsiteX240" fmla="*/ 476108 w 508000"/>
                <a:gd name="connsiteY240" fmla="*/ 182242 h 439659"/>
                <a:gd name="connsiteX241" fmla="*/ 473830 w 508000"/>
                <a:gd name="connsiteY241" fmla="*/ 182242 h 439659"/>
                <a:gd name="connsiteX242" fmla="*/ 440798 w 508000"/>
                <a:gd name="connsiteY242" fmla="*/ 159462 h 439659"/>
                <a:gd name="connsiteX243" fmla="*/ 446493 w 508000"/>
                <a:gd name="connsiteY243" fmla="*/ 165157 h 439659"/>
                <a:gd name="connsiteX244" fmla="*/ 440798 w 508000"/>
                <a:gd name="connsiteY244" fmla="*/ 165157 h 439659"/>
                <a:gd name="connsiteX245" fmla="*/ 440798 w 508000"/>
                <a:gd name="connsiteY245" fmla="*/ 159462 h 439659"/>
                <a:gd name="connsiteX246" fmla="*/ 407767 w 508000"/>
                <a:gd name="connsiteY246" fmla="*/ 159462 h 439659"/>
                <a:gd name="connsiteX247" fmla="*/ 412323 w 508000"/>
                <a:gd name="connsiteY247" fmla="*/ 159462 h 439659"/>
                <a:gd name="connsiteX248" fmla="*/ 412323 w 508000"/>
                <a:gd name="connsiteY248" fmla="*/ 182242 h 439659"/>
                <a:gd name="connsiteX249" fmla="*/ 407767 w 508000"/>
                <a:gd name="connsiteY249" fmla="*/ 182242 h 439659"/>
                <a:gd name="connsiteX250" fmla="*/ 378152 w 508000"/>
                <a:gd name="connsiteY250" fmla="*/ 159462 h 439659"/>
                <a:gd name="connsiteX251" fmla="*/ 380430 w 508000"/>
                <a:gd name="connsiteY251" fmla="*/ 159462 h 439659"/>
                <a:gd name="connsiteX252" fmla="*/ 380430 w 508000"/>
                <a:gd name="connsiteY252" fmla="*/ 182242 h 439659"/>
                <a:gd name="connsiteX253" fmla="*/ 378152 w 508000"/>
                <a:gd name="connsiteY253" fmla="*/ 182242 h 439659"/>
                <a:gd name="connsiteX254" fmla="*/ 123013 w 508000"/>
                <a:gd name="connsiteY254" fmla="*/ 159462 h 439659"/>
                <a:gd name="connsiteX255" fmla="*/ 129847 w 508000"/>
                <a:gd name="connsiteY255" fmla="*/ 159462 h 439659"/>
                <a:gd name="connsiteX256" fmla="*/ 129847 w 508000"/>
                <a:gd name="connsiteY256" fmla="*/ 182242 h 439659"/>
                <a:gd name="connsiteX257" fmla="*/ 123013 w 508000"/>
                <a:gd name="connsiteY257" fmla="*/ 182242 h 439659"/>
                <a:gd name="connsiteX258" fmla="*/ 95677 w 508000"/>
                <a:gd name="connsiteY258" fmla="*/ 159462 h 439659"/>
                <a:gd name="connsiteX259" fmla="*/ 97955 w 508000"/>
                <a:gd name="connsiteY259" fmla="*/ 159462 h 439659"/>
                <a:gd name="connsiteX260" fmla="*/ 97955 w 508000"/>
                <a:gd name="connsiteY260" fmla="*/ 182242 h 439659"/>
                <a:gd name="connsiteX261" fmla="*/ 95677 w 508000"/>
                <a:gd name="connsiteY261" fmla="*/ 182242 h 439659"/>
                <a:gd name="connsiteX262" fmla="*/ 61507 w 508000"/>
                <a:gd name="connsiteY262" fmla="*/ 159462 h 439659"/>
                <a:gd name="connsiteX263" fmla="*/ 68341 w 508000"/>
                <a:gd name="connsiteY263" fmla="*/ 165157 h 439659"/>
                <a:gd name="connsiteX264" fmla="*/ 61507 w 508000"/>
                <a:gd name="connsiteY264" fmla="*/ 165157 h 439659"/>
                <a:gd name="connsiteX265" fmla="*/ 61507 w 508000"/>
                <a:gd name="connsiteY265" fmla="*/ 159462 h 439659"/>
                <a:gd name="connsiteX266" fmla="*/ 29614 w 508000"/>
                <a:gd name="connsiteY266" fmla="*/ 159462 h 439659"/>
                <a:gd name="connsiteX267" fmla="*/ 34170 w 508000"/>
                <a:gd name="connsiteY267" fmla="*/ 159462 h 439659"/>
                <a:gd name="connsiteX268" fmla="*/ 34170 w 508000"/>
                <a:gd name="connsiteY268" fmla="*/ 182242 h 439659"/>
                <a:gd name="connsiteX269" fmla="*/ 29614 w 508000"/>
                <a:gd name="connsiteY269" fmla="*/ 182242 h 439659"/>
                <a:gd name="connsiteX270" fmla="*/ 466996 w 508000"/>
                <a:gd name="connsiteY270" fmla="*/ 127569 h 439659"/>
                <a:gd name="connsiteX271" fmla="*/ 472691 w 508000"/>
                <a:gd name="connsiteY271" fmla="*/ 127569 h 439659"/>
                <a:gd name="connsiteX272" fmla="*/ 478386 w 508000"/>
                <a:gd name="connsiteY272" fmla="*/ 127569 h 439659"/>
                <a:gd name="connsiteX273" fmla="*/ 478386 w 508000"/>
                <a:gd name="connsiteY273" fmla="*/ 143515 h 439659"/>
                <a:gd name="connsiteX274" fmla="*/ 472691 w 508000"/>
                <a:gd name="connsiteY274" fmla="*/ 143515 h 439659"/>
                <a:gd name="connsiteX275" fmla="*/ 466996 w 508000"/>
                <a:gd name="connsiteY275" fmla="*/ 143515 h 439659"/>
                <a:gd name="connsiteX276" fmla="*/ 466996 w 508000"/>
                <a:gd name="connsiteY276" fmla="*/ 127569 h 439659"/>
                <a:gd name="connsiteX277" fmla="*/ 435103 w 508000"/>
                <a:gd name="connsiteY277" fmla="*/ 127569 h 439659"/>
                <a:gd name="connsiteX278" fmla="*/ 440798 w 508000"/>
                <a:gd name="connsiteY278" fmla="*/ 127569 h 439659"/>
                <a:gd name="connsiteX279" fmla="*/ 440798 w 508000"/>
                <a:gd name="connsiteY279" fmla="*/ 143515 h 439659"/>
                <a:gd name="connsiteX280" fmla="*/ 435103 w 508000"/>
                <a:gd name="connsiteY280" fmla="*/ 143515 h 439659"/>
                <a:gd name="connsiteX281" fmla="*/ 435103 w 508000"/>
                <a:gd name="connsiteY281" fmla="*/ 127569 h 439659"/>
                <a:gd name="connsiteX282" fmla="*/ 412323 w 508000"/>
                <a:gd name="connsiteY282" fmla="*/ 127569 h 439659"/>
                <a:gd name="connsiteX283" fmla="*/ 416879 w 508000"/>
                <a:gd name="connsiteY283" fmla="*/ 127569 h 439659"/>
                <a:gd name="connsiteX284" fmla="*/ 416879 w 508000"/>
                <a:gd name="connsiteY284" fmla="*/ 143515 h 439659"/>
                <a:gd name="connsiteX285" fmla="*/ 412323 w 508000"/>
                <a:gd name="connsiteY285" fmla="*/ 143515 h 439659"/>
                <a:gd name="connsiteX286" fmla="*/ 373596 w 508000"/>
                <a:gd name="connsiteY286" fmla="*/ 127569 h 439659"/>
                <a:gd name="connsiteX287" fmla="*/ 379291 w 508000"/>
                <a:gd name="connsiteY287" fmla="*/ 127569 h 439659"/>
                <a:gd name="connsiteX288" fmla="*/ 384986 w 508000"/>
                <a:gd name="connsiteY288" fmla="*/ 127569 h 439659"/>
                <a:gd name="connsiteX289" fmla="*/ 384986 w 508000"/>
                <a:gd name="connsiteY289" fmla="*/ 143515 h 439659"/>
                <a:gd name="connsiteX290" fmla="*/ 379291 w 508000"/>
                <a:gd name="connsiteY290" fmla="*/ 143515 h 439659"/>
                <a:gd name="connsiteX291" fmla="*/ 373596 w 508000"/>
                <a:gd name="connsiteY291" fmla="*/ 143515 h 439659"/>
                <a:gd name="connsiteX292" fmla="*/ 373596 w 508000"/>
                <a:gd name="connsiteY292" fmla="*/ 127569 h 439659"/>
                <a:gd name="connsiteX293" fmla="*/ 91121 w 508000"/>
                <a:gd name="connsiteY293" fmla="*/ 127569 h 439659"/>
                <a:gd name="connsiteX294" fmla="*/ 95677 w 508000"/>
                <a:gd name="connsiteY294" fmla="*/ 127569 h 439659"/>
                <a:gd name="connsiteX295" fmla="*/ 100233 w 508000"/>
                <a:gd name="connsiteY295" fmla="*/ 127569 h 439659"/>
                <a:gd name="connsiteX296" fmla="*/ 100233 w 508000"/>
                <a:gd name="connsiteY296" fmla="*/ 143515 h 439659"/>
                <a:gd name="connsiteX297" fmla="*/ 95677 w 508000"/>
                <a:gd name="connsiteY297" fmla="*/ 143515 h 439659"/>
                <a:gd name="connsiteX298" fmla="*/ 91121 w 508000"/>
                <a:gd name="connsiteY298" fmla="*/ 143515 h 439659"/>
                <a:gd name="connsiteX299" fmla="*/ 91121 w 508000"/>
                <a:gd name="connsiteY299" fmla="*/ 127569 h 439659"/>
                <a:gd name="connsiteX300" fmla="*/ 35309 w 508000"/>
                <a:gd name="connsiteY300" fmla="*/ 127569 h 439659"/>
                <a:gd name="connsiteX301" fmla="*/ 41004 w 508000"/>
                <a:gd name="connsiteY301" fmla="*/ 127569 h 439659"/>
                <a:gd name="connsiteX302" fmla="*/ 41004 w 508000"/>
                <a:gd name="connsiteY302" fmla="*/ 143515 h 439659"/>
                <a:gd name="connsiteX303" fmla="*/ 35309 w 508000"/>
                <a:gd name="connsiteY303" fmla="*/ 143515 h 439659"/>
                <a:gd name="connsiteX304" fmla="*/ 407767 w 508000"/>
                <a:gd name="connsiteY304" fmla="*/ 104220 h 439659"/>
                <a:gd name="connsiteX305" fmla="*/ 412323 w 508000"/>
                <a:gd name="connsiteY305" fmla="*/ 104220 h 439659"/>
                <a:gd name="connsiteX306" fmla="*/ 412323 w 508000"/>
                <a:gd name="connsiteY306" fmla="*/ 109345 h 439659"/>
                <a:gd name="connsiteX307" fmla="*/ 407767 w 508000"/>
                <a:gd name="connsiteY307" fmla="*/ 104220 h 439659"/>
                <a:gd name="connsiteX308" fmla="*/ 123013 w 508000"/>
                <a:gd name="connsiteY308" fmla="*/ 104220 h 439659"/>
                <a:gd name="connsiteX309" fmla="*/ 128708 w 508000"/>
                <a:gd name="connsiteY309" fmla="*/ 104220 h 439659"/>
                <a:gd name="connsiteX310" fmla="*/ 128708 w 508000"/>
                <a:gd name="connsiteY310" fmla="*/ 109345 h 439659"/>
                <a:gd name="connsiteX311" fmla="*/ 123013 w 508000"/>
                <a:gd name="connsiteY311" fmla="*/ 104220 h 439659"/>
                <a:gd name="connsiteX312" fmla="*/ 29614 w 508000"/>
                <a:gd name="connsiteY312" fmla="*/ 104220 h 439659"/>
                <a:gd name="connsiteX313" fmla="*/ 35309 w 508000"/>
                <a:gd name="connsiteY313" fmla="*/ 104220 h 439659"/>
                <a:gd name="connsiteX314" fmla="*/ 35309 w 508000"/>
                <a:gd name="connsiteY314" fmla="*/ 109345 h 439659"/>
                <a:gd name="connsiteX315" fmla="*/ 29614 w 508000"/>
                <a:gd name="connsiteY315" fmla="*/ 104220 h 439659"/>
                <a:gd name="connsiteX316" fmla="*/ 466996 w 508000"/>
                <a:gd name="connsiteY316" fmla="*/ 88843 h 439659"/>
                <a:gd name="connsiteX317" fmla="*/ 472691 w 508000"/>
                <a:gd name="connsiteY317" fmla="*/ 88843 h 439659"/>
                <a:gd name="connsiteX318" fmla="*/ 478386 w 508000"/>
                <a:gd name="connsiteY318" fmla="*/ 88843 h 439659"/>
                <a:gd name="connsiteX319" fmla="*/ 478386 w 508000"/>
                <a:gd name="connsiteY319" fmla="*/ 93969 h 439659"/>
                <a:gd name="connsiteX320" fmla="*/ 478386 w 508000"/>
                <a:gd name="connsiteY320" fmla="*/ 104220 h 439659"/>
                <a:gd name="connsiteX321" fmla="*/ 472691 w 508000"/>
                <a:gd name="connsiteY321" fmla="*/ 109345 h 439659"/>
                <a:gd name="connsiteX322" fmla="*/ 466996 w 508000"/>
                <a:gd name="connsiteY322" fmla="*/ 104220 h 439659"/>
                <a:gd name="connsiteX323" fmla="*/ 466996 w 508000"/>
                <a:gd name="connsiteY323" fmla="*/ 93969 h 439659"/>
                <a:gd name="connsiteX324" fmla="*/ 466996 w 508000"/>
                <a:gd name="connsiteY324" fmla="*/ 88843 h 439659"/>
                <a:gd name="connsiteX325" fmla="*/ 439659 w 508000"/>
                <a:gd name="connsiteY325" fmla="*/ 88843 h 439659"/>
                <a:gd name="connsiteX326" fmla="*/ 446493 w 508000"/>
                <a:gd name="connsiteY326" fmla="*/ 88843 h 439659"/>
                <a:gd name="connsiteX327" fmla="*/ 446493 w 508000"/>
                <a:gd name="connsiteY327" fmla="*/ 109345 h 439659"/>
                <a:gd name="connsiteX328" fmla="*/ 439659 w 508000"/>
                <a:gd name="connsiteY328" fmla="*/ 109345 h 439659"/>
                <a:gd name="connsiteX329" fmla="*/ 412323 w 508000"/>
                <a:gd name="connsiteY329" fmla="*/ 88843 h 439659"/>
                <a:gd name="connsiteX330" fmla="*/ 416879 w 508000"/>
                <a:gd name="connsiteY330" fmla="*/ 93969 h 439659"/>
                <a:gd name="connsiteX331" fmla="*/ 416879 w 508000"/>
                <a:gd name="connsiteY331" fmla="*/ 104220 h 439659"/>
                <a:gd name="connsiteX332" fmla="*/ 412323 w 508000"/>
                <a:gd name="connsiteY332" fmla="*/ 104220 h 439659"/>
                <a:gd name="connsiteX333" fmla="*/ 412323 w 508000"/>
                <a:gd name="connsiteY333" fmla="*/ 93969 h 439659"/>
                <a:gd name="connsiteX334" fmla="*/ 412323 w 508000"/>
                <a:gd name="connsiteY334" fmla="*/ 88843 h 439659"/>
                <a:gd name="connsiteX335" fmla="*/ 407767 w 508000"/>
                <a:gd name="connsiteY335" fmla="*/ 88843 h 439659"/>
                <a:gd name="connsiteX336" fmla="*/ 412323 w 508000"/>
                <a:gd name="connsiteY336" fmla="*/ 88843 h 439659"/>
                <a:gd name="connsiteX337" fmla="*/ 407767 w 508000"/>
                <a:gd name="connsiteY337" fmla="*/ 93969 h 439659"/>
                <a:gd name="connsiteX338" fmla="*/ 407767 w 508000"/>
                <a:gd name="connsiteY338" fmla="*/ 88843 h 439659"/>
                <a:gd name="connsiteX339" fmla="*/ 373596 w 508000"/>
                <a:gd name="connsiteY339" fmla="*/ 88843 h 439659"/>
                <a:gd name="connsiteX340" fmla="*/ 379291 w 508000"/>
                <a:gd name="connsiteY340" fmla="*/ 88843 h 439659"/>
                <a:gd name="connsiteX341" fmla="*/ 384986 w 508000"/>
                <a:gd name="connsiteY341" fmla="*/ 88843 h 439659"/>
                <a:gd name="connsiteX342" fmla="*/ 384986 w 508000"/>
                <a:gd name="connsiteY342" fmla="*/ 93969 h 439659"/>
                <a:gd name="connsiteX343" fmla="*/ 384986 w 508000"/>
                <a:gd name="connsiteY343" fmla="*/ 104220 h 439659"/>
                <a:gd name="connsiteX344" fmla="*/ 379291 w 508000"/>
                <a:gd name="connsiteY344" fmla="*/ 109345 h 439659"/>
                <a:gd name="connsiteX345" fmla="*/ 373596 w 508000"/>
                <a:gd name="connsiteY345" fmla="*/ 104220 h 439659"/>
                <a:gd name="connsiteX346" fmla="*/ 373596 w 508000"/>
                <a:gd name="connsiteY346" fmla="*/ 93969 h 439659"/>
                <a:gd name="connsiteX347" fmla="*/ 373596 w 508000"/>
                <a:gd name="connsiteY347" fmla="*/ 88843 h 439659"/>
                <a:gd name="connsiteX348" fmla="*/ 345121 w 508000"/>
                <a:gd name="connsiteY348" fmla="*/ 88843 h 439659"/>
                <a:gd name="connsiteX349" fmla="*/ 345121 w 508000"/>
                <a:gd name="connsiteY349" fmla="*/ 93969 h 439659"/>
                <a:gd name="connsiteX350" fmla="*/ 345121 w 508000"/>
                <a:gd name="connsiteY350" fmla="*/ 104220 h 439659"/>
                <a:gd name="connsiteX351" fmla="*/ 350816 w 508000"/>
                <a:gd name="connsiteY351" fmla="*/ 104220 h 439659"/>
                <a:gd name="connsiteX352" fmla="*/ 345121 w 508000"/>
                <a:gd name="connsiteY352" fmla="*/ 109345 h 439659"/>
                <a:gd name="connsiteX353" fmla="*/ 339426 w 508000"/>
                <a:gd name="connsiteY353" fmla="*/ 99094 h 439659"/>
                <a:gd name="connsiteX354" fmla="*/ 339426 w 508000"/>
                <a:gd name="connsiteY354" fmla="*/ 93969 h 439659"/>
                <a:gd name="connsiteX355" fmla="*/ 345121 w 508000"/>
                <a:gd name="connsiteY355" fmla="*/ 88843 h 439659"/>
                <a:gd name="connsiteX356" fmla="*/ 345121 w 508000"/>
                <a:gd name="connsiteY356" fmla="*/ 88843 h 439659"/>
                <a:gd name="connsiteX357" fmla="*/ 350816 w 508000"/>
                <a:gd name="connsiteY357" fmla="*/ 88843 h 439659"/>
                <a:gd name="connsiteX358" fmla="*/ 350816 w 508000"/>
                <a:gd name="connsiteY358" fmla="*/ 93969 h 439659"/>
                <a:gd name="connsiteX359" fmla="*/ 345121 w 508000"/>
                <a:gd name="connsiteY359" fmla="*/ 88843 h 439659"/>
                <a:gd name="connsiteX360" fmla="*/ 128708 w 508000"/>
                <a:gd name="connsiteY360" fmla="*/ 88843 h 439659"/>
                <a:gd name="connsiteX361" fmla="*/ 134403 w 508000"/>
                <a:gd name="connsiteY361" fmla="*/ 93969 h 439659"/>
                <a:gd name="connsiteX362" fmla="*/ 134403 w 508000"/>
                <a:gd name="connsiteY362" fmla="*/ 104220 h 439659"/>
                <a:gd name="connsiteX363" fmla="*/ 128708 w 508000"/>
                <a:gd name="connsiteY363" fmla="*/ 104220 h 439659"/>
                <a:gd name="connsiteX364" fmla="*/ 128708 w 508000"/>
                <a:gd name="connsiteY364" fmla="*/ 93969 h 439659"/>
                <a:gd name="connsiteX365" fmla="*/ 128708 w 508000"/>
                <a:gd name="connsiteY365" fmla="*/ 88843 h 439659"/>
                <a:gd name="connsiteX366" fmla="*/ 123013 w 508000"/>
                <a:gd name="connsiteY366" fmla="*/ 88843 h 439659"/>
                <a:gd name="connsiteX367" fmla="*/ 128708 w 508000"/>
                <a:gd name="connsiteY367" fmla="*/ 88843 h 439659"/>
                <a:gd name="connsiteX368" fmla="*/ 123013 w 508000"/>
                <a:gd name="connsiteY368" fmla="*/ 93969 h 439659"/>
                <a:gd name="connsiteX369" fmla="*/ 123013 w 508000"/>
                <a:gd name="connsiteY369" fmla="*/ 88843 h 439659"/>
                <a:gd name="connsiteX370" fmla="*/ 91121 w 508000"/>
                <a:gd name="connsiteY370" fmla="*/ 88843 h 439659"/>
                <a:gd name="connsiteX371" fmla="*/ 95677 w 508000"/>
                <a:gd name="connsiteY371" fmla="*/ 88843 h 439659"/>
                <a:gd name="connsiteX372" fmla="*/ 100233 w 508000"/>
                <a:gd name="connsiteY372" fmla="*/ 88843 h 439659"/>
                <a:gd name="connsiteX373" fmla="*/ 100233 w 508000"/>
                <a:gd name="connsiteY373" fmla="*/ 93969 h 439659"/>
                <a:gd name="connsiteX374" fmla="*/ 100233 w 508000"/>
                <a:gd name="connsiteY374" fmla="*/ 104220 h 439659"/>
                <a:gd name="connsiteX375" fmla="*/ 95677 w 508000"/>
                <a:gd name="connsiteY375" fmla="*/ 109345 h 439659"/>
                <a:gd name="connsiteX376" fmla="*/ 91121 w 508000"/>
                <a:gd name="connsiteY376" fmla="*/ 104220 h 439659"/>
                <a:gd name="connsiteX377" fmla="*/ 91121 w 508000"/>
                <a:gd name="connsiteY377" fmla="*/ 93969 h 439659"/>
                <a:gd name="connsiteX378" fmla="*/ 91121 w 508000"/>
                <a:gd name="connsiteY378" fmla="*/ 88843 h 439659"/>
                <a:gd name="connsiteX379" fmla="*/ 61507 w 508000"/>
                <a:gd name="connsiteY379" fmla="*/ 88843 h 439659"/>
                <a:gd name="connsiteX380" fmla="*/ 68341 w 508000"/>
                <a:gd name="connsiteY380" fmla="*/ 88843 h 439659"/>
                <a:gd name="connsiteX381" fmla="*/ 68341 w 508000"/>
                <a:gd name="connsiteY381" fmla="*/ 109345 h 439659"/>
                <a:gd name="connsiteX382" fmla="*/ 61507 w 508000"/>
                <a:gd name="connsiteY382" fmla="*/ 109345 h 439659"/>
                <a:gd name="connsiteX383" fmla="*/ 35309 w 508000"/>
                <a:gd name="connsiteY383" fmla="*/ 88843 h 439659"/>
                <a:gd name="connsiteX384" fmla="*/ 41004 w 508000"/>
                <a:gd name="connsiteY384" fmla="*/ 93969 h 439659"/>
                <a:gd name="connsiteX385" fmla="*/ 41004 w 508000"/>
                <a:gd name="connsiteY385" fmla="*/ 104220 h 439659"/>
                <a:gd name="connsiteX386" fmla="*/ 35309 w 508000"/>
                <a:gd name="connsiteY386" fmla="*/ 104220 h 439659"/>
                <a:gd name="connsiteX387" fmla="*/ 35309 w 508000"/>
                <a:gd name="connsiteY387" fmla="*/ 93969 h 439659"/>
                <a:gd name="connsiteX388" fmla="*/ 35309 w 508000"/>
                <a:gd name="connsiteY388" fmla="*/ 88843 h 439659"/>
                <a:gd name="connsiteX389" fmla="*/ 29614 w 508000"/>
                <a:gd name="connsiteY389" fmla="*/ 88843 h 439659"/>
                <a:gd name="connsiteX390" fmla="*/ 35309 w 508000"/>
                <a:gd name="connsiteY390" fmla="*/ 88843 h 439659"/>
                <a:gd name="connsiteX391" fmla="*/ 29614 w 508000"/>
                <a:gd name="connsiteY391" fmla="*/ 93969 h 439659"/>
                <a:gd name="connsiteX392" fmla="*/ 29614 w 508000"/>
                <a:gd name="connsiteY392" fmla="*/ 88843 h 439659"/>
                <a:gd name="connsiteX393" fmla="*/ 440798 w 508000"/>
                <a:gd name="connsiteY393" fmla="*/ 65494 h 439659"/>
                <a:gd name="connsiteX394" fmla="*/ 446493 w 508000"/>
                <a:gd name="connsiteY394" fmla="*/ 65494 h 439659"/>
                <a:gd name="connsiteX395" fmla="*/ 440798 w 508000"/>
                <a:gd name="connsiteY395" fmla="*/ 70619 h 439659"/>
                <a:gd name="connsiteX396" fmla="*/ 440798 w 508000"/>
                <a:gd name="connsiteY396" fmla="*/ 65494 h 439659"/>
                <a:gd name="connsiteX397" fmla="*/ 312090 w 508000"/>
                <a:gd name="connsiteY397" fmla="*/ 65494 h 439659"/>
                <a:gd name="connsiteX398" fmla="*/ 317785 w 508000"/>
                <a:gd name="connsiteY398" fmla="*/ 65494 h 439659"/>
                <a:gd name="connsiteX399" fmla="*/ 317785 w 508000"/>
                <a:gd name="connsiteY399" fmla="*/ 70619 h 439659"/>
                <a:gd name="connsiteX400" fmla="*/ 312090 w 508000"/>
                <a:gd name="connsiteY400" fmla="*/ 65494 h 439659"/>
                <a:gd name="connsiteX401" fmla="*/ 61507 w 508000"/>
                <a:gd name="connsiteY401" fmla="*/ 65494 h 439659"/>
                <a:gd name="connsiteX402" fmla="*/ 68341 w 508000"/>
                <a:gd name="connsiteY402" fmla="*/ 65494 h 439659"/>
                <a:gd name="connsiteX403" fmla="*/ 61507 w 508000"/>
                <a:gd name="connsiteY403" fmla="*/ 70619 h 439659"/>
                <a:gd name="connsiteX404" fmla="*/ 61507 w 508000"/>
                <a:gd name="connsiteY404" fmla="*/ 65494 h 439659"/>
                <a:gd name="connsiteX405" fmla="*/ 251234 w 508000"/>
                <a:gd name="connsiteY405" fmla="*/ 59229 h 439659"/>
                <a:gd name="connsiteX406" fmla="*/ 350816 w 508000"/>
                <a:gd name="connsiteY406" fmla="*/ 159462 h 439659"/>
                <a:gd name="connsiteX407" fmla="*/ 251234 w 508000"/>
                <a:gd name="connsiteY407" fmla="*/ 259695 h 439659"/>
                <a:gd name="connsiteX408" fmla="*/ 157184 w 508000"/>
                <a:gd name="connsiteY408" fmla="*/ 159462 h 439659"/>
                <a:gd name="connsiteX409" fmla="*/ 251234 w 508000"/>
                <a:gd name="connsiteY409" fmla="*/ 159462 h 439659"/>
                <a:gd name="connsiteX410" fmla="*/ 251234 w 508000"/>
                <a:gd name="connsiteY410" fmla="*/ 59229 h 439659"/>
                <a:gd name="connsiteX411" fmla="*/ 473830 w 508000"/>
                <a:gd name="connsiteY411" fmla="*/ 50117 h 439659"/>
                <a:gd name="connsiteX412" fmla="*/ 476108 w 508000"/>
                <a:gd name="connsiteY412" fmla="*/ 50117 h 439659"/>
                <a:gd name="connsiteX413" fmla="*/ 476108 w 508000"/>
                <a:gd name="connsiteY413" fmla="*/ 70619 h 439659"/>
                <a:gd name="connsiteX414" fmla="*/ 473830 w 508000"/>
                <a:gd name="connsiteY414" fmla="*/ 70619 h 439659"/>
                <a:gd name="connsiteX415" fmla="*/ 440798 w 508000"/>
                <a:gd name="connsiteY415" fmla="*/ 50117 h 439659"/>
                <a:gd name="connsiteX416" fmla="*/ 440798 w 508000"/>
                <a:gd name="connsiteY416" fmla="*/ 55243 h 439659"/>
                <a:gd name="connsiteX417" fmla="*/ 440798 w 508000"/>
                <a:gd name="connsiteY417" fmla="*/ 65494 h 439659"/>
                <a:gd name="connsiteX418" fmla="*/ 435103 w 508000"/>
                <a:gd name="connsiteY418" fmla="*/ 65494 h 439659"/>
                <a:gd name="connsiteX419" fmla="*/ 435103 w 508000"/>
                <a:gd name="connsiteY419" fmla="*/ 55243 h 439659"/>
                <a:gd name="connsiteX420" fmla="*/ 440798 w 508000"/>
                <a:gd name="connsiteY420" fmla="*/ 50117 h 439659"/>
                <a:gd name="connsiteX421" fmla="*/ 440798 w 508000"/>
                <a:gd name="connsiteY421" fmla="*/ 50117 h 439659"/>
                <a:gd name="connsiteX422" fmla="*/ 446493 w 508000"/>
                <a:gd name="connsiteY422" fmla="*/ 50117 h 439659"/>
                <a:gd name="connsiteX423" fmla="*/ 446493 w 508000"/>
                <a:gd name="connsiteY423" fmla="*/ 55243 h 439659"/>
                <a:gd name="connsiteX424" fmla="*/ 440798 w 508000"/>
                <a:gd name="connsiteY424" fmla="*/ 50117 h 439659"/>
                <a:gd name="connsiteX425" fmla="*/ 407767 w 508000"/>
                <a:gd name="connsiteY425" fmla="*/ 50117 h 439659"/>
                <a:gd name="connsiteX426" fmla="*/ 412323 w 508000"/>
                <a:gd name="connsiteY426" fmla="*/ 50117 h 439659"/>
                <a:gd name="connsiteX427" fmla="*/ 412323 w 508000"/>
                <a:gd name="connsiteY427" fmla="*/ 70619 h 439659"/>
                <a:gd name="connsiteX428" fmla="*/ 407767 w 508000"/>
                <a:gd name="connsiteY428" fmla="*/ 70619 h 439659"/>
                <a:gd name="connsiteX429" fmla="*/ 378152 w 508000"/>
                <a:gd name="connsiteY429" fmla="*/ 50117 h 439659"/>
                <a:gd name="connsiteX430" fmla="*/ 380430 w 508000"/>
                <a:gd name="connsiteY430" fmla="*/ 50117 h 439659"/>
                <a:gd name="connsiteX431" fmla="*/ 380430 w 508000"/>
                <a:gd name="connsiteY431" fmla="*/ 70619 h 439659"/>
                <a:gd name="connsiteX432" fmla="*/ 378152 w 508000"/>
                <a:gd name="connsiteY432" fmla="*/ 70619 h 439659"/>
                <a:gd name="connsiteX433" fmla="*/ 346260 w 508000"/>
                <a:gd name="connsiteY433" fmla="*/ 50117 h 439659"/>
                <a:gd name="connsiteX434" fmla="*/ 350816 w 508000"/>
                <a:gd name="connsiteY434" fmla="*/ 50117 h 439659"/>
                <a:gd name="connsiteX435" fmla="*/ 350816 w 508000"/>
                <a:gd name="connsiteY435" fmla="*/ 70619 h 439659"/>
                <a:gd name="connsiteX436" fmla="*/ 346260 w 508000"/>
                <a:gd name="connsiteY436" fmla="*/ 70619 h 439659"/>
                <a:gd name="connsiteX437" fmla="*/ 317785 w 508000"/>
                <a:gd name="connsiteY437" fmla="*/ 50117 h 439659"/>
                <a:gd name="connsiteX438" fmla="*/ 323480 w 508000"/>
                <a:gd name="connsiteY438" fmla="*/ 55243 h 439659"/>
                <a:gd name="connsiteX439" fmla="*/ 323480 w 508000"/>
                <a:gd name="connsiteY439" fmla="*/ 65494 h 439659"/>
                <a:gd name="connsiteX440" fmla="*/ 317785 w 508000"/>
                <a:gd name="connsiteY440" fmla="*/ 65494 h 439659"/>
                <a:gd name="connsiteX441" fmla="*/ 317785 w 508000"/>
                <a:gd name="connsiteY441" fmla="*/ 55243 h 439659"/>
                <a:gd name="connsiteX442" fmla="*/ 317785 w 508000"/>
                <a:gd name="connsiteY442" fmla="*/ 50117 h 439659"/>
                <a:gd name="connsiteX443" fmla="*/ 312090 w 508000"/>
                <a:gd name="connsiteY443" fmla="*/ 50117 h 439659"/>
                <a:gd name="connsiteX444" fmla="*/ 317785 w 508000"/>
                <a:gd name="connsiteY444" fmla="*/ 50117 h 439659"/>
                <a:gd name="connsiteX445" fmla="*/ 312090 w 508000"/>
                <a:gd name="connsiteY445" fmla="*/ 55243 h 439659"/>
                <a:gd name="connsiteX446" fmla="*/ 312090 w 508000"/>
                <a:gd name="connsiteY446" fmla="*/ 50117 h 439659"/>
                <a:gd name="connsiteX447" fmla="*/ 157184 w 508000"/>
                <a:gd name="connsiteY447" fmla="*/ 50117 h 439659"/>
                <a:gd name="connsiteX448" fmla="*/ 161740 w 508000"/>
                <a:gd name="connsiteY448" fmla="*/ 50117 h 439659"/>
                <a:gd name="connsiteX449" fmla="*/ 161740 w 508000"/>
                <a:gd name="connsiteY449" fmla="*/ 70619 h 439659"/>
                <a:gd name="connsiteX450" fmla="*/ 157184 w 508000"/>
                <a:gd name="connsiteY450" fmla="*/ 70619 h 439659"/>
                <a:gd name="connsiteX451" fmla="*/ 123013 w 508000"/>
                <a:gd name="connsiteY451" fmla="*/ 50117 h 439659"/>
                <a:gd name="connsiteX452" fmla="*/ 129847 w 508000"/>
                <a:gd name="connsiteY452" fmla="*/ 50117 h 439659"/>
                <a:gd name="connsiteX453" fmla="*/ 129847 w 508000"/>
                <a:gd name="connsiteY453" fmla="*/ 70619 h 439659"/>
                <a:gd name="connsiteX454" fmla="*/ 123013 w 508000"/>
                <a:gd name="connsiteY454" fmla="*/ 70619 h 439659"/>
                <a:gd name="connsiteX455" fmla="*/ 95677 w 508000"/>
                <a:gd name="connsiteY455" fmla="*/ 50117 h 439659"/>
                <a:gd name="connsiteX456" fmla="*/ 97955 w 508000"/>
                <a:gd name="connsiteY456" fmla="*/ 50117 h 439659"/>
                <a:gd name="connsiteX457" fmla="*/ 97955 w 508000"/>
                <a:gd name="connsiteY457" fmla="*/ 70619 h 439659"/>
                <a:gd name="connsiteX458" fmla="*/ 95677 w 508000"/>
                <a:gd name="connsiteY458" fmla="*/ 70619 h 439659"/>
                <a:gd name="connsiteX459" fmla="*/ 61507 w 508000"/>
                <a:gd name="connsiteY459" fmla="*/ 50117 h 439659"/>
                <a:gd name="connsiteX460" fmla="*/ 68341 w 508000"/>
                <a:gd name="connsiteY460" fmla="*/ 50117 h 439659"/>
                <a:gd name="connsiteX461" fmla="*/ 68341 w 508000"/>
                <a:gd name="connsiteY461" fmla="*/ 55243 h 439659"/>
                <a:gd name="connsiteX462" fmla="*/ 61507 w 508000"/>
                <a:gd name="connsiteY462" fmla="*/ 50117 h 439659"/>
                <a:gd name="connsiteX463" fmla="*/ 29614 w 508000"/>
                <a:gd name="connsiteY463" fmla="*/ 50117 h 439659"/>
                <a:gd name="connsiteX464" fmla="*/ 34170 w 508000"/>
                <a:gd name="connsiteY464" fmla="*/ 50117 h 439659"/>
                <a:gd name="connsiteX465" fmla="*/ 34170 w 508000"/>
                <a:gd name="connsiteY465" fmla="*/ 70619 h 439659"/>
                <a:gd name="connsiteX466" fmla="*/ 29614 w 508000"/>
                <a:gd name="connsiteY466" fmla="*/ 70619 h 439659"/>
                <a:gd name="connsiteX467" fmla="*/ 234637 w 508000"/>
                <a:gd name="connsiteY467" fmla="*/ 43282 h 439659"/>
                <a:gd name="connsiteX468" fmla="*/ 234637 w 508000"/>
                <a:gd name="connsiteY468" fmla="*/ 143515 h 439659"/>
                <a:gd name="connsiteX469" fmla="*/ 138960 w 508000"/>
                <a:gd name="connsiteY469" fmla="*/ 143515 h 439659"/>
                <a:gd name="connsiteX470" fmla="*/ 234637 w 508000"/>
                <a:gd name="connsiteY470" fmla="*/ 43282 h 439659"/>
                <a:gd name="connsiteX471" fmla="*/ 312615 w 508000"/>
                <a:gd name="connsiteY471" fmla="*/ 27826 h 439659"/>
                <a:gd name="connsiteX472" fmla="*/ 318198 w 508000"/>
                <a:gd name="connsiteY472" fmla="*/ 27826 h 439659"/>
                <a:gd name="connsiteX473" fmla="*/ 318198 w 508000"/>
                <a:gd name="connsiteY473" fmla="*/ 33392 h 439659"/>
                <a:gd name="connsiteX474" fmla="*/ 312615 w 508000"/>
                <a:gd name="connsiteY474" fmla="*/ 33392 h 439659"/>
                <a:gd name="connsiteX475" fmla="*/ 312615 w 508000"/>
                <a:gd name="connsiteY475" fmla="*/ 27826 h 439659"/>
                <a:gd name="connsiteX476" fmla="*/ 251209 w 508000"/>
                <a:gd name="connsiteY476" fmla="*/ 27826 h 439659"/>
                <a:gd name="connsiteX477" fmla="*/ 256791 w 508000"/>
                <a:gd name="connsiteY477" fmla="*/ 27826 h 439659"/>
                <a:gd name="connsiteX478" fmla="*/ 256791 w 508000"/>
                <a:gd name="connsiteY478" fmla="*/ 33392 h 439659"/>
                <a:gd name="connsiteX479" fmla="*/ 251209 w 508000"/>
                <a:gd name="connsiteY479" fmla="*/ 33392 h 439659"/>
                <a:gd name="connsiteX480" fmla="*/ 251209 w 508000"/>
                <a:gd name="connsiteY480" fmla="*/ 27826 h 439659"/>
                <a:gd name="connsiteX481" fmla="*/ 156308 w 508000"/>
                <a:gd name="connsiteY481" fmla="*/ 27826 h 439659"/>
                <a:gd name="connsiteX482" fmla="*/ 161890 w 508000"/>
                <a:gd name="connsiteY482" fmla="*/ 27826 h 439659"/>
                <a:gd name="connsiteX483" fmla="*/ 161890 w 508000"/>
                <a:gd name="connsiteY483" fmla="*/ 33392 h 439659"/>
                <a:gd name="connsiteX484" fmla="*/ 156308 w 508000"/>
                <a:gd name="connsiteY484" fmla="*/ 33392 h 439659"/>
                <a:gd name="connsiteX485" fmla="*/ 156308 w 508000"/>
                <a:gd name="connsiteY485" fmla="*/ 27826 h 439659"/>
                <a:gd name="connsiteX486" fmla="*/ 61407 w 508000"/>
                <a:gd name="connsiteY486" fmla="*/ 27826 h 439659"/>
                <a:gd name="connsiteX487" fmla="*/ 66989 w 508000"/>
                <a:gd name="connsiteY487" fmla="*/ 27826 h 439659"/>
                <a:gd name="connsiteX488" fmla="*/ 66989 w 508000"/>
                <a:gd name="connsiteY488" fmla="*/ 33392 h 439659"/>
                <a:gd name="connsiteX489" fmla="*/ 61407 w 508000"/>
                <a:gd name="connsiteY489" fmla="*/ 33392 h 439659"/>
                <a:gd name="connsiteX490" fmla="*/ 61407 w 508000"/>
                <a:gd name="connsiteY490" fmla="*/ 27826 h 439659"/>
                <a:gd name="connsiteX491" fmla="*/ 39077 w 508000"/>
                <a:gd name="connsiteY491" fmla="*/ 16696 h 439659"/>
                <a:gd name="connsiteX492" fmla="*/ 39077 w 508000"/>
                <a:gd name="connsiteY492" fmla="*/ 27826 h 439659"/>
                <a:gd name="connsiteX493" fmla="*/ 33494 w 508000"/>
                <a:gd name="connsiteY493" fmla="*/ 33392 h 439659"/>
                <a:gd name="connsiteX494" fmla="*/ 27912 w 508000"/>
                <a:gd name="connsiteY494" fmla="*/ 33392 h 439659"/>
                <a:gd name="connsiteX495" fmla="*/ 27912 w 508000"/>
                <a:gd name="connsiteY495" fmla="*/ 27826 h 439659"/>
                <a:gd name="connsiteX496" fmla="*/ 33494 w 508000"/>
                <a:gd name="connsiteY496" fmla="*/ 27826 h 439659"/>
                <a:gd name="connsiteX497" fmla="*/ 33494 w 508000"/>
                <a:gd name="connsiteY497" fmla="*/ 22261 h 439659"/>
                <a:gd name="connsiteX498" fmla="*/ 27912 w 508000"/>
                <a:gd name="connsiteY498" fmla="*/ 22261 h 439659"/>
                <a:gd name="connsiteX499" fmla="*/ 16747 w 508000"/>
                <a:gd name="connsiteY499" fmla="*/ 44523 h 439659"/>
                <a:gd name="connsiteX500" fmla="*/ 16747 w 508000"/>
                <a:gd name="connsiteY500" fmla="*/ 267135 h 439659"/>
                <a:gd name="connsiteX501" fmla="*/ 27912 w 508000"/>
                <a:gd name="connsiteY501" fmla="*/ 289396 h 439659"/>
                <a:gd name="connsiteX502" fmla="*/ 27912 w 508000"/>
                <a:gd name="connsiteY502" fmla="*/ 278265 h 439659"/>
                <a:gd name="connsiteX503" fmla="*/ 33494 w 508000"/>
                <a:gd name="connsiteY503" fmla="*/ 278265 h 439659"/>
                <a:gd name="connsiteX504" fmla="*/ 33494 w 508000"/>
                <a:gd name="connsiteY504" fmla="*/ 289396 h 439659"/>
                <a:gd name="connsiteX505" fmla="*/ 44659 w 508000"/>
                <a:gd name="connsiteY505" fmla="*/ 294961 h 439659"/>
                <a:gd name="connsiteX506" fmla="*/ 61407 w 508000"/>
                <a:gd name="connsiteY506" fmla="*/ 294961 h 439659"/>
                <a:gd name="connsiteX507" fmla="*/ 66989 w 508000"/>
                <a:gd name="connsiteY507" fmla="*/ 294961 h 439659"/>
                <a:gd name="connsiteX508" fmla="*/ 94901 w 508000"/>
                <a:gd name="connsiteY508" fmla="*/ 294961 h 439659"/>
                <a:gd name="connsiteX509" fmla="*/ 122813 w 508000"/>
                <a:gd name="connsiteY509" fmla="*/ 294961 h 439659"/>
                <a:gd name="connsiteX510" fmla="*/ 122813 w 508000"/>
                <a:gd name="connsiteY510" fmla="*/ 278265 h 439659"/>
                <a:gd name="connsiteX511" fmla="*/ 128396 w 508000"/>
                <a:gd name="connsiteY511" fmla="*/ 278265 h 439659"/>
                <a:gd name="connsiteX512" fmla="*/ 128396 w 508000"/>
                <a:gd name="connsiteY512" fmla="*/ 294961 h 439659"/>
                <a:gd name="connsiteX513" fmla="*/ 156308 w 508000"/>
                <a:gd name="connsiteY513" fmla="*/ 294961 h 439659"/>
                <a:gd name="connsiteX514" fmla="*/ 156308 w 508000"/>
                <a:gd name="connsiteY514" fmla="*/ 278265 h 439659"/>
                <a:gd name="connsiteX515" fmla="*/ 161890 w 508000"/>
                <a:gd name="connsiteY515" fmla="*/ 278265 h 439659"/>
                <a:gd name="connsiteX516" fmla="*/ 161890 w 508000"/>
                <a:gd name="connsiteY516" fmla="*/ 294961 h 439659"/>
                <a:gd name="connsiteX517" fmla="*/ 184220 w 508000"/>
                <a:gd name="connsiteY517" fmla="*/ 294961 h 439659"/>
                <a:gd name="connsiteX518" fmla="*/ 184220 w 508000"/>
                <a:gd name="connsiteY518" fmla="*/ 283831 h 439659"/>
                <a:gd name="connsiteX519" fmla="*/ 184220 w 508000"/>
                <a:gd name="connsiteY519" fmla="*/ 278265 h 439659"/>
                <a:gd name="connsiteX520" fmla="*/ 189802 w 508000"/>
                <a:gd name="connsiteY520" fmla="*/ 278265 h 439659"/>
                <a:gd name="connsiteX521" fmla="*/ 195385 w 508000"/>
                <a:gd name="connsiteY521" fmla="*/ 278265 h 439659"/>
                <a:gd name="connsiteX522" fmla="*/ 195385 w 508000"/>
                <a:gd name="connsiteY522" fmla="*/ 283831 h 439659"/>
                <a:gd name="connsiteX523" fmla="*/ 195385 w 508000"/>
                <a:gd name="connsiteY523" fmla="*/ 294961 h 439659"/>
                <a:gd name="connsiteX524" fmla="*/ 217714 w 508000"/>
                <a:gd name="connsiteY524" fmla="*/ 294961 h 439659"/>
                <a:gd name="connsiteX525" fmla="*/ 217714 w 508000"/>
                <a:gd name="connsiteY525" fmla="*/ 278265 h 439659"/>
                <a:gd name="connsiteX526" fmla="*/ 223297 w 508000"/>
                <a:gd name="connsiteY526" fmla="*/ 278265 h 439659"/>
                <a:gd name="connsiteX527" fmla="*/ 223297 w 508000"/>
                <a:gd name="connsiteY527" fmla="*/ 294961 h 439659"/>
                <a:gd name="connsiteX528" fmla="*/ 251209 w 508000"/>
                <a:gd name="connsiteY528" fmla="*/ 294961 h 439659"/>
                <a:gd name="connsiteX529" fmla="*/ 251209 w 508000"/>
                <a:gd name="connsiteY529" fmla="*/ 278265 h 439659"/>
                <a:gd name="connsiteX530" fmla="*/ 256791 w 508000"/>
                <a:gd name="connsiteY530" fmla="*/ 278265 h 439659"/>
                <a:gd name="connsiteX531" fmla="*/ 256791 w 508000"/>
                <a:gd name="connsiteY531" fmla="*/ 294961 h 439659"/>
                <a:gd name="connsiteX532" fmla="*/ 284703 w 508000"/>
                <a:gd name="connsiteY532" fmla="*/ 294961 h 439659"/>
                <a:gd name="connsiteX533" fmla="*/ 312615 w 508000"/>
                <a:gd name="connsiteY533" fmla="*/ 294961 h 439659"/>
                <a:gd name="connsiteX534" fmla="*/ 318198 w 508000"/>
                <a:gd name="connsiteY534" fmla="*/ 294961 h 439659"/>
                <a:gd name="connsiteX535" fmla="*/ 318198 w 508000"/>
                <a:gd name="connsiteY535" fmla="*/ 283831 h 439659"/>
                <a:gd name="connsiteX536" fmla="*/ 318198 w 508000"/>
                <a:gd name="connsiteY536" fmla="*/ 278265 h 439659"/>
                <a:gd name="connsiteX537" fmla="*/ 323780 w 508000"/>
                <a:gd name="connsiteY537" fmla="*/ 283831 h 439659"/>
                <a:gd name="connsiteX538" fmla="*/ 323780 w 508000"/>
                <a:gd name="connsiteY538" fmla="*/ 294961 h 439659"/>
                <a:gd name="connsiteX539" fmla="*/ 329973 w 508000"/>
                <a:gd name="connsiteY539" fmla="*/ 294961 h 439659"/>
                <a:gd name="connsiteX540" fmla="*/ 346110 w 508000"/>
                <a:gd name="connsiteY540" fmla="*/ 294961 h 439659"/>
                <a:gd name="connsiteX541" fmla="*/ 346110 w 508000"/>
                <a:gd name="connsiteY541" fmla="*/ 278265 h 439659"/>
                <a:gd name="connsiteX542" fmla="*/ 351692 w 508000"/>
                <a:gd name="connsiteY542" fmla="*/ 278265 h 439659"/>
                <a:gd name="connsiteX543" fmla="*/ 351692 w 508000"/>
                <a:gd name="connsiteY543" fmla="*/ 294961 h 439659"/>
                <a:gd name="connsiteX544" fmla="*/ 379604 w 508000"/>
                <a:gd name="connsiteY544" fmla="*/ 294961 h 439659"/>
                <a:gd name="connsiteX545" fmla="*/ 407517 w 508000"/>
                <a:gd name="connsiteY545" fmla="*/ 294961 h 439659"/>
                <a:gd name="connsiteX546" fmla="*/ 407517 w 508000"/>
                <a:gd name="connsiteY546" fmla="*/ 278265 h 439659"/>
                <a:gd name="connsiteX547" fmla="*/ 413099 w 508000"/>
                <a:gd name="connsiteY547" fmla="*/ 278265 h 439659"/>
                <a:gd name="connsiteX548" fmla="*/ 413099 w 508000"/>
                <a:gd name="connsiteY548" fmla="*/ 294961 h 439659"/>
                <a:gd name="connsiteX549" fmla="*/ 424874 w 508000"/>
                <a:gd name="connsiteY549" fmla="*/ 294961 h 439659"/>
                <a:gd name="connsiteX550" fmla="*/ 435429 w 508000"/>
                <a:gd name="connsiteY550" fmla="*/ 294961 h 439659"/>
                <a:gd name="connsiteX551" fmla="*/ 435429 w 508000"/>
                <a:gd name="connsiteY551" fmla="*/ 283831 h 439659"/>
                <a:gd name="connsiteX552" fmla="*/ 441011 w 508000"/>
                <a:gd name="connsiteY552" fmla="*/ 278265 h 439659"/>
                <a:gd name="connsiteX553" fmla="*/ 441011 w 508000"/>
                <a:gd name="connsiteY553" fmla="*/ 283831 h 439659"/>
                <a:gd name="connsiteX554" fmla="*/ 441011 w 508000"/>
                <a:gd name="connsiteY554" fmla="*/ 294961 h 439659"/>
                <a:gd name="connsiteX555" fmla="*/ 446593 w 508000"/>
                <a:gd name="connsiteY555" fmla="*/ 294961 h 439659"/>
                <a:gd name="connsiteX556" fmla="*/ 463341 w 508000"/>
                <a:gd name="connsiteY556" fmla="*/ 294961 h 439659"/>
                <a:gd name="connsiteX557" fmla="*/ 474506 w 508000"/>
                <a:gd name="connsiteY557" fmla="*/ 289396 h 439659"/>
                <a:gd name="connsiteX558" fmla="*/ 485670 w 508000"/>
                <a:gd name="connsiteY558" fmla="*/ 267135 h 439659"/>
                <a:gd name="connsiteX559" fmla="*/ 485670 w 508000"/>
                <a:gd name="connsiteY559" fmla="*/ 44523 h 439659"/>
                <a:gd name="connsiteX560" fmla="*/ 480088 w 508000"/>
                <a:gd name="connsiteY560" fmla="*/ 22261 h 439659"/>
                <a:gd name="connsiteX561" fmla="*/ 480088 w 508000"/>
                <a:gd name="connsiteY561" fmla="*/ 27826 h 439659"/>
                <a:gd name="connsiteX562" fmla="*/ 480088 w 508000"/>
                <a:gd name="connsiteY562" fmla="*/ 33392 h 439659"/>
                <a:gd name="connsiteX563" fmla="*/ 474506 w 508000"/>
                <a:gd name="connsiteY563" fmla="*/ 33392 h 439659"/>
                <a:gd name="connsiteX564" fmla="*/ 468923 w 508000"/>
                <a:gd name="connsiteY564" fmla="*/ 33392 h 439659"/>
                <a:gd name="connsiteX565" fmla="*/ 468923 w 508000"/>
                <a:gd name="connsiteY565" fmla="*/ 27826 h 439659"/>
                <a:gd name="connsiteX566" fmla="*/ 468923 w 508000"/>
                <a:gd name="connsiteY566" fmla="*/ 16696 h 439659"/>
                <a:gd name="connsiteX567" fmla="*/ 463341 w 508000"/>
                <a:gd name="connsiteY567" fmla="*/ 16696 h 439659"/>
                <a:gd name="connsiteX568" fmla="*/ 446593 w 508000"/>
                <a:gd name="connsiteY568" fmla="*/ 16696 h 439659"/>
                <a:gd name="connsiteX569" fmla="*/ 441011 w 508000"/>
                <a:gd name="connsiteY569" fmla="*/ 16696 h 439659"/>
                <a:gd name="connsiteX570" fmla="*/ 441011 w 508000"/>
                <a:gd name="connsiteY570" fmla="*/ 27826 h 439659"/>
                <a:gd name="connsiteX571" fmla="*/ 446593 w 508000"/>
                <a:gd name="connsiteY571" fmla="*/ 27826 h 439659"/>
                <a:gd name="connsiteX572" fmla="*/ 446593 w 508000"/>
                <a:gd name="connsiteY572" fmla="*/ 33392 h 439659"/>
                <a:gd name="connsiteX573" fmla="*/ 441011 w 508000"/>
                <a:gd name="connsiteY573" fmla="*/ 33392 h 439659"/>
                <a:gd name="connsiteX574" fmla="*/ 435429 w 508000"/>
                <a:gd name="connsiteY574" fmla="*/ 27826 h 439659"/>
                <a:gd name="connsiteX575" fmla="*/ 435429 w 508000"/>
                <a:gd name="connsiteY575" fmla="*/ 16696 h 439659"/>
                <a:gd name="connsiteX576" fmla="*/ 418681 w 508000"/>
                <a:gd name="connsiteY576" fmla="*/ 16696 h 439659"/>
                <a:gd name="connsiteX577" fmla="*/ 418681 w 508000"/>
                <a:gd name="connsiteY577" fmla="*/ 27826 h 439659"/>
                <a:gd name="connsiteX578" fmla="*/ 413099 w 508000"/>
                <a:gd name="connsiteY578" fmla="*/ 33392 h 439659"/>
                <a:gd name="connsiteX579" fmla="*/ 407517 w 508000"/>
                <a:gd name="connsiteY579" fmla="*/ 33392 h 439659"/>
                <a:gd name="connsiteX580" fmla="*/ 407517 w 508000"/>
                <a:gd name="connsiteY580" fmla="*/ 27826 h 439659"/>
                <a:gd name="connsiteX581" fmla="*/ 413099 w 508000"/>
                <a:gd name="connsiteY581" fmla="*/ 27826 h 439659"/>
                <a:gd name="connsiteX582" fmla="*/ 413099 w 508000"/>
                <a:gd name="connsiteY582" fmla="*/ 16696 h 439659"/>
                <a:gd name="connsiteX583" fmla="*/ 407517 w 508000"/>
                <a:gd name="connsiteY583" fmla="*/ 16696 h 439659"/>
                <a:gd name="connsiteX584" fmla="*/ 385187 w 508000"/>
                <a:gd name="connsiteY584" fmla="*/ 16696 h 439659"/>
                <a:gd name="connsiteX585" fmla="*/ 385187 w 508000"/>
                <a:gd name="connsiteY585" fmla="*/ 27826 h 439659"/>
                <a:gd name="connsiteX586" fmla="*/ 385187 w 508000"/>
                <a:gd name="connsiteY586" fmla="*/ 33392 h 439659"/>
                <a:gd name="connsiteX587" fmla="*/ 379604 w 508000"/>
                <a:gd name="connsiteY587" fmla="*/ 33392 h 439659"/>
                <a:gd name="connsiteX588" fmla="*/ 374022 w 508000"/>
                <a:gd name="connsiteY588" fmla="*/ 33392 h 439659"/>
                <a:gd name="connsiteX589" fmla="*/ 374022 w 508000"/>
                <a:gd name="connsiteY589" fmla="*/ 27826 h 439659"/>
                <a:gd name="connsiteX590" fmla="*/ 374022 w 508000"/>
                <a:gd name="connsiteY590" fmla="*/ 16696 h 439659"/>
                <a:gd name="connsiteX591" fmla="*/ 351692 w 508000"/>
                <a:gd name="connsiteY591" fmla="*/ 16696 h 439659"/>
                <a:gd name="connsiteX592" fmla="*/ 346110 w 508000"/>
                <a:gd name="connsiteY592" fmla="*/ 16696 h 439659"/>
                <a:gd name="connsiteX593" fmla="*/ 346110 w 508000"/>
                <a:gd name="connsiteY593" fmla="*/ 27826 h 439659"/>
                <a:gd name="connsiteX594" fmla="*/ 351692 w 508000"/>
                <a:gd name="connsiteY594" fmla="*/ 27826 h 439659"/>
                <a:gd name="connsiteX595" fmla="*/ 351692 w 508000"/>
                <a:gd name="connsiteY595" fmla="*/ 33392 h 439659"/>
                <a:gd name="connsiteX596" fmla="*/ 346110 w 508000"/>
                <a:gd name="connsiteY596" fmla="*/ 33392 h 439659"/>
                <a:gd name="connsiteX597" fmla="*/ 340528 w 508000"/>
                <a:gd name="connsiteY597" fmla="*/ 27826 h 439659"/>
                <a:gd name="connsiteX598" fmla="*/ 340528 w 508000"/>
                <a:gd name="connsiteY598" fmla="*/ 16696 h 439659"/>
                <a:gd name="connsiteX599" fmla="*/ 318198 w 508000"/>
                <a:gd name="connsiteY599" fmla="*/ 16696 h 439659"/>
                <a:gd name="connsiteX600" fmla="*/ 312615 w 508000"/>
                <a:gd name="connsiteY600" fmla="*/ 16696 h 439659"/>
                <a:gd name="connsiteX601" fmla="*/ 290286 w 508000"/>
                <a:gd name="connsiteY601" fmla="*/ 16696 h 439659"/>
                <a:gd name="connsiteX602" fmla="*/ 290286 w 508000"/>
                <a:gd name="connsiteY602" fmla="*/ 27826 h 439659"/>
                <a:gd name="connsiteX603" fmla="*/ 290286 w 508000"/>
                <a:gd name="connsiteY603" fmla="*/ 33392 h 439659"/>
                <a:gd name="connsiteX604" fmla="*/ 284703 w 508000"/>
                <a:gd name="connsiteY604" fmla="*/ 33392 h 439659"/>
                <a:gd name="connsiteX605" fmla="*/ 279121 w 508000"/>
                <a:gd name="connsiteY605" fmla="*/ 33392 h 439659"/>
                <a:gd name="connsiteX606" fmla="*/ 279121 w 508000"/>
                <a:gd name="connsiteY606" fmla="*/ 27826 h 439659"/>
                <a:gd name="connsiteX607" fmla="*/ 279121 w 508000"/>
                <a:gd name="connsiteY607" fmla="*/ 16696 h 439659"/>
                <a:gd name="connsiteX608" fmla="*/ 256791 w 508000"/>
                <a:gd name="connsiteY608" fmla="*/ 16696 h 439659"/>
                <a:gd name="connsiteX609" fmla="*/ 251209 w 508000"/>
                <a:gd name="connsiteY609" fmla="*/ 16696 h 439659"/>
                <a:gd name="connsiteX610" fmla="*/ 228879 w 508000"/>
                <a:gd name="connsiteY610" fmla="*/ 16696 h 439659"/>
                <a:gd name="connsiteX611" fmla="*/ 228879 w 508000"/>
                <a:gd name="connsiteY611" fmla="*/ 27826 h 439659"/>
                <a:gd name="connsiteX612" fmla="*/ 223297 w 508000"/>
                <a:gd name="connsiteY612" fmla="*/ 33392 h 439659"/>
                <a:gd name="connsiteX613" fmla="*/ 217714 w 508000"/>
                <a:gd name="connsiteY613" fmla="*/ 33392 h 439659"/>
                <a:gd name="connsiteX614" fmla="*/ 217714 w 508000"/>
                <a:gd name="connsiteY614" fmla="*/ 27826 h 439659"/>
                <a:gd name="connsiteX615" fmla="*/ 223297 w 508000"/>
                <a:gd name="connsiteY615" fmla="*/ 27826 h 439659"/>
                <a:gd name="connsiteX616" fmla="*/ 223297 w 508000"/>
                <a:gd name="connsiteY616" fmla="*/ 16696 h 439659"/>
                <a:gd name="connsiteX617" fmla="*/ 217714 w 508000"/>
                <a:gd name="connsiteY617" fmla="*/ 16696 h 439659"/>
                <a:gd name="connsiteX618" fmla="*/ 195385 w 508000"/>
                <a:gd name="connsiteY618" fmla="*/ 16696 h 439659"/>
                <a:gd name="connsiteX619" fmla="*/ 195385 w 508000"/>
                <a:gd name="connsiteY619" fmla="*/ 27826 h 439659"/>
                <a:gd name="connsiteX620" fmla="*/ 195385 w 508000"/>
                <a:gd name="connsiteY620" fmla="*/ 33392 h 439659"/>
                <a:gd name="connsiteX621" fmla="*/ 189802 w 508000"/>
                <a:gd name="connsiteY621" fmla="*/ 33392 h 439659"/>
                <a:gd name="connsiteX622" fmla="*/ 184220 w 508000"/>
                <a:gd name="connsiteY622" fmla="*/ 33392 h 439659"/>
                <a:gd name="connsiteX623" fmla="*/ 184220 w 508000"/>
                <a:gd name="connsiteY623" fmla="*/ 27826 h 439659"/>
                <a:gd name="connsiteX624" fmla="*/ 184220 w 508000"/>
                <a:gd name="connsiteY624" fmla="*/ 16696 h 439659"/>
                <a:gd name="connsiteX625" fmla="*/ 161890 w 508000"/>
                <a:gd name="connsiteY625" fmla="*/ 16696 h 439659"/>
                <a:gd name="connsiteX626" fmla="*/ 156308 w 508000"/>
                <a:gd name="connsiteY626" fmla="*/ 16696 h 439659"/>
                <a:gd name="connsiteX627" fmla="*/ 133978 w 508000"/>
                <a:gd name="connsiteY627" fmla="*/ 16696 h 439659"/>
                <a:gd name="connsiteX628" fmla="*/ 133978 w 508000"/>
                <a:gd name="connsiteY628" fmla="*/ 27826 h 439659"/>
                <a:gd name="connsiteX629" fmla="*/ 128396 w 508000"/>
                <a:gd name="connsiteY629" fmla="*/ 33392 h 439659"/>
                <a:gd name="connsiteX630" fmla="*/ 122813 w 508000"/>
                <a:gd name="connsiteY630" fmla="*/ 33392 h 439659"/>
                <a:gd name="connsiteX631" fmla="*/ 122813 w 508000"/>
                <a:gd name="connsiteY631" fmla="*/ 27826 h 439659"/>
                <a:gd name="connsiteX632" fmla="*/ 128396 w 508000"/>
                <a:gd name="connsiteY632" fmla="*/ 27826 h 439659"/>
                <a:gd name="connsiteX633" fmla="*/ 128396 w 508000"/>
                <a:gd name="connsiteY633" fmla="*/ 16696 h 439659"/>
                <a:gd name="connsiteX634" fmla="*/ 122813 w 508000"/>
                <a:gd name="connsiteY634" fmla="*/ 16696 h 439659"/>
                <a:gd name="connsiteX635" fmla="*/ 100483 w 508000"/>
                <a:gd name="connsiteY635" fmla="*/ 16696 h 439659"/>
                <a:gd name="connsiteX636" fmla="*/ 100483 w 508000"/>
                <a:gd name="connsiteY636" fmla="*/ 27826 h 439659"/>
                <a:gd name="connsiteX637" fmla="*/ 100483 w 508000"/>
                <a:gd name="connsiteY637" fmla="*/ 33392 h 439659"/>
                <a:gd name="connsiteX638" fmla="*/ 94901 w 508000"/>
                <a:gd name="connsiteY638" fmla="*/ 33392 h 439659"/>
                <a:gd name="connsiteX639" fmla="*/ 89319 w 508000"/>
                <a:gd name="connsiteY639" fmla="*/ 33392 h 439659"/>
                <a:gd name="connsiteX640" fmla="*/ 89319 w 508000"/>
                <a:gd name="connsiteY640" fmla="*/ 27826 h 439659"/>
                <a:gd name="connsiteX641" fmla="*/ 89319 w 508000"/>
                <a:gd name="connsiteY641" fmla="*/ 16696 h 439659"/>
                <a:gd name="connsiteX642" fmla="*/ 66989 w 508000"/>
                <a:gd name="connsiteY642" fmla="*/ 16696 h 439659"/>
                <a:gd name="connsiteX643" fmla="*/ 61407 w 508000"/>
                <a:gd name="connsiteY643" fmla="*/ 16696 h 439659"/>
                <a:gd name="connsiteX644" fmla="*/ 44659 w 508000"/>
                <a:gd name="connsiteY644" fmla="*/ 16696 h 439659"/>
                <a:gd name="connsiteX645" fmla="*/ 39077 w 508000"/>
                <a:gd name="connsiteY645" fmla="*/ 16696 h 439659"/>
                <a:gd name="connsiteX646" fmla="*/ 44659 w 508000"/>
                <a:gd name="connsiteY646" fmla="*/ 0 h 439659"/>
                <a:gd name="connsiteX647" fmla="*/ 463341 w 508000"/>
                <a:gd name="connsiteY647" fmla="*/ 0 h 439659"/>
                <a:gd name="connsiteX648" fmla="*/ 508000 w 508000"/>
                <a:gd name="connsiteY648" fmla="*/ 44523 h 439659"/>
                <a:gd name="connsiteX649" fmla="*/ 508000 w 508000"/>
                <a:gd name="connsiteY649" fmla="*/ 322788 h 439659"/>
                <a:gd name="connsiteX650" fmla="*/ 463341 w 508000"/>
                <a:gd name="connsiteY650" fmla="*/ 367310 h 439659"/>
                <a:gd name="connsiteX651" fmla="*/ 273539 w 508000"/>
                <a:gd name="connsiteY651" fmla="*/ 367310 h 439659"/>
                <a:gd name="connsiteX652" fmla="*/ 273539 w 508000"/>
                <a:gd name="connsiteY652" fmla="*/ 400702 h 439659"/>
                <a:gd name="connsiteX653" fmla="*/ 407517 w 508000"/>
                <a:gd name="connsiteY653" fmla="*/ 400702 h 439659"/>
                <a:gd name="connsiteX654" fmla="*/ 424264 w 508000"/>
                <a:gd name="connsiteY654" fmla="*/ 422963 h 439659"/>
                <a:gd name="connsiteX655" fmla="*/ 424264 w 508000"/>
                <a:gd name="connsiteY655" fmla="*/ 439659 h 439659"/>
                <a:gd name="connsiteX656" fmla="*/ 83736 w 508000"/>
                <a:gd name="connsiteY656" fmla="*/ 439659 h 439659"/>
                <a:gd name="connsiteX657" fmla="*/ 83736 w 508000"/>
                <a:gd name="connsiteY657" fmla="*/ 422963 h 439659"/>
                <a:gd name="connsiteX658" fmla="*/ 100483 w 508000"/>
                <a:gd name="connsiteY658" fmla="*/ 400702 h 439659"/>
                <a:gd name="connsiteX659" fmla="*/ 234462 w 508000"/>
                <a:gd name="connsiteY659" fmla="*/ 400702 h 439659"/>
                <a:gd name="connsiteX660" fmla="*/ 234462 w 508000"/>
                <a:gd name="connsiteY660" fmla="*/ 367310 h 439659"/>
                <a:gd name="connsiteX661" fmla="*/ 44659 w 508000"/>
                <a:gd name="connsiteY661" fmla="*/ 367310 h 439659"/>
                <a:gd name="connsiteX662" fmla="*/ 0 w 508000"/>
                <a:gd name="connsiteY662" fmla="*/ 322788 h 439659"/>
                <a:gd name="connsiteX663" fmla="*/ 0 w 508000"/>
                <a:gd name="connsiteY663" fmla="*/ 44523 h 439659"/>
                <a:gd name="connsiteX664" fmla="*/ 44659 w 508000"/>
                <a:gd name="connsiteY664" fmla="*/ 0 h 4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</a:cxnLst>
              <a:rect l="l" t="t" r="r" b="b"/>
              <a:pathLst>
                <a:path w="508000" h="439659">
                  <a:moveTo>
                    <a:pt x="441011" y="278265"/>
                  </a:moveTo>
                  <a:cubicBezTo>
                    <a:pt x="446593" y="278265"/>
                    <a:pt x="446593" y="278265"/>
                    <a:pt x="446593" y="278265"/>
                  </a:cubicBezTo>
                  <a:cubicBezTo>
                    <a:pt x="446593" y="278265"/>
                    <a:pt x="446593" y="278265"/>
                    <a:pt x="446593" y="283831"/>
                  </a:cubicBezTo>
                  <a:cubicBezTo>
                    <a:pt x="446593" y="278265"/>
                    <a:pt x="441011" y="278265"/>
                    <a:pt x="441011" y="278265"/>
                  </a:cubicBezTo>
                  <a:close/>
                  <a:moveTo>
                    <a:pt x="312615" y="278265"/>
                  </a:moveTo>
                  <a:cubicBezTo>
                    <a:pt x="312615" y="278265"/>
                    <a:pt x="312615" y="278265"/>
                    <a:pt x="318198" y="278265"/>
                  </a:cubicBezTo>
                  <a:cubicBezTo>
                    <a:pt x="312615" y="278265"/>
                    <a:pt x="312615" y="278265"/>
                    <a:pt x="312615" y="283831"/>
                  </a:cubicBezTo>
                  <a:cubicBezTo>
                    <a:pt x="312615" y="278265"/>
                    <a:pt x="312615" y="278265"/>
                    <a:pt x="312615" y="278265"/>
                  </a:cubicBezTo>
                  <a:close/>
                  <a:moveTo>
                    <a:pt x="61407" y="278265"/>
                  </a:moveTo>
                  <a:cubicBezTo>
                    <a:pt x="66989" y="278265"/>
                    <a:pt x="66989" y="278265"/>
                    <a:pt x="66989" y="278265"/>
                  </a:cubicBezTo>
                  <a:cubicBezTo>
                    <a:pt x="66989" y="278265"/>
                    <a:pt x="66989" y="278265"/>
                    <a:pt x="66989" y="283831"/>
                  </a:cubicBezTo>
                  <a:cubicBezTo>
                    <a:pt x="66989" y="278265"/>
                    <a:pt x="66989" y="278265"/>
                    <a:pt x="61407" y="278265"/>
                  </a:cubicBezTo>
                  <a:close/>
                  <a:moveTo>
                    <a:pt x="157184" y="254570"/>
                  </a:moveTo>
                  <a:cubicBezTo>
                    <a:pt x="161740" y="254570"/>
                    <a:pt x="161740" y="254570"/>
                    <a:pt x="161740" y="254570"/>
                  </a:cubicBezTo>
                  <a:cubicBezTo>
                    <a:pt x="161740" y="254570"/>
                    <a:pt x="161740" y="254570"/>
                    <a:pt x="161740" y="259695"/>
                  </a:cubicBezTo>
                  <a:cubicBezTo>
                    <a:pt x="161740" y="259695"/>
                    <a:pt x="161740" y="259695"/>
                    <a:pt x="157184" y="259695"/>
                  </a:cubicBezTo>
                  <a:cubicBezTo>
                    <a:pt x="157184" y="254570"/>
                    <a:pt x="157184" y="254570"/>
                    <a:pt x="157184" y="254570"/>
                  </a:cubicBezTo>
                  <a:close/>
                  <a:moveTo>
                    <a:pt x="61507" y="254570"/>
                  </a:moveTo>
                  <a:cubicBezTo>
                    <a:pt x="68341" y="254570"/>
                    <a:pt x="68341" y="254570"/>
                    <a:pt x="68341" y="254570"/>
                  </a:cubicBezTo>
                  <a:cubicBezTo>
                    <a:pt x="68341" y="254570"/>
                    <a:pt x="68341" y="254570"/>
                    <a:pt x="68341" y="259695"/>
                  </a:cubicBezTo>
                  <a:cubicBezTo>
                    <a:pt x="68341" y="259695"/>
                    <a:pt x="68341" y="259695"/>
                    <a:pt x="61507" y="259695"/>
                  </a:cubicBezTo>
                  <a:cubicBezTo>
                    <a:pt x="61507" y="254570"/>
                    <a:pt x="61507" y="254570"/>
                    <a:pt x="61507" y="254570"/>
                  </a:cubicBezTo>
                  <a:close/>
                  <a:moveTo>
                    <a:pt x="323480" y="243749"/>
                  </a:moveTo>
                  <a:cubicBezTo>
                    <a:pt x="323480" y="243749"/>
                    <a:pt x="323480" y="243749"/>
                    <a:pt x="323480" y="254380"/>
                  </a:cubicBezTo>
                  <a:cubicBezTo>
                    <a:pt x="323480" y="254380"/>
                    <a:pt x="317785" y="254380"/>
                    <a:pt x="317785" y="259695"/>
                  </a:cubicBezTo>
                  <a:cubicBezTo>
                    <a:pt x="312090" y="259695"/>
                    <a:pt x="312090" y="259695"/>
                    <a:pt x="312090" y="259695"/>
                  </a:cubicBezTo>
                  <a:cubicBezTo>
                    <a:pt x="312090" y="254380"/>
                    <a:pt x="312090" y="254380"/>
                    <a:pt x="312090" y="254380"/>
                  </a:cubicBezTo>
                  <a:cubicBezTo>
                    <a:pt x="312090" y="254380"/>
                    <a:pt x="312090" y="254380"/>
                    <a:pt x="317785" y="254380"/>
                  </a:cubicBezTo>
                  <a:lnTo>
                    <a:pt x="317785" y="249065"/>
                  </a:lnTo>
                  <a:cubicBezTo>
                    <a:pt x="317785" y="249065"/>
                    <a:pt x="317785" y="243749"/>
                    <a:pt x="323480" y="243749"/>
                  </a:cubicBezTo>
                  <a:close/>
                  <a:moveTo>
                    <a:pt x="184520" y="243749"/>
                  </a:moveTo>
                  <a:cubicBezTo>
                    <a:pt x="184520" y="243749"/>
                    <a:pt x="190215" y="249065"/>
                    <a:pt x="190215" y="249065"/>
                  </a:cubicBezTo>
                  <a:cubicBezTo>
                    <a:pt x="195910" y="249065"/>
                    <a:pt x="195910" y="249065"/>
                    <a:pt x="195910" y="249065"/>
                  </a:cubicBezTo>
                  <a:cubicBezTo>
                    <a:pt x="195910" y="249065"/>
                    <a:pt x="195910" y="249065"/>
                    <a:pt x="195910" y="254380"/>
                  </a:cubicBezTo>
                  <a:cubicBezTo>
                    <a:pt x="195910" y="254380"/>
                    <a:pt x="195910" y="254380"/>
                    <a:pt x="195910" y="259695"/>
                  </a:cubicBezTo>
                  <a:cubicBezTo>
                    <a:pt x="195910" y="259695"/>
                    <a:pt x="190215" y="259695"/>
                    <a:pt x="190215" y="259695"/>
                  </a:cubicBezTo>
                  <a:cubicBezTo>
                    <a:pt x="190215" y="259695"/>
                    <a:pt x="190215" y="259695"/>
                    <a:pt x="184520" y="259695"/>
                  </a:cubicBezTo>
                  <a:cubicBezTo>
                    <a:pt x="184520" y="254380"/>
                    <a:pt x="184520" y="254380"/>
                    <a:pt x="184520" y="254380"/>
                  </a:cubicBezTo>
                  <a:cubicBezTo>
                    <a:pt x="184520" y="254380"/>
                    <a:pt x="184520" y="254380"/>
                    <a:pt x="184520" y="243749"/>
                  </a:cubicBezTo>
                  <a:close/>
                  <a:moveTo>
                    <a:pt x="466996" y="239193"/>
                  </a:moveTo>
                  <a:cubicBezTo>
                    <a:pt x="472691" y="239193"/>
                    <a:pt x="472691" y="239193"/>
                    <a:pt x="472691" y="239193"/>
                  </a:cubicBezTo>
                  <a:cubicBezTo>
                    <a:pt x="472691" y="239193"/>
                    <a:pt x="472691" y="239193"/>
                    <a:pt x="478386" y="239193"/>
                  </a:cubicBezTo>
                  <a:cubicBezTo>
                    <a:pt x="478386" y="239193"/>
                    <a:pt x="478386" y="244319"/>
                    <a:pt x="478386" y="244319"/>
                  </a:cubicBezTo>
                  <a:cubicBezTo>
                    <a:pt x="478386" y="244319"/>
                    <a:pt x="478386" y="244319"/>
                    <a:pt x="478386" y="254570"/>
                  </a:cubicBezTo>
                  <a:cubicBezTo>
                    <a:pt x="478386" y="254570"/>
                    <a:pt x="478386" y="254570"/>
                    <a:pt x="478386" y="259695"/>
                  </a:cubicBezTo>
                  <a:cubicBezTo>
                    <a:pt x="472691" y="259695"/>
                    <a:pt x="472691" y="259695"/>
                    <a:pt x="472691" y="259695"/>
                  </a:cubicBezTo>
                  <a:cubicBezTo>
                    <a:pt x="472691" y="259695"/>
                    <a:pt x="472691" y="259695"/>
                    <a:pt x="466996" y="259695"/>
                  </a:cubicBezTo>
                  <a:cubicBezTo>
                    <a:pt x="466996" y="254570"/>
                    <a:pt x="466996" y="254570"/>
                    <a:pt x="466996" y="254570"/>
                  </a:cubicBezTo>
                  <a:cubicBezTo>
                    <a:pt x="466996" y="254570"/>
                    <a:pt x="466996" y="254570"/>
                    <a:pt x="466996" y="244319"/>
                  </a:cubicBezTo>
                  <a:cubicBezTo>
                    <a:pt x="466996" y="244319"/>
                    <a:pt x="466996" y="239193"/>
                    <a:pt x="466996" y="239193"/>
                  </a:cubicBezTo>
                  <a:close/>
                  <a:moveTo>
                    <a:pt x="440798" y="239193"/>
                  </a:moveTo>
                  <a:cubicBezTo>
                    <a:pt x="440798" y="239193"/>
                    <a:pt x="440798" y="244319"/>
                    <a:pt x="440798" y="244319"/>
                  </a:cubicBezTo>
                  <a:cubicBezTo>
                    <a:pt x="440798" y="244319"/>
                    <a:pt x="440798" y="244319"/>
                    <a:pt x="440798" y="254570"/>
                  </a:cubicBezTo>
                  <a:cubicBezTo>
                    <a:pt x="446493" y="254570"/>
                    <a:pt x="446493" y="254570"/>
                    <a:pt x="446493" y="254570"/>
                  </a:cubicBezTo>
                  <a:cubicBezTo>
                    <a:pt x="446493" y="254570"/>
                    <a:pt x="446493" y="254570"/>
                    <a:pt x="446493" y="259695"/>
                  </a:cubicBezTo>
                  <a:cubicBezTo>
                    <a:pt x="446493" y="259695"/>
                    <a:pt x="446493" y="259695"/>
                    <a:pt x="440798" y="259695"/>
                  </a:cubicBezTo>
                  <a:cubicBezTo>
                    <a:pt x="440798" y="254570"/>
                    <a:pt x="435103" y="254570"/>
                    <a:pt x="435103" y="254570"/>
                  </a:cubicBezTo>
                  <a:cubicBezTo>
                    <a:pt x="435103" y="254570"/>
                    <a:pt x="435103" y="254570"/>
                    <a:pt x="435103" y="244319"/>
                  </a:cubicBezTo>
                  <a:cubicBezTo>
                    <a:pt x="435103" y="244319"/>
                    <a:pt x="440798" y="239193"/>
                    <a:pt x="440798" y="239193"/>
                  </a:cubicBezTo>
                  <a:close/>
                  <a:moveTo>
                    <a:pt x="440798" y="239193"/>
                  </a:moveTo>
                  <a:cubicBezTo>
                    <a:pt x="446493" y="239193"/>
                    <a:pt x="446493" y="239193"/>
                    <a:pt x="446493" y="239193"/>
                  </a:cubicBezTo>
                  <a:cubicBezTo>
                    <a:pt x="446493" y="239193"/>
                    <a:pt x="446493" y="244319"/>
                    <a:pt x="446493" y="244319"/>
                  </a:cubicBezTo>
                  <a:cubicBezTo>
                    <a:pt x="446493" y="244319"/>
                    <a:pt x="446493" y="239193"/>
                    <a:pt x="440798" y="239193"/>
                  </a:cubicBezTo>
                  <a:close/>
                  <a:moveTo>
                    <a:pt x="412323" y="239193"/>
                  </a:moveTo>
                  <a:cubicBezTo>
                    <a:pt x="412323" y="239193"/>
                    <a:pt x="416879" y="244319"/>
                    <a:pt x="416879" y="244319"/>
                  </a:cubicBezTo>
                  <a:cubicBezTo>
                    <a:pt x="416879" y="244319"/>
                    <a:pt x="416879" y="244319"/>
                    <a:pt x="416879" y="254570"/>
                  </a:cubicBezTo>
                  <a:cubicBezTo>
                    <a:pt x="416879" y="254570"/>
                    <a:pt x="412323" y="254570"/>
                    <a:pt x="412323" y="259695"/>
                  </a:cubicBezTo>
                  <a:cubicBezTo>
                    <a:pt x="407767" y="259695"/>
                    <a:pt x="407767" y="259695"/>
                    <a:pt x="407767" y="259695"/>
                  </a:cubicBezTo>
                  <a:cubicBezTo>
                    <a:pt x="407767" y="254570"/>
                    <a:pt x="407767" y="254570"/>
                    <a:pt x="407767" y="254570"/>
                  </a:cubicBezTo>
                  <a:cubicBezTo>
                    <a:pt x="407767" y="254570"/>
                    <a:pt x="407767" y="254570"/>
                    <a:pt x="412323" y="254570"/>
                  </a:cubicBezTo>
                  <a:lnTo>
                    <a:pt x="412323" y="244319"/>
                  </a:lnTo>
                  <a:cubicBezTo>
                    <a:pt x="412323" y="244319"/>
                    <a:pt x="412323" y="239193"/>
                    <a:pt x="412323" y="239193"/>
                  </a:cubicBezTo>
                  <a:close/>
                  <a:moveTo>
                    <a:pt x="407767" y="239193"/>
                  </a:moveTo>
                  <a:cubicBezTo>
                    <a:pt x="407767" y="239193"/>
                    <a:pt x="407767" y="239193"/>
                    <a:pt x="412323" y="239193"/>
                  </a:cubicBezTo>
                  <a:cubicBezTo>
                    <a:pt x="407767" y="239193"/>
                    <a:pt x="407767" y="244319"/>
                    <a:pt x="407767" y="244319"/>
                  </a:cubicBezTo>
                  <a:cubicBezTo>
                    <a:pt x="407767" y="244319"/>
                    <a:pt x="407767" y="239193"/>
                    <a:pt x="407767" y="239193"/>
                  </a:cubicBezTo>
                  <a:close/>
                  <a:moveTo>
                    <a:pt x="373596" y="239193"/>
                  </a:moveTo>
                  <a:cubicBezTo>
                    <a:pt x="379291" y="239193"/>
                    <a:pt x="379291" y="239193"/>
                    <a:pt x="379291" y="239193"/>
                  </a:cubicBezTo>
                  <a:cubicBezTo>
                    <a:pt x="379291" y="239193"/>
                    <a:pt x="379291" y="239193"/>
                    <a:pt x="384986" y="239193"/>
                  </a:cubicBezTo>
                  <a:cubicBezTo>
                    <a:pt x="384986" y="239193"/>
                    <a:pt x="384986" y="244319"/>
                    <a:pt x="384986" y="244319"/>
                  </a:cubicBezTo>
                  <a:cubicBezTo>
                    <a:pt x="384986" y="244319"/>
                    <a:pt x="384986" y="244319"/>
                    <a:pt x="384986" y="254570"/>
                  </a:cubicBezTo>
                  <a:cubicBezTo>
                    <a:pt x="384986" y="254570"/>
                    <a:pt x="384986" y="254570"/>
                    <a:pt x="384986" y="259695"/>
                  </a:cubicBezTo>
                  <a:cubicBezTo>
                    <a:pt x="379291" y="259695"/>
                    <a:pt x="379291" y="259695"/>
                    <a:pt x="379291" y="259695"/>
                  </a:cubicBezTo>
                  <a:cubicBezTo>
                    <a:pt x="379291" y="259695"/>
                    <a:pt x="379291" y="259695"/>
                    <a:pt x="373596" y="259695"/>
                  </a:cubicBezTo>
                  <a:cubicBezTo>
                    <a:pt x="373596" y="254570"/>
                    <a:pt x="373596" y="254570"/>
                    <a:pt x="373596" y="254570"/>
                  </a:cubicBezTo>
                  <a:cubicBezTo>
                    <a:pt x="373596" y="254570"/>
                    <a:pt x="373596" y="254570"/>
                    <a:pt x="373596" y="244319"/>
                  </a:cubicBezTo>
                  <a:cubicBezTo>
                    <a:pt x="373596" y="244319"/>
                    <a:pt x="373596" y="239193"/>
                    <a:pt x="373596" y="239193"/>
                  </a:cubicBezTo>
                  <a:close/>
                  <a:moveTo>
                    <a:pt x="345121" y="239193"/>
                  </a:moveTo>
                  <a:cubicBezTo>
                    <a:pt x="345121" y="239193"/>
                    <a:pt x="345121" y="244319"/>
                    <a:pt x="345121" y="244319"/>
                  </a:cubicBezTo>
                  <a:cubicBezTo>
                    <a:pt x="345121" y="244319"/>
                    <a:pt x="345121" y="244319"/>
                    <a:pt x="345121" y="254570"/>
                  </a:cubicBezTo>
                  <a:cubicBezTo>
                    <a:pt x="345121" y="254570"/>
                    <a:pt x="350816" y="254570"/>
                    <a:pt x="350816" y="254570"/>
                  </a:cubicBezTo>
                  <a:cubicBezTo>
                    <a:pt x="350816" y="254570"/>
                    <a:pt x="350816" y="254570"/>
                    <a:pt x="350816" y="259695"/>
                  </a:cubicBezTo>
                  <a:cubicBezTo>
                    <a:pt x="350816" y="259695"/>
                    <a:pt x="350816" y="259695"/>
                    <a:pt x="345121" y="259695"/>
                  </a:cubicBezTo>
                  <a:cubicBezTo>
                    <a:pt x="345121" y="254570"/>
                    <a:pt x="339426" y="254570"/>
                    <a:pt x="339426" y="254570"/>
                  </a:cubicBezTo>
                  <a:cubicBezTo>
                    <a:pt x="339426" y="254570"/>
                    <a:pt x="339426" y="254570"/>
                    <a:pt x="339426" y="244319"/>
                  </a:cubicBezTo>
                  <a:cubicBezTo>
                    <a:pt x="339426" y="244319"/>
                    <a:pt x="345121" y="239193"/>
                    <a:pt x="345121" y="239193"/>
                  </a:cubicBezTo>
                  <a:close/>
                  <a:moveTo>
                    <a:pt x="345121" y="239193"/>
                  </a:moveTo>
                  <a:cubicBezTo>
                    <a:pt x="350816" y="239193"/>
                    <a:pt x="350816" y="239193"/>
                    <a:pt x="350816" y="239193"/>
                  </a:cubicBezTo>
                  <a:cubicBezTo>
                    <a:pt x="350816" y="239193"/>
                    <a:pt x="350816" y="244319"/>
                    <a:pt x="350816" y="244319"/>
                  </a:cubicBezTo>
                  <a:cubicBezTo>
                    <a:pt x="350816" y="244319"/>
                    <a:pt x="345121" y="239193"/>
                    <a:pt x="345121" y="239193"/>
                  </a:cubicBezTo>
                  <a:close/>
                  <a:moveTo>
                    <a:pt x="157184" y="239193"/>
                  </a:moveTo>
                  <a:cubicBezTo>
                    <a:pt x="161740" y="239193"/>
                    <a:pt x="161740" y="239193"/>
                    <a:pt x="161740" y="239193"/>
                  </a:cubicBezTo>
                  <a:cubicBezTo>
                    <a:pt x="161740" y="239193"/>
                    <a:pt x="161740" y="244319"/>
                    <a:pt x="161740" y="244319"/>
                  </a:cubicBezTo>
                  <a:cubicBezTo>
                    <a:pt x="161740" y="244319"/>
                    <a:pt x="161740" y="239193"/>
                    <a:pt x="157184" y="239193"/>
                  </a:cubicBezTo>
                  <a:close/>
                  <a:moveTo>
                    <a:pt x="128708" y="239193"/>
                  </a:moveTo>
                  <a:cubicBezTo>
                    <a:pt x="134403" y="239193"/>
                    <a:pt x="134403" y="244319"/>
                    <a:pt x="134403" y="244319"/>
                  </a:cubicBezTo>
                  <a:cubicBezTo>
                    <a:pt x="134403" y="244319"/>
                    <a:pt x="134403" y="244319"/>
                    <a:pt x="134403" y="254570"/>
                  </a:cubicBezTo>
                  <a:cubicBezTo>
                    <a:pt x="134403" y="254570"/>
                    <a:pt x="134403" y="254570"/>
                    <a:pt x="128708" y="259695"/>
                  </a:cubicBezTo>
                  <a:cubicBezTo>
                    <a:pt x="123013" y="259695"/>
                    <a:pt x="123013" y="259695"/>
                    <a:pt x="123013" y="259695"/>
                  </a:cubicBezTo>
                  <a:cubicBezTo>
                    <a:pt x="123013" y="254570"/>
                    <a:pt x="123013" y="254570"/>
                    <a:pt x="123013" y="254570"/>
                  </a:cubicBezTo>
                  <a:cubicBezTo>
                    <a:pt x="123013" y="254570"/>
                    <a:pt x="128708" y="254570"/>
                    <a:pt x="128708" y="254570"/>
                  </a:cubicBezTo>
                  <a:lnTo>
                    <a:pt x="128708" y="244319"/>
                  </a:lnTo>
                  <a:cubicBezTo>
                    <a:pt x="128708" y="244319"/>
                    <a:pt x="128708" y="239193"/>
                    <a:pt x="128708" y="239193"/>
                  </a:cubicBezTo>
                  <a:close/>
                  <a:moveTo>
                    <a:pt x="123013" y="239193"/>
                  </a:moveTo>
                  <a:cubicBezTo>
                    <a:pt x="123013" y="239193"/>
                    <a:pt x="123013" y="239193"/>
                    <a:pt x="128708" y="239193"/>
                  </a:cubicBezTo>
                  <a:cubicBezTo>
                    <a:pt x="128708" y="239193"/>
                    <a:pt x="123013" y="244319"/>
                    <a:pt x="123013" y="244319"/>
                  </a:cubicBezTo>
                  <a:cubicBezTo>
                    <a:pt x="123013" y="244319"/>
                    <a:pt x="123013" y="239193"/>
                    <a:pt x="123013" y="239193"/>
                  </a:cubicBezTo>
                  <a:close/>
                  <a:moveTo>
                    <a:pt x="91121" y="239193"/>
                  </a:moveTo>
                  <a:cubicBezTo>
                    <a:pt x="95677" y="239193"/>
                    <a:pt x="95677" y="239193"/>
                    <a:pt x="95677" y="239193"/>
                  </a:cubicBezTo>
                  <a:cubicBezTo>
                    <a:pt x="95677" y="239193"/>
                    <a:pt x="95677" y="239193"/>
                    <a:pt x="100233" y="239193"/>
                  </a:cubicBezTo>
                  <a:cubicBezTo>
                    <a:pt x="100233" y="239193"/>
                    <a:pt x="100233" y="244319"/>
                    <a:pt x="100233" y="244319"/>
                  </a:cubicBezTo>
                  <a:cubicBezTo>
                    <a:pt x="100233" y="244319"/>
                    <a:pt x="100233" y="244319"/>
                    <a:pt x="100233" y="254570"/>
                  </a:cubicBezTo>
                  <a:cubicBezTo>
                    <a:pt x="100233" y="254570"/>
                    <a:pt x="100233" y="254570"/>
                    <a:pt x="100233" y="259695"/>
                  </a:cubicBezTo>
                  <a:cubicBezTo>
                    <a:pt x="95677" y="259695"/>
                    <a:pt x="95677" y="259695"/>
                    <a:pt x="95677" y="259695"/>
                  </a:cubicBezTo>
                  <a:cubicBezTo>
                    <a:pt x="95677" y="259695"/>
                    <a:pt x="95677" y="259695"/>
                    <a:pt x="91121" y="259695"/>
                  </a:cubicBezTo>
                  <a:cubicBezTo>
                    <a:pt x="91121" y="254570"/>
                    <a:pt x="91121" y="254570"/>
                    <a:pt x="91121" y="254570"/>
                  </a:cubicBezTo>
                  <a:cubicBezTo>
                    <a:pt x="91121" y="254570"/>
                    <a:pt x="91121" y="254570"/>
                    <a:pt x="91121" y="244319"/>
                  </a:cubicBezTo>
                  <a:cubicBezTo>
                    <a:pt x="91121" y="244319"/>
                    <a:pt x="91121" y="239193"/>
                    <a:pt x="91121" y="239193"/>
                  </a:cubicBezTo>
                  <a:close/>
                  <a:moveTo>
                    <a:pt x="61507" y="239193"/>
                  </a:moveTo>
                  <a:cubicBezTo>
                    <a:pt x="68341" y="239193"/>
                    <a:pt x="68341" y="239193"/>
                    <a:pt x="68341" y="239193"/>
                  </a:cubicBezTo>
                  <a:cubicBezTo>
                    <a:pt x="68341" y="239193"/>
                    <a:pt x="68341" y="244319"/>
                    <a:pt x="68341" y="244319"/>
                  </a:cubicBezTo>
                  <a:cubicBezTo>
                    <a:pt x="68341" y="244319"/>
                    <a:pt x="68341" y="239193"/>
                    <a:pt x="61507" y="239193"/>
                  </a:cubicBezTo>
                  <a:close/>
                  <a:moveTo>
                    <a:pt x="35309" y="239193"/>
                  </a:moveTo>
                  <a:cubicBezTo>
                    <a:pt x="41004" y="239193"/>
                    <a:pt x="41004" y="244319"/>
                    <a:pt x="41004" y="244319"/>
                  </a:cubicBezTo>
                  <a:cubicBezTo>
                    <a:pt x="41004" y="244319"/>
                    <a:pt x="41004" y="244319"/>
                    <a:pt x="41004" y="254570"/>
                  </a:cubicBezTo>
                  <a:cubicBezTo>
                    <a:pt x="41004" y="254570"/>
                    <a:pt x="41004" y="254570"/>
                    <a:pt x="35309" y="259695"/>
                  </a:cubicBezTo>
                  <a:cubicBezTo>
                    <a:pt x="29614" y="259695"/>
                    <a:pt x="29614" y="259695"/>
                    <a:pt x="29614" y="259695"/>
                  </a:cubicBezTo>
                  <a:cubicBezTo>
                    <a:pt x="29614" y="254570"/>
                    <a:pt x="29614" y="254570"/>
                    <a:pt x="29614" y="254570"/>
                  </a:cubicBezTo>
                  <a:cubicBezTo>
                    <a:pt x="29614" y="254570"/>
                    <a:pt x="35309" y="254570"/>
                    <a:pt x="35309" y="254570"/>
                  </a:cubicBezTo>
                  <a:lnTo>
                    <a:pt x="35309" y="244319"/>
                  </a:lnTo>
                  <a:cubicBezTo>
                    <a:pt x="35309" y="244319"/>
                    <a:pt x="35309" y="239193"/>
                    <a:pt x="35309" y="239193"/>
                  </a:cubicBezTo>
                  <a:close/>
                  <a:moveTo>
                    <a:pt x="29614" y="239193"/>
                  </a:moveTo>
                  <a:cubicBezTo>
                    <a:pt x="29614" y="239193"/>
                    <a:pt x="29614" y="239193"/>
                    <a:pt x="35309" y="239193"/>
                  </a:cubicBezTo>
                  <a:cubicBezTo>
                    <a:pt x="35309" y="239193"/>
                    <a:pt x="29614" y="244319"/>
                    <a:pt x="29614" y="244319"/>
                  </a:cubicBezTo>
                  <a:cubicBezTo>
                    <a:pt x="29614" y="244319"/>
                    <a:pt x="29614" y="239193"/>
                    <a:pt x="29614" y="239193"/>
                  </a:cubicBezTo>
                  <a:close/>
                  <a:moveTo>
                    <a:pt x="157184" y="215653"/>
                  </a:moveTo>
                  <a:cubicBezTo>
                    <a:pt x="161740" y="215653"/>
                    <a:pt x="161740" y="215653"/>
                    <a:pt x="161740" y="215653"/>
                  </a:cubicBezTo>
                  <a:cubicBezTo>
                    <a:pt x="161740" y="215653"/>
                    <a:pt x="161740" y="215653"/>
                    <a:pt x="161740" y="220968"/>
                  </a:cubicBezTo>
                  <a:cubicBezTo>
                    <a:pt x="161740" y="220968"/>
                    <a:pt x="161740" y="220968"/>
                    <a:pt x="157184" y="220968"/>
                  </a:cubicBezTo>
                  <a:cubicBezTo>
                    <a:pt x="157184" y="220968"/>
                    <a:pt x="157184" y="215653"/>
                    <a:pt x="157184" y="215653"/>
                  </a:cubicBezTo>
                  <a:close/>
                  <a:moveTo>
                    <a:pt x="466996" y="200466"/>
                  </a:moveTo>
                  <a:cubicBezTo>
                    <a:pt x="472691" y="200466"/>
                    <a:pt x="472691" y="200466"/>
                    <a:pt x="472691" y="200466"/>
                  </a:cubicBezTo>
                  <a:cubicBezTo>
                    <a:pt x="472691" y="200466"/>
                    <a:pt x="472691" y="200466"/>
                    <a:pt x="478386" y="200466"/>
                  </a:cubicBezTo>
                  <a:cubicBezTo>
                    <a:pt x="478386" y="200466"/>
                    <a:pt x="478386" y="205592"/>
                    <a:pt x="478386" y="205592"/>
                  </a:cubicBezTo>
                  <a:cubicBezTo>
                    <a:pt x="478386" y="205592"/>
                    <a:pt x="478386" y="205592"/>
                    <a:pt x="478386" y="215843"/>
                  </a:cubicBezTo>
                  <a:cubicBezTo>
                    <a:pt x="478386" y="215843"/>
                    <a:pt x="478386" y="220968"/>
                    <a:pt x="478386" y="220968"/>
                  </a:cubicBezTo>
                  <a:cubicBezTo>
                    <a:pt x="472691" y="220968"/>
                    <a:pt x="472691" y="220968"/>
                    <a:pt x="472691" y="220968"/>
                  </a:cubicBezTo>
                  <a:cubicBezTo>
                    <a:pt x="472691" y="220968"/>
                    <a:pt x="472691" y="220968"/>
                    <a:pt x="466996" y="220968"/>
                  </a:cubicBezTo>
                  <a:cubicBezTo>
                    <a:pt x="466996" y="220968"/>
                    <a:pt x="466996" y="215843"/>
                    <a:pt x="466996" y="215843"/>
                  </a:cubicBezTo>
                  <a:cubicBezTo>
                    <a:pt x="466996" y="215843"/>
                    <a:pt x="466996" y="215843"/>
                    <a:pt x="466996" y="205592"/>
                  </a:cubicBezTo>
                  <a:cubicBezTo>
                    <a:pt x="466996" y="205592"/>
                    <a:pt x="466996" y="200466"/>
                    <a:pt x="466996" y="200466"/>
                  </a:cubicBezTo>
                  <a:close/>
                  <a:moveTo>
                    <a:pt x="439659" y="200466"/>
                  </a:moveTo>
                  <a:lnTo>
                    <a:pt x="446493" y="200466"/>
                  </a:lnTo>
                  <a:lnTo>
                    <a:pt x="446493" y="220968"/>
                  </a:lnTo>
                  <a:lnTo>
                    <a:pt x="439659" y="220968"/>
                  </a:lnTo>
                  <a:close/>
                  <a:moveTo>
                    <a:pt x="407767" y="200466"/>
                  </a:moveTo>
                  <a:cubicBezTo>
                    <a:pt x="407767" y="200466"/>
                    <a:pt x="407767" y="200466"/>
                    <a:pt x="412323" y="200466"/>
                  </a:cubicBezTo>
                  <a:cubicBezTo>
                    <a:pt x="412323" y="200466"/>
                    <a:pt x="416879" y="205592"/>
                    <a:pt x="416879" y="205592"/>
                  </a:cubicBezTo>
                  <a:cubicBezTo>
                    <a:pt x="416879" y="205592"/>
                    <a:pt x="416879" y="205592"/>
                    <a:pt x="416879" y="215843"/>
                  </a:cubicBezTo>
                  <a:cubicBezTo>
                    <a:pt x="416879" y="215843"/>
                    <a:pt x="412323" y="220968"/>
                    <a:pt x="412323" y="220968"/>
                  </a:cubicBezTo>
                  <a:cubicBezTo>
                    <a:pt x="407767" y="220968"/>
                    <a:pt x="407767" y="220968"/>
                    <a:pt x="407767" y="220968"/>
                  </a:cubicBezTo>
                  <a:cubicBezTo>
                    <a:pt x="407767" y="220968"/>
                    <a:pt x="407767" y="215843"/>
                    <a:pt x="407767" y="215843"/>
                  </a:cubicBezTo>
                  <a:cubicBezTo>
                    <a:pt x="407767" y="215843"/>
                    <a:pt x="407767" y="215843"/>
                    <a:pt x="412323" y="215843"/>
                  </a:cubicBezTo>
                  <a:lnTo>
                    <a:pt x="412323" y="205592"/>
                  </a:lnTo>
                  <a:cubicBezTo>
                    <a:pt x="407767" y="205592"/>
                    <a:pt x="407767" y="205592"/>
                    <a:pt x="407767" y="205592"/>
                  </a:cubicBezTo>
                  <a:cubicBezTo>
                    <a:pt x="407767" y="205592"/>
                    <a:pt x="407767" y="200466"/>
                    <a:pt x="407767" y="200466"/>
                  </a:cubicBezTo>
                  <a:close/>
                  <a:moveTo>
                    <a:pt x="373596" y="200466"/>
                  </a:moveTo>
                  <a:cubicBezTo>
                    <a:pt x="379291" y="200466"/>
                    <a:pt x="379291" y="200466"/>
                    <a:pt x="379291" y="200466"/>
                  </a:cubicBezTo>
                  <a:cubicBezTo>
                    <a:pt x="379291" y="200466"/>
                    <a:pt x="379291" y="200466"/>
                    <a:pt x="384986" y="200466"/>
                  </a:cubicBezTo>
                  <a:cubicBezTo>
                    <a:pt x="384986" y="200466"/>
                    <a:pt x="384986" y="205592"/>
                    <a:pt x="384986" y="205592"/>
                  </a:cubicBezTo>
                  <a:cubicBezTo>
                    <a:pt x="384986" y="205592"/>
                    <a:pt x="384986" y="205592"/>
                    <a:pt x="384986" y="215843"/>
                  </a:cubicBezTo>
                  <a:cubicBezTo>
                    <a:pt x="384986" y="215843"/>
                    <a:pt x="384986" y="220968"/>
                    <a:pt x="384986" y="220968"/>
                  </a:cubicBezTo>
                  <a:cubicBezTo>
                    <a:pt x="379291" y="220968"/>
                    <a:pt x="379291" y="220968"/>
                    <a:pt x="379291" y="220968"/>
                  </a:cubicBezTo>
                  <a:cubicBezTo>
                    <a:pt x="379291" y="220968"/>
                    <a:pt x="379291" y="220968"/>
                    <a:pt x="373596" y="220968"/>
                  </a:cubicBezTo>
                  <a:cubicBezTo>
                    <a:pt x="373596" y="220968"/>
                    <a:pt x="373596" y="215843"/>
                    <a:pt x="373596" y="215843"/>
                  </a:cubicBezTo>
                  <a:cubicBezTo>
                    <a:pt x="373596" y="215843"/>
                    <a:pt x="373596" y="215843"/>
                    <a:pt x="373596" y="205592"/>
                  </a:cubicBezTo>
                  <a:cubicBezTo>
                    <a:pt x="373596" y="205592"/>
                    <a:pt x="373596" y="200466"/>
                    <a:pt x="373596" y="200466"/>
                  </a:cubicBezTo>
                  <a:close/>
                  <a:moveTo>
                    <a:pt x="123013" y="200466"/>
                  </a:moveTo>
                  <a:cubicBezTo>
                    <a:pt x="123013" y="200466"/>
                    <a:pt x="123013" y="200466"/>
                    <a:pt x="128708" y="200466"/>
                  </a:cubicBezTo>
                  <a:cubicBezTo>
                    <a:pt x="134403" y="200466"/>
                    <a:pt x="134403" y="205592"/>
                    <a:pt x="134403" y="205592"/>
                  </a:cubicBezTo>
                  <a:cubicBezTo>
                    <a:pt x="134403" y="205592"/>
                    <a:pt x="134403" y="205592"/>
                    <a:pt x="134403" y="215843"/>
                  </a:cubicBezTo>
                  <a:cubicBezTo>
                    <a:pt x="134403" y="215843"/>
                    <a:pt x="134403" y="220968"/>
                    <a:pt x="128708" y="220968"/>
                  </a:cubicBezTo>
                  <a:cubicBezTo>
                    <a:pt x="123013" y="220968"/>
                    <a:pt x="123013" y="220968"/>
                    <a:pt x="123013" y="220968"/>
                  </a:cubicBezTo>
                  <a:cubicBezTo>
                    <a:pt x="123013" y="220968"/>
                    <a:pt x="123013" y="215843"/>
                    <a:pt x="123013" y="215843"/>
                  </a:cubicBezTo>
                  <a:cubicBezTo>
                    <a:pt x="123013" y="215843"/>
                    <a:pt x="128708" y="215843"/>
                    <a:pt x="128708" y="215843"/>
                  </a:cubicBezTo>
                  <a:lnTo>
                    <a:pt x="128708" y="205592"/>
                  </a:lnTo>
                  <a:cubicBezTo>
                    <a:pt x="128708" y="205592"/>
                    <a:pt x="123013" y="205592"/>
                    <a:pt x="123013" y="205592"/>
                  </a:cubicBezTo>
                  <a:cubicBezTo>
                    <a:pt x="123013" y="205592"/>
                    <a:pt x="123013" y="200466"/>
                    <a:pt x="123013" y="200466"/>
                  </a:cubicBezTo>
                  <a:close/>
                  <a:moveTo>
                    <a:pt x="91121" y="200466"/>
                  </a:moveTo>
                  <a:cubicBezTo>
                    <a:pt x="95677" y="200466"/>
                    <a:pt x="95677" y="200466"/>
                    <a:pt x="95677" y="200466"/>
                  </a:cubicBezTo>
                  <a:cubicBezTo>
                    <a:pt x="95677" y="200466"/>
                    <a:pt x="95677" y="200466"/>
                    <a:pt x="100233" y="200466"/>
                  </a:cubicBezTo>
                  <a:cubicBezTo>
                    <a:pt x="100233" y="200466"/>
                    <a:pt x="100233" y="205592"/>
                    <a:pt x="100233" y="205592"/>
                  </a:cubicBezTo>
                  <a:cubicBezTo>
                    <a:pt x="100233" y="205592"/>
                    <a:pt x="100233" y="205592"/>
                    <a:pt x="100233" y="215843"/>
                  </a:cubicBezTo>
                  <a:cubicBezTo>
                    <a:pt x="100233" y="215843"/>
                    <a:pt x="100233" y="220968"/>
                    <a:pt x="100233" y="220968"/>
                  </a:cubicBezTo>
                  <a:cubicBezTo>
                    <a:pt x="95677" y="220968"/>
                    <a:pt x="95677" y="220968"/>
                    <a:pt x="95677" y="220968"/>
                  </a:cubicBezTo>
                  <a:cubicBezTo>
                    <a:pt x="95677" y="220968"/>
                    <a:pt x="95677" y="220968"/>
                    <a:pt x="91121" y="220968"/>
                  </a:cubicBezTo>
                  <a:cubicBezTo>
                    <a:pt x="91121" y="220968"/>
                    <a:pt x="91121" y="215843"/>
                    <a:pt x="91121" y="215843"/>
                  </a:cubicBezTo>
                  <a:cubicBezTo>
                    <a:pt x="91121" y="215843"/>
                    <a:pt x="91121" y="215843"/>
                    <a:pt x="91121" y="205592"/>
                  </a:cubicBezTo>
                  <a:cubicBezTo>
                    <a:pt x="91121" y="205592"/>
                    <a:pt x="91121" y="200466"/>
                    <a:pt x="91121" y="200466"/>
                  </a:cubicBezTo>
                  <a:close/>
                  <a:moveTo>
                    <a:pt x="61507" y="200466"/>
                  </a:moveTo>
                  <a:lnTo>
                    <a:pt x="68341" y="200466"/>
                  </a:lnTo>
                  <a:lnTo>
                    <a:pt x="68341" y="220968"/>
                  </a:lnTo>
                  <a:lnTo>
                    <a:pt x="61507" y="220968"/>
                  </a:lnTo>
                  <a:close/>
                  <a:moveTo>
                    <a:pt x="29614" y="200466"/>
                  </a:moveTo>
                  <a:cubicBezTo>
                    <a:pt x="29614" y="200466"/>
                    <a:pt x="29614" y="200466"/>
                    <a:pt x="35309" y="200466"/>
                  </a:cubicBezTo>
                  <a:cubicBezTo>
                    <a:pt x="41004" y="200466"/>
                    <a:pt x="41004" y="205592"/>
                    <a:pt x="41004" y="205592"/>
                  </a:cubicBezTo>
                  <a:cubicBezTo>
                    <a:pt x="41004" y="205592"/>
                    <a:pt x="41004" y="205592"/>
                    <a:pt x="41004" y="215843"/>
                  </a:cubicBezTo>
                  <a:cubicBezTo>
                    <a:pt x="41004" y="215843"/>
                    <a:pt x="35309" y="220968"/>
                    <a:pt x="35309" y="220968"/>
                  </a:cubicBezTo>
                  <a:cubicBezTo>
                    <a:pt x="29614" y="220968"/>
                    <a:pt x="29614" y="220968"/>
                    <a:pt x="29614" y="220968"/>
                  </a:cubicBezTo>
                  <a:cubicBezTo>
                    <a:pt x="29614" y="220968"/>
                    <a:pt x="29614" y="215843"/>
                    <a:pt x="29614" y="215843"/>
                  </a:cubicBezTo>
                  <a:cubicBezTo>
                    <a:pt x="29614" y="215843"/>
                    <a:pt x="35309" y="215843"/>
                    <a:pt x="35309" y="215843"/>
                  </a:cubicBezTo>
                  <a:lnTo>
                    <a:pt x="35309" y="205592"/>
                  </a:lnTo>
                  <a:cubicBezTo>
                    <a:pt x="35309" y="205592"/>
                    <a:pt x="29614" y="205592"/>
                    <a:pt x="29614" y="205592"/>
                  </a:cubicBezTo>
                  <a:cubicBezTo>
                    <a:pt x="29614" y="205592"/>
                    <a:pt x="29614" y="200466"/>
                    <a:pt x="29614" y="200466"/>
                  </a:cubicBezTo>
                  <a:close/>
                  <a:moveTo>
                    <a:pt x="446493" y="176547"/>
                  </a:moveTo>
                  <a:cubicBezTo>
                    <a:pt x="446493" y="182242"/>
                    <a:pt x="446493" y="182242"/>
                    <a:pt x="446493" y="182242"/>
                  </a:cubicBezTo>
                  <a:cubicBezTo>
                    <a:pt x="446493" y="182242"/>
                    <a:pt x="446493" y="182242"/>
                    <a:pt x="440798" y="182242"/>
                  </a:cubicBezTo>
                  <a:cubicBezTo>
                    <a:pt x="446493" y="182242"/>
                    <a:pt x="446493" y="182242"/>
                    <a:pt x="446493" y="176547"/>
                  </a:cubicBezTo>
                  <a:close/>
                  <a:moveTo>
                    <a:pt x="68341" y="176547"/>
                  </a:moveTo>
                  <a:cubicBezTo>
                    <a:pt x="68341" y="182242"/>
                    <a:pt x="68341" y="182242"/>
                    <a:pt x="68341" y="182242"/>
                  </a:cubicBezTo>
                  <a:cubicBezTo>
                    <a:pt x="68341" y="182242"/>
                    <a:pt x="68341" y="182242"/>
                    <a:pt x="61507" y="182242"/>
                  </a:cubicBezTo>
                  <a:cubicBezTo>
                    <a:pt x="68341" y="182242"/>
                    <a:pt x="68341" y="182242"/>
                    <a:pt x="68341" y="176547"/>
                  </a:cubicBezTo>
                  <a:close/>
                  <a:moveTo>
                    <a:pt x="435103" y="165157"/>
                  </a:moveTo>
                  <a:cubicBezTo>
                    <a:pt x="435103" y="165157"/>
                    <a:pt x="440798" y="165157"/>
                    <a:pt x="440798" y="165157"/>
                  </a:cubicBezTo>
                  <a:cubicBezTo>
                    <a:pt x="440798" y="165157"/>
                    <a:pt x="440798" y="165157"/>
                    <a:pt x="440798" y="176547"/>
                  </a:cubicBezTo>
                  <a:cubicBezTo>
                    <a:pt x="440798" y="182242"/>
                    <a:pt x="440798" y="182242"/>
                    <a:pt x="440798" y="182242"/>
                  </a:cubicBezTo>
                  <a:cubicBezTo>
                    <a:pt x="440798" y="182242"/>
                    <a:pt x="435103" y="182242"/>
                    <a:pt x="435103" y="176547"/>
                  </a:cubicBezTo>
                  <a:cubicBezTo>
                    <a:pt x="435103" y="176547"/>
                    <a:pt x="435103" y="176547"/>
                    <a:pt x="435103" y="165157"/>
                  </a:cubicBezTo>
                  <a:close/>
                  <a:moveTo>
                    <a:pt x="473830" y="159462"/>
                  </a:moveTo>
                  <a:lnTo>
                    <a:pt x="476108" y="159462"/>
                  </a:lnTo>
                  <a:lnTo>
                    <a:pt x="476108" y="182242"/>
                  </a:lnTo>
                  <a:lnTo>
                    <a:pt x="473830" y="182242"/>
                  </a:lnTo>
                  <a:close/>
                  <a:moveTo>
                    <a:pt x="440798" y="159462"/>
                  </a:moveTo>
                  <a:cubicBezTo>
                    <a:pt x="446493" y="159462"/>
                    <a:pt x="446493" y="159462"/>
                    <a:pt x="446493" y="165157"/>
                  </a:cubicBezTo>
                  <a:cubicBezTo>
                    <a:pt x="446493" y="165157"/>
                    <a:pt x="446493" y="165157"/>
                    <a:pt x="440798" y="165157"/>
                  </a:cubicBezTo>
                  <a:cubicBezTo>
                    <a:pt x="440798" y="159462"/>
                    <a:pt x="440798" y="159462"/>
                    <a:pt x="440798" y="159462"/>
                  </a:cubicBezTo>
                  <a:close/>
                  <a:moveTo>
                    <a:pt x="407767" y="159462"/>
                  </a:moveTo>
                  <a:lnTo>
                    <a:pt x="412323" y="159462"/>
                  </a:lnTo>
                  <a:lnTo>
                    <a:pt x="412323" y="182242"/>
                  </a:lnTo>
                  <a:lnTo>
                    <a:pt x="407767" y="182242"/>
                  </a:lnTo>
                  <a:close/>
                  <a:moveTo>
                    <a:pt x="378152" y="159462"/>
                  </a:moveTo>
                  <a:lnTo>
                    <a:pt x="380430" y="159462"/>
                  </a:lnTo>
                  <a:lnTo>
                    <a:pt x="380430" y="182242"/>
                  </a:lnTo>
                  <a:lnTo>
                    <a:pt x="378152" y="182242"/>
                  </a:lnTo>
                  <a:close/>
                  <a:moveTo>
                    <a:pt x="123013" y="159462"/>
                  </a:moveTo>
                  <a:lnTo>
                    <a:pt x="129847" y="159462"/>
                  </a:lnTo>
                  <a:lnTo>
                    <a:pt x="129847" y="182242"/>
                  </a:lnTo>
                  <a:lnTo>
                    <a:pt x="123013" y="182242"/>
                  </a:lnTo>
                  <a:close/>
                  <a:moveTo>
                    <a:pt x="95677" y="159462"/>
                  </a:moveTo>
                  <a:lnTo>
                    <a:pt x="97955" y="159462"/>
                  </a:lnTo>
                  <a:lnTo>
                    <a:pt x="97955" y="182242"/>
                  </a:lnTo>
                  <a:lnTo>
                    <a:pt x="95677" y="182242"/>
                  </a:lnTo>
                  <a:close/>
                  <a:moveTo>
                    <a:pt x="61507" y="159462"/>
                  </a:moveTo>
                  <a:cubicBezTo>
                    <a:pt x="68341" y="159462"/>
                    <a:pt x="68341" y="159462"/>
                    <a:pt x="68341" y="165157"/>
                  </a:cubicBezTo>
                  <a:cubicBezTo>
                    <a:pt x="68341" y="165157"/>
                    <a:pt x="68341" y="165157"/>
                    <a:pt x="61507" y="165157"/>
                  </a:cubicBezTo>
                  <a:cubicBezTo>
                    <a:pt x="61507" y="159462"/>
                    <a:pt x="61507" y="159462"/>
                    <a:pt x="61507" y="159462"/>
                  </a:cubicBezTo>
                  <a:close/>
                  <a:moveTo>
                    <a:pt x="29614" y="159462"/>
                  </a:moveTo>
                  <a:lnTo>
                    <a:pt x="34170" y="159462"/>
                  </a:lnTo>
                  <a:lnTo>
                    <a:pt x="34170" y="182242"/>
                  </a:lnTo>
                  <a:lnTo>
                    <a:pt x="29614" y="182242"/>
                  </a:lnTo>
                  <a:close/>
                  <a:moveTo>
                    <a:pt x="466996" y="127569"/>
                  </a:moveTo>
                  <a:cubicBezTo>
                    <a:pt x="472691" y="127569"/>
                    <a:pt x="472691" y="127569"/>
                    <a:pt x="472691" y="127569"/>
                  </a:cubicBezTo>
                  <a:cubicBezTo>
                    <a:pt x="472691" y="127569"/>
                    <a:pt x="472691" y="127569"/>
                    <a:pt x="478386" y="127569"/>
                  </a:cubicBezTo>
                  <a:cubicBezTo>
                    <a:pt x="478386" y="127569"/>
                    <a:pt x="478386" y="127569"/>
                    <a:pt x="478386" y="143515"/>
                  </a:cubicBezTo>
                  <a:cubicBezTo>
                    <a:pt x="472691" y="143515"/>
                    <a:pt x="472691" y="143515"/>
                    <a:pt x="472691" y="143515"/>
                  </a:cubicBezTo>
                  <a:cubicBezTo>
                    <a:pt x="472691" y="143515"/>
                    <a:pt x="472691" y="143515"/>
                    <a:pt x="466996" y="143515"/>
                  </a:cubicBezTo>
                  <a:cubicBezTo>
                    <a:pt x="466996" y="143515"/>
                    <a:pt x="466996" y="143515"/>
                    <a:pt x="466996" y="127569"/>
                  </a:cubicBezTo>
                  <a:close/>
                  <a:moveTo>
                    <a:pt x="435103" y="127569"/>
                  </a:moveTo>
                  <a:cubicBezTo>
                    <a:pt x="435103" y="127569"/>
                    <a:pt x="440798" y="127569"/>
                    <a:pt x="440798" y="127569"/>
                  </a:cubicBezTo>
                  <a:cubicBezTo>
                    <a:pt x="440798" y="127569"/>
                    <a:pt x="440798" y="127569"/>
                    <a:pt x="440798" y="143515"/>
                  </a:cubicBezTo>
                  <a:cubicBezTo>
                    <a:pt x="440798" y="143515"/>
                    <a:pt x="435103" y="143515"/>
                    <a:pt x="435103" y="143515"/>
                  </a:cubicBezTo>
                  <a:cubicBezTo>
                    <a:pt x="435103" y="143515"/>
                    <a:pt x="435103" y="143515"/>
                    <a:pt x="435103" y="127569"/>
                  </a:cubicBezTo>
                  <a:close/>
                  <a:moveTo>
                    <a:pt x="412323" y="127569"/>
                  </a:moveTo>
                  <a:cubicBezTo>
                    <a:pt x="412323" y="127569"/>
                    <a:pt x="416879" y="127569"/>
                    <a:pt x="416879" y="127569"/>
                  </a:cubicBezTo>
                  <a:cubicBezTo>
                    <a:pt x="416879" y="127569"/>
                    <a:pt x="416879" y="127569"/>
                    <a:pt x="416879" y="143515"/>
                  </a:cubicBezTo>
                  <a:cubicBezTo>
                    <a:pt x="416879" y="143515"/>
                    <a:pt x="412323" y="143515"/>
                    <a:pt x="412323" y="143515"/>
                  </a:cubicBezTo>
                  <a:close/>
                  <a:moveTo>
                    <a:pt x="373596" y="127569"/>
                  </a:moveTo>
                  <a:cubicBezTo>
                    <a:pt x="379291" y="127569"/>
                    <a:pt x="379291" y="127569"/>
                    <a:pt x="379291" y="127569"/>
                  </a:cubicBezTo>
                  <a:cubicBezTo>
                    <a:pt x="379291" y="127569"/>
                    <a:pt x="379291" y="127569"/>
                    <a:pt x="384986" y="127569"/>
                  </a:cubicBezTo>
                  <a:cubicBezTo>
                    <a:pt x="384986" y="127569"/>
                    <a:pt x="384986" y="127569"/>
                    <a:pt x="384986" y="143515"/>
                  </a:cubicBezTo>
                  <a:cubicBezTo>
                    <a:pt x="379291" y="143515"/>
                    <a:pt x="379291" y="143515"/>
                    <a:pt x="379291" y="143515"/>
                  </a:cubicBezTo>
                  <a:cubicBezTo>
                    <a:pt x="379291" y="143515"/>
                    <a:pt x="379291" y="143515"/>
                    <a:pt x="373596" y="143515"/>
                  </a:cubicBezTo>
                  <a:cubicBezTo>
                    <a:pt x="373596" y="143515"/>
                    <a:pt x="373596" y="143515"/>
                    <a:pt x="373596" y="127569"/>
                  </a:cubicBezTo>
                  <a:close/>
                  <a:moveTo>
                    <a:pt x="91121" y="127569"/>
                  </a:moveTo>
                  <a:cubicBezTo>
                    <a:pt x="95677" y="127569"/>
                    <a:pt x="95677" y="127569"/>
                    <a:pt x="95677" y="127569"/>
                  </a:cubicBezTo>
                  <a:cubicBezTo>
                    <a:pt x="95677" y="127569"/>
                    <a:pt x="95677" y="127569"/>
                    <a:pt x="100233" y="127569"/>
                  </a:cubicBezTo>
                  <a:cubicBezTo>
                    <a:pt x="100233" y="127569"/>
                    <a:pt x="100233" y="127569"/>
                    <a:pt x="100233" y="143515"/>
                  </a:cubicBezTo>
                  <a:cubicBezTo>
                    <a:pt x="95677" y="143515"/>
                    <a:pt x="95677" y="143515"/>
                    <a:pt x="95677" y="143515"/>
                  </a:cubicBezTo>
                  <a:cubicBezTo>
                    <a:pt x="95677" y="143515"/>
                    <a:pt x="95677" y="143515"/>
                    <a:pt x="91121" y="143515"/>
                  </a:cubicBezTo>
                  <a:cubicBezTo>
                    <a:pt x="91121" y="143515"/>
                    <a:pt x="91121" y="143515"/>
                    <a:pt x="91121" y="127569"/>
                  </a:cubicBezTo>
                  <a:close/>
                  <a:moveTo>
                    <a:pt x="35309" y="127569"/>
                  </a:moveTo>
                  <a:cubicBezTo>
                    <a:pt x="41004" y="127569"/>
                    <a:pt x="41004" y="127569"/>
                    <a:pt x="41004" y="127569"/>
                  </a:cubicBezTo>
                  <a:cubicBezTo>
                    <a:pt x="41004" y="127569"/>
                    <a:pt x="41004" y="127569"/>
                    <a:pt x="41004" y="143515"/>
                  </a:cubicBezTo>
                  <a:cubicBezTo>
                    <a:pt x="41004" y="143515"/>
                    <a:pt x="41004" y="143515"/>
                    <a:pt x="35309" y="143515"/>
                  </a:cubicBezTo>
                  <a:close/>
                  <a:moveTo>
                    <a:pt x="407767" y="104220"/>
                  </a:moveTo>
                  <a:cubicBezTo>
                    <a:pt x="407767" y="104220"/>
                    <a:pt x="407767" y="104220"/>
                    <a:pt x="412323" y="104220"/>
                  </a:cubicBezTo>
                  <a:cubicBezTo>
                    <a:pt x="412323" y="109345"/>
                    <a:pt x="412323" y="109345"/>
                    <a:pt x="412323" y="109345"/>
                  </a:cubicBezTo>
                  <a:cubicBezTo>
                    <a:pt x="407767" y="109345"/>
                    <a:pt x="407767" y="109345"/>
                    <a:pt x="407767" y="104220"/>
                  </a:cubicBezTo>
                  <a:close/>
                  <a:moveTo>
                    <a:pt x="123013" y="104220"/>
                  </a:moveTo>
                  <a:cubicBezTo>
                    <a:pt x="123013" y="104220"/>
                    <a:pt x="128708" y="104220"/>
                    <a:pt x="128708" y="104220"/>
                  </a:cubicBezTo>
                  <a:cubicBezTo>
                    <a:pt x="128708" y="109345"/>
                    <a:pt x="128708" y="109345"/>
                    <a:pt x="128708" y="109345"/>
                  </a:cubicBezTo>
                  <a:cubicBezTo>
                    <a:pt x="123013" y="109345"/>
                    <a:pt x="123013" y="109345"/>
                    <a:pt x="123013" y="104220"/>
                  </a:cubicBezTo>
                  <a:close/>
                  <a:moveTo>
                    <a:pt x="29614" y="104220"/>
                  </a:moveTo>
                  <a:cubicBezTo>
                    <a:pt x="29614" y="104220"/>
                    <a:pt x="35309" y="104220"/>
                    <a:pt x="35309" y="104220"/>
                  </a:cubicBezTo>
                  <a:cubicBezTo>
                    <a:pt x="35309" y="109345"/>
                    <a:pt x="35309" y="109345"/>
                    <a:pt x="35309" y="109345"/>
                  </a:cubicBezTo>
                  <a:cubicBezTo>
                    <a:pt x="29614" y="109345"/>
                    <a:pt x="29614" y="109345"/>
                    <a:pt x="29614" y="104220"/>
                  </a:cubicBezTo>
                  <a:close/>
                  <a:moveTo>
                    <a:pt x="466996" y="88843"/>
                  </a:moveTo>
                  <a:cubicBezTo>
                    <a:pt x="472691" y="88843"/>
                    <a:pt x="472691" y="88843"/>
                    <a:pt x="472691" y="88843"/>
                  </a:cubicBezTo>
                  <a:cubicBezTo>
                    <a:pt x="472691" y="88843"/>
                    <a:pt x="472691" y="88843"/>
                    <a:pt x="478386" y="88843"/>
                  </a:cubicBezTo>
                  <a:cubicBezTo>
                    <a:pt x="478386" y="88843"/>
                    <a:pt x="478386" y="88843"/>
                    <a:pt x="478386" y="93969"/>
                  </a:cubicBezTo>
                  <a:cubicBezTo>
                    <a:pt x="478386" y="93969"/>
                    <a:pt x="478386" y="93969"/>
                    <a:pt x="478386" y="104220"/>
                  </a:cubicBezTo>
                  <a:cubicBezTo>
                    <a:pt x="472691" y="109345"/>
                    <a:pt x="472691" y="109345"/>
                    <a:pt x="472691" y="109345"/>
                  </a:cubicBezTo>
                  <a:cubicBezTo>
                    <a:pt x="472691" y="109345"/>
                    <a:pt x="472691" y="109345"/>
                    <a:pt x="466996" y="104220"/>
                  </a:cubicBezTo>
                  <a:cubicBezTo>
                    <a:pt x="466996" y="104220"/>
                    <a:pt x="466996" y="104220"/>
                    <a:pt x="466996" y="93969"/>
                  </a:cubicBezTo>
                  <a:cubicBezTo>
                    <a:pt x="466996" y="88843"/>
                    <a:pt x="466996" y="88843"/>
                    <a:pt x="466996" y="88843"/>
                  </a:cubicBezTo>
                  <a:close/>
                  <a:moveTo>
                    <a:pt x="439659" y="88843"/>
                  </a:moveTo>
                  <a:lnTo>
                    <a:pt x="446493" y="88843"/>
                  </a:lnTo>
                  <a:lnTo>
                    <a:pt x="446493" y="109345"/>
                  </a:lnTo>
                  <a:lnTo>
                    <a:pt x="439659" y="109345"/>
                  </a:lnTo>
                  <a:close/>
                  <a:moveTo>
                    <a:pt x="412323" y="88843"/>
                  </a:moveTo>
                  <a:cubicBezTo>
                    <a:pt x="412323" y="88843"/>
                    <a:pt x="416879" y="88843"/>
                    <a:pt x="416879" y="93969"/>
                  </a:cubicBezTo>
                  <a:cubicBezTo>
                    <a:pt x="416879" y="93969"/>
                    <a:pt x="416879" y="93969"/>
                    <a:pt x="416879" y="104220"/>
                  </a:cubicBezTo>
                  <a:cubicBezTo>
                    <a:pt x="416879" y="104220"/>
                    <a:pt x="412323" y="104220"/>
                    <a:pt x="412323" y="104220"/>
                  </a:cubicBezTo>
                  <a:lnTo>
                    <a:pt x="412323" y="93969"/>
                  </a:lnTo>
                  <a:cubicBezTo>
                    <a:pt x="412323" y="88843"/>
                    <a:pt x="412323" y="88843"/>
                    <a:pt x="412323" y="88843"/>
                  </a:cubicBezTo>
                  <a:close/>
                  <a:moveTo>
                    <a:pt x="407767" y="88843"/>
                  </a:moveTo>
                  <a:cubicBezTo>
                    <a:pt x="407767" y="88843"/>
                    <a:pt x="407767" y="88843"/>
                    <a:pt x="412323" y="88843"/>
                  </a:cubicBezTo>
                  <a:cubicBezTo>
                    <a:pt x="407767" y="88843"/>
                    <a:pt x="407767" y="88843"/>
                    <a:pt x="407767" y="93969"/>
                  </a:cubicBezTo>
                  <a:cubicBezTo>
                    <a:pt x="407767" y="88843"/>
                    <a:pt x="407767" y="88843"/>
                    <a:pt x="407767" y="88843"/>
                  </a:cubicBezTo>
                  <a:close/>
                  <a:moveTo>
                    <a:pt x="373596" y="88843"/>
                  </a:moveTo>
                  <a:cubicBezTo>
                    <a:pt x="379291" y="88843"/>
                    <a:pt x="379291" y="88843"/>
                    <a:pt x="379291" y="88843"/>
                  </a:cubicBezTo>
                  <a:cubicBezTo>
                    <a:pt x="379291" y="88843"/>
                    <a:pt x="379291" y="88843"/>
                    <a:pt x="384986" y="88843"/>
                  </a:cubicBezTo>
                  <a:cubicBezTo>
                    <a:pt x="384986" y="88843"/>
                    <a:pt x="384986" y="88843"/>
                    <a:pt x="384986" y="93969"/>
                  </a:cubicBezTo>
                  <a:cubicBezTo>
                    <a:pt x="384986" y="93969"/>
                    <a:pt x="384986" y="93969"/>
                    <a:pt x="384986" y="104220"/>
                  </a:cubicBezTo>
                  <a:cubicBezTo>
                    <a:pt x="379291" y="109345"/>
                    <a:pt x="379291" y="109345"/>
                    <a:pt x="379291" y="109345"/>
                  </a:cubicBezTo>
                  <a:cubicBezTo>
                    <a:pt x="379291" y="109345"/>
                    <a:pt x="379291" y="109345"/>
                    <a:pt x="373596" y="104220"/>
                  </a:cubicBezTo>
                  <a:cubicBezTo>
                    <a:pt x="373596" y="104220"/>
                    <a:pt x="373596" y="104220"/>
                    <a:pt x="373596" y="93969"/>
                  </a:cubicBezTo>
                  <a:cubicBezTo>
                    <a:pt x="373596" y="88843"/>
                    <a:pt x="373596" y="88843"/>
                    <a:pt x="373596" y="88843"/>
                  </a:cubicBezTo>
                  <a:close/>
                  <a:moveTo>
                    <a:pt x="345121" y="88843"/>
                  </a:moveTo>
                  <a:cubicBezTo>
                    <a:pt x="345121" y="88843"/>
                    <a:pt x="345121" y="88843"/>
                    <a:pt x="345121" y="93969"/>
                  </a:cubicBezTo>
                  <a:cubicBezTo>
                    <a:pt x="345121" y="93969"/>
                    <a:pt x="345121" y="93969"/>
                    <a:pt x="345121" y="104220"/>
                  </a:cubicBezTo>
                  <a:cubicBezTo>
                    <a:pt x="345121" y="104220"/>
                    <a:pt x="350816" y="104220"/>
                    <a:pt x="350816" y="104220"/>
                  </a:cubicBezTo>
                  <a:cubicBezTo>
                    <a:pt x="350816" y="109345"/>
                    <a:pt x="350816" y="109345"/>
                    <a:pt x="345121" y="109345"/>
                  </a:cubicBezTo>
                  <a:cubicBezTo>
                    <a:pt x="345121" y="104220"/>
                    <a:pt x="345121" y="99094"/>
                    <a:pt x="339426" y="99094"/>
                  </a:cubicBezTo>
                  <a:cubicBezTo>
                    <a:pt x="339426" y="99094"/>
                    <a:pt x="339426" y="99094"/>
                    <a:pt x="339426" y="93969"/>
                  </a:cubicBezTo>
                  <a:cubicBezTo>
                    <a:pt x="339426" y="88843"/>
                    <a:pt x="345121" y="88843"/>
                    <a:pt x="345121" y="88843"/>
                  </a:cubicBezTo>
                  <a:close/>
                  <a:moveTo>
                    <a:pt x="345121" y="88843"/>
                  </a:moveTo>
                  <a:cubicBezTo>
                    <a:pt x="350816" y="88843"/>
                    <a:pt x="350816" y="88843"/>
                    <a:pt x="350816" y="88843"/>
                  </a:cubicBezTo>
                  <a:cubicBezTo>
                    <a:pt x="350816" y="88843"/>
                    <a:pt x="350816" y="88843"/>
                    <a:pt x="350816" y="93969"/>
                  </a:cubicBezTo>
                  <a:cubicBezTo>
                    <a:pt x="350816" y="88843"/>
                    <a:pt x="345121" y="88843"/>
                    <a:pt x="345121" y="88843"/>
                  </a:cubicBezTo>
                  <a:close/>
                  <a:moveTo>
                    <a:pt x="128708" y="88843"/>
                  </a:moveTo>
                  <a:cubicBezTo>
                    <a:pt x="134403" y="88843"/>
                    <a:pt x="134403" y="88843"/>
                    <a:pt x="134403" y="93969"/>
                  </a:cubicBezTo>
                  <a:cubicBezTo>
                    <a:pt x="134403" y="93969"/>
                    <a:pt x="134403" y="93969"/>
                    <a:pt x="134403" y="104220"/>
                  </a:cubicBezTo>
                  <a:cubicBezTo>
                    <a:pt x="134403" y="104220"/>
                    <a:pt x="134403" y="104220"/>
                    <a:pt x="128708" y="104220"/>
                  </a:cubicBezTo>
                  <a:lnTo>
                    <a:pt x="128708" y="93969"/>
                  </a:lnTo>
                  <a:cubicBezTo>
                    <a:pt x="128708" y="88843"/>
                    <a:pt x="128708" y="88843"/>
                    <a:pt x="128708" y="88843"/>
                  </a:cubicBezTo>
                  <a:close/>
                  <a:moveTo>
                    <a:pt x="123013" y="88843"/>
                  </a:moveTo>
                  <a:cubicBezTo>
                    <a:pt x="123013" y="88843"/>
                    <a:pt x="123013" y="88843"/>
                    <a:pt x="128708" y="88843"/>
                  </a:cubicBezTo>
                  <a:cubicBezTo>
                    <a:pt x="128708" y="88843"/>
                    <a:pt x="123013" y="88843"/>
                    <a:pt x="123013" y="93969"/>
                  </a:cubicBezTo>
                  <a:cubicBezTo>
                    <a:pt x="123013" y="88843"/>
                    <a:pt x="123013" y="88843"/>
                    <a:pt x="123013" y="88843"/>
                  </a:cubicBezTo>
                  <a:close/>
                  <a:moveTo>
                    <a:pt x="91121" y="88843"/>
                  </a:moveTo>
                  <a:cubicBezTo>
                    <a:pt x="95677" y="88843"/>
                    <a:pt x="95677" y="88843"/>
                    <a:pt x="95677" y="88843"/>
                  </a:cubicBezTo>
                  <a:cubicBezTo>
                    <a:pt x="95677" y="88843"/>
                    <a:pt x="95677" y="88843"/>
                    <a:pt x="100233" y="88843"/>
                  </a:cubicBezTo>
                  <a:cubicBezTo>
                    <a:pt x="100233" y="88843"/>
                    <a:pt x="100233" y="88843"/>
                    <a:pt x="100233" y="93969"/>
                  </a:cubicBezTo>
                  <a:cubicBezTo>
                    <a:pt x="100233" y="93969"/>
                    <a:pt x="100233" y="93969"/>
                    <a:pt x="100233" y="104220"/>
                  </a:cubicBezTo>
                  <a:cubicBezTo>
                    <a:pt x="95677" y="109345"/>
                    <a:pt x="95677" y="109345"/>
                    <a:pt x="95677" y="109345"/>
                  </a:cubicBezTo>
                  <a:cubicBezTo>
                    <a:pt x="95677" y="109345"/>
                    <a:pt x="95677" y="109345"/>
                    <a:pt x="91121" y="104220"/>
                  </a:cubicBezTo>
                  <a:cubicBezTo>
                    <a:pt x="91121" y="104220"/>
                    <a:pt x="91121" y="104220"/>
                    <a:pt x="91121" y="93969"/>
                  </a:cubicBezTo>
                  <a:cubicBezTo>
                    <a:pt x="91121" y="88843"/>
                    <a:pt x="91121" y="88843"/>
                    <a:pt x="91121" y="88843"/>
                  </a:cubicBezTo>
                  <a:close/>
                  <a:moveTo>
                    <a:pt x="61507" y="88843"/>
                  </a:moveTo>
                  <a:lnTo>
                    <a:pt x="68341" y="88843"/>
                  </a:lnTo>
                  <a:lnTo>
                    <a:pt x="68341" y="109345"/>
                  </a:lnTo>
                  <a:lnTo>
                    <a:pt x="61507" y="109345"/>
                  </a:lnTo>
                  <a:close/>
                  <a:moveTo>
                    <a:pt x="35309" y="88843"/>
                  </a:moveTo>
                  <a:cubicBezTo>
                    <a:pt x="41004" y="88843"/>
                    <a:pt x="41004" y="88843"/>
                    <a:pt x="41004" y="93969"/>
                  </a:cubicBezTo>
                  <a:cubicBezTo>
                    <a:pt x="41004" y="93969"/>
                    <a:pt x="41004" y="93969"/>
                    <a:pt x="41004" y="104220"/>
                  </a:cubicBezTo>
                  <a:cubicBezTo>
                    <a:pt x="41004" y="104220"/>
                    <a:pt x="41004" y="104220"/>
                    <a:pt x="35309" y="104220"/>
                  </a:cubicBezTo>
                  <a:lnTo>
                    <a:pt x="35309" y="93969"/>
                  </a:lnTo>
                  <a:cubicBezTo>
                    <a:pt x="35309" y="88843"/>
                    <a:pt x="35309" y="88843"/>
                    <a:pt x="35309" y="88843"/>
                  </a:cubicBezTo>
                  <a:close/>
                  <a:moveTo>
                    <a:pt x="29614" y="88843"/>
                  </a:moveTo>
                  <a:cubicBezTo>
                    <a:pt x="29614" y="88843"/>
                    <a:pt x="29614" y="88843"/>
                    <a:pt x="35309" y="88843"/>
                  </a:cubicBezTo>
                  <a:cubicBezTo>
                    <a:pt x="35309" y="88843"/>
                    <a:pt x="29614" y="88843"/>
                    <a:pt x="29614" y="93969"/>
                  </a:cubicBezTo>
                  <a:cubicBezTo>
                    <a:pt x="29614" y="88843"/>
                    <a:pt x="29614" y="88843"/>
                    <a:pt x="29614" y="88843"/>
                  </a:cubicBezTo>
                  <a:close/>
                  <a:moveTo>
                    <a:pt x="440798" y="65494"/>
                  </a:moveTo>
                  <a:cubicBezTo>
                    <a:pt x="446493" y="65494"/>
                    <a:pt x="446493" y="65494"/>
                    <a:pt x="446493" y="65494"/>
                  </a:cubicBezTo>
                  <a:cubicBezTo>
                    <a:pt x="446493" y="70619"/>
                    <a:pt x="446493" y="70619"/>
                    <a:pt x="440798" y="70619"/>
                  </a:cubicBezTo>
                  <a:cubicBezTo>
                    <a:pt x="440798" y="70619"/>
                    <a:pt x="440798" y="70619"/>
                    <a:pt x="440798" y="65494"/>
                  </a:cubicBezTo>
                  <a:close/>
                  <a:moveTo>
                    <a:pt x="312090" y="65494"/>
                  </a:moveTo>
                  <a:cubicBezTo>
                    <a:pt x="312090" y="65494"/>
                    <a:pt x="312090" y="65494"/>
                    <a:pt x="317785" y="65494"/>
                  </a:cubicBezTo>
                  <a:cubicBezTo>
                    <a:pt x="317785" y="70619"/>
                    <a:pt x="317785" y="70619"/>
                    <a:pt x="317785" y="70619"/>
                  </a:cubicBezTo>
                  <a:cubicBezTo>
                    <a:pt x="312090" y="70619"/>
                    <a:pt x="312090" y="70619"/>
                    <a:pt x="312090" y="65494"/>
                  </a:cubicBezTo>
                  <a:close/>
                  <a:moveTo>
                    <a:pt x="61507" y="65494"/>
                  </a:moveTo>
                  <a:cubicBezTo>
                    <a:pt x="68341" y="65494"/>
                    <a:pt x="68341" y="65494"/>
                    <a:pt x="68341" y="65494"/>
                  </a:cubicBezTo>
                  <a:cubicBezTo>
                    <a:pt x="68341" y="70619"/>
                    <a:pt x="68341" y="70619"/>
                    <a:pt x="61507" y="70619"/>
                  </a:cubicBezTo>
                  <a:cubicBezTo>
                    <a:pt x="61507" y="70619"/>
                    <a:pt x="61507" y="70619"/>
                    <a:pt x="61507" y="65494"/>
                  </a:cubicBezTo>
                  <a:close/>
                  <a:moveTo>
                    <a:pt x="251234" y="59229"/>
                  </a:moveTo>
                  <a:cubicBezTo>
                    <a:pt x="306557" y="59229"/>
                    <a:pt x="350816" y="103777"/>
                    <a:pt x="350816" y="159462"/>
                  </a:cubicBezTo>
                  <a:cubicBezTo>
                    <a:pt x="350816" y="215147"/>
                    <a:pt x="306557" y="259695"/>
                    <a:pt x="251234" y="259695"/>
                  </a:cubicBezTo>
                  <a:cubicBezTo>
                    <a:pt x="201443" y="259695"/>
                    <a:pt x="157184" y="215147"/>
                    <a:pt x="157184" y="159462"/>
                  </a:cubicBezTo>
                  <a:cubicBezTo>
                    <a:pt x="157184" y="159462"/>
                    <a:pt x="157184" y="159462"/>
                    <a:pt x="251234" y="159462"/>
                  </a:cubicBezTo>
                  <a:cubicBezTo>
                    <a:pt x="251234" y="159462"/>
                    <a:pt x="251234" y="159462"/>
                    <a:pt x="251234" y="59229"/>
                  </a:cubicBezTo>
                  <a:close/>
                  <a:moveTo>
                    <a:pt x="473830" y="50117"/>
                  </a:moveTo>
                  <a:lnTo>
                    <a:pt x="476108" y="50117"/>
                  </a:lnTo>
                  <a:lnTo>
                    <a:pt x="476108" y="70619"/>
                  </a:lnTo>
                  <a:lnTo>
                    <a:pt x="473830" y="70619"/>
                  </a:lnTo>
                  <a:close/>
                  <a:moveTo>
                    <a:pt x="440798" y="50117"/>
                  </a:moveTo>
                  <a:cubicBezTo>
                    <a:pt x="440798" y="50117"/>
                    <a:pt x="440798" y="50117"/>
                    <a:pt x="440798" y="55243"/>
                  </a:cubicBezTo>
                  <a:cubicBezTo>
                    <a:pt x="440798" y="55243"/>
                    <a:pt x="440798" y="55243"/>
                    <a:pt x="440798" y="65494"/>
                  </a:cubicBezTo>
                  <a:cubicBezTo>
                    <a:pt x="440798" y="65494"/>
                    <a:pt x="435103" y="65494"/>
                    <a:pt x="435103" y="65494"/>
                  </a:cubicBezTo>
                  <a:cubicBezTo>
                    <a:pt x="435103" y="65494"/>
                    <a:pt x="435103" y="65494"/>
                    <a:pt x="435103" y="55243"/>
                  </a:cubicBezTo>
                  <a:cubicBezTo>
                    <a:pt x="435103" y="50117"/>
                    <a:pt x="440798" y="50117"/>
                    <a:pt x="440798" y="50117"/>
                  </a:cubicBezTo>
                  <a:close/>
                  <a:moveTo>
                    <a:pt x="440798" y="50117"/>
                  </a:moveTo>
                  <a:cubicBezTo>
                    <a:pt x="446493" y="50117"/>
                    <a:pt x="446493" y="50117"/>
                    <a:pt x="446493" y="50117"/>
                  </a:cubicBezTo>
                  <a:cubicBezTo>
                    <a:pt x="446493" y="50117"/>
                    <a:pt x="446493" y="50117"/>
                    <a:pt x="446493" y="55243"/>
                  </a:cubicBezTo>
                  <a:cubicBezTo>
                    <a:pt x="446493" y="50117"/>
                    <a:pt x="446493" y="50117"/>
                    <a:pt x="440798" y="50117"/>
                  </a:cubicBezTo>
                  <a:close/>
                  <a:moveTo>
                    <a:pt x="407767" y="50117"/>
                  </a:moveTo>
                  <a:lnTo>
                    <a:pt x="412323" y="50117"/>
                  </a:lnTo>
                  <a:lnTo>
                    <a:pt x="412323" y="70619"/>
                  </a:lnTo>
                  <a:lnTo>
                    <a:pt x="407767" y="70619"/>
                  </a:lnTo>
                  <a:close/>
                  <a:moveTo>
                    <a:pt x="378152" y="50117"/>
                  </a:moveTo>
                  <a:lnTo>
                    <a:pt x="380430" y="50117"/>
                  </a:lnTo>
                  <a:lnTo>
                    <a:pt x="380430" y="70619"/>
                  </a:lnTo>
                  <a:lnTo>
                    <a:pt x="378152" y="70619"/>
                  </a:lnTo>
                  <a:close/>
                  <a:moveTo>
                    <a:pt x="346260" y="50117"/>
                  </a:moveTo>
                  <a:lnTo>
                    <a:pt x="350816" y="50117"/>
                  </a:lnTo>
                  <a:lnTo>
                    <a:pt x="350816" y="70619"/>
                  </a:lnTo>
                  <a:lnTo>
                    <a:pt x="346260" y="70619"/>
                  </a:lnTo>
                  <a:close/>
                  <a:moveTo>
                    <a:pt x="317785" y="50117"/>
                  </a:moveTo>
                  <a:cubicBezTo>
                    <a:pt x="317785" y="50117"/>
                    <a:pt x="323480" y="50117"/>
                    <a:pt x="323480" y="55243"/>
                  </a:cubicBezTo>
                  <a:cubicBezTo>
                    <a:pt x="323480" y="55243"/>
                    <a:pt x="323480" y="55243"/>
                    <a:pt x="323480" y="65494"/>
                  </a:cubicBezTo>
                  <a:cubicBezTo>
                    <a:pt x="323480" y="65494"/>
                    <a:pt x="317785" y="65494"/>
                    <a:pt x="317785" y="65494"/>
                  </a:cubicBezTo>
                  <a:cubicBezTo>
                    <a:pt x="317785" y="65494"/>
                    <a:pt x="317785" y="65494"/>
                    <a:pt x="317785" y="55243"/>
                  </a:cubicBezTo>
                  <a:cubicBezTo>
                    <a:pt x="317785" y="50117"/>
                    <a:pt x="317785" y="50117"/>
                    <a:pt x="317785" y="50117"/>
                  </a:cubicBezTo>
                  <a:close/>
                  <a:moveTo>
                    <a:pt x="312090" y="50117"/>
                  </a:moveTo>
                  <a:cubicBezTo>
                    <a:pt x="312090" y="50117"/>
                    <a:pt x="312090" y="50117"/>
                    <a:pt x="317785" y="50117"/>
                  </a:cubicBezTo>
                  <a:cubicBezTo>
                    <a:pt x="312090" y="50117"/>
                    <a:pt x="312090" y="50117"/>
                    <a:pt x="312090" y="55243"/>
                  </a:cubicBezTo>
                  <a:cubicBezTo>
                    <a:pt x="312090" y="50117"/>
                    <a:pt x="312090" y="50117"/>
                    <a:pt x="312090" y="50117"/>
                  </a:cubicBezTo>
                  <a:close/>
                  <a:moveTo>
                    <a:pt x="157184" y="50117"/>
                  </a:moveTo>
                  <a:lnTo>
                    <a:pt x="161740" y="50117"/>
                  </a:lnTo>
                  <a:lnTo>
                    <a:pt x="161740" y="70619"/>
                  </a:lnTo>
                  <a:lnTo>
                    <a:pt x="157184" y="70619"/>
                  </a:lnTo>
                  <a:close/>
                  <a:moveTo>
                    <a:pt x="123013" y="50117"/>
                  </a:moveTo>
                  <a:lnTo>
                    <a:pt x="129847" y="50117"/>
                  </a:lnTo>
                  <a:lnTo>
                    <a:pt x="129847" y="70619"/>
                  </a:lnTo>
                  <a:lnTo>
                    <a:pt x="123013" y="70619"/>
                  </a:lnTo>
                  <a:close/>
                  <a:moveTo>
                    <a:pt x="95677" y="50117"/>
                  </a:moveTo>
                  <a:lnTo>
                    <a:pt x="97955" y="50117"/>
                  </a:lnTo>
                  <a:lnTo>
                    <a:pt x="97955" y="70619"/>
                  </a:lnTo>
                  <a:lnTo>
                    <a:pt x="95677" y="70619"/>
                  </a:lnTo>
                  <a:close/>
                  <a:moveTo>
                    <a:pt x="61507" y="50117"/>
                  </a:moveTo>
                  <a:cubicBezTo>
                    <a:pt x="68341" y="50117"/>
                    <a:pt x="68341" y="50117"/>
                    <a:pt x="68341" y="50117"/>
                  </a:cubicBezTo>
                  <a:cubicBezTo>
                    <a:pt x="68341" y="50117"/>
                    <a:pt x="68341" y="50117"/>
                    <a:pt x="68341" y="55243"/>
                  </a:cubicBezTo>
                  <a:cubicBezTo>
                    <a:pt x="68341" y="50117"/>
                    <a:pt x="68341" y="50117"/>
                    <a:pt x="61507" y="50117"/>
                  </a:cubicBezTo>
                  <a:close/>
                  <a:moveTo>
                    <a:pt x="29614" y="50117"/>
                  </a:moveTo>
                  <a:lnTo>
                    <a:pt x="34170" y="50117"/>
                  </a:lnTo>
                  <a:lnTo>
                    <a:pt x="34170" y="70619"/>
                  </a:lnTo>
                  <a:lnTo>
                    <a:pt x="29614" y="70619"/>
                  </a:lnTo>
                  <a:close/>
                  <a:moveTo>
                    <a:pt x="234637" y="43282"/>
                  </a:moveTo>
                  <a:lnTo>
                    <a:pt x="234637" y="143515"/>
                  </a:lnTo>
                  <a:cubicBezTo>
                    <a:pt x="234637" y="143515"/>
                    <a:pt x="234637" y="143515"/>
                    <a:pt x="138960" y="143515"/>
                  </a:cubicBezTo>
                  <a:cubicBezTo>
                    <a:pt x="138960" y="87830"/>
                    <a:pt x="178356" y="43282"/>
                    <a:pt x="234637" y="43282"/>
                  </a:cubicBezTo>
                  <a:close/>
                  <a:moveTo>
                    <a:pt x="312615" y="27826"/>
                  </a:moveTo>
                  <a:cubicBezTo>
                    <a:pt x="312615" y="27826"/>
                    <a:pt x="312615" y="27826"/>
                    <a:pt x="318198" y="27826"/>
                  </a:cubicBezTo>
                  <a:cubicBezTo>
                    <a:pt x="318198" y="27826"/>
                    <a:pt x="318198" y="27826"/>
                    <a:pt x="318198" y="33392"/>
                  </a:cubicBezTo>
                  <a:cubicBezTo>
                    <a:pt x="312615" y="33392"/>
                    <a:pt x="312615" y="33392"/>
                    <a:pt x="312615" y="33392"/>
                  </a:cubicBezTo>
                  <a:cubicBezTo>
                    <a:pt x="312615" y="27826"/>
                    <a:pt x="312615" y="27826"/>
                    <a:pt x="312615" y="27826"/>
                  </a:cubicBezTo>
                  <a:close/>
                  <a:moveTo>
                    <a:pt x="251209" y="27826"/>
                  </a:moveTo>
                  <a:cubicBezTo>
                    <a:pt x="256791" y="27826"/>
                    <a:pt x="256791" y="27826"/>
                    <a:pt x="256791" y="27826"/>
                  </a:cubicBezTo>
                  <a:cubicBezTo>
                    <a:pt x="256791" y="27826"/>
                    <a:pt x="256791" y="27826"/>
                    <a:pt x="256791" y="33392"/>
                  </a:cubicBezTo>
                  <a:cubicBezTo>
                    <a:pt x="256791" y="33392"/>
                    <a:pt x="256791" y="33392"/>
                    <a:pt x="251209" y="33392"/>
                  </a:cubicBezTo>
                  <a:cubicBezTo>
                    <a:pt x="251209" y="27826"/>
                    <a:pt x="251209" y="27826"/>
                    <a:pt x="251209" y="27826"/>
                  </a:cubicBezTo>
                  <a:close/>
                  <a:moveTo>
                    <a:pt x="156308" y="27826"/>
                  </a:moveTo>
                  <a:cubicBezTo>
                    <a:pt x="161890" y="27826"/>
                    <a:pt x="161890" y="27826"/>
                    <a:pt x="161890" y="27826"/>
                  </a:cubicBezTo>
                  <a:cubicBezTo>
                    <a:pt x="161890" y="27826"/>
                    <a:pt x="161890" y="27826"/>
                    <a:pt x="161890" y="33392"/>
                  </a:cubicBezTo>
                  <a:cubicBezTo>
                    <a:pt x="161890" y="33392"/>
                    <a:pt x="161890" y="33392"/>
                    <a:pt x="156308" y="33392"/>
                  </a:cubicBezTo>
                  <a:cubicBezTo>
                    <a:pt x="156308" y="27826"/>
                    <a:pt x="156308" y="27826"/>
                    <a:pt x="156308" y="27826"/>
                  </a:cubicBezTo>
                  <a:close/>
                  <a:moveTo>
                    <a:pt x="61407" y="27826"/>
                  </a:moveTo>
                  <a:cubicBezTo>
                    <a:pt x="66989" y="27826"/>
                    <a:pt x="66989" y="27826"/>
                    <a:pt x="66989" y="27826"/>
                  </a:cubicBezTo>
                  <a:cubicBezTo>
                    <a:pt x="66989" y="27826"/>
                    <a:pt x="66989" y="27826"/>
                    <a:pt x="66989" y="33392"/>
                  </a:cubicBezTo>
                  <a:cubicBezTo>
                    <a:pt x="66989" y="33392"/>
                    <a:pt x="66989" y="33392"/>
                    <a:pt x="61407" y="33392"/>
                  </a:cubicBezTo>
                  <a:cubicBezTo>
                    <a:pt x="61407" y="27826"/>
                    <a:pt x="61407" y="27826"/>
                    <a:pt x="61407" y="27826"/>
                  </a:cubicBezTo>
                  <a:close/>
                  <a:moveTo>
                    <a:pt x="39077" y="16696"/>
                  </a:moveTo>
                  <a:cubicBezTo>
                    <a:pt x="39077" y="16696"/>
                    <a:pt x="39077" y="16696"/>
                    <a:pt x="39077" y="27826"/>
                  </a:cubicBezTo>
                  <a:cubicBezTo>
                    <a:pt x="39077" y="27826"/>
                    <a:pt x="39077" y="27826"/>
                    <a:pt x="33494" y="33392"/>
                  </a:cubicBezTo>
                  <a:cubicBezTo>
                    <a:pt x="27912" y="33392"/>
                    <a:pt x="27912" y="33392"/>
                    <a:pt x="27912" y="33392"/>
                  </a:cubicBezTo>
                  <a:cubicBezTo>
                    <a:pt x="27912" y="27826"/>
                    <a:pt x="27912" y="27826"/>
                    <a:pt x="27912" y="27826"/>
                  </a:cubicBezTo>
                  <a:cubicBezTo>
                    <a:pt x="27912" y="27826"/>
                    <a:pt x="33494" y="27826"/>
                    <a:pt x="33494" y="27826"/>
                  </a:cubicBezTo>
                  <a:cubicBezTo>
                    <a:pt x="33494" y="27826"/>
                    <a:pt x="33494" y="27826"/>
                    <a:pt x="33494" y="22261"/>
                  </a:cubicBezTo>
                  <a:cubicBezTo>
                    <a:pt x="33494" y="22261"/>
                    <a:pt x="33494" y="22261"/>
                    <a:pt x="27912" y="22261"/>
                  </a:cubicBezTo>
                  <a:cubicBezTo>
                    <a:pt x="22330" y="27826"/>
                    <a:pt x="16747" y="33392"/>
                    <a:pt x="16747" y="44523"/>
                  </a:cubicBezTo>
                  <a:cubicBezTo>
                    <a:pt x="16747" y="44523"/>
                    <a:pt x="16747" y="44523"/>
                    <a:pt x="16747" y="267135"/>
                  </a:cubicBezTo>
                  <a:cubicBezTo>
                    <a:pt x="16747" y="278265"/>
                    <a:pt x="22330" y="283831"/>
                    <a:pt x="27912" y="289396"/>
                  </a:cubicBezTo>
                  <a:cubicBezTo>
                    <a:pt x="27912" y="289396"/>
                    <a:pt x="27912" y="289396"/>
                    <a:pt x="27912" y="278265"/>
                  </a:cubicBezTo>
                  <a:cubicBezTo>
                    <a:pt x="27912" y="278265"/>
                    <a:pt x="27912" y="278265"/>
                    <a:pt x="33494" y="278265"/>
                  </a:cubicBezTo>
                  <a:cubicBezTo>
                    <a:pt x="33494" y="278265"/>
                    <a:pt x="33494" y="278265"/>
                    <a:pt x="33494" y="289396"/>
                  </a:cubicBezTo>
                  <a:cubicBezTo>
                    <a:pt x="39077" y="294961"/>
                    <a:pt x="39077" y="294961"/>
                    <a:pt x="44659" y="294961"/>
                  </a:cubicBezTo>
                  <a:cubicBezTo>
                    <a:pt x="44659" y="294961"/>
                    <a:pt x="44659" y="294961"/>
                    <a:pt x="61407" y="294961"/>
                  </a:cubicBezTo>
                  <a:cubicBezTo>
                    <a:pt x="61407" y="294961"/>
                    <a:pt x="61407" y="294961"/>
                    <a:pt x="66989" y="294961"/>
                  </a:cubicBezTo>
                  <a:cubicBezTo>
                    <a:pt x="66989" y="294961"/>
                    <a:pt x="66989" y="294961"/>
                    <a:pt x="94901" y="294961"/>
                  </a:cubicBezTo>
                  <a:cubicBezTo>
                    <a:pt x="94901" y="294961"/>
                    <a:pt x="94901" y="294961"/>
                    <a:pt x="122813" y="294961"/>
                  </a:cubicBezTo>
                  <a:cubicBezTo>
                    <a:pt x="122813" y="294961"/>
                    <a:pt x="122813" y="294961"/>
                    <a:pt x="122813" y="278265"/>
                  </a:cubicBezTo>
                  <a:cubicBezTo>
                    <a:pt x="122813" y="278265"/>
                    <a:pt x="122813" y="278265"/>
                    <a:pt x="128396" y="278265"/>
                  </a:cubicBezTo>
                  <a:cubicBezTo>
                    <a:pt x="128396" y="278265"/>
                    <a:pt x="128396" y="278265"/>
                    <a:pt x="128396" y="294961"/>
                  </a:cubicBezTo>
                  <a:cubicBezTo>
                    <a:pt x="128396" y="294961"/>
                    <a:pt x="128396" y="294961"/>
                    <a:pt x="156308" y="294961"/>
                  </a:cubicBezTo>
                  <a:cubicBezTo>
                    <a:pt x="156308" y="294961"/>
                    <a:pt x="156308" y="294961"/>
                    <a:pt x="156308" y="278265"/>
                  </a:cubicBezTo>
                  <a:cubicBezTo>
                    <a:pt x="156308" y="278265"/>
                    <a:pt x="156308" y="278265"/>
                    <a:pt x="161890" y="278265"/>
                  </a:cubicBezTo>
                  <a:cubicBezTo>
                    <a:pt x="161890" y="278265"/>
                    <a:pt x="161890" y="278265"/>
                    <a:pt x="161890" y="294961"/>
                  </a:cubicBezTo>
                  <a:cubicBezTo>
                    <a:pt x="161890" y="294961"/>
                    <a:pt x="161890" y="294961"/>
                    <a:pt x="184220" y="294961"/>
                  </a:cubicBezTo>
                  <a:cubicBezTo>
                    <a:pt x="184220" y="294961"/>
                    <a:pt x="184220" y="294961"/>
                    <a:pt x="184220" y="283831"/>
                  </a:cubicBezTo>
                  <a:cubicBezTo>
                    <a:pt x="184220" y="278265"/>
                    <a:pt x="184220" y="278265"/>
                    <a:pt x="184220" y="278265"/>
                  </a:cubicBezTo>
                  <a:cubicBezTo>
                    <a:pt x="189802" y="278265"/>
                    <a:pt x="189802" y="278265"/>
                    <a:pt x="189802" y="278265"/>
                  </a:cubicBezTo>
                  <a:cubicBezTo>
                    <a:pt x="189802" y="278265"/>
                    <a:pt x="195385" y="278265"/>
                    <a:pt x="195385" y="278265"/>
                  </a:cubicBezTo>
                  <a:cubicBezTo>
                    <a:pt x="195385" y="278265"/>
                    <a:pt x="195385" y="278265"/>
                    <a:pt x="195385" y="283831"/>
                  </a:cubicBezTo>
                  <a:cubicBezTo>
                    <a:pt x="195385" y="283831"/>
                    <a:pt x="195385" y="283831"/>
                    <a:pt x="195385" y="294961"/>
                  </a:cubicBezTo>
                  <a:cubicBezTo>
                    <a:pt x="195385" y="294961"/>
                    <a:pt x="195385" y="294961"/>
                    <a:pt x="217714" y="294961"/>
                  </a:cubicBezTo>
                  <a:cubicBezTo>
                    <a:pt x="217714" y="294961"/>
                    <a:pt x="217714" y="294961"/>
                    <a:pt x="217714" y="278265"/>
                  </a:cubicBezTo>
                  <a:cubicBezTo>
                    <a:pt x="217714" y="278265"/>
                    <a:pt x="217714" y="278265"/>
                    <a:pt x="223297" y="278265"/>
                  </a:cubicBezTo>
                  <a:cubicBezTo>
                    <a:pt x="223297" y="278265"/>
                    <a:pt x="223297" y="278265"/>
                    <a:pt x="223297" y="294961"/>
                  </a:cubicBezTo>
                  <a:cubicBezTo>
                    <a:pt x="223297" y="294961"/>
                    <a:pt x="223297" y="294961"/>
                    <a:pt x="251209" y="294961"/>
                  </a:cubicBezTo>
                  <a:cubicBezTo>
                    <a:pt x="251209" y="294961"/>
                    <a:pt x="251209" y="294961"/>
                    <a:pt x="251209" y="278265"/>
                  </a:cubicBezTo>
                  <a:cubicBezTo>
                    <a:pt x="251209" y="278265"/>
                    <a:pt x="251209" y="278265"/>
                    <a:pt x="256791" y="278265"/>
                  </a:cubicBezTo>
                  <a:cubicBezTo>
                    <a:pt x="256791" y="278265"/>
                    <a:pt x="256791" y="278265"/>
                    <a:pt x="256791" y="294961"/>
                  </a:cubicBezTo>
                  <a:cubicBezTo>
                    <a:pt x="256791" y="294961"/>
                    <a:pt x="256791" y="294961"/>
                    <a:pt x="284703" y="294961"/>
                  </a:cubicBezTo>
                  <a:cubicBezTo>
                    <a:pt x="284703" y="294961"/>
                    <a:pt x="284703" y="294961"/>
                    <a:pt x="312615" y="294961"/>
                  </a:cubicBezTo>
                  <a:cubicBezTo>
                    <a:pt x="312615" y="294961"/>
                    <a:pt x="312615" y="294961"/>
                    <a:pt x="318198" y="294961"/>
                  </a:cubicBezTo>
                  <a:cubicBezTo>
                    <a:pt x="318198" y="294961"/>
                    <a:pt x="318198" y="294961"/>
                    <a:pt x="318198" y="283831"/>
                  </a:cubicBezTo>
                  <a:cubicBezTo>
                    <a:pt x="318198" y="278265"/>
                    <a:pt x="318198" y="278265"/>
                    <a:pt x="318198" y="278265"/>
                  </a:cubicBezTo>
                  <a:cubicBezTo>
                    <a:pt x="318198" y="278265"/>
                    <a:pt x="323780" y="278265"/>
                    <a:pt x="323780" y="283831"/>
                  </a:cubicBezTo>
                  <a:cubicBezTo>
                    <a:pt x="323780" y="283831"/>
                    <a:pt x="323780" y="283831"/>
                    <a:pt x="323780" y="294961"/>
                  </a:cubicBezTo>
                  <a:lnTo>
                    <a:pt x="329973" y="294961"/>
                  </a:lnTo>
                  <a:cubicBezTo>
                    <a:pt x="333898" y="294961"/>
                    <a:pt x="339132" y="294961"/>
                    <a:pt x="346110" y="294961"/>
                  </a:cubicBezTo>
                  <a:cubicBezTo>
                    <a:pt x="346110" y="294961"/>
                    <a:pt x="346110" y="294961"/>
                    <a:pt x="346110" y="278265"/>
                  </a:cubicBezTo>
                  <a:cubicBezTo>
                    <a:pt x="346110" y="278265"/>
                    <a:pt x="346110" y="278265"/>
                    <a:pt x="351692" y="278265"/>
                  </a:cubicBezTo>
                  <a:cubicBezTo>
                    <a:pt x="351692" y="278265"/>
                    <a:pt x="351692" y="278265"/>
                    <a:pt x="351692" y="294961"/>
                  </a:cubicBezTo>
                  <a:cubicBezTo>
                    <a:pt x="351692" y="294961"/>
                    <a:pt x="351692" y="294961"/>
                    <a:pt x="379604" y="294961"/>
                  </a:cubicBezTo>
                  <a:cubicBezTo>
                    <a:pt x="379604" y="294961"/>
                    <a:pt x="379604" y="294961"/>
                    <a:pt x="407517" y="294961"/>
                  </a:cubicBezTo>
                  <a:cubicBezTo>
                    <a:pt x="407517" y="294961"/>
                    <a:pt x="407517" y="294961"/>
                    <a:pt x="407517" y="278265"/>
                  </a:cubicBezTo>
                  <a:cubicBezTo>
                    <a:pt x="407517" y="278265"/>
                    <a:pt x="407517" y="278265"/>
                    <a:pt x="413099" y="278265"/>
                  </a:cubicBezTo>
                  <a:cubicBezTo>
                    <a:pt x="413099" y="278265"/>
                    <a:pt x="413099" y="278265"/>
                    <a:pt x="413099" y="294961"/>
                  </a:cubicBezTo>
                  <a:cubicBezTo>
                    <a:pt x="413099" y="294961"/>
                    <a:pt x="413099" y="294961"/>
                    <a:pt x="424874" y="294961"/>
                  </a:cubicBezTo>
                  <a:lnTo>
                    <a:pt x="435429" y="294961"/>
                  </a:lnTo>
                  <a:cubicBezTo>
                    <a:pt x="435429" y="294961"/>
                    <a:pt x="435429" y="294961"/>
                    <a:pt x="435429" y="283831"/>
                  </a:cubicBezTo>
                  <a:cubicBezTo>
                    <a:pt x="435429" y="278265"/>
                    <a:pt x="441011" y="278265"/>
                    <a:pt x="441011" y="278265"/>
                  </a:cubicBezTo>
                  <a:cubicBezTo>
                    <a:pt x="441011" y="278265"/>
                    <a:pt x="441011" y="278265"/>
                    <a:pt x="441011" y="283831"/>
                  </a:cubicBezTo>
                  <a:cubicBezTo>
                    <a:pt x="441011" y="283831"/>
                    <a:pt x="441011" y="283831"/>
                    <a:pt x="441011" y="294961"/>
                  </a:cubicBezTo>
                  <a:cubicBezTo>
                    <a:pt x="441011" y="294961"/>
                    <a:pt x="441011" y="294961"/>
                    <a:pt x="446593" y="294961"/>
                  </a:cubicBezTo>
                  <a:cubicBezTo>
                    <a:pt x="446593" y="294961"/>
                    <a:pt x="446593" y="294961"/>
                    <a:pt x="463341" y="294961"/>
                  </a:cubicBezTo>
                  <a:cubicBezTo>
                    <a:pt x="463341" y="294961"/>
                    <a:pt x="468923" y="294961"/>
                    <a:pt x="474506" y="289396"/>
                  </a:cubicBezTo>
                  <a:cubicBezTo>
                    <a:pt x="485670" y="283831"/>
                    <a:pt x="485670" y="278265"/>
                    <a:pt x="485670" y="267135"/>
                  </a:cubicBezTo>
                  <a:cubicBezTo>
                    <a:pt x="485670" y="267135"/>
                    <a:pt x="485670" y="267135"/>
                    <a:pt x="485670" y="44523"/>
                  </a:cubicBezTo>
                  <a:cubicBezTo>
                    <a:pt x="485670" y="33392"/>
                    <a:pt x="485670" y="27826"/>
                    <a:pt x="480088" y="22261"/>
                  </a:cubicBezTo>
                  <a:cubicBezTo>
                    <a:pt x="480088" y="22261"/>
                    <a:pt x="480088" y="22261"/>
                    <a:pt x="480088" y="27826"/>
                  </a:cubicBezTo>
                  <a:cubicBezTo>
                    <a:pt x="480088" y="27826"/>
                    <a:pt x="480088" y="27826"/>
                    <a:pt x="480088" y="33392"/>
                  </a:cubicBezTo>
                  <a:cubicBezTo>
                    <a:pt x="474506" y="33392"/>
                    <a:pt x="474506" y="33392"/>
                    <a:pt x="474506" y="33392"/>
                  </a:cubicBezTo>
                  <a:cubicBezTo>
                    <a:pt x="474506" y="33392"/>
                    <a:pt x="474506" y="33392"/>
                    <a:pt x="468923" y="33392"/>
                  </a:cubicBezTo>
                  <a:cubicBezTo>
                    <a:pt x="468923" y="27826"/>
                    <a:pt x="468923" y="27826"/>
                    <a:pt x="468923" y="27826"/>
                  </a:cubicBezTo>
                  <a:cubicBezTo>
                    <a:pt x="468923" y="27826"/>
                    <a:pt x="468923" y="27826"/>
                    <a:pt x="468923" y="16696"/>
                  </a:cubicBezTo>
                  <a:cubicBezTo>
                    <a:pt x="468923" y="16696"/>
                    <a:pt x="463341" y="16696"/>
                    <a:pt x="463341" y="16696"/>
                  </a:cubicBezTo>
                  <a:cubicBezTo>
                    <a:pt x="463341" y="16696"/>
                    <a:pt x="463341" y="16696"/>
                    <a:pt x="446593" y="16696"/>
                  </a:cubicBezTo>
                  <a:cubicBezTo>
                    <a:pt x="446593" y="16696"/>
                    <a:pt x="446593" y="16696"/>
                    <a:pt x="441011" y="16696"/>
                  </a:cubicBezTo>
                  <a:lnTo>
                    <a:pt x="441011" y="27826"/>
                  </a:lnTo>
                  <a:cubicBezTo>
                    <a:pt x="446593" y="27826"/>
                    <a:pt x="446593" y="27826"/>
                    <a:pt x="446593" y="27826"/>
                  </a:cubicBezTo>
                  <a:cubicBezTo>
                    <a:pt x="446593" y="27826"/>
                    <a:pt x="446593" y="27826"/>
                    <a:pt x="446593" y="33392"/>
                  </a:cubicBezTo>
                  <a:cubicBezTo>
                    <a:pt x="446593" y="33392"/>
                    <a:pt x="446593" y="33392"/>
                    <a:pt x="441011" y="33392"/>
                  </a:cubicBezTo>
                  <a:cubicBezTo>
                    <a:pt x="441011" y="27826"/>
                    <a:pt x="435429" y="27826"/>
                    <a:pt x="435429" y="27826"/>
                  </a:cubicBezTo>
                  <a:cubicBezTo>
                    <a:pt x="435429" y="27826"/>
                    <a:pt x="435429" y="27826"/>
                    <a:pt x="435429" y="16696"/>
                  </a:cubicBezTo>
                  <a:cubicBezTo>
                    <a:pt x="435429" y="16696"/>
                    <a:pt x="435429" y="16696"/>
                    <a:pt x="418681" y="16696"/>
                  </a:cubicBezTo>
                  <a:cubicBezTo>
                    <a:pt x="418681" y="16696"/>
                    <a:pt x="418681" y="16696"/>
                    <a:pt x="418681" y="27826"/>
                  </a:cubicBezTo>
                  <a:cubicBezTo>
                    <a:pt x="418681" y="27826"/>
                    <a:pt x="413099" y="27826"/>
                    <a:pt x="413099" y="33392"/>
                  </a:cubicBezTo>
                  <a:cubicBezTo>
                    <a:pt x="407517" y="33392"/>
                    <a:pt x="407517" y="33392"/>
                    <a:pt x="407517" y="33392"/>
                  </a:cubicBezTo>
                  <a:cubicBezTo>
                    <a:pt x="407517" y="27826"/>
                    <a:pt x="407517" y="27826"/>
                    <a:pt x="407517" y="27826"/>
                  </a:cubicBezTo>
                  <a:cubicBezTo>
                    <a:pt x="407517" y="27826"/>
                    <a:pt x="407517" y="27826"/>
                    <a:pt x="413099" y="27826"/>
                  </a:cubicBezTo>
                  <a:cubicBezTo>
                    <a:pt x="413099" y="27826"/>
                    <a:pt x="413099" y="27826"/>
                    <a:pt x="413099" y="16696"/>
                  </a:cubicBezTo>
                  <a:cubicBezTo>
                    <a:pt x="413099" y="16696"/>
                    <a:pt x="413099" y="16696"/>
                    <a:pt x="407517" y="16696"/>
                  </a:cubicBezTo>
                  <a:cubicBezTo>
                    <a:pt x="407517" y="16696"/>
                    <a:pt x="407517" y="16696"/>
                    <a:pt x="385187" y="16696"/>
                  </a:cubicBezTo>
                  <a:cubicBezTo>
                    <a:pt x="385187" y="16696"/>
                    <a:pt x="385187" y="16696"/>
                    <a:pt x="385187" y="27826"/>
                  </a:cubicBezTo>
                  <a:cubicBezTo>
                    <a:pt x="385187" y="27826"/>
                    <a:pt x="385187" y="27826"/>
                    <a:pt x="385187" y="33392"/>
                  </a:cubicBezTo>
                  <a:cubicBezTo>
                    <a:pt x="379604" y="33392"/>
                    <a:pt x="379604" y="33392"/>
                    <a:pt x="379604" y="33392"/>
                  </a:cubicBezTo>
                  <a:cubicBezTo>
                    <a:pt x="379604" y="33392"/>
                    <a:pt x="379604" y="33392"/>
                    <a:pt x="374022" y="33392"/>
                  </a:cubicBezTo>
                  <a:cubicBezTo>
                    <a:pt x="374022" y="27826"/>
                    <a:pt x="374022" y="27826"/>
                    <a:pt x="374022" y="27826"/>
                  </a:cubicBezTo>
                  <a:cubicBezTo>
                    <a:pt x="374022" y="27826"/>
                    <a:pt x="374022" y="27826"/>
                    <a:pt x="374022" y="16696"/>
                  </a:cubicBezTo>
                  <a:cubicBezTo>
                    <a:pt x="374022" y="16696"/>
                    <a:pt x="374022" y="16696"/>
                    <a:pt x="351692" y="16696"/>
                  </a:cubicBezTo>
                  <a:cubicBezTo>
                    <a:pt x="351692" y="16696"/>
                    <a:pt x="351692" y="16696"/>
                    <a:pt x="346110" y="16696"/>
                  </a:cubicBezTo>
                  <a:lnTo>
                    <a:pt x="346110" y="27826"/>
                  </a:lnTo>
                  <a:cubicBezTo>
                    <a:pt x="346110" y="27826"/>
                    <a:pt x="351692" y="27826"/>
                    <a:pt x="351692" y="27826"/>
                  </a:cubicBezTo>
                  <a:cubicBezTo>
                    <a:pt x="351692" y="27826"/>
                    <a:pt x="351692" y="27826"/>
                    <a:pt x="351692" y="33392"/>
                  </a:cubicBezTo>
                  <a:cubicBezTo>
                    <a:pt x="351692" y="33392"/>
                    <a:pt x="351692" y="33392"/>
                    <a:pt x="346110" y="33392"/>
                  </a:cubicBezTo>
                  <a:cubicBezTo>
                    <a:pt x="340528" y="27826"/>
                    <a:pt x="340528" y="27826"/>
                    <a:pt x="340528" y="27826"/>
                  </a:cubicBezTo>
                  <a:cubicBezTo>
                    <a:pt x="340528" y="27826"/>
                    <a:pt x="340528" y="27826"/>
                    <a:pt x="340528" y="16696"/>
                  </a:cubicBezTo>
                  <a:cubicBezTo>
                    <a:pt x="340528" y="16696"/>
                    <a:pt x="340528" y="16696"/>
                    <a:pt x="318198" y="16696"/>
                  </a:cubicBezTo>
                  <a:cubicBezTo>
                    <a:pt x="318198" y="16696"/>
                    <a:pt x="318198" y="16696"/>
                    <a:pt x="312615" y="16696"/>
                  </a:cubicBezTo>
                  <a:cubicBezTo>
                    <a:pt x="312615" y="16696"/>
                    <a:pt x="312615" y="16696"/>
                    <a:pt x="290286" y="16696"/>
                  </a:cubicBezTo>
                  <a:cubicBezTo>
                    <a:pt x="290286" y="16696"/>
                    <a:pt x="290286" y="16696"/>
                    <a:pt x="290286" y="27826"/>
                  </a:cubicBezTo>
                  <a:cubicBezTo>
                    <a:pt x="290286" y="27826"/>
                    <a:pt x="290286" y="27826"/>
                    <a:pt x="290286" y="33392"/>
                  </a:cubicBezTo>
                  <a:cubicBezTo>
                    <a:pt x="284703" y="33392"/>
                    <a:pt x="284703" y="33392"/>
                    <a:pt x="284703" y="33392"/>
                  </a:cubicBezTo>
                  <a:cubicBezTo>
                    <a:pt x="284703" y="33392"/>
                    <a:pt x="279121" y="33392"/>
                    <a:pt x="279121" y="33392"/>
                  </a:cubicBezTo>
                  <a:cubicBezTo>
                    <a:pt x="279121" y="27826"/>
                    <a:pt x="279121" y="27826"/>
                    <a:pt x="279121" y="27826"/>
                  </a:cubicBezTo>
                  <a:cubicBezTo>
                    <a:pt x="279121" y="27826"/>
                    <a:pt x="279121" y="27826"/>
                    <a:pt x="279121" y="16696"/>
                  </a:cubicBezTo>
                  <a:cubicBezTo>
                    <a:pt x="279121" y="16696"/>
                    <a:pt x="279121" y="16696"/>
                    <a:pt x="256791" y="16696"/>
                  </a:cubicBezTo>
                  <a:cubicBezTo>
                    <a:pt x="256791" y="16696"/>
                    <a:pt x="256791" y="16696"/>
                    <a:pt x="251209" y="16696"/>
                  </a:cubicBezTo>
                  <a:cubicBezTo>
                    <a:pt x="251209" y="16696"/>
                    <a:pt x="251209" y="16696"/>
                    <a:pt x="228879" y="16696"/>
                  </a:cubicBezTo>
                  <a:cubicBezTo>
                    <a:pt x="228879" y="16696"/>
                    <a:pt x="228879" y="16696"/>
                    <a:pt x="228879" y="27826"/>
                  </a:cubicBezTo>
                  <a:cubicBezTo>
                    <a:pt x="228879" y="27826"/>
                    <a:pt x="228879" y="27826"/>
                    <a:pt x="223297" y="33392"/>
                  </a:cubicBezTo>
                  <a:cubicBezTo>
                    <a:pt x="223297" y="33392"/>
                    <a:pt x="217714" y="33392"/>
                    <a:pt x="217714" y="33392"/>
                  </a:cubicBezTo>
                  <a:cubicBezTo>
                    <a:pt x="217714" y="27826"/>
                    <a:pt x="217714" y="27826"/>
                    <a:pt x="217714" y="27826"/>
                  </a:cubicBezTo>
                  <a:cubicBezTo>
                    <a:pt x="217714" y="27826"/>
                    <a:pt x="223297" y="27826"/>
                    <a:pt x="223297" y="27826"/>
                  </a:cubicBezTo>
                  <a:cubicBezTo>
                    <a:pt x="223297" y="27826"/>
                    <a:pt x="223297" y="27826"/>
                    <a:pt x="223297" y="16696"/>
                  </a:cubicBezTo>
                  <a:cubicBezTo>
                    <a:pt x="223297" y="16696"/>
                    <a:pt x="223297" y="16696"/>
                    <a:pt x="217714" y="16696"/>
                  </a:cubicBezTo>
                  <a:cubicBezTo>
                    <a:pt x="217714" y="16696"/>
                    <a:pt x="217714" y="16696"/>
                    <a:pt x="195385" y="16696"/>
                  </a:cubicBezTo>
                  <a:cubicBezTo>
                    <a:pt x="195385" y="16696"/>
                    <a:pt x="195385" y="16696"/>
                    <a:pt x="195385" y="27826"/>
                  </a:cubicBezTo>
                  <a:cubicBezTo>
                    <a:pt x="195385" y="27826"/>
                    <a:pt x="195385" y="27826"/>
                    <a:pt x="195385" y="33392"/>
                  </a:cubicBezTo>
                  <a:cubicBezTo>
                    <a:pt x="195385" y="33392"/>
                    <a:pt x="189802" y="33392"/>
                    <a:pt x="189802" y="33392"/>
                  </a:cubicBezTo>
                  <a:cubicBezTo>
                    <a:pt x="189802" y="33392"/>
                    <a:pt x="189802" y="33392"/>
                    <a:pt x="184220" y="33392"/>
                  </a:cubicBezTo>
                  <a:cubicBezTo>
                    <a:pt x="184220" y="27826"/>
                    <a:pt x="184220" y="27826"/>
                    <a:pt x="184220" y="27826"/>
                  </a:cubicBezTo>
                  <a:cubicBezTo>
                    <a:pt x="184220" y="27826"/>
                    <a:pt x="184220" y="27826"/>
                    <a:pt x="184220" y="16696"/>
                  </a:cubicBezTo>
                  <a:cubicBezTo>
                    <a:pt x="184220" y="16696"/>
                    <a:pt x="184220" y="16696"/>
                    <a:pt x="161890" y="16696"/>
                  </a:cubicBezTo>
                  <a:cubicBezTo>
                    <a:pt x="161890" y="16696"/>
                    <a:pt x="161890" y="16696"/>
                    <a:pt x="156308" y="16696"/>
                  </a:cubicBezTo>
                  <a:cubicBezTo>
                    <a:pt x="156308" y="16696"/>
                    <a:pt x="156308" y="16696"/>
                    <a:pt x="133978" y="16696"/>
                  </a:cubicBezTo>
                  <a:cubicBezTo>
                    <a:pt x="133978" y="16696"/>
                    <a:pt x="133978" y="16696"/>
                    <a:pt x="133978" y="27826"/>
                  </a:cubicBezTo>
                  <a:cubicBezTo>
                    <a:pt x="133978" y="27826"/>
                    <a:pt x="133978" y="27826"/>
                    <a:pt x="128396" y="33392"/>
                  </a:cubicBezTo>
                  <a:cubicBezTo>
                    <a:pt x="122813" y="33392"/>
                    <a:pt x="122813" y="33392"/>
                    <a:pt x="122813" y="33392"/>
                  </a:cubicBezTo>
                  <a:cubicBezTo>
                    <a:pt x="122813" y="27826"/>
                    <a:pt x="122813" y="27826"/>
                    <a:pt x="122813" y="27826"/>
                  </a:cubicBezTo>
                  <a:cubicBezTo>
                    <a:pt x="122813" y="27826"/>
                    <a:pt x="128396" y="27826"/>
                    <a:pt x="128396" y="27826"/>
                  </a:cubicBezTo>
                  <a:cubicBezTo>
                    <a:pt x="128396" y="27826"/>
                    <a:pt x="128396" y="27826"/>
                    <a:pt x="128396" y="16696"/>
                  </a:cubicBezTo>
                  <a:cubicBezTo>
                    <a:pt x="128396" y="16696"/>
                    <a:pt x="128396" y="16696"/>
                    <a:pt x="122813" y="16696"/>
                  </a:cubicBezTo>
                  <a:cubicBezTo>
                    <a:pt x="122813" y="16696"/>
                    <a:pt x="122813" y="16696"/>
                    <a:pt x="100483" y="16696"/>
                  </a:cubicBezTo>
                  <a:cubicBezTo>
                    <a:pt x="100483" y="16696"/>
                    <a:pt x="100483" y="16696"/>
                    <a:pt x="100483" y="27826"/>
                  </a:cubicBezTo>
                  <a:cubicBezTo>
                    <a:pt x="100483" y="27826"/>
                    <a:pt x="100483" y="27826"/>
                    <a:pt x="100483" y="33392"/>
                  </a:cubicBezTo>
                  <a:cubicBezTo>
                    <a:pt x="94901" y="33392"/>
                    <a:pt x="94901" y="33392"/>
                    <a:pt x="94901" y="33392"/>
                  </a:cubicBezTo>
                  <a:cubicBezTo>
                    <a:pt x="94901" y="33392"/>
                    <a:pt x="94901" y="33392"/>
                    <a:pt x="89319" y="33392"/>
                  </a:cubicBezTo>
                  <a:cubicBezTo>
                    <a:pt x="89319" y="27826"/>
                    <a:pt x="89319" y="27826"/>
                    <a:pt x="89319" y="27826"/>
                  </a:cubicBezTo>
                  <a:cubicBezTo>
                    <a:pt x="89319" y="27826"/>
                    <a:pt x="89319" y="27826"/>
                    <a:pt x="89319" y="16696"/>
                  </a:cubicBezTo>
                  <a:cubicBezTo>
                    <a:pt x="89319" y="16696"/>
                    <a:pt x="89319" y="16696"/>
                    <a:pt x="66989" y="16696"/>
                  </a:cubicBezTo>
                  <a:cubicBezTo>
                    <a:pt x="66989" y="16696"/>
                    <a:pt x="66989" y="16696"/>
                    <a:pt x="61407" y="16696"/>
                  </a:cubicBezTo>
                  <a:cubicBezTo>
                    <a:pt x="61407" y="16696"/>
                    <a:pt x="61407" y="16696"/>
                    <a:pt x="44659" y="16696"/>
                  </a:cubicBezTo>
                  <a:cubicBezTo>
                    <a:pt x="39077" y="16696"/>
                    <a:pt x="39077" y="16696"/>
                    <a:pt x="39077" y="16696"/>
                  </a:cubicBezTo>
                  <a:close/>
                  <a:moveTo>
                    <a:pt x="44659" y="0"/>
                  </a:moveTo>
                  <a:cubicBezTo>
                    <a:pt x="44659" y="0"/>
                    <a:pt x="44659" y="0"/>
                    <a:pt x="463341" y="0"/>
                  </a:cubicBezTo>
                  <a:cubicBezTo>
                    <a:pt x="485670" y="0"/>
                    <a:pt x="508000" y="22261"/>
                    <a:pt x="508000" y="44523"/>
                  </a:cubicBezTo>
                  <a:cubicBezTo>
                    <a:pt x="508000" y="44523"/>
                    <a:pt x="508000" y="44523"/>
                    <a:pt x="508000" y="322788"/>
                  </a:cubicBezTo>
                  <a:cubicBezTo>
                    <a:pt x="508000" y="345049"/>
                    <a:pt x="485670" y="367310"/>
                    <a:pt x="463341" y="367310"/>
                  </a:cubicBezTo>
                  <a:cubicBezTo>
                    <a:pt x="463341" y="367310"/>
                    <a:pt x="463341" y="367310"/>
                    <a:pt x="273539" y="367310"/>
                  </a:cubicBezTo>
                  <a:cubicBezTo>
                    <a:pt x="273539" y="367310"/>
                    <a:pt x="273539" y="367310"/>
                    <a:pt x="273539" y="400702"/>
                  </a:cubicBezTo>
                  <a:cubicBezTo>
                    <a:pt x="273539" y="400702"/>
                    <a:pt x="273539" y="400702"/>
                    <a:pt x="407517" y="400702"/>
                  </a:cubicBezTo>
                  <a:cubicBezTo>
                    <a:pt x="407517" y="400702"/>
                    <a:pt x="407517" y="400702"/>
                    <a:pt x="424264" y="422963"/>
                  </a:cubicBezTo>
                  <a:cubicBezTo>
                    <a:pt x="424264" y="422963"/>
                    <a:pt x="424264" y="422963"/>
                    <a:pt x="424264" y="439659"/>
                  </a:cubicBezTo>
                  <a:cubicBezTo>
                    <a:pt x="424264" y="439659"/>
                    <a:pt x="424264" y="439659"/>
                    <a:pt x="83736" y="439659"/>
                  </a:cubicBezTo>
                  <a:cubicBezTo>
                    <a:pt x="83736" y="439659"/>
                    <a:pt x="83736" y="439659"/>
                    <a:pt x="83736" y="422963"/>
                  </a:cubicBezTo>
                  <a:cubicBezTo>
                    <a:pt x="83736" y="422963"/>
                    <a:pt x="83736" y="422963"/>
                    <a:pt x="100483" y="400702"/>
                  </a:cubicBezTo>
                  <a:cubicBezTo>
                    <a:pt x="100483" y="400702"/>
                    <a:pt x="100483" y="400702"/>
                    <a:pt x="234462" y="400702"/>
                  </a:cubicBezTo>
                  <a:cubicBezTo>
                    <a:pt x="234462" y="400702"/>
                    <a:pt x="234462" y="400702"/>
                    <a:pt x="234462" y="367310"/>
                  </a:cubicBezTo>
                  <a:cubicBezTo>
                    <a:pt x="234462" y="367310"/>
                    <a:pt x="234462" y="367310"/>
                    <a:pt x="44659" y="367310"/>
                  </a:cubicBezTo>
                  <a:cubicBezTo>
                    <a:pt x="22330" y="367310"/>
                    <a:pt x="0" y="345049"/>
                    <a:pt x="0" y="322788"/>
                  </a:cubicBezTo>
                  <a:cubicBezTo>
                    <a:pt x="0" y="322788"/>
                    <a:pt x="0" y="322788"/>
                    <a:pt x="0" y="44523"/>
                  </a:cubicBezTo>
                  <a:cubicBezTo>
                    <a:pt x="0" y="22261"/>
                    <a:pt x="22330" y="0"/>
                    <a:pt x="446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îṣlíďê"/>
            <p:cNvSpPr/>
            <p:nvPr/>
          </p:nvSpPr>
          <p:spPr>
            <a:xfrm>
              <a:off x="5960825" y="1727726"/>
              <a:ext cx="620944" cy="620944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îs1îḑe"/>
            <p:cNvSpPr/>
            <p:nvPr/>
          </p:nvSpPr>
          <p:spPr>
            <a:xfrm>
              <a:off x="5960825" y="3323989"/>
              <a:ext cx="620944" cy="62094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íS1îḑé"/>
            <p:cNvSpPr/>
            <p:nvPr/>
          </p:nvSpPr>
          <p:spPr bwMode="auto">
            <a:xfrm>
              <a:off x="6892176" y="2909140"/>
              <a:ext cx="288592" cy="288592"/>
            </a:xfrm>
            <a:custGeom>
              <a:avLst/>
              <a:gdLst>
                <a:gd name="connsiteX0" fmla="*/ 304145 w 508000"/>
                <a:gd name="connsiteY0" fmla="*/ 402460 h 508000"/>
                <a:gd name="connsiteX1" fmla="*/ 321059 w 508000"/>
                <a:gd name="connsiteY1" fmla="*/ 426292 h 508000"/>
                <a:gd name="connsiteX2" fmla="*/ 361651 w 508000"/>
                <a:gd name="connsiteY2" fmla="*/ 480764 h 508000"/>
                <a:gd name="connsiteX3" fmla="*/ 253405 w 508000"/>
                <a:gd name="connsiteY3" fmla="*/ 508000 h 508000"/>
                <a:gd name="connsiteX4" fmla="*/ 185751 w 508000"/>
                <a:gd name="connsiteY4" fmla="*/ 497787 h 508000"/>
                <a:gd name="connsiteX5" fmla="*/ 304145 w 508000"/>
                <a:gd name="connsiteY5" fmla="*/ 402460 h 508000"/>
                <a:gd name="connsiteX6" fmla="*/ 291291 w 508000"/>
                <a:gd name="connsiteY6" fmla="*/ 348986 h 508000"/>
                <a:gd name="connsiteX7" fmla="*/ 308378 w 508000"/>
                <a:gd name="connsiteY7" fmla="*/ 348986 h 508000"/>
                <a:gd name="connsiteX8" fmla="*/ 315213 w 508000"/>
                <a:gd name="connsiteY8" fmla="*/ 358837 h 508000"/>
                <a:gd name="connsiteX9" fmla="*/ 304961 w 508000"/>
                <a:gd name="connsiteY9" fmla="*/ 368687 h 508000"/>
                <a:gd name="connsiteX10" fmla="*/ 291291 w 508000"/>
                <a:gd name="connsiteY10" fmla="*/ 348986 h 508000"/>
                <a:gd name="connsiteX11" fmla="*/ 223414 w 508000"/>
                <a:gd name="connsiteY11" fmla="*/ 348986 h 508000"/>
                <a:gd name="connsiteX12" fmla="*/ 250565 w 508000"/>
                <a:gd name="connsiteY12" fmla="*/ 348986 h 508000"/>
                <a:gd name="connsiteX13" fmla="*/ 253959 w 508000"/>
                <a:gd name="connsiteY13" fmla="*/ 348986 h 508000"/>
                <a:gd name="connsiteX14" fmla="*/ 264140 w 508000"/>
                <a:gd name="connsiteY14" fmla="*/ 348986 h 508000"/>
                <a:gd name="connsiteX15" fmla="*/ 291291 w 508000"/>
                <a:gd name="connsiteY15" fmla="*/ 385985 h 508000"/>
                <a:gd name="connsiteX16" fmla="*/ 158931 w 508000"/>
                <a:gd name="connsiteY16" fmla="*/ 486892 h 508000"/>
                <a:gd name="connsiteX17" fmla="*/ 118205 w 508000"/>
                <a:gd name="connsiteY17" fmla="*/ 466711 h 508000"/>
                <a:gd name="connsiteX18" fmla="*/ 172506 w 508000"/>
                <a:gd name="connsiteY18" fmla="*/ 372531 h 508000"/>
                <a:gd name="connsiteX19" fmla="*/ 186082 w 508000"/>
                <a:gd name="connsiteY19" fmla="*/ 375895 h 508000"/>
                <a:gd name="connsiteX20" fmla="*/ 223414 w 508000"/>
                <a:gd name="connsiteY20" fmla="*/ 348986 h 508000"/>
                <a:gd name="connsiteX21" fmla="*/ 493928 w 508000"/>
                <a:gd name="connsiteY21" fmla="*/ 332100 h 508000"/>
                <a:gd name="connsiteX22" fmla="*/ 382299 w 508000"/>
                <a:gd name="connsiteY22" fmla="*/ 470006 h 508000"/>
                <a:gd name="connsiteX23" fmla="*/ 318028 w 508000"/>
                <a:gd name="connsiteY23" fmla="*/ 385917 h 508000"/>
                <a:gd name="connsiteX24" fmla="*/ 334941 w 508000"/>
                <a:gd name="connsiteY24" fmla="*/ 372463 h 508000"/>
                <a:gd name="connsiteX25" fmla="*/ 348472 w 508000"/>
                <a:gd name="connsiteY25" fmla="*/ 375826 h 508000"/>
                <a:gd name="connsiteX26" fmla="*/ 389065 w 508000"/>
                <a:gd name="connsiteY26" fmla="*/ 342191 h 508000"/>
                <a:gd name="connsiteX27" fmla="*/ 493928 w 508000"/>
                <a:gd name="connsiteY27" fmla="*/ 332100 h 508000"/>
                <a:gd name="connsiteX28" fmla="*/ 2814 w 508000"/>
                <a:gd name="connsiteY28" fmla="*/ 301141 h 508000"/>
                <a:gd name="connsiteX29" fmla="*/ 145973 w 508000"/>
                <a:gd name="connsiteY29" fmla="*/ 338291 h 508000"/>
                <a:gd name="connsiteX30" fmla="*/ 156199 w 508000"/>
                <a:gd name="connsiteY30" fmla="*/ 358555 h 508000"/>
                <a:gd name="connsiteX31" fmla="*/ 98254 w 508000"/>
                <a:gd name="connsiteY31" fmla="*/ 453119 h 508000"/>
                <a:gd name="connsiteX32" fmla="*/ 2814 w 508000"/>
                <a:gd name="connsiteY32" fmla="*/ 301141 h 508000"/>
                <a:gd name="connsiteX33" fmla="*/ 223589 w 508000"/>
                <a:gd name="connsiteY33" fmla="*/ 291291 h 508000"/>
                <a:gd name="connsiteX34" fmla="*/ 247667 w 508000"/>
                <a:gd name="connsiteY34" fmla="*/ 327878 h 508000"/>
                <a:gd name="connsiteX35" fmla="*/ 227028 w 508000"/>
                <a:gd name="connsiteY35" fmla="*/ 327878 h 508000"/>
                <a:gd name="connsiteX36" fmla="*/ 216709 w 508000"/>
                <a:gd name="connsiteY36" fmla="*/ 304595 h 508000"/>
                <a:gd name="connsiteX37" fmla="*/ 223589 w 508000"/>
                <a:gd name="connsiteY37" fmla="*/ 291291 h 508000"/>
                <a:gd name="connsiteX38" fmla="*/ 426916 w 508000"/>
                <a:gd name="connsiteY38" fmla="*/ 246260 h 508000"/>
                <a:gd name="connsiteX39" fmla="*/ 481263 w 508000"/>
                <a:gd name="connsiteY39" fmla="*/ 310672 h 508000"/>
                <a:gd name="connsiteX40" fmla="*/ 389552 w 508000"/>
                <a:gd name="connsiteY40" fmla="*/ 320842 h 508000"/>
                <a:gd name="connsiteX41" fmla="*/ 382759 w 508000"/>
                <a:gd name="connsiteY41" fmla="*/ 307282 h 508000"/>
                <a:gd name="connsiteX42" fmla="*/ 426916 w 508000"/>
                <a:gd name="connsiteY42" fmla="*/ 246260 h 508000"/>
                <a:gd name="connsiteX43" fmla="*/ 447490 w 508000"/>
                <a:gd name="connsiteY43" fmla="*/ 236410 h 508000"/>
                <a:gd name="connsiteX44" fmla="*/ 508000 w 508000"/>
                <a:gd name="connsiteY44" fmla="*/ 256851 h 508000"/>
                <a:gd name="connsiteX45" fmla="*/ 501277 w 508000"/>
                <a:gd name="connsiteY45" fmla="*/ 301141 h 508000"/>
                <a:gd name="connsiteX46" fmla="*/ 447490 w 508000"/>
                <a:gd name="connsiteY46" fmla="*/ 236410 h 508000"/>
                <a:gd name="connsiteX47" fmla="*/ 172473 w 508000"/>
                <a:gd name="connsiteY47" fmla="*/ 212488 h 508000"/>
                <a:gd name="connsiteX48" fmla="*/ 199528 w 508000"/>
                <a:gd name="connsiteY48" fmla="*/ 260151 h 508000"/>
                <a:gd name="connsiteX49" fmla="*/ 209673 w 508000"/>
                <a:gd name="connsiteY49" fmla="*/ 273769 h 508000"/>
                <a:gd name="connsiteX50" fmla="*/ 196146 w 508000"/>
                <a:gd name="connsiteY50" fmla="*/ 290792 h 508000"/>
                <a:gd name="connsiteX51" fmla="*/ 186000 w 508000"/>
                <a:gd name="connsiteY51" fmla="*/ 290792 h 508000"/>
                <a:gd name="connsiteX52" fmla="*/ 145418 w 508000"/>
                <a:gd name="connsiteY52" fmla="*/ 318028 h 508000"/>
                <a:gd name="connsiteX53" fmla="*/ 0 w 508000"/>
                <a:gd name="connsiteY53" fmla="*/ 273769 h 508000"/>
                <a:gd name="connsiteX54" fmla="*/ 0 w 508000"/>
                <a:gd name="connsiteY54" fmla="*/ 253342 h 508000"/>
                <a:gd name="connsiteX55" fmla="*/ 0 w 508000"/>
                <a:gd name="connsiteY55" fmla="*/ 229510 h 508000"/>
                <a:gd name="connsiteX56" fmla="*/ 172473 w 508000"/>
                <a:gd name="connsiteY56" fmla="*/ 212488 h 508000"/>
                <a:gd name="connsiteX57" fmla="*/ 284146 w 508000"/>
                <a:gd name="connsiteY57" fmla="*/ 209673 h 508000"/>
                <a:gd name="connsiteX58" fmla="*/ 413717 w 508000"/>
                <a:gd name="connsiteY58" fmla="*/ 226559 h 508000"/>
                <a:gd name="connsiteX59" fmla="*/ 365980 w 508000"/>
                <a:gd name="connsiteY59" fmla="*/ 294105 h 508000"/>
                <a:gd name="connsiteX60" fmla="*/ 348932 w 508000"/>
                <a:gd name="connsiteY60" fmla="*/ 290728 h 508000"/>
                <a:gd name="connsiteX61" fmla="*/ 304605 w 508000"/>
                <a:gd name="connsiteY61" fmla="*/ 324501 h 508000"/>
                <a:gd name="connsiteX62" fmla="*/ 273917 w 508000"/>
                <a:gd name="connsiteY62" fmla="*/ 327878 h 508000"/>
                <a:gd name="connsiteX63" fmla="*/ 236410 w 508000"/>
                <a:gd name="connsiteY63" fmla="*/ 273842 h 508000"/>
                <a:gd name="connsiteX64" fmla="*/ 263688 w 508000"/>
                <a:gd name="connsiteY64" fmla="*/ 233314 h 508000"/>
                <a:gd name="connsiteX65" fmla="*/ 284146 w 508000"/>
                <a:gd name="connsiteY65" fmla="*/ 209673 h 508000"/>
                <a:gd name="connsiteX66" fmla="*/ 257518 w 508000"/>
                <a:gd name="connsiteY66" fmla="*/ 209673 h 508000"/>
                <a:gd name="connsiteX67" fmla="*/ 247433 w 508000"/>
                <a:gd name="connsiteY67" fmla="*/ 223095 h 508000"/>
                <a:gd name="connsiteX68" fmla="*/ 223901 w 508000"/>
                <a:gd name="connsiteY68" fmla="*/ 253296 h 508000"/>
                <a:gd name="connsiteX69" fmla="*/ 220540 w 508000"/>
                <a:gd name="connsiteY69" fmla="*/ 246585 h 508000"/>
                <a:gd name="connsiteX70" fmla="*/ 197008 w 508000"/>
                <a:gd name="connsiteY70" fmla="*/ 213028 h 508000"/>
                <a:gd name="connsiteX71" fmla="*/ 257518 w 508000"/>
                <a:gd name="connsiteY71" fmla="*/ 209673 h 508000"/>
                <a:gd name="connsiteX72" fmla="*/ 335564 w 508000"/>
                <a:gd name="connsiteY72" fmla="*/ 154792 h 508000"/>
                <a:gd name="connsiteX73" fmla="*/ 355698 w 508000"/>
                <a:gd name="connsiteY73" fmla="*/ 158256 h 508000"/>
                <a:gd name="connsiteX74" fmla="*/ 365765 w 508000"/>
                <a:gd name="connsiteY74" fmla="*/ 158256 h 508000"/>
                <a:gd name="connsiteX75" fmla="*/ 379187 w 508000"/>
                <a:gd name="connsiteY75" fmla="*/ 179039 h 508000"/>
                <a:gd name="connsiteX76" fmla="*/ 392610 w 508000"/>
                <a:gd name="connsiteY76" fmla="*/ 199822 h 508000"/>
                <a:gd name="connsiteX77" fmla="*/ 305363 w 508000"/>
                <a:gd name="connsiteY77" fmla="*/ 189430 h 508000"/>
                <a:gd name="connsiteX78" fmla="*/ 335564 w 508000"/>
                <a:gd name="connsiteY78" fmla="*/ 154792 h 508000"/>
                <a:gd name="connsiteX79" fmla="*/ 483912 w 508000"/>
                <a:gd name="connsiteY79" fmla="*/ 151978 h 508000"/>
                <a:gd name="connsiteX80" fmla="*/ 503778 w 508000"/>
                <a:gd name="connsiteY80" fmla="*/ 233596 h 508000"/>
                <a:gd name="connsiteX81" fmla="*/ 447490 w 508000"/>
                <a:gd name="connsiteY81" fmla="*/ 213191 h 508000"/>
                <a:gd name="connsiteX82" fmla="*/ 483912 w 508000"/>
                <a:gd name="connsiteY82" fmla="*/ 151978 h 508000"/>
                <a:gd name="connsiteX83" fmla="*/ 436962 w 508000"/>
                <a:gd name="connsiteY83" fmla="*/ 77396 h 508000"/>
                <a:gd name="connsiteX84" fmla="*/ 474227 w 508000"/>
                <a:gd name="connsiteY84" fmla="*/ 127944 h 508000"/>
                <a:gd name="connsiteX85" fmla="*/ 426799 w 508000"/>
                <a:gd name="connsiteY85" fmla="*/ 205451 h 508000"/>
                <a:gd name="connsiteX86" fmla="*/ 423411 w 508000"/>
                <a:gd name="connsiteY86" fmla="*/ 205451 h 508000"/>
                <a:gd name="connsiteX87" fmla="*/ 396310 w 508000"/>
                <a:gd name="connsiteY87" fmla="*/ 168382 h 508000"/>
                <a:gd name="connsiteX88" fmla="*/ 382759 w 508000"/>
                <a:gd name="connsiteY88" fmla="*/ 148163 h 508000"/>
                <a:gd name="connsiteX89" fmla="*/ 399698 w 508000"/>
                <a:gd name="connsiteY89" fmla="*/ 117834 h 508000"/>
                <a:gd name="connsiteX90" fmla="*/ 396310 w 508000"/>
                <a:gd name="connsiteY90" fmla="*/ 104355 h 508000"/>
                <a:gd name="connsiteX91" fmla="*/ 436962 w 508000"/>
                <a:gd name="connsiteY91" fmla="*/ 77396 h 508000"/>
                <a:gd name="connsiteX92" fmla="*/ 111079 w 508000"/>
                <a:gd name="connsiteY92" fmla="*/ 43623 h 508000"/>
                <a:gd name="connsiteX93" fmla="*/ 161828 w 508000"/>
                <a:gd name="connsiteY93" fmla="*/ 192729 h 508000"/>
                <a:gd name="connsiteX94" fmla="*/ 2814 w 508000"/>
                <a:gd name="connsiteY94" fmla="*/ 209673 h 508000"/>
                <a:gd name="connsiteX95" fmla="*/ 111079 w 508000"/>
                <a:gd name="connsiteY95" fmla="*/ 43623 h 508000"/>
                <a:gd name="connsiteX96" fmla="*/ 310992 w 508000"/>
                <a:gd name="connsiteY96" fmla="*/ 5629 h 508000"/>
                <a:gd name="connsiteX97" fmla="*/ 419347 w 508000"/>
                <a:gd name="connsiteY97" fmla="*/ 63442 h 508000"/>
                <a:gd name="connsiteX98" fmla="*/ 382100 w 508000"/>
                <a:gd name="connsiteY98" fmla="*/ 87247 h 508000"/>
                <a:gd name="connsiteX99" fmla="*/ 355011 w 508000"/>
                <a:gd name="connsiteY99" fmla="*/ 77045 h 508000"/>
                <a:gd name="connsiteX100" fmla="*/ 344853 w 508000"/>
                <a:gd name="connsiteY100" fmla="*/ 77045 h 508000"/>
                <a:gd name="connsiteX101" fmla="*/ 310992 w 508000"/>
                <a:gd name="connsiteY101" fmla="*/ 5629 h 508000"/>
                <a:gd name="connsiteX102" fmla="*/ 253733 w 508000"/>
                <a:gd name="connsiteY102" fmla="*/ 0 h 508000"/>
                <a:gd name="connsiteX103" fmla="*/ 284303 w 508000"/>
                <a:gd name="connsiteY103" fmla="*/ 3367 h 508000"/>
                <a:gd name="connsiteX104" fmla="*/ 325063 w 508000"/>
                <a:gd name="connsiteY104" fmla="*/ 90915 h 508000"/>
                <a:gd name="connsiteX105" fmla="*/ 314873 w 508000"/>
                <a:gd name="connsiteY105" fmla="*/ 117853 h 508000"/>
                <a:gd name="connsiteX106" fmla="*/ 321666 w 508000"/>
                <a:gd name="connsiteY106" fmla="*/ 141424 h 508000"/>
                <a:gd name="connsiteX107" fmla="*/ 274113 w 508000"/>
                <a:gd name="connsiteY107" fmla="*/ 188565 h 508000"/>
                <a:gd name="connsiteX108" fmla="*/ 270716 w 508000"/>
                <a:gd name="connsiteY108" fmla="*/ 188565 h 508000"/>
                <a:gd name="connsiteX109" fmla="*/ 185799 w 508000"/>
                <a:gd name="connsiteY109" fmla="*/ 188565 h 508000"/>
                <a:gd name="connsiteX110" fmla="*/ 128055 w 508000"/>
                <a:gd name="connsiteY110" fmla="*/ 33672 h 508000"/>
                <a:gd name="connsiteX111" fmla="*/ 253733 w 508000"/>
                <a:gd name="connsiteY11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08000" h="508000">
                  <a:moveTo>
                    <a:pt x="304145" y="402460"/>
                  </a:moveTo>
                  <a:cubicBezTo>
                    <a:pt x="307528" y="409269"/>
                    <a:pt x="314293" y="419483"/>
                    <a:pt x="321059" y="426292"/>
                  </a:cubicBezTo>
                  <a:cubicBezTo>
                    <a:pt x="337972" y="450123"/>
                    <a:pt x="351503" y="467146"/>
                    <a:pt x="361651" y="480764"/>
                  </a:cubicBezTo>
                  <a:cubicBezTo>
                    <a:pt x="327824" y="497787"/>
                    <a:pt x="290614" y="508000"/>
                    <a:pt x="253405" y="508000"/>
                  </a:cubicBezTo>
                  <a:cubicBezTo>
                    <a:pt x="229726" y="508000"/>
                    <a:pt x="206047" y="504596"/>
                    <a:pt x="185751" y="497787"/>
                  </a:cubicBezTo>
                  <a:cubicBezTo>
                    <a:pt x="216195" y="477359"/>
                    <a:pt x="260170" y="446719"/>
                    <a:pt x="304145" y="402460"/>
                  </a:cubicBezTo>
                  <a:close/>
                  <a:moveTo>
                    <a:pt x="291291" y="348986"/>
                  </a:moveTo>
                  <a:cubicBezTo>
                    <a:pt x="298126" y="348986"/>
                    <a:pt x="301543" y="348986"/>
                    <a:pt x="308378" y="348986"/>
                  </a:cubicBezTo>
                  <a:cubicBezTo>
                    <a:pt x="311796" y="352270"/>
                    <a:pt x="311796" y="355553"/>
                    <a:pt x="315213" y="358837"/>
                  </a:cubicBezTo>
                  <a:cubicBezTo>
                    <a:pt x="311796" y="362120"/>
                    <a:pt x="308378" y="365404"/>
                    <a:pt x="304961" y="368687"/>
                  </a:cubicBezTo>
                  <a:cubicBezTo>
                    <a:pt x="301543" y="362120"/>
                    <a:pt x="294708" y="355553"/>
                    <a:pt x="291291" y="348986"/>
                  </a:cubicBezTo>
                  <a:close/>
                  <a:moveTo>
                    <a:pt x="223414" y="348986"/>
                  </a:moveTo>
                  <a:cubicBezTo>
                    <a:pt x="233596" y="348986"/>
                    <a:pt x="243777" y="348986"/>
                    <a:pt x="250565" y="348986"/>
                  </a:cubicBezTo>
                  <a:cubicBezTo>
                    <a:pt x="250565" y="348986"/>
                    <a:pt x="250565" y="348986"/>
                    <a:pt x="253959" y="348986"/>
                  </a:cubicBezTo>
                  <a:cubicBezTo>
                    <a:pt x="257353" y="348986"/>
                    <a:pt x="260746" y="348986"/>
                    <a:pt x="264140" y="348986"/>
                  </a:cubicBezTo>
                  <a:cubicBezTo>
                    <a:pt x="274322" y="362440"/>
                    <a:pt x="281109" y="372531"/>
                    <a:pt x="291291" y="385985"/>
                  </a:cubicBezTo>
                  <a:cubicBezTo>
                    <a:pt x="240383" y="436439"/>
                    <a:pt x="186082" y="470074"/>
                    <a:pt x="158931" y="486892"/>
                  </a:cubicBezTo>
                  <a:cubicBezTo>
                    <a:pt x="145356" y="480165"/>
                    <a:pt x="131780" y="473438"/>
                    <a:pt x="118205" y="466711"/>
                  </a:cubicBezTo>
                  <a:cubicBezTo>
                    <a:pt x="128387" y="446529"/>
                    <a:pt x="148750" y="412894"/>
                    <a:pt x="172506" y="372531"/>
                  </a:cubicBezTo>
                  <a:cubicBezTo>
                    <a:pt x="175900" y="372531"/>
                    <a:pt x="179294" y="375895"/>
                    <a:pt x="186082" y="375895"/>
                  </a:cubicBezTo>
                  <a:cubicBezTo>
                    <a:pt x="203051" y="375895"/>
                    <a:pt x="216626" y="362440"/>
                    <a:pt x="223414" y="348986"/>
                  </a:cubicBezTo>
                  <a:close/>
                  <a:moveTo>
                    <a:pt x="493928" y="332100"/>
                  </a:moveTo>
                  <a:cubicBezTo>
                    <a:pt x="473632" y="389281"/>
                    <a:pt x="433040" y="439734"/>
                    <a:pt x="382299" y="470006"/>
                  </a:cubicBezTo>
                  <a:cubicBezTo>
                    <a:pt x="365386" y="449825"/>
                    <a:pt x="345090" y="419553"/>
                    <a:pt x="318028" y="385917"/>
                  </a:cubicBezTo>
                  <a:cubicBezTo>
                    <a:pt x="324793" y="382554"/>
                    <a:pt x="328176" y="375826"/>
                    <a:pt x="334941" y="372463"/>
                  </a:cubicBezTo>
                  <a:cubicBezTo>
                    <a:pt x="338324" y="372463"/>
                    <a:pt x="341707" y="375826"/>
                    <a:pt x="348472" y="375826"/>
                  </a:cubicBezTo>
                  <a:cubicBezTo>
                    <a:pt x="365386" y="375826"/>
                    <a:pt x="382299" y="362372"/>
                    <a:pt x="389065" y="342191"/>
                  </a:cubicBezTo>
                  <a:cubicBezTo>
                    <a:pt x="429657" y="342191"/>
                    <a:pt x="466866" y="335464"/>
                    <a:pt x="493928" y="332100"/>
                  </a:cubicBezTo>
                  <a:close/>
                  <a:moveTo>
                    <a:pt x="2814" y="301141"/>
                  </a:moveTo>
                  <a:cubicBezTo>
                    <a:pt x="33491" y="311273"/>
                    <a:pt x="84619" y="328159"/>
                    <a:pt x="145973" y="338291"/>
                  </a:cubicBezTo>
                  <a:cubicBezTo>
                    <a:pt x="145973" y="348423"/>
                    <a:pt x="149382" y="355178"/>
                    <a:pt x="156199" y="358555"/>
                  </a:cubicBezTo>
                  <a:cubicBezTo>
                    <a:pt x="128931" y="399083"/>
                    <a:pt x="111888" y="432855"/>
                    <a:pt x="98254" y="453119"/>
                  </a:cubicBezTo>
                  <a:cubicBezTo>
                    <a:pt x="50534" y="415969"/>
                    <a:pt x="16448" y="361932"/>
                    <a:pt x="2814" y="301141"/>
                  </a:cubicBezTo>
                  <a:close/>
                  <a:moveTo>
                    <a:pt x="223589" y="291291"/>
                  </a:moveTo>
                  <a:cubicBezTo>
                    <a:pt x="230468" y="304595"/>
                    <a:pt x="240787" y="314574"/>
                    <a:pt x="247667" y="327878"/>
                  </a:cubicBezTo>
                  <a:cubicBezTo>
                    <a:pt x="240787" y="327878"/>
                    <a:pt x="233908" y="327878"/>
                    <a:pt x="227028" y="327878"/>
                  </a:cubicBezTo>
                  <a:cubicBezTo>
                    <a:pt x="227028" y="317900"/>
                    <a:pt x="220149" y="311248"/>
                    <a:pt x="216709" y="304595"/>
                  </a:cubicBezTo>
                  <a:cubicBezTo>
                    <a:pt x="220149" y="301269"/>
                    <a:pt x="220149" y="297943"/>
                    <a:pt x="223589" y="291291"/>
                  </a:cubicBezTo>
                  <a:close/>
                  <a:moveTo>
                    <a:pt x="426916" y="246260"/>
                  </a:moveTo>
                  <a:cubicBezTo>
                    <a:pt x="443899" y="266601"/>
                    <a:pt x="464280" y="290331"/>
                    <a:pt x="481263" y="310672"/>
                  </a:cubicBezTo>
                  <a:cubicBezTo>
                    <a:pt x="454089" y="314062"/>
                    <a:pt x="423519" y="317452"/>
                    <a:pt x="389552" y="320842"/>
                  </a:cubicBezTo>
                  <a:cubicBezTo>
                    <a:pt x="386156" y="317452"/>
                    <a:pt x="386156" y="314062"/>
                    <a:pt x="382759" y="307282"/>
                  </a:cubicBezTo>
                  <a:cubicBezTo>
                    <a:pt x="399742" y="286941"/>
                    <a:pt x="413329" y="266601"/>
                    <a:pt x="426916" y="246260"/>
                  </a:cubicBezTo>
                  <a:close/>
                  <a:moveTo>
                    <a:pt x="447490" y="236410"/>
                  </a:moveTo>
                  <a:cubicBezTo>
                    <a:pt x="471022" y="243224"/>
                    <a:pt x="491192" y="250038"/>
                    <a:pt x="508000" y="256851"/>
                  </a:cubicBezTo>
                  <a:cubicBezTo>
                    <a:pt x="508000" y="270479"/>
                    <a:pt x="504638" y="287514"/>
                    <a:pt x="501277" y="301141"/>
                  </a:cubicBezTo>
                  <a:cubicBezTo>
                    <a:pt x="484468" y="284107"/>
                    <a:pt x="464298" y="260258"/>
                    <a:pt x="447490" y="236410"/>
                  </a:cubicBezTo>
                  <a:close/>
                  <a:moveTo>
                    <a:pt x="172473" y="212488"/>
                  </a:moveTo>
                  <a:cubicBezTo>
                    <a:pt x="182618" y="229510"/>
                    <a:pt x="189382" y="243129"/>
                    <a:pt x="199528" y="260151"/>
                  </a:cubicBezTo>
                  <a:cubicBezTo>
                    <a:pt x="202909" y="263556"/>
                    <a:pt x="206291" y="266960"/>
                    <a:pt x="209673" y="273769"/>
                  </a:cubicBezTo>
                  <a:cubicBezTo>
                    <a:pt x="206291" y="280578"/>
                    <a:pt x="202909" y="287387"/>
                    <a:pt x="196146" y="290792"/>
                  </a:cubicBezTo>
                  <a:cubicBezTo>
                    <a:pt x="192764" y="290792"/>
                    <a:pt x="189382" y="290792"/>
                    <a:pt x="186000" y="290792"/>
                  </a:cubicBezTo>
                  <a:cubicBezTo>
                    <a:pt x="165709" y="290792"/>
                    <a:pt x="152182" y="301006"/>
                    <a:pt x="145418" y="318028"/>
                  </a:cubicBezTo>
                  <a:cubicBezTo>
                    <a:pt x="81164" y="304410"/>
                    <a:pt x="30436" y="287387"/>
                    <a:pt x="0" y="273769"/>
                  </a:cubicBezTo>
                  <a:cubicBezTo>
                    <a:pt x="0" y="266960"/>
                    <a:pt x="0" y="260151"/>
                    <a:pt x="0" y="253342"/>
                  </a:cubicBezTo>
                  <a:cubicBezTo>
                    <a:pt x="0" y="246533"/>
                    <a:pt x="0" y="236319"/>
                    <a:pt x="0" y="229510"/>
                  </a:cubicBezTo>
                  <a:cubicBezTo>
                    <a:pt x="33818" y="226106"/>
                    <a:pt x="98073" y="215892"/>
                    <a:pt x="172473" y="212488"/>
                  </a:cubicBezTo>
                  <a:close/>
                  <a:moveTo>
                    <a:pt x="284146" y="209673"/>
                  </a:moveTo>
                  <a:cubicBezTo>
                    <a:pt x="331883" y="209673"/>
                    <a:pt x="372800" y="216427"/>
                    <a:pt x="413717" y="226559"/>
                  </a:cubicBezTo>
                  <a:cubicBezTo>
                    <a:pt x="400078" y="250201"/>
                    <a:pt x="383029" y="270464"/>
                    <a:pt x="365980" y="294105"/>
                  </a:cubicBezTo>
                  <a:cubicBezTo>
                    <a:pt x="362571" y="290728"/>
                    <a:pt x="355751" y="290728"/>
                    <a:pt x="348932" y="290728"/>
                  </a:cubicBezTo>
                  <a:cubicBezTo>
                    <a:pt x="325064" y="290728"/>
                    <a:pt x="308015" y="304237"/>
                    <a:pt x="304605" y="324501"/>
                  </a:cubicBezTo>
                  <a:cubicBezTo>
                    <a:pt x="294376" y="327878"/>
                    <a:pt x="284146" y="327878"/>
                    <a:pt x="273917" y="327878"/>
                  </a:cubicBezTo>
                  <a:cubicBezTo>
                    <a:pt x="260278" y="307614"/>
                    <a:pt x="250049" y="290728"/>
                    <a:pt x="236410" y="273842"/>
                  </a:cubicBezTo>
                  <a:cubicBezTo>
                    <a:pt x="246639" y="260332"/>
                    <a:pt x="253459" y="246823"/>
                    <a:pt x="263688" y="233314"/>
                  </a:cubicBezTo>
                  <a:cubicBezTo>
                    <a:pt x="270508" y="226559"/>
                    <a:pt x="277327" y="216427"/>
                    <a:pt x="284146" y="209673"/>
                  </a:cubicBezTo>
                  <a:close/>
                  <a:moveTo>
                    <a:pt x="257518" y="209673"/>
                  </a:moveTo>
                  <a:cubicBezTo>
                    <a:pt x="254156" y="213028"/>
                    <a:pt x="250795" y="216384"/>
                    <a:pt x="247433" y="223095"/>
                  </a:cubicBezTo>
                  <a:cubicBezTo>
                    <a:pt x="240710" y="233162"/>
                    <a:pt x="230625" y="243229"/>
                    <a:pt x="223901" y="253296"/>
                  </a:cubicBezTo>
                  <a:cubicBezTo>
                    <a:pt x="223901" y="253296"/>
                    <a:pt x="220540" y="249941"/>
                    <a:pt x="220540" y="246585"/>
                  </a:cubicBezTo>
                  <a:cubicBezTo>
                    <a:pt x="210455" y="236518"/>
                    <a:pt x="203731" y="223095"/>
                    <a:pt x="197008" y="213028"/>
                  </a:cubicBezTo>
                  <a:cubicBezTo>
                    <a:pt x="217178" y="209673"/>
                    <a:pt x="237348" y="209673"/>
                    <a:pt x="257518" y="209673"/>
                  </a:cubicBezTo>
                  <a:close/>
                  <a:moveTo>
                    <a:pt x="335564" y="154792"/>
                  </a:moveTo>
                  <a:cubicBezTo>
                    <a:pt x="342275" y="158256"/>
                    <a:pt x="348986" y="158256"/>
                    <a:pt x="355698" y="158256"/>
                  </a:cubicBezTo>
                  <a:cubicBezTo>
                    <a:pt x="359053" y="158256"/>
                    <a:pt x="362409" y="158256"/>
                    <a:pt x="365765" y="158256"/>
                  </a:cubicBezTo>
                  <a:cubicBezTo>
                    <a:pt x="369120" y="165183"/>
                    <a:pt x="372476" y="172111"/>
                    <a:pt x="379187" y="179039"/>
                  </a:cubicBezTo>
                  <a:cubicBezTo>
                    <a:pt x="382543" y="185966"/>
                    <a:pt x="385899" y="192894"/>
                    <a:pt x="392610" y="199822"/>
                  </a:cubicBezTo>
                  <a:cubicBezTo>
                    <a:pt x="365765" y="196358"/>
                    <a:pt x="335564" y="189430"/>
                    <a:pt x="305363" y="189430"/>
                  </a:cubicBezTo>
                  <a:cubicBezTo>
                    <a:pt x="315430" y="175575"/>
                    <a:pt x="325497" y="165183"/>
                    <a:pt x="335564" y="154792"/>
                  </a:cubicBezTo>
                  <a:close/>
                  <a:moveTo>
                    <a:pt x="483912" y="151978"/>
                  </a:moveTo>
                  <a:cubicBezTo>
                    <a:pt x="493845" y="175783"/>
                    <a:pt x="503778" y="202989"/>
                    <a:pt x="503778" y="233596"/>
                  </a:cubicBezTo>
                  <a:cubicBezTo>
                    <a:pt x="490534" y="226794"/>
                    <a:pt x="470667" y="219993"/>
                    <a:pt x="447490" y="213191"/>
                  </a:cubicBezTo>
                  <a:cubicBezTo>
                    <a:pt x="460734" y="189386"/>
                    <a:pt x="473978" y="168982"/>
                    <a:pt x="483912" y="151978"/>
                  </a:cubicBezTo>
                  <a:close/>
                  <a:moveTo>
                    <a:pt x="436962" y="77396"/>
                  </a:moveTo>
                  <a:cubicBezTo>
                    <a:pt x="450513" y="94245"/>
                    <a:pt x="464064" y="107725"/>
                    <a:pt x="474227" y="127944"/>
                  </a:cubicBezTo>
                  <a:cubicBezTo>
                    <a:pt x="460676" y="148163"/>
                    <a:pt x="443738" y="175122"/>
                    <a:pt x="426799" y="205451"/>
                  </a:cubicBezTo>
                  <a:cubicBezTo>
                    <a:pt x="423411" y="205451"/>
                    <a:pt x="423411" y="205451"/>
                    <a:pt x="423411" y="205451"/>
                  </a:cubicBezTo>
                  <a:cubicBezTo>
                    <a:pt x="413248" y="191971"/>
                    <a:pt x="406473" y="181862"/>
                    <a:pt x="396310" y="168382"/>
                  </a:cubicBezTo>
                  <a:cubicBezTo>
                    <a:pt x="392922" y="161643"/>
                    <a:pt x="389534" y="154903"/>
                    <a:pt x="382759" y="148163"/>
                  </a:cubicBezTo>
                  <a:cubicBezTo>
                    <a:pt x="392922" y="141423"/>
                    <a:pt x="399698" y="131314"/>
                    <a:pt x="399698" y="117834"/>
                  </a:cubicBezTo>
                  <a:cubicBezTo>
                    <a:pt x="399698" y="114464"/>
                    <a:pt x="396310" y="111095"/>
                    <a:pt x="396310" y="104355"/>
                  </a:cubicBezTo>
                  <a:cubicBezTo>
                    <a:pt x="409861" y="94245"/>
                    <a:pt x="423411" y="84136"/>
                    <a:pt x="436962" y="77396"/>
                  </a:cubicBezTo>
                  <a:close/>
                  <a:moveTo>
                    <a:pt x="111079" y="43623"/>
                  </a:moveTo>
                  <a:cubicBezTo>
                    <a:pt x="121229" y="80899"/>
                    <a:pt x="138145" y="138509"/>
                    <a:pt x="161828" y="192729"/>
                  </a:cubicBezTo>
                  <a:cubicBezTo>
                    <a:pt x="94162" y="196118"/>
                    <a:pt x="36647" y="202895"/>
                    <a:pt x="2814" y="209673"/>
                  </a:cubicBezTo>
                  <a:cubicBezTo>
                    <a:pt x="16347" y="141897"/>
                    <a:pt x="53563" y="80899"/>
                    <a:pt x="111079" y="43623"/>
                  </a:cubicBezTo>
                  <a:close/>
                  <a:moveTo>
                    <a:pt x="310992" y="5629"/>
                  </a:moveTo>
                  <a:cubicBezTo>
                    <a:pt x="351625" y="15831"/>
                    <a:pt x="388872" y="36236"/>
                    <a:pt x="419347" y="63442"/>
                  </a:cubicBezTo>
                  <a:cubicBezTo>
                    <a:pt x="409189" y="70243"/>
                    <a:pt x="395644" y="77045"/>
                    <a:pt x="382100" y="87247"/>
                  </a:cubicBezTo>
                  <a:cubicBezTo>
                    <a:pt x="375328" y="80445"/>
                    <a:pt x="365170" y="77045"/>
                    <a:pt x="355011" y="77045"/>
                  </a:cubicBezTo>
                  <a:cubicBezTo>
                    <a:pt x="351625" y="77045"/>
                    <a:pt x="348239" y="77045"/>
                    <a:pt x="344853" y="77045"/>
                  </a:cubicBezTo>
                  <a:cubicBezTo>
                    <a:pt x="327922" y="49839"/>
                    <a:pt x="317764" y="26033"/>
                    <a:pt x="310992" y="5629"/>
                  </a:cubicBezTo>
                  <a:close/>
                  <a:moveTo>
                    <a:pt x="253733" y="0"/>
                  </a:moveTo>
                  <a:cubicBezTo>
                    <a:pt x="263923" y="0"/>
                    <a:pt x="274113" y="0"/>
                    <a:pt x="284303" y="3367"/>
                  </a:cubicBezTo>
                  <a:cubicBezTo>
                    <a:pt x="294493" y="23570"/>
                    <a:pt x="308080" y="53876"/>
                    <a:pt x="325063" y="90915"/>
                  </a:cubicBezTo>
                  <a:cubicBezTo>
                    <a:pt x="318270" y="97650"/>
                    <a:pt x="314873" y="107751"/>
                    <a:pt x="314873" y="117853"/>
                  </a:cubicBezTo>
                  <a:cubicBezTo>
                    <a:pt x="314873" y="124587"/>
                    <a:pt x="318270" y="134689"/>
                    <a:pt x="321666" y="141424"/>
                  </a:cubicBezTo>
                  <a:cubicBezTo>
                    <a:pt x="304683" y="154893"/>
                    <a:pt x="291096" y="171729"/>
                    <a:pt x="274113" y="188565"/>
                  </a:cubicBezTo>
                  <a:cubicBezTo>
                    <a:pt x="274113" y="188565"/>
                    <a:pt x="270716" y="188565"/>
                    <a:pt x="270716" y="188565"/>
                  </a:cubicBezTo>
                  <a:cubicBezTo>
                    <a:pt x="243542" y="188565"/>
                    <a:pt x="212972" y="188565"/>
                    <a:pt x="185799" y="188565"/>
                  </a:cubicBezTo>
                  <a:cubicBezTo>
                    <a:pt x="158625" y="134689"/>
                    <a:pt x="138245" y="70712"/>
                    <a:pt x="128055" y="33672"/>
                  </a:cubicBezTo>
                  <a:cubicBezTo>
                    <a:pt x="165419" y="10102"/>
                    <a:pt x="209576" y="0"/>
                    <a:pt x="2537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îṣ1ïḋê"/>
            <p:cNvSpPr/>
            <p:nvPr/>
          </p:nvSpPr>
          <p:spPr bwMode="auto">
            <a:xfrm>
              <a:off x="6742430" y="1838960"/>
              <a:ext cx="4468495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dirty="0">
                  <a:latin typeface="Microsoft JhengHei" panose="020B0604030504040204" charset="-120"/>
                  <a:ea typeface="Microsoft JhengHei" panose="020B0604030504040204" charset="-120"/>
                </a:rPr>
                <a:t>ZooKeeper, etcd, Chubby</a:t>
              </a:r>
              <a:endParaRPr lang="en-US" altLang="zh-CN" dirty="0">
                <a:latin typeface="Microsoft JhengHei" panose="020B0604030504040204" charset="-120"/>
                <a:ea typeface="Microsoft JhengHei" panose="020B0604030504040204" charset="-120"/>
              </a:endParaRPr>
            </a:p>
          </p:txBody>
        </p:sp>
        <p:sp>
          <p:nvSpPr>
            <p:cNvPr id="17" name="îšľîdè"/>
            <p:cNvSpPr txBox="1"/>
            <p:nvPr/>
          </p:nvSpPr>
          <p:spPr bwMode="auto">
            <a:xfrm>
              <a:off x="6432550" y="1313815"/>
              <a:ext cx="5088255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Logically centralized configuration service</a:t>
              </a:r>
              <a:endParaRPr lang="en-US" altLang="zh-CN" sz="1800" b="1" dirty="0"/>
            </a:p>
          </p:txBody>
        </p:sp>
        <p:sp>
          <p:nvSpPr>
            <p:cNvPr id="18" name="ïŝḻiďê"/>
            <p:cNvSpPr/>
            <p:nvPr/>
          </p:nvSpPr>
          <p:spPr bwMode="auto">
            <a:xfrm>
              <a:off x="6725920" y="3411220"/>
              <a:ext cx="4468495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000" dirty="0">
                  <a:latin typeface="Microsoft JhengHei" panose="020B0604030504040204" charset="-120"/>
                  <a:ea typeface="Microsoft JhengHei" panose="020B0604030504040204" charset="-120"/>
                </a:rPr>
                <a:t>adopted in Akka, Cassandra, Serf etc.</a:t>
              </a:r>
              <a:endParaRPr lang="zh-CN" altLang="en-US" sz="2000" dirty="0">
                <a:latin typeface="Microsoft JhengHei" panose="020B0604030504040204" charset="-120"/>
                <a:ea typeface="Microsoft JhengHei" panose="020B0604030504040204" charset="-120"/>
              </a:endParaRPr>
            </a:p>
          </p:txBody>
        </p:sp>
        <p:sp>
          <p:nvSpPr>
            <p:cNvPr id="19" name="íş1îdê"/>
            <p:cNvSpPr txBox="1"/>
            <p:nvPr/>
          </p:nvSpPr>
          <p:spPr bwMode="auto">
            <a:xfrm>
              <a:off x="6725920" y="2998470"/>
              <a:ext cx="4468495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Gossip-based membership</a:t>
              </a:r>
              <a:endParaRPr lang="en-US" altLang="zh-CN" sz="1800" b="1" dirty="0"/>
            </a:p>
          </p:txBody>
        </p:sp>
        <p:sp>
          <p:nvSpPr>
            <p:cNvPr id="20" name="íṥľiḓè"/>
            <p:cNvSpPr/>
            <p:nvPr/>
          </p:nvSpPr>
          <p:spPr bwMode="auto">
            <a:xfrm>
              <a:off x="6725920" y="5056505"/>
              <a:ext cx="44704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dirty="0">
                  <a:latin typeface="Microsoft JhengHei" panose="020B0604030504040204" charset="-120"/>
                  <a:ea typeface="Microsoft JhengHei" panose="020B0604030504040204" charset="-120"/>
                </a:rPr>
                <a:t>state machine replication(SMR)</a:t>
              </a:r>
              <a:endParaRPr lang="en-US" altLang="zh-CN" dirty="0">
                <a:latin typeface="Microsoft JhengHei" panose="020B0604030504040204" charset="-120"/>
                <a:ea typeface="Microsoft JhengHei" panose="020B0604030504040204" charset="-120"/>
              </a:endParaRPr>
            </a:p>
          </p:txBody>
        </p:sp>
        <p:sp>
          <p:nvSpPr>
            <p:cNvPr id="21" name="îşľiďê"/>
            <p:cNvSpPr txBox="1"/>
            <p:nvPr/>
          </p:nvSpPr>
          <p:spPr bwMode="auto">
            <a:xfrm>
              <a:off x="6725920" y="4643755"/>
              <a:ext cx="4470400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/>
                  </a:solidFill>
                </a:rPr>
                <a:t>Group membership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íšḷiḋé"/>
            <p:cNvSpPr txBox="1"/>
            <p:nvPr/>
          </p:nvSpPr>
          <p:spPr>
            <a:xfrm>
              <a:off x="1224908" y="2564279"/>
              <a:ext cx="4540660" cy="20797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2000" dirty="0">
                <a:latin typeface="Microsoft JhengHei UI" panose="020B0604030504040204" charset="-120"/>
                <a:ea typeface="Microsoft JhengHei UI" panose="020B060403050404020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Microsoft JhengHei UI" panose="020B0604030504040204" charset="-120"/>
                  <a:ea typeface="Microsoft JhengHei UI" panose="020B0604030504040204" charset="-120"/>
                </a:rPr>
                <a:t> provide different degrees of resiliency and consistency </a:t>
              </a:r>
              <a:endParaRPr lang="en-US" altLang="zh-CN" sz="2000" dirty="0">
                <a:latin typeface="Microsoft JhengHei UI" panose="020B0604030504040204" charset="-120"/>
                <a:ea typeface="Microsoft JhengHei UI" panose="020B0604030504040204" charset="-12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735445" y="2461260"/>
              <a:ext cx="4355465" cy="127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749415" y="4033520"/>
              <a:ext cx="4343400" cy="2159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6721475" y="5683885"/>
              <a:ext cx="4357370" cy="508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The Rapid Service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400"/>
              <a:t> A membership service based on techniques that apply equally well to both decentralized as well as logically centralized designs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50374" y="1942499"/>
            <a:ext cx="81768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Processes use the membership service by using the Rapid library and invoking a call JOIN</a:t>
            </a:r>
            <a:endParaRPr lang="en-US" altLang="zh-CN" sz="1600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0374" y="1420210"/>
            <a:ext cx="7639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API</a:t>
            </a:r>
            <a:endParaRPr lang="en-US" altLang="zh-CN" sz="2800" b="1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9621" y="2810482"/>
            <a:ext cx="6550312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Microsoft JhengHei" panose="020B0604030504040204" charset="-120"/>
                <a:cs typeface="+mn-lt"/>
              </a:rPr>
              <a:t>(HOST:PORT, SEEDS, VIEW-CHANGE-CALLBACK)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a typeface="Microsoft JhengHei" panose="020B0604030504040204" charset="-120"/>
              <a:cs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140460" y="3310255"/>
            <a:ext cx="1470025" cy="5715"/>
          </a:xfrm>
          <a:prstGeom prst="line">
            <a:avLst/>
          </a:prstGeom>
          <a:ln w="28575" cmpd="sng">
            <a:solidFill>
              <a:srgbClr val="CC4A4A"/>
            </a:solidFill>
            <a:prstDash val="soli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741295" y="3315970"/>
            <a:ext cx="848995" cy="0"/>
          </a:xfrm>
          <a:prstGeom prst="line">
            <a:avLst/>
          </a:prstGeom>
          <a:ln w="28575" cmpd="sng">
            <a:solidFill>
              <a:srgbClr val="CC4A4A"/>
            </a:solidFill>
            <a:prstDash val="soli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96335" y="3296285"/>
            <a:ext cx="3248660" cy="0"/>
          </a:xfrm>
          <a:prstGeom prst="line">
            <a:avLst/>
          </a:prstGeom>
          <a:ln w="28575" cmpd="sng">
            <a:solidFill>
              <a:srgbClr val="CC4A4A"/>
            </a:solidFill>
            <a:prstDash val="soli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875155" y="3310255"/>
            <a:ext cx="0" cy="334010"/>
          </a:xfrm>
          <a:prstGeom prst="straightConnector1">
            <a:avLst/>
          </a:prstGeom>
          <a:ln w="28575" cmpd="sng">
            <a:solidFill>
              <a:srgbClr val="CC4A4A"/>
            </a:solidFill>
            <a:prstDash val="soli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06120" y="3644265"/>
            <a:ext cx="2337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 process</a:t>
            </a:r>
            <a:r>
              <a:rPr lang="en-US" altLang="zh-CN"/>
              <a:t>’ </a:t>
            </a:r>
            <a:r>
              <a:rPr lang="zh-CN" altLang="en-US"/>
              <a:t>TCP/IP listen address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162935" y="3310255"/>
            <a:ext cx="6350" cy="1168400"/>
          </a:xfrm>
          <a:prstGeom prst="straightConnector1">
            <a:avLst/>
          </a:prstGeom>
          <a:ln w="28575" cmpd="sng">
            <a:solidFill>
              <a:srgbClr val="CC4A4A"/>
            </a:solidFill>
            <a:prstDash val="soli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17490" y="3296285"/>
            <a:ext cx="5715" cy="1905635"/>
          </a:xfrm>
          <a:prstGeom prst="straightConnector1">
            <a:avLst/>
          </a:prstGeom>
          <a:ln w="28575" cmpd="sng">
            <a:solidFill>
              <a:srgbClr val="CC4A4A"/>
            </a:solidFill>
            <a:prstDash val="soli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42795" y="4478655"/>
            <a:ext cx="2246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 initial set of process addr</a:t>
            </a:r>
            <a:r>
              <a:rPr lang="en-US" altLang="zh-CN"/>
              <a:t>e</a:t>
            </a:r>
            <a:r>
              <a:rPr lang="zh-CN" altLang="en-US"/>
              <a:t>sses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14395" y="5201920"/>
            <a:ext cx="3811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to notify applications about membership change events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50374" y="1942499"/>
            <a:ext cx="94240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A conﬁguration in Rapid comprises a conﬁguration identiﬁer and a membership-set (a list of processes)</a:t>
            </a:r>
            <a:endParaRPr lang="en-US" altLang="zh-CN" sz="1600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0374" y="1420210"/>
            <a:ext cx="25146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Configuration</a:t>
            </a:r>
            <a:endParaRPr lang="en-US" altLang="zh-CN" sz="2800" b="1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0770" y="4591050"/>
            <a:ext cx="51371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Microsoft JhengHei" panose="020B0604030504040204" charset="-120"/>
                <a:cs typeface="+mn-lt"/>
              </a:rPr>
              <a:t>C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ea typeface="Microsoft JhengHei" panose="020B0604030504040204" charset="-120"/>
                <a:cs typeface="+mn-lt"/>
              </a:rPr>
              <a:t>0</a:t>
            </a:r>
            <a:endParaRPr lang="en-US" sz="2000" baseline="-25000" dirty="0">
              <a:solidFill>
                <a:schemeClr val="tx1">
                  <a:lumMod val="95000"/>
                  <a:lumOff val="5000"/>
                </a:schemeClr>
              </a:solidFill>
              <a:ea typeface="Microsoft JhengHei" panose="020B0604030504040204" charset="-120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0595" y="2747645"/>
            <a:ext cx="7663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SzPct val="60000"/>
              <a:buFont typeface="Wingdings" panose="05000000000000000000" charset="0"/>
              <a:buChar char="l"/>
            </a:pPr>
            <a:r>
              <a:rPr lang="zh-CN" altLang="en-US" sz="2000">
                <a:latin typeface="Microsoft JhengHei" panose="020B0604030504040204" charset="-120"/>
                <a:ea typeface="Microsoft JhengHei" panose="020B0604030504040204" charset="-120"/>
              </a:rPr>
              <a:t>Each process has a local view of the conﬁguration</a:t>
            </a:r>
            <a:endParaRPr lang="zh-CN" altLang="en-US" sz="20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0595" y="3229610"/>
            <a:ext cx="8678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SzPct val="60000"/>
              <a:buFont typeface="Wingdings" panose="05000000000000000000" charset="0"/>
              <a:buChar char="l"/>
            </a:pPr>
            <a:r>
              <a:rPr lang="zh-CN" altLang="en-US" sz="2000">
                <a:latin typeface="Microsoft JhengHei" panose="020B0604030504040204" charset="-120"/>
                <a:ea typeface="Microsoft JhengHei" panose="020B0604030504040204" charset="-120"/>
              </a:rPr>
              <a:t>All processes use the initial seed-list as a bootstrap conﬁguration C</a:t>
            </a:r>
            <a:r>
              <a:rPr lang="zh-CN" altLang="en-US" sz="2000" baseline="-25000">
                <a:latin typeface="Microsoft JhengHei" panose="020B0604030504040204" charset="-120"/>
                <a:ea typeface="Microsoft JhengHei" panose="020B0604030504040204" charset="-120"/>
              </a:rPr>
              <a:t>0</a:t>
            </a:r>
            <a:endParaRPr lang="zh-CN" altLang="en-US" sz="2000" baseline="-250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026920" y="4881880"/>
            <a:ext cx="34912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319655" y="4450715"/>
            <a:ext cx="3074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VIEW-CHANGE-CALLBACK</a:t>
            </a:r>
            <a:endParaRPr lang="en-US" altLang="zh-CN" sz="1600"/>
          </a:p>
        </p:txBody>
      </p:sp>
      <p:sp>
        <p:nvSpPr>
          <p:cNvPr id="18" name="矩形 17"/>
          <p:cNvSpPr/>
          <p:nvPr/>
        </p:nvSpPr>
        <p:spPr>
          <a:xfrm>
            <a:off x="6076315" y="4591050"/>
            <a:ext cx="513715" cy="491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Microsoft JhengHei" panose="020B0604030504040204" charset="-120"/>
                <a:cs typeface="+mn-lt"/>
              </a:rPr>
              <a:t>C</a:t>
            </a:r>
            <a:endParaRPr lang="en-US" sz="2000" baseline="-25000" dirty="0">
              <a:solidFill>
                <a:schemeClr val="tx1">
                  <a:lumMod val="95000"/>
                  <a:lumOff val="5000"/>
                </a:schemeClr>
              </a:solidFill>
              <a:ea typeface="Microsoft JhengHei" panose="020B0604030504040204" charset="-120"/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70625" y="4683760"/>
            <a:ext cx="1124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>
                    <a:lumMod val="75000"/>
                  </a:schemeClr>
                </a:solidFill>
              </a:rPr>
              <a:t>urrent</a:t>
            </a:r>
            <a:endParaRPr lang="en-US" altLang="zh-CN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bldLvl="0" build="allAtOnce"/>
      <p:bldP spid="12" grpId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50374" y="1942499"/>
            <a:ext cx="109766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Assume that every pair of correct processes can communicate with each other within a known transmission delay bound </a:t>
            </a:r>
            <a:endParaRPr lang="en-US" altLang="zh-CN" sz="1600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0374" y="1420210"/>
            <a:ext cx="24517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Failure model</a:t>
            </a:r>
            <a:endParaRPr lang="en-US" altLang="zh-CN" sz="2800" b="1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0595" y="2747645"/>
            <a:ext cx="7913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SzPct val="60000"/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 Every pair of correct processes can communicate with each other </a:t>
            </a:r>
            <a:endParaRPr lang="zh-CN" altLang="en-US" sz="20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0595" y="3229610"/>
            <a:ext cx="8678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SzPct val="60000"/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 Communication within a known transmission delay bound</a:t>
            </a:r>
            <a:endParaRPr lang="zh-CN" altLang="en-US" sz="2000" baseline="-250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0595" y="2463165"/>
            <a:ext cx="154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Assuming: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4718050" y="4575810"/>
            <a:ext cx="487680" cy="4864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44470" y="3882390"/>
            <a:ext cx="560705" cy="5403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744470" y="5243830"/>
            <a:ext cx="560705" cy="5403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45435" y="4422775"/>
            <a:ext cx="459740" cy="821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6" idx="6"/>
            <a:endCxn id="5" idx="2"/>
          </p:cNvCxnSpPr>
          <p:nvPr/>
        </p:nvCxnSpPr>
        <p:spPr>
          <a:xfrm>
            <a:off x="3305175" y="4152900"/>
            <a:ext cx="1412875" cy="666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6"/>
            <a:endCxn id="5" idx="2"/>
          </p:cNvCxnSpPr>
          <p:nvPr/>
        </p:nvCxnSpPr>
        <p:spPr>
          <a:xfrm flipV="1">
            <a:off x="3305175" y="4819015"/>
            <a:ext cx="1412875" cy="6953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59330" y="5867400"/>
            <a:ext cx="153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observer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196715" y="5867400"/>
            <a:ext cx="153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subject</a:t>
            </a:r>
            <a:endParaRPr lang="en-US" altLang="zh-CN"/>
          </a:p>
        </p:txBody>
      </p:sp>
      <p:sp>
        <p:nvSpPr>
          <p:cNvPr id="22" name="左大括号 21"/>
          <p:cNvSpPr/>
          <p:nvPr/>
        </p:nvSpPr>
        <p:spPr>
          <a:xfrm>
            <a:off x="2174240" y="4068445"/>
            <a:ext cx="473075" cy="15303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13180" y="4649470"/>
            <a:ext cx="94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632200" y="4666615"/>
            <a:ext cx="459740" cy="3054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50374" y="1420210"/>
            <a:ext cx="4464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</a:rPr>
              <a:t>Cut Detection Guarantees</a:t>
            </a:r>
            <a:endParaRPr lang="en-US" altLang="zh-CN" sz="2800" b="1" dirty="0">
              <a:solidFill>
                <a:srgbClr val="000000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0595" y="3848100"/>
            <a:ext cx="7913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SzPct val="60000"/>
              <a:buFont typeface="Wingdings" panose="05000000000000000000" charset="0"/>
              <a:buChar char="l"/>
            </a:pPr>
            <a:r>
              <a:rPr lang="en-US" altLang="zh-CN" sz="2000">
                <a:latin typeface="Microsoft JhengHei" panose="020B0604030504040204" charset="-120"/>
                <a:ea typeface="Microsoft JhengHei" panose="020B0604030504040204" charset="-120"/>
              </a:rPr>
              <a:t>Multi-process cut detection:</a:t>
            </a:r>
            <a:endParaRPr lang="en-US" altLang="zh-CN" sz="20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0595" y="5094605"/>
            <a:ext cx="8678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SzPct val="60000"/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egoe UI" panose="020B0502040204020203"/>
                <a:ea typeface="微软雅黑" panose="020B0503020204020204" pitchFamily="34" charset="-122"/>
                <a:sym typeface="+mn-ea"/>
              </a:rPr>
              <a:t>View-Change:</a:t>
            </a:r>
            <a:endParaRPr lang="en-US" sz="2000" baseline="-250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830" y="1942465"/>
            <a:ext cx="55225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Assumption: at time</a:t>
            </a:r>
            <a:r>
              <a:rPr lang="en-US" altLang="zh-CN">
                <a:solidFill>
                  <a:srgbClr val="FF0000"/>
                </a:solidFill>
              </a:rPr>
              <a:t> t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  current configuration </a:t>
            </a:r>
            <a:r>
              <a:rPr lang="en-US" altLang="zh-CN">
                <a:solidFill>
                  <a:srgbClr val="FF0000"/>
                </a:solidFill>
              </a:rPr>
              <a:t>C;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  subset of processes </a:t>
            </a:r>
            <a:r>
              <a:rPr lang="en-US" altLang="zh-CN">
                <a:solidFill>
                  <a:srgbClr val="FF0000"/>
                </a:solidFill>
              </a:rPr>
              <a:t>F;  </a:t>
            </a:r>
            <a:r>
              <a:rPr lang="en-US" altLang="zh-CN">
                <a:solidFill>
                  <a:schemeClr val="tx1"/>
                </a:solidFill>
              </a:rPr>
              <a:t>  F ⊂C    |F|/|C| &lt; 1/2 </a:t>
            </a:r>
            <a:endParaRPr lang="en-US" altLang="zh-CN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  all processes in C\F remain non-faulty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50595" y="4246880"/>
            <a:ext cx="716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joins: every process in C∪J is notiﬁed of J joining 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50595" y="4615180"/>
            <a:ext cx="716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joins and removals:  (C\F)∪J is eventually notiﬁed of the changes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330960" y="5520055"/>
            <a:ext cx="226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consensus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330960" y="5888355"/>
            <a:ext cx="287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Agreement &amp; Liveness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0fb470e5-1029-42ce-833c-e9373f9ba9bf"/>
</p:tagLst>
</file>

<file path=ppt/tags/tag2.xml><?xml version="1.0" encoding="utf-8"?>
<p:tagLst xmlns:p="http://schemas.openxmlformats.org/presentationml/2006/main">
  <p:tag name="ISLIDE.DIAGRAM" val="0ef9174f-8e44-4a5b-b70b-76b6e3001eaa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5427</Words>
  <Application>WPS 演示</Application>
  <PresentationFormat>宽屏</PresentationFormat>
  <Paragraphs>343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Impact</vt:lpstr>
      <vt:lpstr>Microsoft JhengHei</vt:lpstr>
      <vt:lpstr>Microsoft JhengHei UI</vt:lpstr>
      <vt:lpstr>Segoe UI</vt:lpstr>
      <vt:lpstr>Wingdings</vt:lpstr>
      <vt:lpstr>Arial Unicode MS</vt:lpstr>
      <vt:lpstr>Calibri</vt:lpstr>
      <vt:lpstr>仿宋</vt:lpstr>
      <vt:lpstr>Segoe UI</vt:lpstr>
      <vt:lpstr>Malgun Gothic</vt:lpstr>
      <vt:lpstr>主题5</vt:lpstr>
      <vt:lpstr>Stable and Consistent  Membership at Scale with Rapid</vt:lpstr>
      <vt:lpstr>PowerPoint 演示文稿</vt:lpstr>
      <vt:lpstr>Comparison of Existing Solutions</vt:lpstr>
      <vt:lpstr>PowerPoint 演示文稿</vt:lpstr>
      <vt:lpstr>The Rapid Service</vt:lpstr>
      <vt:lpstr>PowerPoint 演示文稿</vt:lpstr>
      <vt:lpstr>PowerPoint 演示文稿</vt:lpstr>
      <vt:lpstr>PowerPoint 演示文稿</vt:lpstr>
      <vt:lpstr>PowerPoint 演示文稿</vt:lpstr>
      <vt:lpstr>Designs</vt:lpstr>
      <vt:lpstr>Decentrailized Design</vt:lpstr>
      <vt:lpstr>Expander-based Monitoring</vt:lpstr>
      <vt:lpstr>Multi-process Cut Detection</vt:lpstr>
      <vt:lpstr>View-change Agreement</vt:lpstr>
      <vt:lpstr>Logically Centrailized Design</vt:lpstr>
      <vt:lpstr>Implementation and Evaluation</vt:lpstr>
      <vt:lpstr>Implementation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Conclusions</vt:lpstr>
      <vt:lpstr>Conclusions</vt:lpstr>
      <vt:lpstr>Q &amp; A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business proposal;oral defense;training courseware</cp:category>
  <cp:lastModifiedBy>ThinkPad</cp:lastModifiedBy>
  <cp:revision>209</cp:revision>
  <cp:lastPrinted>2018-02-05T16:00:00Z</cp:lastPrinted>
  <dcterms:created xsi:type="dcterms:W3CDTF">2018-02-05T16:00:00Z</dcterms:created>
  <dcterms:modified xsi:type="dcterms:W3CDTF">2018-11-01T05:21:13Z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2052-10.1.0.7520</vt:lpwstr>
  </property>
</Properties>
</file>