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7" r:id="rId12"/>
    <p:sldId id="269" r:id="rId13"/>
    <p:sldId id="262" r:id="rId14"/>
    <p:sldId id="285" r:id="rId15"/>
    <p:sldId id="270" r:id="rId16"/>
    <p:sldId id="271" r:id="rId17"/>
    <p:sldId id="272" r:id="rId18"/>
    <p:sldId id="273" r:id="rId19"/>
    <p:sldId id="276" r:id="rId20"/>
    <p:sldId id="277" r:id="rId21"/>
    <p:sldId id="278" r:id="rId22"/>
    <p:sldId id="280" r:id="rId23"/>
    <p:sldId id="281" r:id="rId24"/>
    <p:sldId id="282" r:id="rId25"/>
    <p:sldId id="286" r:id="rId26"/>
    <p:sldId id="288" r:id="rId27"/>
    <p:sldId id="289" r:id="rId28"/>
    <p:sldId id="290" r:id="rId29"/>
    <p:sldId id="291" r:id="rId30"/>
    <p:sldId id="292" r:id="rId31"/>
    <p:sldId id="294" r:id="rId32"/>
    <p:sldId id="296" r:id="rId33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909"/>
        <p:guide pos="223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585726" y="497039"/>
            <a:ext cx="241300" cy="288925"/>
          </a:xfrm>
          <a:custGeom>
            <a:avLst/>
            <a:gdLst/>
            <a:ahLst/>
            <a:cxnLst/>
            <a:rect l="l" t="t" r="r" b="b"/>
            <a:pathLst>
              <a:path w="241300" h="288925">
                <a:moveTo>
                  <a:pt x="142377" y="0"/>
                </a:moveTo>
                <a:lnTo>
                  <a:pt x="0" y="0"/>
                </a:lnTo>
                <a:lnTo>
                  <a:pt x="0" y="288544"/>
                </a:lnTo>
                <a:lnTo>
                  <a:pt x="73318" y="288544"/>
                </a:lnTo>
                <a:lnTo>
                  <a:pt x="73318" y="191642"/>
                </a:lnTo>
                <a:lnTo>
                  <a:pt x="142377" y="191642"/>
                </a:lnTo>
                <a:lnTo>
                  <a:pt x="184806" y="184003"/>
                </a:lnTo>
                <a:lnTo>
                  <a:pt x="215805" y="163304"/>
                </a:lnTo>
                <a:lnTo>
                  <a:pt x="234815" y="132873"/>
                </a:lnTo>
                <a:lnTo>
                  <a:pt x="235889" y="126746"/>
                </a:lnTo>
                <a:lnTo>
                  <a:pt x="73318" y="126746"/>
                </a:lnTo>
                <a:lnTo>
                  <a:pt x="73318" y="64884"/>
                </a:lnTo>
                <a:lnTo>
                  <a:pt x="235849" y="64884"/>
                </a:lnTo>
                <a:lnTo>
                  <a:pt x="234815" y="58946"/>
                </a:lnTo>
                <a:lnTo>
                  <a:pt x="215805" y="28387"/>
                </a:lnTo>
                <a:lnTo>
                  <a:pt x="184806" y="7644"/>
                </a:lnTo>
                <a:lnTo>
                  <a:pt x="142377" y="0"/>
                </a:lnTo>
                <a:close/>
              </a:path>
              <a:path w="241300" h="288925">
                <a:moveTo>
                  <a:pt x="235849" y="64884"/>
                </a:moveTo>
                <a:lnTo>
                  <a:pt x="132570" y="64884"/>
                </a:lnTo>
                <a:lnTo>
                  <a:pt x="146172" y="66953"/>
                </a:lnTo>
                <a:lnTo>
                  <a:pt x="156977" y="72998"/>
                </a:lnTo>
                <a:lnTo>
                  <a:pt x="164104" y="82774"/>
                </a:lnTo>
                <a:lnTo>
                  <a:pt x="166676" y="96037"/>
                </a:lnTo>
                <a:lnTo>
                  <a:pt x="164104" y="109043"/>
                </a:lnTo>
                <a:lnTo>
                  <a:pt x="156977" y="118687"/>
                </a:lnTo>
                <a:lnTo>
                  <a:pt x="146172" y="124683"/>
                </a:lnTo>
                <a:lnTo>
                  <a:pt x="132570" y="126746"/>
                </a:lnTo>
                <a:lnTo>
                  <a:pt x="235889" y="126746"/>
                </a:lnTo>
                <a:lnTo>
                  <a:pt x="241275" y="96037"/>
                </a:lnTo>
                <a:lnTo>
                  <a:pt x="235849" y="648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868634" y="753109"/>
            <a:ext cx="208915" cy="0"/>
          </a:xfrm>
          <a:custGeom>
            <a:avLst/>
            <a:gdLst/>
            <a:ahLst/>
            <a:cxnLst/>
            <a:rect l="l" t="t" r="r" b="b"/>
            <a:pathLst>
              <a:path w="208915">
                <a:moveTo>
                  <a:pt x="0" y="0"/>
                </a:moveTo>
                <a:lnTo>
                  <a:pt x="208455" y="0"/>
                </a:lnTo>
              </a:path>
            </a:pathLst>
          </a:custGeom>
          <a:ln w="6603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868634" y="671830"/>
            <a:ext cx="73660" cy="48260"/>
          </a:xfrm>
          <a:custGeom>
            <a:avLst/>
            <a:gdLst/>
            <a:ahLst/>
            <a:cxnLst/>
            <a:rect l="l" t="t" r="r" b="b"/>
            <a:pathLst>
              <a:path w="73659" h="48259">
                <a:moveTo>
                  <a:pt x="0" y="48260"/>
                </a:moveTo>
                <a:lnTo>
                  <a:pt x="73323" y="48260"/>
                </a:lnTo>
                <a:lnTo>
                  <a:pt x="73323" y="0"/>
                </a:lnTo>
                <a:lnTo>
                  <a:pt x="0" y="0"/>
                </a:lnTo>
                <a:lnTo>
                  <a:pt x="0" y="482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868634" y="639444"/>
            <a:ext cx="205740" cy="0"/>
          </a:xfrm>
          <a:custGeom>
            <a:avLst/>
            <a:gdLst/>
            <a:ahLst/>
            <a:cxnLst/>
            <a:rect l="l" t="t" r="r" b="b"/>
            <a:pathLst>
              <a:path w="205740">
                <a:moveTo>
                  <a:pt x="0" y="0"/>
                </a:moveTo>
                <a:lnTo>
                  <a:pt x="205469" y="0"/>
                </a:lnTo>
              </a:path>
            </a:pathLst>
          </a:custGeom>
          <a:ln w="6477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868634" y="561340"/>
            <a:ext cx="73660" cy="45720"/>
          </a:xfrm>
          <a:custGeom>
            <a:avLst/>
            <a:gdLst/>
            <a:ahLst/>
            <a:cxnLst/>
            <a:rect l="l" t="t" r="r" b="b"/>
            <a:pathLst>
              <a:path w="73659" h="45720">
                <a:moveTo>
                  <a:pt x="0" y="45719"/>
                </a:moveTo>
                <a:lnTo>
                  <a:pt x="73323" y="45719"/>
                </a:lnTo>
                <a:lnTo>
                  <a:pt x="73323" y="0"/>
                </a:lnTo>
                <a:lnTo>
                  <a:pt x="0" y="0"/>
                </a:lnTo>
                <a:lnTo>
                  <a:pt x="0" y="457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868634" y="528955"/>
            <a:ext cx="208915" cy="0"/>
          </a:xfrm>
          <a:custGeom>
            <a:avLst/>
            <a:gdLst/>
            <a:ahLst/>
            <a:cxnLst/>
            <a:rect l="l" t="t" r="r" b="b"/>
            <a:pathLst>
              <a:path w="208915">
                <a:moveTo>
                  <a:pt x="0" y="0"/>
                </a:moveTo>
                <a:lnTo>
                  <a:pt x="208455" y="0"/>
                </a:lnTo>
              </a:path>
            </a:pathLst>
          </a:custGeom>
          <a:ln w="6477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bk object 23"/>
          <p:cNvSpPr/>
          <p:nvPr/>
        </p:nvSpPr>
        <p:spPr>
          <a:xfrm>
            <a:off x="1231990" y="561924"/>
            <a:ext cx="0" cy="224154"/>
          </a:xfrm>
          <a:custGeom>
            <a:avLst/>
            <a:gdLst/>
            <a:ahLst/>
            <a:cxnLst/>
            <a:rect l="l" t="t" r="r" b="b"/>
            <a:pathLst>
              <a:path h="224154">
                <a:moveTo>
                  <a:pt x="0" y="0"/>
                </a:moveTo>
                <a:lnTo>
                  <a:pt x="0" y="223659"/>
                </a:lnTo>
              </a:path>
            </a:pathLst>
          </a:custGeom>
          <a:ln w="73323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bk object 24"/>
          <p:cNvSpPr/>
          <p:nvPr/>
        </p:nvSpPr>
        <p:spPr>
          <a:xfrm>
            <a:off x="1115617" y="529482"/>
            <a:ext cx="232410" cy="0"/>
          </a:xfrm>
          <a:custGeom>
            <a:avLst/>
            <a:gdLst/>
            <a:ahLst/>
            <a:cxnLst/>
            <a:rect l="l" t="t" r="r" b="b"/>
            <a:pathLst>
              <a:path w="232409">
                <a:moveTo>
                  <a:pt x="0" y="0"/>
                </a:moveTo>
                <a:lnTo>
                  <a:pt x="232322" y="0"/>
                </a:lnTo>
              </a:path>
            </a:pathLst>
          </a:custGeom>
          <a:ln w="6488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bk object 25"/>
          <p:cNvSpPr/>
          <p:nvPr/>
        </p:nvSpPr>
        <p:spPr>
          <a:xfrm>
            <a:off x="1385557" y="497039"/>
            <a:ext cx="268605" cy="294005"/>
          </a:xfrm>
          <a:custGeom>
            <a:avLst/>
            <a:gdLst/>
            <a:ahLst/>
            <a:cxnLst/>
            <a:rect l="l" t="t" r="r" b="b"/>
            <a:pathLst>
              <a:path w="268605" h="294005">
                <a:moveTo>
                  <a:pt x="74599" y="0"/>
                </a:moveTo>
                <a:lnTo>
                  <a:pt x="0" y="0"/>
                </a:lnTo>
                <a:lnTo>
                  <a:pt x="0" y="171729"/>
                </a:lnTo>
                <a:lnTo>
                  <a:pt x="5211" y="211664"/>
                </a:lnTo>
                <a:lnTo>
                  <a:pt x="47701" y="271223"/>
                </a:lnTo>
                <a:lnTo>
                  <a:pt x="85508" y="287854"/>
                </a:lnTo>
                <a:lnTo>
                  <a:pt x="134708" y="293725"/>
                </a:lnTo>
                <a:lnTo>
                  <a:pt x="183497" y="287887"/>
                </a:lnTo>
                <a:lnTo>
                  <a:pt x="221050" y="271314"/>
                </a:lnTo>
                <a:lnTo>
                  <a:pt x="247592" y="245417"/>
                </a:lnTo>
                <a:lnTo>
                  <a:pt x="255721" y="227977"/>
                </a:lnTo>
                <a:lnTo>
                  <a:pt x="134708" y="227977"/>
                </a:lnTo>
                <a:lnTo>
                  <a:pt x="108412" y="223590"/>
                </a:lnTo>
                <a:lnTo>
                  <a:pt x="89628" y="211374"/>
                </a:lnTo>
                <a:lnTo>
                  <a:pt x="78357" y="192750"/>
                </a:lnTo>
                <a:lnTo>
                  <a:pt x="74599" y="169138"/>
                </a:lnTo>
                <a:lnTo>
                  <a:pt x="74599" y="0"/>
                </a:lnTo>
                <a:close/>
              </a:path>
              <a:path w="268605" h="294005">
                <a:moveTo>
                  <a:pt x="268554" y="0"/>
                </a:moveTo>
                <a:lnTo>
                  <a:pt x="194386" y="0"/>
                </a:lnTo>
                <a:lnTo>
                  <a:pt x="194386" y="169138"/>
                </a:lnTo>
                <a:lnTo>
                  <a:pt x="190576" y="192750"/>
                </a:lnTo>
                <a:lnTo>
                  <a:pt x="179254" y="211374"/>
                </a:lnTo>
                <a:lnTo>
                  <a:pt x="160578" y="223590"/>
                </a:lnTo>
                <a:lnTo>
                  <a:pt x="134708" y="227977"/>
                </a:lnTo>
                <a:lnTo>
                  <a:pt x="255721" y="227977"/>
                </a:lnTo>
                <a:lnTo>
                  <a:pt x="263325" y="211664"/>
                </a:lnTo>
                <a:lnTo>
                  <a:pt x="263381" y="211374"/>
                </a:lnTo>
                <a:lnTo>
                  <a:pt x="268498" y="171729"/>
                </a:lnTo>
                <a:lnTo>
                  <a:pt x="26855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k object 26"/>
          <p:cNvSpPr/>
          <p:nvPr/>
        </p:nvSpPr>
        <p:spPr>
          <a:xfrm>
            <a:off x="1704441" y="497039"/>
            <a:ext cx="268605" cy="294005"/>
          </a:xfrm>
          <a:custGeom>
            <a:avLst/>
            <a:gdLst/>
            <a:ahLst/>
            <a:cxnLst/>
            <a:rect l="l" t="t" r="r" b="b"/>
            <a:pathLst>
              <a:path w="268605" h="294005">
                <a:moveTo>
                  <a:pt x="74599" y="0"/>
                </a:moveTo>
                <a:lnTo>
                  <a:pt x="0" y="0"/>
                </a:lnTo>
                <a:lnTo>
                  <a:pt x="0" y="171729"/>
                </a:lnTo>
                <a:lnTo>
                  <a:pt x="5210" y="211664"/>
                </a:lnTo>
                <a:lnTo>
                  <a:pt x="47693" y="271223"/>
                </a:lnTo>
                <a:lnTo>
                  <a:pt x="85496" y="287854"/>
                </a:lnTo>
                <a:lnTo>
                  <a:pt x="134696" y="293725"/>
                </a:lnTo>
                <a:lnTo>
                  <a:pt x="183486" y="287887"/>
                </a:lnTo>
                <a:lnTo>
                  <a:pt x="221041" y="271314"/>
                </a:lnTo>
                <a:lnTo>
                  <a:pt x="247588" y="245417"/>
                </a:lnTo>
                <a:lnTo>
                  <a:pt x="255718" y="227977"/>
                </a:lnTo>
                <a:lnTo>
                  <a:pt x="134696" y="227977"/>
                </a:lnTo>
                <a:lnTo>
                  <a:pt x="108402" y="223590"/>
                </a:lnTo>
                <a:lnTo>
                  <a:pt x="89622" y="211374"/>
                </a:lnTo>
                <a:lnTo>
                  <a:pt x="78355" y="192750"/>
                </a:lnTo>
                <a:lnTo>
                  <a:pt x="74599" y="169138"/>
                </a:lnTo>
                <a:lnTo>
                  <a:pt x="74599" y="0"/>
                </a:lnTo>
                <a:close/>
              </a:path>
              <a:path w="268605" h="294005">
                <a:moveTo>
                  <a:pt x="268554" y="0"/>
                </a:moveTo>
                <a:lnTo>
                  <a:pt x="194386" y="0"/>
                </a:lnTo>
                <a:lnTo>
                  <a:pt x="194386" y="169138"/>
                </a:lnTo>
                <a:lnTo>
                  <a:pt x="190576" y="192750"/>
                </a:lnTo>
                <a:lnTo>
                  <a:pt x="179252" y="211374"/>
                </a:lnTo>
                <a:lnTo>
                  <a:pt x="160573" y="223590"/>
                </a:lnTo>
                <a:lnTo>
                  <a:pt x="134696" y="227977"/>
                </a:lnTo>
                <a:lnTo>
                  <a:pt x="255718" y="227977"/>
                </a:lnTo>
                <a:lnTo>
                  <a:pt x="263323" y="211664"/>
                </a:lnTo>
                <a:lnTo>
                  <a:pt x="263380" y="211374"/>
                </a:lnTo>
                <a:lnTo>
                  <a:pt x="268498" y="171729"/>
                </a:lnTo>
                <a:lnTo>
                  <a:pt x="26855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bk object 27"/>
          <p:cNvSpPr/>
          <p:nvPr/>
        </p:nvSpPr>
        <p:spPr>
          <a:xfrm>
            <a:off x="2022830" y="497039"/>
            <a:ext cx="323215" cy="288925"/>
          </a:xfrm>
          <a:custGeom>
            <a:avLst/>
            <a:gdLst/>
            <a:ahLst/>
            <a:cxnLst/>
            <a:rect l="l" t="t" r="r" b="b"/>
            <a:pathLst>
              <a:path w="323214" h="288925">
                <a:moveTo>
                  <a:pt x="101892" y="0"/>
                </a:moveTo>
                <a:lnTo>
                  <a:pt x="0" y="0"/>
                </a:lnTo>
                <a:lnTo>
                  <a:pt x="0" y="288544"/>
                </a:lnTo>
                <a:lnTo>
                  <a:pt x="73329" y="288544"/>
                </a:lnTo>
                <a:lnTo>
                  <a:pt x="73329" y="100787"/>
                </a:lnTo>
                <a:lnTo>
                  <a:pt x="140024" y="100787"/>
                </a:lnTo>
                <a:lnTo>
                  <a:pt x="101892" y="0"/>
                </a:lnTo>
                <a:close/>
              </a:path>
              <a:path w="323214" h="288925">
                <a:moveTo>
                  <a:pt x="140024" y="100787"/>
                </a:moveTo>
                <a:lnTo>
                  <a:pt x="73329" y="100787"/>
                </a:lnTo>
                <a:lnTo>
                  <a:pt x="144945" y="288544"/>
                </a:lnTo>
                <a:lnTo>
                  <a:pt x="177342" y="288544"/>
                </a:lnTo>
                <a:lnTo>
                  <a:pt x="227976" y="156590"/>
                </a:lnTo>
                <a:lnTo>
                  <a:pt x="161137" y="156590"/>
                </a:lnTo>
                <a:lnTo>
                  <a:pt x="140024" y="100787"/>
                </a:lnTo>
                <a:close/>
              </a:path>
              <a:path w="323214" h="288925">
                <a:moveTo>
                  <a:pt x="322706" y="100787"/>
                </a:moveTo>
                <a:lnTo>
                  <a:pt x="249389" y="100787"/>
                </a:lnTo>
                <a:lnTo>
                  <a:pt x="249389" y="288544"/>
                </a:lnTo>
                <a:lnTo>
                  <a:pt x="322706" y="288544"/>
                </a:lnTo>
                <a:lnTo>
                  <a:pt x="322706" y="100787"/>
                </a:lnTo>
                <a:close/>
              </a:path>
              <a:path w="323214" h="288925">
                <a:moveTo>
                  <a:pt x="322706" y="0"/>
                </a:moveTo>
                <a:lnTo>
                  <a:pt x="220827" y="0"/>
                </a:lnTo>
                <a:lnTo>
                  <a:pt x="161137" y="156590"/>
                </a:lnTo>
                <a:lnTo>
                  <a:pt x="227976" y="156590"/>
                </a:lnTo>
                <a:lnTo>
                  <a:pt x="249389" y="100787"/>
                </a:lnTo>
                <a:lnTo>
                  <a:pt x="322706" y="100787"/>
                </a:lnTo>
                <a:lnTo>
                  <a:pt x="32270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bk object 28"/>
          <p:cNvSpPr/>
          <p:nvPr/>
        </p:nvSpPr>
        <p:spPr>
          <a:xfrm>
            <a:off x="185671" y="146481"/>
            <a:ext cx="471472" cy="6579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6.png"/><Relationship Id="rId8" Type="http://schemas.openxmlformats.org/officeDocument/2006/relationships/image" Target="../media/image5.png"/><Relationship Id="rId7" Type="http://schemas.openxmlformats.org/officeDocument/2006/relationships/image" Target="../media/image4.png"/><Relationship Id="rId6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0526941" y="6440366"/>
            <a:ext cx="179577" cy="21520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10737507" y="6631305"/>
            <a:ext cx="155575" cy="0"/>
          </a:xfrm>
          <a:custGeom>
            <a:avLst/>
            <a:gdLst/>
            <a:ahLst/>
            <a:cxnLst/>
            <a:rect l="l" t="t" r="r" b="b"/>
            <a:pathLst>
              <a:path w="155575">
                <a:moveTo>
                  <a:pt x="0" y="0"/>
                </a:moveTo>
                <a:lnTo>
                  <a:pt x="155155" y="0"/>
                </a:lnTo>
              </a:path>
            </a:pathLst>
          </a:custGeom>
          <a:ln w="49530">
            <a:solidFill>
              <a:srgbClr val="0A164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10737507" y="6570980"/>
            <a:ext cx="54610" cy="35560"/>
          </a:xfrm>
          <a:custGeom>
            <a:avLst/>
            <a:gdLst/>
            <a:ahLst/>
            <a:cxnLst/>
            <a:rect l="l" t="t" r="r" b="b"/>
            <a:pathLst>
              <a:path w="54609" h="35559">
                <a:moveTo>
                  <a:pt x="0" y="35560"/>
                </a:moveTo>
                <a:lnTo>
                  <a:pt x="54571" y="35560"/>
                </a:lnTo>
                <a:lnTo>
                  <a:pt x="54571" y="0"/>
                </a:lnTo>
                <a:lnTo>
                  <a:pt x="0" y="0"/>
                </a:lnTo>
                <a:lnTo>
                  <a:pt x="0" y="35560"/>
                </a:lnTo>
                <a:close/>
              </a:path>
            </a:pathLst>
          </a:custGeom>
          <a:solidFill>
            <a:srgbClr val="0A164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10737507" y="6546850"/>
            <a:ext cx="153035" cy="0"/>
          </a:xfrm>
          <a:custGeom>
            <a:avLst/>
            <a:gdLst/>
            <a:ahLst/>
            <a:cxnLst/>
            <a:rect l="l" t="t" r="r" b="b"/>
            <a:pathLst>
              <a:path w="153034">
                <a:moveTo>
                  <a:pt x="0" y="0"/>
                </a:moveTo>
                <a:lnTo>
                  <a:pt x="152933" y="0"/>
                </a:lnTo>
              </a:path>
            </a:pathLst>
          </a:custGeom>
          <a:ln w="48260">
            <a:solidFill>
              <a:srgbClr val="0A164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10737507" y="6488429"/>
            <a:ext cx="54610" cy="34290"/>
          </a:xfrm>
          <a:custGeom>
            <a:avLst/>
            <a:gdLst/>
            <a:ahLst/>
            <a:cxnLst/>
            <a:rect l="l" t="t" r="r" b="b"/>
            <a:pathLst>
              <a:path w="54609" h="34290">
                <a:moveTo>
                  <a:pt x="0" y="34290"/>
                </a:moveTo>
                <a:lnTo>
                  <a:pt x="54571" y="34290"/>
                </a:lnTo>
                <a:lnTo>
                  <a:pt x="54571" y="0"/>
                </a:lnTo>
                <a:lnTo>
                  <a:pt x="0" y="0"/>
                </a:lnTo>
                <a:lnTo>
                  <a:pt x="0" y="34290"/>
                </a:lnTo>
                <a:close/>
              </a:path>
            </a:pathLst>
          </a:custGeom>
          <a:solidFill>
            <a:srgbClr val="0A164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10737507" y="6464300"/>
            <a:ext cx="155575" cy="0"/>
          </a:xfrm>
          <a:custGeom>
            <a:avLst/>
            <a:gdLst/>
            <a:ahLst/>
            <a:cxnLst/>
            <a:rect l="l" t="t" r="r" b="b"/>
            <a:pathLst>
              <a:path w="155575">
                <a:moveTo>
                  <a:pt x="0" y="0"/>
                </a:moveTo>
                <a:lnTo>
                  <a:pt x="155155" y="0"/>
                </a:lnTo>
              </a:path>
            </a:pathLst>
          </a:custGeom>
          <a:ln w="48259">
            <a:solidFill>
              <a:srgbClr val="0A164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11007959" y="6488762"/>
            <a:ext cx="0" cy="167005"/>
          </a:xfrm>
          <a:custGeom>
            <a:avLst/>
            <a:gdLst/>
            <a:ahLst/>
            <a:cxnLst/>
            <a:rect l="l" t="t" r="r" b="b"/>
            <a:pathLst>
              <a:path h="167004">
                <a:moveTo>
                  <a:pt x="0" y="0"/>
                </a:moveTo>
                <a:lnTo>
                  <a:pt x="0" y="166810"/>
                </a:lnTo>
              </a:path>
            </a:pathLst>
          </a:custGeom>
          <a:ln w="54571">
            <a:solidFill>
              <a:srgbClr val="0A164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bk object 23"/>
          <p:cNvSpPr/>
          <p:nvPr/>
        </p:nvSpPr>
        <p:spPr>
          <a:xfrm>
            <a:off x="10921339" y="6464564"/>
            <a:ext cx="173355" cy="0"/>
          </a:xfrm>
          <a:custGeom>
            <a:avLst/>
            <a:gdLst/>
            <a:ahLst/>
            <a:cxnLst/>
            <a:rect l="l" t="t" r="r" b="b"/>
            <a:pathLst>
              <a:path w="173354">
                <a:moveTo>
                  <a:pt x="0" y="0"/>
                </a:moveTo>
                <a:lnTo>
                  <a:pt x="172923" y="0"/>
                </a:lnTo>
              </a:path>
            </a:pathLst>
          </a:custGeom>
          <a:ln w="48395">
            <a:solidFill>
              <a:srgbClr val="0A164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bk object 24"/>
          <p:cNvSpPr/>
          <p:nvPr/>
        </p:nvSpPr>
        <p:spPr>
          <a:xfrm>
            <a:off x="11122266" y="6440366"/>
            <a:ext cx="199885" cy="2190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bk object 25"/>
          <p:cNvSpPr/>
          <p:nvPr/>
        </p:nvSpPr>
        <p:spPr>
          <a:xfrm>
            <a:off x="11359603" y="6440366"/>
            <a:ext cx="199898" cy="21907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bk object 26"/>
          <p:cNvSpPr/>
          <p:nvPr/>
        </p:nvSpPr>
        <p:spPr>
          <a:xfrm>
            <a:off x="11596598" y="6440366"/>
            <a:ext cx="240182" cy="21520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bk object 27"/>
          <p:cNvSpPr/>
          <p:nvPr/>
        </p:nvSpPr>
        <p:spPr>
          <a:xfrm>
            <a:off x="10229177" y="6178913"/>
            <a:ext cx="350913" cy="49071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89297" y="2708529"/>
            <a:ext cx="3213405" cy="756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7" y="3379495"/>
            <a:ext cx="6574790" cy="1491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11.jpeg"/><Relationship Id="rId3" Type="http://schemas.openxmlformats.org/officeDocument/2006/relationships/image" Target="../media/image25.jpeg"/><Relationship Id="rId2" Type="http://schemas.openxmlformats.org/officeDocument/2006/relationships/image" Target="../media/image9.png"/><Relationship Id="rId1" Type="http://schemas.openxmlformats.org/officeDocument/2006/relationships/image" Target="../media/image24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38.png"/><Relationship Id="rId8" Type="http://schemas.openxmlformats.org/officeDocument/2006/relationships/image" Target="../media/image37.png"/><Relationship Id="rId7" Type="http://schemas.openxmlformats.org/officeDocument/2006/relationships/image" Target="../media/image36.png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39.png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37.png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3" Type="http://schemas.openxmlformats.org/officeDocument/2006/relationships/image" Target="../media/image33.png"/><Relationship Id="rId2" Type="http://schemas.openxmlformats.org/officeDocument/2006/relationships/image" Target="../media/image31.png"/><Relationship Id="rId1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40.png"/><Relationship Id="rId7" Type="http://schemas.openxmlformats.org/officeDocument/2006/relationships/image" Target="../media/image36.png"/><Relationship Id="rId6" Type="http://schemas.openxmlformats.org/officeDocument/2006/relationships/image" Target="../media/image37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3" Type="http://schemas.openxmlformats.org/officeDocument/2006/relationships/image" Target="../media/image33.png"/><Relationship Id="rId2" Type="http://schemas.openxmlformats.org/officeDocument/2006/relationships/image" Target="../media/image31.png"/><Relationship Id="rId1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image" Target="../media/image46.png"/><Relationship Id="rId8" Type="http://schemas.openxmlformats.org/officeDocument/2006/relationships/image" Target="../media/image15.png"/><Relationship Id="rId7" Type="http://schemas.openxmlformats.org/officeDocument/2006/relationships/image" Target="../media/image45.png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Relationship Id="rId3" Type="http://schemas.openxmlformats.org/officeDocument/2006/relationships/image" Target="../media/image41.png"/><Relationship Id="rId2" Type="http://schemas.openxmlformats.org/officeDocument/2006/relationships/image" Target="../media/image17.png"/><Relationship Id="rId14" Type="http://schemas.openxmlformats.org/officeDocument/2006/relationships/slideLayout" Target="../slideLayouts/slideLayout2.xml"/><Relationship Id="rId13" Type="http://schemas.openxmlformats.org/officeDocument/2006/relationships/image" Target="../media/image50.png"/><Relationship Id="rId12" Type="http://schemas.openxmlformats.org/officeDocument/2006/relationships/image" Target="../media/image49.png"/><Relationship Id="rId11" Type="http://schemas.openxmlformats.org/officeDocument/2006/relationships/image" Target="../media/image48.png"/><Relationship Id="rId10" Type="http://schemas.openxmlformats.org/officeDocument/2006/relationships/image" Target="../media/image47.png"/><Relationship Id="rId1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jpeg"/><Relationship Id="rId8" Type="http://schemas.openxmlformats.org/officeDocument/2006/relationships/image" Target="../media/image10.png"/><Relationship Id="rId7" Type="http://schemas.openxmlformats.org/officeDocument/2006/relationships/image" Target="../media/image9.png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0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image" Target="../media/image62.png"/><Relationship Id="rId8" Type="http://schemas.openxmlformats.org/officeDocument/2006/relationships/image" Target="../media/image61.png"/><Relationship Id="rId7" Type="http://schemas.openxmlformats.org/officeDocument/2006/relationships/image" Target="../media/image60.png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5.png"/><Relationship Id="rId1" Type="http://schemas.openxmlformats.org/officeDocument/2006/relationships/image" Target="../media/image6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6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8.jpeg"/><Relationship Id="rId1" Type="http://schemas.openxmlformats.org/officeDocument/2006/relationships/image" Target="../media/image67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.jpe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23.png"/><Relationship Id="rId8" Type="http://schemas.openxmlformats.org/officeDocument/2006/relationships/image" Target="../media/image22.png"/><Relationship Id="rId7" Type="http://schemas.openxmlformats.org/officeDocument/2006/relationships/image" Target="../media/image21.png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path path="circle">
              <a:fillToRect l="100000" b="100000"/>
            </a:path>
            <a:tileRect t="-100000" r="-100000"/>
          </a:gra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1304137" y="2050161"/>
            <a:ext cx="9584690" cy="1824990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065" marR="5080" algn="ctr">
              <a:lnSpc>
                <a:spcPts val="5200"/>
              </a:lnSpc>
              <a:spcBef>
                <a:spcPts val="740"/>
              </a:spcBef>
            </a:pPr>
            <a:r>
              <a:rPr spc="-60" dirty="0"/>
              <a:t>Litz: </a:t>
            </a:r>
            <a:r>
              <a:rPr spc="-25" dirty="0"/>
              <a:t>Elastic </a:t>
            </a:r>
            <a:r>
              <a:rPr spc="40" dirty="0"/>
              <a:t>Framework </a:t>
            </a:r>
            <a:r>
              <a:rPr spc="-5" dirty="0"/>
              <a:t>for </a:t>
            </a:r>
            <a:r>
              <a:rPr spc="50" dirty="0"/>
              <a:t>High-  </a:t>
            </a:r>
            <a:r>
              <a:rPr spc="25" dirty="0"/>
              <a:t>Performance </a:t>
            </a:r>
            <a:r>
              <a:rPr spc="40" dirty="0"/>
              <a:t>Machine</a:t>
            </a:r>
            <a:r>
              <a:rPr spc="-55" dirty="0"/>
              <a:t> </a:t>
            </a:r>
            <a:r>
              <a:rPr spc="-20" dirty="0"/>
              <a:t>Learning</a:t>
            </a:r>
            <a:endParaRPr spc="-20" dirty="0"/>
          </a:p>
          <a:p>
            <a:pPr marL="1493520" marR="1485900" algn="ctr">
              <a:lnSpc>
                <a:spcPct val="111000"/>
              </a:lnSpc>
              <a:spcBef>
                <a:spcPts val="440"/>
              </a:spcBef>
            </a:pP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291992" y="4528286"/>
            <a:ext cx="5605780" cy="774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255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2400" b="1" kern="0" spc="25" dirty="0">
                <a:solidFill>
                  <a:schemeClr val="bg1"/>
                </a:solidFill>
                <a:latin typeface="Arial" panose="020B0604020202020204"/>
                <a:ea typeface="+mj-ea"/>
                <a:cs typeface="Arial" panose="020B0604020202020204"/>
              </a:rPr>
              <a:t>徐公明</a:t>
            </a:r>
            <a:endParaRPr sz="2400" b="1" kern="0" spc="25" dirty="0">
              <a:solidFill>
                <a:schemeClr val="bg1"/>
              </a:solidFill>
              <a:latin typeface="Arial" panose="020B0604020202020204"/>
              <a:ea typeface="+mj-ea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86854"/>
            <a:ext cx="7927340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spc="-30" dirty="0">
                <a:solidFill>
                  <a:srgbClr val="000000"/>
                </a:solidFill>
              </a:rPr>
              <a:t>Background: </a:t>
            </a:r>
            <a:r>
              <a:rPr sz="3800" dirty="0">
                <a:solidFill>
                  <a:srgbClr val="000000"/>
                </a:solidFill>
              </a:rPr>
              <a:t>Relaxed</a:t>
            </a:r>
            <a:r>
              <a:rPr sz="3800" spc="-45" dirty="0">
                <a:solidFill>
                  <a:srgbClr val="000000"/>
                </a:solidFill>
              </a:rPr>
              <a:t> </a:t>
            </a:r>
            <a:r>
              <a:rPr sz="3800" spc="-25" dirty="0">
                <a:solidFill>
                  <a:srgbClr val="000000"/>
                </a:solidFill>
              </a:rPr>
              <a:t>Consistency</a:t>
            </a:r>
            <a:endParaRPr sz="3800"/>
          </a:p>
        </p:txBody>
      </p:sp>
      <p:sp>
        <p:nvSpPr>
          <p:cNvPr id="3" name="object 3"/>
          <p:cNvSpPr txBox="1"/>
          <p:nvPr/>
        </p:nvSpPr>
        <p:spPr>
          <a:xfrm>
            <a:off x="7813954" y="5073789"/>
            <a:ext cx="154305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85" dirty="0">
                <a:latin typeface="Trebuchet MS" panose="020B0603020202020204"/>
                <a:cs typeface="Trebuchet MS" panose="020B0603020202020204"/>
              </a:rPr>
              <a:t>Parameter</a:t>
            </a:r>
            <a:r>
              <a:rPr sz="1600" spc="-15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65" dirty="0">
                <a:latin typeface="Trebuchet MS" panose="020B0603020202020204"/>
                <a:cs typeface="Trebuchet MS" panose="020B0603020202020204"/>
              </a:rPr>
              <a:t>Servers</a:t>
            </a:r>
            <a:endParaRPr sz="1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085158" y="3129493"/>
            <a:ext cx="637033" cy="90071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131919" y="3129488"/>
            <a:ext cx="539750" cy="342900"/>
          </a:xfrm>
          <a:custGeom>
            <a:avLst/>
            <a:gdLst/>
            <a:ahLst/>
            <a:cxnLst/>
            <a:rect l="l" t="t" r="r" b="b"/>
            <a:pathLst>
              <a:path w="539750" h="342900">
                <a:moveTo>
                  <a:pt x="0" y="342298"/>
                </a:moveTo>
                <a:lnTo>
                  <a:pt x="539704" y="342298"/>
                </a:lnTo>
                <a:lnTo>
                  <a:pt x="539704" y="0"/>
                </a:lnTo>
                <a:lnTo>
                  <a:pt x="0" y="0"/>
                </a:lnTo>
                <a:lnTo>
                  <a:pt x="0" y="342298"/>
                </a:lnTo>
                <a:close/>
              </a:path>
            </a:pathLst>
          </a:custGeom>
          <a:solidFill>
            <a:srgbClr val="5B9B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131919" y="3129495"/>
            <a:ext cx="539750" cy="342900"/>
          </a:xfrm>
          <a:custGeom>
            <a:avLst/>
            <a:gdLst/>
            <a:ahLst/>
            <a:cxnLst/>
            <a:rect l="l" t="t" r="r" b="b"/>
            <a:pathLst>
              <a:path w="539750" h="342900">
                <a:moveTo>
                  <a:pt x="0" y="0"/>
                </a:moveTo>
                <a:lnTo>
                  <a:pt x="539704" y="0"/>
                </a:lnTo>
                <a:lnTo>
                  <a:pt x="539704" y="342298"/>
                </a:lnTo>
                <a:lnTo>
                  <a:pt x="0" y="342298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171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138269" y="3135845"/>
            <a:ext cx="527050" cy="330200"/>
          </a:xfrm>
          <a:prstGeom prst="rect">
            <a:avLst/>
          </a:prstGeom>
          <a:solidFill>
            <a:srgbClr val="5B9BD5"/>
          </a:solidFill>
        </p:spPr>
        <p:txBody>
          <a:bodyPr vert="horz" wrap="square" lIns="0" tIns="14604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15"/>
              </a:spcBef>
            </a:pPr>
            <a:r>
              <a:rPr sz="1800" spc="-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800" spc="-15" baseline="-21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1</a:t>
            </a:r>
            <a:endParaRPr sz="1800" baseline="-210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160352" y="3129493"/>
            <a:ext cx="637033" cy="90071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207114" y="3129488"/>
            <a:ext cx="539750" cy="342900"/>
          </a:xfrm>
          <a:custGeom>
            <a:avLst/>
            <a:gdLst/>
            <a:ahLst/>
            <a:cxnLst/>
            <a:rect l="l" t="t" r="r" b="b"/>
            <a:pathLst>
              <a:path w="539750" h="342900">
                <a:moveTo>
                  <a:pt x="0" y="342298"/>
                </a:moveTo>
                <a:lnTo>
                  <a:pt x="539704" y="342298"/>
                </a:lnTo>
                <a:lnTo>
                  <a:pt x="539704" y="0"/>
                </a:lnTo>
                <a:lnTo>
                  <a:pt x="0" y="0"/>
                </a:lnTo>
                <a:lnTo>
                  <a:pt x="0" y="342298"/>
                </a:lnTo>
                <a:close/>
              </a:path>
            </a:pathLst>
          </a:custGeom>
          <a:solidFill>
            <a:srgbClr val="5B9B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207114" y="3129495"/>
            <a:ext cx="539750" cy="342900"/>
          </a:xfrm>
          <a:custGeom>
            <a:avLst/>
            <a:gdLst/>
            <a:ahLst/>
            <a:cxnLst/>
            <a:rect l="l" t="t" r="r" b="b"/>
            <a:pathLst>
              <a:path w="539750" h="342900">
                <a:moveTo>
                  <a:pt x="0" y="0"/>
                </a:moveTo>
                <a:lnTo>
                  <a:pt x="539704" y="0"/>
                </a:lnTo>
                <a:lnTo>
                  <a:pt x="539704" y="342298"/>
                </a:lnTo>
                <a:lnTo>
                  <a:pt x="0" y="342298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171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5213464" y="3135845"/>
            <a:ext cx="527050" cy="330200"/>
          </a:xfrm>
          <a:prstGeom prst="rect">
            <a:avLst/>
          </a:prstGeom>
          <a:solidFill>
            <a:srgbClr val="5B9BD5"/>
          </a:solidFill>
        </p:spPr>
        <p:txBody>
          <a:bodyPr vert="horz" wrap="square" lIns="0" tIns="14604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15"/>
              </a:spcBef>
            </a:pPr>
            <a:r>
              <a:rPr sz="1800" spc="-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800" spc="-15" baseline="-21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2</a:t>
            </a:r>
            <a:endParaRPr sz="1800" baseline="-210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229959" y="3129493"/>
            <a:ext cx="637034" cy="90071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276721" y="3129488"/>
            <a:ext cx="539750" cy="342900"/>
          </a:xfrm>
          <a:custGeom>
            <a:avLst/>
            <a:gdLst/>
            <a:ahLst/>
            <a:cxnLst/>
            <a:rect l="l" t="t" r="r" b="b"/>
            <a:pathLst>
              <a:path w="539750" h="342900">
                <a:moveTo>
                  <a:pt x="0" y="342298"/>
                </a:moveTo>
                <a:lnTo>
                  <a:pt x="539704" y="342298"/>
                </a:lnTo>
                <a:lnTo>
                  <a:pt x="539704" y="0"/>
                </a:lnTo>
                <a:lnTo>
                  <a:pt x="0" y="0"/>
                </a:lnTo>
                <a:lnTo>
                  <a:pt x="0" y="342298"/>
                </a:lnTo>
                <a:close/>
              </a:path>
            </a:pathLst>
          </a:custGeom>
          <a:solidFill>
            <a:srgbClr val="5B9B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276721" y="3129495"/>
            <a:ext cx="539750" cy="342900"/>
          </a:xfrm>
          <a:custGeom>
            <a:avLst/>
            <a:gdLst/>
            <a:ahLst/>
            <a:cxnLst/>
            <a:rect l="l" t="t" r="r" b="b"/>
            <a:pathLst>
              <a:path w="539750" h="342900">
                <a:moveTo>
                  <a:pt x="0" y="0"/>
                </a:moveTo>
                <a:lnTo>
                  <a:pt x="539704" y="0"/>
                </a:lnTo>
                <a:lnTo>
                  <a:pt x="539704" y="342298"/>
                </a:lnTo>
                <a:lnTo>
                  <a:pt x="0" y="342298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171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6283071" y="3135845"/>
            <a:ext cx="527050" cy="330200"/>
          </a:xfrm>
          <a:prstGeom prst="rect">
            <a:avLst/>
          </a:prstGeom>
          <a:solidFill>
            <a:srgbClr val="5B9BD5"/>
          </a:solidFill>
        </p:spPr>
        <p:txBody>
          <a:bodyPr vert="horz" wrap="square" lIns="0" tIns="14604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15"/>
              </a:spcBef>
            </a:pPr>
            <a:r>
              <a:rPr sz="1800" spc="-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800" spc="-15" baseline="-21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3</a:t>
            </a:r>
            <a:endParaRPr sz="1800" baseline="-210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299566" y="3129493"/>
            <a:ext cx="637034" cy="90071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346327" y="3129488"/>
            <a:ext cx="539750" cy="342900"/>
          </a:xfrm>
          <a:custGeom>
            <a:avLst/>
            <a:gdLst/>
            <a:ahLst/>
            <a:cxnLst/>
            <a:rect l="l" t="t" r="r" b="b"/>
            <a:pathLst>
              <a:path w="539750" h="342900">
                <a:moveTo>
                  <a:pt x="0" y="342298"/>
                </a:moveTo>
                <a:lnTo>
                  <a:pt x="539704" y="342298"/>
                </a:lnTo>
                <a:lnTo>
                  <a:pt x="539704" y="0"/>
                </a:lnTo>
                <a:lnTo>
                  <a:pt x="0" y="0"/>
                </a:lnTo>
                <a:lnTo>
                  <a:pt x="0" y="342298"/>
                </a:lnTo>
                <a:close/>
              </a:path>
            </a:pathLst>
          </a:custGeom>
          <a:solidFill>
            <a:srgbClr val="5B9B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346327" y="3129495"/>
            <a:ext cx="539750" cy="342900"/>
          </a:xfrm>
          <a:custGeom>
            <a:avLst/>
            <a:gdLst/>
            <a:ahLst/>
            <a:cxnLst/>
            <a:rect l="l" t="t" r="r" b="b"/>
            <a:pathLst>
              <a:path w="539750" h="342900">
                <a:moveTo>
                  <a:pt x="0" y="0"/>
                </a:moveTo>
                <a:lnTo>
                  <a:pt x="539704" y="0"/>
                </a:lnTo>
                <a:lnTo>
                  <a:pt x="539704" y="342298"/>
                </a:lnTo>
                <a:lnTo>
                  <a:pt x="0" y="342298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171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7352677" y="3135845"/>
            <a:ext cx="527050" cy="330200"/>
          </a:xfrm>
          <a:prstGeom prst="rect">
            <a:avLst/>
          </a:prstGeom>
          <a:solidFill>
            <a:srgbClr val="5B9BD5"/>
          </a:solidFill>
        </p:spPr>
        <p:txBody>
          <a:bodyPr vert="horz" wrap="square" lIns="0" tIns="14604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15"/>
              </a:spcBef>
            </a:pPr>
            <a:r>
              <a:rPr sz="1800" spc="-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800" spc="-15" baseline="-21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4</a:t>
            </a:r>
            <a:endParaRPr sz="1800" baseline="-210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675428" y="4769817"/>
            <a:ext cx="648197" cy="91649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4722190" y="4769815"/>
            <a:ext cx="549275" cy="348615"/>
          </a:xfrm>
          <a:prstGeom prst="rect">
            <a:avLst/>
          </a:prstGeom>
          <a:solidFill>
            <a:srgbClr val="ED7D31"/>
          </a:solidFill>
          <a:ln w="12700">
            <a:solidFill>
              <a:srgbClr val="41719C"/>
            </a:solidFill>
          </a:ln>
        </p:spPr>
        <p:txBody>
          <a:bodyPr vert="horz" wrap="square" lIns="0" tIns="24130" rIns="0" bIns="0" rtlCol="0">
            <a:spAutoFit/>
          </a:bodyPr>
          <a:lstStyle/>
          <a:p>
            <a:pPr marL="176530">
              <a:lnSpc>
                <a:spcPct val="100000"/>
              </a:lnSpc>
              <a:spcBef>
                <a:spcPts val="190"/>
              </a:spcBef>
            </a:pPr>
            <a:r>
              <a:rPr sz="1800" spc="-5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P</a:t>
            </a:r>
            <a:r>
              <a:rPr sz="1800" spc="-75" baseline="-21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1</a:t>
            </a:r>
            <a:endParaRPr sz="1800" baseline="-210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750623" y="4769817"/>
            <a:ext cx="642614" cy="90860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5797384" y="4769815"/>
            <a:ext cx="544830" cy="345440"/>
          </a:xfrm>
          <a:prstGeom prst="rect">
            <a:avLst/>
          </a:prstGeom>
          <a:solidFill>
            <a:srgbClr val="ED7D31"/>
          </a:solidFill>
          <a:ln w="12700">
            <a:solidFill>
              <a:srgbClr val="41719C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173990">
              <a:lnSpc>
                <a:spcPct val="100000"/>
              </a:lnSpc>
              <a:spcBef>
                <a:spcPts val="180"/>
              </a:spcBef>
            </a:pPr>
            <a:r>
              <a:rPr sz="1800" spc="-5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P</a:t>
            </a:r>
            <a:r>
              <a:rPr sz="1800" spc="-75" baseline="-21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2</a:t>
            </a:r>
            <a:endParaRPr sz="1800" baseline="-210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820230" y="4769817"/>
            <a:ext cx="642614" cy="90860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6866991" y="4769815"/>
            <a:ext cx="544830" cy="345440"/>
          </a:xfrm>
          <a:prstGeom prst="rect">
            <a:avLst/>
          </a:prstGeom>
          <a:solidFill>
            <a:srgbClr val="ED7D31"/>
          </a:solidFill>
          <a:ln w="12700">
            <a:solidFill>
              <a:srgbClr val="41719C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173990">
              <a:lnSpc>
                <a:spcPct val="100000"/>
              </a:lnSpc>
              <a:spcBef>
                <a:spcPts val="180"/>
              </a:spcBef>
            </a:pPr>
            <a:r>
              <a:rPr sz="1800" spc="-5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P</a:t>
            </a:r>
            <a:r>
              <a:rPr sz="1800" spc="-75" baseline="-21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3</a:t>
            </a:r>
            <a:endParaRPr sz="1800" baseline="-210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061891" y="3357037"/>
            <a:ext cx="5295265" cy="618490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670"/>
              </a:spcBef>
            </a:pPr>
            <a:r>
              <a:rPr sz="1600" spc="-40" dirty="0">
                <a:latin typeface="Trebuchet MS" panose="020B0603020202020204"/>
                <a:cs typeface="Trebuchet MS" panose="020B0603020202020204"/>
              </a:rPr>
              <a:t>W</a:t>
            </a:r>
            <a:r>
              <a:rPr sz="1600" spc="20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1600" spc="-65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1600" spc="-135" dirty="0">
                <a:latin typeface="Trebuchet MS" panose="020B0603020202020204"/>
                <a:cs typeface="Trebuchet MS" panose="020B0603020202020204"/>
              </a:rPr>
              <a:t>k</a:t>
            </a:r>
            <a:r>
              <a:rPr sz="1600" spc="-80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1600" spc="-90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1600" spc="-25" dirty="0">
                <a:latin typeface="Trebuchet MS" panose="020B0603020202020204"/>
                <a:cs typeface="Trebuchet MS" panose="020B0603020202020204"/>
              </a:rPr>
              <a:t>s</a:t>
            </a:r>
            <a:endParaRPr sz="16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  <a:tabLst>
                <a:tab pos="1089660" algn="l"/>
                <a:tab pos="2152650" algn="l"/>
                <a:tab pos="3228975" algn="l"/>
              </a:tabLst>
            </a:pPr>
            <a:r>
              <a:rPr sz="1400" spc="5" dirty="0">
                <a:latin typeface="Trebuchet MS" panose="020B0603020202020204"/>
                <a:cs typeface="Trebuchet MS" panose="020B0603020202020204"/>
              </a:rPr>
              <a:t>∆(𝐷</a:t>
            </a:r>
            <a:r>
              <a:rPr sz="1500" spc="7" baseline="-17000" dirty="0">
                <a:latin typeface="Trebuchet MS" panose="020B0603020202020204"/>
                <a:cs typeface="Trebuchet MS" panose="020B0603020202020204"/>
              </a:rPr>
              <a:t>%</a:t>
            </a:r>
            <a:r>
              <a:rPr sz="1400" spc="5" dirty="0">
                <a:latin typeface="Trebuchet MS" panose="020B0603020202020204"/>
                <a:cs typeface="Trebuchet MS" panose="020B0603020202020204"/>
              </a:rPr>
              <a:t>,</a:t>
            </a:r>
            <a:r>
              <a:rPr sz="1400" spc="-19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400" spc="130" dirty="0">
                <a:latin typeface="Trebuchet MS" panose="020B0603020202020204"/>
                <a:cs typeface="Trebuchet MS" panose="020B0603020202020204"/>
              </a:rPr>
              <a:t>𝑃)	</a:t>
            </a:r>
            <a:r>
              <a:rPr sz="1400" spc="60" dirty="0">
                <a:latin typeface="Trebuchet MS" panose="020B0603020202020204"/>
                <a:cs typeface="Trebuchet MS" panose="020B0603020202020204"/>
              </a:rPr>
              <a:t>∆(𝐷</a:t>
            </a:r>
            <a:r>
              <a:rPr sz="1500" spc="89" baseline="-17000" dirty="0">
                <a:latin typeface="Trebuchet MS" panose="020B0603020202020204"/>
                <a:cs typeface="Trebuchet MS" panose="020B0603020202020204"/>
              </a:rPr>
              <a:t>)</a:t>
            </a:r>
            <a:r>
              <a:rPr sz="1400" spc="60" dirty="0">
                <a:latin typeface="Trebuchet MS" panose="020B0603020202020204"/>
                <a:cs typeface="Trebuchet MS" panose="020B0603020202020204"/>
              </a:rPr>
              <a:t>,</a:t>
            </a:r>
            <a:r>
              <a:rPr sz="1400" spc="-19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400" spc="130" dirty="0">
                <a:latin typeface="Trebuchet MS" panose="020B0603020202020204"/>
                <a:cs typeface="Trebuchet MS" panose="020B0603020202020204"/>
              </a:rPr>
              <a:t>𝑃)	</a:t>
            </a:r>
            <a:r>
              <a:rPr sz="1400" spc="60" dirty="0">
                <a:latin typeface="Trebuchet MS" panose="020B0603020202020204"/>
                <a:cs typeface="Trebuchet MS" panose="020B0603020202020204"/>
              </a:rPr>
              <a:t>∆(𝐷</a:t>
            </a:r>
            <a:r>
              <a:rPr sz="1500" spc="89" baseline="-17000" dirty="0">
                <a:latin typeface="Trebuchet MS" panose="020B0603020202020204"/>
                <a:cs typeface="Trebuchet MS" panose="020B0603020202020204"/>
              </a:rPr>
              <a:t>*</a:t>
            </a:r>
            <a:r>
              <a:rPr sz="1400" spc="60" dirty="0">
                <a:latin typeface="Trebuchet MS" panose="020B0603020202020204"/>
                <a:cs typeface="Trebuchet MS" panose="020B0603020202020204"/>
              </a:rPr>
              <a:t>,</a:t>
            </a:r>
            <a:r>
              <a:rPr sz="1400" spc="-19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400" spc="130" dirty="0">
                <a:latin typeface="Trebuchet MS" panose="020B0603020202020204"/>
                <a:cs typeface="Trebuchet MS" panose="020B0603020202020204"/>
              </a:rPr>
              <a:t>𝑃)	</a:t>
            </a:r>
            <a:r>
              <a:rPr sz="1400" spc="25" dirty="0">
                <a:latin typeface="Trebuchet MS" panose="020B0603020202020204"/>
                <a:cs typeface="Trebuchet MS" panose="020B0603020202020204"/>
              </a:rPr>
              <a:t>∆(𝐷</a:t>
            </a:r>
            <a:r>
              <a:rPr sz="1500" spc="37" baseline="-17000" dirty="0">
                <a:latin typeface="Trebuchet MS" panose="020B0603020202020204"/>
                <a:cs typeface="Trebuchet MS" panose="020B0603020202020204"/>
              </a:rPr>
              <a:t>+</a:t>
            </a:r>
            <a:r>
              <a:rPr sz="1400" spc="25" dirty="0">
                <a:latin typeface="Trebuchet MS" panose="020B0603020202020204"/>
                <a:cs typeface="Trebuchet MS" panose="020B0603020202020204"/>
              </a:rPr>
              <a:t>,</a:t>
            </a:r>
            <a:r>
              <a:rPr sz="1400" spc="-19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400" spc="130" dirty="0">
                <a:latin typeface="Trebuchet MS" panose="020B0603020202020204"/>
                <a:cs typeface="Trebuchet MS" panose="020B0603020202020204"/>
              </a:rPr>
              <a:t>𝑃)</a:t>
            </a:r>
            <a:endParaRPr sz="14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403674" y="4030205"/>
            <a:ext cx="596265" cy="739775"/>
          </a:xfrm>
          <a:custGeom>
            <a:avLst/>
            <a:gdLst/>
            <a:ahLst/>
            <a:cxnLst/>
            <a:rect l="l" t="t" r="r" b="b"/>
            <a:pathLst>
              <a:path w="596264" h="739775">
                <a:moveTo>
                  <a:pt x="0" y="0"/>
                </a:moveTo>
                <a:lnTo>
                  <a:pt x="595853" y="739616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403674" y="4030205"/>
            <a:ext cx="1668780" cy="739775"/>
          </a:xfrm>
          <a:custGeom>
            <a:avLst/>
            <a:gdLst/>
            <a:ahLst/>
            <a:cxnLst/>
            <a:rect l="l" t="t" r="r" b="b"/>
            <a:pathLst>
              <a:path w="1668779" h="739775">
                <a:moveTo>
                  <a:pt x="0" y="0"/>
                </a:moveTo>
                <a:lnTo>
                  <a:pt x="1668250" y="739615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403674" y="4030205"/>
            <a:ext cx="2735580" cy="739775"/>
          </a:xfrm>
          <a:custGeom>
            <a:avLst/>
            <a:gdLst/>
            <a:ahLst/>
            <a:cxnLst/>
            <a:rect l="l" t="t" r="r" b="b"/>
            <a:pathLst>
              <a:path w="2735579" h="739775">
                <a:moveTo>
                  <a:pt x="0" y="0"/>
                </a:moveTo>
                <a:lnTo>
                  <a:pt x="2735531" y="739614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999531" y="4030205"/>
            <a:ext cx="479425" cy="739775"/>
          </a:xfrm>
          <a:custGeom>
            <a:avLst/>
            <a:gdLst/>
            <a:ahLst/>
            <a:cxnLst/>
            <a:rect l="l" t="t" r="r" b="b"/>
            <a:pathLst>
              <a:path w="479425" h="739775">
                <a:moveTo>
                  <a:pt x="479337" y="0"/>
                </a:moveTo>
                <a:lnTo>
                  <a:pt x="0" y="739615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478869" y="4030205"/>
            <a:ext cx="593090" cy="739775"/>
          </a:xfrm>
          <a:custGeom>
            <a:avLst/>
            <a:gdLst/>
            <a:ahLst/>
            <a:cxnLst/>
            <a:rect l="l" t="t" r="r" b="b"/>
            <a:pathLst>
              <a:path w="593089" h="739775">
                <a:moveTo>
                  <a:pt x="0" y="0"/>
                </a:moveTo>
                <a:lnTo>
                  <a:pt x="593061" y="739614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5478869" y="4030205"/>
            <a:ext cx="1663064" cy="739775"/>
          </a:xfrm>
          <a:custGeom>
            <a:avLst/>
            <a:gdLst/>
            <a:ahLst/>
            <a:cxnLst/>
            <a:rect l="l" t="t" r="r" b="b"/>
            <a:pathLst>
              <a:path w="1663065" h="739775">
                <a:moveTo>
                  <a:pt x="0" y="0"/>
                </a:moveTo>
                <a:lnTo>
                  <a:pt x="1662670" y="739614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999534" y="4030205"/>
            <a:ext cx="1549400" cy="739775"/>
          </a:xfrm>
          <a:custGeom>
            <a:avLst/>
            <a:gdLst/>
            <a:ahLst/>
            <a:cxnLst/>
            <a:rect l="l" t="t" r="r" b="b"/>
            <a:pathLst>
              <a:path w="1549400" h="739775">
                <a:moveTo>
                  <a:pt x="1548940" y="0"/>
                </a:moveTo>
                <a:lnTo>
                  <a:pt x="0" y="739615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6071930" y="4030205"/>
            <a:ext cx="476884" cy="739775"/>
          </a:xfrm>
          <a:custGeom>
            <a:avLst/>
            <a:gdLst/>
            <a:ahLst/>
            <a:cxnLst/>
            <a:rect l="l" t="t" r="r" b="b"/>
            <a:pathLst>
              <a:path w="476884" h="739775">
                <a:moveTo>
                  <a:pt x="476545" y="0"/>
                </a:moveTo>
                <a:lnTo>
                  <a:pt x="0" y="739614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999530" y="4030205"/>
            <a:ext cx="2618740" cy="739775"/>
          </a:xfrm>
          <a:custGeom>
            <a:avLst/>
            <a:gdLst/>
            <a:ahLst/>
            <a:cxnLst/>
            <a:rect l="l" t="t" r="r" b="b"/>
            <a:pathLst>
              <a:path w="2618740" h="739775">
                <a:moveTo>
                  <a:pt x="2618551" y="0"/>
                </a:moveTo>
                <a:lnTo>
                  <a:pt x="0" y="739615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6548475" y="4030205"/>
            <a:ext cx="593090" cy="739775"/>
          </a:xfrm>
          <a:custGeom>
            <a:avLst/>
            <a:gdLst/>
            <a:ahLst/>
            <a:cxnLst/>
            <a:rect l="l" t="t" r="r" b="b"/>
            <a:pathLst>
              <a:path w="593090" h="739775">
                <a:moveTo>
                  <a:pt x="0" y="0"/>
                </a:moveTo>
                <a:lnTo>
                  <a:pt x="593061" y="739614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6071931" y="4030205"/>
            <a:ext cx="1546225" cy="739775"/>
          </a:xfrm>
          <a:custGeom>
            <a:avLst/>
            <a:gdLst/>
            <a:ahLst/>
            <a:cxnLst/>
            <a:rect l="l" t="t" r="r" b="b"/>
            <a:pathLst>
              <a:path w="1546225" h="739775">
                <a:moveTo>
                  <a:pt x="1546150" y="0"/>
                </a:moveTo>
                <a:lnTo>
                  <a:pt x="0" y="739614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7141536" y="4030205"/>
            <a:ext cx="476884" cy="739775"/>
          </a:xfrm>
          <a:custGeom>
            <a:avLst/>
            <a:gdLst/>
            <a:ahLst/>
            <a:cxnLst/>
            <a:rect l="l" t="t" r="r" b="b"/>
            <a:pathLst>
              <a:path w="476884" h="739775">
                <a:moveTo>
                  <a:pt x="476545" y="0"/>
                </a:moveTo>
                <a:lnTo>
                  <a:pt x="0" y="739614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4127195" y="3481452"/>
            <a:ext cx="549275" cy="147955"/>
          </a:xfrm>
          <a:custGeom>
            <a:avLst/>
            <a:gdLst/>
            <a:ahLst/>
            <a:cxnLst/>
            <a:rect l="l" t="t" r="r" b="b"/>
            <a:pathLst>
              <a:path w="549275" h="147954">
                <a:moveTo>
                  <a:pt x="0" y="147496"/>
                </a:moveTo>
                <a:lnTo>
                  <a:pt x="549164" y="147496"/>
                </a:lnTo>
                <a:lnTo>
                  <a:pt x="549164" y="0"/>
                </a:lnTo>
                <a:lnTo>
                  <a:pt x="0" y="0"/>
                </a:lnTo>
                <a:lnTo>
                  <a:pt x="0" y="147496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4127195" y="3481451"/>
            <a:ext cx="549275" cy="147955"/>
          </a:xfrm>
          <a:custGeom>
            <a:avLst/>
            <a:gdLst/>
            <a:ahLst/>
            <a:cxnLst/>
            <a:rect l="l" t="t" r="r" b="b"/>
            <a:pathLst>
              <a:path w="549275" h="147954">
                <a:moveTo>
                  <a:pt x="0" y="0"/>
                </a:moveTo>
                <a:lnTo>
                  <a:pt x="549164" y="0"/>
                </a:lnTo>
                <a:lnTo>
                  <a:pt x="549164" y="147496"/>
                </a:lnTo>
                <a:lnTo>
                  <a:pt x="0" y="14749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171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5202554" y="3484690"/>
            <a:ext cx="549275" cy="147955"/>
          </a:xfrm>
          <a:custGeom>
            <a:avLst/>
            <a:gdLst/>
            <a:ahLst/>
            <a:cxnLst/>
            <a:rect l="l" t="t" r="r" b="b"/>
            <a:pathLst>
              <a:path w="549275" h="147954">
                <a:moveTo>
                  <a:pt x="0" y="147496"/>
                </a:moveTo>
                <a:lnTo>
                  <a:pt x="549164" y="147496"/>
                </a:lnTo>
                <a:lnTo>
                  <a:pt x="549164" y="0"/>
                </a:lnTo>
                <a:lnTo>
                  <a:pt x="0" y="0"/>
                </a:lnTo>
                <a:lnTo>
                  <a:pt x="0" y="147496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5202554" y="3484689"/>
            <a:ext cx="549275" cy="147955"/>
          </a:xfrm>
          <a:custGeom>
            <a:avLst/>
            <a:gdLst/>
            <a:ahLst/>
            <a:cxnLst/>
            <a:rect l="l" t="t" r="r" b="b"/>
            <a:pathLst>
              <a:path w="549275" h="147954">
                <a:moveTo>
                  <a:pt x="0" y="0"/>
                </a:moveTo>
                <a:lnTo>
                  <a:pt x="549164" y="0"/>
                </a:lnTo>
                <a:lnTo>
                  <a:pt x="549164" y="147496"/>
                </a:lnTo>
                <a:lnTo>
                  <a:pt x="0" y="14749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171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6271069" y="3481452"/>
            <a:ext cx="549275" cy="147955"/>
          </a:xfrm>
          <a:custGeom>
            <a:avLst/>
            <a:gdLst/>
            <a:ahLst/>
            <a:cxnLst/>
            <a:rect l="l" t="t" r="r" b="b"/>
            <a:pathLst>
              <a:path w="549275" h="147954">
                <a:moveTo>
                  <a:pt x="0" y="147496"/>
                </a:moveTo>
                <a:lnTo>
                  <a:pt x="549164" y="147496"/>
                </a:lnTo>
                <a:lnTo>
                  <a:pt x="549164" y="0"/>
                </a:lnTo>
                <a:lnTo>
                  <a:pt x="0" y="0"/>
                </a:lnTo>
                <a:lnTo>
                  <a:pt x="0" y="147496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6271069" y="3481451"/>
            <a:ext cx="549275" cy="147955"/>
          </a:xfrm>
          <a:custGeom>
            <a:avLst/>
            <a:gdLst/>
            <a:ahLst/>
            <a:cxnLst/>
            <a:rect l="l" t="t" r="r" b="b"/>
            <a:pathLst>
              <a:path w="549275" h="147954">
                <a:moveTo>
                  <a:pt x="0" y="0"/>
                </a:moveTo>
                <a:lnTo>
                  <a:pt x="549164" y="0"/>
                </a:lnTo>
                <a:lnTo>
                  <a:pt x="549164" y="147496"/>
                </a:lnTo>
                <a:lnTo>
                  <a:pt x="0" y="14749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171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7343495" y="3484690"/>
            <a:ext cx="549275" cy="147955"/>
          </a:xfrm>
          <a:custGeom>
            <a:avLst/>
            <a:gdLst/>
            <a:ahLst/>
            <a:cxnLst/>
            <a:rect l="l" t="t" r="r" b="b"/>
            <a:pathLst>
              <a:path w="549275" h="147954">
                <a:moveTo>
                  <a:pt x="0" y="147496"/>
                </a:moveTo>
                <a:lnTo>
                  <a:pt x="549164" y="147496"/>
                </a:lnTo>
                <a:lnTo>
                  <a:pt x="549164" y="0"/>
                </a:lnTo>
                <a:lnTo>
                  <a:pt x="0" y="0"/>
                </a:lnTo>
                <a:lnTo>
                  <a:pt x="0" y="147496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7343495" y="3484689"/>
            <a:ext cx="549275" cy="147955"/>
          </a:xfrm>
          <a:custGeom>
            <a:avLst/>
            <a:gdLst/>
            <a:ahLst/>
            <a:cxnLst/>
            <a:rect l="l" t="t" r="r" b="b"/>
            <a:pathLst>
              <a:path w="549275" h="147954">
                <a:moveTo>
                  <a:pt x="0" y="0"/>
                </a:moveTo>
                <a:lnTo>
                  <a:pt x="549164" y="0"/>
                </a:lnTo>
                <a:lnTo>
                  <a:pt x="549164" y="147496"/>
                </a:lnTo>
                <a:lnTo>
                  <a:pt x="0" y="14749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171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4326953" y="4242328"/>
            <a:ext cx="3426460" cy="280035"/>
          </a:xfrm>
          <a:custGeom>
            <a:avLst/>
            <a:gdLst/>
            <a:ahLst/>
            <a:cxnLst/>
            <a:rect l="l" t="t" r="r" b="b"/>
            <a:pathLst>
              <a:path w="3426459" h="280035">
                <a:moveTo>
                  <a:pt x="0" y="279684"/>
                </a:moveTo>
                <a:lnTo>
                  <a:pt x="3426167" y="279684"/>
                </a:lnTo>
                <a:lnTo>
                  <a:pt x="3426167" y="0"/>
                </a:lnTo>
                <a:lnTo>
                  <a:pt x="0" y="0"/>
                </a:lnTo>
                <a:lnTo>
                  <a:pt x="0" y="2796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 txBox="1"/>
          <p:nvPr/>
        </p:nvSpPr>
        <p:spPr>
          <a:xfrm>
            <a:off x="4326953" y="4242320"/>
            <a:ext cx="3426460" cy="280035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75970">
              <a:lnSpc>
                <a:spcPts val="2080"/>
              </a:lnSpc>
            </a:pPr>
            <a:r>
              <a:rPr sz="1800" spc="-105" dirty="0">
                <a:latin typeface="Trebuchet MS" panose="020B0603020202020204"/>
                <a:cs typeface="Trebuchet MS" panose="020B0603020202020204"/>
              </a:rPr>
              <a:t>Relaxed</a:t>
            </a:r>
            <a:r>
              <a:rPr sz="1800" spc="-13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75" dirty="0">
                <a:latin typeface="Trebuchet MS" panose="020B0603020202020204"/>
                <a:cs typeface="Trebuchet MS" panose="020B0603020202020204"/>
              </a:rPr>
              <a:t>Consistency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16939" y="1872424"/>
            <a:ext cx="10092055" cy="874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zh-CN" sz="2800" dirty="0">
                <a:latin typeface="Arial" panose="020B0604020202020204"/>
                <a:cs typeface="Arial" panose="020B0604020202020204"/>
              </a:rPr>
              <a:t>计算机节点</a:t>
            </a:r>
            <a:r>
              <a:rPr sz="2800" dirty="0">
                <a:latin typeface="Arial" panose="020B0604020202020204"/>
                <a:cs typeface="Arial" panose="020B0604020202020204"/>
              </a:rPr>
              <a:t>可以使用较</a:t>
            </a:r>
            <a:r>
              <a:rPr lang="zh-CN" sz="2800" dirty="0">
                <a:latin typeface="Arial" panose="020B0604020202020204"/>
                <a:cs typeface="Arial" panose="020B0604020202020204"/>
              </a:rPr>
              <a:t>宽松</a:t>
            </a:r>
            <a:r>
              <a:rPr sz="2800" dirty="0">
                <a:latin typeface="Arial" panose="020B0604020202020204"/>
                <a:cs typeface="Arial" panose="020B0604020202020204"/>
              </a:rPr>
              <a:t>的一致性模型访问参数服务器中的值</a:t>
            </a:r>
            <a:r>
              <a:rPr sz="2800" spc="30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-30" dirty="0">
                <a:latin typeface="Arial" panose="020B0604020202020204"/>
                <a:cs typeface="Arial" panose="020B0604020202020204"/>
              </a:rPr>
              <a:t>(</a:t>
            </a:r>
            <a:r>
              <a:rPr sz="2800" b="1" spc="-30" dirty="0">
                <a:latin typeface="Arial" panose="020B0604020202020204"/>
                <a:cs typeface="Arial" panose="020B0604020202020204"/>
              </a:rPr>
              <a:t>relaxed</a:t>
            </a:r>
            <a:r>
              <a:rPr sz="2800" b="1" spc="-70" dirty="0">
                <a:latin typeface="Arial" panose="020B0604020202020204"/>
                <a:cs typeface="Arial" panose="020B0604020202020204"/>
              </a:rPr>
              <a:t> </a:t>
            </a:r>
            <a:r>
              <a:rPr sz="2800" b="1" spc="-30" dirty="0">
                <a:latin typeface="Arial" panose="020B0604020202020204"/>
                <a:cs typeface="Arial" panose="020B0604020202020204"/>
              </a:rPr>
              <a:t>consistency</a:t>
            </a:r>
            <a:r>
              <a:rPr sz="2800" spc="-30" dirty="0">
                <a:latin typeface="Arial" panose="020B0604020202020204"/>
                <a:cs typeface="Arial" panose="020B0604020202020204"/>
              </a:rPr>
              <a:t>).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916939" y="5656284"/>
            <a:ext cx="9984105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 panose="020B0604020202020204"/>
                <a:cs typeface="Arial" panose="020B0604020202020204"/>
              </a:rPr>
              <a:t>降低同步成本以实现更高的吞吐量。</a:t>
            </a:r>
            <a:endParaRPr sz="2800" dirty="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86854"/>
            <a:ext cx="8646795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spc="-15" dirty="0">
                <a:solidFill>
                  <a:srgbClr val="000000"/>
                </a:solidFill>
              </a:rPr>
              <a:t>Challenges </a:t>
            </a:r>
            <a:r>
              <a:rPr sz="3800" spc="-5" dirty="0">
                <a:solidFill>
                  <a:srgbClr val="000000"/>
                </a:solidFill>
              </a:rPr>
              <a:t>for </a:t>
            </a:r>
            <a:r>
              <a:rPr sz="3800" spc="-20" dirty="0">
                <a:solidFill>
                  <a:srgbClr val="000000"/>
                </a:solidFill>
              </a:rPr>
              <a:t>Elastic </a:t>
            </a:r>
            <a:r>
              <a:rPr sz="3800" spc="105" dirty="0">
                <a:solidFill>
                  <a:srgbClr val="000000"/>
                </a:solidFill>
              </a:rPr>
              <a:t>ML</a:t>
            </a:r>
            <a:r>
              <a:rPr sz="3800" spc="-5" dirty="0">
                <a:solidFill>
                  <a:srgbClr val="000000"/>
                </a:solidFill>
              </a:rPr>
              <a:t> </a:t>
            </a:r>
            <a:r>
              <a:rPr sz="3800" spc="30" dirty="0">
                <a:solidFill>
                  <a:srgbClr val="000000"/>
                </a:solidFill>
              </a:rPr>
              <a:t>Framework</a:t>
            </a:r>
            <a:endParaRPr sz="3800"/>
          </a:p>
        </p:txBody>
      </p:sp>
      <p:sp>
        <p:nvSpPr>
          <p:cNvPr id="3" name="object 3"/>
          <p:cNvSpPr txBox="1"/>
          <p:nvPr/>
        </p:nvSpPr>
        <p:spPr>
          <a:xfrm>
            <a:off x="916939" y="3782352"/>
            <a:ext cx="9705975" cy="2244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15" dirty="0">
                <a:latin typeface="Arial" panose="020B0604020202020204"/>
                <a:cs typeface="Arial" panose="020B0604020202020204"/>
              </a:rPr>
              <a:t>支持应用程序级模型调度</a:t>
            </a:r>
            <a:endParaRPr sz="2600" spc="15" dirty="0">
              <a:latin typeface="Arial" panose="020B0604020202020204"/>
              <a:cs typeface="Arial" panose="020B0604020202020204"/>
            </a:endParaRPr>
          </a:p>
          <a:p>
            <a:pPr marL="241300" indent="-228600">
              <a:lnSpc>
                <a:spcPts val="2635"/>
              </a:lnSpc>
              <a:spcBef>
                <a:spcPts val="10"/>
              </a:spcBef>
              <a:buChar char="•"/>
              <a:tabLst>
                <a:tab pos="240665" algn="l"/>
                <a:tab pos="241300" algn="l"/>
              </a:tabLst>
            </a:pPr>
            <a:r>
              <a:rPr sz="2200" spc="10" dirty="0">
                <a:latin typeface="Arial" panose="020B0604020202020204"/>
                <a:cs typeface="Arial" panose="020B0604020202020204"/>
              </a:rPr>
              <a:t>为任务调度提供灵活的工具。</a:t>
            </a:r>
            <a:endParaRPr sz="2200" spc="10" dirty="0">
              <a:latin typeface="Arial" panose="020B0604020202020204"/>
              <a:cs typeface="Arial" panose="020B0604020202020204"/>
            </a:endParaRPr>
          </a:p>
          <a:p>
            <a:pPr marL="241300" indent="-228600">
              <a:lnSpc>
                <a:spcPts val="2635"/>
              </a:lnSpc>
              <a:buChar char="•"/>
              <a:tabLst>
                <a:tab pos="240665" algn="l"/>
                <a:tab pos="241300" algn="l"/>
              </a:tabLst>
            </a:pPr>
            <a:r>
              <a:rPr sz="2200" dirty="0">
                <a:latin typeface="Arial" panose="020B0604020202020204"/>
                <a:cs typeface="Arial" panose="020B0604020202020204"/>
              </a:rPr>
              <a:t>隐藏群集资源详细信息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45" dirty="0">
                <a:latin typeface="Arial" panose="020B0604020202020204"/>
                <a:cs typeface="Arial" panose="020B0604020202020204"/>
              </a:rPr>
              <a:t>(eg. </a:t>
            </a:r>
            <a:r>
              <a:rPr sz="2200" dirty="0">
                <a:latin typeface="Arial" panose="020B0604020202020204"/>
                <a:cs typeface="Arial" panose="020B0604020202020204"/>
                <a:sym typeface="+mn-ea"/>
              </a:rPr>
              <a:t>节点</a:t>
            </a:r>
            <a:r>
              <a:rPr sz="2200" dirty="0">
                <a:latin typeface="Arial" panose="020B0604020202020204"/>
                <a:cs typeface="Arial" panose="020B0604020202020204"/>
              </a:rPr>
              <a:t>加入/离开活动作业</a:t>
            </a:r>
            <a:r>
              <a:rPr sz="2200" spc="-15" dirty="0">
                <a:latin typeface="Arial" panose="020B0604020202020204"/>
                <a:cs typeface="Arial" panose="020B0604020202020204"/>
              </a:rPr>
              <a:t>).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 panose="020B0604020202020204"/>
              <a:buChar char="•"/>
            </a:pPr>
            <a:endParaRPr sz="265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600" b="1" spc="15" dirty="0">
                <a:latin typeface="Arial" panose="020B0604020202020204"/>
                <a:cs typeface="Arial" panose="020B0604020202020204"/>
              </a:rPr>
              <a:t>支持宽松的一致性模型</a:t>
            </a:r>
            <a:endParaRPr sz="2600" spc="15" dirty="0">
              <a:latin typeface="Arial" panose="020B0604020202020204"/>
              <a:cs typeface="Arial" panose="020B0604020202020204"/>
            </a:endParaRPr>
          </a:p>
          <a:p>
            <a:pPr marL="241300" indent="-228600">
              <a:lnSpc>
                <a:spcPct val="100000"/>
              </a:lnSpc>
              <a:spcBef>
                <a:spcPts val="10"/>
              </a:spcBef>
              <a:buChar char="•"/>
              <a:tabLst>
                <a:tab pos="240665" algn="l"/>
                <a:tab pos="241300" algn="l"/>
              </a:tabLst>
            </a:pPr>
            <a:r>
              <a:rPr sz="2200" dirty="0">
                <a:latin typeface="Arial" panose="020B0604020202020204"/>
                <a:cs typeface="Arial" panose="020B0604020202020204"/>
              </a:rPr>
              <a:t>弹性缩放不应该依赖于同步执行。</a:t>
            </a:r>
            <a:endParaRPr sz="22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1702562"/>
            <a:ext cx="6445250" cy="1734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79495" algn="l"/>
              </a:tabLst>
            </a:pPr>
            <a:r>
              <a:rPr sz="2800" b="1" spc="-155" dirty="0">
                <a:latin typeface="Trebuchet MS" panose="020B0603020202020204"/>
                <a:cs typeface="Trebuchet MS" panose="020B0603020202020204"/>
              </a:rPr>
              <a:t>Stateful</a:t>
            </a:r>
            <a:r>
              <a:rPr sz="2800" b="1" spc="-204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800" b="1" spc="-160" dirty="0">
                <a:latin typeface="Trebuchet MS" panose="020B0603020202020204"/>
                <a:cs typeface="Trebuchet MS" panose="020B0603020202020204"/>
              </a:rPr>
              <a:t>Workers	</a:t>
            </a:r>
            <a:r>
              <a:rPr sz="2800" b="1" spc="-40" dirty="0">
                <a:latin typeface="Trebuchet MS" panose="020B0603020202020204"/>
                <a:cs typeface="Trebuchet MS" panose="020B0603020202020204"/>
              </a:rPr>
              <a:t>Model</a:t>
            </a:r>
            <a:r>
              <a:rPr sz="2800" b="1" spc="-23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800" b="1" spc="-155" dirty="0">
                <a:latin typeface="Trebuchet MS" panose="020B0603020202020204"/>
                <a:cs typeface="Trebuchet MS" panose="020B0603020202020204"/>
              </a:rPr>
              <a:t>Scheduling</a:t>
            </a:r>
            <a:endParaRPr sz="28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55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600" b="1" dirty="0">
                <a:latin typeface="Arial" panose="020B0604020202020204"/>
                <a:cs typeface="Arial" panose="020B0604020202020204"/>
              </a:rPr>
              <a:t>管理应用程序定义的工作状态。</a:t>
            </a:r>
            <a:endParaRPr sz="2600" b="1" dirty="0">
              <a:latin typeface="Arial" panose="020B0604020202020204"/>
              <a:cs typeface="Arial" panose="020B0604020202020204"/>
            </a:endParaRPr>
          </a:p>
          <a:p>
            <a:pPr marL="241300" indent="-228600">
              <a:lnSpc>
                <a:spcPct val="100000"/>
              </a:lnSpc>
              <a:spcBef>
                <a:spcPts val="15"/>
              </a:spcBef>
              <a:buChar char="•"/>
              <a:tabLst>
                <a:tab pos="240665" algn="l"/>
                <a:tab pos="241300" algn="l"/>
              </a:tabLst>
            </a:pPr>
            <a:r>
              <a:rPr lang="zh-CN" sz="2200" dirty="0">
                <a:latin typeface="Arial" panose="020B0604020202020204"/>
                <a:cs typeface="Arial" panose="020B0604020202020204"/>
              </a:rPr>
              <a:t>在</a:t>
            </a:r>
            <a:r>
              <a:rPr sz="2200" dirty="0">
                <a:latin typeface="Arial" panose="020B0604020202020204"/>
                <a:cs typeface="Arial" panose="020B0604020202020204"/>
              </a:rPr>
              <a:t>不同数量的节点重新平衡。</a:t>
            </a:r>
            <a:endParaRPr sz="22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34933" y="1697177"/>
            <a:ext cx="30099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85" dirty="0">
                <a:latin typeface="Trebuchet MS" panose="020B0603020202020204"/>
                <a:cs typeface="Trebuchet MS" panose="020B0603020202020204"/>
              </a:rPr>
              <a:t>Relaxed</a:t>
            </a:r>
            <a:r>
              <a:rPr sz="2800" b="1" spc="-27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800" b="1" spc="-165" dirty="0">
                <a:latin typeface="Trebuchet MS" panose="020B0603020202020204"/>
                <a:cs typeface="Trebuchet MS" panose="020B0603020202020204"/>
              </a:rPr>
              <a:t>Consistency</a:t>
            </a:r>
            <a:endParaRPr sz="28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86854"/>
            <a:ext cx="6139815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spc="-5" dirty="0">
                <a:solidFill>
                  <a:srgbClr val="000000"/>
                </a:solidFill>
              </a:rPr>
              <a:t>Litz </a:t>
            </a:r>
            <a:r>
              <a:rPr sz="3800" spc="-20" dirty="0">
                <a:solidFill>
                  <a:srgbClr val="000000"/>
                </a:solidFill>
              </a:rPr>
              <a:t>Elastic </a:t>
            </a:r>
            <a:r>
              <a:rPr sz="3800" spc="105" dirty="0">
                <a:solidFill>
                  <a:srgbClr val="000000"/>
                </a:solidFill>
              </a:rPr>
              <a:t>ML</a:t>
            </a:r>
            <a:r>
              <a:rPr sz="3800" spc="-20" dirty="0">
                <a:solidFill>
                  <a:srgbClr val="000000"/>
                </a:solidFill>
              </a:rPr>
              <a:t> </a:t>
            </a:r>
            <a:r>
              <a:rPr sz="3800" spc="30" dirty="0">
                <a:solidFill>
                  <a:srgbClr val="000000"/>
                </a:solidFill>
              </a:rPr>
              <a:t>Framework</a:t>
            </a:r>
            <a:endParaRPr sz="3800"/>
          </a:p>
        </p:txBody>
      </p:sp>
      <p:sp>
        <p:nvSpPr>
          <p:cNvPr id="3" name="object 3"/>
          <p:cNvSpPr/>
          <p:nvPr/>
        </p:nvSpPr>
        <p:spPr>
          <a:xfrm>
            <a:off x="1003945" y="2161951"/>
            <a:ext cx="1358615" cy="73723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177810" y="2022506"/>
            <a:ext cx="770778" cy="905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467876" y="2053639"/>
            <a:ext cx="1177027" cy="8224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644900" y="1981124"/>
            <a:ext cx="1415414" cy="95755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74978" y="4845584"/>
            <a:ext cx="5005197" cy="10918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974978" y="3078226"/>
            <a:ext cx="2454275" cy="661670"/>
          </a:xfrm>
          <a:custGeom>
            <a:avLst/>
            <a:gdLst/>
            <a:ahLst/>
            <a:cxnLst/>
            <a:rect l="l" t="t" r="r" b="b"/>
            <a:pathLst>
              <a:path w="2454275" h="661670">
                <a:moveTo>
                  <a:pt x="2343746" y="0"/>
                </a:moveTo>
                <a:lnTo>
                  <a:pt x="110277" y="0"/>
                </a:lnTo>
                <a:lnTo>
                  <a:pt x="67353" y="8666"/>
                </a:lnTo>
                <a:lnTo>
                  <a:pt x="32299" y="32302"/>
                </a:lnTo>
                <a:lnTo>
                  <a:pt x="8666" y="67358"/>
                </a:lnTo>
                <a:lnTo>
                  <a:pt x="0" y="110286"/>
                </a:lnTo>
                <a:lnTo>
                  <a:pt x="0" y="551395"/>
                </a:lnTo>
                <a:lnTo>
                  <a:pt x="8666" y="594316"/>
                </a:lnTo>
                <a:lnTo>
                  <a:pt x="32299" y="629369"/>
                </a:lnTo>
                <a:lnTo>
                  <a:pt x="67353" y="653003"/>
                </a:lnTo>
                <a:lnTo>
                  <a:pt x="110277" y="661669"/>
                </a:lnTo>
                <a:lnTo>
                  <a:pt x="2343746" y="661669"/>
                </a:lnTo>
                <a:lnTo>
                  <a:pt x="2386667" y="653003"/>
                </a:lnTo>
                <a:lnTo>
                  <a:pt x="2421720" y="629369"/>
                </a:lnTo>
                <a:lnTo>
                  <a:pt x="2445354" y="594316"/>
                </a:lnTo>
                <a:lnTo>
                  <a:pt x="2454021" y="551395"/>
                </a:lnTo>
                <a:lnTo>
                  <a:pt x="2454021" y="110286"/>
                </a:lnTo>
                <a:lnTo>
                  <a:pt x="2445354" y="67358"/>
                </a:lnTo>
                <a:lnTo>
                  <a:pt x="2421720" y="32302"/>
                </a:lnTo>
                <a:lnTo>
                  <a:pt x="2386667" y="8666"/>
                </a:lnTo>
                <a:lnTo>
                  <a:pt x="2343746" y="0"/>
                </a:lnTo>
                <a:close/>
              </a:path>
            </a:pathLst>
          </a:custGeom>
          <a:solidFill>
            <a:srgbClr val="5B9B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974978" y="3078226"/>
            <a:ext cx="2454275" cy="661670"/>
          </a:xfrm>
          <a:custGeom>
            <a:avLst/>
            <a:gdLst/>
            <a:ahLst/>
            <a:cxnLst/>
            <a:rect l="l" t="t" r="r" b="b"/>
            <a:pathLst>
              <a:path w="2454275" h="661670">
                <a:moveTo>
                  <a:pt x="0" y="110278"/>
                </a:moveTo>
                <a:lnTo>
                  <a:pt x="8666" y="67352"/>
                </a:lnTo>
                <a:lnTo>
                  <a:pt x="32299" y="32299"/>
                </a:lnTo>
                <a:lnTo>
                  <a:pt x="67352" y="8666"/>
                </a:lnTo>
                <a:lnTo>
                  <a:pt x="110278" y="0"/>
                </a:lnTo>
                <a:lnTo>
                  <a:pt x="2343741" y="0"/>
                </a:lnTo>
                <a:lnTo>
                  <a:pt x="2386669" y="8666"/>
                </a:lnTo>
                <a:lnTo>
                  <a:pt x="2421722" y="32299"/>
                </a:lnTo>
                <a:lnTo>
                  <a:pt x="2445355" y="67352"/>
                </a:lnTo>
                <a:lnTo>
                  <a:pt x="2454021" y="110278"/>
                </a:lnTo>
                <a:lnTo>
                  <a:pt x="2454021" y="551386"/>
                </a:lnTo>
                <a:lnTo>
                  <a:pt x="2445355" y="594311"/>
                </a:lnTo>
                <a:lnTo>
                  <a:pt x="2421722" y="629364"/>
                </a:lnTo>
                <a:lnTo>
                  <a:pt x="2386669" y="652998"/>
                </a:lnTo>
                <a:lnTo>
                  <a:pt x="2343741" y="661664"/>
                </a:lnTo>
                <a:lnTo>
                  <a:pt x="110278" y="661664"/>
                </a:lnTo>
                <a:lnTo>
                  <a:pt x="67352" y="652998"/>
                </a:lnTo>
                <a:lnTo>
                  <a:pt x="32299" y="629364"/>
                </a:lnTo>
                <a:lnTo>
                  <a:pt x="8666" y="594311"/>
                </a:lnTo>
                <a:lnTo>
                  <a:pt x="0" y="551386"/>
                </a:lnTo>
                <a:lnTo>
                  <a:pt x="0" y="110278"/>
                </a:lnTo>
                <a:close/>
              </a:path>
            </a:pathLst>
          </a:custGeom>
          <a:ln w="12700">
            <a:solidFill>
              <a:srgbClr val="4171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217549" y="3109341"/>
            <a:ext cx="1969135" cy="57086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 indent="375920">
              <a:lnSpc>
                <a:spcPts val="2130"/>
              </a:lnSpc>
              <a:spcBef>
                <a:spcPts val="195"/>
              </a:spcBef>
            </a:pPr>
            <a:r>
              <a:rPr sz="1800" b="1" spc="-12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Event-driven  </a:t>
            </a:r>
            <a:r>
              <a:rPr sz="1800" b="1" spc="-1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Programming</a:t>
            </a:r>
            <a:r>
              <a:rPr sz="1800" b="1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b="1" spc="-3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Model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529584" y="3078226"/>
            <a:ext cx="2451100" cy="661670"/>
          </a:xfrm>
          <a:custGeom>
            <a:avLst/>
            <a:gdLst/>
            <a:ahLst/>
            <a:cxnLst/>
            <a:rect l="l" t="t" r="r" b="b"/>
            <a:pathLst>
              <a:path w="2451100" h="661670">
                <a:moveTo>
                  <a:pt x="2340317" y="0"/>
                </a:moveTo>
                <a:lnTo>
                  <a:pt x="110274" y="0"/>
                </a:lnTo>
                <a:lnTo>
                  <a:pt x="67353" y="8666"/>
                </a:lnTo>
                <a:lnTo>
                  <a:pt x="32300" y="32302"/>
                </a:lnTo>
                <a:lnTo>
                  <a:pt x="8666" y="67358"/>
                </a:lnTo>
                <a:lnTo>
                  <a:pt x="0" y="110286"/>
                </a:lnTo>
                <a:lnTo>
                  <a:pt x="0" y="551395"/>
                </a:lnTo>
                <a:lnTo>
                  <a:pt x="8666" y="594316"/>
                </a:lnTo>
                <a:lnTo>
                  <a:pt x="32300" y="629369"/>
                </a:lnTo>
                <a:lnTo>
                  <a:pt x="67353" y="653003"/>
                </a:lnTo>
                <a:lnTo>
                  <a:pt x="110274" y="661669"/>
                </a:lnTo>
                <a:lnTo>
                  <a:pt x="2340317" y="661669"/>
                </a:lnTo>
                <a:lnTo>
                  <a:pt x="2383238" y="653003"/>
                </a:lnTo>
                <a:lnTo>
                  <a:pt x="2418291" y="629369"/>
                </a:lnTo>
                <a:lnTo>
                  <a:pt x="2441925" y="594316"/>
                </a:lnTo>
                <a:lnTo>
                  <a:pt x="2450591" y="551395"/>
                </a:lnTo>
                <a:lnTo>
                  <a:pt x="2450591" y="110286"/>
                </a:lnTo>
                <a:lnTo>
                  <a:pt x="2441925" y="67358"/>
                </a:lnTo>
                <a:lnTo>
                  <a:pt x="2418291" y="32302"/>
                </a:lnTo>
                <a:lnTo>
                  <a:pt x="2383238" y="8666"/>
                </a:lnTo>
                <a:lnTo>
                  <a:pt x="2340317" y="0"/>
                </a:lnTo>
                <a:close/>
              </a:path>
            </a:pathLst>
          </a:custGeom>
          <a:solidFill>
            <a:srgbClr val="5B9B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529584" y="3078226"/>
            <a:ext cx="2451100" cy="661670"/>
          </a:xfrm>
          <a:custGeom>
            <a:avLst/>
            <a:gdLst/>
            <a:ahLst/>
            <a:cxnLst/>
            <a:rect l="l" t="t" r="r" b="b"/>
            <a:pathLst>
              <a:path w="2451100" h="661670">
                <a:moveTo>
                  <a:pt x="0" y="110280"/>
                </a:moveTo>
                <a:lnTo>
                  <a:pt x="8666" y="67354"/>
                </a:lnTo>
                <a:lnTo>
                  <a:pt x="32300" y="32300"/>
                </a:lnTo>
                <a:lnTo>
                  <a:pt x="67353" y="8666"/>
                </a:lnTo>
                <a:lnTo>
                  <a:pt x="110280" y="0"/>
                </a:lnTo>
                <a:lnTo>
                  <a:pt x="2340311" y="0"/>
                </a:lnTo>
                <a:lnTo>
                  <a:pt x="2383239" y="8666"/>
                </a:lnTo>
                <a:lnTo>
                  <a:pt x="2418292" y="32300"/>
                </a:lnTo>
                <a:lnTo>
                  <a:pt x="2441925" y="67354"/>
                </a:lnTo>
                <a:lnTo>
                  <a:pt x="2450591" y="110280"/>
                </a:lnTo>
                <a:lnTo>
                  <a:pt x="2450591" y="551384"/>
                </a:lnTo>
                <a:lnTo>
                  <a:pt x="2441925" y="594310"/>
                </a:lnTo>
                <a:lnTo>
                  <a:pt x="2418292" y="629364"/>
                </a:lnTo>
                <a:lnTo>
                  <a:pt x="2383239" y="652998"/>
                </a:lnTo>
                <a:lnTo>
                  <a:pt x="2340311" y="661664"/>
                </a:lnTo>
                <a:lnTo>
                  <a:pt x="110280" y="661664"/>
                </a:lnTo>
                <a:lnTo>
                  <a:pt x="67353" y="652998"/>
                </a:lnTo>
                <a:lnTo>
                  <a:pt x="32300" y="629364"/>
                </a:lnTo>
                <a:lnTo>
                  <a:pt x="8666" y="594310"/>
                </a:lnTo>
                <a:lnTo>
                  <a:pt x="0" y="551384"/>
                </a:lnTo>
                <a:lnTo>
                  <a:pt x="0" y="110280"/>
                </a:lnTo>
                <a:close/>
              </a:path>
            </a:pathLst>
          </a:custGeom>
          <a:ln w="12700">
            <a:solidFill>
              <a:srgbClr val="4171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3851059" y="3109341"/>
            <a:ext cx="1807845" cy="57086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 indent="354965">
              <a:lnSpc>
                <a:spcPts val="2130"/>
              </a:lnSpc>
              <a:spcBef>
                <a:spcPts val="195"/>
              </a:spcBef>
            </a:pPr>
            <a:r>
              <a:rPr sz="1800" b="1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Task-driven  </a:t>
            </a:r>
            <a:r>
              <a:rPr sz="1800" b="1" spc="-1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Consistency</a:t>
            </a:r>
            <a:r>
              <a:rPr sz="1800" b="1" spc="-21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b="1" spc="-3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Model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74978" y="3844747"/>
            <a:ext cx="5005705" cy="362585"/>
          </a:xfrm>
          <a:custGeom>
            <a:avLst/>
            <a:gdLst/>
            <a:ahLst/>
            <a:cxnLst/>
            <a:rect l="l" t="t" r="r" b="b"/>
            <a:pathLst>
              <a:path w="5005705" h="362585">
                <a:moveTo>
                  <a:pt x="4944770" y="0"/>
                </a:moveTo>
                <a:lnTo>
                  <a:pt x="60424" y="0"/>
                </a:lnTo>
                <a:lnTo>
                  <a:pt x="36904" y="4748"/>
                </a:lnTo>
                <a:lnTo>
                  <a:pt x="17698" y="17697"/>
                </a:lnTo>
                <a:lnTo>
                  <a:pt x="4748" y="36904"/>
                </a:lnTo>
                <a:lnTo>
                  <a:pt x="0" y="60426"/>
                </a:lnTo>
                <a:lnTo>
                  <a:pt x="0" y="302133"/>
                </a:lnTo>
                <a:lnTo>
                  <a:pt x="4748" y="325654"/>
                </a:lnTo>
                <a:lnTo>
                  <a:pt x="17698" y="344862"/>
                </a:lnTo>
                <a:lnTo>
                  <a:pt x="36904" y="357811"/>
                </a:lnTo>
                <a:lnTo>
                  <a:pt x="60424" y="362559"/>
                </a:lnTo>
                <a:lnTo>
                  <a:pt x="4944770" y="362559"/>
                </a:lnTo>
                <a:lnTo>
                  <a:pt x="4968292" y="357811"/>
                </a:lnTo>
                <a:lnTo>
                  <a:pt x="4987499" y="344862"/>
                </a:lnTo>
                <a:lnTo>
                  <a:pt x="5000448" y="325654"/>
                </a:lnTo>
                <a:lnTo>
                  <a:pt x="5005197" y="302133"/>
                </a:lnTo>
                <a:lnTo>
                  <a:pt x="5005197" y="60426"/>
                </a:lnTo>
                <a:lnTo>
                  <a:pt x="5000448" y="36904"/>
                </a:lnTo>
                <a:lnTo>
                  <a:pt x="4987499" y="17697"/>
                </a:lnTo>
                <a:lnTo>
                  <a:pt x="4968292" y="4748"/>
                </a:lnTo>
                <a:lnTo>
                  <a:pt x="4944770" y="0"/>
                </a:lnTo>
                <a:close/>
              </a:path>
            </a:pathLst>
          </a:custGeom>
          <a:solidFill>
            <a:srgbClr val="5B9B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974978" y="3844747"/>
            <a:ext cx="5005705" cy="362585"/>
          </a:xfrm>
          <a:custGeom>
            <a:avLst/>
            <a:gdLst/>
            <a:ahLst/>
            <a:cxnLst/>
            <a:rect l="l" t="t" r="r" b="b"/>
            <a:pathLst>
              <a:path w="5005705" h="362585">
                <a:moveTo>
                  <a:pt x="0" y="60425"/>
                </a:moveTo>
                <a:lnTo>
                  <a:pt x="4748" y="36905"/>
                </a:lnTo>
                <a:lnTo>
                  <a:pt x="17698" y="17698"/>
                </a:lnTo>
                <a:lnTo>
                  <a:pt x="36904" y="4748"/>
                </a:lnTo>
                <a:lnTo>
                  <a:pt x="60424" y="0"/>
                </a:lnTo>
                <a:lnTo>
                  <a:pt x="4944772" y="0"/>
                </a:lnTo>
                <a:lnTo>
                  <a:pt x="4968297" y="4748"/>
                </a:lnTo>
                <a:lnTo>
                  <a:pt x="4987505" y="17698"/>
                </a:lnTo>
                <a:lnTo>
                  <a:pt x="5000454" y="36905"/>
                </a:lnTo>
                <a:lnTo>
                  <a:pt x="5005202" y="60425"/>
                </a:lnTo>
                <a:lnTo>
                  <a:pt x="5005202" y="302133"/>
                </a:lnTo>
                <a:lnTo>
                  <a:pt x="5000454" y="325653"/>
                </a:lnTo>
                <a:lnTo>
                  <a:pt x="4987505" y="344860"/>
                </a:lnTo>
                <a:lnTo>
                  <a:pt x="4968297" y="357810"/>
                </a:lnTo>
                <a:lnTo>
                  <a:pt x="4944772" y="362559"/>
                </a:lnTo>
                <a:lnTo>
                  <a:pt x="60424" y="362559"/>
                </a:lnTo>
                <a:lnTo>
                  <a:pt x="36904" y="357810"/>
                </a:lnTo>
                <a:lnTo>
                  <a:pt x="17698" y="344860"/>
                </a:lnTo>
                <a:lnTo>
                  <a:pt x="4748" y="325653"/>
                </a:lnTo>
                <a:lnTo>
                  <a:pt x="0" y="302133"/>
                </a:lnTo>
                <a:lnTo>
                  <a:pt x="0" y="60425"/>
                </a:lnTo>
                <a:close/>
              </a:path>
            </a:pathLst>
          </a:custGeom>
          <a:ln w="12700">
            <a:solidFill>
              <a:srgbClr val="4171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74980" y="4312158"/>
            <a:ext cx="5005705" cy="362585"/>
          </a:xfrm>
          <a:custGeom>
            <a:avLst/>
            <a:gdLst/>
            <a:ahLst/>
            <a:cxnLst/>
            <a:rect l="l" t="t" r="r" b="b"/>
            <a:pathLst>
              <a:path w="5005705" h="362585">
                <a:moveTo>
                  <a:pt x="4944769" y="0"/>
                </a:moveTo>
                <a:lnTo>
                  <a:pt x="60430" y="0"/>
                </a:lnTo>
                <a:lnTo>
                  <a:pt x="36907" y="4748"/>
                </a:lnTo>
                <a:lnTo>
                  <a:pt x="17699" y="17697"/>
                </a:lnTo>
                <a:lnTo>
                  <a:pt x="4748" y="36904"/>
                </a:lnTo>
                <a:lnTo>
                  <a:pt x="0" y="60426"/>
                </a:lnTo>
                <a:lnTo>
                  <a:pt x="0" y="302133"/>
                </a:lnTo>
                <a:lnTo>
                  <a:pt x="4748" y="325654"/>
                </a:lnTo>
                <a:lnTo>
                  <a:pt x="17699" y="344862"/>
                </a:lnTo>
                <a:lnTo>
                  <a:pt x="36907" y="357811"/>
                </a:lnTo>
                <a:lnTo>
                  <a:pt x="60430" y="362559"/>
                </a:lnTo>
                <a:lnTo>
                  <a:pt x="4944769" y="362559"/>
                </a:lnTo>
                <a:lnTo>
                  <a:pt x="4968291" y="357811"/>
                </a:lnTo>
                <a:lnTo>
                  <a:pt x="4987498" y="344862"/>
                </a:lnTo>
                <a:lnTo>
                  <a:pt x="5000447" y="325654"/>
                </a:lnTo>
                <a:lnTo>
                  <a:pt x="5005195" y="302133"/>
                </a:lnTo>
                <a:lnTo>
                  <a:pt x="5005195" y="60426"/>
                </a:lnTo>
                <a:lnTo>
                  <a:pt x="5000447" y="36904"/>
                </a:lnTo>
                <a:lnTo>
                  <a:pt x="4987498" y="17697"/>
                </a:lnTo>
                <a:lnTo>
                  <a:pt x="4968291" y="4748"/>
                </a:lnTo>
                <a:lnTo>
                  <a:pt x="4944769" y="0"/>
                </a:lnTo>
                <a:close/>
              </a:path>
            </a:pathLst>
          </a:custGeom>
          <a:solidFill>
            <a:srgbClr val="5B9B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974980" y="4312158"/>
            <a:ext cx="5005705" cy="362585"/>
          </a:xfrm>
          <a:custGeom>
            <a:avLst/>
            <a:gdLst/>
            <a:ahLst/>
            <a:cxnLst/>
            <a:rect l="l" t="t" r="r" b="b"/>
            <a:pathLst>
              <a:path w="5005705" h="362585">
                <a:moveTo>
                  <a:pt x="0" y="60430"/>
                </a:moveTo>
                <a:lnTo>
                  <a:pt x="4748" y="36908"/>
                </a:lnTo>
                <a:lnTo>
                  <a:pt x="17699" y="17699"/>
                </a:lnTo>
                <a:lnTo>
                  <a:pt x="36908" y="4748"/>
                </a:lnTo>
                <a:lnTo>
                  <a:pt x="60430" y="0"/>
                </a:lnTo>
                <a:lnTo>
                  <a:pt x="4944772" y="0"/>
                </a:lnTo>
                <a:lnTo>
                  <a:pt x="4968292" y="4748"/>
                </a:lnTo>
                <a:lnTo>
                  <a:pt x="4987501" y="17699"/>
                </a:lnTo>
                <a:lnTo>
                  <a:pt x="5000453" y="36908"/>
                </a:lnTo>
                <a:lnTo>
                  <a:pt x="5005202" y="60430"/>
                </a:lnTo>
                <a:lnTo>
                  <a:pt x="5005202" y="302130"/>
                </a:lnTo>
                <a:lnTo>
                  <a:pt x="5000453" y="325652"/>
                </a:lnTo>
                <a:lnTo>
                  <a:pt x="4987501" y="344860"/>
                </a:lnTo>
                <a:lnTo>
                  <a:pt x="4968292" y="357811"/>
                </a:lnTo>
                <a:lnTo>
                  <a:pt x="4944772" y="362560"/>
                </a:lnTo>
                <a:lnTo>
                  <a:pt x="60430" y="362560"/>
                </a:lnTo>
                <a:lnTo>
                  <a:pt x="36908" y="357811"/>
                </a:lnTo>
                <a:lnTo>
                  <a:pt x="17699" y="344860"/>
                </a:lnTo>
                <a:lnTo>
                  <a:pt x="4748" y="325652"/>
                </a:lnTo>
                <a:lnTo>
                  <a:pt x="0" y="302130"/>
                </a:lnTo>
                <a:lnTo>
                  <a:pt x="0" y="60430"/>
                </a:lnTo>
                <a:close/>
              </a:path>
            </a:pathLst>
          </a:custGeom>
          <a:ln w="12700">
            <a:solidFill>
              <a:srgbClr val="4171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1836331" y="3863467"/>
            <a:ext cx="3283585" cy="767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b="1" spc="-10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Over-partitioned </a:t>
            </a:r>
            <a:r>
              <a:rPr sz="1800" b="1" spc="-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Application</a:t>
            </a:r>
            <a:r>
              <a:rPr sz="1800" b="1" spc="-22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b="1" spc="-10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State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algn="ctr">
              <a:lnSpc>
                <a:spcPct val="100000"/>
              </a:lnSpc>
              <a:spcBef>
                <a:spcPts val="1520"/>
              </a:spcBef>
            </a:pPr>
            <a:r>
              <a:rPr sz="1800" b="1" spc="-1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Elastic </a:t>
            </a:r>
            <a:r>
              <a:rPr sz="1800" b="1" spc="-12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Execution</a:t>
            </a:r>
            <a:r>
              <a:rPr sz="1800" b="1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b="1" spc="-1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System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560222" y="2950553"/>
            <a:ext cx="4416425" cy="1564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20" dirty="0">
                <a:latin typeface="Trebuchet MS" panose="020B0603020202020204"/>
                <a:cs typeface="Trebuchet MS" panose="020B0603020202020204"/>
              </a:rPr>
              <a:t>Applications </a:t>
            </a:r>
            <a:r>
              <a:rPr sz="2800" spc="-45" dirty="0">
                <a:latin typeface="Trebuchet MS" panose="020B0603020202020204"/>
                <a:cs typeface="Trebuchet MS" panose="020B0603020202020204"/>
              </a:rPr>
              <a:t>on </a:t>
            </a:r>
            <a:r>
              <a:rPr sz="2800" spc="-204" dirty="0">
                <a:latin typeface="Trebuchet MS" panose="020B0603020202020204"/>
                <a:cs typeface="Trebuchet MS" panose="020B0603020202020204"/>
              </a:rPr>
              <a:t>Litz</a:t>
            </a:r>
            <a:r>
              <a:rPr sz="2800" spc="-47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800" spc="-175" dirty="0">
                <a:latin typeface="Trebuchet MS" panose="020B0603020202020204"/>
                <a:cs typeface="Trebuchet MS" panose="020B0603020202020204"/>
              </a:rPr>
              <a:t>can:</a:t>
            </a:r>
            <a:endParaRPr sz="2800">
              <a:latin typeface="Trebuchet MS" panose="020B0603020202020204"/>
              <a:cs typeface="Trebuchet MS" panose="020B0603020202020204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355600" algn="l"/>
              </a:tabLst>
            </a:pPr>
            <a:r>
              <a:rPr sz="2400" dirty="0">
                <a:latin typeface="Trebuchet MS" panose="020B0603020202020204"/>
                <a:cs typeface="Trebuchet MS" panose="020B0603020202020204"/>
                <a:sym typeface="+mn-ea"/>
              </a:rPr>
              <a:t>通过向外扩展更快完成。</a:t>
            </a:r>
            <a:endParaRPr sz="2400">
              <a:latin typeface="Trebuchet MS" panose="020B0603020202020204"/>
              <a:cs typeface="Trebuchet MS" panose="020B0603020202020204"/>
            </a:endParaRPr>
          </a:p>
          <a:p>
            <a:pPr marL="355600" indent="-342900">
              <a:lnSpc>
                <a:spcPts val="2875"/>
              </a:lnSpc>
              <a:spcBef>
                <a:spcPts val="20"/>
              </a:spcBef>
              <a:buAutoNum type="arabicPeriod"/>
              <a:tabLst>
                <a:tab pos="355600" algn="l"/>
              </a:tabLst>
            </a:pPr>
            <a:r>
              <a:rPr lang="zh-CN" sz="2400" dirty="0">
                <a:latin typeface="Trebuchet MS" panose="020B0603020202020204"/>
                <a:cs typeface="Trebuchet MS" panose="020B0603020202020204"/>
              </a:rPr>
              <a:t>收到请求</a:t>
            </a:r>
            <a:r>
              <a:rPr sz="2400" dirty="0">
                <a:latin typeface="Trebuchet MS" panose="020B0603020202020204"/>
                <a:cs typeface="Trebuchet MS" panose="020B0603020202020204"/>
              </a:rPr>
              <a:t>时快速</a:t>
            </a:r>
            <a:r>
              <a:rPr lang="zh-CN" sz="2400" dirty="0">
                <a:latin typeface="Trebuchet MS" panose="020B0603020202020204"/>
                <a:cs typeface="Trebuchet MS" panose="020B0603020202020204"/>
              </a:rPr>
              <a:t>缩小需求</a:t>
            </a:r>
            <a:r>
              <a:rPr sz="2400" dirty="0">
                <a:latin typeface="Trebuchet MS" panose="020B0603020202020204"/>
                <a:cs typeface="Trebuchet MS" panose="020B0603020202020204"/>
              </a:rPr>
              <a:t>。</a:t>
            </a:r>
            <a:endParaRPr sz="2400" dirty="0">
              <a:latin typeface="Trebuchet MS" panose="020B0603020202020204"/>
              <a:cs typeface="Trebuchet MS" panose="020B0603020202020204"/>
            </a:endParaRPr>
          </a:p>
          <a:p>
            <a:pPr marL="355600" marR="222250" indent="-342900">
              <a:lnSpc>
                <a:spcPts val="2870"/>
              </a:lnSpc>
              <a:spcBef>
                <a:spcPts val="95"/>
              </a:spcBef>
              <a:buAutoNum type="arabicPeriod"/>
              <a:tabLst>
                <a:tab pos="355600" algn="l"/>
              </a:tabLst>
            </a:pPr>
            <a:r>
              <a:rPr sz="2400" dirty="0">
                <a:latin typeface="Trebuchet MS" panose="020B0603020202020204"/>
                <a:cs typeface="Trebuchet MS" panose="020B0603020202020204"/>
              </a:rPr>
              <a:t>与非弹性系统具有竞争性。</a:t>
            </a:r>
            <a:endParaRPr sz="2400" dirty="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86854"/>
            <a:ext cx="5827395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spc="-20" dirty="0">
                <a:solidFill>
                  <a:srgbClr val="000000"/>
                </a:solidFill>
              </a:rPr>
              <a:t>Elastic </a:t>
            </a:r>
            <a:r>
              <a:rPr sz="3800" spc="-25" dirty="0">
                <a:solidFill>
                  <a:srgbClr val="000000"/>
                </a:solidFill>
              </a:rPr>
              <a:t>Execution</a:t>
            </a:r>
            <a:r>
              <a:rPr sz="3800" spc="-5" dirty="0">
                <a:solidFill>
                  <a:srgbClr val="000000"/>
                </a:solidFill>
              </a:rPr>
              <a:t> </a:t>
            </a:r>
            <a:r>
              <a:rPr sz="3800" spc="-20" dirty="0">
                <a:solidFill>
                  <a:srgbClr val="000000"/>
                </a:solidFill>
              </a:rPr>
              <a:t>System</a:t>
            </a:r>
            <a:endParaRPr sz="3800"/>
          </a:p>
        </p:txBody>
      </p:sp>
      <p:sp>
        <p:nvSpPr>
          <p:cNvPr id="3" name="object 3"/>
          <p:cNvSpPr/>
          <p:nvPr/>
        </p:nvSpPr>
        <p:spPr>
          <a:xfrm>
            <a:off x="3593401" y="1825625"/>
            <a:ext cx="2454275" cy="661670"/>
          </a:xfrm>
          <a:custGeom>
            <a:avLst/>
            <a:gdLst/>
            <a:ahLst/>
            <a:cxnLst/>
            <a:rect l="l" t="t" r="r" b="b"/>
            <a:pathLst>
              <a:path w="2454275" h="661669">
                <a:moveTo>
                  <a:pt x="2343746" y="0"/>
                </a:moveTo>
                <a:lnTo>
                  <a:pt x="110274" y="0"/>
                </a:lnTo>
                <a:lnTo>
                  <a:pt x="67347" y="8666"/>
                </a:lnTo>
                <a:lnTo>
                  <a:pt x="32296" y="32300"/>
                </a:lnTo>
                <a:lnTo>
                  <a:pt x="8664" y="67353"/>
                </a:lnTo>
                <a:lnTo>
                  <a:pt x="0" y="110274"/>
                </a:lnTo>
                <a:lnTo>
                  <a:pt x="0" y="551383"/>
                </a:lnTo>
                <a:lnTo>
                  <a:pt x="8664" y="594309"/>
                </a:lnTo>
                <a:lnTo>
                  <a:pt x="32296" y="629361"/>
                </a:lnTo>
                <a:lnTo>
                  <a:pt x="67347" y="652992"/>
                </a:lnTo>
                <a:lnTo>
                  <a:pt x="110274" y="661657"/>
                </a:lnTo>
                <a:lnTo>
                  <a:pt x="2343746" y="661657"/>
                </a:lnTo>
                <a:lnTo>
                  <a:pt x="2386667" y="652992"/>
                </a:lnTo>
                <a:lnTo>
                  <a:pt x="2421720" y="629361"/>
                </a:lnTo>
                <a:lnTo>
                  <a:pt x="2445354" y="594309"/>
                </a:lnTo>
                <a:lnTo>
                  <a:pt x="2454021" y="551383"/>
                </a:lnTo>
                <a:lnTo>
                  <a:pt x="2454021" y="110274"/>
                </a:lnTo>
                <a:lnTo>
                  <a:pt x="2445354" y="67353"/>
                </a:lnTo>
                <a:lnTo>
                  <a:pt x="2421720" y="32300"/>
                </a:lnTo>
                <a:lnTo>
                  <a:pt x="2386667" y="8666"/>
                </a:lnTo>
                <a:lnTo>
                  <a:pt x="2343746" y="0"/>
                </a:lnTo>
                <a:close/>
              </a:path>
            </a:pathLst>
          </a:custGeom>
          <a:solidFill>
            <a:srgbClr val="5B9B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593401" y="1825625"/>
            <a:ext cx="2454275" cy="661670"/>
          </a:xfrm>
          <a:custGeom>
            <a:avLst/>
            <a:gdLst/>
            <a:ahLst/>
            <a:cxnLst/>
            <a:rect l="l" t="t" r="r" b="b"/>
            <a:pathLst>
              <a:path w="2454275" h="661669">
                <a:moveTo>
                  <a:pt x="0" y="110278"/>
                </a:moveTo>
                <a:lnTo>
                  <a:pt x="8666" y="67352"/>
                </a:lnTo>
                <a:lnTo>
                  <a:pt x="32299" y="32299"/>
                </a:lnTo>
                <a:lnTo>
                  <a:pt x="67352" y="8666"/>
                </a:lnTo>
                <a:lnTo>
                  <a:pt x="110278" y="0"/>
                </a:lnTo>
                <a:lnTo>
                  <a:pt x="2343741" y="0"/>
                </a:lnTo>
                <a:lnTo>
                  <a:pt x="2386669" y="8666"/>
                </a:lnTo>
                <a:lnTo>
                  <a:pt x="2421722" y="32299"/>
                </a:lnTo>
                <a:lnTo>
                  <a:pt x="2445355" y="67352"/>
                </a:lnTo>
                <a:lnTo>
                  <a:pt x="2454021" y="110278"/>
                </a:lnTo>
                <a:lnTo>
                  <a:pt x="2454021" y="551386"/>
                </a:lnTo>
                <a:lnTo>
                  <a:pt x="2445355" y="594311"/>
                </a:lnTo>
                <a:lnTo>
                  <a:pt x="2421722" y="629364"/>
                </a:lnTo>
                <a:lnTo>
                  <a:pt x="2386669" y="652998"/>
                </a:lnTo>
                <a:lnTo>
                  <a:pt x="2343741" y="661664"/>
                </a:lnTo>
                <a:lnTo>
                  <a:pt x="110278" y="661664"/>
                </a:lnTo>
                <a:lnTo>
                  <a:pt x="67352" y="652998"/>
                </a:lnTo>
                <a:lnTo>
                  <a:pt x="32299" y="629364"/>
                </a:lnTo>
                <a:lnTo>
                  <a:pt x="8666" y="594311"/>
                </a:lnTo>
                <a:lnTo>
                  <a:pt x="0" y="551386"/>
                </a:lnTo>
                <a:lnTo>
                  <a:pt x="0" y="110278"/>
                </a:lnTo>
                <a:close/>
              </a:path>
            </a:pathLst>
          </a:custGeom>
          <a:ln w="12700">
            <a:solidFill>
              <a:srgbClr val="4171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835971" y="1856740"/>
            <a:ext cx="1969135" cy="57086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 indent="375920">
              <a:lnSpc>
                <a:spcPts val="2130"/>
              </a:lnSpc>
              <a:spcBef>
                <a:spcPts val="195"/>
              </a:spcBef>
            </a:pPr>
            <a:r>
              <a:rPr sz="1800" b="1" spc="-12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Event-driven  </a:t>
            </a:r>
            <a:r>
              <a:rPr sz="1800" b="1" spc="-1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Programming</a:t>
            </a:r>
            <a:r>
              <a:rPr sz="1800" b="1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b="1" spc="-3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Model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148006" y="1825625"/>
            <a:ext cx="2451100" cy="661670"/>
          </a:xfrm>
          <a:custGeom>
            <a:avLst/>
            <a:gdLst/>
            <a:ahLst/>
            <a:cxnLst/>
            <a:rect l="l" t="t" r="r" b="b"/>
            <a:pathLst>
              <a:path w="2451100" h="661669">
                <a:moveTo>
                  <a:pt x="2340317" y="0"/>
                </a:moveTo>
                <a:lnTo>
                  <a:pt x="110274" y="0"/>
                </a:lnTo>
                <a:lnTo>
                  <a:pt x="67353" y="8666"/>
                </a:lnTo>
                <a:lnTo>
                  <a:pt x="32300" y="32300"/>
                </a:lnTo>
                <a:lnTo>
                  <a:pt x="8666" y="67353"/>
                </a:lnTo>
                <a:lnTo>
                  <a:pt x="0" y="110274"/>
                </a:lnTo>
                <a:lnTo>
                  <a:pt x="0" y="551383"/>
                </a:lnTo>
                <a:lnTo>
                  <a:pt x="8666" y="594309"/>
                </a:lnTo>
                <a:lnTo>
                  <a:pt x="32300" y="629361"/>
                </a:lnTo>
                <a:lnTo>
                  <a:pt x="67353" y="652992"/>
                </a:lnTo>
                <a:lnTo>
                  <a:pt x="110274" y="661657"/>
                </a:lnTo>
                <a:lnTo>
                  <a:pt x="2340317" y="661657"/>
                </a:lnTo>
                <a:lnTo>
                  <a:pt x="2383238" y="652992"/>
                </a:lnTo>
                <a:lnTo>
                  <a:pt x="2418291" y="629361"/>
                </a:lnTo>
                <a:lnTo>
                  <a:pt x="2441925" y="594309"/>
                </a:lnTo>
                <a:lnTo>
                  <a:pt x="2450591" y="551383"/>
                </a:lnTo>
                <a:lnTo>
                  <a:pt x="2450591" y="110274"/>
                </a:lnTo>
                <a:lnTo>
                  <a:pt x="2441925" y="67353"/>
                </a:lnTo>
                <a:lnTo>
                  <a:pt x="2418291" y="32300"/>
                </a:lnTo>
                <a:lnTo>
                  <a:pt x="2383238" y="8666"/>
                </a:lnTo>
                <a:lnTo>
                  <a:pt x="2340317" y="0"/>
                </a:lnTo>
                <a:close/>
              </a:path>
            </a:pathLst>
          </a:custGeom>
          <a:solidFill>
            <a:srgbClr val="5B9B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148006" y="1825625"/>
            <a:ext cx="2451100" cy="661670"/>
          </a:xfrm>
          <a:custGeom>
            <a:avLst/>
            <a:gdLst/>
            <a:ahLst/>
            <a:cxnLst/>
            <a:rect l="l" t="t" r="r" b="b"/>
            <a:pathLst>
              <a:path w="2451100" h="661669">
                <a:moveTo>
                  <a:pt x="0" y="110280"/>
                </a:moveTo>
                <a:lnTo>
                  <a:pt x="8666" y="67354"/>
                </a:lnTo>
                <a:lnTo>
                  <a:pt x="32300" y="32300"/>
                </a:lnTo>
                <a:lnTo>
                  <a:pt x="67353" y="8666"/>
                </a:lnTo>
                <a:lnTo>
                  <a:pt x="110280" y="0"/>
                </a:lnTo>
                <a:lnTo>
                  <a:pt x="2340311" y="0"/>
                </a:lnTo>
                <a:lnTo>
                  <a:pt x="2383239" y="8666"/>
                </a:lnTo>
                <a:lnTo>
                  <a:pt x="2418292" y="32300"/>
                </a:lnTo>
                <a:lnTo>
                  <a:pt x="2441925" y="67354"/>
                </a:lnTo>
                <a:lnTo>
                  <a:pt x="2450591" y="110280"/>
                </a:lnTo>
                <a:lnTo>
                  <a:pt x="2450591" y="551384"/>
                </a:lnTo>
                <a:lnTo>
                  <a:pt x="2441925" y="594310"/>
                </a:lnTo>
                <a:lnTo>
                  <a:pt x="2418292" y="629364"/>
                </a:lnTo>
                <a:lnTo>
                  <a:pt x="2383239" y="652998"/>
                </a:lnTo>
                <a:lnTo>
                  <a:pt x="2340311" y="661664"/>
                </a:lnTo>
                <a:lnTo>
                  <a:pt x="110280" y="661664"/>
                </a:lnTo>
                <a:lnTo>
                  <a:pt x="67353" y="652998"/>
                </a:lnTo>
                <a:lnTo>
                  <a:pt x="32300" y="629364"/>
                </a:lnTo>
                <a:lnTo>
                  <a:pt x="8666" y="594310"/>
                </a:lnTo>
                <a:lnTo>
                  <a:pt x="0" y="551384"/>
                </a:lnTo>
                <a:lnTo>
                  <a:pt x="0" y="110280"/>
                </a:lnTo>
                <a:close/>
              </a:path>
            </a:pathLst>
          </a:custGeom>
          <a:ln w="12700">
            <a:solidFill>
              <a:srgbClr val="4171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6469469" y="1856740"/>
            <a:ext cx="1807845" cy="57086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 indent="354965">
              <a:lnSpc>
                <a:spcPts val="2130"/>
              </a:lnSpc>
              <a:spcBef>
                <a:spcPts val="195"/>
              </a:spcBef>
            </a:pPr>
            <a:r>
              <a:rPr sz="1800" b="1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Task-driven  </a:t>
            </a:r>
            <a:r>
              <a:rPr sz="1800" b="1" spc="-1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Consistency</a:t>
            </a:r>
            <a:r>
              <a:rPr sz="1800" b="1" spc="-21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b="1" spc="-3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Model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593401" y="2592146"/>
            <a:ext cx="5005705" cy="362585"/>
          </a:xfrm>
          <a:custGeom>
            <a:avLst/>
            <a:gdLst/>
            <a:ahLst/>
            <a:cxnLst/>
            <a:rect l="l" t="t" r="r" b="b"/>
            <a:pathLst>
              <a:path w="5005705" h="362585">
                <a:moveTo>
                  <a:pt x="4944770" y="0"/>
                </a:moveTo>
                <a:lnTo>
                  <a:pt x="60426" y="0"/>
                </a:lnTo>
                <a:lnTo>
                  <a:pt x="36904" y="4748"/>
                </a:lnTo>
                <a:lnTo>
                  <a:pt x="17697" y="17695"/>
                </a:lnTo>
                <a:lnTo>
                  <a:pt x="4748" y="36899"/>
                </a:lnTo>
                <a:lnTo>
                  <a:pt x="0" y="60413"/>
                </a:lnTo>
                <a:lnTo>
                  <a:pt x="0" y="302120"/>
                </a:lnTo>
                <a:lnTo>
                  <a:pt x="4748" y="325644"/>
                </a:lnTo>
                <a:lnTo>
                  <a:pt x="17697" y="344855"/>
                </a:lnTo>
                <a:lnTo>
                  <a:pt x="36904" y="357809"/>
                </a:lnTo>
                <a:lnTo>
                  <a:pt x="60426" y="362559"/>
                </a:lnTo>
                <a:lnTo>
                  <a:pt x="4944770" y="362559"/>
                </a:lnTo>
                <a:lnTo>
                  <a:pt x="4968292" y="357809"/>
                </a:lnTo>
                <a:lnTo>
                  <a:pt x="4987499" y="344855"/>
                </a:lnTo>
                <a:lnTo>
                  <a:pt x="5000448" y="325644"/>
                </a:lnTo>
                <a:lnTo>
                  <a:pt x="5005196" y="302120"/>
                </a:lnTo>
                <a:lnTo>
                  <a:pt x="5005196" y="60413"/>
                </a:lnTo>
                <a:lnTo>
                  <a:pt x="5000448" y="36899"/>
                </a:lnTo>
                <a:lnTo>
                  <a:pt x="4987499" y="17695"/>
                </a:lnTo>
                <a:lnTo>
                  <a:pt x="4968292" y="4748"/>
                </a:lnTo>
                <a:lnTo>
                  <a:pt x="4944770" y="0"/>
                </a:lnTo>
                <a:close/>
              </a:path>
            </a:pathLst>
          </a:custGeom>
          <a:solidFill>
            <a:srgbClr val="5B9B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593401" y="2592146"/>
            <a:ext cx="5005705" cy="362585"/>
          </a:xfrm>
          <a:custGeom>
            <a:avLst/>
            <a:gdLst/>
            <a:ahLst/>
            <a:cxnLst/>
            <a:rect l="l" t="t" r="r" b="b"/>
            <a:pathLst>
              <a:path w="5005705" h="362585">
                <a:moveTo>
                  <a:pt x="0" y="60425"/>
                </a:moveTo>
                <a:lnTo>
                  <a:pt x="4748" y="36905"/>
                </a:lnTo>
                <a:lnTo>
                  <a:pt x="17698" y="17698"/>
                </a:lnTo>
                <a:lnTo>
                  <a:pt x="36904" y="4748"/>
                </a:lnTo>
                <a:lnTo>
                  <a:pt x="60424" y="0"/>
                </a:lnTo>
                <a:lnTo>
                  <a:pt x="4944772" y="0"/>
                </a:lnTo>
                <a:lnTo>
                  <a:pt x="4968297" y="4748"/>
                </a:lnTo>
                <a:lnTo>
                  <a:pt x="4987505" y="17698"/>
                </a:lnTo>
                <a:lnTo>
                  <a:pt x="5000454" y="36905"/>
                </a:lnTo>
                <a:lnTo>
                  <a:pt x="5005202" y="60425"/>
                </a:lnTo>
                <a:lnTo>
                  <a:pt x="5005202" y="302133"/>
                </a:lnTo>
                <a:lnTo>
                  <a:pt x="5000454" y="325653"/>
                </a:lnTo>
                <a:lnTo>
                  <a:pt x="4987505" y="344860"/>
                </a:lnTo>
                <a:lnTo>
                  <a:pt x="4968297" y="357810"/>
                </a:lnTo>
                <a:lnTo>
                  <a:pt x="4944772" y="362559"/>
                </a:lnTo>
                <a:lnTo>
                  <a:pt x="60424" y="362559"/>
                </a:lnTo>
                <a:lnTo>
                  <a:pt x="36904" y="357810"/>
                </a:lnTo>
                <a:lnTo>
                  <a:pt x="17698" y="344860"/>
                </a:lnTo>
                <a:lnTo>
                  <a:pt x="4748" y="325653"/>
                </a:lnTo>
                <a:lnTo>
                  <a:pt x="0" y="302133"/>
                </a:lnTo>
                <a:lnTo>
                  <a:pt x="0" y="60425"/>
                </a:lnTo>
                <a:close/>
              </a:path>
            </a:pathLst>
          </a:custGeom>
          <a:ln w="12700">
            <a:solidFill>
              <a:srgbClr val="4171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916938" y="2610866"/>
            <a:ext cx="10500360" cy="2245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33985" algn="ctr">
              <a:lnSpc>
                <a:spcPct val="100000"/>
              </a:lnSpc>
              <a:spcBef>
                <a:spcPts val="100"/>
              </a:spcBef>
            </a:pPr>
            <a:r>
              <a:rPr sz="1800" b="1" spc="-10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Over-partitioned </a:t>
            </a:r>
            <a:r>
              <a:rPr sz="1800" b="1" spc="-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Application</a:t>
            </a:r>
            <a:r>
              <a:rPr sz="1800" b="1" spc="-1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b="1" spc="-10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State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Times New Roman" panose="02020603050405020304"/>
              <a:cs typeface="Times New Roman" panose="02020603050405020304"/>
            </a:endParaRPr>
          </a:p>
          <a:p>
            <a:pPr marL="241300" indent="-228600">
              <a:lnSpc>
                <a:spcPct val="100000"/>
              </a:lnSpc>
              <a:buChar char="•"/>
              <a:tabLst>
                <a:tab pos="241300" algn="l"/>
              </a:tabLst>
            </a:pPr>
            <a:r>
              <a:rPr sz="2400" dirty="0">
                <a:latin typeface="Arial" panose="020B0604020202020204"/>
                <a:cs typeface="Arial" panose="020B0604020202020204"/>
              </a:rPr>
              <a:t>将ML应用程序与底层集群环境分离。</a:t>
            </a:r>
            <a:endParaRPr sz="2400" dirty="0">
              <a:latin typeface="Arial" panose="020B0604020202020204"/>
              <a:cs typeface="Arial" panose="020B0604020202020204"/>
            </a:endParaRPr>
          </a:p>
          <a:p>
            <a:pPr marL="241300" indent="-228600">
              <a:lnSpc>
                <a:spcPct val="100000"/>
              </a:lnSpc>
              <a:buChar char="•"/>
              <a:tabLst>
                <a:tab pos="241300" algn="l"/>
              </a:tabLst>
            </a:pPr>
            <a:r>
              <a:rPr sz="2400" dirty="0">
                <a:latin typeface="Arial" panose="020B0604020202020204"/>
                <a:cs typeface="Arial" panose="020B0604020202020204"/>
              </a:rPr>
              <a:t>为分布式ML提供灵活的编程工具。</a:t>
            </a:r>
            <a:endParaRPr sz="2400" dirty="0">
              <a:latin typeface="Arial" panose="020B0604020202020204"/>
              <a:cs typeface="Arial" panose="020B0604020202020204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Char char="•"/>
              <a:tabLst>
                <a:tab pos="241300" algn="l"/>
              </a:tabLst>
            </a:pPr>
            <a:r>
              <a:rPr sz="2400" dirty="0">
                <a:latin typeface="Arial" panose="020B0604020202020204"/>
                <a:cs typeface="Arial" panose="020B0604020202020204"/>
              </a:rPr>
              <a:t>提供对应用程序执行方式的可见性和控制。</a:t>
            </a:r>
            <a:endParaRPr sz="2400" dirty="0">
              <a:latin typeface="Arial" panose="020B0604020202020204"/>
              <a:cs typeface="Arial" panose="020B0604020202020204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Char char="•"/>
              <a:tabLst>
                <a:tab pos="241300" algn="l"/>
              </a:tabLst>
            </a:pPr>
            <a:r>
              <a:rPr sz="2400" dirty="0">
                <a:latin typeface="Arial" panose="020B0604020202020204"/>
                <a:cs typeface="Arial" panose="020B0604020202020204"/>
              </a:rPr>
              <a:t>Execution </a:t>
            </a:r>
            <a:r>
              <a:rPr sz="2400" spc="10" dirty="0">
                <a:latin typeface="Arial" panose="020B0604020202020204"/>
                <a:cs typeface="Arial" panose="020B0604020202020204"/>
              </a:rPr>
              <a:t>system </a:t>
            </a:r>
            <a:r>
              <a:rPr sz="2400" dirty="0">
                <a:latin typeface="Arial" panose="020B0604020202020204"/>
                <a:cs typeface="Arial" panose="020B0604020202020204"/>
              </a:rPr>
              <a:t>可以提供透明弹性和高效执行</a:t>
            </a:r>
            <a:r>
              <a:rPr sz="2400" spc="10" dirty="0">
                <a:latin typeface="Arial" panose="020B0604020202020204"/>
                <a:cs typeface="Arial" panose="020B0604020202020204"/>
              </a:rPr>
              <a:t>.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593401" y="5711168"/>
            <a:ext cx="5005705" cy="362585"/>
          </a:xfrm>
          <a:custGeom>
            <a:avLst/>
            <a:gdLst/>
            <a:ahLst/>
            <a:cxnLst/>
            <a:rect l="l" t="t" r="r" b="b"/>
            <a:pathLst>
              <a:path w="5005705" h="362585">
                <a:moveTo>
                  <a:pt x="4944770" y="0"/>
                </a:moveTo>
                <a:lnTo>
                  <a:pt x="60426" y="0"/>
                </a:lnTo>
                <a:lnTo>
                  <a:pt x="36904" y="4748"/>
                </a:lnTo>
                <a:lnTo>
                  <a:pt x="17697" y="17699"/>
                </a:lnTo>
                <a:lnTo>
                  <a:pt x="4748" y="36907"/>
                </a:lnTo>
                <a:lnTo>
                  <a:pt x="0" y="60430"/>
                </a:lnTo>
                <a:lnTo>
                  <a:pt x="0" y="302129"/>
                </a:lnTo>
                <a:lnTo>
                  <a:pt x="4748" y="325651"/>
                </a:lnTo>
                <a:lnTo>
                  <a:pt x="17697" y="344860"/>
                </a:lnTo>
                <a:lnTo>
                  <a:pt x="36904" y="357810"/>
                </a:lnTo>
                <a:lnTo>
                  <a:pt x="60426" y="362559"/>
                </a:lnTo>
                <a:lnTo>
                  <a:pt x="4944770" y="362559"/>
                </a:lnTo>
                <a:lnTo>
                  <a:pt x="4968292" y="357810"/>
                </a:lnTo>
                <a:lnTo>
                  <a:pt x="4987499" y="344860"/>
                </a:lnTo>
                <a:lnTo>
                  <a:pt x="5000448" y="325651"/>
                </a:lnTo>
                <a:lnTo>
                  <a:pt x="5005196" y="302129"/>
                </a:lnTo>
                <a:lnTo>
                  <a:pt x="5005196" y="60430"/>
                </a:lnTo>
                <a:lnTo>
                  <a:pt x="5000448" y="36907"/>
                </a:lnTo>
                <a:lnTo>
                  <a:pt x="4987499" y="17699"/>
                </a:lnTo>
                <a:lnTo>
                  <a:pt x="4968292" y="4748"/>
                </a:lnTo>
                <a:lnTo>
                  <a:pt x="4944770" y="0"/>
                </a:lnTo>
                <a:close/>
              </a:path>
            </a:pathLst>
          </a:custGeom>
          <a:solidFill>
            <a:srgbClr val="5B9B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593401" y="5711168"/>
            <a:ext cx="5005705" cy="362585"/>
          </a:xfrm>
          <a:custGeom>
            <a:avLst/>
            <a:gdLst/>
            <a:ahLst/>
            <a:cxnLst/>
            <a:rect l="l" t="t" r="r" b="b"/>
            <a:pathLst>
              <a:path w="5005705" h="362585">
                <a:moveTo>
                  <a:pt x="0" y="60430"/>
                </a:moveTo>
                <a:lnTo>
                  <a:pt x="4748" y="36908"/>
                </a:lnTo>
                <a:lnTo>
                  <a:pt x="17699" y="17699"/>
                </a:lnTo>
                <a:lnTo>
                  <a:pt x="36908" y="4748"/>
                </a:lnTo>
                <a:lnTo>
                  <a:pt x="60430" y="0"/>
                </a:lnTo>
                <a:lnTo>
                  <a:pt x="4944772" y="0"/>
                </a:lnTo>
                <a:lnTo>
                  <a:pt x="4968292" y="4748"/>
                </a:lnTo>
                <a:lnTo>
                  <a:pt x="4987501" y="17699"/>
                </a:lnTo>
                <a:lnTo>
                  <a:pt x="5000453" y="36908"/>
                </a:lnTo>
                <a:lnTo>
                  <a:pt x="5005202" y="60430"/>
                </a:lnTo>
                <a:lnTo>
                  <a:pt x="5005202" y="302130"/>
                </a:lnTo>
                <a:lnTo>
                  <a:pt x="5000453" y="325652"/>
                </a:lnTo>
                <a:lnTo>
                  <a:pt x="4987501" y="344860"/>
                </a:lnTo>
                <a:lnTo>
                  <a:pt x="4968292" y="357811"/>
                </a:lnTo>
                <a:lnTo>
                  <a:pt x="4944772" y="362560"/>
                </a:lnTo>
                <a:lnTo>
                  <a:pt x="60430" y="362560"/>
                </a:lnTo>
                <a:lnTo>
                  <a:pt x="36908" y="357811"/>
                </a:lnTo>
                <a:lnTo>
                  <a:pt x="17699" y="344860"/>
                </a:lnTo>
                <a:lnTo>
                  <a:pt x="4748" y="325652"/>
                </a:lnTo>
                <a:lnTo>
                  <a:pt x="0" y="302130"/>
                </a:lnTo>
                <a:lnTo>
                  <a:pt x="0" y="60430"/>
                </a:lnTo>
                <a:close/>
              </a:path>
            </a:pathLst>
          </a:custGeom>
          <a:ln w="12700">
            <a:solidFill>
              <a:srgbClr val="4171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4933251" y="5729888"/>
            <a:ext cx="23266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Elastic </a:t>
            </a:r>
            <a:r>
              <a:rPr sz="1800" b="1" spc="-12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Execution</a:t>
            </a:r>
            <a:r>
              <a:rPr sz="1800" b="1" spc="-21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b="1" spc="-1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System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86854"/>
            <a:ext cx="5281295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spc="-5" dirty="0">
                <a:solidFill>
                  <a:srgbClr val="000000"/>
                </a:solidFill>
              </a:rPr>
              <a:t>Litz </a:t>
            </a:r>
            <a:r>
              <a:rPr sz="3800" spc="-20" dirty="0">
                <a:solidFill>
                  <a:srgbClr val="000000"/>
                </a:solidFill>
              </a:rPr>
              <a:t>Elastic</a:t>
            </a:r>
            <a:r>
              <a:rPr sz="3800" spc="-55" dirty="0">
                <a:solidFill>
                  <a:srgbClr val="000000"/>
                </a:solidFill>
              </a:rPr>
              <a:t> </a:t>
            </a:r>
            <a:r>
              <a:rPr sz="3800" spc="30" dirty="0">
                <a:solidFill>
                  <a:srgbClr val="000000"/>
                </a:solidFill>
              </a:rPr>
              <a:t>Framework</a:t>
            </a:r>
            <a:endParaRPr sz="3800"/>
          </a:p>
        </p:txBody>
      </p:sp>
      <p:sp>
        <p:nvSpPr>
          <p:cNvPr id="4" name="object 4"/>
          <p:cNvSpPr/>
          <p:nvPr/>
        </p:nvSpPr>
        <p:spPr>
          <a:xfrm>
            <a:off x="5095862" y="1586090"/>
            <a:ext cx="1153034" cy="80407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593401" y="4371228"/>
            <a:ext cx="4996891" cy="10918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622198" y="1675958"/>
            <a:ext cx="1332882" cy="7260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277749" y="1507953"/>
            <a:ext cx="1386560" cy="9385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801638" y="1558565"/>
            <a:ext cx="760811" cy="8918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593401" y="2603880"/>
            <a:ext cx="2454275" cy="661670"/>
          </a:xfrm>
          <a:custGeom>
            <a:avLst/>
            <a:gdLst/>
            <a:ahLst/>
            <a:cxnLst/>
            <a:rect l="l" t="t" r="r" b="b"/>
            <a:pathLst>
              <a:path w="2454275" h="661670">
                <a:moveTo>
                  <a:pt x="2343746" y="0"/>
                </a:moveTo>
                <a:lnTo>
                  <a:pt x="110274" y="0"/>
                </a:lnTo>
                <a:lnTo>
                  <a:pt x="67347" y="8664"/>
                </a:lnTo>
                <a:lnTo>
                  <a:pt x="32296" y="32296"/>
                </a:lnTo>
                <a:lnTo>
                  <a:pt x="8664" y="67347"/>
                </a:lnTo>
                <a:lnTo>
                  <a:pt x="0" y="110274"/>
                </a:lnTo>
                <a:lnTo>
                  <a:pt x="0" y="551383"/>
                </a:lnTo>
                <a:lnTo>
                  <a:pt x="8664" y="594304"/>
                </a:lnTo>
                <a:lnTo>
                  <a:pt x="32296" y="629356"/>
                </a:lnTo>
                <a:lnTo>
                  <a:pt x="67347" y="652990"/>
                </a:lnTo>
                <a:lnTo>
                  <a:pt x="110274" y="661657"/>
                </a:lnTo>
                <a:lnTo>
                  <a:pt x="2343746" y="661657"/>
                </a:lnTo>
                <a:lnTo>
                  <a:pt x="2386667" y="652990"/>
                </a:lnTo>
                <a:lnTo>
                  <a:pt x="2421720" y="629356"/>
                </a:lnTo>
                <a:lnTo>
                  <a:pt x="2445354" y="594304"/>
                </a:lnTo>
                <a:lnTo>
                  <a:pt x="2454021" y="551383"/>
                </a:lnTo>
                <a:lnTo>
                  <a:pt x="2454021" y="110274"/>
                </a:lnTo>
                <a:lnTo>
                  <a:pt x="2445354" y="67347"/>
                </a:lnTo>
                <a:lnTo>
                  <a:pt x="2421720" y="32296"/>
                </a:lnTo>
                <a:lnTo>
                  <a:pt x="2386667" y="8664"/>
                </a:lnTo>
                <a:lnTo>
                  <a:pt x="2343746" y="0"/>
                </a:lnTo>
                <a:close/>
              </a:path>
            </a:pathLst>
          </a:custGeom>
          <a:solidFill>
            <a:srgbClr val="5B9BD5">
              <a:alpha val="3293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593401" y="2603880"/>
            <a:ext cx="2454275" cy="661670"/>
          </a:xfrm>
          <a:custGeom>
            <a:avLst/>
            <a:gdLst/>
            <a:ahLst/>
            <a:cxnLst/>
            <a:rect l="l" t="t" r="r" b="b"/>
            <a:pathLst>
              <a:path w="2454275" h="661670">
                <a:moveTo>
                  <a:pt x="0" y="110278"/>
                </a:moveTo>
                <a:lnTo>
                  <a:pt x="8666" y="67352"/>
                </a:lnTo>
                <a:lnTo>
                  <a:pt x="32299" y="32299"/>
                </a:lnTo>
                <a:lnTo>
                  <a:pt x="67352" y="8666"/>
                </a:lnTo>
                <a:lnTo>
                  <a:pt x="110278" y="0"/>
                </a:lnTo>
                <a:lnTo>
                  <a:pt x="2343741" y="0"/>
                </a:lnTo>
                <a:lnTo>
                  <a:pt x="2386669" y="8666"/>
                </a:lnTo>
                <a:lnTo>
                  <a:pt x="2421722" y="32299"/>
                </a:lnTo>
                <a:lnTo>
                  <a:pt x="2445355" y="67352"/>
                </a:lnTo>
                <a:lnTo>
                  <a:pt x="2454021" y="110278"/>
                </a:lnTo>
                <a:lnTo>
                  <a:pt x="2454021" y="551386"/>
                </a:lnTo>
                <a:lnTo>
                  <a:pt x="2445355" y="594311"/>
                </a:lnTo>
                <a:lnTo>
                  <a:pt x="2421722" y="629364"/>
                </a:lnTo>
                <a:lnTo>
                  <a:pt x="2386669" y="652998"/>
                </a:lnTo>
                <a:lnTo>
                  <a:pt x="2343741" y="661664"/>
                </a:lnTo>
                <a:lnTo>
                  <a:pt x="110278" y="661664"/>
                </a:lnTo>
                <a:lnTo>
                  <a:pt x="67352" y="652998"/>
                </a:lnTo>
                <a:lnTo>
                  <a:pt x="32299" y="629364"/>
                </a:lnTo>
                <a:lnTo>
                  <a:pt x="8666" y="594311"/>
                </a:lnTo>
                <a:lnTo>
                  <a:pt x="0" y="551386"/>
                </a:lnTo>
                <a:lnTo>
                  <a:pt x="0" y="110278"/>
                </a:lnTo>
                <a:close/>
              </a:path>
            </a:pathLst>
          </a:custGeom>
          <a:ln w="12700">
            <a:solidFill>
              <a:srgbClr val="4171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3835971" y="2634983"/>
            <a:ext cx="1969135" cy="57086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 indent="375920">
              <a:lnSpc>
                <a:spcPts val="2130"/>
              </a:lnSpc>
              <a:spcBef>
                <a:spcPts val="195"/>
              </a:spcBef>
            </a:pPr>
            <a:r>
              <a:rPr sz="1800" b="1" spc="-12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Event-driven  </a:t>
            </a:r>
            <a:r>
              <a:rPr sz="1800" b="1" spc="-1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Programming</a:t>
            </a:r>
            <a:r>
              <a:rPr sz="1800" b="1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b="1" spc="-3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Model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148006" y="2603880"/>
            <a:ext cx="2451100" cy="661670"/>
          </a:xfrm>
          <a:custGeom>
            <a:avLst/>
            <a:gdLst/>
            <a:ahLst/>
            <a:cxnLst/>
            <a:rect l="l" t="t" r="r" b="b"/>
            <a:pathLst>
              <a:path w="2451100" h="661670">
                <a:moveTo>
                  <a:pt x="2340317" y="0"/>
                </a:moveTo>
                <a:lnTo>
                  <a:pt x="110274" y="0"/>
                </a:lnTo>
                <a:lnTo>
                  <a:pt x="67353" y="8664"/>
                </a:lnTo>
                <a:lnTo>
                  <a:pt x="32300" y="32296"/>
                </a:lnTo>
                <a:lnTo>
                  <a:pt x="8666" y="67347"/>
                </a:lnTo>
                <a:lnTo>
                  <a:pt x="0" y="110274"/>
                </a:lnTo>
                <a:lnTo>
                  <a:pt x="0" y="551383"/>
                </a:lnTo>
                <a:lnTo>
                  <a:pt x="8666" y="594304"/>
                </a:lnTo>
                <a:lnTo>
                  <a:pt x="32300" y="629356"/>
                </a:lnTo>
                <a:lnTo>
                  <a:pt x="67353" y="652990"/>
                </a:lnTo>
                <a:lnTo>
                  <a:pt x="110274" y="661657"/>
                </a:lnTo>
                <a:lnTo>
                  <a:pt x="2340317" y="661657"/>
                </a:lnTo>
                <a:lnTo>
                  <a:pt x="2383238" y="652990"/>
                </a:lnTo>
                <a:lnTo>
                  <a:pt x="2418291" y="629356"/>
                </a:lnTo>
                <a:lnTo>
                  <a:pt x="2441925" y="594304"/>
                </a:lnTo>
                <a:lnTo>
                  <a:pt x="2450591" y="551383"/>
                </a:lnTo>
                <a:lnTo>
                  <a:pt x="2450591" y="110274"/>
                </a:lnTo>
                <a:lnTo>
                  <a:pt x="2441925" y="67347"/>
                </a:lnTo>
                <a:lnTo>
                  <a:pt x="2418291" y="32296"/>
                </a:lnTo>
                <a:lnTo>
                  <a:pt x="2383238" y="8664"/>
                </a:lnTo>
                <a:lnTo>
                  <a:pt x="2340317" y="0"/>
                </a:lnTo>
                <a:close/>
              </a:path>
            </a:pathLst>
          </a:custGeom>
          <a:solidFill>
            <a:srgbClr val="5B9BD5">
              <a:alpha val="3293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148006" y="2603880"/>
            <a:ext cx="2451100" cy="661670"/>
          </a:xfrm>
          <a:custGeom>
            <a:avLst/>
            <a:gdLst/>
            <a:ahLst/>
            <a:cxnLst/>
            <a:rect l="l" t="t" r="r" b="b"/>
            <a:pathLst>
              <a:path w="2451100" h="661670">
                <a:moveTo>
                  <a:pt x="0" y="110280"/>
                </a:moveTo>
                <a:lnTo>
                  <a:pt x="8666" y="67354"/>
                </a:lnTo>
                <a:lnTo>
                  <a:pt x="32300" y="32300"/>
                </a:lnTo>
                <a:lnTo>
                  <a:pt x="67353" y="8666"/>
                </a:lnTo>
                <a:lnTo>
                  <a:pt x="110280" y="0"/>
                </a:lnTo>
                <a:lnTo>
                  <a:pt x="2340311" y="0"/>
                </a:lnTo>
                <a:lnTo>
                  <a:pt x="2383239" y="8666"/>
                </a:lnTo>
                <a:lnTo>
                  <a:pt x="2418292" y="32300"/>
                </a:lnTo>
                <a:lnTo>
                  <a:pt x="2441925" y="67354"/>
                </a:lnTo>
                <a:lnTo>
                  <a:pt x="2450591" y="110280"/>
                </a:lnTo>
                <a:lnTo>
                  <a:pt x="2450591" y="551384"/>
                </a:lnTo>
                <a:lnTo>
                  <a:pt x="2441925" y="594310"/>
                </a:lnTo>
                <a:lnTo>
                  <a:pt x="2418292" y="629364"/>
                </a:lnTo>
                <a:lnTo>
                  <a:pt x="2383239" y="652998"/>
                </a:lnTo>
                <a:lnTo>
                  <a:pt x="2340311" y="661664"/>
                </a:lnTo>
                <a:lnTo>
                  <a:pt x="110280" y="661664"/>
                </a:lnTo>
                <a:lnTo>
                  <a:pt x="67353" y="652998"/>
                </a:lnTo>
                <a:lnTo>
                  <a:pt x="32300" y="629364"/>
                </a:lnTo>
                <a:lnTo>
                  <a:pt x="8666" y="594310"/>
                </a:lnTo>
                <a:lnTo>
                  <a:pt x="0" y="551384"/>
                </a:lnTo>
                <a:lnTo>
                  <a:pt x="0" y="110280"/>
                </a:lnTo>
                <a:close/>
              </a:path>
            </a:pathLst>
          </a:custGeom>
          <a:ln w="12700">
            <a:solidFill>
              <a:srgbClr val="4171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6469469" y="2634983"/>
            <a:ext cx="1807845" cy="57086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 indent="354965">
              <a:lnSpc>
                <a:spcPts val="2130"/>
              </a:lnSpc>
              <a:spcBef>
                <a:spcPts val="195"/>
              </a:spcBef>
            </a:pPr>
            <a:r>
              <a:rPr sz="1800" b="1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Task-driven  </a:t>
            </a:r>
            <a:r>
              <a:rPr sz="1800" b="1" spc="-1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Consistency</a:t>
            </a:r>
            <a:r>
              <a:rPr sz="1800" b="1" spc="-21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b="1" spc="-3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Model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593401" y="3370389"/>
            <a:ext cx="5005705" cy="362585"/>
          </a:xfrm>
          <a:custGeom>
            <a:avLst/>
            <a:gdLst/>
            <a:ahLst/>
            <a:cxnLst/>
            <a:rect l="l" t="t" r="r" b="b"/>
            <a:pathLst>
              <a:path w="5005705" h="362585">
                <a:moveTo>
                  <a:pt x="4944770" y="0"/>
                </a:moveTo>
                <a:lnTo>
                  <a:pt x="60426" y="0"/>
                </a:lnTo>
                <a:lnTo>
                  <a:pt x="36904" y="4748"/>
                </a:lnTo>
                <a:lnTo>
                  <a:pt x="17697" y="17697"/>
                </a:lnTo>
                <a:lnTo>
                  <a:pt x="4748" y="36904"/>
                </a:lnTo>
                <a:lnTo>
                  <a:pt x="0" y="60426"/>
                </a:lnTo>
                <a:lnTo>
                  <a:pt x="0" y="302133"/>
                </a:lnTo>
                <a:lnTo>
                  <a:pt x="4748" y="325654"/>
                </a:lnTo>
                <a:lnTo>
                  <a:pt x="17697" y="344862"/>
                </a:lnTo>
                <a:lnTo>
                  <a:pt x="36904" y="357811"/>
                </a:lnTo>
                <a:lnTo>
                  <a:pt x="60426" y="362559"/>
                </a:lnTo>
                <a:lnTo>
                  <a:pt x="4944770" y="362559"/>
                </a:lnTo>
                <a:lnTo>
                  <a:pt x="4968292" y="357811"/>
                </a:lnTo>
                <a:lnTo>
                  <a:pt x="4987499" y="344862"/>
                </a:lnTo>
                <a:lnTo>
                  <a:pt x="5000448" y="325654"/>
                </a:lnTo>
                <a:lnTo>
                  <a:pt x="5005196" y="302133"/>
                </a:lnTo>
                <a:lnTo>
                  <a:pt x="5005196" y="60426"/>
                </a:lnTo>
                <a:lnTo>
                  <a:pt x="5000448" y="36904"/>
                </a:lnTo>
                <a:lnTo>
                  <a:pt x="4987499" y="17697"/>
                </a:lnTo>
                <a:lnTo>
                  <a:pt x="4968292" y="4748"/>
                </a:lnTo>
                <a:lnTo>
                  <a:pt x="4944770" y="0"/>
                </a:lnTo>
                <a:close/>
              </a:path>
            </a:pathLst>
          </a:custGeom>
          <a:solidFill>
            <a:srgbClr val="5B9B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593401" y="3370389"/>
            <a:ext cx="5005705" cy="362585"/>
          </a:xfrm>
          <a:custGeom>
            <a:avLst/>
            <a:gdLst/>
            <a:ahLst/>
            <a:cxnLst/>
            <a:rect l="l" t="t" r="r" b="b"/>
            <a:pathLst>
              <a:path w="5005705" h="362585">
                <a:moveTo>
                  <a:pt x="0" y="60425"/>
                </a:moveTo>
                <a:lnTo>
                  <a:pt x="4748" y="36905"/>
                </a:lnTo>
                <a:lnTo>
                  <a:pt x="17698" y="17698"/>
                </a:lnTo>
                <a:lnTo>
                  <a:pt x="36904" y="4748"/>
                </a:lnTo>
                <a:lnTo>
                  <a:pt x="60424" y="0"/>
                </a:lnTo>
                <a:lnTo>
                  <a:pt x="4944772" y="0"/>
                </a:lnTo>
                <a:lnTo>
                  <a:pt x="4968297" y="4748"/>
                </a:lnTo>
                <a:lnTo>
                  <a:pt x="4987505" y="17698"/>
                </a:lnTo>
                <a:lnTo>
                  <a:pt x="5000454" y="36905"/>
                </a:lnTo>
                <a:lnTo>
                  <a:pt x="5005202" y="60425"/>
                </a:lnTo>
                <a:lnTo>
                  <a:pt x="5005202" y="302133"/>
                </a:lnTo>
                <a:lnTo>
                  <a:pt x="5000454" y="325653"/>
                </a:lnTo>
                <a:lnTo>
                  <a:pt x="4987505" y="344860"/>
                </a:lnTo>
                <a:lnTo>
                  <a:pt x="4968297" y="357810"/>
                </a:lnTo>
                <a:lnTo>
                  <a:pt x="4944772" y="362559"/>
                </a:lnTo>
                <a:lnTo>
                  <a:pt x="60424" y="362559"/>
                </a:lnTo>
                <a:lnTo>
                  <a:pt x="36904" y="357810"/>
                </a:lnTo>
                <a:lnTo>
                  <a:pt x="17698" y="344860"/>
                </a:lnTo>
                <a:lnTo>
                  <a:pt x="4748" y="325653"/>
                </a:lnTo>
                <a:lnTo>
                  <a:pt x="0" y="302133"/>
                </a:lnTo>
                <a:lnTo>
                  <a:pt x="0" y="60425"/>
                </a:lnTo>
                <a:close/>
              </a:path>
            </a:pathLst>
          </a:custGeom>
          <a:ln w="12700">
            <a:solidFill>
              <a:srgbClr val="4171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593401" y="3837800"/>
            <a:ext cx="5005705" cy="362585"/>
          </a:xfrm>
          <a:custGeom>
            <a:avLst/>
            <a:gdLst/>
            <a:ahLst/>
            <a:cxnLst/>
            <a:rect l="l" t="t" r="r" b="b"/>
            <a:pathLst>
              <a:path w="5005705" h="362585">
                <a:moveTo>
                  <a:pt x="4944770" y="0"/>
                </a:moveTo>
                <a:lnTo>
                  <a:pt x="60426" y="0"/>
                </a:lnTo>
                <a:lnTo>
                  <a:pt x="36904" y="4748"/>
                </a:lnTo>
                <a:lnTo>
                  <a:pt x="17697" y="17697"/>
                </a:lnTo>
                <a:lnTo>
                  <a:pt x="4748" y="36904"/>
                </a:lnTo>
                <a:lnTo>
                  <a:pt x="0" y="60426"/>
                </a:lnTo>
                <a:lnTo>
                  <a:pt x="0" y="302133"/>
                </a:lnTo>
                <a:lnTo>
                  <a:pt x="4748" y="325654"/>
                </a:lnTo>
                <a:lnTo>
                  <a:pt x="17697" y="344862"/>
                </a:lnTo>
                <a:lnTo>
                  <a:pt x="36904" y="357811"/>
                </a:lnTo>
                <a:lnTo>
                  <a:pt x="60426" y="362559"/>
                </a:lnTo>
                <a:lnTo>
                  <a:pt x="4944770" y="362559"/>
                </a:lnTo>
                <a:lnTo>
                  <a:pt x="4968292" y="357811"/>
                </a:lnTo>
                <a:lnTo>
                  <a:pt x="4987499" y="344862"/>
                </a:lnTo>
                <a:lnTo>
                  <a:pt x="5000448" y="325654"/>
                </a:lnTo>
                <a:lnTo>
                  <a:pt x="5005196" y="302133"/>
                </a:lnTo>
                <a:lnTo>
                  <a:pt x="5005196" y="60426"/>
                </a:lnTo>
                <a:lnTo>
                  <a:pt x="5000448" y="36904"/>
                </a:lnTo>
                <a:lnTo>
                  <a:pt x="4987499" y="17697"/>
                </a:lnTo>
                <a:lnTo>
                  <a:pt x="4968292" y="4748"/>
                </a:lnTo>
                <a:lnTo>
                  <a:pt x="4944770" y="0"/>
                </a:lnTo>
                <a:close/>
              </a:path>
            </a:pathLst>
          </a:custGeom>
          <a:solidFill>
            <a:srgbClr val="5B9BD5">
              <a:alpha val="3293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593401" y="3837800"/>
            <a:ext cx="5005705" cy="362585"/>
          </a:xfrm>
          <a:custGeom>
            <a:avLst/>
            <a:gdLst/>
            <a:ahLst/>
            <a:cxnLst/>
            <a:rect l="l" t="t" r="r" b="b"/>
            <a:pathLst>
              <a:path w="5005705" h="362585">
                <a:moveTo>
                  <a:pt x="0" y="60430"/>
                </a:moveTo>
                <a:lnTo>
                  <a:pt x="4748" y="36908"/>
                </a:lnTo>
                <a:lnTo>
                  <a:pt x="17699" y="17699"/>
                </a:lnTo>
                <a:lnTo>
                  <a:pt x="36908" y="4748"/>
                </a:lnTo>
                <a:lnTo>
                  <a:pt x="60430" y="0"/>
                </a:lnTo>
                <a:lnTo>
                  <a:pt x="4944772" y="0"/>
                </a:lnTo>
                <a:lnTo>
                  <a:pt x="4968292" y="4748"/>
                </a:lnTo>
                <a:lnTo>
                  <a:pt x="4987501" y="17699"/>
                </a:lnTo>
                <a:lnTo>
                  <a:pt x="5000453" y="36908"/>
                </a:lnTo>
                <a:lnTo>
                  <a:pt x="5005202" y="60430"/>
                </a:lnTo>
                <a:lnTo>
                  <a:pt x="5005202" y="302130"/>
                </a:lnTo>
                <a:lnTo>
                  <a:pt x="5000453" y="325652"/>
                </a:lnTo>
                <a:lnTo>
                  <a:pt x="4987501" y="344860"/>
                </a:lnTo>
                <a:lnTo>
                  <a:pt x="4968292" y="357811"/>
                </a:lnTo>
                <a:lnTo>
                  <a:pt x="4944772" y="362560"/>
                </a:lnTo>
                <a:lnTo>
                  <a:pt x="60430" y="362560"/>
                </a:lnTo>
                <a:lnTo>
                  <a:pt x="36908" y="357811"/>
                </a:lnTo>
                <a:lnTo>
                  <a:pt x="17699" y="344860"/>
                </a:lnTo>
                <a:lnTo>
                  <a:pt x="4748" y="325652"/>
                </a:lnTo>
                <a:lnTo>
                  <a:pt x="0" y="302130"/>
                </a:lnTo>
                <a:lnTo>
                  <a:pt x="0" y="60430"/>
                </a:lnTo>
                <a:close/>
              </a:path>
            </a:pathLst>
          </a:custGeom>
          <a:ln w="12700">
            <a:solidFill>
              <a:srgbClr val="4171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4454740" y="3389109"/>
            <a:ext cx="3283585" cy="767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b="1" spc="-10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Over-partitioned </a:t>
            </a:r>
            <a:r>
              <a:rPr sz="1800" b="1" spc="-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Application</a:t>
            </a:r>
            <a:r>
              <a:rPr sz="1800" b="1" spc="-22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b="1" spc="-10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State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algn="ctr">
              <a:lnSpc>
                <a:spcPct val="100000"/>
              </a:lnSpc>
              <a:spcBef>
                <a:spcPts val="1520"/>
              </a:spcBef>
            </a:pPr>
            <a:r>
              <a:rPr sz="1800" b="1" spc="-1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Elastic </a:t>
            </a:r>
            <a:r>
              <a:rPr sz="1800" b="1" spc="-12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Execution</a:t>
            </a:r>
            <a:r>
              <a:rPr sz="1800" b="1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b="1" spc="-1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System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86854"/>
            <a:ext cx="3918585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spc="-15" dirty="0">
                <a:solidFill>
                  <a:srgbClr val="000000"/>
                </a:solidFill>
              </a:rPr>
              <a:t>Over-partitioning</a:t>
            </a:r>
            <a:endParaRPr sz="3800"/>
          </a:p>
        </p:txBody>
      </p:sp>
      <p:sp>
        <p:nvSpPr>
          <p:cNvPr id="3" name="object 3"/>
          <p:cNvSpPr txBox="1"/>
          <p:nvPr/>
        </p:nvSpPr>
        <p:spPr>
          <a:xfrm>
            <a:off x="916939" y="1807845"/>
            <a:ext cx="9363075" cy="83693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700" marR="5080">
              <a:lnSpc>
                <a:spcPts val="3030"/>
              </a:lnSpc>
              <a:spcBef>
                <a:spcPts val="475"/>
              </a:spcBef>
            </a:pPr>
            <a:r>
              <a:rPr lang="zh-CN" sz="2800" spc="15" dirty="0">
                <a:latin typeface="Arial" panose="020B0604020202020204"/>
                <a:cs typeface="Arial" panose="020B0604020202020204"/>
              </a:rPr>
              <a:t>分割的数据块</a:t>
            </a:r>
            <a:r>
              <a:rPr sz="2800" spc="25" dirty="0">
                <a:latin typeface="Arial" panose="020B0604020202020204"/>
                <a:cs typeface="Arial" panose="020B0604020202020204"/>
              </a:rPr>
              <a:t> </a:t>
            </a:r>
            <a:r>
              <a:rPr lang="zh-CN" sz="2800" spc="15" dirty="0">
                <a:latin typeface="Arial" panose="020B0604020202020204"/>
                <a:cs typeface="Arial" panose="020B0604020202020204"/>
              </a:rPr>
              <a:t>和 </a:t>
            </a:r>
            <a:r>
              <a:rPr lang="zh-CN" sz="2800" dirty="0">
                <a:latin typeface="Arial" panose="020B0604020202020204"/>
                <a:cs typeface="Arial" panose="020B0604020202020204"/>
              </a:rPr>
              <a:t>参数 </a:t>
            </a:r>
            <a:r>
              <a:rPr lang="zh-CN" sz="2800" spc="5" dirty="0">
                <a:latin typeface="Arial" panose="020B0604020202020204"/>
                <a:cs typeface="Arial" panose="020B0604020202020204"/>
              </a:rPr>
              <a:t>分布在多个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 </a:t>
            </a:r>
            <a:r>
              <a:rPr lang="zh-CN" sz="2800" i="1" spc="10" dirty="0">
                <a:latin typeface="Arial" panose="020B0604020202020204"/>
                <a:cs typeface="Arial" panose="020B0604020202020204"/>
              </a:rPr>
              <a:t>逻辑执行节点</a:t>
            </a:r>
            <a:r>
              <a:rPr sz="2800" spc="-45" dirty="0">
                <a:latin typeface="Arial" panose="020B0604020202020204"/>
                <a:cs typeface="Arial" panose="020B0604020202020204"/>
              </a:rPr>
              <a:t>(</a:t>
            </a:r>
            <a:r>
              <a:rPr sz="2800" b="1" spc="-45" dirty="0">
                <a:latin typeface="Arial" panose="020B0604020202020204"/>
                <a:cs typeface="Arial" panose="020B0604020202020204"/>
              </a:rPr>
              <a:t>Executors</a:t>
            </a:r>
            <a:r>
              <a:rPr sz="2800" spc="-45" dirty="0">
                <a:latin typeface="Arial" panose="020B0604020202020204"/>
                <a:cs typeface="Arial" panose="020B0604020202020204"/>
              </a:rPr>
              <a:t>) </a:t>
            </a:r>
            <a:r>
              <a:rPr lang="zh-CN" sz="2800" spc="15" dirty="0">
                <a:latin typeface="Arial" panose="020B0604020202020204"/>
                <a:cs typeface="Arial" panose="020B0604020202020204"/>
              </a:rPr>
              <a:t>和</a:t>
            </a:r>
            <a:r>
              <a:rPr lang="zh-CN" sz="2800" i="1" spc="10" dirty="0">
                <a:latin typeface="Arial" panose="020B0604020202020204"/>
                <a:cs typeface="Arial" panose="020B0604020202020204"/>
              </a:rPr>
              <a:t>逻辑</a:t>
            </a:r>
            <a:r>
              <a:rPr lang="zh-CN" sz="2800" dirty="0">
                <a:latin typeface="Arial" panose="020B0604020202020204"/>
                <a:cs typeface="Arial" panose="020B0604020202020204"/>
              </a:rPr>
              <a:t>参数</a:t>
            </a:r>
            <a:r>
              <a:rPr lang="zh-CN" sz="2800" spc="-20" dirty="0">
                <a:latin typeface="Arial" panose="020B0604020202020204"/>
                <a:cs typeface="Arial" panose="020B0604020202020204"/>
              </a:rPr>
              <a:t>服务器</a:t>
            </a:r>
            <a:r>
              <a:rPr sz="2800" spc="-60" dirty="0">
                <a:latin typeface="Arial" panose="020B0604020202020204"/>
                <a:cs typeface="Arial" panose="020B0604020202020204"/>
              </a:rPr>
              <a:t>(</a:t>
            </a:r>
            <a:r>
              <a:rPr sz="2800" b="1" spc="-60" dirty="0">
                <a:latin typeface="Arial" panose="020B0604020202020204"/>
                <a:cs typeface="Arial" panose="020B0604020202020204"/>
              </a:rPr>
              <a:t>PSshards</a:t>
            </a:r>
            <a:r>
              <a:rPr sz="2800" spc="-60" dirty="0">
                <a:latin typeface="Arial" panose="020B0604020202020204"/>
                <a:cs typeface="Arial" panose="020B0604020202020204"/>
              </a:rPr>
              <a:t>).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184607" y="2938894"/>
            <a:ext cx="1114797" cy="157622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588214" y="3036392"/>
            <a:ext cx="280035" cy="614045"/>
          </a:xfrm>
          <a:custGeom>
            <a:avLst/>
            <a:gdLst/>
            <a:ahLst/>
            <a:cxnLst/>
            <a:rect l="l" t="t" r="r" b="b"/>
            <a:pathLst>
              <a:path w="280034" h="614045">
                <a:moveTo>
                  <a:pt x="233260" y="0"/>
                </a:moveTo>
                <a:lnTo>
                  <a:pt x="46647" y="0"/>
                </a:lnTo>
                <a:lnTo>
                  <a:pt x="28487" y="3666"/>
                </a:lnTo>
                <a:lnTo>
                  <a:pt x="13660" y="13666"/>
                </a:lnTo>
                <a:lnTo>
                  <a:pt x="3664" y="28498"/>
                </a:lnTo>
                <a:lnTo>
                  <a:pt x="0" y="46659"/>
                </a:lnTo>
                <a:lnTo>
                  <a:pt x="0" y="567054"/>
                </a:lnTo>
                <a:lnTo>
                  <a:pt x="3664" y="585216"/>
                </a:lnTo>
                <a:lnTo>
                  <a:pt x="13660" y="600048"/>
                </a:lnTo>
                <a:lnTo>
                  <a:pt x="28487" y="610047"/>
                </a:lnTo>
                <a:lnTo>
                  <a:pt x="46647" y="613714"/>
                </a:lnTo>
                <a:lnTo>
                  <a:pt x="233260" y="613714"/>
                </a:lnTo>
                <a:lnTo>
                  <a:pt x="251415" y="610047"/>
                </a:lnTo>
                <a:lnTo>
                  <a:pt x="266242" y="600048"/>
                </a:lnTo>
                <a:lnTo>
                  <a:pt x="276241" y="585216"/>
                </a:lnTo>
                <a:lnTo>
                  <a:pt x="279908" y="567054"/>
                </a:lnTo>
                <a:lnTo>
                  <a:pt x="279908" y="46659"/>
                </a:lnTo>
                <a:lnTo>
                  <a:pt x="276241" y="28498"/>
                </a:lnTo>
                <a:lnTo>
                  <a:pt x="266242" y="13666"/>
                </a:lnTo>
                <a:lnTo>
                  <a:pt x="251415" y="3666"/>
                </a:lnTo>
                <a:lnTo>
                  <a:pt x="233260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588214" y="3036392"/>
            <a:ext cx="280035" cy="614045"/>
          </a:xfrm>
          <a:custGeom>
            <a:avLst/>
            <a:gdLst/>
            <a:ahLst/>
            <a:cxnLst/>
            <a:rect l="l" t="t" r="r" b="b"/>
            <a:pathLst>
              <a:path w="280034" h="614045">
                <a:moveTo>
                  <a:pt x="0" y="46652"/>
                </a:moveTo>
                <a:lnTo>
                  <a:pt x="3666" y="28493"/>
                </a:lnTo>
                <a:lnTo>
                  <a:pt x="13664" y="13664"/>
                </a:lnTo>
                <a:lnTo>
                  <a:pt x="28493" y="3666"/>
                </a:lnTo>
                <a:lnTo>
                  <a:pt x="46652" y="0"/>
                </a:lnTo>
                <a:lnTo>
                  <a:pt x="233259" y="0"/>
                </a:lnTo>
                <a:lnTo>
                  <a:pt x="251418" y="3666"/>
                </a:lnTo>
                <a:lnTo>
                  <a:pt x="266247" y="13664"/>
                </a:lnTo>
                <a:lnTo>
                  <a:pt x="276245" y="28493"/>
                </a:lnTo>
                <a:lnTo>
                  <a:pt x="279912" y="46652"/>
                </a:lnTo>
                <a:lnTo>
                  <a:pt x="279912" y="567050"/>
                </a:lnTo>
                <a:lnTo>
                  <a:pt x="276245" y="585209"/>
                </a:lnTo>
                <a:lnTo>
                  <a:pt x="266247" y="600039"/>
                </a:lnTo>
                <a:lnTo>
                  <a:pt x="251418" y="610037"/>
                </a:lnTo>
                <a:lnTo>
                  <a:pt x="233259" y="613703"/>
                </a:lnTo>
                <a:lnTo>
                  <a:pt x="46652" y="613703"/>
                </a:lnTo>
                <a:lnTo>
                  <a:pt x="28493" y="610037"/>
                </a:lnTo>
                <a:lnTo>
                  <a:pt x="13664" y="600039"/>
                </a:lnTo>
                <a:lnTo>
                  <a:pt x="3666" y="585209"/>
                </a:lnTo>
                <a:lnTo>
                  <a:pt x="0" y="567050"/>
                </a:lnTo>
                <a:lnTo>
                  <a:pt x="0" y="4665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684149" y="3071012"/>
            <a:ext cx="92062" cy="2080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618401" y="3307359"/>
            <a:ext cx="219530" cy="2807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951815" y="3036392"/>
            <a:ext cx="280035" cy="614045"/>
          </a:xfrm>
          <a:custGeom>
            <a:avLst/>
            <a:gdLst/>
            <a:ahLst/>
            <a:cxnLst/>
            <a:rect l="l" t="t" r="r" b="b"/>
            <a:pathLst>
              <a:path w="280034" h="614045">
                <a:moveTo>
                  <a:pt x="233260" y="0"/>
                </a:moveTo>
                <a:lnTo>
                  <a:pt x="46659" y="0"/>
                </a:lnTo>
                <a:lnTo>
                  <a:pt x="28498" y="3666"/>
                </a:lnTo>
                <a:lnTo>
                  <a:pt x="13666" y="13666"/>
                </a:lnTo>
                <a:lnTo>
                  <a:pt x="3666" y="28498"/>
                </a:lnTo>
                <a:lnTo>
                  <a:pt x="0" y="46659"/>
                </a:lnTo>
                <a:lnTo>
                  <a:pt x="0" y="567054"/>
                </a:lnTo>
                <a:lnTo>
                  <a:pt x="3666" y="585216"/>
                </a:lnTo>
                <a:lnTo>
                  <a:pt x="13666" y="600048"/>
                </a:lnTo>
                <a:lnTo>
                  <a:pt x="28498" y="610047"/>
                </a:lnTo>
                <a:lnTo>
                  <a:pt x="46659" y="613714"/>
                </a:lnTo>
                <a:lnTo>
                  <a:pt x="233260" y="613714"/>
                </a:lnTo>
                <a:lnTo>
                  <a:pt x="251420" y="610047"/>
                </a:lnTo>
                <a:lnTo>
                  <a:pt x="266247" y="600048"/>
                </a:lnTo>
                <a:lnTo>
                  <a:pt x="276243" y="585216"/>
                </a:lnTo>
                <a:lnTo>
                  <a:pt x="279908" y="567054"/>
                </a:lnTo>
                <a:lnTo>
                  <a:pt x="279908" y="46659"/>
                </a:lnTo>
                <a:lnTo>
                  <a:pt x="276243" y="28498"/>
                </a:lnTo>
                <a:lnTo>
                  <a:pt x="266247" y="13666"/>
                </a:lnTo>
                <a:lnTo>
                  <a:pt x="251420" y="3666"/>
                </a:lnTo>
                <a:lnTo>
                  <a:pt x="233260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951815" y="3036392"/>
            <a:ext cx="280035" cy="614045"/>
          </a:xfrm>
          <a:custGeom>
            <a:avLst/>
            <a:gdLst/>
            <a:ahLst/>
            <a:cxnLst/>
            <a:rect l="l" t="t" r="r" b="b"/>
            <a:pathLst>
              <a:path w="280034" h="614045">
                <a:moveTo>
                  <a:pt x="0" y="46652"/>
                </a:moveTo>
                <a:lnTo>
                  <a:pt x="3666" y="28493"/>
                </a:lnTo>
                <a:lnTo>
                  <a:pt x="13664" y="13664"/>
                </a:lnTo>
                <a:lnTo>
                  <a:pt x="28493" y="3666"/>
                </a:lnTo>
                <a:lnTo>
                  <a:pt x="46652" y="0"/>
                </a:lnTo>
                <a:lnTo>
                  <a:pt x="233259" y="0"/>
                </a:lnTo>
                <a:lnTo>
                  <a:pt x="251418" y="3666"/>
                </a:lnTo>
                <a:lnTo>
                  <a:pt x="266247" y="13664"/>
                </a:lnTo>
                <a:lnTo>
                  <a:pt x="276245" y="28493"/>
                </a:lnTo>
                <a:lnTo>
                  <a:pt x="279912" y="46652"/>
                </a:lnTo>
                <a:lnTo>
                  <a:pt x="279912" y="567050"/>
                </a:lnTo>
                <a:lnTo>
                  <a:pt x="276245" y="585209"/>
                </a:lnTo>
                <a:lnTo>
                  <a:pt x="266247" y="600039"/>
                </a:lnTo>
                <a:lnTo>
                  <a:pt x="251418" y="610037"/>
                </a:lnTo>
                <a:lnTo>
                  <a:pt x="233259" y="613703"/>
                </a:lnTo>
                <a:lnTo>
                  <a:pt x="46652" y="613703"/>
                </a:lnTo>
                <a:lnTo>
                  <a:pt x="28493" y="610037"/>
                </a:lnTo>
                <a:lnTo>
                  <a:pt x="13664" y="600039"/>
                </a:lnTo>
                <a:lnTo>
                  <a:pt x="3666" y="585209"/>
                </a:lnTo>
                <a:lnTo>
                  <a:pt x="0" y="567050"/>
                </a:lnTo>
                <a:lnTo>
                  <a:pt x="0" y="4665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047763" y="3071012"/>
            <a:ext cx="92062" cy="2080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982002" y="3307359"/>
            <a:ext cx="219530" cy="2807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231458" y="3036392"/>
            <a:ext cx="280035" cy="614045"/>
          </a:xfrm>
          <a:custGeom>
            <a:avLst/>
            <a:gdLst/>
            <a:ahLst/>
            <a:cxnLst/>
            <a:rect l="l" t="t" r="r" b="b"/>
            <a:pathLst>
              <a:path w="280034" h="614045">
                <a:moveTo>
                  <a:pt x="233260" y="0"/>
                </a:moveTo>
                <a:lnTo>
                  <a:pt x="46659" y="0"/>
                </a:lnTo>
                <a:lnTo>
                  <a:pt x="28498" y="3666"/>
                </a:lnTo>
                <a:lnTo>
                  <a:pt x="13666" y="13666"/>
                </a:lnTo>
                <a:lnTo>
                  <a:pt x="3666" y="28498"/>
                </a:lnTo>
                <a:lnTo>
                  <a:pt x="0" y="46659"/>
                </a:lnTo>
                <a:lnTo>
                  <a:pt x="0" y="567054"/>
                </a:lnTo>
                <a:lnTo>
                  <a:pt x="3666" y="585216"/>
                </a:lnTo>
                <a:lnTo>
                  <a:pt x="13666" y="600048"/>
                </a:lnTo>
                <a:lnTo>
                  <a:pt x="28498" y="610047"/>
                </a:lnTo>
                <a:lnTo>
                  <a:pt x="46659" y="613714"/>
                </a:lnTo>
                <a:lnTo>
                  <a:pt x="233260" y="613714"/>
                </a:lnTo>
                <a:lnTo>
                  <a:pt x="251422" y="610047"/>
                </a:lnTo>
                <a:lnTo>
                  <a:pt x="266253" y="600048"/>
                </a:lnTo>
                <a:lnTo>
                  <a:pt x="276253" y="585216"/>
                </a:lnTo>
                <a:lnTo>
                  <a:pt x="279920" y="567054"/>
                </a:lnTo>
                <a:lnTo>
                  <a:pt x="279920" y="46659"/>
                </a:lnTo>
                <a:lnTo>
                  <a:pt x="276253" y="28498"/>
                </a:lnTo>
                <a:lnTo>
                  <a:pt x="266253" y="13666"/>
                </a:lnTo>
                <a:lnTo>
                  <a:pt x="251422" y="3666"/>
                </a:lnTo>
                <a:lnTo>
                  <a:pt x="233260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231458" y="3036392"/>
            <a:ext cx="280035" cy="614045"/>
          </a:xfrm>
          <a:custGeom>
            <a:avLst/>
            <a:gdLst/>
            <a:ahLst/>
            <a:cxnLst/>
            <a:rect l="l" t="t" r="r" b="b"/>
            <a:pathLst>
              <a:path w="280034" h="614045">
                <a:moveTo>
                  <a:pt x="0" y="46652"/>
                </a:moveTo>
                <a:lnTo>
                  <a:pt x="3666" y="28493"/>
                </a:lnTo>
                <a:lnTo>
                  <a:pt x="13664" y="13664"/>
                </a:lnTo>
                <a:lnTo>
                  <a:pt x="28493" y="3666"/>
                </a:lnTo>
                <a:lnTo>
                  <a:pt x="46652" y="0"/>
                </a:lnTo>
                <a:lnTo>
                  <a:pt x="233259" y="0"/>
                </a:lnTo>
                <a:lnTo>
                  <a:pt x="251418" y="3666"/>
                </a:lnTo>
                <a:lnTo>
                  <a:pt x="266247" y="13664"/>
                </a:lnTo>
                <a:lnTo>
                  <a:pt x="276245" y="28493"/>
                </a:lnTo>
                <a:lnTo>
                  <a:pt x="279912" y="46652"/>
                </a:lnTo>
                <a:lnTo>
                  <a:pt x="279912" y="567050"/>
                </a:lnTo>
                <a:lnTo>
                  <a:pt x="276245" y="585209"/>
                </a:lnTo>
                <a:lnTo>
                  <a:pt x="266247" y="600039"/>
                </a:lnTo>
                <a:lnTo>
                  <a:pt x="251418" y="610037"/>
                </a:lnTo>
                <a:lnTo>
                  <a:pt x="233259" y="613703"/>
                </a:lnTo>
                <a:lnTo>
                  <a:pt x="46652" y="613703"/>
                </a:lnTo>
                <a:lnTo>
                  <a:pt x="28493" y="610037"/>
                </a:lnTo>
                <a:lnTo>
                  <a:pt x="13664" y="600039"/>
                </a:lnTo>
                <a:lnTo>
                  <a:pt x="3666" y="585209"/>
                </a:lnTo>
                <a:lnTo>
                  <a:pt x="0" y="567050"/>
                </a:lnTo>
                <a:lnTo>
                  <a:pt x="0" y="4665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327406" y="3071012"/>
            <a:ext cx="92062" cy="2080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261658" y="3307359"/>
            <a:ext cx="219530" cy="2807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753546" y="2935414"/>
            <a:ext cx="1114797" cy="157622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157152" y="3032912"/>
            <a:ext cx="280035" cy="614045"/>
          </a:xfrm>
          <a:custGeom>
            <a:avLst/>
            <a:gdLst/>
            <a:ahLst/>
            <a:cxnLst/>
            <a:rect l="l" t="t" r="r" b="b"/>
            <a:pathLst>
              <a:path w="280035" h="614045">
                <a:moveTo>
                  <a:pt x="233260" y="0"/>
                </a:moveTo>
                <a:lnTo>
                  <a:pt x="46647" y="0"/>
                </a:lnTo>
                <a:lnTo>
                  <a:pt x="28487" y="3664"/>
                </a:lnTo>
                <a:lnTo>
                  <a:pt x="13660" y="13660"/>
                </a:lnTo>
                <a:lnTo>
                  <a:pt x="3664" y="28487"/>
                </a:lnTo>
                <a:lnTo>
                  <a:pt x="0" y="46647"/>
                </a:lnTo>
                <a:lnTo>
                  <a:pt x="0" y="567042"/>
                </a:lnTo>
                <a:lnTo>
                  <a:pt x="3664" y="585203"/>
                </a:lnTo>
                <a:lnTo>
                  <a:pt x="13660" y="600035"/>
                </a:lnTo>
                <a:lnTo>
                  <a:pt x="28487" y="610035"/>
                </a:lnTo>
                <a:lnTo>
                  <a:pt x="46647" y="613702"/>
                </a:lnTo>
                <a:lnTo>
                  <a:pt x="233260" y="613702"/>
                </a:lnTo>
                <a:lnTo>
                  <a:pt x="251415" y="610035"/>
                </a:lnTo>
                <a:lnTo>
                  <a:pt x="266242" y="600035"/>
                </a:lnTo>
                <a:lnTo>
                  <a:pt x="276241" y="585203"/>
                </a:lnTo>
                <a:lnTo>
                  <a:pt x="279908" y="567042"/>
                </a:lnTo>
                <a:lnTo>
                  <a:pt x="279908" y="46647"/>
                </a:lnTo>
                <a:lnTo>
                  <a:pt x="276241" y="28487"/>
                </a:lnTo>
                <a:lnTo>
                  <a:pt x="266242" y="13660"/>
                </a:lnTo>
                <a:lnTo>
                  <a:pt x="251415" y="3664"/>
                </a:lnTo>
                <a:lnTo>
                  <a:pt x="233260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157152" y="3032912"/>
            <a:ext cx="280035" cy="614045"/>
          </a:xfrm>
          <a:custGeom>
            <a:avLst/>
            <a:gdLst/>
            <a:ahLst/>
            <a:cxnLst/>
            <a:rect l="l" t="t" r="r" b="b"/>
            <a:pathLst>
              <a:path w="280035" h="614045">
                <a:moveTo>
                  <a:pt x="0" y="46652"/>
                </a:moveTo>
                <a:lnTo>
                  <a:pt x="3666" y="28493"/>
                </a:lnTo>
                <a:lnTo>
                  <a:pt x="13664" y="13664"/>
                </a:lnTo>
                <a:lnTo>
                  <a:pt x="28493" y="3666"/>
                </a:lnTo>
                <a:lnTo>
                  <a:pt x="46652" y="0"/>
                </a:lnTo>
                <a:lnTo>
                  <a:pt x="233259" y="0"/>
                </a:lnTo>
                <a:lnTo>
                  <a:pt x="251418" y="3666"/>
                </a:lnTo>
                <a:lnTo>
                  <a:pt x="266247" y="13664"/>
                </a:lnTo>
                <a:lnTo>
                  <a:pt x="276245" y="28493"/>
                </a:lnTo>
                <a:lnTo>
                  <a:pt x="279912" y="46652"/>
                </a:lnTo>
                <a:lnTo>
                  <a:pt x="279912" y="567050"/>
                </a:lnTo>
                <a:lnTo>
                  <a:pt x="276245" y="585209"/>
                </a:lnTo>
                <a:lnTo>
                  <a:pt x="266247" y="600039"/>
                </a:lnTo>
                <a:lnTo>
                  <a:pt x="251418" y="610037"/>
                </a:lnTo>
                <a:lnTo>
                  <a:pt x="233259" y="613703"/>
                </a:lnTo>
                <a:lnTo>
                  <a:pt x="46652" y="613703"/>
                </a:lnTo>
                <a:lnTo>
                  <a:pt x="28493" y="610037"/>
                </a:lnTo>
                <a:lnTo>
                  <a:pt x="13664" y="600039"/>
                </a:lnTo>
                <a:lnTo>
                  <a:pt x="3666" y="585209"/>
                </a:lnTo>
                <a:lnTo>
                  <a:pt x="0" y="567050"/>
                </a:lnTo>
                <a:lnTo>
                  <a:pt x="0" y="4665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253088" y="3067519"/>
            <a:ext cx="92062" cy="20808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187340" y="3303866"/>
            <a:ext cx="219530" cy="2807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520753" y="3032912"/>
            <a:ext cx="280035" cy="614045"/>
          </a:xfrm>
          <a:custGeom>
            <a:avLst/>
            <a:gdLst/>
            <a:ahLst/>
            <a:cxnLst/>
            <a:rect l="l" t="t" r="r" b="b"/>
            <a:pathLst>
              <a:path w="280035" h="614045">
                <a:moveTo>
                  <a:pt x="233260" y="0"/>
                </a:moveTo>
                <a:lnTo>
                  <a:pt x="46659" y="0"/>
                </a:lnTo>
                <a:lnTo>
                  <a:pt x="28498" y="3664"/>
                </a:lnTo>
                <a:lnTo>
                  <a:pt x="13666" y="13660"/>
                </a:lnTo>
                <a:lnTo>
                  <a:pt x="3666" y="28487"/>
                </a:lnTo>
                <a:lnTo>
                  <a:pt x="0" y="46647"/>
                </a:lnTo>
                <a:lnTo>
                  <a:pt x="0" y="567042"/>
                </a:lnTo>
                <a:lnTo>
                  <a:pt x="3666" y="585203"/>
                </a:lnTo>
                <a:lnTo>
                  <a:pt x="13666" y="600035"/>
                </a:lnTo>
                <a:lnTo>
                  <a:pt x="28498" y="610035"/>
                </a:lnTo>
                <a:lnTo>
                  <a:pt x="46659" y="613702"/>
                </a:lnTo>
                <a:lnTo>
                  <a:pt x="233260" y="613702"/>
                </a:lnTo>
                <a:lnTo>
                  <a:pt x="251422" y="610035"/>
                </a:lnTo>
                <a:lnTo>
                  <a:pt x="266253" y="600035"/>
                </a:lnTo>
                <a:lnTo>
                  <a:pt x="276253" y="585203"/>
                </a:lnTo>
                <a:lnTo>
                  <a:pt x="279920" y="567042"/>
                </a:lnTo>
                <a:lnTo>
                  <a:pt x="279920" y="46647"/>
                </a:lnTo>
                <a:lnTo>
                  <a:pt x="276253" y="28487"/>
                </a:lnTo>
                <a:lnTo>
                  <a:pt x="266253" y="13660"/>
                </a:lnTo>
                <a:lnTo>
                  <a:pt x="251422" y="3664"/>
                </a:lnTo>
                <a:lnTo>
                  <a:pt x="233260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520753" y="3032912"/>
            <a:ext cx="280035" cy="614045"/>
          </a:xfrm>
          <a:custGeom>
            <a:avLst/>
            <a:gdLst/>
            <a:ahLst/>
            <a:cxnLst/>
            <a:rect l="l" t="t" r="r" b="b"/>
            <a:pathLst>
              <a:path w="280035" h="614045">
                <a:moveTo>
                  <a:pt x="0" y="46652"/>
                </a:moveTo>
                <a:lnTo>
                  <a:pt x="3666" y="28493"/>
                </a:lnTo>
                <a:lnTo>
                  <a:pt x="13664" y="13664"/>
                </a:lnTo>
                <a:lnTo>
                  <a:pt x="28493" y="3666"/>
                </a:lnTo>
                <a:lnTo>
                  <a:pt x="46652" y="0"/>
                </a:lnTo>
                <a:lnTo>
                  <a:pt x="233259" y="0"/>
                </a:lnTo>
                <a:lnTo>
                  <a:pt x="251418" y="3666"/>
                </a:lnTo>
                <a:lnTo>
                  <a:pt x="266247" y="13664"/>
                </a:lnTo>
                <a:lnTo>
                  <a:pt x="276245" y="28493"/>
                </a:lnTo>
                <a:lnTo>
                  <a:pt x="279912" y="46652"/>
                </a:lnTo>
                <a:lnTo>
                  <a:pt x="279912" y="567050"/>
                </a:lnTo>
                <a:lnTo>
                  <a:pt x="276245" y="585209"/>
                </a:lnTo>
                <a:lnTo>
                  <a:pt x="266247" y="600039"/>
                </a:lnTo>
                <a:lnTo>
                  <a:pt x="251418" y="610037"/>
                </a:lnTo>
                <a:lnTo>
                  <a:pt x="233259" y="613703"/>
                </a:lnTo>
                <a:lnTo>
                  <a:pt x="46652" y="613703"/>
                </a:lnTo>
                <a:lnTo>
                  <a:pt x="28493" y="610037"/>
                </a:lnTo>
                <a:lnTo>
                  <a:pt x="13664" y="600039"/>
                </a:lnTo>
                <a:lnTo>
                  <a:pt x="3666" y="585209"/>
                </a:lnTo>
                <a:lnTo>
                  <a:pt x="0" y="567050"/>
                </a:lnTo>
                <a:lnTo>
                  <a:pt x="0" y="4665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5616702" y="3067519"/>
            <a:ext cx="92062" cy="20808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550954" y="3303866"/>
            <a:ext cx="219530" cy="2807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800409" y="3032912"/>
            <a:ext cx="280035" cy="614045"/>
          </a:xfrm>
          <a:custGeom>
            <a:avLst/>
            <a:gdLst/>
            <a:ahLst/>
            <a:cxnLst/>
            <a:rect l="l" t="t" r="r" b="b"/>
            <a:pathLst>
              <a:path w="280035" h="614045">
                <a:moveTo>
                  <a:pt x="233248" y="0"/>
                </a:moveTo>
                <a:lnTo>
                  <a:pt x="46647" y="0"/>
                </a:lnTo>
                <a:lnTo>
                  <a:pt x="28487" y="3664"/>
                </a:lnTo>
                <a:lnTo>
                  <a:pt x="13660" y="13660"/>
                </a:lnTo>
                <a:lnTo>
                  <a:pt x="3664" y="28487"/>
                </a:lnTo>
                <a:lnTo>
                  <a:pt x="0" y="46647"/>
                </a:lnTo>
                <a:lnTo>
                  <a:pt x="0" y="567042"/>
                </a:lnTo>
                <a:lnTo>
                  <a:pt x="3664" y="585203"/>
                </a:lnTo>
                <a:lnTo>
                  <a:pt x="13660" y="600035"/>
                </a:lnTo>
                <a:lnTo>
                  <a:pt x="28487" y="610035"/>
                </a:lnTo>
                <a:lnTo>
                  <a:pt x="46647" y="613702"/>
                </a:lnTo>
                <a:lnTo>
                  <a:pt x="233248" y="613702"/>
                </a:lnTo>
                <a:lnTo>
                  <a:pt x="251409" y="610035"/>
                </a:lnTo>
                <a:lnTo>
                  <a:pt x="266241" y="600035"/>
                </a:lnTo>
                <a:lnTo>
                  <a:pt x="276241" y="585203"/>
                </a:lnTo>
                <a:lnTo>
                  <a:pt x="279907" y="567042"/>
                </a:lnTo>
                <a:lnTo>
                  <a:pt x="279907" y="46647"/>
                </a:lnTo>
                <a:lnTo>
                  <a:pt x="276241" y="28487"/>
                </a:lnTo>
                <a:lnTo>
                  <a:pt x="266241" y="13660"/>
                </a:lnTo>
                <a:lnTo>
                  <a:pt x="251409" y="3664"/>
                </a:lnTo>
                <a:lnTo>
                  <a:pt x="233248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800409" y="3032912"/>
            <a:ext cx="280035" cy="614045"/>
          </a:xfrm>
          <a:custGeom>
            <a:avLst/>
            <a:gdLst/>
            <a:ahLst/>
            <a:cxnLst/>
            <a:rect l="l" t="t" r="r" b="b"/>
            <a:pathLst>
              <a:path w="280035" h="614045">
                <a:moveTo>
                  <a:pt x="0" y="46652"/>
                </a:moveTo>
                <a:lnTo>
                  <a:pt x="3666" y="28493"/>
                </a:lnTo>
                <a:lnTo>
                  <a:pt x="13664" y="13664"/>
                </a:lnTo>
                <a:lnTo>
                  <a:pt x="28493" y="3666"/>
                </a:lnTo>
                <a:lnTo>
                  <a:pt x="46652" y="0"/>
                </a:lnTo>
                <a:lnTo>
                  <a:pt x="233259" y="0"/>
                </a:lnTo>
                <a:lnTo>
                  <a:pt x="251418" y="3666"/>
                </a:lnTo>
                <a:lnTo>
                  <a:pt x="266247" y="13664"/>
                </a:lnTo>
                <a:lnTo>
                  <a:pt x="276245" y="28493"/>
                </a:lnTo>
                <a:lnTo>
                  <a:pt x="279912" y="46652"/>
                </a:lnTo>
                <a:lnTo>
                  <a:pt x="279912" y="567050"/>
                </a:lnTo>
                <a:lnTo>
                  <a:pt x="276245" y="585209"/>
                </a:lnTo>
                <a:lnTo>
                  <a:pt x="266247" y="600039"/>
                </a:lnTo>
                <a:lnTo>
                  <a:pt x="251418" y="610037"/>
                </a:lnTo>
                <a:lnTo>
                  <a:pt x="233259" y="613703"/>
                </a:lnTo>
                <a:lnTo>
                  <a:pt x="46652" y="613703"/>
                </a:lnTo>
                <a:lnTo>
                  <a:pt x="28493" y="610037"/>
                </a:lnTo>
                <a:lnTo>
                  <a:pt x="13664" y="600039"/>
                </a:lnTo>
                <a:lnTo>
                  <a:pt x="3666" y="585209"/>
                </a:lnTo>
                <a:lnTo>
                  <a:pt x="0" y="567050"/>
                </a:lnTo>
                <a:lnTo>
                  <a:pt x="0" y="4665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896345" y="3067519"/>
            <a:ext cx="92062" cy="20808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830597" y="3303866"/>
            <a:ext cx="219530" cy="2807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325367" y="2935414"/>
            <a:ext cx="1114797" cy="157622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728961" y="3032912"/>
            <a:ext cx="280035" cy="614045"/>
          </a:xfrm>
          <a:custGeom>
            <a:avLst/>
            <a:gdLst/>
            <a:ahLst/>
            <a:cxnLst/>
            <a:rect l="l" t="t" r="r" b="b"/>
            <a:pathLst>
              <a:path w="280035" h="614045">
                <a:moveTo>
                  <a:pt x="233260" y="0"/>
                </a:moveTo>
                <a:lnTo>
                  <a:pt x="46659" y="0"/>
                </a:lnTo>
                <a:lnTo>
                  <a:pt x="28498" y="3664"/>
                </a:lnTo>
                <a:lnTo>
                  <a:pt x="13666" y="13660"/>
                </a:lnTo>
                <a:lnTo>
                  <a:pt x="3666" y="28487"/>
                </a:lnTo>
                <a:lnTo>
                  <a:pt x="0" y="46647"/>
                </a:lnTo>
                <a:lnTo>
                  <a:pt x="0" y="567042"/>
                </a:lnTo>
                <a:lnTo>
                  <a:pt x="3666" y="585203"/>
                </a:lnTo>
                <a:lnTo>
                  <a:pt x="13666" y="600035"/>
                </a:lnTo>
                <a:lnTo>
                  <a:pt x="28498" y="610035"/>
                </a:lnTo>
                <a:lnTo>
                  <a:pt x="46659" y="613702"/>
                </a:lnTo>
                <a:lnTo>
                  <a:pt x="233260" y="613702"/>
                </a:lnTo>
                <a:lnTo>
                  <a:pt x="251422" y="610035"/>
                </a:lnTo>
                <a:lnTo>
                  <a:pt x="266253" y="600035"/>
                </a:lnTo>
                <a:lnTo>
                  <a:pt x="276253" y="585203"/>
                </a:lnTo>
                <a:lnTo>
                  <a:pt x="279920" y="567042"/>
                </a:lnTo>
                <a:lnTo>
                  <a:pt x="279920" y="46647"/>
                </a:lnTo>
                <a:lnTo>
                  <a:pt x="276253" y="28487"/>
                </a:lnTo>
                <a:lnTo>
                  <a:pt x="266253" y="13660"/>
                </a:lnTo>
                <a:lnTo>
                  <a:pt x="251422" y="3664"/>
                </a:lnTo>
                <a:lnTo>
                  <a:pt x="233260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728961" y="3032912"/>
            <a:ext cx="280035" cy="614045"/>
          </a:xfrm>
          <a:custGeom>
            <a:avLst/>
            <a:gdLst/>
            <a:ahLst/>
            <a:cxnLst/>
            <a:rect l="l" t="t" r="r" b="b"/>
            <a:pathLst>
              <a:path w="280035" h="614045">
                <a:moveTo>
                  <a:pt x="0" y="46652"/>
                </a:moveTo>
                <a:lnTo>
                  <a:pt x="3666" y="28493"/>
                </a:lnTo>
                <a:lnTo>
                  <a:pt x="13664" y="13664"/>
                </a:lnTo>
                <a:lnTo>
                  <a:pt x="28493" y="3666"/>
                </a:lnTo>
                <a:lnTo>
                  <a:pt x="46652" y="0"/>
                </a:lnTo>
                <a:lnTo>
                  <a:pt x="233259" y="0"/>
                </a:lnTo>
                <a:lnTo>
                  <a:pt x="251418" y="3666"/>
                </a:lnTo>
                <a:lnTo>
                  <a:pt x="266247" y="13664"/>
                </a:lnTo>
                <a:lnTo>
                  <a:pt x="276245" y="28493"/>
                </a:lnTo>
                <a:lnTo>
                  <a:pt x="279912" y="46652"/>
                </a:lnTo>
                <a:lnTo>
                  <a:pt x="279912" y="567050"/>
                </a:lnTo>
                <a:lnTo>
                  <a:pt x="276245" y="585209"/>
                </a:lnTo>
                <a:lnTo>
                  <a:pt x="266247" y="600039"/>
                </a:lnTo>
                <a:lnTo>
                  <a:pt x="251418" y="610037"/>
                </a:lnTo>
                <a:lnTo>
                  <a:pt x="233259" y="613703"/>
                </a:lnTo>
                <a:lnTo>
                  <a:pt x="46652" y="613703"/>
                </a:lnTo>
                <a:lnTo>
                  <a:pt x="28493" y="610037"/>
                </a:lnTo>
                <a:lnTo>
                  <a:pt x="13664" y="600039"/>
                </a:lnTo>
                <a:lnTo>
                  <a:pt x="3666" y="585209"/>
                </a:lnTo>
                <a:lnTo>
                  <a:pt x="0" y="567050"/>
                </a:lnTo>
                <a:lnTo>
                  <a:pt x="0" y="4665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824909" y="3067519"/>
            <a:ext cx="92062" cy="20808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759149" y="3303866"/>
            <a:ext cx="219530" cy="2807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092575" y="3032912"/>
            <a:ext cx="280035" cy="614045"/>
          </a:xfrm>
          <a:custGeom>
            <a:avLst/>
            <a:gdLst/>
            <a:ahLst/>
            <a:cxnLst/>
            <a:rect l="l" t="t" r="r" b="b"/>
            <a:pathLst>
              <a:path w="280035" h="614045">
                <a:moveTo>
                  <a:pt x="233260" y="0"/>
                </a:moveTo>
                <a:lnTo>
                  <a:pt x="46647" y="0"/>
                </a:lnTo>
                <a:lnTo>
                  <a:pt x="28487" y="3664"/>
                </a:lnTo>
                <a:lnTo>
                  <a:pt x="13660" y="13660"/>
                </a:lnTo>
                <a:lnTo>
                  <a:pt x="3664" y="28487"/>
                </a:lnTo>
                <a:lnTo>
                  <a:pt x="0" y="46647"/>
                </a:lnTo>
                <a:lnTo>
                  <a:pt x="0" y="567042"/>
                </a:lnTo>
                <a:lnTo>
                  <a:pt x="3664" y="585203"/>
                </a:lnTo>
                <a:lnTo>
                  <a:pt x="13660" y="600035"/>
                </a:lnTo>
                <a:lnTo>
                  <a:pt x="28487" y="610035"/>
                </a:lnTo>
                <a:lnTo>
                  <a:pt x="46647" y="613702"/>
                </a:lnTo>
                <a:lnTo>
                  <a:pt x="233260" y="613702"/>
                </a:lnTo>
                <a:lnTo>
                  <a:pt x="251415" y="610035"/>
                </a:lnTo>
                <a:lnTo>
                  <a:pt x="266242" y="600035"/>
                </a:lnTo>
                <a:lnTo>
                  <a:pt x="276241" y="585203"/>
                </a:lnTo>
                <a:lnTo>
                  <a:pt x="279908" y="567042"/>
                </a:lnTo>
                <a:lnTo>
                  <a:pt x="279908" y="46647"/>
                </a:lnTo>
                <a:lnTo>
                  <a:pt x="276241" y="28487"/>
                </a:lnTo>
                <a:lnTo>
                  <a:pt x="266242" y="13660"/>
                </a:lnTo>
                <a:lnTo>
                  <a:pt x="251415" y="3664"/>
                </a:lnTo>
                <a:lnTo>
                  <a:pt x="233260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4092575" y="3032912"/>
            <a:ext cx="280035" cy="614045"/>
          </a:xfrm>
          <a:custGeom>
            <a:avLst/>
            <a:gdLst/>
            <a:ahLst/>
            <a:cxnLst/>
            <a:rect l="l" t="t" r="r" b="b"/>
            <a:pathLst>
              <a:path w="280035" h="614045">
                <a:moveTo>
                  <a:pt x="0" y="46652"/>
                </a:moveTo>
                <a:lnTo>
                  <a:pt x="3666" y="28493"/>
                </a:lnTo>
                <a:lnTo>
                  <a:pt x="13664" y="13664"/>
                </a:lnTo>
                <a:lnTo>
                  <a:pt x="28493" y="3666"/>
                </a:lnTo>
                <a:lnTo>
                  <a:pt x="46652" y="0"/>
                </a:lnTo>
                <a:lnTo>
                  <a:pt x="233259" y="0"/>
                </a:lnTo>
                <a:lnTo>
                  <a:pt x="251418" y="3666"/>
                </a:lnTo>
                <a:lnTo>
                  <a:pt x="266247" y="13664"/>
                </a:lnTo>
                <a:lnTo>
                  <a:pt x="276245" y="28493"/>
                </a:lnTo>
                <a:lnTo>
                  <a:pt x="279912" y="46652"/>
                </a:lnTo>
                <a:lnTo>
                  <a:pt x="279912" y="567050"/>
                </a:lnTo>
                <a:lnTo>
                  <a:pt x="276245" y="585209"/>
                </a:lnTo>
                <a:lnTo>
                  <a:pt x="266247" y="600039"/>
                </a:lnTo>
                <a:lnTo>
                  <a:pt x="251418" y="610037"/>
                </a:lnTo>
                <a:lnTo>
                  <a:pt x="233259" y="613703"/>
                </a:lnTo>
                <a:lnTo>
                  <a:pt x="46652" y="613703"/>
                </a:lnTo>
                <a:lnTo>
                  <a:pt x="28493" y="610037"/>
                </a:lnTo>
                <a:lnTo>
                  <a:pt x="13664" y="600039"/>
                </a:lnTo>
                <a:lnTo>
                  <a:pt x="3666" y="585209"/>
                </a:lnTo>
                <a:lnTo>
                  <a:pt x="0" y="567050"/>
                </a:lnTo>
                <a:lnTo>
                  <a:pt x="0" y="4665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188510" y="3067519"/>
            <a:ext cx="92062" cy="20808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4122763" y="3303866"/>
            <a:ext cx="219530" cy="2807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3372218" y="3032912"/>
            <a:ext cx="280035" cy="614045"/>
          </a:xfrm>
          <a:custGeom>
            <a:avLst/>
            <a:gdLst/>
            <a:ahLst/>
            <a:cxnLst/>
            <a:rect l="l" t="t" r="r" b="b"/>
            <a:pathLst>
              <a:path w="280035" h="614045">
                <a:moveTo>
                  <a:pt x="233260" y="0"/>
                </a:moveTo>
                <a:lnTo>
                  <a:pt x="46647" y="0"/>
                </a:lnTo>
                <a:lnTo>
                  <a:pt x="28487" y="3664"/>
                </a:lnTo>
                <a:lnTo>
                  <a:pt x="13660" y="13660"/>
                </a:lnTo>
                <a:lnTo>
                  <a:pt x="3664" y="28487"/>
                </a:lnTo>
                <a:lnTo>
                  <a:pt x="0" y="46647"/>
                </a:lnTo>
                <a:lnTo>
                  <a:pt x="0" y="567042"/>
                </a:lnTo>
                <a:lnTo>
                  <a:pt x="3664" y="585203"/>
                </a:lnTo>
                <a:lnTo>
                  <a:pt x="13660" y="600035"/>
                </a:lnTo>
                <a:lnTo>
                  <a:pt x="28487" y="610035"/>
                </a:lnTo>
                <a:lnTo>
                  <a:pt x="46647" y="613702"/>
                </a:lnTo>
                <a:lnTo>
                  <a:pt x="233260" y="613702"/>
                </a:lnTo>
                <a:lnTo>
                  <a:pt x="251420" y="610035"/>
                </a:lnTo>
                <a:lnTo>
                  <a:pt x="266247" y="600035"/>
                </a:lnTo>
                <a:lnTo>
                  <a:pt x="276243" y="585203"/>
                </a:lnTo>
                <a:lnTo>
                  <a:pt x="279908" y="567042"/>
                </a:lnTo>
                <a:lnTo>
                  <a:pt x="279908" y="46647"/>
                </a:lnTo>
                <a:lnTo>
                  <a:pt x="276243" y="28487"/>
                </a:lnTo>
                <a:lnTo>
                  <a:pt x="266247" y="13660"/>
                </a:lnTo>
                <a:lnTo>
                  <a:pt x="251420" y="3664"/>
                </a:lnTo>
                <a:lnTo>
                  <a:pt x="233260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3372218" y="3032912"/>
            <a:ext cx="280035" cy="614045"/>
          </a:xfrm>
          <a:custGeom>
            <a:avLst/>
            <a:gdLst/>
            <a:ahLst/>
            <a:cxnLst/>
            <a:rect l="l" t="t" r="r" b="b"/>
            <a:pathLst>
              <a:path w="280035" h="614045">
                <a:moveTo>
                  <a:pt x="0" y="46652"/>
                </a:moveTo>
                <a:lnTo>
                  <a:pt x="3666" y="28493"/>
                </a:lnTo>
                <a:lnTo>
                  <a:pt x="13664" y="13664"/>
                </a:lnTo>
                <a:lnTo>
                  <a:pt x="28493" y="3666"/>
                </a:lnTo>
                <a:lnTo>
                  <a:pt x="46652" y="0"/>
                </a:lnTo>
                <a:lnTo>
                  <a:pt x="233259" y="0"/>
                </a:lnTo>
                <a:lnTo>
                  <a:pt x="251418" y="3666"/>
                </a:lnTo>
                <a:lnTo>
                  <a:pt x="266247" y="13664"/>
                </a:lnTo>
                <a:lnTo>
                  <a:pt x="276245" y="28493"/>
                </a:lnTo>
                <a:lnTo>
                  <a:pt x="279912" y="46652"/>
                </a:lnTo>
                <a:lnTo>
                  <a:pt x="279912" y="567050"/>
                </a:lnTo>
                <a:lnTo>
                  <a:pt x="276245" y="585209"/>
                </a:lnTo>
                <a:lnTo>
                  <a:pt x="266247" y="600039"/>
                </a:lnTo>
                <a:lnTo>
                  <a:pt x="251418" y="610037"/>
                </a:lnTo>
                <a:lnTo>
                  <a:pt x="233259" y="613703"/>
                </a:lnTo>
                <a:lnTo>
                  <a:pt x="46652" y="613703"/>
                </a:lnTo>
                <a:lnTo>
                  <a:pt x="28493" y="610037"/>
                </a:lnTo>
                <a:lnTo>
                  <a:pt x="13664" y="600039"/>
                </a:lnTo>
                <a:lnTo>
                  <a:pt x="3666" y="585209"/>
                </a:lnTo>
                <a:lnTo>
                  <a:pt x="0" y="567050"/>
                </a:lnTo>
                <a:lnTo>
                  <a:pt x="0" y="4665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3468154" y="3067519"/>
            <a:ext cx="92062" cy="20808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3402406" y="3303866"/>
            <a:ext cx="219530" cy="28073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1915604" y="2935414"/>
            <a:ext cx="1114797" cy="157622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2319210" y="3032912"/>
            <a:ext cx="280035" cy="614045"/>
          </a:xfrm>
          <a:custGeom>
            <a:avLst/>
            <a:gdLst/>
            <a:ahLst/>
            <a:cxnLst/>
            <a:rect l="l" t="t" r="r" b="b"/>
            <a:pathLst>
              <a:path w="280035" h="614045">
                <a:moveTo>
                  <a:pt x="233248" y="0"/>
                </a:moveTo>
                <a:lnTo>
                  <a:pt x="46647" y="0"/>
                </a:lnTo>
                <a:lnTo>
                  <a:pt x="28487" y="3664"/>
                </a:lnTo>
                <a:lnTo>
                  <a:pt x="13660" y="13660"/>
                </a:lnTo>
                <a:lnTo>
                  <a:pt x="3664" y="28487"/>
                </a:lnTo>
                <a:lnTo>
                  <a:pt x="0" y="46647"/>
                </a:lnTo>
                <a:lnTo>
                  <a:pt x="0" y="567042"/>
                </a:lnTo>
                <a:lnTo>
                  <a:pt x="3664" y="585203"/>
                </a:lnTo>
                <a:lnTo>
                  <a:pt x="13660" y="600035"/>
                </a:lnTo>
                <a:lnTo>
                  <a:pt x="28487" y="610035"/>
                </a:lnTo>
                <a:lnTo>
                  <a:pt x="46647" y="613702"/>
                </a:lnTo>
                <a:lnTo>
                  <a:pt x="233248" y="613702"/>
                </a:lnTo>
                <a:lnTo>
                  <a:pt x="251409" y="610035"/>
                </a:lnTo>
                <a:lnTo>
                  <a:pt x="266241" y="600035"/>
                </a:lnTo>
                <a:lnTo>
                  <a:pt x="276241" y="585203"/>
                </a:lnTo>
                <a:lnTo>
                  <a:pt x="279907" y="567042"/>
                </a:lnTo>
                <a:lnTo>
                  <a:pt x="279907" y="46647"/>
                </a:lnTo>
                <a:lnTo>
                  <a:pt x="276241" y="28487"/>
                </a:lnTo>
                <a:lnTo>
                  <a:pt x="266241" y="13660"/>
                </a:lnTo>
                <a:lnTo>
                  <a:pt x="251409" y="3664"/>
                </a:lnTo>
                <a:lnTo>
                  <a:pt x="233248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2319210" y="3032912"/>
            <a:ext cx="280035" cy="614045"/>
          </a:xfrm>
          <a:custGeom>
            <a:avLst/>
            <a:gdLst/>
            <a:ahLst/>
            <a:cxnLst/>
            <a:rect l="l" t="t" r="r" b="b"/>
            <a:pathLst>
              <a:path w="280035" h="614045">
                <a:moveTo>
                  <a:pt x="0" y="46652"/>
                </a:moveTo>
                <a:lnTo>
                  <a:pt x="3666" y="28493"/>
                </a:lnTo>
                <a:lnTo>
                  <a:pt x="13664" y="13664"/>
                </a:lnTo>
                <a:lnTo>
                  <a:pt x="28493" y="3666"/>
                </a:lnTo>
                <a:lnTo>
                  <a:pt x="46652" y="0"/>
                </a:lnTo>
                <a:lnTo>
                  <a:pt x="233259" y="0"/>
                </a:lnTo>
                <a:lnTo>
                  <a:pt x="251418" y="3666"/>
                </a:lnTo>
                <a:lnTo>
                  <a:pt x="266247" y="13664"/>
                </a:lnTo>
                <a:lnTo>
                  <a:pt x="276245" y="28493"/>
                </a:lnTo>
                <a:lnTo>
                  <a:pt x="279912" y="46652"/>
                </a:lnTo>
                <a:lnTo>
                  <a:pt x="279912" y="567050"/>
                </a:lnTo>
                <a:lnTo>
                  <a:pt x="276245" y="585209"/>
                </a:lnTo>
                <a:lnTo>
                  <a:pt x="266247" y="600039"/>
                </a:lnTo>
                <a:lnTo>
                  <a:pt x="251418" y="610037"/>
                </a:lnTo>
                <a:lnTo>
                  <a:pt x="233259" y="613703"/>
                </a:lnTo>
                <a:lnTo>
                  <a:pt x="46652" y="613703"/>
                </a:lnTo>
                <a:lnTo>
                  <a:pt x="28493" y="610037"/>
                </a:lnTo>
                <a:lnTo>
                  <a:pt x="13664" y="600039"/>
                </a:lnTo>
                <a:lnTo>
                  <a:pt x="3666" y="585209"/>
                </a:lnTo>
                <a:lnTo>
                  <a:pt x="0" y="567050"/>
                </a:lnTo>
                <a:lnTo>
                  <a:pt x="0" y="4665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2415146" y="3067519"/>
            <a:ext cx="92062" cy="20808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2349398" y="3303866"/>
            <a:ext cx="219530" cy="2807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2682811" y="3032912"/>
            <a:ext cx="280035" cy="614045"/>
          </a:xfrm>
          <a:custGeom>
            <a:avLst/>
            <a:gdLst/>
            <a:ahLst/>
            <a:cxnLst/>
            <a:rect l="l" t="t" r="r" b="b"/>
            <a:pathLst>
              <a:path w="280035" h="614045">
                <a:moveTo>
                  <a:pt x="233260" y="0"/>
                </a:moveTo>
                <a:lnTo>
                  <a:pt x="46659" y="0"/>
                </a:lnTo>
                <a:lnTo>
                  <a:pt x="28498" y="3664"/>
                </a:lnTo>
                <a:lnTo>
                  <a:pt x="13666" y="13660"/>
                </a:lnTo>
                <a:lnTo>
                  <a:pt x="3666" y="28487"/>
                </a:lnTo>
                <a:lnTo>
                  <a:pt x="0" y="46647"/>
                </a:lnTo>
                <a:lnTo>
                  <a:pt x="0" y="567042"/>
                </a:lnTo>
                <a:lnTo>
                  <a:pt x="3666" y="585203"/>
                </a:lnTo>
                <a:lnTo>
                  <a:pt x="13666" y="600035"/>
                </a:lnTo>
                <a:lnTo>
                  <a:pt x="28498" y="610035"/>
                </a:lnTo>
                <a:lnTo>
                  <a:pt x="46659" y="613702"/>
                </a:lnTo>
                <a:lnTo>
                  <a:pt x="233260" y="613702"/>
                </a:lnTo>
                <a:lnTo>
                  <a:pt x="251420" y="610035"/>
                </a:lnTo>
                <a:lnTo>
                  <a:pt x="266247" y="600035"/>
                </a:lnTo>
                <a:lnTo>
                  <a:pt x="276243" y="585203"/>
                </a:lnTo>
                <a:lnTo>
                  <a:pt x="279907" y="567042"/>
                </a:lnTo>
                <a:lnTo>
                  <a:pt x="279907" y="46647"/>
                </a:lnTo>
                <a:lnTo>
                  <a:pt x="276243" y="28487"/>
                </a:lnTo>
                <a:lnTo>
                  <a:pt x="266247" y="13660"/>
                </a:lnTo>
                <a:lnTo>
                  <a:pt x="251420" y="3664"/>
                </a:lnTo>
                <a:lnTo>
                  <a:pt x="233260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2682811" y="3032912"/>
            <a:ext cx="280035" cy="614045"/>
          </a:xfrm>
          <a:custGeom>
            <a:avLst/>
            <a:gdLst/>
            <a:ahLst/>
            <a:cxnLst/>
            <a:rect l="l" t="t" r="r" b="b"/>
            <a:pathLst>
              <a:path w="280035" h="614045">
                <a:moveTo>
                  <a:pt x="0" y="46652"/>
                </a:moveTo>
                <a:lnTo>
                  <a:pt x="3666" y="28493"/>
                </a:lnTo>
                <a:lnTo>
                  <a:pt x="13664" y="13664"/>
                </a:lnTo>
                <a:lnTo>
                  <a:pt x="28493" y="3666"/>
                </a:lnTo>
                <a:lnTo>
                  <a:pt x="46652" y="0"/>
                </a:lnTo>
                <a:lnTo>
                  <a:pt x="233259" y="0"/>
                </a:lnTo>
                <a:lnTo>
                  <a:pt x="251418" y="3666"/>
                </a:lnTo>
                <a:lnTo>
                  <a:pt x="266247" y="13664"/>
                </a:lnTo>
                <a:lnTo>
                  <a:pt x="276245" y="28493"/>
                </a:lnTo>
                <a:lnTo>
                  <a:pt x="279912" y="46652"/>
                </a:lnTo>
                <a:lnTo>
                  <a:pt x="279912" y="567050"/>
                </a:lnTo>
                <a:lnTo>
                  <a:pt x="276245" y="585209"/>
                </a:lnTo>
                <a:lnTo>
                  <a:pt x="266247" y="600039"/>
                </a:lnTo>
                <a:lnTo>
                  <a:pt x="251418" y="610037"/>
                </a:lnTo>
                <a:lnTo>
                  <a:pt x="233259" y="613703"/>
                </a:lnTo>
                <a:lnTo>
                  <a:pt x="46652" y="613703"/>
                </a:lnTo>
                <a:lnTo>
                  <a:pt x="28493" y="610037"/>
                </a:lnTo>
                <a:lnTo>
                  <a:pt x="13664" y="600039"/>
                </a:lnTo>
                <a:lnTo>
                  <a:pt x="3666" y="585209"/>
                </a:lnTo>
                <a:lnTo>
                  <a:pt x="0" y="567050"/>
                </a:lnTo>
                <a:lnTo>
                  <a:pt x="0" y="4665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2778760" y="3067519"/>
            <a:ext cx="92062" cy="20808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2712999" y="3303866"/>
            <a:ext cx="219530" cy="2807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1962454" y="3032912"/>
            <a:ext cx="280035" cy="614045"/>
          </a:xfrm>
          <a:custGeom>
            <a:avLst/>
            <a:gdLst/>
            <a:ahLst/>
            <a:cxnLst/>
            <a:rect l="l" t="t" r="r" b="b"/>
            <a:pathLst>
              <a:path w="280035" h="614045">
                <a:moveTo>
                  <a:pt x="233260" y="0"/>
                </a:moveTo>
                <a:lnTo>
                  <a:pt x="46659" y="0"/>
                </a:lnTo>
                <a:lnTo>
                  <a:pt x="28498" y="3664"/>
                </a:lnTo>
                <a:lnTo>
                  <a:pt x="13666" y="13660"/>
                </a:lnTo>
                <a:lnTo>
                  <a:pt x="3666" y="28487"/>
                </a:lnTo>
                <a:lnTo>
                  <a:pt x="0" y="46647"/>
                </a:lnTo>
                <a:lnTo>
                  <a:pt x="0" y="567042"/>
                </a:lnTo>
                <a:lnTo>
                  <a:pt x="3666" y="585203"/>
                </a:lnTo>
                <a:lnTo>
                  <a:pt x="13666" y="600035"/>
                </a:lnTo>
                <a:lnTo>
                  <a:pt x="28498" y="610035"/>
                </a:lnTo>
                <a:lnTo>
                  <a:pt x="46659" y="613702"/>
                </a:lnTo>
                <a:lnTo>
                  <a:pt x="233260" y="613702"/>
                </a:lnTo>
                <a:lnTo>
                  <a:pt x="251422" y="610035"/>
                </a:lnTo>
                <a:lnTo>
                  <a:pt x="266253" y="600035"/>
                </a:lnTo>
                <a:lnTo>
                  <a:pt x="276253" y="585203"/>
                </a:lnTo>
                <a:lnTo>
                  <a:pt x="279920" y="567042"/>
                </a:lnTo>
                <a:lnTo>
                  <a:pt x="279920" y="46647"/>
                </a:lnTo>
                <a:lnTo>
                  <a:pt x="276253" y="28487"/>
                </a:lnTo>
                <a:lnTo>
                  <a:pt x="266253" y="13660"/>
                </a:lnTo>
                <a:lnTo>
                  <a:pt x="251422" y="3664"/>
                </a:lnTo>
                <a:lnTo>
                  <a:pt x="233260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1962454" y="3032912"/>
            <a:ext cx="280035" cy="614045"/>
          </a:xfrm>
          <a:custGeom>
            <a:avLst/>
            <a:gdLst/>
            <a:ahLst/>
            <a:cxnLst/>
            <a:rect l="l" t="t" r="r" b="b"/>
            <a:pathLst>
              <a:path w="280035" h="614045">
                <a:moveTo>
                  <a:pt x="0" y="46652"/>
                </a:moveTo>
                <a:lnTo>
                  <a:pt x="3666" y="28493"/>
                </a:lnTo>
                <a:lnTo>
                  <a:pt x="13664" y="13664"/>
                </a:lnTo>
                <a:lnTo>
                  <a:pt x="28493" y="3666"/>
                </a:lnTo>
                <a:lnTo>
                  <a:pt x="46652" y="0"/>
                </a:lnTo>
                <a:lnTo>
                  <a:pt x="233259" y="0"/>
                </a:lnTo>
                <a:lnTo>
                  <a:pt x="251418" y="3666"/>
                </a:lnTo>
                <a:lnTo>
                  <a:pt x="266247" y="13664"/>
                </a:lnTo>
                <a:lnTo>
                  <a:pt x="276245" y="28493"/>
                </a:lnTo>
                <a:lnTo>
                  <a:pt x="279912" y="46652"/>
                </a:lnTo>
                <a:lnTo>
                  <a:pt x="279912" y="567050"/>
                </a:lnTo>
                <a:lnTo>
                  <a:pt x="276245" y="585209"/>
                </a:lnTo>
                <a:lnTo>
                  <a:pt x="266247" y="600039"/>
                </a:lnTo>
                <a:lnTo>
                  <a:pt x="251418" y="610037"/>
                </a:lnTo>
                <a:lnTo>
                  <a:pt x="233259" y="613703"/>
                </a:lnTo>
                <a:lnTo>
                  <a:pt x="46652" y="613703"/>
                </a:lnTo>
                <a:lnTo>
                  <a:pt x="28493" y="610037"/>
                </a:lnTo>
                <a:lnTo>
                  <a:pt x="13664" y="600039"/>
                </a:lnTo>
                <a:lnTo>
                  <a:pt x="3666" y="585209"/>
                </a:lnTo>
                <a:lnTo>
                  <a:pt x="0" y="567050"/>
                </a:lnTo>
                <a:lnTo>
                  <a:pt x="0" y="4665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2058403" y="3067519"/>
            <a:ext cx="92062" cy="20808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1992655" y="3303866"/>
            <a:ext cx="219530" cy="28073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2629293" y="4908943"/>
            <a:ext cx="1114797" cy="157622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2837929" y="5248960"/>
            <a:ext cx="280670" cy="365760"/>
          </a:xfrm>
          <a:custGeom>
            <a:avLst/>
            <a:gdLst/>
            <a:ahLst/>
            <a:cxnLst/>
            <a:rect l="l" t="t" r="r" b="b"/>
            <a:pathLst>
              <a:path w="280669" h="365760">
                <a:moveTo>
                  <a:pt x="233540" y="0"/>
                </a:moveTo>
                <a:lnTo>
                  <a:pt x="46710" y="0"/>
                </a:lnTo>
                <a:lnTo>
                  <a:pt x="28530" y="3669"/>
                </a:lnTo>
                <a:lnTo>
                  <a:pt x="13682" y="13676"/>
                </a:lnTo>
                <a:lnTo>
                  <a:pt x="3671" y="28519"/>
                </a:lnTo>
                <a:lnTo>
                  <a:pt x="0" y="46697"/>
                </a:lnTo>
                <a:lnTo>
                  <a:pt x="0" y="318833"/>
                </a:lnTo>
                <a:lnTo>
                  <a:pt x="3671" y="337014"/>
                </a:lnTo>
                <a:lnTo>
                  <a:pt x="13682" y="351861"/>
                </a:lnTo>
                <a:lnTo>
                  <a:pt x="28530" y="361871"/>
                </a:lnTo>
                <a:lnTo>
                  <a:pt x="46710" y="365541"/>
                </a:lnTo>
                <a:lnTo>
                  <a:pt x="233540" y="365541"/>
                </a:lnTo>
                <a:lnTo>
                  <a:pt x="251718" y="361871"/>
                </a:lnTo>
                <a:lnTo>
                  <a:pt x="266561" y="351861"/>
                </a:lnTo>
                <a:lnTo>
                  <a:pt x="276568" y="337014"/>
                </a:lnTo>
                <a:lnTo>
                  <a:pt x="280238" y="318833"/>
                </a:lnTo>
                <a:lnTo>
                  <a:pt x="280238" y="46697"/>
                </a:lnTo>
                <a:lnTo>
                  <a:pt x="276568" y="28519"/>
                </a:lnTo>
                <a:lnTo>
                  <a:pt x="266561" y="13676"/>
                </a:lnTo>
                <a:lnTo>
                  <a:pt x="251718" y="3669"/>
                </a:lnTo>
                <a:lnTo>
                  <a:pt x="233540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2837929" y="5248960"/>
            <a:ext cx="280670" cy="365760"/>
          </a:xfrm>
          <a:custGeom>
            <a:avLst/>
            <a:gdLst/>
            <a:ahLst/>
            <a:cxnLst/>
            <a:rect l="l" t="t" r="r" b="b"/>
            <a:pathLst>
              <a:path w="280669" h="365760">
                <a:moveTo>
                  <a:pt x="0" y="46706"/>
                </a:moveTo>
                <a:lnTo>
                  <a:pt x="3670" y="28526"/>
                </a:lnTo>
                <a:lnTo>
                  <a:pt x="13680" y="13680"/>
                </a:lnTo>
                <a:lnTo>
                  <a:pt x="28526" y="3670"/>
                </a:lnTo>
                <a:lnTo>
                  <a:pt x="46706" y="0"/>
                </a:lnTo>
                <a:lnTo>
                  <a:pt x="233528" y="0"/>
                </a:lnTo>
                <a:lnTo>
                  <a:pt x="251708" y="3670"/>
                </a:lnTo>
                <a:lnTo>
                  <a:pt x="266555" y="13680"/>
                </a:lnTo>
                <a:lnTo>
                  <a:pt x="276564" y="28526"/>
                </a:lnTo>
                <a:lnTo>
                  <a:pt x="280235" y="46706"/>
                </a:lnTo>
                <a:lnTo>
                  <a:pt x="280235" y="318842"/>
                </a:lnTo>
                <a:lnTo>
                  <a:pt x="276564" y="337022"/>
                </a:lnTo>
                <a:lnTo>
                  <a:pt x="266555" y="351869"/>
                </a:lnTo>
                <a:lnTo>
                  <a:pt x="251708" y="361878"/>
                </a:lnTo>
                <a:lnTo>
                  <a:pt x="233528" y="365549"/>
                </a:lnTo>
                <a:lnTo>
                  <a:pt x="46706" y="365549"/>
                </a:lnTo>
                <a:lnTo>
                  <a:pt x="28526" y="361878"/>
                </a:lnTo>
                <a:lnTo>
                  <a:pt x="13680" y="351869"/>
                </a:lnTo>
                <a:lnTo>
                  <a:pt x="3670" y="337022"/>
                </a:lnTo>
                <a:lnTo>
                  <a:pt x="0" y="318842"/>
                </a:lnTo>
                <a:lnTo>
                  <a:pt x="0" y="46706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2873527" y="5314594"/>
            <a:ext cx="207645" cy="238760"/>
          </a:xfrm>
          <a:custGeom>
            <a:avLst/>
            <a:gdLst/>
            <a:ahLst/>
            <a:cxnLst/>
            <a:rect l="l" t="t" r="r" b="b"/>
            <a:pathLst>
              <a:path w="207644" h="238760">
                <a:moveTo>
                  <a:pt x="0" y="238315"/>
                </a:moveTo>
                <a:lnTo>
                  <a:pt x="207069" y="238315"/>
                </a:lnTo>
                <a:lnTo>
                  <a:pt x="207069" y="0"/>
                </a:lnTo>
                <a:lnTo>
                  <a:pt x="0" y="0"/>
                </a:lnTo>
                <a:lnTo>
                  <a:pt x="0" y="238315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2873527" y="5314594"/>
            <a:ext cx="207645" cy="238760"/>
          </a:xfrm>
          <a:custGeom>
            <a:avLst/>
            <a:gdLst/>
            <a:ahLst/>
            <a:cxnLst/>
            <a:rect l="l" t="t" r="r" b="b"/>
            <a:pathLst>
              <a:path w="207644" h="238760">
                <a:moveTo>
                  <a:pt x="0" y="0"/>
                </a:moveTo>
                <a:lnTo>
                  <a:pt x="207069" y="0"/>
                </a:lnTo>
                <a:lnTo>
                  <a:pt x="207069" y="238316"/>
                </a:lnTo>
                <a:lnTo>
                  <a:pt x="0" y="23831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171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3244291" y="5248960"/>
            <a:ext cx="280670" cy="365760"/>
          </a:xfrm>
          <a:custGeom>
            <a:avLst/>
            <a:gdLst/>
            <a:ahLst/>
            <a:cxnLst/>
            <a:rect l="l" t="t" r="r" b="b"/>
            <a:pathLst>
              <a:path w="280670" h="365760">
                <a:moveTo>
                  <a:pt x="233527" y="0"/>
                </a:moveTo>
                <a:lnTo>
                  <a:pt x="46697" y="0"/>
                </a:lnTo>
                <a:lnTo>
                  <a:pt x="28519" y="3669"/>
                </a:lnTo>
                <a:lnTo>
                  <a:pt x="13676" y="13676"/>
                </a:lnTo>
                <a:lnTo>
                  <a:pt x="3669" y="28519"/>
                </a:lnTo>
                <a:lnTo>
                  <a:pt x="0" y="46697"/>
                </a:lnTo>
                <a:lnTo>
                  <a:pt x="0" y="318833"/>
                </a:lnTo>
                <a:lnTo>
                  <a:pt x="3669" y="337014"/>
                </a:lnTo>
                <a:lnTo>
                  <a:pt x="13676" y="351861"/>
                </a:lnTo>
                <a:lnTo>
                  <a:pt x="28519" y="361871"/>
                </a:lnTo>
                <a:lnTo>
                  <a:pt x="46697" y="365541"/>
                </a:lnTo>
                <a:lnTo>
                  <a:pt x="233527" y="365541"/>
                </a:lnTo>
                <a:lnTo>
                  <a:pt x="251705" y="361871"/>
                </a:lnTo>
                <a:lnTo>
                  <a:pt x="266549" y="351861"/>
                </a:lnTo>
                <a:lnTo>
                  <a:pt x="276556" y="337014"/>
                </a:lnTo>
                <a:lnTo>
                  <a:pt x="280225" y="318833"/>
                </a:lnTo>
                <a:lnTo>
                  <a:pt x="280225" y="46697"/>
                </a:lnTo>
                <a:lnTo>
                  <a:pt x="276556" y="28519"/>
                </a:lnTo>
                <a:lnTo>
                  <a:pt x="266549" y="13676"/>
                </a:lnTo>
                <a:lnTo>
                  <a:pt x="251705" y="3669"/>
                </a:lnTo>
                <a:lnTo>
                  <a:pt x="233527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3244291" y="5248960"/>
            <a:ext cx="280670" cy="365760"/>
          </a:xfrm>
          <a:custGeom>
            <a:avLst/>
            <a:gdLst/>
            <a:ahLst/>
            <a:cxnLst/>
            <a:rect l="l" t="t" r="r" b="b"/>
            <a:pathLst>
              <a:path w="280670" h="365760">
                <a:moveTo>
                  <a:pt x="0" y="46706"/>
                </a:moveTo>
                <a:lnTo>
                  <a:pt x="3670" y="28526"/>
                </a:lnTo>
                <a:lnTo>
                  <a:pt x="13680" y="13680"/>
                </a:lnTo>
                <a:lnTo>
                  <a:pt x="28526" y="3670"/>
                </a:lnTo>
                <a:lnTo>
                  <a:pt x="46706" y="0"/>
                </a:lnTo>
                <a:lnTo>
                  <a:pt x="233528" y="0"/>
                </a:lnTo>
                <a:lnTo>
                  <a:pt x="251708" y="3670"/>
                </a:lnTo>
                <a:lnTo>
                  <a:pt x="266555" y="13680"/>
                </a:lnTo>
                <a:lnTo>
                  <a:pt x="276564" y="28526"/>
                </a:lnTo>
                <a:lnTo>
                  <a:pt x="280235" y="46706"/>
                </a:lnTo>
                <a:lnTo>
                  <a:pt x="280235" y="318842"/>
                </a:lnTo>
                <a:lnTo>
                  <a:pt x="276564" y="337022"/>
                </a:lnTo>
                <a:lnTo>
                  <a:pt x="266555" y="351869"/>
                </a:lnTo>
                <a:lnTo>
                  <a:pt x="251708" y="361878"/>
                </a:lnTo>
                <a:lnTo>
                  <a:pt x="233528" y="365549"/>
                </a:lnTo>
                <a:lnTo>
                  <a:pt x="46706" y="365549"/>
                </a:lnTo>
                <a:lnTo>
                  <a:pt x="28526" y="361878"/>
                </a:lnTo>
                <a:lnTo>
                  <a:pt x="13680" y="351869"/>
                </a:lnTo>
                <a:lnTo>
                  <a:pt x="3670" y="337022"/>
                </a:lnTo>
                <a:lnTo>
                  <a:pt x="0" y="318842"/>
                </a:lnTo>
                <a:lnTo>
                  <a:pt x="0" y="46706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3279889" y="5314594"/>
            <a:ext cx="207645" cy="238760"/>
          </a:xfrm>
          <a:custGeom>
            <a:avLst/>
            <a:gdLst/>
            <a:ahLst/>
            <a:cxnLst/>
            <a:rect l="l" t="t" r="r" b="b"/>
            <a:pathLst>
              <a:path w="207645" h="238760">
                <a:moveTo>
                  <a:pt x="0" y="238315"/>
                </a:moveTo>
                <a:lnTo>
                  <a:pt x="207068" y="238315"/>
                </a:lnTo>
                <a:lnTo>
                  <a:pt x="207068" y="0"/>
                </a:lnTo>
                <a:lnTo>
                  <a:pt x="0" y="0"/>
                </a:lnTo>
                <a:lnTo>
                  <a:pt x="0" y="238315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3279889" y="5314594"/>
            <a:ext cx="207645" cy="238760"/>
          </a:xfrm>
          <a:custGeom>
            <a:avLst/>
            <a:gdLst/>
            <a:ahLst/>
            <a:cxnLst/>
            <a:rect l="l" t="t" r="r" b="b"/>
            <a:pathLst>
              <a:path w="207645" h="238760">
                <a:moveTo>
                  <a:pt x="0" y="0"/>
                </a:moveTo>
                <a:lnTo>
                  <a:pt x="207069" y="0"/>
                </a:lnTo>
                <a:lnTo>
                  <a:pt x="207069" y="238316"/>
                </a:lnTo>
                <a:lnTo>
                  <a:pt x="0" y="23831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171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4045140" y="4908943"/>
            <a:ext cx="1114797" cy="157622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4253191" y="5253405"/>
            <a:ext cx="280670" cy="365760"/>
          </a:xfrm>
          <a:custGeom>
            <a:avLst/>
            <a:gdLst/>
            <a:ahLst/>
            <a:cxnLst/>
            <a:rect l="l" t="t" r="r" b="b"/>
            <a:pathLst>
              <a:path w="280670" h="365760">
                <a:moveTo>
                  <a:pt x="233527" y="0"/>
                </a:moveTo>
                <a:lnTo>
                  <a:pt x="46697" y="0"/>
                </a:lnTo>
                <a:lnTo>
                  <a:pt x="28519" y="3671"/>
                </a:lnTo>
                <a:lnTo>
                  <a:pt x="13676" y="13682"/>
                </a:lnTo>
                <a:lnTo>
                  <a:pt x="3669" y="28530"/>
                </a:lnTo>
                <a:lnTo>
                  <a:pt x="0" y="46710"/>
                </a:lnTo>
                <a:lnTo>
                  <a:pt x="0" y="318846"/>
                </a:lnTo>
                <a:lnTo>
                  <a:pt x="3669" y="337024"/>
                </a:lnTo>
                <a:lnTo>
                  <a:pt x="13676" y="351870"/>
                </a:lnTo>
                <a:lnTo>
                  <a:pt x="28519" y="361879"/>
                </a:lnTo>
                <a:lnTo>
                  <a:pt x="46697" y="365550"/>
                </a:lnTo>
                <a:lnTo>
                  <a:pt x="233527" y="365550"/>
                </a:lnTo>
                <a:lnTo>
                  <a:pt x="251705" y="361879"/>
                </a:lnTo>
                <a:lnTo>
                  <a:pt x="266549" y="351870"/>
                </a:lnTo>
                <a:lnTo>
                  <a:pt x="276556" y="337024"/>
                </a:lnTo>
                <a:lnTo>
                  <a:pt x="280225" y="318846"/>
                </a:lnTo>
                <a:lnTo>
                  <a:pt x="280225" y="46710"/>
                </a:lnTo>
                <a:lnTo>
                  <a:pt x="276556" y="28530"/>
                </a:lnTo>
                <a:lnTo>
                  <a:pt x="266549" y="13682"/>
                </a:lnTo>
                <a:lnTo>
                  <a:pt x="251705" y="3671"/>
                </a:lnTo>
                <a:lnTo>
                  <a:pt x="233527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4253191" y="5253405"/>
            <a:ext cx="280670" cy="365760"/>
          </a:xfrm>
          <a:custGeom>
            <a:avLst/>
            <a:gdLst/>
            <a:ahLst/>
            <a:cxnLst/>
            <a:rect l="l" t="t" r="r" b="b"/>
            <a:pathLst>
              <a:path w="280670" h="365760">
                <a:moveTo>
                  <a:pt x="0" y="46706"/>
                </a:moveTo>
                <a:lnTo>
                  <a:pt x="3670" y="28526"/>
                </a:lnTo>
                <a:lnTo>
                  <a:pt x="13680" y="13680"/>
                </a:lnTo>
                <a:lnTo>
                  <a:pt x="28526" y="3670"/>
                </a:lnTo>
                <a:lnTo>
                  <a:pt x="46706" y="0"/>
                </a:lnTo>
                <a:lnTo>
                  <a:pt x="233528" y="0"/>
                </a:lnTo>
                <a:lnTo>
                  <a:pt x="251708" y="3670"/>
                </a:lnTo>
                <a:lnTo>
                  <a:pt x="266555" y="13680"/>
                </a:lnTo>
                <a:lnTo>
                  <a:pt x="276564" y="28526"/>
                </a:lnTo>
                <a:lnTo>
                  <a:pt x="280235" y="46706"/>
                </a:lnTo>
                <a:lnTo>
                  <a:pt x="280235" y="318842"/>
                </a:lnTo>
                <a:lnTo>
                  <a:pt x="276564" y="337022"/>
                </a:lnTo>
                <a:lnTo>
                  <a:pt x="266555" y="351869"/>
                </a:lnTo>
                <a:lnTo>
                  <a:pt x="251708" y="361878"/>
                </a:lnTo>
                <a:lnTo>
                  <a:pt x="233528" y="365549"/>
                </a:lnTo>
                <a:lnTo>
                  <a:pt x="46706" y="365549"/>
                </a:lnTo>
                <a:lnTo>
                  <a:pt x="28526" y="361878"/>
                </a:lnTo>
                <a:lnTo>
                  <a:pt x="13680" y="351869"/>
                </a:lnTo>
                <a:lnTo>
                  <a:pt x="3670" y="337022"/>
                </a:lnTo>
                <a:lnTo>
                  <a:pt x="0" y="318842"/>
                </a:lnTo>
                <a:lnTo>
                  <a:pt x="0" y="46706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4288777" y="5319039"/>
            <a:ext cx="207645" cy="238760"/>
          </a:xfrm>
          <a:custGeom>
            <a:avLst/>
            <a:gdLst/>
            <a:ahLst/>
            <a:cxnLst/>
            <a:rect l="l" t="t" r="r" b="b"/>
            <a:pathLst>
              <a:path w="207645" h="238760">
                <a:moveTo>
                  <a:pt x="0" y="238315"/>
                </a:moveTo>
                <a:lnTo>
                  <a:pt x="207068" y="238315"/>
                </a:lnTo>
                <a:lnTo>
                  <a:pt x="207068" y="0"/>
                </a:lnTo>
                <a:lnTo>
                  <a:pt x="0" y="0"/>
                </a:lnTo>
                <a:lnTo>
                  <a:pt x="0" y="238315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4288777" y="5319039"/>
            <a:ext cx="207645" cy="238760"/>
          </a:xfrm>
          <a:custGeom>
            <a:avLst/>
            <a:gdLst/>
            <a:ahLst/>
            <a:cxnLst/>
            <a:rect l="l" t="t" r="r" b="b"/>
            <a:pathLst>
              <a:path w="207645" h="238760">
                <a:moveTo>
                  <a:pt x="0" y="0"/>
                </a:moveTo>
                <a:lnTo>
                  <a:pt x="207069" y="0"/>
                </a:lnTo>
                <a:lnTo>
                  <a:pt x="207069" y="238316"/>
                </a:lnTo>
                <a:lnTo>
                  <a:pt x="0" y="23831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171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4656772" y="5248948"/>
            <a:ext cx="280670" cy="365760"/>
          </a:xfrm>
          <a:custGeom>
            <a:avLst/>
            <a:gdLst/>
            <a:ahLst/>
            <a:cxnLst/>
            <a:rect l="l" t="t" r="r" b="b"/>
            <a:pathLst>
              <a:path w="280670" h="365760">
                <a:moveTo>
                  <a:pt x="233527" y="0"/>
                </a:moveTo>
                <a:lnTo>
                  <a:pt x="46710" y="0"/>
                </a:lnTo>
                <a:lnTo>
                  <a:pt x="28530" y="3671"/>
                </a:lnTo>
                <a:lnTo>
                  <a:pt x="13682" y="13682"/>
                </a:lnTo>
                <a:lnTo>
                  <a:pt x="3671" y="28530"/>
                </a:lnTo>
                <a:lnTo>
                  <a:pt x="0" y="46710"/>
                </a:lnTo>
                <a:lnTo>
                  <a:pt x="0" y="318846"/>
                </a:lnTo>
                <a:lnTo>
                  <a:pt x="3671" y="337026"/>
                </a:lnTo>
                <a:lnTo>
                  <a:pt x="13682" y="351872"/>
                </a:lnTo>
                <a:lnTo>
                  <a:pt x="28530" y="361882"/>
                </a:lnTo>
                <a:lnTo>
                  <a:pt x="46710" y="365552"/>
                </a:lnTo>
                <a:lnTo>
                  <a:pt x="233527" y="365552"/>
                </a:lnTo>
                <a:lnTo>
                  <a:pt x="251713" y="361882"/>
                </a:lnTo>
                <a:lnTo>
                  <a:pt x="266560" y="351872"/>
                </a:lnTo>
                <a:lnTo>
                  <a:pt x="276568" y="337026"/>
                </a:lnTo>
                <a:lnTo>
                  <a:pt x="280238" y="318846"/>
                </a:lnTo>
                <a:lnTo>
                  <a:pt x="280238" y="46710"/>
                </a:lnTo>
                <a:lnTo>
                  <a:pt x="276568" y="28530"/>
                </a:lnTo>
                <a:lnTo>
                  <a:pt x="266560" y="13682"/>
                </a:lnTo>
                <a:lnTo>
                  <a:pt x="251713" y="3671"/>
                </a:lnTo>
                <a:lnTo>
                  <a:pt x="233527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4656772" y="5248948"/>
            <a:ext cx="280670" cy="365760"/>
          </a:xfrm>
          <a:custGeom>
            <a:avLst/>
            <a:gdLst/>
            <a:ahLst/>
            <a:cxnLst/>
            <a:rect l="l" t="t" r="r" b="b"/>
            <a:pathLst>
              <a:path w="280670" h="365760">
                <a:moveTo>
                  <a:pt x="0" y="46706"/>
                </a:moveTo>
                <a:lnTo>
                  <a:pt x="3670" y="28526"/>
                </a:lnTo>
                <a:lnTo>
                  <a:pt x="13680" y="13680"/>
                </a:lnTo>
                <a:lnTo>
                  <a:pt x="28526" y="3670"/>
                </a:lnTo>
                <a:lnTo>
                  <a:pt x="46706" y="0"/>
                </a:lnTo>
                <a:lnTo>
                  <a:pt x="233528" y="0"/>
                </a:lnTo>
                <a:lnTo>
                  <a:pt x="251708" y="3670"/>
                </a:lnTo>
                <a:lnTo>
                  <a:pt x="266555" y="13680"/>
                </a:lnTo>
                <a:lnTo>
                  <a:pt x="276564" y="28526"/>
                </a:lnTo>
                <a:lnTo>
                  <a:pt x="280235" y="46706"/>
                </a:lnTo>
                <a:lnTo>
                  <a:pt x="280235" y="318842"/>
                </a:lnTo>
                <a:lnTo>
                  <a:pt x="276564" y="337022"/>
                </a:lnTo>
                <a:lnTo>
                  <a:pt x="266555" y="351869"/>
                </a:lnTo>
                <a:lnTo>
                  <a:pt x="251708" y="361878"/>
                </a:lnTo>
                <a:lnTo>
                  <a:pt x="233528" y="365549"/>
                </a:lnTo>
                <a:lnTo>
                  <a:pt x="46706" y="365549"/>
                </a:lnTo>
                <a:lnTo>
                  <a:pt x="28526" y="361878"/>
                </a:lnTo>
                <a:lnTo>
                  <a:pt x="13680" y="351869"/>
                </a:lnTo>
                <a:lnTo>
                  <a:pt x="3670" y="337022"/>
                </a:lnTo>
                <a:lnTo>
                  <a:pt x="0" y="318842"/>
                </a:lnTo>
                <a:lnTo>
                  <a:pt x="0" y="46706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4692370" y="5314581"/>
            <a:ext cx="207645" cy="238760"/>
          </a:xfrm>
          <a:custGeom>
            <a:avLst/>
            <a:gdLst/>
            <a:ahLst/>
            <a:cxnLst/>
            <a:rect l="l" t="t" r="r" b="b"/>
            <a:pathLst>
              <a:path w="207645" h="238760">
                <a:moveTo>
                  <a:pt x="0" y="238315"/>
                </a:moveTo>
                <a:lnTo>
                  <a:pt x="207068" y="238315"/>
                </a:lnTo>
                <a:lnTo>
                  <a:pt x="207068" y="0"/>
                </a:lnTo>
                <a:lnTo>
                  <a:pt x="0" y="0"/>
                </a:lnTo>
                <a:lnTo>
                  <a:pt x="0" y="238315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4692370" y="5314581"/>
            <a:ext cx="207645" cy="238760"/>
          </a:xfrm>
          <a:custGeom>
            <a:avLst/>
            <a:gdLst/>
            <a:ahLst/>
            <a:cxnLst/>
            <a:rect l="l" t="t" r="r" b="b"/>
            <a:pathLst>
              <a:path w="207645" h="238760">
                <a:moveTo>
                  <a:pt x="0" y="0"/>
                </a:moveTo>
                <a:lnTo>
                  <a:pt x="207069" y="0"/>
                </a:lnTo>
                <a:lnTo>
                  <a:pt x="207069" y="238316"/>
                </a:lnTo>
                <a:lnTo>
                  <a:pt x="0" y="23831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171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5474373" y="4908943"/>
            <a:ext cx="1114797" cy="157622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5683796" y="5258447"/>
            <a:ext cx="280670" cy="365760"/>
          </a:xfrm>
          <a:custGeom>
            <a:avLst/>
            <a:gdLst/>
            <a:ahLst/>
            <a:cxnLst/>
            <a:rect l="l" t="t" r="r" b="b"/>
            <a:pathLst>
              <a:path w="280670" h="365760">
                <a:moveTo>
                  <a:pt x="233527" y="0"/>
                </a:moveTo>
                <a:lnTo>
                  <a:pt x="46710" y="0"/>
                </a:lnTo>
                <a:lnTo>
                  <a:pt x="28530" y="3669"/>
                </a:lnTo>
                <a:lnTo>
                  <a:pt x="13682" y="13677"/>
                </a:lnTo>
                <a:lnTo>
                  <a:pt x="3671" y="28524"/>
                </a:lnTo>
                <a:lnTo>
                  <a:pt x="0" y="46710"/>
                </a:lnTo>
                <a:lnTo>
                  <a:pt x="0" y="318846"/>
                </a:lnTo>
                <a:lnTo>
                  <a:pt x="3671" y="337023"/>
                </a:lnTo>
                <a:lnTo>
                  <a:pt x="13682" y="351868"/>
                </a:lnTo>
                <a:lnTo>
                  <a:pt x="28530" y="361877"/>
                </a:lnTo>
                <a:lnTo>
                  <a:pt x="46710" y="365547"/>
                </a:lnTo>
                <a:lnTo>
                  <a:pt x="233527" y="365547"/>
                </a:lnTo>
                <a:lnTo>
                  <a:pt x="251707" y="361877"/>
                </a:lnTo>
                <a:lnTo>
                  <a:pt x="266555" y="351868"/>
                </a:lnTo>
                <a:lnTo>
                  <a:pt x="276566" y="337023"/>
                </a:lnTo>
                <a:lnTo>
                  <a:pt x="280238" y="318846"/>
                </a:lnTo>
                <a:lnTo>
                  <a:pt x="280238" y="46710"/>
                </a:lnTo>
                <a:lnTo>
                  <a:pt x="276566" y="28524"/>
                </a:lnTo>
                <a:lnTo>
                  <a:pt x="266555" y="13677"/>
                </a:lnTo>
                <a:lnTo>
                  <a:pt x="251707" y="3669"/>
                </a:lnTo>
                <a:lnTo>
                  <a:pt x="233527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5683796" y="5258447"/>
            <a:ext cx="280670" cy="365760"/>
          </a:xfrm>
          <a:custGeom>
            <a:avLst/>
            <a:gdLst/>
            <a:ahLst/>
            <a:cxnLst/>
            <a:rect l="l" t="t" r="r" b="b"/>
            <a:pathLst>
              <a:path w="280670" h="365760">
                <a:moveTo>
                  <a:pt x="0" y="46706"/>
                </a:moveTo>
                <a:lnTo>
                  <a:pt x="3670" y="28526"/>
                </a:lnTo>
                <a:lnTo>
                  <a:pt x="13680" y="13680"/>
                </a:lnTo>
                <a:lnTo>
                  <a:pt x="28526" y="3670"/>
                </a:lnTo>
                <a:lnTo>
                  <a:pt x="46706" y="0"/>
                </a:lnTo>
                <a:lnTo>
                  <a:pt x="233528" y="0"/>
                </a:lnTo>
                <a:lnTo>
                  <a:pt x="251708" y="3670"/>
                </a:lnTo>
                <a:lnTo>
                  <a:pt x="266555" y="13680"/>
                </a:lnTo>
                <a:lnTo>
                  <a:pt x="276564" y="28526"/>
                </a:lnTo>
                <a:lnTo>
                  <a:pt x="280235" y="46706"/>
                </a:lnTo>
                <a:lnTo>
                  <a:pt x="280235" y="318842"/>
                </a:lnTo>
                <a:lnTo>
                  <a:pt x="276564" y="337022"/>
                </a:lnTo>
                <a:lnTo>
                  <a:pt x="266555" y="351869"/>
                </a:lnTo>
                <a:lnTo>
                  <a:pt x="251708" y="361878"/>
                </a:lnTo>
                <a:lnTo>
                  <a:pt x="233528" y="365549"/>
                </a:lnTo>
                <a:lnTo>
                  <a:pt x="46706" y="365549"/>
                </a:lnTo>
                <a:lnTo>
                  <a:pt x="28526" y="361878"/>
                </a:lnTo>
                <a:lnTo>
                  <a:pt x="13680" y="351869"/>
                </a:lnTo>
                <a:lnTo>
                  <a:pt x="3670" y="337022"/>
                </a:lnTo>
                <a:lnTo>
                  <a:pt x="0" y="318842"/>
                </a:lnTo>
                <a:lnTo>
                  <a:pt x="0" y="46706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5719394" y="5324081"/>
            <a:ext cx="207645" cy="238760"/>
          </a:xfrm>
          <a:custGeom>
            <a:avLst/>
            <a:gdLst/>
            <a:ahLst/>
            <a:cxnLst/>
            <a:rect l="l" t="t" r="r" b="b"/>
            <a:pathLst>
              <a:path w="207645" h="238760">
                <a:moveTo>
                  <a:pt x="0" y="238315"/>
                </a:moveTo>
                <a:lnTo>
                  <a:pt x="207068" y="238315"/>
                </a:lnTo>
                <a:lnTo>
                  <a:pt x="207068" y="0"/>
                </a:lnTo>
                <a:lnTo>
                  <a:pt x="0" y="0"/>
                </a:lnTo>
                <a:lnTo>
                  <a:pt x="0" y="238315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5719394" y="5324081"/>
            <a:ext cx="207645" cy="238760"/>
          </a:xfrm>
          <a:custGeom>
            <a:avLst/>
            <a:gdLst/>
            <a:ahLst/>
            <a:cxnLst/>
            <a:rect l="l" t="t" r="r" b="b"/>
            <a:pathLst>
              <a:path w="207645" h="238760">
                <a:moveTo>
                  <a:pt x="0" y="0"/>
                </a:moveTo>
                <a:lnTo>
                  <a:pt x="207069" y="0"/>
                </a:lnTo>
                <a:lnTo>
                  <a:pt x="207069" y="238316"/>
                </a:lnTo>
                <a:lnTo>
                  <a:pt x="0" y="23831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171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6086094" y="5258447"/>
            <a:ext cx="280670" cy="365760"/>
          </a:xfrm>
          <a:custGeom>
            <a:avLst/>
            <a:gdLst/>
            <a:ahLst/>
            <a:cxnLst/>
            <a:rect l="l" t="t" r="r" b="b"/>
            <a:pathLst>
              <a:path w="280670" h="365760">
                <a:moveTo>
                  <a:pt x="233527" y="0"/>
                </a:moveTo>
                <a:lnTo>
                  <a:pt x="46710" y="0"/>
                </a:lnTo>
                <a:lnTo>
                  <a:pt x="28530" y="3669"/>
                </a:lnTo>
                <a:lnTo>
                  <a:pt x="13682" y="13677"/>
                </a:lnTo>
                <a:lnTo>
                  <a:pt x="3671" y="28524"/>
                </a:lnTo>
                <a:lnTo>
                  <a:pt x="0" y="46710"/>
                </a:lnTo>
                <a:lnTo>
                  <a:pt x="0" y="318846"/>
                </a:lnTo>
                <a:lnTo>
                  <a:pt x="3671" y="337023"/>
                </a:lnTo>
                <a:lnTo>
                  <a:pt x="13682" y="351868"/>
                </a:lnTo>
                <a:lnTo>
                  <a:pt x="28530" y="361877"/>
                </a:lnTo>
                <a:lnTo>
                  <a:pt x="46710" y="365547"/>
                </a:lnTo>
                <a:lnTo>
                  <a:pt x="233527" y="365547"/>
                </a:lnTo>
                <a:lnTo>
                  <a:pt x="251707" y="361877"/>
                </a:lnTo>
                <a:lnTo>
                  <a:pt x="266555" y="351868"/>
                </a:lnTo>
                <a:lnTo>
                  <a:pt x="276566" y="337023"/>
                </a:lnTo>
                <a:lnTo>
                  <a:pt x="280238" y="318846"/>
                </a:lnTo>
                <a:lnTo>
                  <a:pt x="280238" y="46710"/>
                </a:lnTo>
                <a:lnTo>
                  <a:pt x="276566" y="28524"/>
                </a:lnTo>
                <a:lnTo>
                  <a:pt x="266555" y="13677"/>
                </a:lnTo>
                <a:lnTo>
                  <a:pt x="251707" y="3669"/>
                </a:lnTo>
                <a:lnTo>
                  <a:pt x="233527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6086094" y="5258447"/>
            <a:ext cx="280670" cy="365760"/>
          </a:xfrm>
          <a:custGeom>
            <a:avLst/>
            <a:gdLst/>
            <a:ahLst/>
            <a:cxnLst/>
            <a:rect l="l" t="t" r="r" b="b"/>
            <a:pathLst>
              <a:path w="280670" h="365760">
                <a:moveTo>
                  <a:pt x="0" y="46706"/>
                </a:moveTo>
                <a:lnTo>
                  <a:pt x="3670" y="28526"/>
                </a:lnTo>
                <a:lnTo>
                  <a:pt x="13680" y="13680"/>
                </a:lnTo>
                <a:lnTo>
                  <a:pt x="28526" y="3670"/>
                </a:lnTo>
                <a:lnTo>
                  <a:pt x="46706" y="0"/>
                </a:lnTo>
                <a:lnTo>
                  <a:pt x="233528" y="0"/>
                </a:lnTo>
                <a:lnTo>
                  <a:pt x="251708" y="3670"/>
                </a:lnTo>
                <a:lnTo>
                  <a:pt x="266555" y="13680"/>
                </a:lnTo>
                <a:lnTo>
                  <a:pt x="276564" y="28526"/>
                </a:lnTo>
                <a:lnTo>
                  <a:pt x="280235" y="46706"/>
                </a:lnTo>
                <a:lnTo>
                  <a:pt x="280235" y="318842"/>
                </a:lnTo>
                <a:lnTo>
                  <a:pt x="276564" y="337022"/>
                </a:lnTo>
                <a:lnTo>
                  <a:pt x="266555" y="351869"/>
                </a:lnTo>
                <a:lnTo>
                  <a:pt x="251708" y="361878"/>
                </a:lnTo>
                <a:lnTo>
                  <a:pt x="233528" y="365549"/>
                </a:lnTo>
                <a:lnTo>
                  <a:pt x="46706" y="365549"/>
                </a:lnTo>
                <a:lnTo>
                  <a:pt x="28526" y="361878"/>
                </a:lnTo>
                <a:lnTo>
                  <a:pt x="13680" y="351869"/>
                </a:lnTo>
                <a:lnTo>
                  <a:pt x="3670" y="337022"/>
                </a:lnTo>
                <a:lnTo>
                  <a:pt x="0" y="318842"/>
                </a:lnTo>
                <a:lnTo>
                  <a:pt x="0" y="46706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6121692" y="5324081"/>
            <a:ext cx="207645" cy="238760"/>
          </a:xfrm>
          <a:custGeom>
            <a:avLst/>
            <a:gdLst/>
            <a:ahLst/>
            <a:cxnLst/>
            <a:rect l="l" t="t" r="r" b="b"/>
            <a:pathLst>
              <a:path w="207645" h="238760">
                <a:moveTo>
                  <a:pt x="0" y="238315"/>
                </a:moveTo>
                <a:lnTo>
                  <a:pt x="207068" y="238315"/>
                </a:lnTo>
                <a:lnTo>
                  <a:pt x="207068" y="0"/>
                </a:lnTo>
                <a:lnTo>
                  <a:pt x="0" y="0"/>
                </a:lnTo>
                <a:lnTo>
                  <a:pt x="0" y="238315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6121692" y="5324081"/>
            <a:ext cx="207645" cy="238760"/>
          </a:xfrm>
          <a:custGeom>
            <a:avLst/>
            <a:gdLst/>
            <a:ahLst/>
            <a:cxnLst/>
            <a:rect l="l" t="t" r="r" b="b"/>
            <a:pathLst>
              <a:path w="207645" h="238760">
                <a:moveTo>
                  <a:pt x="0" y="0"/>
                </a:moveTo>
                <a:lnTo>
                  <a:pt x="207069" y="0"/>
                </a:lnTo>
                <a:lnTo>
                  <a:pt x="207069" y="238316"/>
                </a:lnTo>
                <a:lnTo>
                  <a:pt x="0" y="23831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171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1877618" y="2935401"/>
            <a:ext cx="1152525" cy="800100"/>
          </a:xfrm>
          <a:custGeom>
            <a:avLst/>
            <a:gdLst/>
            <a:ahLst/>
            <a:cxnLst/>
            <a:rect l="l" t="t" r="r" b="b"/>
            <a:pathLst>
              <a:path w="1152525" h="800100">
                <a:moveTo>
                  <a:pt x="0" y="0"/>
                </a:moveTo>
                <a:lnTo>
                  <a:pt x="1152270" y="0"/>
                </a:lnTo>
                <a:lnTo>
                  <a:pt x="1152270" y="799930"/>
                </a:lnTo>
                <a:lnTo>
                  <a:pt x="0" y="79993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3287458" y="2935401"/>
            <a:ext cx="1152525" cy="800100"/>
          </a:xfrm>
          <a:custGeom>
            <a:avLst/>
            <a:gdLst/>
            <a:ahLst/>
            <a:cxnLst/>
            <a:rect l="l" t="t" r="r" b="b"/>
            <a:pathLst>
              <a:path w="1152525" h="800100">
                <a:moveTo>
                  <a:pt x="0" y="0"/>
                </a:moveTo>
                <a:lnTo>
                  <a:pt x="1152270" y="0"/>
                </a:lnTo>
                <a:lnTo>
                  <a:pt x="1152270" y="799930"/>
                </a:lnTo>
                <a:lnTo>
                  <a:pt x="0" y="79993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4713427" y="2935401"/>
            <a:ext cx="1152525" cy="800100"/>
          </a:xfrm>
          <a:custGeom>
            <a:avLst/>
            <a:gdLst/>
            <a:ahLst/>
            <a:cxnLst/>
            <a:rect l="l" t="t" r="r" b="b"/>
            <a:pathLst>
              <a:path w="1152525" h="800100">
                <a:moveTo>
                  <a:pt x="0" y="0"/>
                </a:moveTo>
                <a:lnTo>
                  <a:pt x="1152270" y="0"/>
                </a:lnTo>
                <a:lnTo>
                  <a:pt x="1152270" y="799930"/>
                </a:lnTo>
                <a:lnTo>
                  <a:pt x="0" y="79993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6151994" y="2934322"/>
            <a:ext cx="1152525" cy="800100"/>
          </a:xfrm>
          <a:custGeom>
            <a:avLst/>
            <a:gdLst/>
            <a:ahLst/>
            <a:cxnLst/>
            <a:rect l="l" t="t" r="r" b="b"/>
            <a:pathLst>
              <a:path w="1152525" h="800100">
                <a:moveTo>
                  <a:pt x="0" y="0"/>
                </a:moveTo>
                <a:lnTo>
                  <a:pt x="1152270" y="0"/>
                </a:lnTo>
                <a:lnTo>
                  <a:pt x="1152270" y="799930"/>
                </a:lnTo>
                <a:lnTo>
                  <a:pt x="0" y="79993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2707017" y="5148757"/>
            <a:ext cx="967105" cy="579120"/>
          </a:xfrm>
          <a:custGeom>
            <a:avLst/>
            <a:gdLst/>
            <a:ahLst/>
            <a:cxnLst/>
            <a:rect l="l" t="t" r="r" b="b"/>
            <a:pathLst>
              <a:path w="967104" h="579120">
                <a:moveTo>
                  <a:pt x="0" y="0"/>
                </a:moveTo>
                <a:lnTo>
                  <a:pt x="966827" y="0"/>
                </a:lnTo>
                <a:lnTo>
                  <a:pt x="966827" y="578872"/>
                </a:lnTo>
                <a:lnTo>
                  <a:pt x="0" y="578872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4119117" y="5152694"/>
            <a:ext cx="967105" cy="579120"/>
          </a:xfrm>
          <a:custGeom>
            <a:avLst/>
            <a:gdLst/>
            <a:ahLst/>
            <a:cxnLst/>
            <a:rect l="l" t="t" r="r" b="b"/>
            <a:pathLst>
              <a:path w="967104" h="579120">
                <a:moveTo>
                  <a:pt x="0" y="0"/>
                </a:moveTo>
                <a:lnTo>
                  <a:pt x="966827" y="0"/>
                </a:lnTo>
                <a:lnTo>
                  <a:pt x="966827" y="578872"/>
                </a:lnTo>
                <a:lnTo>
                  <a:pt x="0" y="578872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5544553" y="5148757"/>
            <a:ext cx="967105" cy="579120"/>
          </a:xfrm>
          <a:custGeom>
            <a:avLst/>
            <a:gdLst/>
            <a:ahLst/>
            <a:cxnLst/>
            <a:rect l="l" t="t" r="r" b="b"/>
            <a:pathLst>
              <a:path w="967104" h="579120">
                <a:moveTo>
                  <a:pt x="0" y="0"/>
                </a:moveTo>
                <a:lnTo>
                  <a:pt x="966827" y="0"/>
                </a:lnTo>
                <a:lnTo>
                  <a:pt x="966827" y="578872"/>
                </a:lnTo>
                <a:lnTo>
                  <a:pt x="0" y="578872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8616492" y="3250298"/>
            <a:ext cx="328295" cy="719455"/>
          </a:xfrm>
          <a:custGeom>
            <a:avLst/>
            <a:gdLst/>
            <a:ahLst/>
            <a:cxnLst/>
            <a:rect l="l" t="t" r="r" b="b"/>
            <a:pathLst>
              <a:path w="328295" h="719454">
                <a:moveTo>
                  <a:pt x="273329" y="0"/>
                </a:moveTo>
                <a:lnTo>
                  <a:pt x="54660" y="0"/>
                </a:lnTo>
                <a:lnTo>
                  <a:pt x="33384" y="4295"/>
                </a:lnTo>
                <a:lnTo>
                  <a:pt x="16009" y="16011"/>
                </a:lnTo>
                <a:lnTo>
                  <a:pt x="4295" y="33389"/>
                </a:lnTo>
                <a:lnTo>
                  <a:pt x="0" y="54673"/>
                </a:lnTo>
                <a:lnTo>
                  <a:pt x="0" y="664476"/>
                </a:lnTo>
                <a:lnTo>
                  <a:pt x="4295" y="685754"/>
                </a:lnTo>
                <a:lnTo>
                  <a:pt x="16009" y="703133"/>
                </a:lnTo>
                <a:lnTo>
                  <a:pt x="33384" y="714852"/>
                </a:lnTo>
                <a:lnTo>
                  <a:pt x="54660" y="719150"/>
                </a:lnTo>
                <a:lnTo>
                  <a:pt x="273329" y="719150"/>
                </a:lnTo>
                <a:lnTo>
                  <a:pt x="294607" y="714852"/>
                </a:lnTo>
                <a:lnTo>
                  <a:pt x="311986" y="703133"/>
                </a:lnTo>
                <a:lnTo>
                  <a:pt x="323705" y="685754"/>
                </a:lnTo>
                <a:lnTo>
                  <a:pt x="328002" y="664476"/>
                </a:lnTo>
                <a:lnTo>
                  <a:pt x="328002" y="54673"/>
                </a:lnTo>
                <a:lnTo>
                  <a:pt x="323705" y="33389"/>
                </a:lnTo>
                <a:lnTo>
                  <a:pt x="311986" y="16011"/>
                </a:lnTo>
                <a:lnTo>
                  <a:pt x="294607" y="4295"/>
                </a:lnTo>
                <a:lnTo>
                  <a:pt x="273329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8616492" y="3250298"/>
            <a:ext cx="328295" cy="719455"/>
          </a:xfrm>
          <a:custGeom>
            <a:avLst/>
            <a:gdLst/>
            <a:ahLst/>
            <a:cxnLst/>
            <a:rect l="l" t="t" r="r" b="b"/>
            <a:pathLst>
              <a:path w="328295" h="719454">
                <a:moveTo>
                  <a:pt x="0" y="54668"/>
                </a:moveTo>
                <a:lnTo>
                  <a:pt x="4296" y="33388"/>
                </a:lnTo>
                <a:lnTo>
                  <a:pt x="16011" y="16011"/>
                </a:lnTo>
                <a:lnTo>
                  <a:pt x="33388" y="4296"/>
                </a:lnTo>
                <a:lnTo>
                  <a:pt x="54668" y="0"/>
                </a:lnTo>
                <a:lnTo>
                  <a:pt x="273336" y="0"/>
                </a:lnTo>
                <a:lnTo>
                  <a:pt x="294615" y="4296"/>
                </a:lnTo>
                <a:lnTo>
                  <a:pt x="311993" y="16011"/>
                </a:lnTo>
                <a:lnTo>
                  <a:pt x="323709" y="33388"/>
                </a:lnTo>
                <a:lnTo>
                  <a:pt x="328005" y="54668"/>
                </a:lnTo>
                <a:lnTo>
                  <a:pt x="328005" y="664478"/>
                </a:lnTo>
                <a:lnTo>
                  <a:pt x="323709" y="685757"/>
                </a:lnTo>
                <a:lnTo>
                  <a:pt x="311993" y="703134"/>
                </a:lnTo>
                <a:lnTo>
                  <a:pt x="294615" y="714850"/>
                </a:lnTo>
                <a:lnTo>
                  <a:pt x="273336" y="719146"/>
                </a:lnTo>
                <a:lnTo>
                  <a:pt x="54668" y="719146"/>
                </a:lnTo>
                <a:lnTo>
                  <a:pt x="33388" y="714850"/>
                </a:lnTo>
                <a:lnTo>
                  <a:pt x="16011" y="703134"/>
                </a:lnTo>
                <a:lnTo>
                  <a:pt x="4296" y="685757"/>
                </a:lnTo>
                <a:lnTo>
                  <a:pt x="0" y="664478"/>
                </a:lnTo>
                <a:lnTo>
                  <a:pt x="0" y="5466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8730005" y="3291954"/>
            <a:ext cx="105697" cy="24164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8659304" y="3575253"/>
            <a:ext cx="242570" cy="190500"/>
          </a:xfrm>
          <a:custGeom>
            <a:avLst/>
            <a:gdLst/>
            <a:ahLst/>
            <a:cxnLst/>
            <a:rect l="l" t="t" r="r" b="b"/>
            <a:pathLst>
              <a:path w="242570" h="190500">
                <a:moveTo>
                  <a:pt x="0" y="190500"/>
                </a:moveTo>
                <a:lnTo>
                  <a:pt x="242365" y="190500"/>
                </a:lnTo>
                <a:lnTo>
                  <a:pt x="242365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5B9B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8659304" y="3575253"/>
            <a:ext cx="242570" cy="190500"/>
          </a:xfrm>
          <a:custGeom>
            <a:avLst/>
            <a:gdLst/>
            <a:ahLst/>
            <a:cxnLst/>
            <a:rect l="l" t="t" r="r" b="b"/>
            <a:pathLst>
              <a:path w="242570" h="190500">
                <a:moveTo>
                  <a:pt x="0" y="0"/>
                </a:moveTo>
                <a:lnTo>
                  <a:pt x="242366" y="0"/>
                </a:lnTo>
                <a:lnTo>
                  <a:pt x="242366" y="190500"/>
                </a:lnTo>
                <a:lnTo>
                  <a:pt x="0" y="1905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171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8659304" y="3766816"/>
            <a:ext cx="242570" cy="122555"/>
          </a:xfrm>
          <a:custGeom>
            <a:avLst/>
            <a:gdLst/>
            <a:ahLst/>
            <a:cxnLst/>
            <a:rect l="l" t="t" r="r" b="b"/>
            <a:pathLst>
              <a:path w="242570" h="122554">
                <a:moveTo>
                  <a:pt x="0" y="122519"/>
                </a:moveTo>
                <a:lnTo>
                  <a:pt x="242365" y="122519"/>
                </a:lnTo>
                <a:lnTo>
                  <a:pt x="242365" y="0"/>
                </a:lnTo>
                <a:lnTo>
                  <a:pt x="0" y="0"/>
                </a:lnTo>
                <a:lnTo>
                  <a:pt x="0" y="122519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8659304" y="3766820"/>
            <a:ext cx="242570" cy="122555"/>
          </a:xfrm>
          <a:custGeom>
            <a:avLst/>
            <a:gdLst/>
            <a:ahLst/>
            <a:cxnLst/>
            <a:rect l="l" t="t" r="r" b="b"/>
            <a:pathLst>
              <a:path w="242570" h="122554">
                <a:moveTo>
                  <a:pt x="0" y="0"/>
                </a:moveTo>
                <a:lnTo>
                  <a:pt x="242366" y="0"/>
                </a:lnTo>
                <a:lnTo>
                  <a:pt x="242366" y="122520"/>
                </a:lnTo>
                <a:lnTo>
                  <a:pt x="0" y="12252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171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8614473" y="4250232"/>
            <a:ext cx="328295" cy="427990"/>
          </a:xfrm>
          <a:custGeom>
            <a:avLst/>
            <a:gdLst/>
            <a:ahLst/>
            <a:cxnLst/>
            <a:rect l="l" t="t" r="r" b="b"/>
            <a:pathLst>
              <a:path w="328295" h="427989">
                <a:moveTo>
                  <a:pt x="273342" y="0"/>
                </a:moveTo>
                <a:lnTo>
                  <a:pt x="54673" y="0"/>
                </a:lnTo>
                <a:lnTo>
                  <a:pt x="33395" y="4295"/>
                </a:lnTo>
                <a:lnTo>
                  <a:pt x="16016" y="16011"/>
                </a:lnTo>
                <a:lnTo>
                  <a:pt x="4297" y="33389"/>
                </a:lnTo>
                <a:lnTo>
                  <a:pt x="0" y="54673"/>
                </a:lnTo>
                <a:lnTo>
                  <a:pt x="0" y="373202"/>
                </a:lnTo>
                <a:lnTo>
                  <a:pt x="4297" y="394478"/>
                </a:lnTo>
                <a:lnTo>
                  <a:pt x="16016" y="411853"/>
                </a:lnTo>
                <a:lnTo>
                  <a:pt x="33395" y="423567"/>
                </a:lnTo>
                <a:lnTo>
                  <a:pt x="54673" y="427863"/>
                </a:lnTo>
                <a:lnTo>
                  <a:pt x="273342" y="427863"/>
                </a:lnTo>
                <a:lnTo>
                  <a:pt x="294620" y="423567"/>
                </a:lnTo>
                <a:lnTo>
                  <a:pt x="311999" y="411853"/>
                </a:lnTo>
                <a:lnTo>
                  <a:pt x="323718" y="394478"/>
                </a:lnTo>
                <a:lnTo>
                  <a:pt x="328015" y="373202"/>
                </a:lnTo>
                <a:lnTo>
                  <a:pt x="328015" y="54673"/>
                </a:lnTo>
                <a:lnTo>
                  <a:pt x="323718" y="33389"/>
                </a:lnTo>
                <a:lnTo>
                  <a:pt x="311999" y="16011"/>
                </a:lnTo>
                <a:lnTo>
                  <a:pt x="294620" y="4295"/>
                </a:lnTo>
                <a:lnTo>
                  <a:pt x="273342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8614473" y="4250232"/>
            <a:ext cx="328295" cy="427990"/>
          </a:xfrm>
          <a:custGeom>
            <a:avLst/>
            <a:gdLst/>
            <a:ahLst/>
            <a:cxnLst/>
            <a:rect l="l" t="t" r="r" b="b"/>
            <a:pathLst>
              <a:path w="328295" h="427989">
                <a:moveTo>
                  <a:pt x="0" y="54668"/>
                </a:moveTo>
                <a:lnTo>
                  <a:pt x="4296" y="33389"/>
                </a:lnTo>
                <a:lnTo>
                  <a:pt x="16012" y="16012"/>
                </a:lnTo>
                <a:lnTo>
                  <a:pt x="33389" y="4296"/>
                </a:lnTo>
                <a:lnTo>
                  <a:pt x="54668" y="0"/>
                </a:lnTo>
                <a:lnTo>
                  <a:pt x="273337" y="0"/>
                </a:lnTo>
                <a:lnTo>
                  <a:pt x="294616" y="4296"/>
                </a:lnTo>
                <a:lnTo>
                  <a:pt x="311993" y="16012"/>
                </a:lnTo>
                <a:lnTo>
                  <a:pt x="323709" y="33389"/>
                </a:lnTo>
                <a:lnTo>
                  <a:pt x="328005" y="54668"/>
                </a:lnTo>
                <a:lnTo>
                  <a:pt x="328005" y="373194"/>
                </a:lnTo>
                <a:lnTo>
                  <a:pt x="323709" y="394473"/>
                </a:lnTo>
                <a:lnTo>
                  <a:pt x="311993" y="411851"/>
                </a:lnTo>
                <a:lnTo>
                  <a:pt x="294616" y="423567"/>
                </a:lnTo>
                <a:lnTo>
                  <a:pt x="273337" y="427863"/>
                </a:lnTo>
                <a:lnTo>
                  <a:pt x="54668" y="427863"/>
                </a:lnTo>
                <a:lnTo>
                  <a:pt x="33389" y="423567"/>
                </a:lnTo>
                <a:lnTo>
                  <a:pt x="16012" y="411851"/>
                </a:lnTo>
                <a:lnTo>
                  <a:pt x="4296" y="394473"/>
                </a:lnTo>
                <a:lnTo>
                  <a:pt x="0" y="373194"/>
                </a:lnTo>
                <a:lnTo>
                  <a:pt x="0" y="5466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8656142" y="4327056"/>
            <a:ext cx="242570" cy="279400"/>
          </a:xfrm>
          <a:custGeom>
            <a:avLst/>
            <a:gdLst/>
            <a:ahLst/>
            <a:cxnLst/>
            <a:rect l="l" t="t" r="r" b="b"/>
            <a:pathLst>
              <a:path w="242570" h="279400">
                <a:moveTo>
                  <a:pt x="0" y="278941"/>
                </a:moveTo>
                <a:lnTo>
                  <a:pt x="242365" y="278941"/>
                </a:lnTo>
                <a:lnTo>
                  <a:pt x="242365" y="0"/>
                </a:lnTo>
                <a:lnTo>
                  <a:pt x="0" y="0"/>
                </a:lnTo>
                <a:lnTo>
                  <a:pt x="0" y="278941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8656142" y="4327055"/>
            <a:ext cx="242570" cy="279400"/>
          </a:xfrm>
          <a:custGeom>
            <a:avLst/>
            <a:gdLst/>
            <a:ahLst/>
            <a:cxnLst/>
            <a:rect l="l" t="t" r="r" b="b"/>
            <a:pathLst>
              <a:path w="242570" h="279400">
                <a:moveTo>
                  <a:pt x="0" y="0"/>
                </a:moveTo>
                <a:lnTo>
                  <a:pt x="242366" y="0"/>
                </a:lnTo>
                <a:lnTo>
                  <a:pt x="242366" y="278941"/>
                </a:lnTo>
                <a:lnTo>
                  <a:pt x="0" y="278941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171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8597201" y="5016868"/>
            <a:ext cx="360680" cy="377190"/>
          </a:xfrm>
          <a:custGeom>
            <a:avLst/>
            <a:gdLst/>
            <a:ahLst/>
            <a:cxnLst/>
            <a:rect l="l" t="t" r="r" b="b"/>
            <a:pathLst>
              <a:path w="360679" h="377189">
                <a:moveTo>
                  <a:pt x="0" y="0"/>
                </a:moveTo>
                <a:lnTo>
                  <a:pt x="360241" y="0"/>
                </a:lnTo>
                <a:lnTo>
                  <a:pt x="360241" y="376813"/>
                </a:lnTo>
                <a:lnTo>
                  <a:pt x="0" y="376813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 txBox="1"/>
          <p:nvPr/>
        </p:nvSpPr>
        <p:spPr>
          <a:xfrm>
            <a:off x="8422626" y="3083013"/>
            <a:ext cx="2519680" cy="2541270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vert="horz" wrap="square" lIns="0" tIns="249554" rIns="0" bIns="0" rtlCol="0">
            <a:spAutoFit/>
          </a:bodyPr>
          <a:lstStyle/>
          <a:p>
            <a:pPr marL="617855" marR="521970">
              <a:lnSpc>
                <a:spcPts val="2130"/>
              </a:lnSpc>
              <a:spcBef>
                <a:spcPts val="1965"/>
              </a:spcBef>
            </a:pPr>
            <a:r>
              <a:rPr sz="1800" spc="-100" dirty="0">
                <a:latin typeface="Trebuchet MS" panose="020B0603020202020204"/>
                <a:cs typeface="Trebuchet MS" panose="020B0603020202020204"/>
              </a:rPr>
              <a:t>Logical</a:t>
            </a:r>
            <a:r>
              <a:rPr sz="1800" spc="-19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70" dirty="0">
                <a:latin typeface="Trebuchet MS" panose="020B0603020202020204"/>
                <a:cs typeface="Trebuchet MS" panose="020B0603020202020204"/>
              </a:rPr>
              <a:t>Worker  </a:t>
            </a:r>
            <a:r>
              <a:rPr sz="1800" spc="-100" dirty="0">
                <a:latin typeface="Trebuchet MS" panose="020B0603020202020204"/>
                <a:cs typeface="Trebuchet MS" panose="020B0603020202020204"/>
              </a:rPr>
              <a:t>(Executor)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00">
              <a:latin typeface="Times New Roman" panose="02020603050405020304"/>
              <a:cs typeface="Times New Roman" panose="02020603050405020304"/>
            </a:endParaRPr>
          </a:p>
          <a:p>
            <a:pPr marL="621665" marR="979805">
              <a:lnSpc>
                <a:spcPts val="2130"/>
              </a:lnSpc>
            </a:pPr>
            <a:r>
              <a:rPr sz="1800" spc="-100" dirty="0">
                <a:latin typeface="Trebuchet MS" panose="020B0603020202020204"/>
                <a:cs typeface="Trebuchet MS" panose="020B0603020202020204"/>
              </a:rPr>
              <a:t>Logical</a:t>
            </a:r>
            <a:r>
              <a:rPr sz="1800" spc="-19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65" dirty="0">
                <a:latin typeface="Trebuchet MS" panose="020B0603020202020204"/>
                <a:cs typeface="Trebuchet MS" panose="020B0603020202020204"/>
              </a:rPr>
              <a:t>PS  </a:t>
            </a:r>
            <a:r>
              <a:rPr sz="1800" spc="-75" dirty="0">
                <a:latin typeface="Trebuchet MS" panose="020B0603020202020204"/>
                <a:cs typeface="Trebuchet MS" panose="020B0603020202020204"/>
              </a:rPr>
              <a:t>(PSshard)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617855" marR="136525">
              <a:lnSpc>
                <a:spcPts val="2130"/>
              </a:lnSpc>
              <a:spcBef>
                <a:spcPts val="1690"/>
              </a:spcBef>
            </a:pPr>
            <a:r>
              <a:rPr sz="1800" spc="-130" dirty="0">
                <a:latin typeface="Trebuchet MS" panose="020B0603020202020204"/>
                <a:cs typeface="Trebuchet MS" panose="020B0603020202020204"/>
              </a:rPr>
              <a:t>Litz </a:t>
            </a:r>
            <a:r>
              <a:rPr sz="1800" spc="-70" dirty="0">
                <a:latin typeface="Trebuchet MS" panose="020B0603020202020204"/>
                <a:cs typeface="Trebuchet MS" panose="020B0603020202020204"/>
              </a:rPr>
              <a:t>Process  </a:t>
            </a:r>
            <a:r>
              <a:rPr sz="1800" spc="-95" dirty="0">
                <a:latin typeface="Trebuchet MS" panose="020B0603020202020204"/>
                <a:cs typeface="Trebuchet MS" panose="020B0603020202020204"/>
              </a:rPr>
              <a:t>(Execution</a:t>
            </a:r>
            <a:r>
              <a:rPr sz="1800" spc="-16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90" dirty="0">
                <a:latin typeface="Trebuchet MS" panose="020B0603020202020204"/>
                <a:cs typeface="Trebuchet MS" panose="020B0603020202020204"/>
              </a:rPr>
              <a:t>System)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88783" y="2935414"/>
            <a:ext cx="1114797" cy="157622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996184" y="2935414"/>
            <a:ext cx="1114797" cy="157622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16939" y="1816291"/>
            <a:ext cx="10039985" cy="72009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 marR="5080">
              <a:lnSpc>
                <a:spcPts val="2600"/>
              </a:lnSpc>
              <a:spcBef>
                <a:spcPts val="420"/>
              </a:spcBef>
            </a:pPr>
            <a:r>
              <a:rPr sz="2400" spc="40" dirty="0">
                <a:latin typeface="Arial" panose="020B0604020202020204"/>
                <a:cs typeface="Arial" panose="020B0604020202020204"/>
              </a:rPr>
              <a:t> </a:t>
            </a:r>
            <a:r>
              <a:rPr sz="2400" b="1" spc="-10" dirty="0">
                <a:latin typeface="Arial" panose="020B0604020202020204"/>
                <a:cs typeface="Arial" panose="020B0604020202020204"/>
              </a:rPr>
              <a:t>Executors </a:t>
            </a:r>
            <a:r>
              <a:rPr lang="zh-CN" sz="2400" spc="10" dirty="0">
                <a:latin typeface="Arial" panose="020B0604020202020204"/>
                <a:cs typeface="Arial" panose="020B0604020202020204"/>
              </a:rPr>
              <a:t>和</a:t>
            </a:r>
            <a:r>
              <a:rPr sz="2400" b="1" spc="-25" dirty="0">
                <a:latin typeface="Arial" panose="020B0604020202020204"/>
                <a:cs typeface="Arial" panose="020B0604020202020204"/>
              </a:rPr>
              <a:t>PSshards </a:t>
            </a:r>
            <a:r>
              <a:rPr lang="zh-CN" sz="2400" spc="35" dirty="0">
                <a:latin typeface="Arial" panose="020B0604020202020204"/>
                <a:cs typeface="Arial" panose="020B0604020202020204"/>
              </a:rPr>
              <a:t>不会改变</a:t>
            </a:r>
            <a:r>
              <a:rPr sz="2400" dirty="0">
                <a:latin typeface="Arial" panose="020B0604020202020204"/>
                <a:cs typeface="Arial" panose="020B0604020202020204"/>
              </a:rPr>
              <a:t>, 但是当资源可用性发生变化时，可以在物理节点之间重新平衡。</a:t>
            </a:r>
            <a:endParaRPr sz="24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16939" y="686854"/>
            <a:ext cx="3918585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spc="-15" dirty="0">
                <a:solidFill>
                  <a:srgbClr val="000000"/>
                </a:solidFill>
              </a:rPr>
              <a:t>Over-partitioning</a:t>
            </a:r>
            <a:endParaRPr sz="3800"/>
          </a:p>
        </p:txBody>
      </p:sp>
      <p:sp>
        <p:nvSpPr>
          <p:cNvPr id="6" name="object 6"/>
          <p:cNvSpPr/>
          <p:nvPr/>
        </p:nvSpPr>
        <p:spPr>
          <a:xfrm>
            <a:off x="6184607" y="2938894"/>
            <a:ext cx="1114797" cy="157622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588214" y="3036392"/>
            <a:ext cx="280035" cy="614045"/>
          </a:xfrm>
          <a:custGeom>
            <a:avLst/>
            <a:gdLst/>
            <a:ahLst/>
            <a:cxnLst/>
            <a:rect l="l" t="t" r="r" b="b"/>
            <a:pathLst>
              <a:path w="280034" h="614045">
                <a:moveTo>
                  <a:pt x="233260" y="0"/>
                </a:moveTo>
                <a:lnTo>
                  <a:pt x="46647" y="0"/>
                </a:lnTo>
                <a:lnTo>
                  <a:pt x="28487" y="3666"/>
                </a:lnTo>
                <a:lnTo>
                  <a:pt x="13660" y="13666"/>
                </a:lnTo>
                <a:lnTo>
                  <a:pt x="3664" y="28498"/>
                </a:lnTo>
                <a:lnTo>
                  <a:pt x="0" y="46659"/>
                </a:lnTo>
                <a:lnTo>
                  <a:pt x="0" y="567054"/>
                </a:lnTo>
                <a:lnTo>
                  <a:pt x="3664" y="585216"/>
                </a:lnTo>
                <a:lnTo>
                  <a:pt x="13660" y="600048"/>
                </a:lnTo>
                <a:lnTo>
                  <a:pt x="28487" y="610047"/>
                </a:lnTo>
                <a:lnTo>
                  <a:pt x="46647" y="613714"/>
                </a:lnTo>
                <a:lnTo>
                  <a:pt x="233260" y="613714"/>
                </a:lnTo>
                <a:lnTo>
                  <a:pt x="251415" y="610047"/>
                </a:lnTo>
                <a:lnTo>
                  <a:pt x="266242" y="600048"/>
                </a:lnTo>
                <a:lnTo>
                  <a:pt x="276241" y="585216"/>
                </a:lnTo>
                <a:lnTo>
                  <a:pt x="279908" y="567054"/>
                </a:lnTo>
                <a:lnTo>
                  <a:pt x="279908" y="46659"/>
                </a:lnTo>
                <a:lnTo>
                  <a:pt x="276241" y="28498"/>
                </a:lnTo>
                <a:lnTo>
                  <a:pt x="266242" y="13666"/>
                </a:lnTo>
                <a:lnTo>
                  <a:pt x="251415" y="3666"/>
                </a:lnTo>
                <a:lnTo>
                  <a:pt x="233260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588214" y="3036392"/>
            <a:ext cx="280035" cy="614045"/>
          </a:xfrm>
          <a:custGeom>
            <a:avLst/>
            <a:gdLst/>
            <a:ahLst/>
            <a:cxnLst/>
            <a:rect l="l" t="t" r="r" b="b"/>
            <a:pathLst>
              <a:path w="280034" h="614045">
                <a:moveTo>
                  <a:pt x="0" y="46652"/>
                </a:moveTo>
                <a:lnTo>
                  <a:pt x="3666" y="28493"/>
                </a:lnTo>
                <a:lnTo>
                  <a:pt x="13664" y="13664"/>
                </a:lnTo>
                <a:lnTo>
                  <a:pt x="28493" y="3666"/>
                </a:lnTo>
                <a:lnTo>
                  <a:pt x="46652" y="0"/>
                </a:lnTo>
                <a:lnTo>
                  <a:pt x="233259" y="0"/>
                </a:lnTo>
                <a:lnTo>
                  <a:pt x="251418" y="3666"/>
                </a:lnTo>
                <a:lnTo>
                  <a:pt x="266247" y="13664"/>
                </a:lnTo>
                <a:lnTo>
                  <a:pt x="276245" y="28493"/>
                </a:lnTo>
                <a:lnTo>
                  <a:pt x="279912" y="46652"/>
                </a:lnTo>
                <a:lnTo>
                  <a:pt x="279912" y="567050"/>
                </a:lnTo>
                <a:lnTo>
                  <a:pt x="276245" y="585209"/>
                </a:lnTo>
                <a:lnTo>
                  <a:pt x="266247" y="600039"/>
                </a:lnTo>
                <a:lnTo>
                  <a:pt x="251418" y="610037"/>
                </a:lnTo>
                <a:lnTo>
                  <a:pt x="233259" y="613703"/>
                </a:lnTo>
                <a:lnTo>
                  <a:pt x="46652" y="613703"/>
                </a:lnTo>
                <a:lnTo>
                  <a:pt x="28493" y="610037"/>
                </a:lnTo>
                <a:lnTo>
                  <a:pt x="13664" y="600039"/>
                </a:lnTo>
                <a:lnTo>
                  <a:pt x="3666" y="585209"/>
                </a:lnTo>
                <a:lnTo>
                  <a:pt x="0" y="567050"/>
                </a:lnTo>
                <a:lnTo>
                  <a:pt x="0" y="4665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684149" y="3071012"/>
            <a:ext cx="92062" cy="2080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624751" y="3313701"/>
            <a:ext cx="207010" cy="163195"/>
          </a:xfrm>
          <a:custGeom>
            <a:avLst/>
            <a:gdLst/>
            <a:ahLst/>
            <a:cxnLst/>
            <a:rect l="l" t="t" r="r" b="b"/>
            <a:pathLst>
              <a:path w="207009" h="163195">
                <a:moveTo>
                  <a:pt x="0" y="162567"/>
                </a:moveTo>
                <a:lnTo>
                  <a:pt x="206829" y="162567"/>
                </a:lnTo>
                <a:lnTo>
                  <a:pt x="206829" y="0"/>
                </a:lnTo>
                <a:lnTo>
                  <a:pt x="0" y="0"/>
                </a:lnTo>
                <a:lnTo>
                  <a:pt x="0" y="162567"/>
                </a:lnTo>
                <a:close/>
              </a:path>
            </a:pathLst>
          </a:custGeom>
          <a:solidFill>
            <a:srgbClr val="5B9B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624751" y="3313709"/>
            <a:ext cx="207010" cy="163195"/>
          </a:xfrm>
          <a:custGeom>
            <a:avLst/>
            <a:gdLst/>
            <a:ahLst/>
            <a:cxnLst/>
            <a:rect l="l" t="t" r="r" b="b"/>
            <a:pathLst>
              <a:path w="207009" h="163195">
                <a:moveTo>
                  <a:pt x="0" y="0"/>
                </a:moveTo>
                <a:lnTo>
                  <a:pt x="206830" y="0"/>
                </a:lnTo>
                <a:lnTo>
                  <a:pt x="206830" y="162568"/>
                </a:lnTo>
                <a:lnTo>
                  <a:pt x="0" y="162568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171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624751" y="3477186"/>
            <a:ext cx="207010" cy="104775"/>
          </a:xfrm>
          <a:custGeom>
            <a:avLst/>
            <a:gdLst/>
            <a:ahLst/>
            <a:cxnLst/>
            <a:rect l="l" t="t" r="r" b="b"/>
            <a:pathLst>
              <a:path w="207009" h="104775">
                <a:moveTo>
                  <a:pt x="0" y="104556"/>
                </a:moveTo>
                <a:lnTo>
                  <a:pt x="206829" y="104556"/>
                </a:lnTo>
                <a:lnTo>
                  <a:pt x="206829" y="0"/>
                </a:lnTo>
                <a:lnTo>
                  <a:pt x="0" y="0"/>
                </a:lnTo>
                <a:lnTo>
                  <a:pt x="0" y="104556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624751" y="3477183"/>
            <a:ext cx="207010" cy="104775"/>
          </a:xfrm>
          <a:custGeom>
            <a:avLst/>
            <a:gdLst/>
            <a:ahLst/>
            <a:cxnLst/>
            <a:rect l="l" t="t" r="r" b="b"/>
            <a:pathLst>
              <a:path w="207009" h="104775">
                <a:moveTo>
                  <a:pt x="0" y="0"/>
                </a:moveTo>
                <a:lnTo>
                  <a:pt x="206830" y="0"/>
                </a:lnTo>
                <a:lnTo>
                  <a:pt x="206830" y="104556"/>
                </a:lnTo>
                <a:lnTo>
                  <a:pt x="0" y="10455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171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951815" y="3036392"/>
            <a:ext cx="280035" cy="614045"/>
          </a:xfrm>
          <a:custGeom>
            <a:avLst/>
            <a:gdLst/>
            <a:ahLst/>
            <a:cxnLst/>
            <a:rect l="l" t="t" r="r" b="b"/>
            <a:pathLst>
              <a:path w="280034" h="614045">
                <a:moveTo>
                  <a:pt x="233260" y="0"/>
                </a:moveTo>
                <a:lnTo>
                  <a:pt x="46659" y="0"/>
                </a:lnTo>
                <a:lnTo>
                  <a:pt x="28498" y="3666"/>
                </a:lnTo>
                <a:lnTo>
                  <a:pt x="13666" y="13666"/>
                </a:lnTo>
                <a:lnTo>
                  <a:pt x="3666" y="28498"/>
                </a:lnTo>
                <a:lnTo>
                  <a:pt x="0" y="46659"/>
                </a:lnTo>
                <a:lnTo>
                  <a:pt x="0" y="567054"/>
                </a:lnTo>
                <a:lnTo>
                  <a:pt x="3666" y="585216"/>
                </a:lnTo>
                <a:lnTo>
                  <a:pt x="13666" y="600048"/>
                </a:lnTo>
                <a:lnTo>
                  <a:pt x="28498" y="610047"/>
                </a:lnTo>
                <a:lnTo>
                  <a:pt x="46659" y="613714"/>
                </a:lnTo>
                <a:lnTo>
                  <a:pt x="233260" y="613714"/>
                </a:lnTo>
                <a:lnTo>
                  <a:pt x="251420" y="610047"/>
                </a:lnTo>
                <a:lnTo>
                  <a:pt x="266247" y="600048"/>
                </a:lnTo>
                <a:lnTo>
                  <a:pt x="276243" y="585216"/>
                </a:lnTo>
                <a:lnTo>
                  <a:pt x="279908" y="567054"/>
                </a:lnTo>
                <a:lnTo>
                  <a:pt x="279908" y="46659"/>
                </a:lnTo>
                <a:lnTo>
                  <a:pt x="276243" y="28498"/>
                </a:lnTo>
                <a:lnTo>
                  <a:pt x="266247" y="13666"/>
                </a:lnTo>
                <a:lnTo>
                  <a:pt x="251420" y="3666"/>
                </a:lnTo>
                <a:lnTo>
                  <a:pt x="233260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951815" y="3036392"/>
            <a:ext cx="280035" cy="614045"/>
          </a:xfrm>
          <a:custGeom>
            <a:avLst/>
            <a:gdLst/>
            <a:ahLst/>
            <a:cxnLst/>
            <a:rect l="l" t="t" r="r" b="b"/>
            <a:pathLst>
              <a:path w="280034" h="614045">
                <a:moveTo>
                  <a:pt x="0" y="46652"/>
                </a:moveTo>
                <a:lnTo>
                  <a:pt x="3666" y="28493"/>
                </a:lnTo>
                <a:lnTo>
                  <a:pt x="13664" y="13664"/>
                </a:lnTo>
                <a:lnTo>
                  <a:pt x="28493" y="3666"/>
                </a:lnTo>
                <a:lnTo>
                  <a:pt x="46652" y="0"/>
                </a:lnTo>
                <a:lnTo>
                  <a:pt x="233259" y="0"/>
                </a:lnTo>
                <a:lnTo>
                  <a:pt x="251418" y="3666"/>
                </a:lnTo>
                <a:lnTo>
                  <a:pt x="266247" y="13664"/>
                </a:lnTo>
                <a:lnTo>
                  <a:pt x="276245" y="28493"/>
                </a:lnTo>
                <a:lnTo>
                  <a:pt x="279912" y="46652"/>
                </a:lnTo>
                <a:lnTo>
                  <a:pt x="279912" y="567050"/>
                </a:lnTo>
                <a:lnTo>
                  <a:pt x="276245" y="585209"/>
                </a:lnTo>
                <a:lnTo>
                  <a:pt x="266247" y="600039"/>
                </a:lnTo>
                <a:lnTo>
                  <a:pt x="251418" y="610037"/>
                </a:lnTo>
                <a:lnTo>
                  <a:pt x="233259" y="613703"/>
                </a:lnTo>
                <a:lnTo>
                  <a:pt x="46652" y="613703"/>
                </a:lnTo>
                <a:lnTo>
                  <a:pt x="28493" y="610037"/>
                </a:lnTo>
                <a:lnTo>
                  <a:pt x="13664" y="600039"/>
                </a:lnTo>
                <a:lnTo>
                  <a:pt x="3666" y="585209"/>
                </a:lnTo>
                <a:lnTo>
                  <a:pt x="0" y="567050"/>
                </a:lnTo>
                <a:lnTo>
                  <a:pt x="0" y="4665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047763" y="3071012"/>
            <a:ext cx="92062" cy="2080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988352" y="3313701"/>
            <a:ext cx="207010" cy="163195"/>
          </a:xfrm>
          <a:custGeom>
            <a:avLst/>
            <a:gdLst/>
            <a:ahLst/>
            <a:cxnLst/>
            <a:rect l="l" t="t" r="r" b="b"/>
            <a:pathLst>
              <a:path w="207009" h="163195">
                <a:moveTo>
                  <a:pt x="0" y="162567"/>
                </a:moveTo>
                <a:lnTo>
                  <a:pt x="206829" y="162567"/>
                </a:lnTo>
                <a:lnTo>
                  <a:pt x="206829" y="0"/>
                </a:lnTo>
                <a:lnTo>
                  <a:pt x="0" y="0"/>
                </a:lnTo>
                <a:lnTo>
                  <a:pt x="0" y="162567"/>
                </a:lnTo>
                <a:close/>
              </a:path>
            </a:pathLst>
          </a:custGeom>
          <a:solidFill>
            <a:srgbClr val="5B9B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988352" y="3313709"/>
            <a:ext cx="207010" cy="163195"/>
          </a:xfrm>
          <a:custGeom>
            <a:avLst/>
            <a:gdLst/>
            <a:ahLst/>
            <a:cxnLst/>
            <a:rect l="l" t="t" r="r" b="b"/>
            <a:pathLst>
              <a:path w="207009" h="163195">
                <a:moveTo>
                  <a:pt x="0" y="0"/>
                </a:moveTo>
                <a:lnTo>
                  <a:pt x="206830" y="0"/>
                </a:lnTo>
                <a:lnTo>
                  <a:pt x="206830" y="162568"/>
                </a:lnTo>
                <a:lnTo>
                  <a:pt x="0" y="162568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171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988352" y="3477186"/>
            <a:ext cx="207010" cy="104775"/>
          </a:xfrm>
          <a:custGeom>
            <a:avLst/>
            <a:gdLst/>
            <a:ahLst/>
            <a:cxnLst/>
            <a:rect l="l" t="t" r="r" b="b"/>
            <a:pathLst>
              <a:path w="207009" h="104775">
                <a:moveTo>
                  <a:pt x="0" y="104556"/>
                </a:moveTo>
                <a:lnTo>
                  <a:pt x="206829" y="104556"/>
                </a:lnTo>
                <a:lnTo>
                  <a:pt x="206829" y="0"/>
                </a:lnTo>
                <a:lnTo>
                  <a:pt x="0" y="0"/>
                </a:lnTo>
                <a:lnTo>
                  <a:pt x="0" y="104556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988352" y="3477183"/>
            <a:ext cx="207010" cy="104775"/>
          </a:xfrm>
          <a:custGeom>
            <a:avLst/>
            <a:gdLst/>
            <a:ahLst/>
            <a:cxnLst/>
            <a:rect l="l" t="t" r="r" b="b"/>
            <a:pathLst>
              <a:path w="207009" h="104775">
                <a:moveTo>
                  <a:pt x="0" y="0"/>
                </a:moveTo>
                <a:lnTo>
                  <a:pt x="206830" y="0"/>
                </a:lnTo>
                <a:lnTo>
                  <a:pt x="206830" y="104556"/>
                </a:lnTo>
                <a:lnTo>
                  <a:pt x="0" y="10455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171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231458" y="3036392"/>
            <a:ext cx="280035" cy="614045"/>
          </a:xfrm>
          <a:custGeom>
            <a:avLst/>
            <a:gdLst/>
            <a:ahLst/>
            <a:cxnLst/>
            <a:rect l="l" t="t" r="r" b="b"/>
            <a:pathLst>
              <a:path w="280034" h="614045">
                <a:moveTo>
                  <a:pt x="233260" y="0"/>
                </a:moveTo>
                <a:lnTo>
                  <a:pt x="46659" y="0"/>
                </a:lnTo>
                <a:lnTo>
                  <a:pt x="28498" y="3666"/>
                </a:lnTo>
                <a:lnTo>
                  <a:pt x="13666" y="13666"/>
                </a:lnTo>
                <a:lnTo>
                  <a:pt x="3666" y="28498"/>
                </a:lnTo>
                <a:lnTo>
                  <a:pt x="0" y="46659"/>
                </a:lnTo>
                <a:lnTo>
                  <a:pt x="0" y="567054"/>
                </a:lnTo>
                <a:lnTo>
                  <a:pt x="3666" y="585216"/>
                </a:lnTo>
                <a:lnTo>
                  <a:pt x="13666" y="600048"/>
                </a:lnTo>
                <a:lnTo>
                  <a:pt x="28498" y="610047"/>
                </a:lnTo>
                <a:lnTo>
                  <a:pt x="46659" y="613714"/>
                </a:lnTo>
                <a:lnTo>
                  <a:pt x="233260" y="613714"/>
                </a:lnTo>
                <a:lnTo>
                  <a:pt x="251422" y="610047"/>
                </a:lnTo>
                <a:lnTo>
                  <a:pt x="266253" y="600048"/>
                </a:lnTo>
                <a:lnTo>
                  <a:pt x="276253" y="585216"/>
                </a:lnTo>
                <a:lnTo>
                  <a:pt x="279920" y="567054"/>
                </a:lnTo>
                <a:lnTo>
                  <a:pt x="279920" y="46659"/>
                </a:lnTo>
                <a:lnTo>
                  <a:pt x="276253" y="28498"/>
                </a:lnTo>
                <a:lnTo>
                  <a:pt x="266253" y="13666"/>
                </a:lnTo>
                <a:lnTo>
                  <a:pt x="251422" y="3666"/>
                </a:lnTo>
                <a:lnTo>
                  <a:pt x="233260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231458" y="3036392"/>
            <a:ext cx="280035" cy="614045"/>
          </a:xfrm>
          <a:custGeom>
            <a:avLst/>
            <a:gdLst/>
            <a:ahLst/>
            <a:cxnLst/>
            <a:rect l="l" t="t" r="r" b="b"/>
            <a:pathLst>
              <a:path w="280034" h="614045">
                <a:moveTo>
                  <a:pt x="0" y="46652"/>
                </a:moveTo>
                <a:lnTo>
                  <a:pt x="3666" y="28493"/>
                </a:lnTo>
                <a:lnTo>
                  <a:pt x="13664" y="13664"/>
                </a:lnTo>
                <a:lnTo>
                  <a:pt x="28493" y="3666"/>
                </a:lnTo>
                <a:lnTo>
                  <a:pt x="46652" y="0"/>
                </a:lnTo>
                <a:lnTo>
                  <a:pt x="233259" y="0"/>
                </a:lnTo>
                <a:lnTo>
                  <a:pt x="251418" y="3666"/>
                </a:lnTo>
                <a:lnTo>
                  <a:pt x="266247" y="13664"/>
                </a:lnTo>
                <a:lnTo>
                  <a:pt x="276245" y="28493"/>
                </a:lnTo>
                <a:lnTo>
                  <a:pt x="279912" y="46652"/>
                </a:lnTo>
                <a:lnTo>
                  <a:pt x="279912" y="567050"/>
                </a:lnTo>
                <a:lnTo>
                  <a:pt x="276245" y="585209"/>
                </a:lnTo>
                <a:lnTo>
                  <a:pt x="266247" y="600039"/>
                </a:lnTo>
                <a:lnTo>
                  <a:pt x="251418" y="610037"/>
                </a:lnTo>
                <a:lnTo>
                  <a:pt x="233259" y="613703"/>
                </a:lnTo>
                <a:lnTo>
                  <a:pt x="46652" y="613703"/>
                </a:lnTo>
                <a:lnTo>
                  <a:pt x="28493" y="610037"/>
                </a:lnTo>
                <a:lnTo>
                  <a:pt x="13664" y="600039"/>
                </a:lnTo>
                <a:lnTo>
                  <a:pt x="3666" y="585209"/>
                </a:lnTo>
                <a:lnTo>
                  <a:pt x="0" y="567050"/>
                </a:lnTo>
                <a:lnTo>
                  <a:pt x="0" y="4665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327406" y="3071012"/>
            <a:ext cx="92062" cy="2080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268008" y="3313701"/>
            <a:ext cx="207010" cy="163195"/>
          </a:xfrm>
          <a:custGeom>
            <a:avLst/>
            <a:gdLst/>
            <a:ahLst/>
            <a:cxnLst/>
            <a:rect l="l" t="t" r="r" b="b"/>
            <a:pathLst>
              <a:path w="207010" h="163195">
                <a:moveTo>
                  <a:pt x="0" y="162567"/>
                </a:moveTo>
                <a:lnTo>
                  <a:pt x="206829" y="162567"/>
                </a:lnTo>
                <a:lnTo>
                  <a:pt x="206829" y="0"/>
                </a:lnTo>
                <a:lnTo>
                  <a:pt x="0" y="0"/>
                </a:lnTo>
                <a:lnTo>
                  <a:pt x="0" y="162567"/>
                </a:lnTo>
                <a:close/>
              </a:path>
            </a:pathLst>
          </a:custGeom>
          <a:solidFill>
            <a:srgbClr val="5B9B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268008" y="3313709"/>
            <a:ext cx="207010" cy="163195"/>
          </a:xfrm>
          <a:custGeom>
            <a:avLst/>
            <a:gdLst/>
            <a:ahLst/>
            <a:cxnLst/>
            <a:rect l="l" t="t" r="r" b="b"/>
            <a:pathLst>
              <a:path w="207010" h="163195">
                <a:moveTo>
                  <a:pt x="0" y="0"/>
                </a:moveTo>
                <a:lnTo>
                  <a:pt x="206830" y="0"/>
                </a:lnTo>
                <a:lnTo>
                  <a:pt x="206830" y="162568"/>
                </a:lnTo>
                <a:lnTo>
                  <a:pt x="0" y="162568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171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6151994" y="2934322"/>
            <a:ext cx="1152525" cy="800100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2100">
              <a:latin typeface="Times New Roman" panose="02020603050405020304"/>
              <a:cs typeface="Times New Roman" panose="02020603050405020304"/>
            </a:endParaRPr>
          </a:p>
          <a:p>
            <a:pPr marL="164465">
              <a:lnSpc>
                <a:spcPct val="100000"/>
              </a:lnSpc>
              <a:tabLst>
                <a:tab pos="515620" algn="l"/>
                <a:tab pos="890905" algn="l"/>
              </a:tabLst>
            </a:pPr>
            <a:r>
              <a:rPr sz="1800" spc="-85" dirty="0">
                <a:solidFill>
                  <a:srgbClr val="5B9BD5"/>
                </a:solidFill>
                <a:latin typeface="Trebuchet MS" panose="020B0603020202020204"/>
                <a:cs typeface="Trebuchet MS" panose="020B0603020202020204"/>
              </a:rPr>
              <a:t>a	</a:t>
            </a:r>
            <a:r>
              <a:rPr sz="1800" spc="-60" dirty="0">
                <a:solidFill>
                  <a:srgbClr val="5B9BD5"/>
                </a:solidFill>
                <a:latin typeface="Trebuchet MS" panose="020B0603020202020204"/>
                <a:cs typeface="Trebuchet MS" panose="020B0603020202020204"/>
              </a:rPr>
              <a:t>b	</a:t>
            </a:r>
            <a:r>
              <a:rPr sz="1800" spc="-135" dirty="0">
                <a:solidFill>
                  <a:srgbClr val="5B9BD5"/>
                </a:solidFill>
                <a:latin typeface="Trebuchet MS" panose="020B0603020202020204"/>
                <a:cs typeface="Trebuchet MS" panose="020B0603020202020204"/>
              </a:rPr>
              <a:t>c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268008" y="3477186"/>
            <a:ext cx="207010" cy="104775"/>
          </a:xfrm>
          <a:custGeom>
            <a:avLst/>
            <a:gdLst/>
            <a:ahLst/>
            <a:cxnLst/>
            <a:rect l="l" t="t" r="r" b="b"/>
            <a:pathLst>
              <a:path w="207010" h="104775">
                <a:moveTo>
                  <a:pt x="0" y="104556"/>
                </a:moveTo>
                <a:lnTo>
                  <a:pt x="206829" y="104556"/>
                </a:lnTo>
                <a:lnTo>
                  <a:pt x="206829" y="0"/>
                </a:lnTo>
                <a:lnTo>
                  <a:pt x="0" y="0"/>
                </a:lnTo>
                <a:lnTo>
                  <a:pt x="0" y="104556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6268008" y="3477183"/>
            <a:ext cx="207010" cy="104775"/>
          </a:xfrm>
          <a:custGeom>
            <a:avLst/>
            <a:gdLst/>
            <a:ahLst/>
            <a:cxnLst/>
            <a:rect l="l" t="t" r="r" b="b"/>
            <a:pathLst>
              <a:path w="207010" h="104775">
                <a:moveTo>
                  <a:pt x="0" y="0"/>
                </a:moveTo>
                <a:lnTo>
                  <a:pt x="206830" y="0"/>
                </a:lnTo>
                <a:lnTo>
                  <a:pt x="206830" y="104556"/>
                </a:lnTo>
                <a:lnTo>
                  <a:pt x="0" y="10455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171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753546" y="2935414"/>
            <a:ext cx="1114797" cy="157622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157152" y="3032912"/>
            <a:ext cx="280035" cy="614045"/>
          </a:xfrm>
          <a:custGeom>
            <a:avLst/>
            <a:gdLst/>
            <a:ahLst/>
            <a:cxnLst/>
            <a:rect l="l" t="t" r="r" b="b"/>
            <a:pathLst>
              <a:path w="280035" h="614045">
                <a:moveTo>
                  <a:pt x="233260" y="0"/>
                </a:moveTo>
                <a:lnTo>
                  <a:pt x="46647" y="0"/>
                </a:lnTo>
                <a:lnTo>
                  <a:pt x="28487" y="3664"/>
                </a:lnTo>
                <a:lnTo>
                  <a:pt x="13660" y="13660"/>
                </a:lnTo>
                <a:lnTo>
                  <a:pt x="3664" y="28487"/>
                </a:lnTo>
                <a:lnTo>
                  <a:pt x="0" y="46647"/>
                </a:lnTo>
                <a:lnTo>
                  <a:pt x="0" y="567042"/>
                </a:lnTo>
                <a:lnTo>
                  <a:pt x="3664" y="585203"/>
                </a:lnTo>
                <a:lnTo>
                  <a:pt x="13660" y="600035"/>
                </a:lnTo>
                <a:lnTo>
                  <a:pt x="28487" y="610035"/>
                </a:lnTo>
                <a:lnTo>
                  <a:pt x="46647" y="613702"/>
                </a:lnTo>
                <a:lnTo>
                  <a:pt x="233260" y="613702"/>
                </a:lnTo>
                <a:lnTo>
                  <a:pt x="251415" y="610035"/>
                </a:lnTo>
                <a:lnTo>
                  <a:pt x="266242" y="600035"/>
                </a:lnTo>
                <a:lnTo>
                  <a:pt x="276241" y="585203"/>
                </a:lnTo>
                <a:lnTo>
                  <a:pt x="279908" y="567042"/>
                </a:lnTo>
                <a:lnTo>
                  <a:pt x="279908" y="46647"/>
                </a:lnTo>
                <a:lnTo>
                  <a:pt x="276241" y="28487"/>
                </a:lnTo>
                <a:lnTo>
                  <a:pt x="266242" y="13660"/>
                </a:lnTo>
                <a:lnTo>
                  <a:pt x="251415" y="3664"/>
                </a:lnTo>
                <a:lnTo>
                  <a:pt x="233260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157152" y="3032912"/>
            <a:ext cx="280035" cy="614045"/>
          </a:xfrm>
          <a:custGeom>
            <a:avLst/>
            <a:gdLst/>
            <a:ahLst/>
            <a:cxnLst/>
            <a:rect l="l" t="t" r="r" b="b"/>
            <a:pathLst>
              <a:path w="280035" h="614045">
                <a:moveTo>
                  <a:pt x="0" y="46652"/>
                </a:moveTo>
                <a:lnTo>
                  <a:pt x="3666" y="28493"/>
                </a:lnTo>
                <a:lnTo>
                  <a:pt x="13664" y="13664"/>
                </a:lnTo>
                <a:lnTo>
                  <a:pt x="28493" y="3666"/>
                </a:lnTo>
                <a:lnTo>
                  <a:pt x="46652" y="0"/>
                </a:lnTo>
                <a:lnTo>
                  <a:pt x="233259" y="0"/>
                </a:lnTo>
                <a:lnTo>
                  <a:pt x="251418" y="3666"/>
                </a:lnTo>
                <a:lnTo>
                  <a:pt x="266247" y="13664"/>
                </a:lnTo>
                <a:lnTo>
                  <a:pt x="276245" y="28493"/>
                </a:lnTo>
                <a:lnTo>
                  <a:pt x="279912" y="46652"/>
                </a:lnTo>
                <a:lnTo>
                  <a:pt x="279912" y="567050"/>
                </a:lnTo>
                <a:lnTo>
                  <a:pt x="276245" y="585209"/>
                </a:lnTo>
                <a:lnTo>
                  <a:pt x="266247" y="600039"/>
                </a:lnTo>
                <a:lnTo>
                  <a:pt x="251418" y="610037"/>
                </a:lnTo>
                <a:lnTo>
                  <a:pt x="233259" y="613703"/>
                </a:lnTo>
                <a:lnTo>
                  <a:pt x="46652" y="613703"/>
                </a:lnTo>
                <a:lnTo>
                  <a:pt x="28493" y="610037"/>
                </a:lnTo>
                <a:lnTo>
                  <a:pt x="13664" y="600039"/>
                </a:lnTo>
                <a:lnTo>
                  <a:pt x="3666" y="585209"/>
                </a:lnTo>
                <a:lnTo>
                  <a:pt x="0" y="567050"/>
                </a:lnTo>
                <a:lnTo>
                  <a:pt x="0" y="4665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5253088" y="3067519"/>
            <a:ext cx="92062" cy="2080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5193690" y="3310221"/>
            <a:ext cx="207010" cy="163195"/>
          </a:xfrm>
          <a:custGeom>
            <a:avLst/>
            <a:gdLst/>
            <a:ahLst/>
            <a:cxnLst/>
            <a:rect l="l" t="t" r="r" b="b"/>
            <a:pathLst>
              <a:path w="207010" h="163195">
                <a:moveTo>
                  <a:pt x="0" y="162567"/>
                </a:moveTo>
                <a:lnTo>
                  <a:pt x="206829" y="162567"/>
                </a:lnTo>
                <a:lnTo>
                  <a:pt x="206829" y="0"/>
                </a:lnTo>
                <a:lnTo>
                  <a:pt x="0" y="0"/>
                </a:lnTo>
                <a:lnTo>
                  <a:pt x="0" y="162567"/>
                </a:lnTo>
                <a:close/>
              </a:path>
            </a:pathLst>
          </a:custGeom>
          <a:solidFill>
            <a:srgbClr val="5B9B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5193690" y="3310216"/>
            <a:ext cx="207010" cy="163195"/>
          </a:xfrm>
          <a:custGeom>
            <a:avLst/>
            <a:gdLst/>
            <a:ahLst/>
            <a:cxnLst/>
            <a:rect l="l" t="t" r="r" b="b"/>
            <a:pathLst>
              <a:path w="207010" h="163195">
                <a:moveTo>
                  <a:pt x="0" y="0"/>
                </a:moveTo>
                <a:lnTo>
                  <a:pt x="206830" y="0"/>
                </a:lnTo>
                <a:lnTo>
                  <a:pt x="206830" y="162568"/>
                </a:lnTo>
                <a:lnTo>
                  <a:pt x="0" y="162568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171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5193690" y="3473694"/>
            <a:ext cx="207010" cy="104775"/>
          </a:xfrm>
          <a:custGeom>
            <a:avLst/>
            <a:gdLst/>
            <a:ahLst/>
            <a:cxnLst/>
            <a:rect l="l" t="t" r="r" b="b"/>
            <a:pathLst>
              <a:path w="207010" h="104775">
                <a:moveTo>
                  <a:pt x="0" y="104556"/>
                </a:moveTo>
                <a:lnTo>
                  <a:pt x="206829" y="104556"/>
                </a:lnTo>
                <a:lnTo>
                  <a:pt x="206829" y="0"/>
                </a:lnTo>
                <a:lnTo>
                  <a:pt x="0" y="0"/>
                </a:lnTo>
                <a:lnTo>
                  <a:pt x="0" y="104556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5193690" y="3473691"/>
            <a:ext cx="207010" cy="104775"/>
          </a:xfrm>
          <a:custGeom>
            <a:avLst/>
            <a:gdLst/>
            <a:ahLst/>
            <a:cxnLst/>
            <a:rect l="l" t="t" r="r" b="b"/>
            <a:pathLst>
              <a:path w="207010" h="104775">
                <a:moveTo>
                  <a:pt x="0" y="0"/>
                </a:moveTo>
                <a:lnTo>
                  <a:pt x="206830" y="0"/>
                </a:lnTo>
                <a:lnTo>
                  <a:pt x="206830" y="104556"/>
                </a:lnTo>
                <a:lnTo>
                  <a:pt x="0" y="10455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171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5520753" y="3032912"/>
            <a:ext cx="280035" cy="614045"/>
          </a:xfrm>
          <a:custGeom>
            <a:avLst/>
            <a:gdLst/>
            <a:ahLst/>
            <a:cxnLst/>
            <a:rect l="l" t="t" r="r" b="b"/>
            <a:pathLst>
              <a:path w="280035" h="614045">
                <a:moveTo>
                  <a:pt x="233260" y="0"/>
                </a:moveTo>
                <a:lnTo>
                  <a:pt x="46659" y="0"/>
                </a:lnTo>
                <a:lnTo>
                  <a:pt x="28498" y="3664"/>
                </a:lnTo>
                <a:lnTo>
                  <a:pt x="13666" y="13660"/>
                </a:lnTo>
                <a:lnTo>
                  <a:pt x="3666" y="28487"/>
                </a:lnTo>
                <a:lnTo>
                  <a:pt x="0" y="46647"/>
                </a:lnTo>
                <a:lnTo>
                  <a:pt x="0" y="567042"/>
                </a:lnTo>
                <a:lnTo>
                  <a:pt x="3666" y="585203"/>
                </a:lnTo>
                <a:lnTo>
                  <a:pt x="13666" y="600035"/>
                </a:lnTo>
                <a:lnTo>
                  <a:pt x="28498" y="610035"/>
                </a:lnTo>
                <a:lnTo>
                  <a:pt x="46659" y="613702"/>
                </a:lnTo>
                <a:lnTo>
                  <a:pt x="233260" y="613702"/>
                </a:lnTo>
                <a:lnTo>
                  <a:pt x="251422" y="610035"/>
                </a:lnTo>
                <a:lnTo>
                  <a:pt x="266253" y="600035"/>
                </a:lnTo>
                <a:lnTo>
                  <a:pt x="276253" y="585203"/>
                </a:lnTo>
                <a:lnTo>
                  <a:pt x="279920" y="567042"/>
                </a:lnTo>
                <a:lnTo>
                  <a:pt x="279920" y="46647"/>
                </a:lnTo>
                <a:lnTo>
                  <a:pt x="276253" y="28487"/>
                </a:lnTo>
                <a:lnTo>
                  <a:pt x="266253" y="13660"/>
                </a:lnTo>
                <a:lnTo>
                  <a:pt x="251422" y="3664"/>
                </a:lnTo>
                <a:lnTo>
                  <a:pt x="233260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5520753" y="3032912"/>
            <a:ext cx="280035" cy="614045"/>
          </a:xfrm>
          <a:custGeom>
            <a:avLst/>
            <a:gdLst/>
            <a:ahLst/>
            <a:cxnLst/>
            <a:rect l="l" t="t" r="r" b="b"/>
            <a:pathLst>
              <a:path w="280035" h="614045">
                <a:moveTo>
                  <a:pt x="0" y="46652"/>
                </a:moveTo>
                <a:lnTo>
                  <a:pt x="3666" y="28493"/>
                </a:lnTo>
                <a:lnTo>
                  <a:pt x="13664" y="13664"/>
                </a:lnTo>
                <a:lnTo>
                  <a:pt x="28493" y="3666"/>
                </a:lnTo>
                <a:lnTo>
                  <a:pt x="46652" y="0"/>
                </a:lnTo>
                <a:lnTo>
                  <a:pt x="233259" y="0"/>
                </a:lnTo>
                <a:lnTo>
                  <a:pt x="251418" y="3666"/>
                </a:lnTo>
                <a:lnTo>
                  <a:pt x="266247" y="13664"/>
                </a:lnTo>
                <a:lnTo>
                  <a:pt x="276245" y="28493"/>
                </a:lnTo>
                <a:lnTo>
                  <a:pt x="279912" y="46652"/>
                </a:lnTo>
                <a:lnTo>
                  <a:pt x="279912" y="567050"/>
                </a:lnTo>
                <a:lnTo>
                  <a:pt x="276245" y="585209"/>
                </a:lnTo>
                <a:lnTo>
                  <a:pt x="266247" y="600039"/>
                </a:lnTo>
                <a:lnTo>
                  <a:pt x="251418" y="610037"/>
                </a:lnTo>
                <a:lnTo>
                  <a:pt x="233259" y="613703"/>
                </a:lnTo>
                <a:lnTo>
                  <a:pt x="46652" y="613703"/>
                </a:lnTo>
                <a:lnTo>
                  <a:pt x="28493" y="610037"/>
                </a:lnTo>
                <a:lnTo>
                  <a:pt x="13664" y="600039"/>
                </a:lnTo>
                <a:lnTo>
                  <a:pt x="3666" y="585209"/>
                </a:lnTo>
                <a:lnTo>
                  <a:pt x="0" y="567050"/>
                </a:lnTo>
                <a:lnTo>
                  <a:pt x="0" y="4665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5616702" y="3067519"/>
            <a:ext cx="92062" cy="20808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5557304" y="3310221"/>
            <a:ext cx="207010" cy="163195"/>
          </a:xfrm>
          <a:custGeom>
            <a:avLst/>
            <a:gdLst/>
            <a:ahLst/>
            <a:cxnLst/>
            <a:rect l="l" t="t" r="r" b="b"/>
            <a:pathLst>
              <a:path w="207010" h="163195">
                <a:moveTo>
                  <a:pt x="0" y="162567"/>
                </a:moveTo>
                <a:lnTo>
                  <a:pt x="206829" y="162567"/>
                </a:lnTo>
                <a:lnTo>
                  <a:pt x="206829" y="0"/>
                </a:lnTo>
                <a:lnTo>
                  <a:pt x="0" y="0"/>
                </a:lnTo>
                <a:lnTo>
                  <a:pt x="0" y="162567"/>
                </a:lnTo>
                <a:close/>
              </a:path>
            </a:pathLst>
          </a:custGeom>
          <a:solidFill>
            <a:srgbClr val="5B9B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5557304" y="3310216"/>
            <a:ext cx="207010" cy="163195"/>
          </a:xfrm>
          <a:custGeom>
            <a:avLst/>
            <a:gdLst/>
            <a:ahLst/>
            <a:cxnLst/>
            <a:rect l="l" t="t" r="r" b="b"/>
            <a:pathLst>
              <a:path w="207010" h="163195">
                <a:moveTo>
                  <a:pt x="0" y="0"/>
                </a:moveTo>
                <a:lnTo>
                  <a:pt x="206830" y="0"/>
                </a:lnTo>
                <a:lnTo>
                  <a:pt x="206830" y="162568"/>
                </a:lnTo>
                <a:lnTo>
                  <a:pt x="0" y="162568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171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5557304" y="3473694"/>
            <a:ext cx="207010" cy="104775"/>
          </a:xfrm>
          <a:custGeom>
            <a:avLst/>
            <a:gdLst/>
            <a:ahLst/>
            <a:cxnLst/>
            <a:rect l="l" t="t" r="r" b="b"/>
            <a:pathLst>
              <a:path w="207010" h="104775">
                <a:moveTo>
                  <a:pt x="0" y="104556"/>
                </a:moveTo>
                <a:lnTo>
                  <a:pt x="206829" y="104556"/>
                </a:lnTo>
                <a:lnTo>
                  <a:pt x="206829" y="0"/>
                </a:lnTo>
                <a:lnTo>
                  <a:pt x="0" y="0"/>
                </a:lnTo>
                <a:lnTo>
                  <a:pt x="0" y="104556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5557304" y="3473691"/>
            <a:ext cx="207010" cy="104775"/>
          </a:xfrm>
          <a:custGeom>
            <a:avLst/>
            <a:gdLst/>
            <a:ahLst/>
            <a:cxnLst/>
            <a:rect l="l" t="t" r="r" b="b"/>
            <a:pathLst>
              <a:path w="207010" h="104775">
                <a:moveTo>
                  <a:pt x="0" y="0"/>
                </a:moveTo>
                <a:lnTo>
                  <a:pt x="206830" y="0"/>
                </a:lnTo>
                <a:lnTo>
                  <a:pt x="206830" y="104556"/>
                </a:lnTo>
                <a:lnTo>
                  <a:pt x="0" y="10455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171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4800409" y="3032912"/>
            <a:ext cx="280035" cy="614045"/>
          </a:xfrm>
          <a:custGeom>
            <a:avLst/>
            <a:gdLst/>
            <a:ahLst/>
            <a:cxnLst/>
            <a:rect l="l" t="t" r="r" b="b"/>
            <a:pathLst>
              <a:path w="280035" h="614045">
                <a:moveTo>
                  <a:pt x="233248" y="0"/>
                </a:moveTo>
                <a:lnTo>
                  <a:pt x="46647" y="0"/>
                </a:lnTo>
                <a:lnTo>
                  <a:pt x="28487" y="3664"/>
                </a:lnTo>
                <a:lnTo>
                  <a:pt x="13660" y="13660"/>
                </a:lnTo>
                <a:lnTo>
                  <a:pt x="3664" y="28487"/>
                </a:lnTo>
                <a:lnTo>
                  <a:pt x="0" y="46647"/>
                </a:lnTo>
                <a:lnTo>
                  <a:pt x="0" y="567042"/>
                </a:lnTo>
                <a:lnTo>
                  <a:pt x="3664" y="585203"/>
                </a:lnTo>
                <a:lnTo>
                  <a:pt x="13660" y="600035"/>
                </a:lnTo>
                <a:lnTo>
                  <a:pt x="28487" y="610035"/>
                </a:lnTo>
                <a:lnTo>
                  <a:pt x="46647" y="613702"/>
                </a:lnTo>
                <a:lnTo>
                  <a:pt x="233248" y="613702"/>
                </a:lnTo>
                <a:lnTo>
                  <a:pt x="251409" y="610035"/>
                </a:lnTo>
                <a:lnTo>
                  <a:pt x="266241" y="600035"/>
                </a:lnTo>
                <a:lnTo>
                  <a:pt x="276241" y="585203"/>
                </a:lnTo>
                <a:lnTo>
                  <a:pt x="279907" y="567042"/>
                </a:lnTo>
                <a:lnTo>
                  <a:pt x="279907" y="46647"/>
                </a:lnTo>
                <a:lnTo>
                  <a:pt x="276241" y="28487"/>
                </a:lnTo>
                <a:lnTo>
                  <a:pt x="266241" y="13660"/>
                </a:lnTo>
                <a:lnTo>
                  <a:pt x="251409" y="3664"/>
                </a:lnTo>
                <a:lnTo>
                  <a:pt x="233248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4800409" y="3032912"/>
            <a:ext cx="280035" cy="614045"/>
          </a:xfrm>
          <a:custGeom>
            <a:avLst/>
            <a:gdLst/>
            <a:ahLst/>
            <a:cxnLst/>
            <a:rect l="l" t="t" r="r" b="b"/>
            <a:pathLst>
              <a:path w="280035" h="614045">
                <a:moveTo>
                  <a:pt x="0" y="46652"/>
                </a:moveTo>
                <a:lnTo>
                  <a:pt x="3666" y="28493"/>
                </a:lnTo>
                <a:lnTo>
                  <a:pt x="13664" y="13664"/>
                </a:lnTo>
                <a:lnTo>
                  <a:pt x="28493" y="3666"/>
                </a:lnTo>
                <a:lnTo>
                  <a:pt x="46652" y="0"/>
                </a:lnTo>
                <a:lnTo>
                  <a:pt x="233259" y="0"/>
                </a:lnTo>
                <a:lnTo>
                  <a:pt x="251418" y="3666"/>
                </a:lnTo>
                <a:lnTo>
                  <a:pt x="266247" y="13664"/>
                </a:lnTo>
                <a:lnTo>
                  <a:pt x="276245" y="28493"/>
                </a:lnTo>
                <a:lnTo>
                  <a:pt x="279912" y="46652"/>
                </a:lnTo>
                <a:lnTo>
                  <a:pt x="279912" y="567050"/>
                </a:lnTo>
                <a:lnTo>
                  <a:pt x="276245" y="585209"/>
                </a:lnTo>
                <a:lnTo>
                  <a:pt x="266247" y="600039"/>
                </a:lnTo>
                <a:lnTo>
                  <a:pt x="251418" y="610037"/>
                </a:lnTo>
                <a:lnTo>
                  <a:pt x="233259" y="613703"/>
                </a:lnTo>
                <a:lnTo>
                  <a:pt x="46652" y="613703"/>
                </a:lnTo>
                <a:lnTo>
                  <a:pt x="28493" y="610037"/>
                </a:lnTo>
                <a:lnTo>
                  <a:pt x="13664" y="600039"/>
                </a:lnTo>
                <a:lnTo>
                  <a:pt x="3666" y="585209"/>
                </a:lnTo>
                <a:lnTo>
                  <a:pt x="0" y="567050"/>
                </a:lnTo>
                <a:lnTo>
                  <a:pt x="0" y="4665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4896345" y="3067519"/>
            <a:ext cx="92062" cy="2080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4836947" y="3310221"/>
            <a:ext cx="207010" cy="163195"/>
          </a:xfrm>
          <a:custGeom>
            <a:avLst/>
            <a:gdLst/>
            <a:ahLst/>
            <a:cxnLst/>
            <a:rect l="l" t="t" r="r" b="b"/>
            <a:pathLst>
              <a:path w="207010" h="163195">
                <a:moveTo>
                  <a:pt x="0" y="162567"/>
                </a:moveTo>
                <a:lnTo>
                  <a:pt x="206829" y="162567"/>
                </a:lnTo>
                <a:lnTo>
                  <a:pt x="206829" y="0"/>
                </a:lnTo>
                <a:lnTo>
                  <a:pt x="0" y="0"/>
                </a:lnTo>
                <a:lnTo>
                  <a:pt x="0" y="162567"/>
                </a:lnTo>
                <a:close/>
              </a:path>
            </a:pathLst>
          </a:custGeom>
          <a:solidFill>
            <a:srgbClr val="5B9B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4836947" y="3310216"/>
            <a:ext cx="207010" cy="163195"/>
          </a:xfrm>
          <a:custGeom>
            <a:avLst/>
            <a:gdLst/>
            <a:ahLst/>
            <a:cxnLst/>
            <a:rect l="l" t="t" r="r" b="b"/>
            <a:pathLst>
              <a:path w="207010" h="163195">
                <a:moveTo>
                  <a:pt x="0" y="0"/>
                </a:moveTo>
                <a:lnTo>
                  <a:pt x="206830" y="0"/>
                </a:lnTo>
                <a:lnTo>
                  <a:pt x="206830" y="162568"/>
                </a:lnTo>
                <a:lnTo>
                  <a:pt x="0" y="162568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171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 txBox="1"/>
          <p:nvPr/>
        </p:nvSpPr>
        <p:spPr>
          <a:xfrm>
            <a:off x="4713427" y="2935401"/>
            <a:ext cx="1152525" cy="800100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050">
              <a:latin typeface="Times New Roman" panose="02020603050405020304"/>
              <a:cs typeface="Times New Roman" panose="02020603050405020304"/>
            </a:endParaRPr>
          </a:p>
          <a:p>
            <a:pPr marL="168910">
              <a:lnSpc>
                <a:spcPct val="100000"/>
              </a:lnSpc>
              <a:spcBef>
                <a:spcPts val="5"/>
              </a:spcBef>
              <a:tabLst>
                <a:tab pos="525145" algn="l"/>
                <a:tab pos="889000" algn="l"/>
              </a:tabLst>
            </a:pPr>
            <a:r>
              <a:rPr sz="1800" spc="-35" dirty="0">
                <a:solidFill>
                  <a:srgbClr val="5B9BD5"/>
                </a:solidFill>
                <a:latin typeface="Trebuchet MS" panose="020B0603020202020204"/>
                <a:cs typeface="Trebuchet MS" panose="020B0603020202020204"/>
              </a:rPr>
              <a:t>7	8	9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4836947" y="3473694"/>
            <a:ext cx="207010" cy="104775"/>
          </a:xfrm>
          <a:custGeom>
            <a:avLst/>
            <a:gdLst/>
            <a:ahLst/>
            <a:cxnLst/>
            <a:rect l="l" t="t" r="r" b="b"/>
            <a:pathLst>
              <a:path w="207010" h="104775">
                <a:moveTo>
                  <a:pt x="0" y="104556"/>
                </a:moveTo>
                <a:lnTo>
                  <a:pt x="206829" y="104556"/>
                </a:lnTo>
                <a:lnTo>
                  <a:pt x="206829" y="0"/>
                </a:lnTo>
                <a:lnTo>
                  <a:pt x="0" y="0"/>
                </a:lnTo>
                <a:lnTo>
                  <a:pt x="0" y="104556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4836947" y="3473691"/>
            <a:ext cx="207010" cy="104775"/>
          </a:xfrm>
          <a:custGeom>
            <a:avLst/>
            <a:gdLst/>
            <a:ahLst/>
            <a:cxnLst/>
            <a:rect l="l" t="t" r="r" b="b"/>
            <a:pathLst>
              <a:path w="207010" h="104775">
                <a:moveTo>
                  <a:pt x="0" y="0"/>
                </a:moveTo>
                <a:lnTo>
                  <a:pt x="206830" y="0"/>
                </a:lnTo>
                <a:lnTo>
                  <a:pt x="206830" y="104556"/>
                </a:lnTo>
                <a:lnTo>
                  <a:pt x="0" y="10455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171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3325367" y="2935414"/>
            <a:ext cx="1114797" cy="157622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3728961" y="3032912"/>
            <a:ext cx="280035" cy="614045"/>
          </a:xfrm>
          <a:custGeom>
            <a:avLst/>
            <a:gdLst/>
            <a:ahLst/>
            <a:cxnLst/>
            <a:rect l="l" t="t" r="r" b="b"/>
            <a:pathLst>
              <a:path w="280035" h="614045">
                <a:moveTo>
                  <a:pt x="233260" y="0"/>
                </a:moveTo>
                <a:lnTo>
                  <a:pt x="46659" y="0"/>
                </a:lnTo>
                <a:lnTo>
                  <a:pt x="28498" y="3664"/>
                </a:lnTo>
                <a:lnTo>
                  <a:pt x="13666" y="13660"/>
                </a:lnTo>
                <a:lnTo>
                  <a:pt x="3666" y="28487"/>
                </a:lnTo>
                <a:lnTo>
                  <a:pt x="0" y="46647"/>
                </a:lnTo>
                <a:lnTo>
                  <a:pt x="0" y="567042"/>
                </a:lnTo>
                <a:lnTo>
                  <a:pt x="3666" y="585203"/>
                </a:lnTo>
                <a:lnTo>
                  <a:pt x="13666" y="600035"/>
                </a:lnTo>
                <a:lnTo>
                  <a:pt x="28498" y="610035"/>
                </a:lnTo>
                <a:lnTo>
                  <a:pt x="46659" y="613702"/>
                </a:lnTo>
                <a:lnTo>
                  <a:pt x="233260" y="613702"/>
                </a:lnTo>
                <a:lnTo>
                  <a:pt x="251422" y="610035"/>
                </a:lnTo>
                <a:lnTo>
                  <a:pt x="266253" y="600035"/>
                </a:lnTo>
                <a:lnTo>
                  <a:pt x="276253" y="585203"/>
                </a:lnTo>
                <a:lnTo>
                  <a:pt x="279920" y="567042"/>
                </a:lnTo>
                <a:lnTo>
                  <a:pt x="279920" y="46647"/>
                </a:lnTo>
                <a:lnTo>
                  <a:pt x="276253" y="28487"/>
                </a:lnTo>
                <a:lnTo>
                  <a:pt x="266253" y="13660"/>
                </a:lnTo>
                <a:lnTo>
                  <a:pt x="251422" y="3664"/>
                </a:lnTo>
                <a:lnTo>
                  <a:pt x="233260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3728961" y="3032912"/>
            <a:ext cx="280035" cy="614045"/>
          </a:xfrm>
          <a:custGeom>
            <a:avLst/>
            <a:gdLst/>
            <a:ahLst/>
            <a:cxnLst/>
            <a:rect l="l" t="t" r="r" b="b"/>
            <a:pathLst>
              <a:path w="280035" h="614045">
                <a:moveTo>
                  <a:pt x="0" y="46652"/>
                </a:moveTo>
                <a:lnTo>
                  <a:pt x="3666" y="28493"/>
                </a:lnTo>
                <a:lnTo>
                  <a:pt x="13664" y="13664"/>
                </a:lnTo>
                <a:lnTo>
                  <a:pt x="28493" y="3666"/>
                </a:lnTo>
                <a:lnTo>
                  <a:pt x="46652" y="0"/>
                </a:lnTo>
                <a:lnTo>
                  <a:pt x="233259" y="0"/>
                </a:lnTo>
                <a:lnTo>
                  <a:pt x="251418" y="3666"/>
                </a:lnTo>
                <a:lnTo>
                  <a:pt x="266247" y="13664"/>
                </a:lnTo>
                <a:lnTo>
                  <a:pt x="276245" y="28493"/>
                </a:lnTo>
                <a:lnTo>
                  <a:pt x="279912" y="46652"/>
                </a:lnTo>
                <a:lnTo>
                  <a:pt x="279912" y="567050"/>
                </a:lnTo>
                <a:lnTo>
                  <a:pt x="276245" y="585209"/>
                </a:lnTo>
                <a:lnTo>
                  <a:pt x="266247" y="600039"/>
                </a:lnTo>
                <a:lnTo>
                  <a:pt x="251418" y="610037"/>
                </a:lnTo>
                <a:lnTo>
                  <a:pt x="233259" y="613703"/>
                </a:lnTo>
                <a:lnTo>
                  <a:pt x="46652" y="613703"/>
                </a:lnTo>
                <a:lnTo>
                  <a:pt x="28493" y="610037"/>
                </a:lnTo>
                <a:lnTo>
                  <a:pt x="13664" y="600039"/>
                </a:lnTo>
                <a:lnTo>
                  <a:pt x="3666" y="585209"/>
                </a:lnTo>
                <a:lnTo>
                  <a:pt x="0" y="567050"/>
                </a:lnTo>
                <a:lnTo>
                  <a:pt x="0" y="4665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3824909" y="3067519"/>
            <a:ext cx="92062" cy="20808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3765499" y="3310221"/>
            <a:ext cx="207010" cy="163195"/>
          </a:xfrm>
          <a:custGeom>
            <a:avLst/>
            <a:gdLst/>
            <a:ahLst/>
            <a:cxnLst/>
            <a:rect l="l" t="t" r="r" b="b"/>
            <a:pathLst>
              <a:path w="207010" h="163195">
                <a:moveTo>
                  <a:pt x="0" y="162567"/>
                </a:moveTo>
                <a:lnTo>
                  <a:pt x="206829" y="162567"/>
                </a:lnTo>
                <a:lnTo>
                  <a:pt x="206829" y="0"/>
                </a:lnTo>
                <a:lnTo>
                  <a:pt x="0" y="0"/>
                </a:lnTo>
                <a:lnTo>
                  <a:pt x="0" y="162567"/>
                </a:lnTo>
                <a:close/>
              </a:path>
            </a:pathLst>
          </a:custGeom>
          <a:solidFill>
            <a:srgbClr val="5B9B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3765499" y="3310216"/>
            <a:ext cx="207010" cy="163195"/>
          </a:xfrm>
          <a:custGeom>
            <a:avLst/>
            <a:gdLst/>
            <a:ahLst/>
            <a:cxnLst/>
            <a:rect l="l" t="t" r="r" b="b"/>
            <a:pathLst>
              <a:path w="207010" h="163195">
                <a:moveTo>
                  <a:pt x="0" y="0"/>
                </a:moveTo>
                <a:lnTo>
                  <a:pt x="206830" y="0"/>
                </a:lnTo>
                <a:lnTo>
                  <a:pt x="206830" y="162568"/>
                </a:lnTo>
                <a:lnTo>
                  <a:pt x="0" y="162568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171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3765499" y="3473694"/>
            <a:ext cx="207010" cy="104775"/>
          </a:xfrm>
          <a:custGeom>
            <a:avLst/>
            <a:gdLst/>
            <a:ahLst/>
            <a:cxnLst/>
            <a:rect l="l" t="t" r="r" b="b"/>
            <a:pathLst>
              <a:path w="207010" h="104775">
                <a:moveTo>
                  <a:pt x="0" y="104556"/>
                </a:moveTo>
                <a:lnTo>
                  <a:pt x="206829" y="104556"/>
                </a:lnTo>
                <a:lnTo>
                  <a:pt x="206829" y="0"/>
                </a:lnTo>
                <a:lnTo>
                  <a:pt x="0" y="0"/>
                </a:lnTo>
                <a:lnTo>
                  <a:pt x="0" y="104556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3765499" y="3473691"/>
            <a:ext cx="207010" cy="104775"/>
          </a:xfrm>
          <a:custGeom>
            <a:avLst/>
            <a:gdLst/>
            <a:ahLst/>
            <a:cxnLst/>
            <a:rect l="l" t="t" r="r" b="b"/>
            <a:pathLst>
              <a:path w="207010" h="104775">
                <a:moveTo>
                  <a:pt x="0" y="0"/>
                </a:moveTo>
                <a:lnTo>
                  <a:pt x="206830" y="0"/>
                </a:lnTo>
                <a:lnTo>
                  <a:pt x="206830" y="104556"/>
                </a:lnTo>
                <a:lnTo>
                  <a:pt x="0" y="10455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171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4092575" y="3032912"/>
            <a:ext cx="280035" cy="614045"/>
          </a:xfrm>
          <a:custGeom>
            <a:avLst/>
            <a:gdLst/>
            <a:ahLst/>
            <a:cxnLst/>
            <a:rect l="l" t="t" r="r" b="b"/>
            <a:pathLst>
              <a:path w="280035" h="614045">
                <a:moveTo>
                  <a:pt x="233260" y="0"/>
                </a:moveTo>
                <a:lnTo>
                  <a:pt x="46647" y="0"/>
                </a:lnTo>
                <a:lnTo>
                  <a:pt x="28487" y="3664"/>
                </a:lnTo>
                <a:lnTo>
                  <a:pt x="13660" y="13660"/>
                </a:lnTo>
                <a:lnTo>
                  <a:pt x="3664" y="28487"/>
                </a:lnTo>
                <a:lnTo>
                  <a:pt x="0" y="46647"/>
                </a:lnTo>
                <a:lnTo>
                  <a:pt x="0" y="567042"/>
                </a:lnTo>
                <a:lnTo>
                  <a:pt x="3664" y="585203"/>
                </a:lnTo>
                <a:lnTo>
                  <a:pt x="13660" y="600035"/>
                </a:lnTo>
                <a:lnTo>
                  <a:pt x="28487" y="610035"/>
                </a:lnTo>
                <a:lnTo>
                  <a:pt x="46647" y="613702"/>
                </a:lnTo>
                <a:lnTo>
                  <a:pt x="233260" y="613702"/>
                </a:lnTo>
                <a:lnTo>
                  <a:pt x="251415" y="610035"/>
                </a:lnTo>
                <a:lnTo>
                  <a:pt x="266242" y="600035"/>
                </a:lnTo>
                <a:lnTo>
                  <a:pt x="276241" y="585203"/>
                </a:lnTo>
                <a:lnTo>
                  <a:pt x="279908" y="567042"/>
                </a:lnTo>
                <a:lnTo>
                  <a:pt x="279908" y="46647"/>
                </a:lnTo>
                <a:lnTo>
                  <a:pt x="276241" y="28487"/>
                </a:lnTo>
                <a:lnTo>
                  <a:pt x="266242" y="13660"/>
                </a:lnTo>
                <a:lnTo>
                  <a:pt x="251415" y="3664"/>
                </a:lnTo>
                <a:lnTo>
                  <a:pt x="233260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4092575" y="3032912"/>
            <a:ext cx="280035" cy="614045"/>
          </a:xfrm>
          <a:custGeom>
            <a:avLst/>
            <a:gdLst/>
            <a:ahLst/>
            <a:cxnLst/>
            <a:rect l="l" t="t" r="r" b="b"/>
            <a:pathLst>
              <a:path w="280035" h="614045">
                <a:moveTo>
                  <a:pt x="0" y="46652"/>
                </a:moveTo>
                <a:lnTo>
                  <a:pt x="3666" y="28493"/>
                </a:lnTo>
                <a:lnTo>
                  <a:pt x="13664" y="13664"/>
                </a:lnTo>
                <a:lnTo>
                  <a:pt x="28493" y="3666"/>
                </a:lnTo>
                <a:lnTo>
                  <a:pt x="46652" y="0"/>
                </a:lnTo>
                <a:lnTo>
                  <a:pt x="233259" y="0"/>
                </a:lnTo>
                <a:lnTo>
                  <a:pt x="251418" y="3666"/>
                </a:lnTo>
                <a:lnTo>
                  <a:pt x="266247" y="13664"/>
                </a:lnTo>
                <a:lnTo>
                  <a:pt x="276245" y="28493"/>
                </a:lnTo>
                <a:lnTo>
                  <a:pt x="279912" y="46652"/>
                </a:lnTo>
                <a:lnTo>
                  <a:pt x="279912" y="567050"/>
                </a:lnTo>
                <a:lnTo>
                  <a:pt x="276245" y="585209"/>
                </a:lnTo>
                <a:lnTo>
                  <a:pt x="266247" y="600039"/>
                </a:lnTo>
                <a:lnTo>
                  <a:pt x="251418" y="610037"/>
                </a:lnTo>
                <a:lnTo>
                  <a:pt x="233259" y="613703"/>
                </a:lnTo>
                <a:lnTo>
                  <a:pt x="46652" y="613703"/>
                </a:lnTo>
                <a:lnTo>
                  <a:pt x="28493" y="610037"/>
                </a:lnTo>
                <a:lnTo>
                  <a:pt x="13664" y="600039"/>
                </a:lnTo>
                <a:lnTo>
                  <a:pt x="3666" y="585209"/>
                </a:lnTo>
                <a:lnTo>
                  <a:pt x="0" y="567050"/>
                </a:lnTo>
                <a:lnTo>
                  <a:pt x="0" y="4665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4188510" y="3067519"/>
            <a:ext cx="92062" cy="20808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4129113" y="3310221"/>
            <a:ext cx="207010" cy="163195"/>
          </a:xfrm>
          <a:custGeom>
            <a:avLst/>
            <a:gdLst/>
            <a:ahLst/>
            <a:cxnLst/>
            <a:rect l="l" t="t" r="r" b="b"/>
            <a:pathLst>
              <a:path w="207010" h="163195">
                <a:moveTo>
                  <a:pt x="0" y="162567"/>
                </a:moveTo>
                <a:lnTo>
                  <a:pt x="206829" y="162567"/>
                </a:lnTo>
                <a:lnTo>
                  <a:pt x="206829" y="0"/>
                </a:lnTo>
                <a:lnTo>
                  <a:pt x="0" y="0"/>
                </a:lnTo>
                <a:lnTo>
                  <a:pt x="0" y="162567"/>
                </a:lnTo>
                <a:close/>
              </a:path>
            </a:pathLst>
          </a:custGeom>
          <a:solidFill>
            <a:srgbClr val="5B9B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4129113" y="3310216"/>
            <a:ext cx="207010" cy="163195"/>
          </a:xfrm>
          <a:custGeom>
            <a:avLst/>
            <a:gdLst/>
            <a:ahLst/>
            <a:cxnLst/>
            <a:rect l="l" t="t" r="r" b="b"/>
            <a:pathLst>
              <a:path w="207010" h="163195">
                <a:moveTo>
                  <a:pt x="0" y="0"/>
                </a:moveTo>
                <a:lnTo>
                  <a:pt x="206830" y="0"/>
                </a:lnTo>
                <a:lnTo>
                  <a:pt x="206830" y="162568"/>
                </a:lnTo>
                <a:lnTo>
                  <a:pt x="0" y="162568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171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4129113" y="3473694"/>
            <a:ext cx="207010" cy="104775"/>
          </a:xfrm>
          <a:custGeom>
            <a:avLst/>
            <a:gdLst/>
            <a:ahLst/>
            <a:cxnLst/>
            <a:rect l="l" t="t" r="r" b="b"/>
            <a:pathLst>
              <a:path w="207010" h="104775">
                <a:moveTo>
                  <a:pt x="0" y="104556"/>
                </a:moveTo>
                <a:lnTo>
                  <a:pt x="206829" y="104556"/>
                </a:lnTo>
                <a:lnTo>
                  <a:pt x="206829" y="0"/>
                </a:lnTo>
                <a:lnTo>
                  <a:pt x="0" y="0"/>
                </a:lnTo>
                <a:lnTo>
                  <a:pt x="0" y="104556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4129113" y="3473691"/>
            <a:ext cx="207010" cy="104775"/>
          </a:xfrm>
          <a:custGeom>
            <a:avLst/>
            <a:gdLst/>
            <a:ahLst/>
            <a:cxnLst/>
            <a:rect l="l" t="t" r="r" b="b"/>
            <a:pathLst>
              <a:path w="207010" h="104775">
                <a:moveTo>
                  <a:pt x="0" y="0"/>
                </a:moveTo>
                <a:lnTo>
                  <a:pt x="206830" y="0"/>
                </a:lnTo>
                <a:lnTo>
                  <a:pt x="206830" y="104556"/>
                </a:lnTo>
                <a:lnTo>
                  <a:pt x="0" y="10455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171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3372218" y="3032912"/>
            <a:ext cx="280035" cy="614045"/>
          </a:xfrm>
          <a:custGeom>
            <a:avLst/>
            <a:gdLst/>
            <a:ahLst/>
            <a:cxnLst/>
            <a:rect l="l" t="t" r="r" b="b"/>
            <a:pathLst>
              <a:path w="280035" h="614045">
                <a:moveTo>
                  <a:pt x="233260" y="0"/>
                </a:moveTo>
                <a:lnTo>
                  <a:pt x="46647" y="0"/>
                </a:lnTo>
                <a:lnTo>
                  <a:pt x="28487" y="3664"/>
                </a:lnTo>
                <a:lnTo>
                  <a:pt x="13660" y="13660"/>
                </a:lnTo>
                <a:lnTo>
                  <a:pt x="3664" y="28487"/>
                </a:lnTo>
                <a:lnTo>
                  <a:pt x="0" y="46647"/>
                </a:lnTo>
                <a:lnTo>
                  <a:pt x="0" y="567042"/>
                </a:lnTo>
                <a:lnTo>
                  <a:pt x="3664" y="585203"/>
                </a:lnTo>
                <a:lnTo>
                  <a:pt x="13660" y="600035"/>
                </a:lnTo>
                <a:lnTo>
                  <a:pt x="28487" y="610035"/>
                </a:lnTo>
                <a:lnTo>
                  <a:pt x="46647" y="613702"/>
                </a:lnTo>
                <a:lnTo>
                  <a:pt x="233260" y="613702"/>
                </a:lnTo>
                <a:lnTo>
                  <a:pt x="251420" y="610035"/>
                </a:lnTo>
                <a:lnTo>
                  <a:pt x="266247" y="600035"/>
                </a:lnTo>
                <a:lnTo>
                  <a:pt x="276243" y="585203"/>
                </a:lnTo>
                <a:lnTo>
                  <a:pt x="279908" y="567042"/>
                </a:lnTo>
                <a:lnTo>
                  <a:pt x="279908" y="46647"/>
                </a:lnTo>
                <a:lnTo>
                  <a:pt x="276243" y="28487"/>
                </a:lnTo>
                <a:lnTo>
                  <a:pt x="266247" y="13660"/>
                </a:lnTo>
                <a:lnTo>
                  <a:pt x="251420" y="3664"/>
                </a:lnTo>
                <a:lnTo>
                  <a:pt x="233260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3372218" y="3032912"/>
            <a:ext cx="280035" cy="614045"/>
          </a:xfrm>
          <a:custGeom>
            <a:avLst/>
            <a:gdLst/>
            <a:ahLst/>
            <a:cxnLst/>
            <a:rect l="l" t="t" r="r" b="b"/>
            <a:pathLst>
              <a:path w="280035" h="614045">
                <a:moveTo>
                  <a:pt x="0" y="46652"/>
                </a:moveTo>
                <a:lnTo>
                  <a:pt x="3666" y="28493"/>
                </a:lnTo>
                <a:lnTo>
                  <a:pt x="13664" y="13664"/>
                </a:lnTo>
                <a:lnTo>
                  <a:pt x="28493" y="3666"/>
                </a:lnTo>
                <a:lnTo>
                  <a:pt x="46652" y="0"/>
                </a:lnTo>
                <a:lnTo>
                  <a:pt x="233259" y="0"/>
                </a:lnTo>
                <a:lnTo>
                  <a:pt x="251418" y="3666"/>
                </a:lnTo>
                <a:lnTo>
                  <a:pt x="266247" y="13664"/>
                </a:lnTo>
                <a:lnTo>
                  <a:pt x="276245" y="28493"/>
                </a:lnTo>
                <a:lnTo>
                  <a:pt x="279912" y="46652"/>
                </a:lnTo>
                <a:lnTo>
                  <a:pt x="279912" y="567050"/>
                </a:lnTo>
                <a:lnTo>
                  <a:pt x="276245" y="585209"/>
                </a:lnTo>
                <a:lnTo>
                  <a:pt x="266247" y="600039"/>
                </a:lnTo>
                <a:lnTo>
                  <a:pt x="251418" y="610037"/>
                </a:lnTo>
                <a:lnTo>
                  <a:pt x="233259" y="613703"/>
                </a:lnTo>
                <a:lnTo>
                  <a:pt x="46652" y="613703"/>
                </a:lnTo>
                <a:lnTo>
                  <a:pt x="28493" y="610037"/>
                </a:lnTo>
                <a:lnTo>
                  <a:pt x="13664" y="600039"/>
                </a:lnTo>
                <a:lnTo>
                  <a:pt x="3666" y="585209"/>
                </a:lnTo>
                <a:lnTo>
                  <a:pt x="0" y="567050"/>
                </a:lnTo>
                <a:lnTo>
                  <a:pt x="0" y="4665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3468154" y="3067519"/>
            <a:ext cx="92062" cy="20808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3408756" y="3310221"/>
            <a:ext cx="207010" cy="163195"/>
          </a:xfrm>
          <a:custGeom>
            <a:avLst/>
            <a:gdLst/>
            <a:ahLst/>
            <a:cxnLst/>
            <a:rect l="l" t="t" r="r" b="b"/>
            <a:pathLst>
              <a:path w="207010" h="163195">
                <a:moveTo>
                  <a:pt x="0" y="162567"/>
                </a:moveTo>
                <a:lnTo>
                  <a:pt x="206829" y="162567"/>
                </a:lnTo>
                <a:lnTo>
                  <a:pt x="206829" y="0"/>
                </a:lnTo>
                <a:lnTo>
                  <a:pt x="0" y="0"/>
                </a:lnTo>
                <a:lnTo>
                  <a:pt x="0" y="162567"/>
                </a:lnTo>
                <a:close/>
              </a:path>
            </a:pathLst>
          </a:custGeom>
          <a:solidFill>
            <a:srgbClr val="5B9B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3408756" y="3310216"/>
            <a:ext cx="207010" cy="163195"/>
          </a:xfrm>
          <a:custGeom>
            <a:avLst/>
            <a:gdLst/>
            <a:ahLst/>
            <a:cxnLst/>
            <a:rect l="l" t="t" r="r" b="b"/>
            <a:pathLst>
              <a:path w="207010" h="163195">
                <a:moveTo>
                  <a:pt x="0" y="0"/>
                </a:moveTo>
                <a:lnTo>
                  <a:pt x="206830" y="0"/>
                </a:lnTo>
                <a:lnTo>
                  <a:pt x="206830" y="162568"/>
                </a:lnTo>
                <a:lnTo>
                  <a:pt x="0" y="162568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171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 txBox="1"/>
          <p:nvPr/>
        </p:nvSpPr>
        <p:spPr>
          <a:xfrm>
            <a:off x="3287458" y="2935401"/>
            <a:ext cx="1152525" cy="800100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050">
              <a:latin typeface="Times New Roman" panose="02020603050405020304"/>
              <a:cs typeface="Times New Roman" panose="02020603050405020304"/>
            </a:endParaRPr>
          </a:p>
          <a:p>
            <a:pPr marL="166370">
              <a:lnSpc>
                <a:spcPct val="100000"/>
              </a:lnSpc>
              <a:spcBef>
                <a:spcPts val="5"/>
              </a:spcBef>
              <a:tabLst>
                <a:tab pos="523240" algn="l"/>
                <a:tab pos="886460" algn="l"/>
              </a:tabLst>
            </a:pPr>
            <a:r>
              <a:rPr sz="1800" spc="-35" dirty="0">
                <a:solidFill>
                  <a:srgbClr val="5B9BD5"/>
                </a:solidFill>
                <a:latin typeface="Trebuchet MS" panose="020B0603020202020204"/>
                <a:cs typeface="Trebuchet MS" panose="020B0603020202020204"/>
              </a:rPr>
              <a:t>4	5	6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3408756" y="3473694"/>
            <a:ext cx="207010" cy="104775"/>
          </a:xfrm>
          <a:custGeom>
            <a:avLst/>
            <a:gdLst/>
            <a:ahLst/>
            <a:cxnLst/>
            <a:rect l="l" t="t" r="r" b="b"/>
            <a:pathLst>
              <a:path w="207010" h="104775">
                <a:moveTo>
                  <a:pt x="0" y="104556"/>
                </a:moveTo>
                <a:lnTo>
                  <a:pt x="206829" y="104556"/>
                </a:lnTo>
                <a:lnTo>
                  <a:pt x="206829" y="0"/>
                </a:lnTo>
                <a:lnTo>
                  <a:pt x="0" y="0"/>
                </a:lnTo>
                <a:lnTo>
                  <a:pt x="0" y="104556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3408756" y="3473691"/>
            <a:ext cx="207010" cy="104775"/>
          </a:xfrm>
          <a:custGeom>
            <a:avLst/>
            <a:gdLst/>
            <a:ahLst/>
            <a:cxnLst/>
            <a:rect l="l" t="t" r="r" b="b"/>
            <a:pathLst>
              <a:path w="207010" h="104775">
                <a:moveTo>
                  <a:pt x="0" y="0"/>
                </a:moveTo>
                <a:lnTo>
                  <a:pt x="206830" y="0"/>
                </a:lnTo>
                <a:lnTo>
                  <a:pt x="206830" y="104556"/>
                </a:lnTo>
                <a:lnTo>
                  <a:pt x="0" y="10455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171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1915604" y="2935414"/>
            <a:ext cx="1114797" cy="157622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2319210" y="3032912"/>
            <a:ext cx="280035" cy="614045"/>
          </a:xfrm>
          <a:custGeom>
            <a:avLst/>
            <a:gdLst/>
            <a:ahLst/>
            <a:cxnLst/>
            <a:rect l="l" t="t" r="r" b="b"/>
            <a:pathLst>
              <a:path w="280035" h="614045">
                <a:moveTo>
                  <a:pt x="233248" y="0"/>
                </a:moveTo>
                <a:lnTo>
                  <a:pt x="46647" y="0"/>
                </a:lnTo>
                <a:lnTo>
                  <a:pt x="28487" y="3664"/>
                </a:lnTo>
                <a:lnTo>
                  <a:pt x="13660" y="13660"/>
                </a:lnTo>
                <a:lnTo>
                  <a:pt x="3664" y="28487"/>
                </a:lnTo>
                <a:lnTo>
                  <a:pt x="0" y="46647"/>
                </a:lnTo>
                <a:lnTo>
                  <a:pt x="0" y="567042"/>
                </a:lnTo>
                <a:lnTo>
                  <a:pt x="3664" y="585203"/>
                </a:lnTo>
                <a:lnTo>
                  <a:pt x="13660" y="600035"/>
                </a:lnTo>
                <a:lnTo>
                  <a:pt x="28487" y="610035"/>
                </a:lnTo>
                <a:lnTo>
                  <a:pt x="46647" y="613702"/>
                </a:lnTo>
                <a:lnTo>
                  <a:pt x="233248" y="613702"/>
                </a:lnTo>
                <a:lnTo>
                  <a:pt x="251409" y="610035"/>
                </a:lnTo>
                <a:lnTo>
                  <a:pt x="266241" y="600035"/>
                </a:lnTo>
                <a:lnTo>
                  <a:pt x="276241" y="585203"/>
                </a:lnTo>
                <a:lnTo>
                  <a:pt x="279907" y="567042"/>
                </a:lnTo>
                <a:lnTo>
                  <a:pt x="279907" y="46647"/>
                </a:lnTo>
                <a:lnTo>
                  <a:pt x="276241" y="28487"/>
                </a:lnTo>
                <a:lnTo>
                  <a:pt x="266241" y="13660"/>
                </a:lnTo>
                <a:lnTo>
                  <a:pt x="251409" y="3664"/>
                </a:lnTo>
                <a:lnTo>
                  <a:pt x="233248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2319210" y="3032912"/>
            <a:ext cx="280035" cy="614045"/>
          </a:xfrm>
          <a:custGeom>
            <a:avLst/>
            <a:gdLst/>
            <a:ahLst/>
            <a:cxnLst/>
            <a:rect l="l" t="t" r="r" b="b"/>
            <a:pathLst>
              <a:path w="280035" h="614045">
                <a:moveTo>
                  <a:pt x="0" y="46652"/>
                </a:moveTo>
                <a:lnTo>
                  <a:pt x="3666" y="28493"/>
                </a:lnTo>
                <a:lnTo>
                  <a:pt x="13664" y="13664"/>
                </a:lnTo>
                <a:lnTo>
                  <a:pt x="28493" y="3666"/>
                </a:lnTo>
                <a:lnTo>
                  <a:pt x="46652" y="0"/>
                </a:lnTo>
                <a:lnTo>
                  <a:pt x="233259" y="0"/>
                </a:lnTo>
                <a:lnTo>
                  <a:pt x="251418" y="3666"/>
                </a:lnTo>
                <a:lnTo>
                  <a:pt x="266247" y="13664"/>
                </a:lnTo>
                <a:lnTo>
                  <a:pt x="276245" y="28493"/>
                </a:lnTo>
                <a:lnTo>
                  <a:pt x="279912" y="46652"/>
                </a:lnTo>
                <a:lnTo>
                  <a:pt x="279912" y="567050"/>
                </a:lnTo>
                <a:lnTo>
                  <a:pt x="276245" y="585209"/>
                </a:lnTo>
                <a:lnTo>
                  <a:pt x="266247" y="600039"/>
                </a:lnTo>
                <a:lnTo>
                  <a:pt x="251418" y="610037"/>
                </a:lnTo>
                <a:lnTo>
                  <a:pt x="233259" y="613703"/>
                </a:lnTo>
                <a:lnTo>
                  <a:pt x="46652" y="613703"/>
                </a:lnTo>
                <a:lnTo>
                  <a:pt x="28493" y="610037"/>
                </a:lnTo>
                <a:lnTo>
                  <a:pt x="13664" y="600039"/>
                </a:lnTo>
                <a:lnTo>
                  <a:pt x="3666" y="585209"/>
                </a:lnTo>
                <a:lnTo>
                  <a:pt x="0" y="567050"/>
                </a:lnTo>
                <a:lnTo>
                  <a:pt x="0" y="4665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2415146" y="3067519"/>
            <a:ext cx="92062" cy="2080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2355748" y="3310221"/>
            <a:ext cx="207010" cy="163195"/>
          </a:xfrm>
          <a:custGeom>
            <a:avLst/>
            <a:gdLst/>
            <a:ahLst/>
            <a:cxnLst/>
            <a:rect l="l" t="t" r="r" b="b"/>
            <a:pathLst>
              <a:path w="207010" h="163195">
                <a:moveTo>
                  <a:pt x="0" y="162567"/>
                </a:moveTo>
                <a:lnTo>
                  <a:pt x="206829" y="162567"/>
                </a:lnTo>
                <a:lnTo>
                  <a:pt x="206829" y="0"/>
                </a:lnTo>
                <a:lnTo>
                  <a:pt x="0" y="0"/>
                </a:lnTo>
                <a:lnTo>
                  <a:pt x="0" y="162567"/>
                </a:lnTo>
                <a:close/>
              </a:path>
            </a:pathLst>
          </a:custGeom>
          <a:solidFill>
            <a:srgbClr val="5B9B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2355748" y="3310216"/>
            <a:ext cx="207010" cy="163195"/>
          </a:xfrm>
          <a:custGeom>
            <a:avLst/>
            <a:gdLst/>
            <a:ahLst/>
            <a:cxnLst/>
            <a:rect l="l" t="t" r="r" b="b"/>
            <a:pathLst>
              <a:path w="207010" h="163195">
                <a:moveTo>
                  <a:pt x="0" y="0"/>
                </a:moveTo>
                <a:lnTo>
                  <a:pt x="206830" y="0"/>
                </a:lnTo>
                <a:lnTo>
                  <a:pt x="206830" y="162568"/>
                </a:lnTo>
                <a:lnTo>
                  <a:pt x="0" y="162568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171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2355748" y="3473694"/>
            <a:ext cx="207010" cy="104775"/>
          </a:xfrm>
          <a:custGeom>
            <a:avLst/>
            <a:gdLst/>
            <a:ahLst/>
            <a:cxnLst/>
            <a:rect l="l" t="t" r="r" b="b"/>
            <a:pathLst>
              <a:path w="207010" h="104775">
                <a:moveTo>
                  <a:pt x="0" y="104556"/>
                </a:moveTo>
                <a:lnTo>
                  <a:pt x="206829" y="104556"/>
                </a:lnTo>
                <a:lnTo>
                  <a:pt x="206829" y="0"/>
                </a:lnTo>
                <a:lnTo>
                  <a:pt x="0" y="0"/>
                </a:lnTo>
                <a:lnTo>
                  <a:pt x="0" y="104556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2355748" y="3473691"/>
            <a:ext cx="207010" cy="104775"/>
          </a:xfrm>
          <a:custGeom>
            <a:avLst/>
            <a:gdLst/>
            <a:ahLst/>
            <a:cxnLst/>
            <a:rect l="l" t="t" r="r" b="b"/>
            <a:pathLst>
              <a:path w="207010" h="104775">
                <a:moveTo>
                  <a:pt x="0" y="0"/>
                </a:moveTo>
                <a:lnTo>
                  <a:pt x="206830" y="0"/>
                </a:lnTo>
                <a:lnTo>
                  <a:pt x="206830" y="104556"/>
                </a:lnTo>
                <a:lnTo>
                  <a:pt x="0" y="10455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171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2682811" y="3032912"/>
            <a:ext cx="280035" cy="614045"/>
          </a:xfrm>
          <a:custGeom>
            <a:avLst/>
            <a:gdLst/>
            <a:ahLst/>
            <a:cxnLst/>
            <a:rect l="l" t="t" r="r" b="b"/>
            <a:pathLst>
              <a:path w="280035" h="614045">
                <a:moveTo>
                  <a:pt x="233260" y="0"/>
                </a:moveTo>
                <a:lnTo>
                  <a:pt x="46659" y="0"/>
                </a:lnTo>
                <a:lnTo>
                  <a:pt x="28498" y="3664"/>
                </a:lnTo>
                <a:lnTo>
                  <a:pt x="13666" y="13660"/>
                </a:lnTo>
                <a:lnTo>
                  <a:pt x="3666" y="28487"/>
                </a:lnTo>
                <a:lnTo>
                  <a:pt x="0" y="46647"/>
                </a:lnTo>
                <a:lnTo>
                  <a:pt x="0" y="567042"/>
                </a:lnTo>
                <a:lnTo>
                  <a:pt x="3666" y="585203"/>
                </a:lnTo>
                <a:lnTo>
                  <a:pt x="13666" y="600035"/>
                </a:lnTo>
                <a:lnTo>
                  <a:pt x="28498" y="610035"/>
                </a:lnTo>
                <a:lnTo>
                  <a:pt x="46659" y="613702"/>
                </a:lnTo>
                <a:lnTo>
                  <a:pt x="233260" y="613702"/>
                </a:lnTo>
                <a:lnTo>
                  <a:pt x="251420" y="610035"/>
                </a:lnTo>
                <a:lnTo>
                  <a:pt x="266247" y="600035"/>
                </a:lnTo>
                <a:lnTo>
                  <a:pt x="276243" y="585203"/>
                </a:lnTo>
                <a:lnTo>
                  <a:pt x="279907" y="567042"/>
                </a:lnTo>
                <a:lnTo>
                  <a:pt x="279907" y="46647"/>
                </a:lnTo>
                <a:lnTo>
                  <a:pt x="276243" y="28487"/>
                </a:lnTo>
                <a:lnTo>
                  <a:pt x="266247" y="13660"/>
                </a:lnTo>
                <a:lnTo>
                  <a:pt x="251420" y="3664"/>
                </a:lnTo>
                <a:lnTo>
                  <a:pt x="233260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2682811" y="3032912"/>
            <a:ext cx="280035" cy="614045"/>
          </a:xfrm>
          <a:custGeom>
            <a:avLst/>
            <a:gdLst/>
            <a:ahLst/>
            <a:cxnLst/>
            <a:rect l="l" t="t" r="r" b="b"/>
            <a:pathLst>
              <a:path w="280035" h="614045">
                <a:moveTo>
                  <a:pt x="0" y="46652"/>
                </a:moveTo>
                <a:lnTo>
                  <a:pt x="3666" y="28493"/>
                </a:lnTo>
                <a:lnTo>
                  <a:pt x="13664" y="13664"/>
                </a:lnTo>
                <a:lnTo>
                  <a:pt x="28493" y="3666"/>
                </a:lnTo>
                <a:lnTo>
                  <a:pt x="46652" y="0"/>
                </a:lnTo>
                <a:lnTo>
                  <a:pt x="233259" y="0"/>
                </a:lnTo>
                <a:lnTo>
                  <a:pt x="251418" y="3666"/>
                </a:lnTo>
                <a:lnTo>
                  <a:pt x="266247" y="13664"/>
                </a:lnTo>
                <a:lnTo>
                  <a:pt x="276245" y="28493"/>
                </a:lnTo>
                <a:lnTo>
                  <a:pt x="279912" y="46652"/>
                </a:lnTo>
                <a:lnTo>
                  <a:pt x="279912" y="567050"/>
                </a:lnTo>
                <a:lnTo>
                  <a:pt x="276245" y="585209"/>
                </a:lnTo>
                <a:lnTo>
                  <a:pt x="266247" y="600039"/>
                </a:lnTo>
                <a:lnTo>
                  <a:pt x="251418" y="610037"/>
                </a:lnTo>
                <a:lnTo>
                  <a:pt x="233259" y="613703"/>
                </a:lnTo>
                <a:lnTo>
                  <a:pt x="46652" y="613703"/>
                </a:lnTo>
                <a:lnTo>
                  <a:pt x="28493" y="610037"/>
                </a:lnTo>
                <a:lnTo>
                  <a:pt x="13664" y="600039"/>
                </a:lnTo>
                <a:lnTo>
                  <a:pt x="3666" y="585209"/>
                </a:lnTo>
                <a:lnTo>
                  <a:pt x="0" y="567050"/>
                </a:lnTo>
                <a:lnTo>
                  <a:pt x="0" y="4665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2778760" y="3067519"/>
            <a:ext cx="92062" cy="20808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2719349" y="3310221"/>
            <a:ext cx="207010" cy="163195"/>
          </a:xfrm>
          <a:custGeom>
            <a:avLst/>
            <a:gdLst/>
            <a:ahLst/>
            <a:cxnLst/>
            <a:rect l="l" t="t" r="r" b="b"/>
            <a:pathLst>
              <a:path w="207010" h="163195">
                <a:moveTo>
                  <a:pt x="0" y="162567"/>
                </a:moveTo>
                <a:lnTo>
                  <a:pt x="206829" y="162567"/>
                </a:lnTo>
                <a:lnTo>
                  <a:pt x="206829" y="0"/>
                </a:lnTo>
                <a:lnTo>
                  <a:pt x="0" y="0"/>
                </a:lnTo>
                <a:lnTo>
                  <a:pt x="0" y="162567"/>
                </a:lnTo>
                <a:close/>
              </a:path>
            </a:pathLst>
          </a:custGeom>
          <a:solidFill>
            <a:srgbClr val="5B9B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2719349" y="3310216"/>
            <a:ext cx="207010" cy="163195"/>
          </a:xfrm>
          <a:custGeom>
            <a:avLst/>
            <a:gdLst/>
            <a:ahLst/>
            <a:cxnLst/>
            <a:rect l="l" t="t" r="r" b="b"/>
            <a:pathLst>
              <a:path w="207010" h="163195">
                <a:moveTo>
                  <a:pt x="0" y="0"/>
                </a:moveTo>
                <a:lnTo>
                  <a:pt x="206830" y="0"/>
                </a:lnTo>
                <a:lnTo>
                  <a:pt x="206830" y="162568"/>
                </a:lnTo>
                <a:lnTo>
                  <a:pt x="0" y="162568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171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2719349" y="3473694"/>
            <a:ext cx="207010" cy="104775"/>
          </a:xfrm>
          <a:custGeom>
            <a:avLst/>
            <a:gdLst/>
            <a:ahLst/>
            <a:cxnLst/>
            <a:rect l="l" t="t" r="r" b="b"/>
            <a:pathLst>
              <a:path w="207010" h="104775">
                <a:moveTo>
                  <a:pt x="0" y="104556"/>
                </a:moveTo>
                <a:lnTo>
                  <a:pt x="206829" y="104556"/>
                </a:lnTo>
                <a:lnTo>
                  <a:pt x="206829" y="0"/>
                </a:lnTo>
                <a:lnTo>
                  <a:pt x="0" y="0"/>
                </a:lnTo>
                <a:lnTo>
                  <a:pt x="0" y="104556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2719349" y="3473691"/>
            <a:ext cx="207010" cy="104775"/>
          </a:xfrm>
          <a:custGeom>
            <a:avLst/>
            <a:gdLst/>
            <a:ahLst/>
            <a:cxnLst/>
            <a:rect l="l" t="t" r="r" b="b"/>
            <a:pathLst>
              <a:path w="207010" h="104775">
                <a:moveTo>
                  <a:pt x="0" y="0"/>
                </a:moveTo>
                <a:lnTo>
                  <a:pt x="206830" y="0"/>
                </a:lnTo>
                <a:lnTo>
                  <a:pt x="206830" y="104556"/>
                </a:lnTo>
                <a:lnTo>
                  <a:pt x="0" y="10455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171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1962454" y="3032912"/>
            <a:ext cx="280035" cy="614045"/>
          </a:xfrm>
          <a:custGeom>
            <a:avLst/>
            <a:gdLst/>
            <a:ahLst/>
            <a:cxnLst/>
            <a:rect l="l" t="t" r="r" b="b"/>
            <a:pathLst>
              <a:path w="280035" h="614045">
                <a:moveTo>
                  <a:pt x="233260" y="0"/>
                </a:moveTo>
                <a:lnTo>
                  <a:pt x="46659" y="0"/>
                </a:lnTo>
                <a:lnTo>
                  <a:pt x="28498" y="3664"/>
                </a:lnTo>
                <a:lnTo>
                  <a:pt x="13666" y="13660"/>
                </a:lnTo>
                <a:lnTo>
                  <a:pt x="3666" y="28487"/>
                </a:lnTo>
                <a:lnTo>
                  <a:pt x="0" y="46647"/>
                </a:lnTo>
                <a:lnTo>
                  <a:pt x="0" y="567042"/>
                </a:lnTo>
                <a:lnTo>
                  <a:pt x="3666" y="585203"/>
                </a:lnTo>
                <a:lnTo>
                  <a:pt x="13666" y="600035"/>
                </a:lnTo>
                <a:lnTo>
                  <a:pt x="28498" y="610035"/>
                </a:lnTo>
                <a:lnTo>
                  <a:pt x="46659" y="613702"/>
                </a:lnTo>
                <a:lnTo>
                  <a:pt x="233260" y="613702"/>
                </a:lnTo>
                <a:lnTo>
                  <a:pt x="251422" y="610035"/>
                </a:lnTo>
                <a:lnTo>
                  <a:pt x="266253" y="600035"/>
                </a:lnTo>
                <a:lnTo>
                  <a:pt x="276253" y="585203"/>
                </a:lnTo>
                <a:lnTo>
                  <a:pt x="279920" y="567042"/>
                </a:lnTo>
                <a:lnTo>
                  <a:pt x="279920" y="46647"/>
                </a:lnTo>
                <a:lnTo>
                  <a:pt x="276253" y="28487"/>
                </a:lnTo>
                <a:lnTo>
                  <a:pt x="266253" y="13660"/>
                </a:lnTo>
                <a:lnTo>
                  <a:pt x="251422" y="3664"/>
                </a:lnTo>
                <a:lnTo>
                  <a:pt x="233260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1962454" y="3032912"/>
            <a:ext cx="280035" cy="614045"/>
          </a:xfrm>
          <a:custGeom>
            <a:avLst/>
            <a:gdLst/>
            <a:ahLst/>
            <a:cxnLst/>
            <a:rect l="l" t="t" r="r" b="b"/>
            <a:pathLst>
              <a:path w="280035" h="614045">
                <a:moveTo>
                  <a:pt x="0" y="46652"/>
                </a:moveTo>
                <a:lnTo>
                  <a:pt x="3666" y="28493"/>
                </a:lnTo>
                <a:lnTo>
                  <a:pt x="13664" y="13664"/>
                </a:lnTo>
                <a:lnTo>
                  <a:pt x="28493" y="3666"/>
                </a:lnTo>
                <a:lnTo>
                  <a:pt x="46652" y="0"/>
                </a:lnTo>
                <a:lnTo>
                  <a:pt x="233259" y="0"/>
                </a:lnTo>
                <a:lnTo>
                  <a:pt x="251418" y="3666"/>
                </a:lnTo>
                <a:lnTo>
                  <a:pt x="266247" y="13664"/>
                </a:lnTo>
                <a:lnTo>
                  <a:pt x="276245" y="28493"/>
                </a:lnTo>
                <a:lnTo>
                  <a:pt x="279912" y="46652"/>
                </a:lnTo>
                <a:lnTo>
                  <a:pt x="279912" y="567050"/>
                </a:lnTo>
                <a:lnTo>
                  <a:pt x="276245" y="585209"/>
                </a:lnTo>
                <a:lnTo>
                  <a:pt x="266247" y="600039"/>
                </a:lnTo>
                <a:lnTo>
                  <a:pt x="251418" y="610037"/>
                </a:lnTo>
                <a:lnTo>
                  <a:pt x="233259" y="613703"/>
                </a:lnTo>
                <a:lnTo>
                  <a:pt x="46652" y="613703"/>
                </a:lnTo>
                <a:lnTo>
                  <a:pt x="28493" y="610037"/>
                </a:lnTo>
                <a:lnTo>
                  <a:pt x="13664" y="600039"/>
                </a:lnTo>
                <a:lnTo>
                  <a:pt x="3666" y="585209"/>
                </a:lnTo>
                <a:lnTo>
                  <a:pt x="0" y="567050"/>
                </a:lnTo>
                <a:lnTo>
                  <a:pt x="0" y="4665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2058403" y="3067519"/>
            <a:ext cx="92062" cy="20808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1999005" y="3310221"/>
            <a:ext cx="207010" cy="163195"/>
          </a:xfrm>
          <a:custGeom>
            <a:avLst/>
            <a:gdLst/>
            <a:ahLst/>
            <a:cxnLst/>
            <a:rect l="l" t="t" r="r" b="b"/>
            <a:pathLst>
              <a:path w="207010" h="163195">
                <a:moveTo>
                  <a:pt x="0" y="162567"/>
                </a:moveTo>
                <a:lnTo>
                  <a:pt x="206829" y="162567"/>
                </a:lnTo>
                <a:lnTo>
                  <a:pt x="206829" y="0"/>
                </a:lnTo>
                <a:lnTo>
                  <a:pt x="0" y="0"/>
                </a:lnTo>
                <a:lnTo>
                  <a:pt x="0" y="162567"/>
                </a:lnTo>
                <a:close/>
              </a:path>
            </a:pathLst>
          </a:custGeom>
          <a:solidFill>
            <a:srgbClr val="5B9B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1999005" y="3310216"/>
            <a:ext cx="207010" cy="163195"/>
          </a:xfrm>
          <a:custGeom>
            <a:avLst/>
            <a:gdLst/>
            <a:ahLst/>
            <a:cxnLst/>
            <a:rect l="l" t="t" r="r" b="b"/>
            <a:pathLst>
              <a:path w="207010" h="163195">
                <a:moveTo>
                  <a:pt x="0" y="0"/>
                </a:moveTo>
                <a:lnTo>
                  <a:pt x="206830" y="0"/>
                </a:lnTo>
                <a:lnTo>
                  <a:pt x="206830" y="162568"/>
                </a:lnTo>
                <a:lnTo>
                  <a:pt x="0" y="162568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171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 txBox="1"/>
          <p:nvPr/>
        </p:nvSpPr>
        <p:spPr>
          <a:xfrm>
            <a:off x="1877618" y="2935401"/>
            <a:ext cx="1152525" cy="800100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050">
              <a:latin typeface="Times New Roman" panose="02020603050405020304"/>
              <a:cs typeface="Times New Roman" panose="02020603050405020304"/>
            </a:endParaRPr>
          </a:p>
          <a:p>
            <a:pPr marL="166370">
              <a:lnSpc>
                <a:spcPct val="100000"/>
              </a:lnSpc>
              <a:spcBef>
                <a:spcPts val="5"/>
              </a:spcBef>
              <a:tabLst>
                <a:tab pos="523240" algn="l"/>
                <a:tab pos="886460" algn="l"/>
              </a:tabLst>
            </a:pPr>
            <a:r>
              <a:rPr sz="1800" spc="-35" dirty="0">
                <a:solidFill>
                  <a:srgbClr val="5B9BD5"/>
                </a:solidFill>
                <a:latin typeface="Trebuchet MS" panose="020B0603020202020204"/>
                <a:cs typeface="Trebuchet MS" panose="020B0603020202020204"/>
              </a:rPr>
              <a:t>1	2	3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1999005" y="3473694"/>
            <a:ext cx="207010" cy="104775"/>
          </a:xfrm>
          <a:custGeom>
            <a:avLst/>
            <a:gdLst/>
            <a:ahLst/>
            <a:cxnLst/>
            <a:rect l="l" t="t" r="r" b="b"/>
            <a:pathLst>
              <a:path w="207010" h="104775">
                <a:moveTo>
                  <a:pt x="0" y="104556"/>
                </a:moveTo>
                <a:lnTo>
                  <a:pt x="206829" y="104556"/>
                </a:lnTo>
                <a:lnTo>
                  <a:pt x="206829" y="0"/>
                </a:lnTo>
                <a:lnTo>
                  <a:pt x="0" y="0"/>
                </a:lnTo>
                <a:lnTo>
                  <a:pt x="0" y="104556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1999005" y="3473691"/>
            <a:ext cx="207010" cy="104775"/>
          </a:xfrm>
          <a:custGeom>
            <a:avLst/>
            <a:gdLst/>
            <a:ahLst/>
            <a:cxnLst/>
            <a:rect l="l" t="t" r="r" b="b"/>
            <a:pathLst>
              <a:path w="207010" h="104775">
                <a:moveTo>
                  <a:pt x="0" y="0"/>
                </a:moveTo>
                <a:lnTo>
                  <a:pt x="206830" y="0"/>
                </a:lnTo>
                <a:lnTo>
                  <a:pt x="206830" y="104556"/>
                </a:lnTo>
                <a:lnTo>
                  <a:pt x="0" y="10455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171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2629293" y="4908943"/>
            <a:ext cx="1114797" cy="157622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2837929" y="5248960"/>
            <a:ext cx="280670" cy="365760"/>
          </a:xfrm>
          <a:custGeom>
            <a:avLst/>
            <a:gdLst/>
            <a:ahLst/>
            <a:cxnLst/>
            <a:rect l="l" t="t" r="r" b="b"/>
            <a:pathLst>
              <a:path w="280669" h="365760">
                <a:moveTo>
                  <a:pt x="233540" y="0"/>
                </a:moveTo>
                <a:lnTo>
                  <a:pt x="46710" y="0"/>
                </a:lnTo>
                <a:lnTo>
                  <a:pt x="28530" y="3669"/>
                </a:lnTo>
                <a:lnTo>
                  <a:pt x="13682" y="13676"/>
                </a:lnTo>
                <a:lnTo>
                  <a:pt x="3671" y="28519"/>
                </a:lnTo>
                <a:lnTo>
                  <a:pt x="0" y="46697"/>
                </a:lnTo>
                <a:lnTo>
                  <a:pt x="0" y="318833"/>
                </a:lnTo>
                <a:lnTo>
                  <a:pt x="3671" y="337014"/>
                </a:lnTo>
                <a:lnTo>
                  <a:pt x="13682" y="351861"/>
                </a:lnTo>
                <a:lnTo>
                  <a:pt x="28530" y="361871"/>
                </a:lnTo>
                <a:lnTo>
                  <a:pt x="46710" y="365541"/>
                </a:lnTo>
                <a:lnTo>
                  <a:pt x="233540" y="365541"/>
                </a:lnTo>
                <a:lnTo>
                  <a:pt x="251718" y="361871"/>
                </a:lnTo>
                <a:lnTo>
                  <a:pt x="266561" y="351861"/>
                </a:lnTo>
                <a:lnTo>
                  <a:pt x="276568" y="337014"/>
                </a:lnTo>
                <a:lnTo>
                  <a:pt x="280238" y="318833"/>
                </a:lnTo>
                <a:lnTo>
                  <a:pt x="280238" y="46697"/>
                </a:lnTo>
                <a:lnTo>
                  <a:pt x="276568" y="28519"/>
                </a:lnTo>
                <a:lnTo>
                  <a:pt x="266561" y="13676"/>
                </a:lnTo>
                <a:lnTo>
                  <a:pt x="251718" y="3669"/>
                </a:lnTo>
                <a:lnTo>
                  <a:pt x="233540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2837929" y="5248960"/>
            <a:ext cx="280670" cy="365760"/>
          </a:xfrm>
          <a:custGeom>
            <a:avLst/>
            <a:gdLst/>
            <a:ahLst/>
            <a:cxnLst/>
            <a:rect l="l" t="t" r="r" b="b"/>
            <a:pathLst>
              <a:path w="280669" h="365760">
                <a:moveTo>
                  <a:pt x="0" y="46706"/>
                </a:moveTo>
                <a:lnTo>
                  <a:pt x="3670" y="28526"/>
                </a:lnTo>
                <a:lnTo>
                  <a:pt x="13680" y="13680"/>
                </a:lnTo>
                <a:lnTo>
                  <a:pt x="28526" y="3670"/>
                </a:lnTo>
                <a:lnTo>
                  <a:pt x="46706" y="0"/>
                </a:lnTo>
                <a:lnTo>
                  <a:pt x="233528" y="0"/>
                </a:lnTo>
                <a:lnTo>
                  <a:pt x="251708" y="3670"/>
                </a:lnTo>
                <a:lnTo>
                  <a:pt x="266555" y="13680"/>
                </a:lnTo>
                <a:lnTo>
                  <a:pt x="276564" y="28526"/>
                </a:lnTo>
                <a:lnTo>
                  <a:pt x="280235" y="46706"/>
                </a:lnTo>
                <a:lnTo>
                  <a:pt x="280235" y="318842"/>
                </a:lnTo>
                <a:lnTo>
                  <a:pt x="276564" y="337022"/>
                </a:lnTo>
                <a:lnTo>
                  <a:pt x="266555" y="351869"/>
                </a:lnTo>
                <a:lnTo>
                  <a:pt x="251708" y="361878"/>
                </a:lnTo>
                <a:lnTo>
                  <a:pt x="233528" y="365549"/>
                </a:lnTo>
                <a:lnTo>
                  <a:pt x="46706" y="365549"/>
                </a:lnTo>
                <a:lnTo>
                  <a:pt x="28526" y="361878"/>
                </a:lnTo>
                <a:lnTo>
                  <a:pt x="13680" y="351869"/>
                </a:lnTo>
                <a:lnTo>
                  <a:pt x="3670" y="337022"/>
                </a:lnTo>
                <a:lnTo>
                  <a:pt x="0" y="318842"/>
                </a:lnTo>
                <a:lnTo>
                  <a:pt x="0" y="46706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2873527" y="5314594"/>
            <a:ext cx="207645" cy="238760"/>
          </a:xfrm>
          <a:custGeom>
            <a:avLst/>
            <a:gdLst/>
            <a:ahLst/>
            <a:cxnLst/>
            <a:rect l="l" t="t" r="r" b="b"/>
            <a:pathLst>
              <a:path w="207644" h="238760">
                <a:moveTo>
                  <a:pt x="0" y="238315"/>
                </a:moveTo>
                <a:lnTo>
                  <a:pt x="207069" y="238315"/>
                </a:lnTo>
                <a:lnTo>
                  <a:pt x="207069" y="0"/>
                </a:lnTo>
                <a:lnTo>
                  <a:pt x="0" y="0"/>
                </a:lnTo>
                <a:lnTo>
                  <a:pt x="0" y="238315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2873527" y="5314594"/>
            <a:ext cx="207645" cy="238760"/>
          </a:xfrm>
          <a:custGeom>
            <a:avLst/>
            <a:gdLst/>
            <a:ahLst/>
            <a:cxnLst/>
            <a:rect l="l" t="t" r="r" b="b"/>
            <a:pathLst>
              <a:path w="207644" h="238760">
                <a:moveTo>
                  <a:pt x="0" y="0"/>
                </a:moveTo>
                <a:lnTo>
                  <a:pt x="207069" y="0"/>
                </a:lnTo>
                <a:lnTo>
                  <a:pt x="207069" y="238316"/>
                </a:lnTo>
                <a:lnTo>
                  <a:pt x="0" y="23831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171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3244291" y="5248960"/>
            <a:ext cx="280670" cy="365760"/>
          </a:xfrm>
          <a:custGeom>
            <a:avLst/>
            <a:gdLst/>
            <a:ahLst/>
            <a:cxnLst/>
            <a:rect l="l" t="t" r="r" b="b"/>
            <a:pathLst>
              <a:path w="280670" h="365760">
                <a:moveTo>
                  <a:pt x="233527" y="0"/>
                </a:moveTo>
                <a:lnTo>
                  <a:pt x="46697" y="0"/>
                </a:lnTo>
                <a:lnTo>
                  <a:pt x="28519" y="3669"/>
                </a:lnTo>
                <a:lnTo>
                  <a:pt x="13676" y="13676"/>
                </a:lnTo>
                <a:lnTo>
                  <a:pt x="3669" y="28519"/>
                </a:lnTo>
                <a:lnTo>
                  <a:pt x="0" y="46697"/>
                </a:lnTo>
                <a:lnTo>
                  <a:pt x="0" y="318833"/>
                </a:lnTo>
                <a:lnTo>
                  <a:pt x="3669" y="337014"/>
                </a:lnTo>
                <a:lnTo>
                  <a:pt x="13676" y="351861"/>
                </a:lnTo>
                <a:lnTo>
                  <a:pt x="28519" y="361871"/>
                </a:lnTo>
                <a:lnTo>
                  <a:pt x="46697" y="365541"/>
                </a:lnTo>
                <a:lnTo>
                  <a:pt x="233527" y="365541"/>
                </a:lnTo>
                <a:lnTo>
                  <a:pt x="251705" y="361871"/>
                </a:lnTo>
                <a:lnTo>
                  <a:pt x="266549" y="351861"/>
                </a:lnTo>
                <a:lnTo>
                  <a:pt x="276556" y="337014"/>
                </a:lnTo>
                <a:lnTo>
                  <a:pt x="280225" y="318833"/>
                </a:lnTo>
                <a:lnTo>
                  <a:pt x="280225" y="46697"/>
                </a:lnTo>
                <a:lnTo>
                  <a:pt x="276556" y="28519"/>
                </a:lnTo>
                <a:lnTo>
                  <a:pt x="266549" y="13676"/>
                </a:lnTo>
                <a:lnTo>
                  <a:pt x="251705" y="3669"/>
                </a:lnTo>
                <a:lnTo>
                  <a:pt x="233527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3244291" y="5248960"/>
            <a:ext cx="280670" cy="365760"/>
          </a:xfrm>
          <a:custGeom>
            <a:avLst/>
            <a:gdLst/>
            <a:ahLst/>
            <a:cxnLst/>
            <a:rect l="l" t="t" r="r" b="b"/>
            <a:pathLst>
              <a:path w="280670" h="365760">
                <a:moveTo>
                  <a:pt x="0" y="46706"/>
                </a:moveTo>
                <a:lnTo>
                  <a:pt x="3670" y="28526"/>
                </a:lnTo>
                <a:lnTo>
                  <a:pt x="13680" y="13680"/>
                </a:lnTo>
                <a:lnTo>
                  <a:pt x="28526" y="3670"/>
                </a:lnTo>
                <a:lnTo>
                  <a:pt x="46706" y="0"/>
                </a:lnTo>
                <a:lnTo>
                  <a:pt x="233528" y="0"/>
                </a:lnTo>
                <a:lnTo>
                  <a:pt x="251708" y="3670"/>
                </a:lnTo>
                <a:lnTo>
                  <a:pt x="266555" y="13680"/>
                </a:lnTo>
                <a:lnTo>
                  <a:pt x="276564" y="28526"/>
                </a:lnTo>
                <a:lnTo>
                  <a:pt x="280235" y="46706"/>
                </a:lnTo>
                <a:lnTo>
                  <a:pt x="280235" y="318842"/>
                </a:lnTo>
                <a:lnTo>
                  <a:pt x="276564" y="337022"/>
                </a:lnTo>
                <a:lnTo>
                  <a:pt x="266555" y="351869"/>
                </a:lnTo>
                <a:lnTo>
                  <a:pt x="251708" y="361878"/>
                </a:lnTo>
                <a:lnTo>
                  <a:pt x="233528" y="365549"/>
                </a:lnTo>
                <a:lnTo>
                  <a:pt x="46706" y="365549"/>
                </a:lnTo>
                <a:lnTo>
                  <a:pt x="28526" y="361878"/>
                </a:lnTo>
                <a:lnTo>
                  <a:pt x="13680" y="351869"/>
                </a:lnTo>
                <a:lnTo>
                  <a:pt x="3670" y="337022"/>
                </a:lnTo>
                <a:lnTo>
                  <a:pt x="0" y="318842"/>
                </a:lnTo>
                <a:lnTo>
                  <a:pt x="0" y="46706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3279889" y="5314594"/>
            <a:ext cx="207645" cy="238760"/>
          </a:xfrm>
          <a:custGeom>
            <a:avLst/>
            <a:gdLst/>
            <a:ahLst/>
            <a:cxnLst/>
            <a:rect l="l" t="t" r="r" b="b"/>
            <a:pathLst>
              <a:path w="207645" h="238760">
                <a:moveTo>
                  <a:pt x="0" y="238315"/>
                </a:moveTo>
                <a:lnTo>
                  <a:pt x="207068" y="238315"/>
                </a:lnTo>
                <a:lnTo>
                  <a:pt x="207068" y="0"/>
                </a:lnTo>
                <a:lnTo>
                  <a:pt x="0" y="0"/>
                </a:lnTo>
                <a:lnTo>
                  <a:pt x="0" y="238315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3279889" y="5314594"/>
            <a:ext cx="207645" cy="238760"/>
          </a:xfrm>
          <a:custGeom>
            <a:avLst/>
            <a:gdLst/>
            <a:ahLst/>
            <a:cxnLst/>
            <a:rect l="l" t="t" r="r" b="b"/>
            <a:pathLst>
              <a:path w="207645" h="238760">
                <a:moveTo>
                  <a:pt x="0" y="0"/>
                </a:moveTo>
                <a:lnTo>
                  <a:pt x="207069" y="0"/>
                </a:lnTo>
                <a:lnTo>
                  <a:pt x="207069" y="238316"/>
                </a:lnTo>
                <a:lnTo>
                  <a:pt x="0" y="23831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171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4045140" y="4908943"/>
            <a:ext cx="1114797" cy="157622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4253191" y="5253405"/>
            <a:ext cx="280670" cy="365760"/>
          </a:xfrm>
          <a:custGeom>
            <a:avLst/>
            <a:gdLst/>
            <a:ahLst/>
            <a:cxnLst/>
            <a:rect l="l" t="t" r="r" b="b"/>
            <a:pathLst>
              <a:path w="280670" h="365760">
                <a:moveTo>
                  <a:pt x="233527" y="0"/>
                </a:moveTo>
                <a:lnTo>
                  <a:pt x="46697" y="0"/>
                </a:lnTo>
                <a:lnTo>
                  <a:pt x="28519" y="3671"/>
                </a:lnTo>
                <a:lnTo>
                  <a:pt x="13676" y="13682"/>
                </a:lnTo>
                <a:lnTo>
                  <a:pt x="3669" y="28530"/>
                </a:lnTo>
                <a:lnTo>
                  <a:pt x="0" y="46710"/>
                </a:lnTo>
                <a:lnTo>
                  <a:pt x="0" y="318846"/>
                </a:lnTo>
                <a:lnTo>
                  <a:pt x="3669" y="337024"/>
                </a:lnTo>
                <a:lnTo>
                  <a:pt x="13676" y="351870"/>
                </a:lnTo>
                <a:lnTo>
                  <a:pt x="28519" y="361879"/>
                </a:lnTo>
                <a:lnTo>
                  <a:pt x="46697" y="365550"/>
                </a:lnTo>
                <a:lnTo>
                  <a:pt x="233527" y="365550"/>
                </a:lnTo>
                <a:lnTo>
                  <a:pt x="251705" y="361879"/>
                </a:lnTo>
                <a:lnTo>
                  <a:pt x="266549" y="351870"/>
                </a:lnTo>
                <a:lnTo>
                  <a:pt x="276556" y="337024"/>
                </a:lnTo>
                <a:lnTo>
                  <a:pt x="280225" y="318846"/>
                </a:lnTo>
                <a:lnTo>
                  <a:pt x="280225" y="46710"/>
                </a:lnTo>
                <a:lnTo>
                  <a:pt x="276556" y="28530"/>
                </a:lnTo>
                <a:lnTo>
                  <a:pt x="266549" y="13682"/>
                </a:lnTo>
                <a:lnTo>
                  <a:pt x="251705" y="3671"/>
                </a:lnTo>
                <a:lnTo>
                  <a:pt x="233527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4253191" y="5253405"/>
            <a:ext cx="280670" cy="365760"/>
          </a:xfrm>
          <a:custGeom>
            <a:avLst/>
            <a:gdLst/>
            <a:ahLst/>
            <a:cxnLst/>
            <a:rect l="l" t="t" r="r" b="b"/>
            <a:pathLst>
              <a:path w="280670" h="365760">
                <a:moveTo>
                  <a:pt x="0" y="46706"/>
                </a:moveTo>
                <a:lnTo>
                  <a:pt x="3670" y="28526"/>
                </a:lnTo>
                <a:lnTo>
                  <a:pt x="13680" y="13680"/>
                </a:lnTo>
                <a:lnTo>
                  <a:pt x="28526" y="3670"/>
                </a:lnTo>
                <a:lnTo>
                  <a:pt x="46706" y="0"/>
                </a:lnTo>
                <a:lnTo>
                  <a:pt x="233528" y="0"/>
                </a:lnTo>
                <a:lnTo>
                  <a:pt x="251708" y="3670"/>
                </a:lnTo>
                <a:lnTo>
                  <a:pt x="266555" y="13680"/>
                </a:lnTo>
                <a:lnTo>
                  <a:pt x="276564" y="28526"/>
                </a:lnTo>
                <a:lnTo>
                  <a:pt x="280235" y="46706"/>
                </a:lnTo>
                <a:lnTo>
                  <a:pt x="280235" y="318842"/>
                </a:lnTo>
                <a:lnTo>
                  <a:pt x="276564" y="337022"/>
                </a:lnTo>
                <a:lnTo>
                  <a:pt x="266555" y="351869"/>
                </a:lnTo>
                <a:lnTo>
                  <a:pt x="251708" y="361878"/>
                </a:lnTo>
                <a:lnTo>
                  <a:pt x="233528" y="365549"/>
                </a:lnTo>
                <a:lnTo>
                  <a:pt x="46706" y="365549"/>
                </a:lnTo>
                <a:lnTo>
                  <a:pt x="28526" y="361878"/>
                </a:lnTo>
                <a:lnTo>
                  <a:pt x="13680" y="351869"/>
                </a:lnTo>
                <a:lnTo>
                  <a:pt x="3670" y="337022"/>
                </a:lnTo>
                <a:lnTo>
                  <a:pt x="0" y="318842"/>
                </a:lnTo>
                <a:lnTo>
                  <a:pt x="0" y="46706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4288777" y="5319039"/>
            <a:ext cx="207645" cy="238760"/>
          </a:xfrm>
          <a:custGeom>
            <a:avLst/>
            <a:gdLst/>
            <a:ahLst/>
            <a:cxnLst/>
            <a:rect l="l" t="t" r="r" b="b"/>
            <a:pathLst>
              <a:path w="207645" h="238760">
                <a:moveTo>
                  <a:pt x="0" y="238315"/>
                </a:moveTo>
                <a:lnTo>
                  <a:pt x="207068" y="238315"/>
                </a:lnTo>
                <a:lnTo>
                  <a:pt x="207068" y="0"/>
                </a:lnTo>
                <a:lnTo>
                  <a:pt x="0" y="0"/>
                </a:lnTo>
                <a:lnTo>
                  <a:pt x="0" y="238315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4288777" y="5319039"/>
            <a:ext cx="207645" cy="238760"/>
          </a:xfrm>
          <a:custGeom>
            <a:avLst/>
            <a:gdLst/>
            <a:ahLst/>
            <a:cxnLst/>
            <a:rect l="l" t="t" r="r" b="b"/>
            <a:pathLst>
              <a:path w="207645" h="238760">
                <a:moveTo>
                  <a:pt x="0" y="0"/>
                </a:moveTo>
                <a:lnTo>
                  <a:pt x="207069" y="0"/>
                </a:lnTo>
                <a:lnTo>
                  <a:pt x="207069" y="238316"/>
                </a:lnTo>
                <a:lnTo>
                  <a:pt x="0" y="23831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171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4656772" y="5248948"/>
            <a:ext cx="280670" cy="365760"/>
          </a:xfrm>
          <a:custGeom>
            <a:avLst/>
            <a:gdLst/>
            <a:ahLst/>
            <a:cxnLst/>
            <a:rect l="l" t="t" r="r" b="b"/>
            <a:pathLst>
              <a:path w="280670" h="365760">
                <a:moveTo>
                  <a:pt x="233527" y="0"/>
                </a:moveTo>
                <a:lnTo>
                  <a:pt x="46710" y="0"/>
                </a:lnTo>
                <a:lnTo>
                  <a:pt x="28530" y="3671"/>
                </a:lnTo>
                <a:lnTo>
                  <a:pt x="13682" y="13682"/>
                </a:lnTo>
                <a:lnTo>
                  <a:pt x="3671" y="28530"/>
                </a:lnTo>
                <a:lnTo>
                  <a:pt x="0" y="46710"/>
                </a:lnTo>
                <a:lnTo>
                  <a:pt x="0" y="318846"/>
                </a:lnTo>
                <a:lnTo>
                  <a:pt x="3671" y="337026"/>
                </a:lnTo>
                <a:lnTo>
                  <a:pt x="13682" y="351872"/>
                </a:lnTo>
                <a:lnTo>
                  <a:pt x="28530" y="361882"/>
                </a:lnTo>
                <a:lnTo>
                  <a:pt x="46710" y="365552"/>
                </a:lnTo>
                <a:lnTo>
                  <a:pt x="233527" y="365552"/>
                </a:lnTo>
                <a:lnTo>
                  <a:pt x="251713" y="361882"/>
                </a:lnTo>
                <a:lnTo>
                  <a:pt x="266560" y="351872"/>
                </a:lnTo>
                <a:lnTo>
                  <a:pt x="276568" y="337026"/>
                </a:lnTo>
                <a:lnTo>
                  <a:pt x="280238" y="318846"/>
                </a:lnTo>
                <a:lnTo>
                  <a:pt x="280238" y="46710"/>
                </a:lnTo>
                <a:lnTo>
                  <a:pt x="276568" y="28530"/>
                </a:lnTo>
                <a:lnTo>
                  <a:pt x="266560" y="13682"/>
                </a:lnTo>
                <a:lnTo>
                  <a:pt x="251713" y="3671"/>
                </a:lnTo>
                <a:lnTo>
                  <a:pt x="233527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4656772" y="5248948"/>
            <a:ext cx="280670" cy="365760"/>
          </a:xfrm>
          <a:custGeom>
            <a:avLst/>
            <a:gdLst/>
            <a:ahLst/>
            <a:cxnLst/>
            <a:rect l="l" t="t" r="r" b="b"/>
            <a:pathLst>
              <a:path w="280670" h="365760">
                <a:moveTo>
                  <a:pt x="0" y="46706"/>
                </a:moveTo>
                <a:lnTo>
                  <a:pt x="3670" y="28526"/>
                </a:lnTo>
                <a:lnTo>
                  <a:pt x="13680" y="13680"/>
                </a:lnTo>
                <a:lnTo>
                  <a:pt x="28526" y="3670"/>
                </a:lnTo>
                <a:lnTo>
                  <a:pt x="46706" y="0"/>
                </a:lnTo>
                <a:lnTo>
                  <a:pt x="233528" y="0"/>
                </a:lnTo>
                <a:lnTo>
                  <a:pt x="251708" y="3670"/>
                </a:lnTo>
                <a:lnTo>
                  <a:pt x="266555" y="13680"/>
                </a:lnTo>
                <a:lnTo>
                  <a:pt x="276564" y="28526"/>
                </a:lnTo>
                <a:lnTo>
                  <a:pt x="280235" y="46706"/>
                </a:lnTo>
                <a:lnTo>
                  <a:pt x="280235" y="318842"/>
                </a:lnTo>
                <a:lnTo>
                  <a:pt x="276564" y="337022"/>
                </a:lnTo>
                <a:lnTo>
                  <a:pt x="266555" y="351869"/>
                </a:lnTo>
                <a:lnTo>
                  <a:pt x="251708" y="361878"/>
                </a:lnTo>
                <a:lnTo>
                  <a:pt x="233528" y="365549"/>
                </a:lnTo>
                <a:lnTo>
                  <a:pt x="46706" y="365549"/>
                </a:lnTo>
                <a:lnTo>
                  <a:pt x="28526" y="361878"/>
                </a:lnTo>
                <a:lnTo>
                  <a:pt x="13680" y="351869"/>
                </a:lnTo>
                <a:lnTo>
                  <a:pt x="3670" y="337022"/>
                </a:lnTo>
                <a:lnTo>
                  <a:pt x="0" y="318842"/>
                </a:lnTo>
                <a:lnTo>
                  <a:pt x="0" y="46706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4692370" y="5314581"/>
            <a:ext cx="207645" cy="238760"/>
          </a:xfrm>
          <a:custGeom>
            <a:avLst/>
            <a:gdLst/>
            <a:ahLst/>
            <a:cxnLst/>
            <a:rect l="l" t="t" r="r" b="b"/>
            <a:pathLst>
              <a:path w="207645" h="238760">
                <a:moveTo>
                  <a:pt x="0" y="238315"/>
                </a:moveTo>
                <a:lnTo>
                  <a:pt x="207068" y="238315"/>
                </a:lnTo>
                <a:lnTo>
                  <a:pt x="207068" y="0"/>
                </a:lnTo>
                <a:lnTo>
                  <a:pt x="0" y="0"/>
                </a:lnTo>
                <a:lnTo>
                  <a:pt x="0" y="238315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4692370" y="5314581"/>
            <a:ext cx="207645" cy="238760"/>
          </a:xfrm>
          <a:custGeom>
            <a:avLst/>
            <a:gdLst/>
            <a:ahLst/>
            <a:cxnLst/>
            <a:rect l="l" t="t" r="r" b="b"/>
            <a:pathLst>
              <a:path w="207645" h="238760">
                <a:moveTo>
                  <a:pt x="0" y="0"/>
                </a:moveTo>
                <a:lnTo>
                  <a:pt x="207069" y="0"/>
                </a:lnTo>
                <a:lnTo>
                  <a:pt x="207069" y="238316"/>
                </a:lnTo>
                <a:lnTo>
                  <a:pt x="0" y="23831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171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5474373" y="4908943"/>
            <a:ext cx="1114797" cy="157622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5683796" y="5258447"/>
            <a:ext cx="280670" cy="365760"/>
          </a:xfrm>
          <a:custGeom>
            <a:avLst/>
            <a:gdLst/>
            <a:ahLst/>
            <a:cxnLst/>
            <a:rect l="l" t="t" r="r" b="b"/>
            <a:pathLst>
              <a:path w="280670" h="365760">
                <a:moveTo>
                  <a:pt x="233527" y="0"/>
                </a:moveTo>
                <a:lnTo>
                  <a:pt x="46710" y="0"/>
                </a:lnTo>
                <a:lnTo>
                  <a:pt x="28530" y="3669"/>
                </a:lnTo>
                <a:lnTo>
                  <a:pt x="13682" y="13677"/>
                </a:lnTo>
                <a:lnTo>
                  <a:pt x="3671" y="28524"/>
                </a:lnTo>
                <a:lnTo>
                  <a:pt x="0" y="46710"/>
                </a:lnTo>
                <a:lnTo>
                  <a:pt x="0" y="318846"/>
                </a:lnTo>
                <a:lnTo>
                  <a:pt x="3671" y="337023"/>
                </a:lnTo>
                <a:lnTo>
                  <a:pt x="13682" y="351868"/>
                </a:lnTo>
                <a:lnTo>
                  <a:pt x="28530" y="361877"/>
                </a:lnTo>
                <a:lnTo>
                  <a:pt x="46710" y="365547"/>
                </a:lnTo>
                <a:lnTo>
                  <a:pt x="233527" y="365547"/>
                </a:lnTo>
                <a:lnTo>
                  <a:pt x="251707" y="361877"/>
                </a:lnTo>
                <a:lnTo>
                  <a:pt x="266555" y="351868"/>
                </a:lnTo>
                <a:lnTo>
                  <a:pt x="276566" y="337023"/>
                </a:lnTo>
                <a:lnTo>
                  <a:pt x="280238" y="318846"/>
                </a:lnTo>
                <a:lnTo>
                  <a:pt x="280238" y="46710"/>
                </a:lnTo>
                <a:lnTo>
                  <a:pt x="276566" y="28524"/>
                </a:lnTo>
                <a:lnTo>
                  <a:pt x="266555" y="13677"/>
                </a:lnTo>
                <a:lnTo>
                  <a:pt x="251707" y="3669"/>
                </a:lnTo>
                <a:lnTo>
                  <a:pt x="233527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5683796" y="5258447"/>
            <a:ext cx="280670" cy="365760"/>
          </a:xfrm>
          <a:custGeom>
            <a:avLst/>
            <a:gdLst/>
            <a:ahLst/>
            <a:cxnLst/>
            <a:rect l="l" t="t" r="r" b="b"/>
            <a:pathLst>
              <a:path w="280670" h="365760">
                <a:moveTo>
                  <a:pt x="0" y="46706"/>
                </a:moveTo>
                <a:lnTo>
                  <a:pt x="3670" y="28526"/>
                </a:lnTo>
                <a:lnTo>
                  <a:pt x="13680" y="13680"/>
                </a:lnTo>
                <a:lnTo>
                  <a:pt x="28526" y="3670"/>
                </a:lnTo>
                <a:lnTo>
                  <a:pt x="46706" y="0"/>
                </a:lnTo>
                <a:lnTo>
                  <a:pt x="233528" y="0"/>
                </a:lnTo>
                <a:lnTo>
                  <a:pt x="251708" y="3670"/>
                </a:lnTo>
                <a:lnTo>
                  <a:pt x="266555" y="13680"/>
                </a:lnTo>
                <a:lnTo>
                  <a:pt x="276564" y="28526"/>
                </a:lnTo>
                <a:lnTo>
                  <a:pt x="280235" y="46706"/>
                </a:lnTo>
                <a:lnTo>
                  <a:pt x="280235" y="318842"/>
                </a:lnTo>
                <a:lnTo>
                  <a:pt x="276564" y="337022"/>
                </a:lnTo>
                <a:lnTo>
                  <a:pt x="266555" y="351869"/>
                </a:lnTo>
                <a:lnTo>
                  <a:pt x="251708" y="361878"/>
                </a:lnTo>
                <a:lnTo>
                  <a:pt x="233528" y="365549"/>
                </a:lnTo>
                <a:lnTo>
                  <a:pt x="46706" y="365549"/>
                </a:lnTo>
                <a:lnTo>
                  <a:pt x="28526" y="361878"/>
                </a:lnTo>
                <a:lnTo>
                  <a:pt x="13680" y="351869"/>
                </a:lnTo>
                <a:lnTo>
                  <a:pt x="3670" y="337022"/>
                </a:lnTo>
                <a:lnTo>
                  <a:pt x="0" y="318842"/>
                </a:lnTo>
                <a:lnTo>
                  <a:pt x="0" y="46706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5719394" y="5324081"/>
            <a:ext cx="207645" cy="238760"/>
          </a:xfrm>
          <a:custGeom>
            <a:avLst/>
            <a:gdLst/>
            <a:ahLst/>
            <a:cxnLst/>
            <a:rect l="l" t="t" r="r" b="b"/>
            <a:pathLst>
              <a:path w="207645" h="238760">
                <a:moveTo>
                  <a:pt x="0" y="238315"/>
                </a:moveTo>
                <a:lnTo>
                  <a:pt x="207068" y="238315"/>
                </a:lnTo>
                <a:lnTo>
                  <a:pt x="207068" y="0"/>
                </a:lnTo>
                <a:lnTo>
                  <a:pt x="0" y="0"/>
                </a:lnTo>
                <a:lnTo>
                  <a:pt x="0" y="238315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5719394" y="5324081"/>
            <a:ext cx="207645" cy="238760"/>
          </a:xfrm>
          <a:custGeom>
            <a:avLst/>
            <a:gdLst/>
            <a:ahLst/>
            <a:cxnLst/>
            <a:rect l="l" t="t" r="r" b="b"/>
            <a:pathLst>
              <a:path w="207645" h="238760">
                <a:moveTo>
                  <a:pt x="0" y="0"/>
                </a:moveTo>
                <a:lnTo>
                  <a:pt x="207069" y="0"/>
                </a:lnTo>
                <a:lnTo>
                  <a:pt x="207069" y="238316"/>
                </a:lnTo>
                <a:lnTo>
                  <a:pt x="0" y="23831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171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6086094" y="5258447"/>
            <a:ext cx="280670" cy="365760"/>
          </a:xfrm>
          <a:custGeom>
            <a:avLst/>
            <a:gdLst/>
            <a:ahLst/>
            <a:cxnLst/>
            <a:rect l="l" t="t" r="r" b="b"/>
            <a:pathLst>
              <a:path w="280670" h="365760">
                <a:moveTo>
                  <a:pt x="233527" y="0"/>
                </a:moveTo>
                <a:lnTo>
                  <a:pt x="46710" y="0"/>
                </a:lnTo>
                <a:lnTo>
                  <a:pt x="28530" y="3669"/>
                </a:lnTo>
                <a:lnTo>
                  <a:pt x="13682" y="13677"/>
                </a:lnTo>
                <a:lnTo>
                  <a:pt x="3671" y="28524"/>
                </a:lnTo>
                <a:lnTo>
                  <a:pt x="0" y="46710"/>
                </a:lnTo>
                <a:lnTo>
                  <a:pt x="0" y="318846"/>
                </a:lnTo>
                <a:lnTo>
                  <a:pt x="3671" y="337023"/>
                </a:lnTo>
                <a:lnTo>
                  <a:pt x="13682" y="351868"/>
                </a:lnTo>
                <a:lnTo>
                  <a:pt x="28530" y="361877"/>
                </a:lnTo>
                <a:lnTo>
                  <a:pt x="46710" y="365547"/>
                </a:lnTo>
                <a:lnTo>
                  <a:pt x="233527" y="365547"/>
                </a:lnTo>
                <a:lnTo>
                  <a:pt x="251707" y="361877"/>
                </a:lnTo>
                <a:lnTo>
                  <a:pt x="266555" y="351868"/>
                </a:lnTo>
                <a:lnTo>
                  <a:pt x="276566" y="337023"/>
                </a:lnTo>
                <a:lnTo>
                  <a:pt x="280238" y="318846"/>
                </a:lnTo>
                <a:lnTo>
                  <a:pt x="280238" y="46710"/>
                </a:lnTo>
                <a:lnTo>
                  <a:pt x="276566" y="28524"/>
                </a:lnTo>
                <a:lnTo>
                  <a:pt x="266555" y="13677"/>
                </a:lnTo>
                <a:lnTo>
                  <a:pt x="251707" y="3669"/>
                </a:lnTo>
                <a:lnTo>
                  <a:pt x="233527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6086094" y="5258447"/>
            <a:ext cx="280670" cy="365760"/>
          </a:xfrm>
          <a:custGeom>
            <a:avLst/>
            <a:gdLst/>
            <a:ahLst/>
            <a:cxnLst/>
            <a:rect l="l" t="t" r="r" b="b"/>
            <a:pathLst>
              <a:path w="280670" h="365760">
                <a:moveTo>
                  <a:pt x="0" y="46706"/>
                </a:moveTo>
                <a:lnTo>
                  <a:pt x="3670" y="28526"/>
                </a:lnTo>
                <a:lnTo>
                  <a:pt x="13680" y="13680"/>
                </a:lnTo>
                <a:lnTo>
                  <a:pt x="28526" y="3670"/>
                </a:lnTo>
                <a:lnTo>
                  <a:pt x="46706" y="0"/>
                </a:lnTo>
                <a:lnTo>
                  <a:pt x="233528" y="0"/>
                </a:lnTo>
                <a:lnTo>
                  <a:pt x="251708" y="3670"/>
                </a:lnTo>
                <a:lnTo>
                  <a:pt x="266555" y="13680"/>
                </a:lnTo>
                <a:lnTo>
                  <a:pt x="276564" y="28526"/>
                </a:lnTo>
                <a:lnTo>
                  <a:pt x="280235" y="46706"/>
                </a:lnTo>
                <a:lnTo>
                  <a:pt x="280235" y="318842"/>
                </a:lnTo>
                <a:lnTo>
                  <a:pt x="276564" y="337022"/>
                </a:lnTo>
                <a:lnTo>
                  <a:pt x="266555" y="351869"/>
                </a:lnTo>
                <a:lnTo>
                  <a:pt x="251708" y="361878"/>
                </a:lnTo>
                <a:lnTo>
                  <a:pt x="233528" y="365549"/>
                </a:lnTo>
                <a:lnTo>
                  <a:pt x="46706" y="365549"/>
                </a:lnTo>
                <a:lnTo>
                  <a:pt x="28526" y="361878"/>
                </a:lnTo>
                <a:lnTo>
                  <a:pt x="13680" y="351869"/>
                </a:lnTo>
                <a:lnTo>
                  <a:pt x="3670" y="337022"/>
                </a:lnTo>
                <a:lnTo>
                  <a:pt x="0" y="318842"/>
                </a:lnTo>
                <a:lnTo>
                  <a:pt x="0" y="46706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6121692" y="5324081"/>
            <a:ext cx="207645" cy="238760"/>
          </a:xfrm>
          <a:custGeom>
            <a:avLst/>
            <a:gdLst/>
            <a:ahLst/>
            <a:cxnLst/>
            <a:rect l="l" t="t" r="r" b="b"/>
            <a:pathLst>
              <a:path w="207645" h="238760">
                <a:moveTo>
                  <a:pt x="0" y="238315"/>
                </a:moveTo>
                <a:lnTo>
                  <a:pt x="207068" y="238315"/>
                </a:lnTo>
                <a:lnTo>
                  <a:pt x="207068" y="0"/>
                </a:lnTo>
                <a:lnTo>
                  <a:pt x="0" y="0"/>
                </a:lnTo>
                <a:lnTo>
                  <a:pt x="0" y="238315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6121692" y="5324081"/>
            <a:ext cx="207645" cy="238760"/>
          </a:xfrm>
          <a:custGeom>
            <a:avLst/>
            <a:gdLst/>
            <a:ahLst/>
            <a:cxnLst/>
            <a:rect l="l" t="t" r="r" b="b"/>
            <a:pathLst>
              <a:path w="207645" h="238760">
                <a:moveTo>
                  <a:pt x="0" y="0"/>
                </a:moveTo>
                <a:lnTo>
                  <a:pt x="207069" y="0"/>
                </a:lnTo>
                <a:lnTo>
                  <a:pt x="207069" y="238316"/>
                </a:lnTo>
                <a:lnTo>
                  <a:pt x="0" y="23831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171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7423302" y="2800464"/>
            <a:ext cx="2838450" cy="1366520"/>
          </a:xfrm>
          <a:custGeom>
            <a:avLst/>
            <a:gdLst/>
            <a:ahLst/>
            <a:cxnLst/>
            <a:rect l="l" t="t" r="r" b="b"/>
            <a:pathLst>
              <a:path w="2838450" h="1366520">
                <a:moveTo>
                  <a:pt x="0" y="0"/>
                </a:moveTo>
                <a:lnTo>
                  <a:pt x="2837951" y="0"/>
                </a:lnTo>
                <a:lnTo>
                  <a:pt x="2837951" y="1366130"/>
                </a:lnTo>
                <a:lnTo>
                  <a:pt x="0" y="136613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B0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5323039" y="4773256"/>
            <a:ext cx="1407160" cy="1288415"/>
          </a:xfrm>
          <a:custGeom>
            <a:avLst/>
            <a:gdLst/>
            <a:ahLst/>
            <a:cxnLst/>
            <a:rect l="l" t="t" r="r" b="b"/>
            <a:pathLst>
              <a:path w="1407159" h="1288414">
                <a:moveTo>
                  <a:pt x="0" y="0"/>
                </a:moveTo>
                <a:lnTo>
                  <a:pt x="1406590" y="0"/>
                </a:lnTo>
                <a:lnTo>
                  <a:pt x="1406590" y="1288270"/>
                </a:lnTo>
                <a:lnTo>
                  <a:pt x="0" y="128827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2707017" y="5148757"/>
            <a:ext cx="967105" cy="579120"/>
          </a:xfrm>
          <a:custGeom>
            <a:avLst/>
            <a:gdLst/>
            <a:ahLst/>
            <a:cxnLst/>
            <a:rect l="l" t="t" r="r" b="b"/>
            <a:pathLst>
              <a:path w="967104" h="579120">
                <a:moveTo>
                  <a:pt x="0" y="0"/>
                </a:moveTo>
                <a:lnTo>
                  <a:pt x="966827" y="0"/>
                </a:lnTo>
                <a:lnTo>
                  <a:pt x="966827" y="578872"/>
                </a:lnTo>
                <a:lnTo>
                  <a:pt x="0" y="578872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4119117" y="5152694"/>
            <a:ext cx="967105" cy="579120"/>
          </a:xfrm>
          <a:custGeom>
            <a:avLst/>
            <a:gdLst/>
            <a:ahLst/>
            <a:cxnLst/>
            <a:rect l="l" t="t" r="r" b="b"/>
            <a:pathLst>
              <a:path w="967104" h="579120">
                <a:moveTo>
                  <a:pt x="0" y="0"/>
                </a:moveTo>
                <a:lnTo>
                  <a:pt x="966827" y="0"/>
                </a:lnTo>
                <a:lnTo>
                  <a:pt x="966827" y="578872"/>
                </a:lnTo>
                <a:lnTo>
                  <a:pt x="0" y="578872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5544553" y="5148757"/>
            <a:ext cx="967105" cy="579120"/>
          </a:xfrm>
          <a:custGeom>
            <a:avLst/>
            <a:gdLst/>
            <a:ahLst/>
            <a:cxnLst/>
            <a:rect l="l" t="t" r="r" b="b"/>
            <a:pathLst>
              <a:path w="967104" h="579120">
                <a:moveTo>
                  <a:pt x="0" y="0"/>
                </a:moveTo>
                <a:lnTo>
                  <a:pt x="966827" y="0"/>
                </a:lnTo>
                <a:lnTo>
                  <a:pt x="966827" y="578872"/>
                </a:lnTo>
                <a:lnTo>
                  <a:pt x="0" y="578872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7571663" y="2943288"/>
            <a:ext cx="1152525" cy="800100"/>
          </a:xfrm>
          <a:custGeom>
            <a:avLst/>
            <a:gdLst/>
            <a:ahLst/>
            <a:cxnLst/>
            <a:rect l="l" t="t" r="r" b="b"/>
            <a:pathLst>
              <a:path w="1152525" h="800100">
                <a:moveTo>
                  <a:pt x="0" y="0"/>
                </a:moveTo>
                <a:lnTo>
                  <a:pt x="1152270" y="0"/>
                </a:lnTo>
                <a:lnTo>
                  <a:pt x="1152270" y="799930"/>
                </a:lnTo>
                <a:lnTo>
                  <a:pt x="0" y="79993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8958706" y="2945307"/>
            <a:ext cx="1152525" cy="800100"/>
          </a:xfrm>
          <a:custGeom>
            <a:avLst/>
            <a:gdLst/>
            <a:ahLst/>
            <a:cxnLst/>
            <a:rect l="l" t="t" r="r" b="b"/>
            <a:pathLst>
              <a:path w="1152525" h="800100">
                <a:moveTo>
                  <a:pt x="0" y="0"/>
                </a:moveTo>
                <a:lnTo>
                  <a:pt x="1152270" y="0"/>
                </a:lnTo>
                <a:lnTo>
                  <a:pt x="1152270" y="799930"/>
                </a:lnTo>
                <a:lnTo>
                  <a:pt x="0" y="79993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 txBox="1"/>
          <p:nvPr/>
        </p:nvSpPr>
        <p:spPr>
          <a:xfrm>
            <a:off x="6908977" y="4268724"/>
            <a:ext cx="2367280" cy="157416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647190" marR="5080" indent="-134620">
              <a:lnSpc>
                <a:spcPts val="2130"/>
              </a:lnSpc>
              <a:spcBef>
                <a:spcPts val="195"/>
              </a:spcBef>
            </a:pPr>
            <a:r>
              <a:rPr sz="1800" b="1" spc="-75" dirty="0">
                <a:solidFill>
                  <a:srgbClr val="00B050"/>
                </a:solidFill>
                <a:latin typeface="Trebuchet MS" panose="020B0603020202020204"/>
                <a:cs typeface="Trebuchet MS" panose="020B0603020202020204"/>
              </a:rPr>
              <a:t>Add</a:t>
            </a:r>
            <a:r>
              <a:rPr sz="1800" b="1" spc="-225" dirty="0">
                <a:solidFill>
                  <a:srgbClr val="00B0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b="1" spc="-105" dirty="0">
                <a:solidFill>
                  <a:srgbClr val="00B050"/>
                </a:solidFill>
                <a:latin typeface="Trebuchet MS" panose="020B0603020202020204"/>
                <a:cs typeface="Trebuchet MS" panose="020B0603020202020204"/>
              </a:rPr>
              <a:t>new  </a:t>
            </a:r>
            <a:r>
              <a:rPr sz="1800" b="1" spc="-90" dirty="0">
                <a:solidFill>
                  <a:srgbClr val="00B050"/>
                </a:solidFill>
                <a:latin typeface="Trebuchet MS" panose="020B0603020202020204"/>
                <a:cs typeface="Trebuchet MS" panose="020B0603020202020204"/>
              </a:rPr>
              <a:t>nodes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34290" marR="1577975" indent="-21590" algn="just">
              <a:lnSpc>
                <a:spcPct val="100000"/>
              </a:lnSpc>
              <a:spcBef>
                <a:spcPts val="1390"/>
              </a:spcBef>
            </a:pPr>
            <a:r>
              <a:rPr sz="1800" b="1" spc="-14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800" b="1" spc="-114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800" b="1" spc="-9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m</a:t>
            </a:r>
            <a:r>
              <a:rPr sz="1800" b="1" spc="-6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800" b="1" spc="-12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800" b="1" spc="-9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e  </a:t>
            </a:r>
            <a:r>
              <a:rPr sz="1800" b="1" spc="-11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existing  </a:t>
            </a:r>
            <a:r>
              <a:rPr sz="1800" b="1" spc="-9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nodes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88783" y="2935414"/>
            <a:ext cx="1114797" cy="157622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996184" y="2935414"/>
            <a:ext cx="1114797" cy="157622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16939" y="686854"/>
            <a:ext cx="3918585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spc="-15" dirty="0">
                <a:solidFill>
                  <a:srgbClr val="000000"/>
                </a:solidFill>
              </a:rPr>
              <a:t>Over-partitioning</a:t>
            </a:r>
            <a:endParaRPr sz="3800"/>
          </a:p>
        </p:txBody>
      </p:sp>
      <p:sp>
        <p:nvSpPr>
          <p:cNvPr id="6" name="object 6"/>
          <p:cNvSpPr/>
          <p:nvPr/>
        </p:nvSpPr>
        <p:spPr>
          <a:xfrm>
            <a:off x="6184607" y="2938894"/>
            <a:ext cx="1114797" cy="157622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588214" y="3036392"/>
            <a:ext cx="280035" cy="614045"/>
          </a:xfrm>
          <a:custGeom>
            <a:avLst/>
            <a:gdLst/>
            <a:ahLst/>
            <a:cxnLst/>
            <a:rect l="l" t="t" r="r" b="b"/>
            <a:pathLst>
              <a:path w="280034" h="614045">
                <a:moveTo>
                  <a:pt x="233260" y="0"/>
                </a:moveTo>
                <a:lnTo>
                  <a:pt x="46647" y="0"/>
                </a:lnTo>
                <a:lnTo>
                  <a:pt x="28487" y="3666"/>
                </a:lnTo>
                <a:lnTo>
                  <a:pt x="13660" y="13666"/>
                </a:lnTo>
                <a:lnTo>
                  <a:pt x="3664" y="28498"/>
                </a:lnTo>
                <a:lnTo>
                  <a:pt x="0" y="46659"/>
                </a:lnTo>
                <a:lnTo>
                  <a:pt x="0" y="567054"/>
                </a:lnTo>
                <a:lnTo>
                  <a:pt x="3664" y="585216"/>
                </a:lnTo>
                <a:lnTo>
                  <a:pt x="13660" y="600048"/>
                </a:lnTo>
                <a:lnTo>
                  <a:pt x="28487" y="610047"/>
                </a:lnTo>
                <a:lnTo>
                  <a:pt x="46647" y="613714"/>
                </a:lnTo>
                <a:lnTo>
                  <a:pt x="233260" y="613714"/>
                </a:lnTo>
                <a:lnTo>
                  <a:pt x="251415" y="610047"/>
                </a:lnTo>
                <a:lnTo>
                  <a:pt x="266242" y="600048"/>
                </a:lnTo>
                <a:lnTo>
                  <a:pt x="276241" y="585216"/>
                </a:lnTo>
                <a:lnTo>
                  <a:pt x="279908" y="567054"/>
                </a:lnTo>
                <a:lnTo>
                  <a:pt x="279908" y="46659"/>
                </a:lnTo>
                <a:lnTo>
                  <a:pt x="276241" y="28498"/>
                </a:lnTo>
                <a:lnTo>
                  <a:pt x="266242" y="13666"/>
                </a:lnTo>
                <a:lnTo>
                  <a:pt x="251415" y="3666"/>
                </a:lnTo>
                <a:lnTo>
                  <a:pt x="233260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588214" y="3036392"/>
            <a:ext cx="280035" cy="614045"/>
          </a:xfrm>
          <a:custGeom>
            <a:avLst/>
            <a:gdLst/>
            <a:ahLst/>
            <a:cxnLst/>
            <a:rect l="l" t="t" r="r" b="b"/>
            <a:pathLst>
              <a:path w="280034" h="614045">
                <a:moveTo>
                  <a:pt x="0" y="46652"/>
                </a:moveTo>
                <a:lnTo>
                  <a:pt x="3666" y="28493"/>
                </a:lnTo>
                <a:lnTo>
                  <a:pt x="13664" y="13664"/>
                </a:lnTo>
                <a:lnTo>
                  <a:pt x="28493" y="3666"/>
                </a:lnTo>
                <a:lnTo>
                  <a:pt x="46652" y="0"/>
                </a:lnTo>
                <a:lnTo>
                  <a:pt x="233259" y="0"/>
                </a:lnTo>
                <a:lnTo>
                  <a:pt x="251418" y="3666"/>
                </a:lnTo>
                <a:lnTo>
                  <a:pt x="266247" y="13664"/>
                </a:lnTo>
                <a:lnTo>
                  <a:pt x="276245" y="28493"/>
                </a:lnTo>
                <a:lnTo>
                  <a:pt x="279912" y="46652"/>
                </a:lnTo>
                <a:lnTo>
                  <a:pt x="279912" y="567050"/>
                </a:lnTo>
                <a:lnTo>
                  <a:pt x="276245" y="585209"/>
                </a:lnTo>
                <a:lnTo>
                  <a:pt x="266247" y="600039"/>
                </a:lnTo>
                <a:lnTo>
                  <a:pt x="251418" y="610037"/>
                </a:lnTo>
                <a:lnTo>
                  <a:pt x="233259" y="613703"/>
                </a:lnTo>
                <a:lnTo>
                  <a:pt x="46652" y="613703"/>
                </a:lnTo>
                <a:lnTo>
                  <a:pt x="28493" y="610037"/>
                </a:lnTo>
                <a:lnTo>
                  <a:pt x="13664" y="600039"/>
                </a:lnTo>
                <a:lnTo>
                  <a:pt x="3666" y="585209"/>
                </a:lnTo>
                <a:lnTo>
                  <a:pt x="0" y="567050"/>
                </a:lnTo>
                <a:lnTo>
                  <a:pt x="0" y="4665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684149" y="3071012"/>
            <a:ext cx="92062" cy="2080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624751" y="3313701"/>
            <a:ext cx="207010" cy="163195"/>
          </a:xfrm>
          <a:custGeom>
            <a:avLst/>
            <a:gdLst/>
            <a:ahLst/>
            <a:cxnLst/>
            <a:rect l="l" t="t" r="r" b="b"/>
            <a:pathLst>
              <a:path w="207009" h="163195">
                <a:moveTo>
                  <a:pt x="0" y="162567"/>
                </a:moveTo>
                <a:lnTo>
                  <a:pt x="206829" y="162567"/>
                </a:lnTo>
                <a:lnTo>
                  <a:pt x="206829" y="0"/>
                </a:lnTo>
                <a:lnTo>
                  <a:pt x="0" y="0"/>
                </a:lnTo>
                <a:lnTo>
                  <a:pt x="0" y="162567"/>
                </a:lnTo>
                <a:close/>
              </a:path>
            </a:pathLst>
          </a:custGeom>
          <a:solidFill>
            <a:srgbClr val="5B9B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624751" y="3313709"/>
            <a:ext cx="207010" cy="163195"/>
          </a:xfrm>
          <a:custGeom>
            <a:avLst/>
            <a:gdLst/>
            <a:ahLst/>
            <a:cxnLst/>
            <a:rect l="l" t="t" r="r" b="b"/>
            <a:pathLst>
              <a:path w="207009" h="163195">
                <a:moveTo>
                  <a:pt x="0" y="0"/>
                </a:moveTo>
                <a:lnTo>
                  <a:pt x="206830" y="0"/>
                </a:lnTo>
                <a:lnTo>
                  <a:pt x="206830" y="162568"/>
                </a:lnTo>
                <a:lnTo>
                  <a:pt x="0" y="162568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171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624751" y="3477186"/>
            <a:ext cx="207010" cy="104775"/>
          </a:xfrm>
          <a:custGeom>
            <a:avLst/>
            <a:gdLst/>
            <a:ahLst/>
            <a:cxnLst/>
            <a:rect l="l" t="t" r="r" b="b"/>
            <a:pathLst>
              <a:path w="207009" h="104775">
                <a:moveTo>
                  <a:pt x="0" y="104556"/>
                </a:moveTo>
                <a:lnTo>
                  <a:pt x="206829" y="104556"/>
                </a:lnTo>
                <a:lnTo>
                  <a:pt x="206829" y="0"/>
                </a:lnTo>
                <a:lnTo>
                  <a:pt x="0" y="0"/>
                </a:lnTo>
                <a:lnTo>
                  <a:pt x="0" y="104556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624751" y="3477183"/>
            <a:ext cx="207010" cy="104775"/>
          </a:xfrm>
          <a:custGeom>
            <a:avLst/>
            <a:gdLst/>
            <a:ahLst/>
            <a:cxnLst/>
            <a:rect l="l" t="t" r="r" b="b"/>
            <a:pathLst>
              <a:path w="207009" h="104775">
                <a:moveTo>
                  <a:pt x="0" y="0"/>
                </a:moveTo>
                <a:lnTo>
                  <a:pt x="206830" y="0"/>
                </a:lnTo>
                <a:lnTo>
                  <a:pt x="206830" y="104556"/>
                </a:lnTo>
                <a:lnTo>
                  <a:pt x="0" y="10455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171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415348" y="3036392"/>
            <a:ext cx="280035" cy="614045"/>
          </a:xfrm>
          <a:custGeom>
            <a:avLst/>
            <a:gdLst/>
            <a:ahLst/>
            <a:cxnLst/>
            <a:rect l="l" t="t" r="r" b="b"/>
            <a:pathLst>
              <a:path w="280034" h="614045">
                <a:moveTo>
                  <a:pt x="233260" y="0"/>
                </a:moveTo>
                <a:lnTo>
                  <a:pt x="46647" y="0"/>
                </a:lnTo>
                <a:lnTo>
                  <a:pt x="28492" y="3666"/>
                </a:lnTo>
                <a:lnTo>
                  <a:pt x="13665" y="13666"/>
                </a:lnTo>
                <a:lnTo>
                  <a:pt x="3666" y="28498"/>
                </a:lnTo>
                <a:lnTo>
                  <a:pt x="0" y="46659"/>
                </a:lnTo>
                <a:lnTo>
                  <a:pt x="0" y="567054"/>
                </a:lnTo>
                <a:lnTo>
                  <a:pt x="3666" y="585216"/>
                </a:lnTo>
                <a:lnTo>
                  <a:pt x="13665" y="600048"/>
                </a:lnTo>
                <a:lnTo>
                  <a:pt x="28492" y="610047"/>
                </a:lnTo>
                <a:lnTo>
                  <a:pt x="46647" y="613714"/>
                </a:lnTo>
                <a:lnTo>
                  <a:pt x="233260" y="613714"/>
                </a:lnTo>
                <a:lnTo>
                  <a:pt x="251420" y="610047"/>
                </a:lnTo>
                <a:lnTo>
                  <a:pt x="266247" y="600048"/>
                </a:lnTo>
                <a:lnTo>
                  <a:pt x="276243" y="585216"/>
                </a:lnTo>
                <a:lnTo>
                  <a:pt x="279907" y="567054"/>
                </a:lnTo>
                <a:lnTo>
                  <a:pt x="279907" y="46659"/>
                </a:lnTo>
                <a:lnTo>
                  <a:pt x="276243" y="28498"/>
                </a:lnTo>
                <a:lnTo>
                  <a:pt x="266247" y="13666"/>
                </a:lnTo>
                <a:lnTo>
                  <a:pt x="251420" y="3666"/>
                </a:lnTo>
                <a:lnTo>
                  <a:pt x="233260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9415348" y="3036392"/>
            <a:ext cx="280035" cy="614045"/>
          </a:xfrm>
          <a:custGeom>
            <a:avLst/>
            <a:gdLst/>
            <a:ahLst/>
            <a:cxnLst/>
            <a:rect l="l" t="t" r="r" b="b"/>
            <a:pathLst>
              <a:path w="280034" h="614045">
                <a:moveTo>
                  <a:pt x="0" y="46652"/>
                </a:moveTo>
                <a:lnTo>
                  <a:pt x="3666" y="28493"/>
                </a:lnTo>
                <a:lnTo>
                  <a:pt x="13664" y="13664"/>
                </a:lnTo>
                <a:lnTo>
                  <a:pt x="28493" y="3666"/>
                </a:lnTo>
                <a:lnTo>
                  <a:pt x="46652" y="0"/>
                </a:lnTo>
                <a:lnTo>
                  <a:pt x="233259" y="0"/>
                </a:lnTo>
                <a:lnTo>
                  <a:pt x="251418" y="3666"/>
                </a:lnTo>
                <a:lnTo>
                  <a:pt x="266247" y="13664"/>
                </a:lnTo>
                <a:lnTo>
                  <a:pt x="276245" y="28493"/>
                </a:lnTo>
                <a:lnTo>
                  <a:pt x="279912" y="46652"/>
                </a:lnTo>
                <a:lnTo>
                  <a:pt x="279912" y="567050"/>
                </a:lnTo>
                <a:lnTo>
                  <a:pt x="276245" y="585209"/>
                </a:lnTo>
                <a:lnTo>
                  <a:pt x="266247" y="600039"/>
                </a:lnTo>
                <a:lnTo>
                  <a:pt x="251418" y="610037"/>
                </a:lnTo>
                <a:lnTo>
                  <a:pt x="233259" y="613703"/>
                </a:lnTo>
                <a:lnTo>
                  <a:pt x="46652" y="613703"/>
                </a:lnTo>
                <a:lnTo>
                  <a:pt x="28493" y="610037"/>
                </a:lnTo>
                <a:lnTo>
                  <a:pt x="13664" y="600039"/>
                </a:lnTo>
                <a:lnTo>
                  <a:pt x="3666" y="585209"/>
                </a:lnTo>
                <a:lnTo>
                  <a:pt x="0" y="567050"/>
                </a:lnTo>
                <a:lnTo>
                  <a:pt x="0" y="4665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511296" y="3071012"/>
            <a:ext cx="92062" cy="2080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9451885" y="3313701"/>
            <a:ext cx="207010" cy="163195"/>
          </a:xfrm>
          <a:custGeom>
            <a:avLst/>
            <a:gdLst/>
            <a:ahLst/>
            <a:cxnLst/>
            <a:rect l="l" t="t" r="r" b="b"/>
            <a:pathLst>
              <a:path w="207009" h="163195">
                <a:moveTo>
                  <a:pt x="0" y="162567"/>
                </a:moveTo>
                <a:lnTo>
                  <a:pt x="206829" y="162567"/>
                </a:lnTo>
                <a:lnTo>
                  <a:pt x="206829" y="0"/>
                </a:lnTo>
                <a:lnTo>
                  <a:pt x="0" y="0"/>
                </a:lnTo>
                <a:lnTo>
                  <a:pt x="0" y="162567"/>
                </a:lnTo>
                <a:close/>
              </a:path>
            </a:pathLst>
          </a:custGeom>
          <a:solidFill>
            <a:srgbClr val="5B9B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9451885" y="3313709"/>
            <a:ext cx="207010" cy="163195"/>
          </a:xfrm>
          <a:custGeom>
            <a:avLst/>
            <a:gdLst/>
            <a:ahLst/>
            <a:cxnLst/>
            <a:rect l="l" t="t" r="r" b="b"/>
            <a:pathLst>
              <a:path w="207009" h="163195">
                <a:moveTo>
                  <a:pt x="0" y="0"/>
                </a:moveTo>
                <a:lnTo>
                  <a:pt x="206830" y="0"/>
                </a:lnTo>
                <a:lnTo>
                  <a:pt x="206830" y="162568"/>
                </a:lnTo>
                <a:lnTo>
                  <a:pt x="0" y="162568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171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9451885" y="3477186"/>
            <a:ext cx="207010" cy="104775"/>
          </a:xfrm>
          <a:custGeom>
            <a:avLst/>
            <a:gdLst/>
            <a:ahLst/>
            <a:cxnLst/>
            <a:rect l="l" t="t" r="r" b="b"/>
            <a:pathLst>
              <a:path w="207009" h="104775">
                <a:moveTo>
                  <a:pt x="0" y="104556"/>
                </a:moveTo>
                <a:lnTo>
                  <a:pt x="206829" y="104556"/>
                </a:lnTo>
                <a:lnTo>
                  <a:pt x="206829" y="0"/>
                </a:lnTo>
                <a:lnTo>
                  <a:pt x="0" y="0"/>
                </a:lnTo>
                <a:lnTo>
                  <a:pt x="0" y="104556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9451885" y="3477183"/>
            <a:ext cx="207010" cy="104775"/>
          </a:xfrm>
          <a:custGeom>
            <a:avLst/>
            <a:gdLst/>
            <a:ahLst/>
            <a:cxnLst/>
            <a:rect l="l" t="t" r="r" b="b"/>
            <a:pathLst>
              <a:path w="207009" h="104775">
                <a:moveTo>
                  <a:pt x="0" y="0"/>
                </a:moveTo>
                <a:lnTo>
                  <a:pt x="206830" y="0"/>
                </a:lnTo>
                <a:lnTo>
                  <a:pt x="206830" y="104556"/>
                </a:lnTo>
                <a:lnTo>
                  <a:pt x="0" y="10455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171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231458" y="3036392"/>
            <a:ext cx="280035" cy="614045"/>
          </a:xfrm>
          <a:custGeom>
            <a:avLst/>
            <a:gdLst/>
            <a:ahLst/>
            <a:cxnLst/>
            <a:rect l="l" t="t" r="r" b="b"/>
            <a:pathLst>
              <a:path w="280034" h="614045">
                <a:moveTo>
                  <a:pt x="233260" y="0"/>
                </a:moveTo>
                <a:lnTo>
                  <a:pt x="46659" y="0"/>
                </a:lnTo>
                <a:lnTo>
                  <a:pt x="28498" y="3666"/>
                </a:lnTo>
                <a:lnTo>
                  <a:pt x="13666" y="13666"/>
                </a:lnTo>
                <a:lnTo>
                  <a:pt x="3666" y="28498"/>
                </a:lnTo>
                <a:lnTo>
                  <a:pt x="0" y="46659"/>
                </a:lnTo>
                <a:lnTo>
                  <a:pt x="0" y="567054"/>
                </a:lnTo>
                <a:lnTo>
                  <a:pt x="3666" y="585216"/>
                </a:lnTo>
                <a:lnTo>
                  <a:pt x="13666" y="600048"/>
                </a:lnTo>
                <a:lnTo>
                  <a:pt x="28498" y="610047"/>
                </a:lnTo>
                <a:lnTo>
                  <a:pt x="46659" y="613714"/>
                </a:lnTo>
                <a:lnTo>
                  <a:pt x="233260" y="613714"/>
                </a:lnTo>
                <a:lnTo>
                  <a:pt x="251422" y="610047"/>
                </a:lnTo>
                <a:lnTo>
                  <a:pt x="266253" y="600048"/>
                </a:lnTo>
                <a:lnTo>
                  <a:pt x="276253" y="585216"/>
                </a:lnTo>
                <a:lnTo>
                  <a:pt x="279920" y="567054"/>
                </a:lnTo>
                <a:lnTo>
                  <a:pt x="279920" y="46659"/>
                </a:lnTo>
                <a:lnTo>
                  <a:pt x="276253" y="28498"/>
                </a:lnTo>
                <a:lnTo>
                  <a:pt x="266253" y="13666"/>
                </a:lnTo>
                <a:lnTo>
                  <a:pt x="251422" y="3666"/>
                </a:lnTo>
                <a:lnTo>
                  <a:pt x="233260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231458" y="3036392"/>
            <a:ext cx="280035" cy="614045"/>
          </a:xfrm>
          <a:custGeom>
            <a:avLst/>
            <a:gdLst/>
            <a:ahLst/>
            <a:cxnLst/>
            <a:rect l="l" t="t" r="r" b="b"/>
            <a:pathLst>
              <a:path w="280034" h="614045">
                <a:moveTo>
                  <a:pt x="0" y="46652"/>
                </a:moveTo>
                <a:lnTo>
                  <a:pt x="3666" y="28493"/>
                </a:lnTo>
                <a:lnTo>
                  <a:pt x="13664" y="13664"/>
                </a:lnTo>
                <a:lnTo>
                  <a:pt x="28493" y="3666"/>
                </a:lnTo>
                <a:lnTo>
                  <a:pt x="46652" y="0"/>
                </a:lnTo>
                <a:lnTo>
                  <a:pt x="233259" y="0"/>
                </a:lnTo>
                <a:lnTo>
                  <a:pt x="251418" y="3666"/>
                </a:lnTo>
                <a:lnTo>
                  <a:pt x="266247" y="13664"/>
                </a:lnTo>
                <a:lnTo>
                  <a:pt x="276245" y="28493"/>
                </a:lnTo>
                <a:lnTo>
                  <a:pt x="279912" y="46652"/>
                </a:lnTo>
                <a:lnTo>
                  <a:pt x="279912" y="567050"/>
                </a:lnTo>
                <a:lnTo>
                  <a:pt x="276245" y="585209"/>
                </a:lnTo>
                <a:lnTo>
                  <a:pt x="266247" y="600039"/>
                </a:lnTo>
                <a:lnTo>
                  <a:pt x="251418" y="610037"/>
                </a:lnTo>
                <a:lnTo>
                  <a:pt x="233259" y="613703"/>
                </a:lnTo>
                <a:lnTo>
                  <a:pt x="46652" y="613703"/>
                </a:lnTo>
                <a:lnTo>
                  <a:pt x="28493" y="610037"/>
                </a:lnTo>
                <a:lnTo>
                  <a:pt x="13664" y="600039"/>
                </a:lnTo>
                <a:lnTo>
                  <a:pt x="3666" y="585209"/>
                </a:lnTo>
                <a:lnTo>
                  <a:pt x="0" y="567050"/>
                </a:lnTo>
                <a:lnTo>
                  <a:pt x="0" y="4665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327406" y="3071012"/>
            <a:ext cx="92062" cy="2080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268008" y="3313701"/>
            <a:ext cx="207010" cy="163195"/>
          </a:xfrm>
          <a:custGeom>
            <a:avLst/>
            <a:gdLst/>
            <a:ahLst/>
            <a:cxnLst/>
            <a:rect l="l" t="t" r="r" b="b"/>
            <a:pathLst>
              <a:path w="207010" h="163195">
                <a:moveTo>
                  <a:pt x="0" y="162567"/>
                </a:moveTo>
                <a:lnTo>
                  <a:pt x="206829" y="162567"/>
                </a:lnTo>
                <a:lnTo>
                  <a:pt x="206829" y="0"/>
                </a:lnTo>
                <a:lnTo>
                  <a:pt x="0" y="0"/>
                </a:lnTo>
                <a:lnTo>
                  <a:pt x="0" y="162567"/>
                </a:lnTo>
                <a:close/>
              </a:path>
            </a:pathLst>
          </a:custGeom>
          <a:solidFill>
            <a:srgbClr val="5B9B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268008" y="3313709"/>
            <a:ext cx="207010" cy="163195"/>
          </a:xfrm>
          <a:custGeom>
            <a:avLst/>
            <a:gdLst/>
            <a:ahLst/>
            <a:cxnLst/>
            <a:rect l="l" t="t" r="r" b="b"/>
            <a:pathLst>
              <a:path w="207010" h="163195">
                <a:moveTo>
                  <a:pt x="0" y="0"/>
                </a:moveTo>
                <a:lnTo>
                  <a:pt x="206830" y="0"/>
                </a:lnTo>
                <a:lnTo>
                  <a:pt x="206830" y="162568"/>
                </a:lnTo>
                <a:lnTo>
                  <a:pt x="0" y="162568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171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6151994" y="2934322"/>
            <a:ext cx="1152525" cy="800100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2100">
              <a:latin typeface="Times New Roman" panose="02020603050405020304"/>
              <a:cs typeface="Times New Roman" panose="02020603050405020304"/>
            </a:endParaRPr>
          </a:p>
          <a:p>
            <a:pPr marL="164465">
              <a:lnSpc>
                <a:spcPct val="100000"/>
              </a:lnSpc>
              <a:tabLst>
                <a:tab pos="515620" algn="l"/>
              </a:tabLst>
            </a:pPr>
            <a:r>
              <a:rPr sz="1800" spc="-85" dirty="0">
                <a:solidFill>
                  <a:srgbClr val="5B9BD5"/>
                </a:solidFill>
                <a:latin typeface="Trebuchet MS" panose="020B0603020202020204"/>
                <a:cs typeface="Trebuchet MS" panose="020B0603020202020204"/>
              </a:rPr>
              <a:t>a	</a:t>
            </a:r>
            <a:r>
              <a:rPr sz="1800" spc="-60" dirty="0">
                <a:solidFill>
                  <a:srgbClr val="5B9BD5"/>
                </a:solidFill>
                <a:latin typeface="Trebuchet MS" panose="020B0603020202020204"/>
                <a:cs typeface="Trebuchet MS" panose="020B0603020202020204"/>
              </a:rPr>
              <a:t>b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268008" y="3477186"/>
            <a:ext cx="207010" cy="104775"/>
          </a:xfrm>
          <a:custGeom>
            <a:avLst/>
            <a:gdLst/>
            <a:ahLst/>
            <a:cxnLst/>
            <a:rect l="l" t="t" r="r" b="b"/>
            <a:pathLst>
              <a:path w="207010" h="104775">
                <a:moveTo>
                  <a:pt x="0" y="104556"/>
                </a:moveTo>
                <a:lnTo>
                  <a:pt x="206829" y="104556"/>
                </a:lnTo>
                <a:lnTo>
                  <a:pt x="206829" y="0"/>
                </a:lnTo>
                <a:lnTo>
                  <a:pt x="0" y="0"/>
                </a:lnTo>
                <a:lnTo>
                  <a:pt x="0" y="104556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6268008" y="3477183"/>
            <a:ext cx="207010" cy="104775"/>
          </a:xfrm>
          <a:custGeom>
            <a:avLst/>
            <a:gdLst/>
            <a:ahLst/>
            <a:cxnLst/>
            <a:rect l="l" t="t" r="r" b="b"/>
            <a:pathLst>
              <a:path w="207010" h="104775">
                <a:moveTo>
                  <a:pt x="0" y="0"/>
                </a:moveTo>
                <a:lnTo>
                  <a:pt x="206830" y="0"/>
                </a:lnTo>
                <a:lnTo>
                  <a:pt x="206830" y="104556"/>
                </a:lnTo>
                <a:lnTo>
                  <a:pt x="0" y="10455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171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753546" y="2935414"/>
            <a:ext cx="1114797" cy="157622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157152" y="3032912"/>
            <a:ext cx="280035" cy="614045"/>
          </a:xfrm>
          <a:custGeom>
            <a:avLst/>
            <a:gdLst/>
            <a:ahLst/>
            <a:cxnLst/>
            <a:rect l="l" t="t" r="r" b="b"/>
            <a:pathLst>
              <a:path w="280035" h="614045">
                <a:moveTo>
                  <a:pt x="233260" y="0"/>
                </a:moveTo>
                <a:lnTo>
                  <a:pt x="46647" y="0"/>
                </a:lnTo>
                <a:lnTo>
                  <a:pt x="28487" y="3664"/>
                </a:lnTo>
                <a:lnTo>
                  <a:pt x="13660" y="13660"/>
                </a:lnTo>
                <a:lnTo>
                  <a:pt x="3664" y="28487"/>
                </a:lnTo>
                <a:lnTo>
                  <a:pt x="0" y="46647"/>
                </a:lnTo>
                <a:lnTo>
                  <a:pt x="0" y="567042"/>
                </a:lnTo>
                <a:lnTo>
                  <a:pt x="3664" y="585203"/>
                </a:lnTo>
                <a:lnTo>
                  <a:pt x="13660" y="600035"/>
                </a:lnTo>
                <a:lnTo>
                  <a:pt x="28487" y="610035"/>
                </a:lnTo>
                <a:lnTo>
                  <a:pt x="46647" y="613702"/>
                </a:lnTo>
                <a:lnTo>
                  <a:pt x="233260" y="613702"/>
                </a:lnTo>
                <a:lnTo>
                  <a:pt x="251415" y="610035"/>
                </a:lnTo>
                <a:lnTo>
                  <a:pt x="266242" y="600035"/>
                </a:lnTo>
                <a:lnTo>
                  <a:pt x="276241" y="585203"/>
                </a:lnTo>
                <a:lnTo>
                  <a:pt x="279908" y="567042"/>
                </a:lnTo>
                <a:lnTo>
                  <a:pt x="279908" y="46647"/>
                </a:lnTo>
                <a:lnTo>
                  <a:pt x="276241" y="28487"/>
                </a:lnTo>
                <a:lnTo>
                  <a:pt x="266242" y="13660"/>
                </a:lnTo>
                <a:lnTo>
                  <a:pt x="251415" y="3664"/>
                </a:lnTo>
                <a:lnTo>
                  <a:pt x="233260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157152" y="3032912"/>
            <a:ext cx="280035" cy="614045"/>
          </a:xfrm>
          <a:custGeom>
            <a:avLst/>
            <a:gdLst/>
            <a:ahLst/>
            <a:cxnLst/>
            <a:rect l="l" t="t" r="r" b="b"/>
            <a:pathLst>
              <a:path w="280035" h="614045">
                <a:moveTo>
                  <a:pt x="0" y="46652"/>
                </a:moveTo>
                <a:lnTo>
                  <a:pt x="3666" y="28493"/>
                </a:lnTo>
                <a:lnTo>
                  <a:pt x="13664" y="13664"/>
                </a:lnTo>
                <a:lnTo>
                  <a:pt x="28493" y="3666"/>
                </a:lnTo>
                <a:lnTo>
                  <a:pt x="46652" y="0"/>
                </a:lnTo>
                <a:lnTo>
                  <a:pt x="233259" y="0"/>
                </a:lnTo>
                <a:lnTo>
                  <a:pt x="251418" y="3666"/>
                </a:lnTo>
                <a:lnTo>
                  <a:pt x="266247" y="13664"/>
                </a:lnTo>
                <a:lnTo>
                  <a:pt x="276245" y="28493"/>
                </a:lnTo>
                <a:lnTo>
                  <a:pt x="279912" y="46652"/>
                </a:lnTo>
                <a:lnTo>
                  <a:pt x="279912" y="567050"/>
                </a:lnTo>
                <a:lnTo>
                  <a:pt x="276245" y="585209"/>
                </a:lnTo>
                <a:lnTo>
                  <a:pt x="266247" y="600039"/>
                </a:lnTo>
                <a:lnTo>
                  <a:pt x="251418" y="610037"/>
                </a:lnTo>
                <a:lnTo>
                  <a:pt x="233259" y="613703"/>
                </a:lnTo>
                <a:lnTo>
                  <a:pt x="46652" y="613703"/>
                </a:lnTo>
                <a:lnTo>
                  <a:pt x="28493" y="610037"/>
                </a:lnTo>
                <a:lnTo>
                  <a:pt x="13664" y="600039"/>
                </a:lnTo>
                <a:lnTo>
                  <a:pt x="3666" y="585209"/>
                </a:lnTo>
                <a:lnTo>
                  <a:pt x="0" y="567050"/>
                </a:lnTo>
                <a:lnTo>
                  <a:pt x="0" y="4665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5253088" y="3067519"/>
            <a:ext cx="92062" cy="2080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5193690" y="3310221"/>
            <a:ext cx="207010" cy="163195"/>
          </a:xfrm>
          <a:custGeom>
            <a:avLst/>
            <a:gdLst/>
            <a:ahLst/>
            <a:cxnLst/>
            <a:rect l="l" t="t" r="r" b="b"/>
            <a:pathLst>
              <a:path w="207010" h="163195">
                <a:moveTo>
                  <a:pt x="0" y="162567"/>
                </a:moveTo>
                <a:lnTo>
                  <a:pt x="206829" y="162567"/>
                </a:lnTo>
                <a:lnTo>
                  <a:pt x="206829" y="0"/>
                </a:lnTo>
                <a:lnTo>
                  <a:pt x="0" y="0"/>
                </a:lnTo>
                <a:lnTo>
                  <a:pt x="0" y="162567"/>
                </a:lnTo>
                <a:close/>
              </a:path>
            </a:pathLst>
          </a:custGeom>
          <a:solidFill>
            <a:srgbClr val="5B9B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5193690" y="3310216"/>
            <a:ext cx="207010" cy="163195"/>
          </a:xfrm>
          <a:custGeom>
            <a:avLst/>
            <a:gdLst/>
            <a:ahLst/>
            <a:cxnLst/>
            <a:rect l="l" t="t" r="r" b="b"/>
            <a:pathLst>
              <a:path w="207010" h="163195">
                <a:moveTo>
                  <a:pt x="0" y="0"/>
                </a:moveTo>
                <a:lnTo>
                  <a:pt x="206830" y="0"/>
                </a:lnTo>
                <a:lnTo>
                  <a:pt x="206830" y="162568"/>
                </a:lnTo>
                <a:lnTo>
                  <a:pt x="0" y="162568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171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5193690" y="3473694"/>
            <a:ext cx="207010" cy="104775"/>
          </a:xfrm>
          <a:custGeom>
            <a:avLst/>
            <a:gdLst/>
            <a:ahLst/>
            <a:cxnLst/>
            <a:rect l="l" t="t" r="r" b="b"/>
            <a:pathLst>
              <a:path w="207010" h="104775">
                <a:moveTo>
                  <a:pt x="0" y="104556"/>
                </a:moveTo>
                <a:lnTo>
                  <a:pt x="206829" y="104556"/>
                </a:lnTo>
                <a:lnTo>
                  <a:pt x="206829" y="0"/>
                </a:lnTo>
                <a:lnTo>
                  <a:pt x="0" y="0"/>
                </a:lnTo>
                <a:lnTo>
                  <a:pt x="0" y="104556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5193690" y="3473691"/>
            <a:ext cx="207010" cy="104775"/>
          </a:xfrm>
          <a:custGeom>
            <a:avLst/>
            <a:gdLst/>
            <a:ahLst/>
            <a:cxnLst/>
            <a:rect l="l" t="t" r="r" b="b"/>
            <a:pathLst>
              <a:path w="207010" h="104775">
                <a:moveTo>
                  <a:pt x="0" y="0"/>
                </a:moveTo>
                <a:lnTo>
                  <a:pt x="206830" y="0"/>
                </a:lnTo>
                <a:lnTo>
                  <a:pt x="206830" y="104556"/>
                </a:lnTo>
                <a:lnTo>
                  <a:pt x="0" y="10455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171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9043860" y="3032912"/>
            <a:ext cx="280035" cy="614045"/>
          </a:xfrm>
          <a:custGeom>
            <a:avLst/>
            <a:gdLst/>
            <a:ahLst/>
            <a:cxnLst/>
            <a:rect l="l" t="t" r="r" b="b"/>
            <a:pathLst>
              <a:path w="280034" h="614045">
                <a:moveTo>
                  <a:pt x="233248" y="0"/>
                </a:moveTo>
                <a:lnTo>
                  <a:pt x="46647" y="0"/>
                </a:lnTo>
                <a:lnTo>
                  <a:pt x="28487" y="3664"/>
                </a:lnTo>
                <a:lnTo>
                  <a:pt x="13660" y="13660"/>
                </a:lnTo>
                <a:lnTo>
                  <a:pt x="3664" y="28487"/>
                </a:lnTo>
                <a:lnTo>
                  <a:pt x="0" y="46647"/>
                </a:lnTo>
                <a:lnTo>
                  <a:pt x="0" y="567042"/>
                </a:lnTo>
                <a:lnTo>
                  <a:pt x="3664" y="585203"/>
                </a:lnTo>
                <a:lnTo>
                  <a:pt x="13660" y="600035"/>
                </a:lnTo>
                <a:lnTo>
                  <a:pt x="28487" y="610035"/>
                </a:lnTo>
                <a:lnTo>
                  <a:pt x="46647" y="613702"/>
                </a:lnTo>
                <a:lnTo>
                  <a:pt x="233248" y="613702"/>
                </a:lnTo>
                <a:lnTo>
                  <a:pt x="251409" y="610035"/>
                </a:lnTo>
                <a:lnTo>
                  <a:pt x="266241" y="600035"/>
                </a:lnTo>
                <a:lnTo>
                  <a:pt x="276241" y="585203"/>
                </a:lnTo>
                <a:lnTo>
                  <a:pt x="279907" y="567042"/>
                </a:lnTo>
                <a:lnTo>
                  <a:pt x="279907" y="46647"/>
                </a:lnTo>
                <a:lnTo>
                  <a:pt x="276241" y="28487"/>
                </a:lnTo>
                <a:lnTo>
                  <a:pt x="266241" y="13660"/>
                </a:lnTo>
                <a:lnTo>
                  <a:pt x="251409" y="3664"/>
                </a:lnTo>
                <a:lnTo>
                  <a:pt x="233248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9043860" y="3032912"/>
            <a:ext cx="280035" cy="614045"/>
          </a:xfrm>
          <a:custGeom>
            <a:avLst/>
            <a:gdLst/>
            <a:ahLst/>
            <a:cxnLst/>
            <a:rect l="l" t="t" r="r" b="b"/>
            <a:pathLst>
              <a:path w="280034" h="614045">
                <a:moveTo>
                  <a:pt x="0" y="46652"/>
                </a:moveTo>
                <a:lnTo>
                  <a:pt x="3666" y="28493"/>
                </a:lnTo>
                <a:lnTo>
                  <a:pt x="13664" y="13664"/>
                </a:lnTo>
                <a:lnTo>
                  <a:pt x="28493" y="3666"/>
                </a:lnTo>
                <a:lnTo>
                  <a:pt x="46652" y="0"/>
                </a:lnTo>
                <a:lnTo>
                  <a:pt x="233259" y="0"/>
                </a:lnTo>
                <a:lnTo>
                  <a:pt x="251418" y="3666"/>
                </a:lnTo>
                <a:lnTo>
                  <a:pt x="266247" y="13664"/>
                </a:lnTo>
                <a:lnTo>
                  <a:pt x="276245" y="28493"/>
                </a:lnTo>
                <a:lnTo>
                  <a:pt x="279912" y="46652"/>
                </a:lnTo>
                <a:lnTo>
                  <a:pt x="279912" y="567050"/>
                </a:lnTo>
                <a:lnTo>
                  <a:pt x="276245" y="585209"/>
                </a:lnTo>
                <a:lnTo>
                  <a:pt x="266247" y="600039"/>
                </a:lnTo>
                <a:lnTo>
                  <a:pt x="251418" y="610037"/>
                </a:lnTo>
                <a:lnTo>
                  <a:pt x="233259" y="613703"/>
                </a:lnTo>
                <a:lnTo>
                  <a:pt x="46652" y="613703"/>
                </a:lnTo>
                <a:lnTo>
                  <a:pt x="28493" y="610037"/>
                </a:lnTo>
                <a:lnTo>
                  <a:pt x="13664" y="600039"/>
                </a:lnTo>
                <a:lnTo>
                  <a:pt x="3666" y="585209"/>
                </a:lnTo>
                <a:lnTo>
                  <a:pt x="0" y="567050"/>
                </a:lnTo>
                <a:lnTo>
                  <a:pt x="0" y="4665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9139796" y="3067519"/>
            <a:ext cx="92062" cy="2080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9080398" y="3310221"/>
            <a:ext cx="207010" cy="163195"/>
          </a:xfrm>
          <a:custGeom>
            <a:avLst/>
            <a:gdLst/>
            <a:ahLst/>
            <a:cxnLst/>
            <a:rect l="l" t="t" r="r" b="b"/>
            <a:pathLst>
              <a:path w="207009" h="163195">
                <a:moveTo>
                  <a:pt x="0" y="162567"/>
                </a:moveTo>
                <a:lnTo>
                  <a:pt x="206829" y="162567"/>
                </a:lnTo>
                <a:lnTo>
                  <a:pt x="206829" y="0"/>
                </a:lnTo>
                <a:lnTo>
                  <a:pt x="0" y="0"/>
                </a:lnTo>
                <a:lnTo>
                  <a:pt x="0" y="162567"/>
                </a:lnTo>
                <a:close/>
              </a:path>
            </a:pathLst>
          </a:custGeom>
          <a:solidFill>
            <a:srgbClr val="5B9B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9080398" y="3310216"/>
            <a:ext cx="207010" cy="163195"/>
          </a:xfrm>
          <a:custGeom>
            <a:avLst/>
            <a:gdLst/>
            <a:ahLst/>
            <a:cxnLst/>
            <a:rect l="l" t="t" r="r" b="b"/>
            <a:pathLst>
              <a:path w="207009" h="163195">
                <a:moveTo>
                  <a:pt x="0" y="0"/>
                </a:moveTo>
                <a:lnTo>
                  <a:pt x="206830" y="0"/>
                </a:lnTo>
                <a:lnTo>
                  <a:pt x="206830" y="162568"/>
                </a:lnTo>
                <a:lnTo>
                  <a:pt x="0" y="162568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171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8956827" y="2943288"/>
            <a:ext cx="1152525" cy="800100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2050">
              <a:latin typeface="Times New Roman" panose="02020603050405020304"/>
              <a:cs typeface="Times New Roman" panose="02020603050405020304"/>
            </a:endParaRPr>
          </a:p>
          <a:p>
            <a:pPr marL="168910">
              <a:lnSpc>
                <a:spcPct val="100000"/>
              </a:lnSpc>
              <a:spcBef>
                <a:spcPts val="5"/>
              </a:spcBef>
              <a:tabLst>
                <a:tab pos="549910" algn="l"/>
              </a:tabLst>
            </a:pPr>
            <a:r>
              <a:rPr sz="2700" spc="-52" baseline="2000" dirty="0">
                <a:solidFill>
                  <a:srgbClr val="5B9BD5"/>
                </a:solidFill>
                <a:latin typeface="Trebuchet MS" panose="020B0603020202020204"/>
                <a:cs typeface="Trebuchet MS" panose="020B0603020202020204"/>
              </a:rPr>
              <a:t>9	</a:t>
            </a:r>
            <a:r>
              <a:rPr sz="1800" spc="-135" dirty="0">
                <a:solidFill>
                  <a:srgbClr val="5B9BD5"/>
                </a:solidFill>
                <a:latin typeface="Trebuchet MS" panose="020B0603020202020204"/>
                <a:cs typeface="Trebuchet MS" panose="020B0603020202020204"/>
              </a:rPr>
              <a:t>c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9080398" y="3473694"/>
            <a:ext cx="207010" cy="104775"/>
          </a:xfrm>
          <a:custGeom>
            <a:avLst/>
            <a:gdLst/>
            <a:ahLst/>
            <a:cxnLst/>
            <a:rect l="l" t="t" r="r" b="b"/>
            <a:pathLst>
              <a:path w="207009" h="104775">
                <a:moveTo>
                  <a:pt x="0" y="104556"/>
                </a:moveTo>
                <a:lnTo>
                  <a:pt x="206829" y="104556"/>
                </a:lnTo>
                <a:lnTo>
                  <a:pt x="206829" y="0"/>
                </a:lnTo>
                <a:lnTo>
                  <a:pt x="0" y="0"/>
                </a:lnTo>
                <a:lnTo>
                  <a:pt x="0" y="104556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9080398" y="3473691"/>
            <a:ext cx="207010" cy="104775"/>
          </a:xfrm>
          <a:custGeom>
            <a:avLst/>
            <a:gdLst/>
            <a:ahLst/>
            <a:cxnLst/>
            <a:rect l="l" t="t" r="r" b="b"/>
            <a:pathLst>
              <a:path w="207009" h="104775">
                <a:moveTo>
                  <a:pt x="0" y="0"/>
                </a:moveTo>
                <a:lnTo>
                  <a:pt x="206830" y="0"/>
                </a:lnTo>
                <a:lnTo>
                  <a:pt x="206830" y="104556"/>
                </a:lnTo>
                <a:lnTo>
                  <a:pt x="0" y="10455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171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4800409" y="3032912"/>
            <a:ext cx="280035" cy="614045"/>
          </a:xfrm>
          <a:custGeom>
            <a:avLst/>
            <a:gdLst/>
            <a:ahLst/>
            <a:cxnLst/>
            <a:rect l="l" t="t" r="r" b="b"/>
            <a:pathLst>
              <a:path w="280035" h="614045">
                <a:moveTo>
                  <a:pt x="233248" y="0"/>
                </a:moveTo>
                <a:lnTo>
                  <a:pt x="46647" y="0"/>
                </a:lnTo>
                <a:lnTo>
                  <a:pt x="28487" y="3664"/>
                </a:lnTo>
                <a:lnTo>
                  <a:pt x="13660" y="13660"/>
                </a:lnTo>
                <a:lnTo>
                  <a:pt x="3664" y="28487"/>
                </a:lnTo>
                <a:lnTo>
                  <a:pt x="0" y="46647"/>
                </a:lnTo>
                <a:lnTo>
                  <a:pt x="0" y="567042"/>
                </a:lnTo>
                <a:lnTo>
                  <a:pt x="3664" y="585203"/>
                </a:lnTo>
                <a:lnTo>
                  <a:pt x="13660" y="600035"/>
                </a:lnTo>
                <a:lnTo>
                  <a:pt x="28487" y="610035"/>
                </a:lnTo>
                <a:lnTo>
                  <a:pt x="46647" y="613702"/>
                </a:lnTo>
                <a:lnTo>
                  <a:pt x="233248" y="613702"/>
                </a:lnTo>
                <a:lnTo>
                  <a:pt x="251409" y="610035"/>
                </a:lnTo>
                <a:lnTo>
                  <a:pt x="266241" y="600035"/>
                </a:lnTo>
                <a:lnTo>
                  <a:pt x="276241" y="585203"/>
                </a:lnTo>
                <a:lnTo>
                  <a:pt x="279907" y="567042"/>
                </a:lnTo>
                <a:lnTo>
                  <a:pt x="279907" y="46647"/>
                </a:lnTo>
                <a:lnTo>
                  <a:pt x="276241" y="28487"/>
                </a:lnTo>
                <a:lnTo>
                  <a:pt x="266241" y="13660"/>
                </a:lnTo>
                <a:lnTo>
                  <a:pt x="251409" y="3664"/>
                </a:lnTo>
                <a:lnTo>
                  <a:pt x="233248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4800409" y="3032912"/>
            <a:ext cx="280035" cy="614045"/>
          </a:xfrm>
          <a:custGeom>
            <a:avLst/>
            <a:gdLst/>
            <a:ahLst/>
            <a:cxnLst/>
            <a:rect l="l" t="t" r="r" b="b"/>
            <a:pathLst>
              <a:path w="280035" h="614045">
                <a:moveTo>
                  <a:pt x="0" y="46652"/>
                </a:moveTo>
                <a:lnTo>
                  <a:pt x="3666" y="28493"/>
                </a:lnTo>
                <a:lnTo>
                  <a:pt x="13664" y="13664"/>
                </a:lnTo>
                <a:lnTo>
                  <a:pt x="28493" y="3666"/>
                </a:lnTo>
                <a:lnTo>
                  <a:pt x="46652" y="0"/>
                </a:lnTo>
                <a:lnTo>
                  <a:pt x="233259" y="0"/>
                </a:lnTo>
                <a:lnTo>
                  <a:pt x="251418" y="3666"/>
                </a:lnTo>
                <a:lnTo>
                  <a:pt x="266247" y="13664"/>
                </a:lnTo>
                <a:lnTo>
                  <a:pt x="276245" y="28493"/>
                </a:lnTo>
                <a:lnTo>
                  <a:pt x="279912" y="46652"/>
                </a:lnTo>
                <a:lnTo>
                  <a:pt x="279912" y="567050"/>
                </a:lnTo>
                <a:lnTo>
                  <a:pt x="276245" y="585209"/>
                </a:lnTo>
                <a:lnTo>
                  <a:pt x="266247" y="600039"/>
                </a:lnTo>
                <a:lnTo>
                  <a:pt x="251418" y="610037"/>
                </a:lnTo>
                <a:lnTo>
                  <a:pt x="233259" y="613703"/>
                </a:lnTo>
                <a:lnTo>
                  <a:pt x="46652" y="613703"/>
                </a:lnTo>
                <a:lnTo>
                  <a:pt x="28493" y="610037"/>
                </a:lnTo>
                <a:lnTo>
                  <a:pt x="13664" y="600039"/>
                </a:lnTo>
                <a:lnTo>
                  <a:pt x="3666" y="585209"/>
                </a:lnTo>
                <a:lnTo>
                  <a:pt x="0" y="567050"/>
                </a:lnTo>
                <a:lnTo>
                  <a:pt x="0" y="4665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4896345" y="3067519"/>
            <a:ext cx="92062" cy="2080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4836947" y="3310221"/>
            <a:ext cx="207010" cy="163195"/>
          </a:xfrm>
          <a:custGeom>
            <a:avLst/>
            <a:gdLst/>
            <a:ahLst/>
            <a:cxnLst/>
            <a:rect l="l" t="t" r="r" b="b"/>
            <a:pathLst>
              <a:path w="207010" h="163195">
                <a:moveTo>
                  <a:pt x="0" y="162567"/>
                </a:moveTo>
                <a:lnTo>
                  <a:pt x="206829" y="162567"/>
                </a:lnTo>
                <a:lnTo>
                  <a:pt x="206829" y="0"/>
                </a:lnTo>
                <a:lnTo>
                  <a:pt x="0" y="0"/>
                </a:lnTo>
                <a:lnTo>
                  <a:pt x="0" y="162567"/>
                </a:lnTo>
                <a:close/>
              </a:path>
            </a:pathLst>
          </a:custGeom>
          <a:solidFill>
            <a:srgbClr val="5B9B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4836947" y="3310216"/>
            <a:ext cx="207010" cy="163195"/>
          </a:xfrm>
          <a:custGeom>
            <a:avLst/>
            <a:gdLst/>
            <a:ahLst/>
            <a:cxnLst/>
            <a:rect l="l" t="t" r="r" b="b"/>
            <a:pathLst>
              <a:path w="207010" h="163195">
                <a:moveTo>
                  <a:pt x="0" y="0"/>
                </a:moveTo>
                <a:lnTo>
                  <a:pt x="206830" y="0"/>
                </a:lnTo>
                <a:lnTo>
                  <a:pt x="206830" y="162568"/>
                </a:lnTo>
                <a:lnTo>
                  <a:pt x="0" y="162568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171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 txBox="1"/>
          <p:nvPr/>
        </p:nvSpPr>
        <p:spPr>
          <a:xfrm>
            <a:off x="4713427" y="2935401"/>
            <a:ext cx="1152525" cy="800100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050">
              <a:latin typeface="Times New Roman" panose="02020603050405020304"/>
              <a:cs typeface="Times New Roman" panose="02020603050405020304"/>
            </a:endParaRPr>
          </a:p>
          <a:p>
            <a:pPr marL="168910">
              <a:lnSpc>
                <a:spcPct val="100000"/>
              </a:lnSpc>
              <a:spcBef>
                <a:spcPts val="5"/>
              </a:spcBef>
              <a:tabLst>
                <a:tab pos="525145" algn="l"/>
              </a:tabLst>
            </a:pPr>
            <a:r>
              <a:rPr sz="1800" spc="-35" dirty="0">
                <a:solidFill>
                  <a:srgbClr val="5B9BD5"/>
                </a:solidFill>
                <a:latin typeface="Trebuchet MS" panose="020B0603020202020204"/>
                <a:cs typeface="Trebuchet MS" panose="020B0603020202020204"/>
              </a:rPr>
              <a:t>7	8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4836947" y="3473694"/>
            <a:ext cx="207010" cy="104775"/>
          </a:xfrm>
          <a:custGeom>
            <a:avLst/>
            <a:gdLst/>
            <a:ahLst/>
            <a:cxnLst/>
            <a:rect l="l" t="t" r="r" b="b"/>
            <a:pathLst>
              <a:path w="207010" h="104775">
                <a:moveTo>
                  <a:pt x="0" y="104556"/>
                </a:moveTo>
                <a:lnTo>
                  <a:pt x="206829" y="104556"/>
                </a:lnTo>
                <a:lnTo>
                  <a:pt x="206829" y="0"/>
                </a:lnTo>
                <a:lnTo>
                  <a:pt x="0" y="0"/>
                </a:lnTo>
                <a:lnTo>
                  <a:pt x="0" y="104556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4836947" y="3473691"/>
            <a:ext cx="207010" cy="104775"/>
          </a:xfrm>
          <a:custGeom>
            <a:avLst/>
            <a:gdLst/>
            <a:ahLst/>
            <a:cxnLst/>
            <a:rect l="l" t="t" r="r" b="b"/>
            <a:pathLst>
              <a:path w="207010" h="104775">
                <a:moveTo>
                  <a:pt x="0" y="0"/>
                </a:moveTo>
                <a:lnTo>
                  <a:pt x="206830" y="0"/>
                </a:lnTo>
                <a:lnTo>
                  <a:pt x="206830" y="104556"/>
                </a:lnTo>
                <a:lnTo>
                  <a:pt x="0" y="10455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171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3325367" y="2935414"/>
            <a:ext cx="1114797" cy="157622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3728961" y="3032912"/>
            <a:ext cx="280035" cy="614045"/>
          </a:xfrm>
          <a:custGeom>
            <a:avLst/>
            <a:gdLst/>
            <a:ahLst/>
            <a:cxnLst/>
            <a:rect l="l" t="t" r="r" b="b"/>
            <a:pathLst>
              <a:path w="280035" h="614045">
                <a:moveTo>
                  <a:pt x="233260" y="0"/>
                </a:moveTo>
                <a:lnTo>
                  <a:pt x="46659" y="0"/>
                </a:lnTo>
                <a:lnTo>
                  <a:pt x="28498" y="3664"/>
                </a:lnTo>
                <a:lnTo>
                  <a:pt x="13666" y="13660"/>
                </a:lnTo>
                <a:lnTo>
                  <a:pt x="3666" y="28487"/>
                </a:lnTo>
                <a:lnTo>
                  <a:pt x="0" y="46647"/>
                </a:lnTo>
                <a:lnTo>
                  <a:pt x="0" y="567042"/>
                </a:lnTo>
                <a:lnTo>
                  <a:pt x="3666" y="585203"/>
                </a:lnTo>
                <a:lnTo>
                  <a:pt x="13666" y="600035"/>
                </a:lnTo>
                <a:lnTo>
                  <a:pt x="28498" y="610035"/>
                </a:lnTo>
                <a:lnTo>
                  <a:pt x="46659" y="613702"/>
                </a:lnTo>
                <a:lnTo>
                  <a:pt x="233260" y="613702"/>
                </a:lnTo>
                <a:lnTo>
                  <a:pt x="251422" y="610035"/>
                </a:lnTo>
                <a:lnTo>
                  <a:pt x="266253" y="600035"/>
                </a:lnTo>
                <a:lnTo>
                  <a:pt x="276253" y="585203"/>
                </a:lnTo>
                <a:lnTo>
                  <a:pt x="279920" y="567042"/>
                </a:lnTo>
                <a:lnTo>
                  <a:pt x="279920" y="46647"/>
                </a:lnTo>
                <a:lnTo>
                  <a:pt x="276253" y="28487"/>
                </a:lnTo>
                <a:lnTo>
                  <a:pt x="266253" y="13660"/>
                </a:lnTo>
                <a:lnTo>
                  <a:pt x="251422" y="3664"/>
                </a:lnTo>
                <a:lnTo>
                  <a:pt x="233260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3728961" y="3032912"/>
            <a:ext cx="280035" cy="614045"/>
          </a:xfrm>
          <a:custGeom>
            <a:avLst/>
            <a:gdLst/>
            <a:ahLst/>
            <a:cxnLst/>
            <a:rect l="l" t="t" r="r" b="b"/>
            <a:pathLst>
              <a:path w="280035" h="614045">
                <a:moveTo>
                  <a:pt x="0" y="46652"/>
                </a:moveTo>
                <a:lnTo>
                  <a:pt x="3666" y="28493"/>
                </a:lnTo>
                <a:lnTo>
                  <a:pt x="13664" y="13664"/>
                </a:lnTo>
                <a:lnTo>
                  <a:pt x="28493" y="3666"/>
                </a:lnTo>
                <a:lnTo>
                  <a:pt x="46652" y="0"/>
                </a:lnTo>
                <a:lnTo>
                  <a:pt x="233259" y="0"/>
                </a:lnTo>
                <a:lnTo>
                  <a:pt x="251418" y="3666"/>
                </a:lnTo>
                <a:lnTo>
                  <a:pt x="266247" y="13664"/>
                </a:lnTo>
                <a:lnTo>
                  <a:pt x="276245" y="28493"/>
                </a:lnTo>
                <a:lnTo>
                  <a:pt x="279912" y="46652"/>
                </a:lnTo>
                <a:lnTo>
                  <a:pt x="279912" y="567050"/>
                </a:lnTo>
                <a:lnTo>
                  <a:pt x="276245" y="585209"/>
                </a:lnTo>
                <a:lnTo>
                  <a:pt x="266247" y="600039"/>
                </a:lnTo>
                <a:lnTo>
                  <a:pt x="251418" y="610037"/>
                </a:lnTo>
                <a:lnTo>
                  <a:pt x="233259" y="613703"/>
                </a:lnTo>
                <a:lnTo>
                  <a:pt x="46652" y="613703"/>
                </a:lnTo>
                <a:lnTo>
                  <a:pt x="28493" y="610037"/>
                </a:lnTo>
                <a:lnTo>
                  <a:pt x="13664" y="600039"/>
                </a:lnTo>
                <a:lnTo>
                  <a:pt x="3666" y="585209"/>
                </a:lnTo>
                <a:lnTo>
                  <a:pt x="0" y="567050"/>
                </a:lnTo>
                <a:lnTo>
                  <a:pt x="0" y="4665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3824909" y="3067519"/>
            <a:ext cx="92062" cy="20808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3765499" y="3310221"/>
            <a:ext cx="207010" cy="163195"/>
          </a:xfrm>
          <a:custGeom>
            <a:avLst/>
            <a:gdLst/>
            <a:ahLst/>
            <a:cxnLst/>
            <a:rect l="l" t="t" r="r" b="b"/>
            <a:pathLst>
              <a:path w="207010" h="163195">
                <a:moveTo>
                  <a:pt x="0" y="162567"/>
                </a:moveTo>
                <a:lnTo>
                  <a:pt x="206829" y="162567"/>
                </a:lnTo>
                <a:lnTo>
                  <a:pt x="206829" y="0"/>
                </a:lnTo>
                <a:lnTo>
                  <a:pt x="0" y="0"/>
                </a:lnTo>
                <a:lnTo>
                  <a:pt x="0" y="162567"/>
                </a:lnTo>
                <a:close/>
              </a:path>
            </a:pathLst>
          </a:custGeom>
          <a:solidFill>
            <a:srgbClr val="5B9B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3765499" y="3310216"/>
            <a:ext cx="207010" cy="163195"/>
          </a:xfrm>
          <a:custGeom>
            <a:avLst/>
            <a:gdLst/>
            <a:ahLst/>
            <a:cxnLst/>
            <a:rect l="l" t="t" r="r" b="b"/>
            <a:pathLst>
              <a:path w="207010" h="163195">
                <a:moveTo>
                  <a:pt x="0" y="0"/>
                </a:moveTo>
                <a:lnTo>
                  <a:pt x="206830" y="0"/>
                </a:lnTo>
                <a:lnTo>
                  <a:pt x="206830" y="162568"/>
                </a:lnTo>
                <a:lnTo>
                  <a:pt x="0" y="162568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171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3765499" y="3473694"/>
            <a:ext cx="207010" cy="104775"/>
          </a:xfrm>
          <a:custGeom>
            <a:avLst/>
            <a:gdLst/>
            <a:ahLst/>
            <a:cxnLst/>
            <a:rect l="l" t="t" r="r" b="b"/>
            <a:pathLst>
              <a:path w="207010" h="104775">
                <a:moveTo>
                  <a:pt x="0" y="104556"/>
                </a:moveTo>
                <a:lnTo>
                  <a:pt x="206829" y="104556"/>
                </a:lnTo>
                <a:lnTo>
                  <a:pt x="206829" y="0"/>
                </a:lnTo>
                <a:lnTo>
                  <a:pt x="0" y="0"/>
                </a:lnTo>
                <a:lnTo>
                  <a:pt x="0" y="104556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3765499" y="3473691"/>
            <a:ext cx="207010" cy="104775"/>
          </a:xfrm>
          <a:custGeom>
            <a:avLst/>
            <a:gdLst/>
            <a:ahLst/>
            <a:cxnLst/>
            <a:rect l="l" t="t" r="r" b="b"/>
            <a:pathLst>
              <a:path w="207010" h="104775">
                <a:moveTo>
                  <a:pt x="0" y="0"/>
                </a:moveTo>
                <a:lnTo>
                  <a:pt x="206830" y="0"/>
                </a:lnTo>
                <a:lnTo>
                  <a:pt x="206830" y="104556"/>
                </a:lnTo>
                <a:lnTo>
                  <a:pt x="0" y="10455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171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8011197" y="3032912"/>
            <a:ext cx="280035" cy="614045"/>
          </a:xfrm>
          <a:custGeom>
            <a:avLst/>
            <a:gdLst/>
            <a:ahLst/>
            <a:cxnLst/>
            <a:rect l="l" t="t" r="r" b="b"/>
            <a:pathLst>
              <a:path w="280034" h="614045">
                <a:moveTo>
                  <a:pt x="233260" y="0"/>
                </a:moveTo>
                <a:lnTo>
                  <a:pt x="46647" y="0"/>
                </a:lnTo>
                <a:lnTo>
                  <a:pt x="28487" y="3664"/>
                </a:lnTo>
                <a:lnTo>
                  <a:pt x="13660" y="13660"/>
                </a:lnTo>
                <a:lnTo>
                  <a:pt x="3664" y="28487"/>
                </a:lnTo>
                <a:lnTo>
                  <a:pt x="0" y="46647"/>
                </a:lnTo>
                <a:lnTo>
                  <a:pt x="0" y="567042"/>
                </a:lnTo>
                <a:lnTo>
                  <a:pt x="3664" y="585203"/>
                </a:lnTo>
                <a:lnTo>
                  <a:pt x="13660" y="600035"/>
                </a:lnTo>
                <a:lnTo>
                  <a:pt x="28487" y="610035"/>
                </a:lnTo>
                <a:lnTo>
                  <a:pt x="46647" y="613702"/>
                </a:lnTo>
                <a:lnTo>
                  <a:pt x="233260" y="613702"/>
                </a:lnTo>
                <a:lnTo>
                  <a:pt x="251415" y="610035"/>
                </a:lnTo>
                <a:lnTo>
                  <a:pt x="266242" y="600035"/>
                </a:lnTo>
                <a:lnTo>
                  <a:pt x="276241" y="585203"/>
                </a:lnTo>
                <a:lnTo>
                  <a:pt x="279907" y="567042"/>
                </a:lnTo>
                <a:lnTo>
                  <a:pt x="279907" y="46647"/>
                </a:lnTo>
                <a:lnTo>
                  <a:pt x="276241" y="28487"/>
                </a:lnTo>
                <a:lnTo>
                  <a:pt x="266242" y="13660"/>
                </a:lnTo>
                <a:lnTo>
                  <a:pt x="251415" y="3664"/>
                </a:lnTo>
                <a:lnTo>
                  <a:pt x="233260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8011197" y="3032912"/>
            <a:ext cx="280035" cy="614045"/>
          </a:xfrm>
          <a:custGeom>
            <a:avLst/>
            <a:gdLst/>
            <a:ahLst/>
            <a:cxnLst/>
            <a:rect l="l" t="t" r="r" b="b"/>
            <a:pathLst>
              <a:path w="280034" h="614045">
                <a:moveTo>
                  <a:pt x="0" y="46652"/>
                </a:moveTo>
                <a:lnTo>
                  <a:pt x="3666" y="28493"/>
                </a:lnTo>
                <a:lnTo>
                  <a:pt x="13664" y="13664"/>
                </a:lnTo>
                <a:lnTo>
                  <a:pt x="28493" y="3666"/>
                </a:lnTo>
                <a:lnTo>
                  <a:pt x="46652" y="0"/>
                </a:lnTo>
                <a:lnTo>
                  <a:pt x="233259" y="0"/>
                </a:lnTo>
                <a:lnTo>
                  <a:pt x="251418" y="3666"/>
                </a:lnTo>
                <a:lnTo>
                  <a:pt x="266247" y="13664"/>
                </a:lnTo>
                <a:lnTo>
                  <a:pt x="276245" y="28493"/>
                </a:lnTo>
                <a:lnTo>
                  <a:pt x="279912" y="46652"/>
                </a:lnTo>
                <a:lnTo>
                  <a:pt x="279912" y="567050"/>
                </a:lnTo>
                <a:lnTo>
                  <a:pt x="276245" y="585209"/>
                </a:lnTo>
                <a:lnTo>
                  <a:pt x="266247" y="600039"/>
                </a:lnTo>
                <a:lnTo>
                  <a:pt x="251418" y="610037"/>
                </a:lnTo>
                <a:lnTo>
                  <a:pt x="233259" y="613703"/>
                </a:lnTo>
                <a:lnTo>
                  <a:pt x="46652" y="613703"/>
                </a:lnTo>
                <a:lnTo>
                  <a:pt x="28493" y="610037"/>
                </a:lnTo>
                <a:lnTo>
                  <a:pt x="13664" y="600039"/>
                </a:lnTo>
                <a:lnTo>
                  <a:pt x="3666" y="585209"/>
                </a:lnTo>
                <a:lnTo>
                  <a:pt x="0" y="567050"/>
                </a:lnTo>
                <a:lnTo>
                  <a:pt x="0" y="4665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8107133" y="3067519"/>
            <a:ext cx="92062" cy="20808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8047735" y="3310221"/>
            <a:ext cx="207010" cy="163195"/>
          </a:xfrm>
          <a:custGeom>
            <a:avLst/>
            <a:gdLst/>
            <a:ahLst/>
            <a:cxnLst/>
            <a:rect l="l" t="t" r="r" b="b"/>
            <a:pathLst>
              <a:path w="207009" h="163195">
                <a:moveTo>
                  <a:pt x="0" y="162567"/>
                </a:moveTo>
                <a:lnTo>
                  <a:pt x="206829" y="162567"/>
                </a:lnTo>
                <a:lnTo>
                  <a:pt x="206829" y="0"/>
                </a:lnTo>
                <a:lnTo>
                  <a:pt x="0" y="0"/>
                </a:lnTo>
                <a:lnTo>
                  <a:pt x="0" y="162567"/>
                </a:lnTo>
                <a:close/>
              </a:path>
            </a:pathLst>
          </a:custGeom>
          <a:solidFill>
            <a:srgbClr val="5B9B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8047735" y="3310216"/>
            <a:ext cx="207010" cy="163195"/>
          </a:xfrm>
          <a:custGeom>
            <a:avLst/>
            <a:gdLst/>
            <a:ahLst/>
            <a:cxnLst/>
            <a:rect l="l" t="t" r="r" b="b"/>
            <a:pathLst>
              <a:path w="207009" h="163195">
                <a:moveTo>
                  <a:pt x="0" y="0"/>
                </a:moveTo>
                <a:lnTo>
                  <a:pt x="206830" y="0"/>
                </a:lnTo>
                <a:lnTo>
                  <a:pt x="206830" y="162568"/>
                </a:lnTo>
                <a:lnTo>
                  <a:pt x="0" y="162568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171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8047735" y="3473694"/>
            <a:ext cx="207010" cy="104775"/>
          </a:xfrm>
          <a:custGeom>
            <a:avLst/>
            <a:gdLst/>
            <a:ahLst/>
            <a:cxnLst/>
            <a:rect l="l" t="t" r="r" b="b"/>
            <a:pathLst>
              <a:path w="207009" h="104775">
                <a:moveTo>
                  <a:pt x="0" y="104556"/>
                </a:moveTo>
                <a:lnTo>
                  <a:pt x="206829" y="104556"/>
                </a:lnTo>
                <a:lnTo>
                  <a:pt x="206829" y="0"/>
                </a:lnTo>
                <a:lnTo>
                  <a:pt x="0" y="0"/>
                </a:lnTo>
                <a:lnTo>
                  <a:pt x="0" y="104556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8047735" y="3473691"/>
            <a:ext cx="207010" cy="104775"/>
          </a:xfrm>
          <a:custGeom>
            <a:avLst/>
            <a:gdLst/>
            <a:ahLst/>
            <a:cxnLst/>
            <a:rect l="l" t="t" r="r" b="b"/>
            <a:pathLst>
              <a:path w="207009" h="104775">
                <a:moveTo>
                  <a:pt x="0" y="0"/>
                </a:moveTo>
                <a:lnTo>
                  <a:pt x="206830" y="0"/>
                </a:lnTo>
                <a:lnTo>
                  <a:pt x="206830" y="104556"/>
                </a:lnTo>
                <a:lnTo>
                  <a:pt x="0" y="10455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171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3372218" y="3032912"/>
            <a:ext cx="280035" cy="614045"/>
          </a:xfrm>
          <a:custGeom>
            <a:avLst/>
            <a:gdLst/>
            <a:ahLst/>
            <a:cxnLst/>
            <a:rect l="l" t="t" r="r" b="b"/>
            <a:pathLst>
              <a:path w="280035" h="614045">
                <a:moveTo>
                  <a:pt x="233260" y="0"/>
                </a:moveTo>
                <a:lnTo>
                  <a:pt x="46647" y="0"/>
                </a:lnTo>
                <a:lnTo>
                  <a:pt x="28487" y="3664"/>
                </a:lnTo>
                <a:lnTo>
                  <a:pt x="13660" y="13660"/>
                </a:lnTo>
                <a:lnTo>
                  <a:pt x="3664" y="28487"/>
                </a:lnTo>
                <a:lnTo>
                  <a:pt x="0" y="46647"/>
                </a:lnTo>
                <a:lnTo>
                  <a:pt x="0" y="567042"/>
                </a:lnTo>
                <a:lnTo>
                  <a:pt x="3664" y="585203"/>
                </a:lnTo>
                <a:lnTo>
                  <a:pt x="13660" y="600035"/>
                </a:lnTo>
                <a:lnTo>
                  <a:pt x="28487" y="610035"/>
                </a:lnTo>
                <a:lnTo>
                  <a:pt x="46647" y="613702"/>
                </a:lnTo>
                <a:lnTo>
                  <a:pt x="233260" y="613702"/>
                </a:lnTo>
                <a:lnTo>
                  <a:pt x="251420" y="610035"/>
                </a:lnTo>
                <a:lnTo>
                  <a:pt x="266247" y="600035"/>
                </a:lnTo>
                <a:lnTo>
                  <a:pt x="276243" y="585203"/>
                </a:lnTo>
                <a:lnTo>
                  <a:pt x="279908" y="567042"/>
                </a:lnTo>
                <a:lnTo>
                  <a:pt x="279908" y="46647"/>
                </a:lnTo>
                <a:lnTo>
                  <a:pt x="276243" y="28487"/>
                </a:lnTo>
                <a:lnTo>
                  <a:pt x="266247" y="13660"/>
                </a:lnTo>
                <a:lnTo>
                  <a:pt x="251420" y="3664"/>
                </a:lnTo>
                <a:lnTo>
                  <a:pt x="233260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3372218" y="3032912"/>
            <a:ext cx="280035" cy="614045"/>
          </a:xfrm>
          <a:custGeom>
            <a:avLst/>
            <a:gdLst/>
            <a:ahLst/>
            <a:cxnLst/>
            <a:rect l="l" t="t" r="r" b="b"/>
            <a:pathLst>
              <a:path w="280035" h="614045">
                <a:moveTo>
                  <a:pt x="0" y="46652"/>
                </a:moveTo>
                <a:lnTo>
                  <a:pt x="3666" y="28493"/>
                </a:lnTo>
                <a:lnTo>
                  <a:pt x="13664" y="13664"/>
                </a:lnTo>
                <a:lnTo>
                  <a:pt x="28493" y="3666"/>
                </a:lnTo>
                <a:lnTo>
                  <a:pt x="46652" y="0"/>
                </a:lnTo>
                <a:lnTo>
                  <a:pt x="233259" y="0"/>
                </a:lnTo>
                <a:lnTo>
                  <a:pt x="251418" y="3666"/>
                </a:lnTo>
                <a:lnTo>
                  <a:pt x="266247" y="13664"/>
                </a:lnTo>
                <a:lnTo>
                  <a:pt x="276245" y="28493"/>
                </a:lnTo>
                <a:lnTo>
                  <a:pt x="279912" y="46652"/>
                </a:lnTo>
                <a:lnTo>
                  <a:pt x="279912" y="567050"/>
                </a:lnTo>
                <a:lnTo>
                  <a:pt x="276245" y="585209"/>
                </a:lnTo>
                <a:lnTo>
                  <a:pt x="266247" y="600039"/>
                </a:lnTo>
                <a:lnTo>
                  <a:pt x="251418" y="610037"/>
                </a:lnTo>
                <a:lnTo>
                  <a:pt x="233259" y="613703"/>
                </a:lnTo>
                <a:lnTo>
                  <a:pt x="46652" y="613703"/>
                </a:lnTo>
                <a:lnTo>
                  <a:pt x="28493" y="610037"/>
                </a:lnTo>
                <a:lnTo>
                  <a:pt x="13664" y="600039"/>
                </a:lnTo>
                <a:lnTo>
                  <a:pt x="3666" y="585209"/>
                </a:lnTo>
                <a:lnTo>
                  <a:pt x="0" y="567050"/>
                </a:lnTo>
                <a:lnTo>
                  <a:pt x="0" y="4665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3468154" y="3067519"/>
            <a:ext cx="92062" cy="20808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3408756" y="3310221"/>
            <a:ext cx="207010" cy="163195"/>
          </a:xfrm>
          <a:custGeom>
            <a:avLst/>
            <a:gdLst/>
            <a:ahLst/>
            <a:cxnLst/>
            <a:rect l="l" t="t" r="r" b="b"/>
            <a:pathLst>
              <a:path w="207010" h="163195">
                <a:moveTo>
                  <a:pt x="0" y="162567"/>
                </a:moveTo>
                <a:lnTo>
                  <a:pt x="206829" y="162567"/>
                </a:lnTo>
                <a:lnTo>
                  <a:pt x="206829" y="0"/>
                </a:lnTo>
                <a:lnTo>
                  <a:pt x="0" y="0"/>
                </a:lnTo>
                <a:lnTo>
                  <a:pt x="0" y="162567"/>
                </a:lnTo>
                <a:close/>
              </a:path>
            </a:pathLst>
          </a:custGeom>
          <a:solidFill>
            <a:srgbClr val="5B9B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3408756" y="3310216"/>
            <a:ext cx="207010" cy="163195"/>
          </a:xfrm>
          <a:custGeom>
            <a:avLst/>
            <a:gdLst/>
            <a:ahLst/>
            <a:cxnLst/>
            <a:rect l="l" t="t" r="r" b="b"/>
            <a:pathLst>
              <a:path w="207010" h="163195">
                <a:moveTo>
                  <a:pt x="0" y="0"/>
                </a:moveTo>
                <a:lnTo>
                  <a:pt x="206830" y="0"/>
                </a:lnTo>
                <a:lnTo>
                  <a:pt x="206830" y="162568"/>
                </a:lnTo>
                <a:lnTo>
                  <a:pt x="0" y="162568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171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 txBox="1"/>
          <p:nvPr/>
        </p:nvSpPr>
        <p:spPr>
          <a:xfrm>
            <a:off x="3287458" y="2935401"/>
            <a:ext cx="1152525" cy="800100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050">
              <a:latin typeface="Times New Roman" panose="02020603050405020304"/>
              <a:cs typeface="Times New Roman" panose="02020603050405020304"/>
            </a:endParaRPr>
          </a:p>
          <a:p>
            <a:pPr marL="166370">
              <a:lnSpc>
                <a:spcPct val="100000"/>
              </a:lnSpc>
              <a:spcBef>
                <a:spcPts val="5"/>
              </a:spcBef>
              <a:tabLst>
                <a:tab pos="523240" algn="l"/>
              </a:tabLst>
            </a:pPr>
            <a:r>
              <a:rPr sz="1800" spc="-35" dirty="0">
                <a:solidFill>
                  <a:srgbClr val="5B9BD5"/>
                </a:solidFill>
                <a:latin typeface="Trebuchet MS" panose="020B0603020202020204"/>
                <a:cs typeface="Trebuchet MS" panose="020B0603020202020204"/>
              </a:rPr>
              <a:t>4	5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3408756" y="3473694"/>
            <a:ext cx="207010" cy="104775"/>
          </a:xfrm>
          <a:custGeom>
            <a:avLst/>
            <a:gdLst/>
            <a:ahLst/>
            <a:cxnLst/>
            <a:rect l="l" t="t" r="r" b="b"/>
            <a:pathLst>
              <a:path w="207010" h="104775">
                <a:moveTo>
                  <a:pt x="0" y="104556"/>
                </a:moveTo>
                <a:lnTo>
                  <a:pt x="206829" y="104556"/>
                </a:lnTo>
                <a:lnTo>
                  <a:pt x="206829" y="0"/>
                </a:lnTo>
                <a:lnTo>
                  <a:pt x="0" y="0"/>
                </a:lnTo>
                <a:lnTo>
                  <a:pt x="0" y="104556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3408756" y="3473691"/>
            <a:ext cx="207010" cy="104775"/>
          </a:xfrm>
          <a:custGeom>
            <a:avLst/>
            <a:gdLst/>
            <a:ahLst/>
            <a:cxnLst/>
            <a:rect l="l" t="t" r="r" b="b"/>
            <a:pathLst>
              <a:path w="207010" h="104775">
                <a:moveTo>
                  <a:pt x="0" y="0"/>
                </a:moveTo>
                <a:lnTo>
                  <a:pt x="206830" y="0"/>
                </a:lnTo>
                <a:lnTo>
                  <a:pt x="206830" y="104556"/>
                </a:lnTo>
                <a:lnTo>
                  <a:pt x="0" y="10455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171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1915604" y="2935414"/>
            <a:ext cx="1114797" cy="157622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2319210" y="3032912"/>
            <a:ext cx="280035" cy="614045"/>
          </a:xfrm>
          <a:custGeom>
            <a:avLst/>
            <a:gdLst/>
            <a:ahLst/>
            <a:cxnLst/>
            <a:rect l="l" t="t" r="r" b="b"/>
            <a:pathLst>
              <a:path w="280035" h="614045">
                <a:moveTo>
                  <a:pt x="233248" y="0"/>
                </a:moveTo>
                <a:lnTo>
                  <a:pt x="46647" y="0"/>
                </a:lnTo>
                <a:lnTo>
                  <a:pt x="28487" y="3664"/>
                </a:lnTo>
                <a:lnTo>
                  <a:pt x="13660" y="13660"/>
                </a:lnTo>
                <a:lnTo>
                  <a:pt x="3664" y="28487"/>
                </a:lnTo>
                <a:lnTo>
                  <a:pt x="0" y="46647"/>
                </a:lnTo>
                <a:lnTo>
                  <a:pt x="0" y="567042"/>
                </a:lnTo>
                <a:lnTo>
                  <a:pt x="3664" y="585203"/>
                </a:lnTo>
                <a:lnTo>
                  <a:pt x="13660" y="600035"/>
                </a:lnTo>
                <a:lnTo>
                  <a:pt x="28487" y="610035"/>
                </a:lnTo>
                <a:lnTo>
                  <a:pt x="46647" y="613702"/>
                </a:lnTo>
                <a:lnTo>
                  <a:pt x="233248" y="613702"/>
                </a:lnTo>
                <a:lnTo>
                  <a:pt x="251409" y="610035"/>
                </a:lnTo>
                <a:lnTo>
                  <a:pt x="266241" y="600035"/>
                </a:lnTo>
                <a:lnTo>
                  <a:pt x="276241" y="585203"/>
                </a:lnTo>
                <a:lnTo>
                  <a:pt x="279907" y="567042"/>
                </a:lnTo>
                <a:lnTo>
                  <a:pt x="279907" y="46647"/>
                </a:lnTo>
                <a:lnTo>
                  <a:pt x="276241" y="28487"/>
                </a:lnTo>
                <a:lnTo>
                  <a:pt x="266241" y="13660"/>
                </a:lnTo>
                <a:lnTo>
                  <a:pt x="251409" y="3664"/>
                </a:lnTo>
                <a:lnTo>
                  <a:pt x="233248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2319210" y="3032912"/>
            <a:ext cx="280035" cy="614045"/>
          </a:xfrm>
          <a:custGeom>
            <a:avLst/>
            <a:gdLst/>
            <a:ahLst/>
            <a:cxnLst/>
            <a:rect l="l" t="t" r="r" b="b"/>
            <a:pathLst>
              <a:path w="280035" h="614045">
                <a:moveTo>
                  <a:pt x="0" y="46652"/>
                </a:moveTo>
                <a:lnTo>
                  <a:pt x="3666" y="28493"/>
                </a:lnTo>
                <a:lnTo>
                  <a:pt x="13664" y="13664"/>
                </a:lnTo>
                <a:lnTo>
                  <a:pt x="28493" y="3666"/>
                </a:lnTo>
                <a:lnTo>
                  <a:pt x="46652" y="0"/>
                </a:lnTo>
                <a:lnTo>
                  <a:pt x="233259" y="0"/>
                </a:lnTo>
                <a:lnTo>
                  <a:pt x="251418" y="3666"/>
                </a:lnTo>
                <a:lnTo>
                  <a:pt x="266247" y="13664"/>
                </a:lnTo>
                <a:lnTo>
                  <a:pt x="276245" y="28493"/>
                </a:lnTo>
                <a:lnTo>
                  <a:pt x="279912" y="46652"/>
                </a:lnTo>
                <a:lnTo>
                  <a:pt x="279912" y="567050"/>
                </a:lnTo>
                <a:lnTo>
                  <a:pt x="276245" y="585209"/>
                </a:lnTo>
                <a:lnTo>
                  <a:pt x="266247" y="600039"/>
                </a:lnTo>
                <a:lnTo>
                  <a:pt x="251418" y="610037"/>
                </a:lnTo>
                <a:lnTo>
                  <a:pt x="233259" y="613703"/>
                </a:lnTo>
                <a:lnTo>
                  <a:pt x="46652" y="613703"/>
                </a:lnTo>
                <a:lnTo>
                  <a:pt x="28493" y="610037"/>
                </a:lnTo>
                <a:lnTo>
                  <a:pt x="13664" y="600039"/>
                </a:lnTo>
                <a:lnTo>
                  <a:pt x="3666" y="585209"/>
                </a:lnTo>
                <a:lnTo>
                  <a:pt x="0" y="567050"/>
                </a:lnTo>
                <a:lnTo>
                  <a:pt x="0" y="4665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2415146" y="3067519"/>
            <a:ext cx="92062" cy="2080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2355748" y="3310221"/>
            <a:ext cx="207010" cy="163195"/>
          </a:xfrm>
          <a:custGeom>
            <a:avLst/>
            <a:gdLst/>
            <a:ahLst/>
            <a:cxnLst/>
            <a:rect l="l" t="t" r="r" b="b"/>
            <a:pathLst>
              <a:path w="207010" h="163195">
                <a:moveTo>
                  <a:pt x="0" y="162567"/>
                </a:moveTo>
                <a:lnTo>
                  <a:pt x="206829" y="162567"/>
                </a:lnTo>
                <a:lnTo>
                  <a:pt x="206829" y="0"/>
                </a:lnTo>
                <a:lnTo>
                  <a:pt x="0" y="0"/>
                </a:lnTo>
                <a:lnTo>
                  <a:pt x="0" y="162567"/>
                </a:lnTo>
                <a:close/>
              </a:path>
            </a:pathLst>
          </a:custGeom>
          <a:solidFill>
            <a:srgbClr val="5B9B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2355748" y="3310216"/>
            <a:ext cx="207010" cy="163195"/>
          </a:xfrm>
          <a:custGeom>
            <a:avLst/>
            <a:gdLst/>
            <a:ahLst/>
            <a:cxnLst/>
            <a:rect l="l" t="t" r="r" b="b"/>
            <a:pathLst>
              <a:path w="207010" h="163195">
                <a:moveTo>
                  <a:pt x="0" y="0"/>
                </a:moveTo>
                <a:lnTo>
                  <a:pt x="206830" y="0"/>
                </a:lnTo>
                <a:lnTo>
                  <a:pt x="206830" y="162568"/>
                </a:lnTo>
                <a:lnTo>
                  <a:pt x="0" y="162568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171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2355748" y="3473694"/>
            <a:ext cx="207010" cy="104775"/>
          </a:xfrm>
          <a:custGeom>
            <a:avLst/>
            <a:gdLst/>
            <a:ahLst/>
            <a:cxnLst/>
            <a:rect l="l" t="t" r="r" b="b"/>
            <a:pathLst>
              <a:path w="207010" h="104775">
                <a:moveTo>
                  <a:pt x="0" y="104556"/>
                </a:moveTo>
                <a:lnTo>
                  <a:pt x="206829" y="104556"/>
                </a:lnTo>
                <a:lnTo>
                  <a:pt x="206829" y="0"/>
                </a:lnTo>
                <a:lnTo>
                  <a:pt x="0" y="0"/>
                </a:lnTo>
                <a:lnTo>
                  <a:pt x="0" y="104556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2355748" y="3473691"/>
            <a:ext cx="207010" cy="104775"/>
          </a:xfrm>
          <a:custGeom>
            <a:avLst/>
            <a:gdLst/>
            <a:ahLst/>
            <a:cxnLst/>
            <a:rect l="l" t="t" r="r" b="b"/>
            <a:pathLst>
              <a:path w="207010" h="104775">
                <a:moveTo>
                  <a:pt x="0" y="0"/>
                </a:moveTo>
                <a:lnTo>
                  <a:pt x="206830" y="0"/>
                </a:lnTo>
                <a:lnTo>
                  <a:pt x="206830" y="104556"/>
                </a:lnTo>
                <a:lnTo>
                  <a:pt x="0" y="10455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171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7660030" y="3032912"/>
            <a:ext cx="280035" cy="614045"/>
          </a:xfrm>
          <a:custGeom>
            <a:avLst/>
            <a:gdLst/>
            <a:ahLst/>
            <a:cxnLst/>
            <a:rect l="l" t="t" r="r" b="b"/>
            <a:pathLst>
              <a:path w="280034" h="614045">
                <a:moveTo>
                  <a:pt x="233260" y="0"/>
                </a:moveTo>
                <a:lnTo>
                  <a:pt x="46659" y="0"/>
                </a:lnTo>
                <a:lnTo>
                  <a:pt x="28498" y="3664"/>
                </a:lnTo>
                <a:lnTo>
                  <a:pt x="13666" y="13660"/>
                </a:lnTo>
                <a:lnTo>
                  <a:pt x="3666" y="28487"/>
                </a:lnTo>
                <a:lnTo>
                  <a:pt x="0" y="46647"/>
                </a:lnTo>
                <a:lnTo>
                  <a:pt x="0" y="567042"/>
                </a:lnTo>
                <a:lnTo>
                  <a:pt x="3666" y="585203"/>
                </a:lnTo>
                <a:lnTo>
                  <a:pt x="13666" y="600035"/>
                </a:lnTo>
                <a:lnTo>
                  <a:pt x="28498" y="610035"/>
                </a:lnTo>
                <a:lnTo>
                  <a:pt x="46659" y="613702"/>
                </a:lnTo>
                <a:lnTo>
                  <a:pt x="233260" y="613702"/>
                </a:lnTo>
                <a:lnTo>
                  <a:pt x="251420" y="610035"/>
                </a:lnTo>
                <a:lnTo>
                  <a:pt x="266247" y="600035"/>
                </a:lnTo>
                <a:lnTo>
                  <a:pt x="276243" y="585203"/>
                </a:lnTo>
                <a:lnTo>
                  <a:pt x="279907" y="567042"/>
                </a:lnTo>
                <a:lnTo>
                  <a:pt x="279907" y="46647"/>
                </a:lnTo>
                <a:lnTo>
                  <a:pt x="276243" y="28487"/>
                </a:lnTo>
                <a:lnTo>
                  <a:pt x="266247" y="13660"/>
                </a:lnTo>
                <a:lnTo>
                  <a:pt x="251420" y="3664"/>
                </a:lnTo>
                <a:lnTo>
                  <a:pt x="233260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7660030" y="3032912"/>
            <a:ext cx="280035" cy="614045"/>
          </a:xfrm>
          <a:custGeom>
            <a:avLst/>
            <a:gdLst/>
            <a:ahLst/>
            <a:cxnLst/>
            <a:rect l="l" t="t" r="r" b="b"/>
            <a:pathLst>
              <a:path w="280034" h="614045">
                <a:moveTo>
                  <a:pt x="0" y="46652"/>
                </a:moveTo>
                <a:lnTo>
                  <a:pt x="3666" y="28493"/>
                </a:lnTo>
                <a:lnTo>
                  <a:pt x="13664" y="13664"/>
                </a:lnTo>
                <a:lnTo>
                  <a:pt x="28493" y="3666"/>
                </a:lnTo>
                <a:lnTo>
                  <a:pt x="46652" y="0"/>
                </a:lnTo>
                <a:lnTo>
                  <a:pt x="233259" y="0"/>
                </a:lnTo>
                <a:lnTo>
                  <a:pt x="251418" y="3666"/>
                </a:lnTo>
                <a:lnTo>
                  <a:pt x="266247" y="13664"/>
                </a:lnTo>
                <a:lnTo>
                  <a:pt x="276245" y="28493"/>
                </a:lnTo>
                <a:lnTo>
                  <a:pt x="279912" y="46652"/>
                </a:lnTo>
                <a:lnTo>
                  <a:pt x="279912" y="567050"/>
                </a:lnTo>
                <a:lnTo>
                  <a:pt x="276245" y="585209"/>
                </a:lnTo>
                <a:lnTo>
                  <a:pt x="266247" y="600039"/>
                </a:lnTo>
                <a:lnTo>
                  <a:pt x="251418" y="610037"/>
                </a:lnTo>
                <a:lnTo>
                  <a:pt x="233259" y="613703"/>
                </a:lnTo>
                <a:lnTo>
                  <a:pt x="46652" y="613703"/>
                </a:lnTo>
                <a:lnTo>
                  <a:pt x="28493" y="610037"/>
                </a:lnTo>
                <a:lnTo>
                  <a:pt x="13664" y="600039"/>
                </a:lnTo>
                <a:lnTo>
                  <a:pt x="3666" y="585209"/>
                </a:lnTo>
                <a:lnTo>
                  <a:pt x="0" y="567050"/>
                </a:lnTo>
                <a:lnTo>
                  <a:pt x="0" y="4665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7755978" y="3067519"/>
            <a:ext cx="92062" cy="20808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7696568" y="3310209"/>
            <a:ext cx="207010" cy="163195"/>
          </a:xfrm>
          <a:custGeom>
            <a:avLst/>
            <a:gdLst/>
            <a:ahLst/>
            <a:cxnLst/>
            <a:rect l="l" t="t" r="r" b="b"/>
            <a:pathLst>
              <a:path w="207009" h="163195">
                <a:moveTo>
                  <a:pt x="0" y="162567"/>
                </a:moveTo>
                <a:lnTo>
                  <a:pt x="206829" y="162567"/>
                </a:lnTo>
                <a:lnTo>
                  <a:pt x="206829" y="0"/>
                </a:lnTo>
                <a:lnTo>
                  <a:pt x="0" y="0"/>
                </a:lnTo>
                <a:lnTo>
                  <a:pt x="0" y="162567"/>
                </a:lnTo>
                <a:close/>
              </a:path>
            </a:pathLst>
          </a:custGeom>
          <a:solidFill>
            <a:srgbClr val="5B9B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7696568" y="3310216"/>
            <a:ext cx="207010" cy="163195"/>
          </a:xfrm>
          <a:custGeom>
            <a:avLst/>
            <a:gdLst/>
            <a:ahLst/>
            <a:cxnLst/>
            <a:rect l="l" t="t" r="r" b="b"/>
            <a:pathLst>
              <a:path w="207009" h="163195">
                <a:moveTo>
                  <a:pt x="0" y="0"/>
                </a:moveTo>
                <a:lnTo>
                  <a:pt x="206830" y="0"/>
                </a:lnTo>
                <a:lnTo>
                  <a:pt x="206830" y="162568"/>
                </a:lnTo>
                <a:lnTo>
                  <a:pt x="0" y="162568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171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 txBox="1"/>
          <p:nvPr/>
        </p:nvSpPr>
        <p:spPr>
          <a:xfrm>
            <a:off x="7561326" y="2943288"/>
            <a:ext cx="1152525" cy="800100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180340">
              <a:lnSpc>
                <a:spcPct val="100000"/>
              </a:lnSpc>
              <a:spcBef>
                <a:spcPts val="5"/>
              </a:spcBef>
              <a:tabLst>
                <a:tab pos="531495" algn="l"/>
              </a:tabLst>
            </a:pPr>
            <a:r>
              <a:rPr sz="1800" spc="-35" dirty="0">
                <a:solidFill>
                  <a:srgbClr val="5B9BD5"/>
                </a:solidFill>
                <a:latin typeface="Trebuchet MS" panose="020B0603020202020204"/>
                <a:cs typeface="Trebuchet MS" panose="020B0603020202020204"/>
              </a:rPr>
              <a:t>3	6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7696568" y="3473694"/>
            <a:ext cx="207010" cy="104775"/>
          </a:xfrm>
          <a:custGeom>
            <a:avLst/>
            <a:gdLst/>
            <a:ahLst/>
            <a:cxnLst/>
            <a:rect l="l" t="t" r="r" b="b"/>
            <a:pathLst>
              <a:path w="207009" h="104775">
                <a:moveTo>
                  <a:pt x="0" y="104556"/>
                </a:moveTo>
                <a:lnTo>
                  <a:pt x="206829" y="104556"/>
                </a:lnTo>
                <a:lnTo>
                  <a:pt x="206829" y="0"/>
                </a:lnTo>
                <a:lnTo>
                  <a:pt x="0" y="0"/>
                </a:lnTo>
                <a:lnTo>
                  <a:pt x="0" y="104556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7696568" y="3473691"/>
            <a:ext cx="207010" cy="104775"/>
          </a:xfrm>
          <a:custGeom>
            <a:avLst/>
            <a:gdLst/>
            <a:ahLst/>
            <a:cxnLst/>
            <a:rect l="l" t="t" r="r" b="b"/>
            <a:pathLst>
              <a:path w="207009" h="104775">
                <a:moveTo>
                  <a:pt x="0" y="0"/>
                </a:moveTo>
                <a:lnTo>
                  <a:pt x="206830" y="0"/>
                </a:lnTo>
                <a:lnTo>
                  <a:pt x="206830" y="104556"/>
                </a:lnTo>
                <a:lnTo>
                  <a:pt x="0" y="10455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171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1962454" y="3032912"/>
            <a:ext cx="280035" cy="614045"/>
          </a:xfrm>
          <a:custGeom>
            <a:avLst/>
            <a:gdLst/>
            <a:ahLst/>
            <a:cxnLst/>
            <a:rect l="l" t="t" r="r" b="b"/>
            <a:pathLst>
              <a:path w="280035" h="614045">
                <a:moveTo>
                  <a:pt x="233260" y="0"/>
                </a:moveTo>
                <a:lnTo>
                  <a:pt x="46659" y="0"/>
                </a:lnTo>
                <a:lnTo>
                  <a:pt x="28498" y="3664"/>
                </a:lnTo>
                <a:lnTo>
                  <a:pt x="13666" y="13660"/>
                </a:lnTo>
                <a:lnTo>
                  <a:pt x="3666" y="28487"/>
                </a:lnTo>
                <a:lnTo>
                  <a:pt x="0" y="46647"/>
                </a:lnTo>
                <a:lnTo>
                  <a:pt x="0" y="567042"/>
                </a:lnTo>
                <a:lnTo>
                  <a:pt x="3666" y="585203"/>
                </a:lnTo>
                <a:lnTo>
                  <a:pt x="13666" y="600035"/>
                </a:lnTo>
                <a:lnTo>
                  <a:pt x="28498" y="610035"/>
                </a:lnTo>
                <a:lnTo>
                  <a:pt x="46659" y="613702"/>
                </a:lnTo>
                <a:lnTo>
                  <a:pt x="233260" y="613702"/>
                </a:lnTo>
                <a:lnTo>
                  <a:pt x="251422" y="610035"/>
                </a:lnTo>
                <a:lnTo>
                  <a:pt x="266253" y="600035"/>
                </a:lnTo>
                <a:lnTo>
                  <a:pt x="276253" y="585203"/>
                </a:lnTo>
                <a:lnTo>
                  <a:pt x="279920" y="567042"/>
                </a:lnTo>
                <a:lnTo>
                  <a:pt x="279920" y="46647"/>
                </a:lnTo>
                <a:lnTo>
                  <a:pt x="276253" y="28487"/>
                </a:lnTo>
                <a:lnTo>
                  <a:pt x="266253" y="13660"/>
                </a:lnTo>
                <a:lnTo>
                  <a:pt x="251422" y="3664"/>
                </a:lnTo>
                <a:lnTo>
                  <a:pt x="233260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1962454" y="3032912"/>
            <a:ext cx="280035" cy="614045"/>
          </a:xfrm>
          <a:custGeom>
            <a:avLst/>
            <a:gdLst/>
            <a:ahLst/>
            <a:cxnLst/>
            <a:rect l="l" t="t" r="r" b="b"/>
            <a:pathLst>
              <a:path w="280035" h="614045">
                <a:moveTo>
                  <a:pt x="0" y="46652"/>
                </a:moveTo>
                <a:lnTo>
                  <a:pt x="3666" y="28493"/>
                </a:lnTo>
                <a:lnTo>
                  <a:pt x="13664" y="13664"/>
                </a:lnTo>
                <a:lnTo>
                  <a:pt x="28493" y="3666"/>
                </a:lnTo>
                <a:lnTo>
                  <a:pt x="46652" y="0"/>
                </a:lnTo>
                <a:lnTo>
                  <a:pt x="233259" y="0"/>
                </a:lnTo>
                <a:lnTo>
                  <a:pt x="251418" y="3666"/>
                </a:lnTo>
                <a:lnTo>
                  <a:pt x="266247" y="13664"/>
                </a:lnTo>
                <a:lnTo>
                  <a:pt x="276245" y="28493"/>
                </a:lnTo>
                <a:lnTo>
                  <a:pt x="279912" y="46652"/>
                </a:lnTo>
                <a:lnTo>
                  <a:pt x="279912" y="567050"/>
                </a:lnTo>
                <a:lnTo>
                  <a:pt x="276245" y="585209"/>
                </a:lnTo>
                <a:lnTo>
                  <a:pt x="266247" y="600039"/>
                </a:lnTo>
                <a:lnTo>
                  <a:pt x="251418" y="610037"/>
                </a:lnTo>
                <a:lnTo>
                  <a:pt x="233259" y="613703"/>
                </a:lnTo>
                <a:lnTo>
                  <a:pt x="46652" y="613703"/>
                </a:lnTo>
                <a:lnTo>
                  <a:pt x="28493" y="610037"/>
                </a:lnTo>
                <a:lnTo>
                  <a:pt x="13664" y="600039"/>
                </a:lnTo>
                <a:lnTo>
                  <a:pt x="3666" y="585209"/>
                </a:lnTo>
                <a:lnTo>
                  <a:pt x="0" y="567050"/>
                </a:lnTo>
                <a:lnTo>
                  <a:pt x="0" y="4665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2058403" y="3067519"/>
            <a:ext cx="92062" cy="20808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1999005" y="3310221"/>
            <a:ext cx="207010" cy="163195"/>
          </a:xfrm>
          <a:custGeom>
            <a:avLst/>
            <a:gdLst/>
            <a:ahLst/>
            <a:cxnLst/>
            <a:rect l="l" t="t" r="r" b="b"/>
            <a:pathLst>
              <a:path w="207010" h="163195">
                <a:moveTo>
                  <a:pt x="0" y="162567"/>
                </a:moveTo>
                <a:lnTo>
                  <a:pt x="206829" y="162567"/>
                </a:lnTo>
                <a:lnTo>
                  <a:pt x="206829" y="0"/>
                </a:lnTo>
                <a:lnTo>
                  <a:pt x="0" y="0"/>
                </a:lnTo>
                <a:lnTo>
                  <a:pt x="0" y="162567"/>
                </a:lnTo>
                <a:close/>
              </a:path>
            </a:pathLst>
          </a:custGeom>
          <a:solidFill>
            <a:srgbClr val="5B9B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1999005" y="3310216"/>
            <a:ext cx="207010" cy="163195"/>
          </a:xfrm>
          <a:custGeom>
            <a:avLst/>
            <a:gdLst/>
            <a:ahLst/>
            <a:cxnLst/>
            <a:rect l="l" t="t" r="r" b="b"/>
            <a:pathLst>
              <a:path w="207010" h="163195">
                <a:moveTo>
                  <a:pt x="0" y="0"/>
                </a:moveTo>
                <a:lnTo>
                  <a:pt x="206830" y="0"/>
                </a:lnTo>
                <a:lnTo>
                  <a:pt x="206830" y="162568"/>
                </a:lnTo>
                <a:lnTo>
                  <a:pt x="0" y="162568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171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 txBox="1"/>
          <p:nvPr/>
        </p:nvSpPr>
        <p:spPr>
          <a:xfrm>
            <a:off x="1877618" y="2935401"/>
            <a:ext cx="1152525" cy="800100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050">
              <a:latin typeface="Times New Roman" panose="02020603050405020304"/>
              <a:cs typeface="Times New Roman" panose="02020603050405020304"/>
            </a:endParaRPr>
          </a:p>
          <a:p>
            <a:pPr marL="166370">
              <a:lnSpc>
                <a:spcPct val="100000"/>
              </a:lnSpc>
              <a:spcBef>
                <a:spcPts val="5"/>
              </a:spcBef>
              <a:tabLst>
                <a:tab pos="523240" algn="l"/>
              </a:tabLst>
            </a:pPr>
            <a:r>
              <a:rPr sz="1800" spc="-35" dirty="0">
                <a:solidFill>
                  <a:srgbClr val="5B9BD5"/>
                </a:solidFill>
                <a:latin typeface="Trebuchet MS" panose="020B0603020202020204"/>
                <a:cs typeface="Trebuchet MS" panose="020B0603020202020204"/>
              </a:rPr>
              <a:t>1	2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1999005" y="3473694"/>
            <a:ext cx="207010" cy="104775"/>
          </a:xfrm>
          <a:custGeom>
            <a:avLst/>
            <a:gdLst/>
            <a:ahLst/>
            <a:cxnLst/>
            <a:rect l="l" t="t" r="r" b="b"/>
            <a:pathLst>
              <a:path w="207010" h="104775">
                <a:moveTo>
                  <a:pt x="0" y="104556"/>
                </a:moveTo>
                <a:lnTo>
                  <a:pt x="206829" y="104556"/>
                </a:lnTo>
                <a:lnTo>
                  <a:pt x="206829" y="0"/>
                </a:lnTo>
                <a:lnTo>
                  <a:pt x="0" y="0"/>
                </a:lnTo>
                <a:lnTo>
                  <a:pt x="0" y="104556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1999005" y="3473691"/>
            <a:ext cx="207010" cy="104775"/>
          </a:xfrm>
          <a:custGeom>
            <a:avLst/>
            <a:gdLst/>
            <a:ahLst/>
            <a:cxnLst/>
            <a:rect l="l" t="t" r="r" b="b"/>
            <a:pathLst>
              <a:path w="207010" h="104775">
                <a:moveTo>
                  <a:pt x="0" y="0"/>
                </a:moveTo>
                <a:lnTo>
                  <a:pt x="206830" y="0"/>
                </a:lnTo>
                <a:lnTo>
                  <a:pt x="206830" y="104556"/>
                </a:lnTo>
                <a:lnTo>
                  <a:pt x="0" y="10455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171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2629293" y="4908943"/>
            <a:ext cx="1114797" cy="157622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2693111" y="5248960"/>
            <a:ext cx="280670" cy="365760"/>
          </a:xfrm>
          <a:custGeom>
            <a:avLst/>
            <a:gdLst/>
            <a:ahLst/>
            <a:cxnLst/>
            <a:rect l="l" t="t" r="r" b="b"/>
            <a:pathLst>
              <a:path w="280669" h="365760">
                <a:moveTo>
                  <a:pt x="233527" y="0"/>
                </a:moveTo>
                <a:lnTo>
                  <a:pt x="46710" y="0"/>
                </a:lnTo>
                <a:lnTo>
                  <a:pt x="28530" y="3669"/>
                </a:lnTo>
                <a:lnTo>
                  <a:pt x="13682" y="13676"/>
                </a:lnTo>
                <a:lnTo>
                  <a:pt x="3671" y="28519"/>
                </a:lnTo>
                <a:lnTo>
                  <a:pt x="0" y="46697"/>
                </a:lnTo>
                <a:lnTo>
                  <a:pt x="0" y="318833"/>
                </a:lnTo>
                <a:lnTo>
                  <a:pt x="3671" y="337014"/>
                </a:lnTo>
                <a:lnTo>
                  <a:pt x="13682" y="351861"/>
                </a:lnTo>
                <a:lnTo>
                  <a:pt x="28530" y="361871"/>
                </a:lnTo>
                <a:lnTo>
                  <a:pt x="46710" y="365541"/>
                </a:lnTo>
                <a:lnTo>
                  <a:pt x="233527" y="365541"/>
                </a:lnTo>
                <a:lnTo>
                  <a:pt x="251707" y="361871"/>
                </a:lnTo>
                <a:lnTo>
                  <a:pt x="266555" y="351861"/>
                </a:lnTo>
                <a:lnTo>
                  <a:pt x="276566" y="337014"/>
                </a:lnTo>
                <a:lnTo>
                  <a:pt x="280238" y="318833"/>
                </a:lnTo>
                <a:lnTo>
                  <a:pt x="280238" y="46697"/>
                </a:lnTo>
                <a:lnTo>
                  <a:pt x="276566" y="28519"/>
                </a:lnTo>
                <a:lnTo>
                  <a:pt x="266555" y="13676"/>
                </a:lnTo>
                <a:lnTo>
                  <a:pt x="251707" y="3669"/>
                </a:lnTo>
                <a:lnTo>
                  <a:pt x="233527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2693111" y="5248960"/>
            <a:ext cx="280670" cy="365760"/>
          </a:xfrm>
          <a:custGeom>
            <a:avLst/>
            <a:gdLst/>
            <a:ahLst/>
            <a:cxnLst/>
            <a:rect l="l" t="t" r="r" b="b"/>
            <a:pathLst>
              <a:path w="280669" h="365760">
                <a:moveTo>
                  <a:pt x="0" y="46706"/>
                </a:moveTo>
                <a:lnTo>
                  <a:pt x="3670" y="28526"/>
                </a:lnTo>
                <a:lnTo>
                  <a:pt x="13680" y="13680"/>
                </a:lnTo>
                <a:lnTo>
                  <a:pt x="28526" y="3670"/>
                </a:lnTo>
                <a:lnTo>
                  <a:pt x="46706" y="0"/>
                </a:lnTo>
                <a:lnTo>
                  <a:pt x="233528" y="0"/>
                </a:lnTo>
                <a:lnTo>
                  <a:pt x="251708" y="3670"/>
                </a:lnTo>
                <a:lnTo>
                  <a:pt x="266555" y="13680"/>
                </a:lnTo>
                <a:lnTo>
                  <a:pt x="276564" y="28526"/>
                </a:lnTo>
                <a:lnTo>
                  <a:pt x="280235" y="46706"/>
                </a:lnTo>
                <a:lnTo>
                  <a:pt x="280235" y="318842"/>
                </a:lnTo>
                <a:lnTo>
                  <a:pt x="276564" y="337022"/>
                </a:lnTo>
                <a:lnTo>
                  <a:pt x="266555" y="351869"/>
                </a:lnTo>
                <a:lnTo>
                  <a:pt x="251708" y="361878"/>
                </a:lnTo>
                <a:lnTo>
                  <a:pt x="233528" y="365549"/>
                </a:lnTo>
                <a:lnTo>
                  <a:pt x="46706" y="365549"/>
                </a:lnTo>
                <a:lnTo>
                  <a:pt x="28526" y="361878"/>
                </a:lnTo>
                <a:lnTo>
                  <a:pt x="13680" y="351869"/>
                </a:lnTo>
                <a:lnTo>
                  <a:pt x="3670" y="337022"/>
                </a:lnTo>
                <a:lnTo>
                  <a:pt x="0" y="318842"/>
                </a:lnTo>
                <a:lnTo>
                  <a:pt x="0" y="46706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2728709" y="5314594"/>
            <a:ext cx="207645" cy="238760"/>
          </a:xfrm>
          <a:custGeom>
            <a:avLst/>
            <a:gdLst/>
            <a:ahLst/>
            <a:cxnLst/>
            <a:rect l="l" t="t" r="r" b="b"/>
            <a:pathLst>
              <a:path w="207644" h="238760">
                <a:moveTo>
                  <a:pt x="0" y="238315"/>
                </a:moveTo>
                <a:lnTo>
                  <a:pt x="207069" y="238315"/>
                </a:lnTo>
                <a:lnTo>
                  <a:pt x="207069" y="0"/>
                </a:lnTo>
                <a:lnTo>
                  <a:pt x="0" y="0"/>
                </a:lnTo>
                <a:lnTo>
                  <a:pt x="0" y="238315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2728709" y="5314594"/>
            <a:ext cx="207645" cy="238760"/>
          </a:xfrm>
          <a:custGeom>
            <a:avLst/>
            <a:gdLst/>
            <a:ahLst/>
            <a:cxnLst/>
            <a:rect l="l" t="t" r="r" b="b"/>
            <a:pathLst>
              <a:path w="207644" h="238760">
                <a:moveTo>
                  <a:pt x="0" y="0"/>
                </a:moveTo>
                <a:lnTo>
                  <a:pt x="207069" y="0"/>
                </a:lnTo>
                <a:lnTo>
                  <a:pt x="207069" y="238316"/>
                </a:lnTo>
                <a:lnTo>
                  <a:pt x="0" y="23831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171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3030397" y="5248960"/>
            <a:ext cx="280670" cy="365760"/>
          </a:xfrm>
          <a:custGeom>
            <a:avLst/>
            <a:gdLst/>
            <a:ahLst/>
            <a:cxnLst/>
            <a:rect l="l" t="t" r="r" b="b"/>
            <a:pathLst>
              <a:path w="280670" h="365760">
                <a:moveTo>
                  <a:pt x="233527" y="0"/>
                </a:moveTo>
                <a:lnTo>
                  <a:pt x="46710" y="0"/>
                </a:lnTo>
                <a:lnTo>
                  <a:pt x="28530" y="3669"/>
                </a:lnTo>
                <a:lnTo>
                  <a:pt x="13682" y="13676"/>
                </a:lnTo>
                <a:lnTo>
                  <a:pt x="3671" y="28519"/>
                </a:lnTo>
                <a:lnTo>
                  <a:pt x="0" y="46697"/>
                </a:lnTo>
                <a:lnTo>
                  <a:pt x="0" y="318833"/>
                </a:lnTo>
                <a:lnTo>
                  <a:pt x="3671" y="337014"/>
                </a:lnTo>
                <a:lnTo>
                  <a:pt x="13682" y="351861"/>
                </a:lnTo>
                <a:lnTo>
                  <a:pt x="28530" y="361871"/>
                </a:lnTo>
                <a:lnTo>
                  <a:pt x="46710" y="365541"/>
                </a:lnTo>
                <a:lnTo>
                  <a:pt x="233527" y="365541"/>
                </a:lnTo>
                <a:lnTo>
                  <a:pt x="251713" y="361871"/>
                </a:lnTo>
                <a:lnTo>
                  <a:pt x="266560" y="351861"/>
                </a:lnTo>
                <a:lnTo>
                  <a:pt x="276568" y="337014"/>
                </a:lnTo>
                <a:lnTo>
                  <a:pt x="280238" y="318833"/>
                </a:lnTo>
                <a:lnTo>
                  <a:pt x="280238" y="46697"/>
                </a:lnTo>
                <a:lnTo>
                  <a:pt x="276568" y="28519"/>
                </a:lnTo>
                <a:lnTo>
                  <a:pt x="266560" y="13676"/>
                </a:lnTo>
                <a:lnTo>
                  <a:pt x="251713" y="3669"/>
                </a:lnTo>
                <a:lnTo>
                  <a:pt x="233527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3030397" y="5248960"/>
            <a:ext cx="280670" cy="365760"/>
          </a:xfrm>
          <a:custGeom>
            <a:avLst/>
            <a:gdLst/>
            <a:ahLst/>
            <a:cxnLst/>
            <a:rect l="l" t="t" r="r" b="b"/>
            <a:pathLst>
              <a:path w="280670" h="365760">
                <a:moveTo>
                  <a:pt x="0" y="46706"/>
                </a:moveTo>
                <a:lnTo>
                  <a:pt x="3670" y="28526"/>
                </a:lnTo>
                <a:lnTo>
                  <a:pt x="13680" y="13680"/>
                </a:lnTo>
                <a:lnTo>
                  <a:pt x="28526" y="3670"/>
                </a:lnTo>
                <a:lnTo>
                  <a:pt x="46706" y="0"/>
                </a:lnTo>
                <a:lnTo>
                  <a:pt x="233528" y="0"/>
                </a:lnTo>
                <a:lnTo>
                  <a:pt x="251708" y="3670"/>
                </a:lnTo>
                <a:lnTo>
                  <a:pt x="266555" y="13680"/>
                </a:lnTo>
                <a:lnTo>
                  <a:pt x="276564" y="28526"/>
                </a:lnTo>
                <a:lnTo>
                  <a:pt x="280235" y="46706"/>
                </a:lnTo>
                <a:lnTo>
                  <a:pt x="280235" y="318842"/>
                </a:lnTo>
                <a:lnTo>
                  <a:pt x="276564" y="337022"/>
                </a:lnTo>
                <a:lnTo>
                  <a:pt x="266555" y="351869"/>
                </a:lnTo>
                <a:lnTo>
                  <a:pt x="251708" y="361878"/>
                </a:lnTo>
                <a:lnTo>
                  <a:pt x="233528" y="365549"/>
                </a:lnTo>
                <a:lnTo>
                  <a:pt x="46706" y="365549"/>
                </a:lnTo>
                <a:lnTo>
                  <a:pt x="28526" y="361878"/>
                </a:lnTo>
                <a:lnTo>
                  <a:pt x="13680" y="351869"/>
                </a:lnTo>
                <a:lnTo>
                  <a:pt x="3670" y="337022"/>
                </a:lnTo>
                <a:lnTo>
                  <a:pt x="0" y="318842"/>
                </a:lnTo>
                <a:lnTo>
                  <a:pt x="0" y="46706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3065995" y="5314594"/>
            <a:ext cx="207645" cy="238760"/>
          </a:xfrm>
          <a:custGeom>
            <a:avLst/>
            <a:gdLst/>
            <a:ahLst/>
            <a:cxnLst/>
            <a:rect l="l" t="t" r="r" b="b"/>
            <a:pathLst>
              <a:path w="207645" h="238760">
                <a:moveTo>
                  <a:pt x="0" y="238315"/>
                </a:moveTo>
                <a:lnTo>
                  <a:pt x="207068" y="238315"/>
                </a:lnTo>
                <a:lnTo>
                  <a:pt x="207068" y="0"/>
                </a:lnTo>
                <a:lnTo>
                  <a:pt x="0" y="0"/>
                </a:lnTo>
                <a:lnTo>
                  <a:pt x="0" y="238315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3065995" y="5314594"/>
            <a:ext cx="207645" cy="238760"/>
          </a:xfrm>
          <a:custGeom>
            <a:avLst/>
            <a:gdLst/>
            <a:ahLst/>
            <a:cxnLst/>
            <a:rect l="l" t="t" r="r" b="b"/>
            <a:pathLst>
              <a:path w="207645" h="238760">
                <a:moveTo>
                  <a:pt x="0" y="0"/>
                </a:moveTo>
                <a:lnTo>
                  <a:pt x="207069" y="0"/>
                </a:lnTo>
                <a:lnTo>
                  <a:pt x="207069" y="238316"/>
                </a:lnTo>
                <a:lnTo>
                  <a:pt x="0" y="23831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171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4045140" y="4908943"/>
            <a:ext cx="1114797" cy="157622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4110202" y="5253405"/>
            <a:ext cx="280670" cy="365760"/>
          </a:xfrm>
          <a:custGeom>
            <a:avLst/>
            <a:gdLst/>
            <a:ahLst/>
            <a:cxnLst/>
            <a:rect l="l" t="t" r="r" b="b"/>
            <a:pathLst>
              <a:path w="280670" h="365760">
                <a:moveTo>
                  <a:pt x="233527" y="0"/>
                </a:moveTo>
                <a:lnTo>
                  <a:pt x="46710" y="0"/>
                </a:lnTo>
                <a:lnTo>
                  <a:pt x="28530" y="3671"/>
                </a:lnTo>
                <a:lnTo>
                  <a:pt x="13682" y="13682"/>
                </a:lnTo>
                <a:lnTo>
                  <a:pt x="3671" y="28530"/>
                </a:lnTo>
                <a:lnTo>
                  <a:pt x="0" y="46710"/>
                </a:lnTo>
                <a:lnTo>
                  <a:pt x="0" y="318846"/>
                </a:lnTo>
                <a:lnTo>
                  <a:pt x="3671" y="337024"/>
                </a:lnTo>
                <a:lnTo>
                  <a:pt x="13682" y="351870"/>
                </a:lnTo>
                <a:lnTo>
                  <a:pt x="28530" y="361879"/>
                </a:lnTo>
                <a:lnTo>
                  <a:pt x="46710" y="365550"/>
                </a:lnTo>
                <a:lnTo>
                  <a:pt x="233527" y="365550"/>
                </a:lnTo>
                <a:lnTo>
                  <a:pt x="251707" y="361879"/>
                </a:lnTo>
                <a:lnTo>
                  <a:pt x="266555" y="351870"/>
                </a:lnTo>
                <a:lnTo>
                  <a:pt x="276566" y="337024"/>
                </a:lnTo>
                <a:lnTo>
                  <a:pt x="280238" y="318846"/>
                </a:lnTo>
                <a:lnTo>
                  <a:pt x="280238" y="46710"/>
                </a:lnTo>
                <a:lnTo>
                  <a:pt x="276566" y="28530"/>
                </a:lnTo>
                <a:lnTo>
                  <a:pt x="266555" y="13682"/>
                </a:lnTo>
                <a:lnTo>
                  <a:pt x="251707" y="3671"/>
                </a:lnTo>
                <a:lnTo>
                  <a:pt x="233527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4110202" y="5253405"/>
            <a:ext cx="280670" cy="365760"/>
          </a:xfrm>
          <a:custGeom>
            <a:avLst/>
            <a:gdLst/>
            <a:ahLst/>
            <a:cxnLst/>
            <a:rect l="l" t="t" r="r" b="b"/>
            <a:pathLst>
              <a:path w="280670" h="365760">
                <a:moveTo>
                  <a:pt x="0" y="46706"/>
                </a:moveTo>
                <a:lnTo>
                  <a:pt x="3670" y="28526"/>
                </a:lnTo>
                <a:lnTo>
                  <a:pt x="13680" y="13680"/>
                </a:lnTo>
                <a:lnTo>
                  <a:pt x="28526" y="3670"/>
                </a:lnTo>
                <a:lnTo>
                  <a:pt x="46706" y="0"/>
                </a:lnTo>
                <a:lnTo>
                  <a:pt x="233528" y="0"/>
                </a:lnTo>
                <a:lnTo>
                  <a:pt x="251708" y="3670"/>
                </a:lnTo>
                <a:lnTo>
                  <a:pt x="266555" y="13680"/>
                </a:lnTo>
                <a:lnTo>
                  <a:pt x="276564" y="28526"/>
                </a:lnTo>
                <a:lnTo>
                  <a:pt x="280235" y="46706"/>
                </a:lnTo>
                <a:lnTo>
                  <a:pt x="280235" y="318842"/>
                </a:lnTo>
                <a:lnTo>
                  <a:pt x="276564" y="337022"/>
                </a:lnTo>
                <a:lnTo>
                  <a:pt x="266555" y="351869"/>
                </a:lnTo>
                <a:lnTo>
                  <a:pt x="251708" y="361878"/>
                </a:lnTo>
                <a:lnTo>
                  <a:pt x="233528" y="365549"/>
                </a:lnTo>
                <a:lnTo>
                  <a:pt x="46706" y="365549"/>
                </a:lnTo>
                <a:lnTo>
                  <a:pt x="28526" y="361878"/>
                </a:lnTo>
                <a:lnTo>
                  <a:pt x="13680" y="351869"/>
                </a:lnTo>
                <a:lnTo>
                  <a:pt x="3670" y="337022"/>
                </a:lnTo>
                <a:lnTo>
                  <a:pt x="0" y="318842"/>
                </a:lnTo>
                <a:lnTo>
                  <a:pt x="0" y="46706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4145800" y="5319039"/>
            <a:ext cx="207645" cy="238760"/>
          </a:xfrm>
          <a:custGeom>
            <a:avLst/>
            <a:gdLst/>
            <a:ahLst/>
            <a:cxnLst/>
            <a:rect l="l" t="t" r="r" b="b"/>
            <a:pathLst>
              <a:path w="207645" h="238760">
                <a:moveTo>
                  <a:pt x="0" y="238315"/>
                </a:moveTo>
                <a:lnTo>
                  <a:pt x="207068" y="238315"/>
                </a:lnTo>
                <a:lnTo>
                  <a:pt x="207068" y="0"/>
                </a:lnTo>
                <a:lnTo>
                  <a:pt x="0" y="0"/>
                </a:lnTo>
                <a:lnTo>
                  <a:pt x="0" y="238315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4145800" y="5319039"/>
            <a:ext cx="207645" cy="238760"/>
          </a:xfrm>
          <a:custGeom>
            <a:avLst/>
            <a:gdLst/>
            <a:ahLst/>
            <a:cxnLst/>
            <a:rect l="l" t="t" r="r" b="b"/>
            <a:pathLst>
              <a:path w="207645" h="238760">
                <a:moveTo>
                  <a:pt x="0" y="0"/>
                </a:moveTo>
                <a:lnTo>
                  <a:pt x="207069" y="0"/>
                </a:lnTo>
                <a:lnTo>
                  <a:pt x="207069" y="238316"/>
                </a:lnTo>
                <a:lnTo>
                  <a:pt x="0" y="23831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171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4448352" y="5248948"/>
            <a:ext cx="280670" cy="365760"/>
          </a:xfrm>
          <a:custGeom>
            <a:avLst/>
            <a:gdLst/>
            <a:ahLst/>
            <a:cxnLst/>
            <a:rect l="l" t="t" r="r" b="b"/>
            <a:pathLst>
              <a:path w="280670" h="365760">
                <a:moveTo>
                  <a:pt x="233527" y="0"/>
                </a:moveTo>
                <a:lnTo>
                  <a:pt x="46710" y="0"/>
                </a:lnTo>
                <a:lnTo>
                  <a:pt x="28530" y="3671"/>
                </a:lnTo>
                <a:lnTo>
                  <a:pt x="13682" y="13682"/>
                </a:lnTo>
                <a:lnTo>
                  <a:pt x="3671" y="28530"/>
                </a:lnTo>
                <a:lnTo>
                  <a:pt x="0" y="46710"/>
                </a:lnTo>
                <a:lnTo>
                  <a:pt x="0" y="318846"/>
                </a:lnTo>
                <a:lnTo>
                  <a:pt x="3671" y="337026"/>
                </a:lnTo>
                <a:lnTo>
                  <a:pt x="13682" y="351872"/>
                </a:lnTo>
                <a:lnTo>
                  <a:pt x="28530" y="361882"/>
                </a:lnTo>
                <a:lnTo>
                  <a:pt x="46710" y="365552"/>
                </a:lnTo>
                <a:lnTo>
                  <a:pt x="233527" y="365552"/>
                </a:lnTo>
                <a:lnTo>
                  <a:pt x="251707" y="361882"/>
                </a:lnTo>
                <a:lnTo>
                  <a:pt x="266555" y="351872"/>
                </a:lnTo>
                <a:lnTo>
                  <a:pt x="276566" y="337026"/>
                </a:lnTo>
                <a:lnTo>
                  <a:pt x="280238" y="318846"/>
                </a:lnTo>
                <a:lnTo>
                  <a:pt x="280238" y="46710"/>
                </a:lnTo>
                <a:lnTo>
                  <a:pt x="276566" y="28530"/>
                </a:lnTo>
                <a:lnTo>
                  <a:pt x="266555" y="13682"/>
                </a:lnTo>
                <a:lnTo>
                  <a:pt x="251707" y="3671"/>
                </a:lnTo>
                <a:lnTo>
                  <a:pt x="233527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4448352" y="5248948"/>
            <a:ext cx="280670" cy="365760"/>
          </a:xfrm>
          <a:custGeom>
            <a:avLst/>
            <a:gdLst/>
            <a:ahLst/>
            <a:cxnLst/>
            <a:rect l="l" t="t" r="r" b="b"/>
            <a:pathLst>
              <a:path w="280670" h="365760">
                <a:moveTo>
                  <a:pt x="0" y="46706"/>
                </a:moveTo>
                <a:lnTo>
                  <a:pt x="3670" y="28526"/>
                </a:lnTo>
                <a:lnTo>
                  <a:pt x="13680" y="13680"/>
                </a:lnTo>
                <a:lnTo>
                  <a:pt x="28526" y="3670"/>
                </a:lnTo>
                <a:lnTo>
                  <a:pt x="46706" y="0"/>
                </a:lnTo>
                <a:lnTo>
                  <a:pt x="233528" y="0"/>
                </a:lnTo>
                <a:lnTo>
                  <a:pt x="251708" y="3670"/>
                </a:lnTo>
                <a:lnTo>
                  <a:pt x="266555" y="13680"/>
                </a:lnTo>
                <a:lnTo>
                  <a:pt x="276564" y="28526"/>
                </a:lnTo>
                <a:lnTo>
                  <a:pt x="280235" y="46706"/>
                </a:lnTo>
                <a:lnTo>
                  <a:pt x="280235" y="318842"/>
                </a:lnTo>
                <a:lnTo>
                  <a:pt x="276564" y="337022"/>
                </a:lnTo>
                <a:lnTo>
                  <a:pt x="266555" y="351869"/>
                </a:lnTo>
                <a:lnTo>
                  <a:pt x="251708" y="361878"/>
                </a:lnTo>
                <a:lnTo>
                  <a:pt x="233528" y="365549"/>
                </a:lnTo>
                <a:lnTo>
                  <a:pt x="46706" y="365549"/>
                </a:lnTo>
                <a:lnTo>
                  <a:pt x="28526" y="361878"/>
                </a:lnTo>
                <a:lnTo>
                  <a:pt x="13680" y="351869"/>
                </a:lnTo>
                <a:lnTo>
                  <a:pt x="3670" y="337022"/>
                </a:lnTo>
                <a:lnTo>
                  <a:pt x="0" y="318842"/>
                </a:lnTo>
                <a:lnTo>
                  <a:pt x="0" y="46706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4483950" y="5314581"/>
            <a:ext cx="207645" cy="238760"/>
          </a:xfrm>
          <a:custGeom>
            <a:avLst/>
            <a:gdLst/>
            <a:ahLst/>
            <a:cxnLst/>
            <a:rect l="l" t="t" r="r" b="b"/>
            <a:pathLst>
              <a:path w="207645" h="238760">
                <a:moveTo>
                  <a:pt x="0" y="238315"/>
                </a:moveTo>
                <a:lnTo>
                  <a:pt x="207068" y="238315"/>
                </a:lnTo>
                <a:lnTo>
                  <a:pt x="207068" y="0"/>
                </a:lnTo>
                <a:lnTo>
                  <a:pt x="0" y="0"/>
                </a:lnTo>
                <a:lnTo>
                  <a:pt x="0" y="238315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4483950" y="5314581"/>
            <a:ext cx="207645" cy="238760"/>
          </a:xfrm>
          <a:custGeom>
            <a:avLst/>
            <a:gdLst/>
            <a:ahLst/>
            <a:cxnLst/>
            <a:rect l="l" t="t" r="r" b="b"/>
            <a:pathLst>
              <a:path w="207645" h="238760">
                <a:moveTo>
                  <a:pt x="0" y="0"/>
                </a:moveTo>
                <a:lnTo>
                  <a:pt x="207069" y="0"/>
                </a:lnTo>
                <a:lnTo>
                  <a:pt x="207069" y="238316"/>
                </a:lnTo>
                <a:lnTo>
                  <a:pt x="0" y="23831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171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3362197" y="5258447"/>
            <a:ext cx="280670" cy="365760"/>
          </a:xfrm>
          <a:custGeom>
            <a:avLst/>
            <a:gdLst/>
            <a:ahLst/>
            <a:cxnLst/>
            <a:rect l="l" t="t" r="r" b="b"/>
            <a:pathLst>
              <a:path w="280670" h="365760">
                <a:moveTo>
                  <a:pt x="233527" y="0"/>
                </a:moveTo>
                <a:lnTo>
                  <a:pt x="46697" y="0"/>
                </a:lnTo>
                <a:lnTo>
                  <a:pt x="28519" y="3669"/>
                </a:lnTo>
                <a:lnTo>
                  <a:pt x="13676" y="13677"/>
                </a:lnTo>
                <a:lnTo>
                  <a:pt x="3669" y="28524"/>
                </a:lnTo>
                <a:lnTo>
                  <a:pt x="0" y="46710"/>
                </a:lnTo>
                <a:lnTo>
                  <a:pt x="0" y="318846"/>
                </a:lnTo>
                <a:lnTo>
                  <a:pt x="3669" y="337023"/>
                </a:lnTo>
                <a:lnTo>
                  <a:pt x="13676" y="351868"/>
                </a:lnTo>
                <a:lnTo>
                  <a:pt x="28519" y="361877"/>
                </a:lnTo>
                <a:lnTo>
                  <a:pt x="46697" y="365547"/>
                </a:lnTo>
                <a:lnTo>
                  <a:pt x="233527" y="365547"/>
                </a:lnTo>
                <a:lnTo>
                  <a:pt x="251705" y="361877"/>
                </a:lnTo>
                <a:lnTo>
                  <a:pt x="266549" y="351868"/>
                </a:lnTo>
                <a:lnTo>
                  <a:pt x="276556" y="337023"/>
                </a:lnTo>
                <a:lnTo>
                  <a:pt x="280225" y="318846"/>
                </a:lnTo>
                <a:lnTo>
                  <a:pt x="280225" y="46710"/>
                </a:lnTo>
                <a:lnTo>
                  <a:pt x="276556" y="28524"/>
                </a:lnTo>
                <a:lnTo>
                  <a:pt x="266549" y="13677"/>
                </a:lnTo>
                <a:lnTo>
                  <a:pt x="251705" y="3669"/>
                </a:lnTo>
                <a:lnTo>
                  <a:pt x="233527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3362197" y="5258447"/>
            <a:ext cx="280670" cy="365760"/>
          </a:xfrm>
          <a:custGeom>
            <a:avLst/>
            <a:gdLst/>
            <a:ahLst/>
            <a:cxnLst/>
            <a:rect l="l" t="t" r="r" b="b"/>
            <a:pathLst>
              <a:path w="280670" h="365760">
                <a:moveTo>
                  <a:pt x="0" y="46706"/>
                </a:moveTo>
                <a:lnTo>
                  <a:pt x="3670" y="28526"/>
                </a:lnTo>
                <a:lnTo>
                  <a:pt x="13680" y="13680"/>
                </a:lnTo>
                <a:lnTo>
                  <a:pt x="28526" y="3670"/>
                </a:lnTo>
                <a:lnTo>
                  <a:pt x="46706" y="0"/>
                </a:lnTo>
                <a:lnTo>
                  <a:pt x="233528" y="0"/>
                </a:lnTo>
                <a:lnTo>
                  <a:pt x="251708" y="3670"/>
                </a:lnTo>
                <a:lnTo>
                  <a:pt x="266555" y="13680"/>
                </a:lnTo>
                <a:lnTo>
                  <a:pt x="276564" y="28526"/>
                </a:lnTo>
                <a:lnTo>
                  <a:pt x="280235" y="46706"/>
                </a:lnTo>
                <a:lnTo>
                  <a:pt x="280235" y="318842"/>
                </a:lnTo>
                <a:lnTo>
                  <a:pt x="276564" y="337022"/>
                </a:lnTo>
                <a:lnTo>
                  <a:pt x="266555" y="351869"/>
                </a:lnTo>
                <a:lnTo>
                  <a:pt x="251708" y="361878"/>
                </a:lnTo>
                <a:lnTo>
                  <a:pt x="233528" y="365549"/>
                </a:lnTo>
                <a:lnTo>
                  <a:pt x="46706" y="365549"/>
                </a:lnTo>
                <a:lnTo>
                  <a:pt x="28526" y="361878"/>
                </a:lnTo>
                <a:lnTo>
                  <a:pt x="13680" y="351869"/>
                </a:lnTo>
                <a:lnTo>
                  <a:pt x="3670" y="337022"/>
                </a:lnTo>
                <a:lnTo>
                  <a:pt x="0" y="318842"/>
                </a:lnTo>
                <a:lnTo>
                  <a:pt x="0" y="46706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3397796" y="5324081"/>
            <a:ext cx="207645" cy="238760"/>
          </a:xfrm>
          <a:custGeom>
            <a:avLst/>
            <a:gdLst/>
            <a:ahLst/>
            <a:cxnLst/>
            <a:rect l="l" t="t" r="r" b="b"/>
            <a:pathLst>
              <a:path w="207645" h="238760">
                <a:moveTo>
                  <a:pt x="0" y="238315"/>
                </a:moveTo>
                <a:lnTo>
                  <a:pt x="207068" y="238315"/>
                </a:lnTo>
                <a:lnTo>
                  <a:pt x="207068" y="0"/>
                </a:lnTo>
                <a:lnTo>
                  <a:pt x="0" y="0"/>
                </a:lnTo>
                <a:lnTo>
                  <a:pt x="0" y="238315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3397796" y="5324081"/>
            <a:ext cx="207645" cy="238760"/>
          </a:xfrm>
          <a:custGeom>
            <a:avLst/>
            <a:gdLst/>
            <a:ahLst/>
            <a:cxnLst/>
            <a:rect l="l" t="t" r="r" b="b"/>
            <a:pathLst>
              <a:path w="207645" h="238760">
                <a:moveTo>
                  <a:pt x="0" y="0"/>
                </a:moveTo>
                <a:lnTo>
                  <a:pt x="207069" y="0"/>
                </a:lnTo>
                <a:lnTo>
                  <a:pt x="207069" y="238316"/>
                </a:lnTo>
                <a:lnTo>
                  <a:pt x="0" y="23831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171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4777905" y="5258447"/>
            <a:ext cx="280670" cy="365760"/>
          </a:xfrm>
          <a:custGeom>
            <a:avLst/>
            <a:gdLst/>
            <a:ahLst/>
            <a:cxnLst/>
            <a:rect l="l" t="t" r="r" b="b"/>
            <a:pathLst>
              <a:path w="280670" h="365760">
                <a:moveTo>
                  <a:pt x="233527" y="0"/>
                </a:moveTo>
                <a:lnTo>
                  <a:pt x="46710" y="0"/>
                </a:lnTo>
                <a:lnTo>
                  <a:pt x="28530" y="3669"/>
                </a:lnTo>
                <a:lnTo>
                  <a:pt x="13682" y="13677"/>
                </a:lnTo>
                <a:lnTo>
                  <a:pt x="3671" y="28524"/>
                </a:lnTo>
                <a:lnTo>
                  <a:pt x="0" y="46710"/>
                </a:lnTo>
                <a:lnTo>
                  <a:pt x="0" y="318846"/>
                </a:lnTo>
                <a:lnTo>
                  <a:pt x="3671" y="337023"/>
                </a:lnTo>
                <a:lnTo>
                  <a:pt x="13682" y="351868"/>
                </a:lnTo>
                <a:lnTo>
                  <a:pt x="28530" y="361877"/>
                </a:lnTo>
                <a:lnTo>
                  <a:pt x="46710" y="365547"/>
                </a:lnTo>
                <a:lnTo>
                  <a:pt x="233527" y="365547"/>
                </a:lnTo>
                <a:lnTo>
                  <a:pt x="251707" y="361877"/>
                </a:lnTo>
                <a:lnTo>
                  <a:pt x="266555" y="351868"/>
                </a:lnTo>
                <a:lnTo>
                  <a:pt x="276566" y="337023"/>
                </a:lnTo>
                <a:lnTo>
                  <a:pt x="280238" y="318846"/>
                </a:lnTo>
                <a:lnTo>
                  <a:pt x="280238" y="46710"/>
                </a:lnTo>
                <a:lnTo>
                  <a:pt x="276566" y="28524"/>
                </a:lnTo>
                <a:lnTo>
                  <a:pt x="266555" y="13677"/>
                </a:lnTo>
                <a:lnTo>
                  <a:pt x="251707" y="3669"/>
                </a:lnTo>
                <a:lnTo>
                  <a:pt x="233527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4777905" y="5258447"/>
            <a:ext cx="280670" cy="365760"/>
          </a:xfrm>
          <a:custGeom>
            <a:avLst/>
            <a:gdLst/>
            <a:ahLst/>
            <a:cxnLst/>
            <a:rect l="l" t="t" r="r" b="b"/>
            <a:pathLst>
              <a:path w="280670" h="365760">
                <a:moveTo>
                  <a:pt x="0" y="46706"/>
                </a:moveTo>
                <a:lnTo>
                  <a:pt x="3670" y="28526"/>
                </a:lnTo>
                <a:lnTo>
                  <a:pt x="13680" y="13680"/>
                </a:lnTo>
                <a:lnTo>
                  <a:pt x="28526" y="3670"/>
                </a:lnTo>
                <a:lnTo>
                  <a:pt x="46706" y="0"/>
                </a:lnTo>
                <a:lnTo>
                  <a:pt x="233528" y="0"/>
                </a:lnTo>
                <a:lnTo>
                  <a:pt x="251708" y="3670"/>
                </a:lnTo>
                <a:lnTo>
                  <a:pt x="266555" y="13680"/>
                </a:lnTo>
                <a:lnTo>
                  <a:pt x="276564" y="28526"/>
                </a:lnTo>
                <a:lnTo>
                  <a:pt x="280235" y="46706"/>
                </a:lnTo>
                <a:lnTo>
                  <a:pt x="280235" y="318842"/>
                </a:lnTo>
                <a:lnTo>
                  <a:pt x="276564" y="337022"/>
                </a:lnTo>
                <a:lnTo>
                  <a:pt x="266555" y="351869"/>
                </a:lnTo>
                <a:lnTo>
                  <a:pt x="251708" y="361878"/>
                </a:lnTo>
                <a:lnTo>
                  <a:pt x="233528" y="365549"/>
                </a:lnTo>
                <a:lnTo>
                  <a:pt x="46706" y="365549"/>
                </a:lnTo>
                <a:lnTo>
                  <a:pt x="28526" y="361878"/>
                </a:lnTo>
                <a:lnTo>
                  <a:pt x="13680" y="351869"/>
                </a:lnTo>
                <a:lnTo>
                  <a:pt x="3670" y="337022"/>
                </a:lnTo>
                <a:lnTo>
                  <a:pt x="0" y="318842"/>
                </a:lnTo>
                <a:lnTo>
                  <a:pt x="0" y="46706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4813503" y="5324081"/>
            <a:ext cx="207645" cy="238760"/>
          </a:xfrm>
          <a:custGeom>
            <a:avLst/>
            <a:gdLst/>
            <a:ahLst/>
            <a:cxnLst/>
            <a:rect l="l" t="t" r="r" b="b"/>
            <a:pathLst>
              <a:path w="207645" h="238760">
                <a:moveTo>
                  <a:pt x="0" y="238315"/>
                </a:moveTo>
                <a:lnTo>
                  <a:pt x="207068" y="238315"/>
                </a:lnTo>
                <a:lnTo>
                  <a:pt x="207068" y="0"/>
                </a:lnTo>
                <a:lnTo>
                  <a:pt x="0" y="0"/>
                </a:lnTo>
                <a:lnTo>
                  <a:pt x="0" y="238315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4813503" y="5324081"/>
            <a:ext cx="207645" cy="238760"/>
          </a:xfrm>
          <a:custGeom>
            <a:avLst/>
            <a:gdLst/>
            <a:ahLst/>
            <a:cxnLst/>
            <a:rect l="l" t="t" r="r" b="b"/>
            <a:pathLst>
              <a:path w="207645" h="238760">
                <a:moveTo>
                  <a:pt x="0" y="0"/>
                </a:moveTo>
                <a:lnTo>
                  <a:pt x="207069" y="0"/>
                </a:lnTo>
                <a:lnTo>
                  <a:pt x="207069" y="238316"/>
                </a:lnTo>
                <a:lnTo>
                  <a:pt x="0" y="23831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171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 txBox="1"/>
          <p:nvPr/>
        </p:nvSpPr>
        <p:spPr>
          <a:xfrm>
            <a:off x="7054113" y="4908943"/>
            <a:ext cx="3606165" cy="76263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2413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0"/>
              </a:spcBef>
            </a:pPr>
            <a:r>
              <a:rPr lang="zh-CN" sz="2400" b="1" spc="-140" dirty="0">
                <a:latin typeface="Trebuchet MS" panose="020B0603020202020204"/>
                <a:cs typeface="Trebuchet MS" panose="020B0603020202020204"/>
              </a:rPr>
              <a:t>通过 </a:t>
            </a:r>
            <a:r>
              <a:rPr sz="2400" b="1" spc="-140" dirty="0">
                <a:latin typeface="Trebuchet MS" panose="020B0603020202020204"/>
                <a:cs typeface="Trebuchet MS" panose="020B0603020202020204"/>
              </a:rPr>
              <a:t>elastic </a:t>
            </a:r>
            <a:r>
              <a:rPr sz="2400" b="1" spc="-165" dirty="0">
                <a:latin typeface="Trebuchet MS" panose="020B0603020202020204"/>
                <a:cs typeface="Trebuchet MS" panose="020B0603020202020204"/>
              </a:rPr>
              <a:t>execution</a:t>
            </a:r>
            <a:r>
              <a:rPr sz="2400" b="1" spc="-26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400" b="1" spc="-135" dirty="0">
                <a:latin typeface="Trebuchet MS" panose="020B0603020202020204"/>
                <a:cs typeface="Trebuchet MS" panose="020B0603020202020204"/>
              </a:rPr>
              <a:t>system </a:t>
            </a:r>
            <a:r>
              <a:rPr lang="zh-CN" sz="2400" b="1" spc="-135" dirty="0">
                <a:latin typeface="Trebuchet MS" panose="020B0603020202020204"/>
                <a:cs typeface="Trebuchet MS" panose="020B0603020202020204"/>
              </a:rPr>
              <a:t>实现弹性迁移</a:t>
            </a:r>
            <a:endParaRPr lang="zh-CN" sz="2400" b="1" spc="-135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27" name="object 127"/>
          <p:cNvSpPr/>
          <p:nvPr/>
        </p:nvSpPr>
        <p:spPr>
          <a:xfrm>
            <a:off x="2629293" y="5148757"/>
            <a:ext cx="1093470" cy="579120"/>
          </a:xfrm>
          <a:custGeom>
            <a:avLst/>
            <a:gdLst/>
            <a:ahLst/>
            <a:cxnLst/>
            <a:rect l="l" t="t" r="r" b="b"/>
            <a:pathLst>
              <a:path w="1093470" h="579120">
                <a:moveTo>
                  <a:pt x="0" y="0"/>
                </a:moveTo>
                <a:lnTo>
                  <a:pt x="1093440" y="0"/>
                </a:lnTo>
                <a:lnTo>
                  <a:pt x="1093440" y="578872"/>
                </a:lnTo>
                <a:lnTo>
                  <a:pt x="0" y="578872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4043540" y="5152694"/>
            <a:ext cx="1113790" cy="579120"/>
          </a:xfrm>
          <a:custGeom>
            <a:avLst/>
            <a:gdLst/>
            <a:ahLst/>
            <a:cxnLst/>
            <a:rect l="l" t="t" r="r" b="b"/>
            <a:pathLst>
              <a:path w="1113789" h="579120">
                <a:moveTo>
                  <a:pt x="0" y="0"/>
                </a:moveTo>
                <a:lnTo>
                  <a:pt x="1113620" y="0"/>
                </a:lnTo>
                <a:lnTo>
                  <a:pt x="1113620" y="578872"/>
                </a:lnTo>
                <a:lnTo>
                  <a:pt x="0" y="578872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86854"/>
            <a:ext cx="5281295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spc="-5" dirty="0">
                <a:solidFill>
                  <a:srgbClr val="000000"/>
                </a:solidFill>
              </a:rPr>
              <a:t>Litz </a:t>
            </a:r>
            <a:r>
              <a:rPr sz="3800" spc="-20" dirty="0">
                <a:solidFill>
                  <a:srgbClr val="000000"/>
                </a:solidFill>
              </a:rPr>
              <a:t>Elastic</a:t>
            </a:r>
            <a:r>
              <a:rPr sz="3800" spc="-55" dirty="0">
                <a:solidFill>
                  <a:srgbClr val="000000"/>
                </a:solidFill>
              </a:rPr>
              <a:t> </a:t>
            </a:r>
            <a:r>
              <a:rPr sz="3800" spc="30" dirty="0">
                <a:solidFill>
                  <a:srgbClr val="000000"/>
                </a:solidFill>
              </a:rPr>
              <a:t>Framework</a:t>
            </a:r>
            <a:endParaRPr sz="3800"/>
          </a:p>
        </p:txBody>
      </p:sp>
      <p:sp>
        <p:nvSpPr>
          <p:cNvPr id="3" name="object 3"/>
          <p:cNvSpPr txBox="1"/>
          <p:nvPr/>
        </p:nvSpPr>
        <p:spPr>
          <a:xfrm>
            <a:off x="916939" y="5441918"/>
            <a:ext cx="10053955" cy="39306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>
              <a:lnSpc>
                <a:spcPts val="2870"/>
              </a:lnSpc>
              <a:spcBef>
                <a:spcPts val="200"/>
              </a:spcBef>
            </a:pP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95862" y="1586090"/>
            <a:ext cx="1153034" cy="80407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593401" y="4371228"/>
            <a:ext cx="4996891" cy="10918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622198" y="1675958"/>
            <a:ext cx="1332882" cy="7260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277749" y="1507953"/>
            <a:ext cx="1386560" cy="9385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801638" y="1558565"/>
            <a:ext cx="760811" cy="8918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593401" y="2603880"/>
            <a:ext cx="2454275" cy="661670"/>
          </a:xfrm>
          <a:custGeom>
            <a:avLst/>
            <a:gdLst/>
            <a:ahLst/>
            <a:cxnLst/>
            <a:rect l="l" t="t" r="r" b="b"/>
            <a:pathLst>
              <a:path w="2454275" h="661670">
                <a:moveTo>
                  <a:pt x="2343746" y="0"/>
                </a:moveTo>
                <a:lnTo>
                  <a:pt x="110274" y="0"/>
                </a:lnTo>
                <a:lnTo>
                  <a:pt x="67347" y="8664"/>
                </a:lnTo>
                <a:lnTo>
                  <a:pt x="32296" y="32296"/>
                </a:lnTo>
                <a:lnTo>
                  <a:pt x="8664" y="67347"/>
                </a:lnTo>
                <a:lnTo>
                  <a:pt x="0" y="110274"/>
                </a:lnTo>
                <a:lnTo>
                  <a:pt x="0" y="551383"/>
                </a:lnTo>
                <a:lnTo>
                  <a:pt x="8664" y="594304"/>
                </a:lnTo>
                <a:lnTo>
                  <a:pt x="32296" y="629356"/>
                </a:lnTo>
                <a:lnTo>
                  <a:pt x="67347" y="652990"/>
                </a:lnTo>
                <a:lnTo>
                  <a:pt x="110274" y="661657"/>
                </a:lnTo>
                <a:lnTo>
                  <a:pt x="2343746" y="661657"/>
                </a:lnTo>
                <a:lnTo>
                  <a:pt x="2386667" y="652990"/>
                </a:lnTo>
                <a:lnTo>
                  <a:pt x="2421720" y="629356"/>
                </a:lnTo>
                <a:lnTo>
                  <a:pt x="2445354" y="594304"/>
                </a:lnTo>
                <a:lnTo>
                  <a:pt x="2454021" y="551383"/>
                </a:lnTo>
                <a:lnTo>
                  <a:pt x="2454021" y="110274"/>
                </a:lnTo>
                <a:lnTo>
                  <a:pt x="2445354" y="67347"/>
                </a:lnTo>
                <a:lnTo>
                  <a:pt x="2421720" y="32296"/>
                </a:lnTo>
                <a:lnTo>
                  <a:pt x="2386667" y="8664"/>
                </a:lnTo>
                <a:lnTo>
                  <a:pt x="2343746" y="0"/>
                </a:lnTo>
                <a:close/>
              </a:path>
            </a:pathLst>
          </a:custGeom>
          <a:solidFill>
            <a:srgbClr val="5B9B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593401" y="2603880"/>
            <a:ext cx="2454275" cy="661670"/>
          </a:xfrm>
          <a:custGeom>
            <a:avLst/>
            <a:gdLst/>
            <a:ahLst/>
            <a:cxnLst/>
            <a:rect l="l" t="t" r="r" b="b"/>
            <a:pathLst>
              <a:path w="2454275" h="661670">
                <a:moveTo>
                  <a:pt x="0" y="110278"/>
                </a:moveTo>
                <a:lnTo>
                  <a:pt x="8666" y="67352"/>
                </a:lnTo>
                <a:lnTo>
                  <a:pt x="32299" y="32299"/>
                </a:lnTo>
                <a:lnTo>
                  <a:pt x="67352" y="8666"/>
                </a:lnTo>
                <a:lnTo>
                  <a:pt x="110278" y="0"/>
                </a:lnTo>
                <a:lnTo>
                  <a:pt x="2343741" y="0"/>
                </a:lnTo>
                <a:lnTo>
                  <a:pt x="2386669" y="8666"/>
                </a:lnTo>
                <a:lnTo>
                  <a:pt x="2421722" y="32299"/>
                </a:lnTo>
                <a:lnTo>
                  <a:pt x="2445355" y="67352"/>
                </a:lnTo>
                <a:lnTo>
                  <a:pt x="2454021" y="110278"/>
                </a:lnTo>
                <a:lnTo>
                  <a:pt x="2454021" y="551386"/>
                </a:lnTo>
                <a:lnTo>
                  <a:pt x="2445355" y="594311"/>
                </a:lnTo>
                <a:lnTo>
                  <a:pt x="2421722" y="629364"/>
                </a:lnTo>
                <a:lnTo>
                  <a:pt x="2386669" y="652998"/>
                </a:lnTo>
                <a:lnTo>
                  <a:pt x="2343741" y="661664"/>
                </a:lnTo>
                <a:lnTo>
                  <a:pt x="110278" y="661664"/>
                </a:lnTo>
                <a:lnTo>
                  <a:pt x="67352" y="652998"/>
                </a:lnTo>
                <a:lnTo>
                  <a:pt x="32299" y="629364"/>
                </a:lnTo>
                <a:lnTo>
                  <a:pt x="8666" y="594311"/>
                </a:lnTo>
                <a:lnTo>
                  <a:pt x="0" y="551386"/>
                </a:lnTo>
                <a:lnTo>
                  <a:pt x="0" y="110278"/>
                </a:lnTo>
                <a:close/>
              </a:path>
            </a:pathLst>
          </a:custGeom>
          <a:ln w="12700">
            <a:solidFill>
              <a:srgbClr val="4171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3835971" y="2634983"/>
            <a:ext cx="1969135" cy="57086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 indent="375920">
              <a:lnSpc>
                <a:spcPts val="2130"/>
              </a:lnSpc>
              <a:spcBef>
                <a:spcPts val="195"/>
              </a:spcBef>
            </a:pPr>
            <a:r>
              <a:rPr sz="1800" b="1" spc="-12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Event-driven  </a:t>
            </a:r>
            <a:r>
              <a:rPr sz="1800" b="1" spc="-1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Programming</a:t>
            </a:r>
            <a:r>
              <a:rPr sz="1800" b="1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b="1" spc="-3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Model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148006" y="2603880"/>
            <a:ext cx="2451100" cy="661670"/>
          </a:xfrm>
          <a:custGeom>
            <a:avLst/>
            <a:gdLst/>
            <a:ahLst/>
            <a:cxnLst/>
            <a:rect l="l" t="t" r="r" b="b"/>
            <a:pathLst>
              <a:path w="2451100" h="661670">
                <a:moveTo>
                  <a:pt x="2340317" y="0"/>
                </a:moveTo>
                <a:lnTo>
                  <a:pt x="110274" y="0"/>
                </a:lnTo>
                <a:lnTo>
                  <a:pt x="67353" y="8664"/>
                </a:lnTo>
                <a:lnTo>
                  <a:pt x="32300" y="32296"/>
                </a:lnTo>
                <a:lnTo>
                  <a:pt x="8666" y="67347"/>
                </a:lnTo>
                <a:lnTo>
                  <a:pt x="0" y="110274"/>
                </a:lnTo>
                <a:lnTo>
                  <a:pt x="0" y="551383"/>
                </a:lnTo>
                <a:lnTo>
                  <a:pt x="8666" y="594304"/>
                </a:lnTo>
                <a:lnTo>
                  <a:pt x="32300" y="629356"/>
                </a:lnTo>
                <a:lnTo>
                  <a:pt x="67353" y="652990"/>
                </a:lnTo>
                <a:lnTo>
                  <a:pt x="110274" y="661657"/>
                </a:lnTo>
                <a:lnTo>
                  <a:pt x="2340317" y="661657"/>
                </a:lnTo>
                <a:lnTo>
                  <a:pt x="2383238" y="652990"/>
                </a:lnTo>
                <a:lnTo>
                  <a:pt x="2418291" y="629356"/>
                </a:lnTo>
                <a:lnTo>
                  <a:pt x="2441925" y="594304"/>
                </a:lnTo>
                <a:lnTo>
                  <a:pt x="2450591" y="551383"/>
                </a:lnTo>
                <a:lnTo>
                  <a:pt x="2450591" y="110274"/>
                </a:lnTo>
                <a:lnTo>
                  <a:pt x="2441925" y="67347"/>
                </a:lnTo>
                <a:lnTo>
                  <a:pt x="2418291" y="32296"/>
                </a:lnTo>
                <a:lnTo>
                  <a:pt x="2383238" y="8664"/>
                </a:lnTo>
                <a:lnTo>
                  <a:pt x="2340317" y="0"/>
                </a:lnTo>
                <a:close/>
              </a:path>
            </a:pathLst>
          </a:custGeom>
          <a:solidFill>
            <a:srgbClr val="5B9BD5">
              <a:alpha val="3293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148006" y="2603880"/>
            <a:ext cx="2451100" cy="661670"/>
          </a:xfrm>
          <a:custGeom>
            <a:avLst/>
            <a:gdLst/>
            <a:ahLst/>
            <a:cxnLst/>
            <a:rect l="l" t="t" r="r" b="b"/>
            <a:pathLst>
              <a:path w="2451100" h="661670">
                <a:moveTo>
                  <a:pt x="0" y="110280"/>
                </a:moveTo>
                <a:lnTo>
                  <a:pt x="8666" y="67354"/>
                </a:lnTo>
                <a:lnTo>
                  <a:pt x="32300" y="32300"/>
                </a:lnTo>
                <a:lnTo>
                  <a:pt x="67353" y="8666"/>
                </a:lnTo>
                <a:lnTo>
                  <a:pt x="110280" y="0"/>
                </a:lnTo>
                <a:lnTo>
                  <a:pt x="2340311" y="0"/>
                </a:lnTo>
                <a:lnTo>
                  <a:pt x="2383239" y="8666"/>
                </a:lnTo>
                <a:lnTo>
                  <a:pt x="2418292" y="32300"/>
                </a:lnTo>
                <a:lnTo>
                  <a:pt x="2441925" y="67354"/>
                </a:lnTo>
                <a:lnTo>
                  <a:pt x="2450591" y="110280"/>
                </a:lnTo>
                <a:lnTo>
                  <a:pt x="2450591" y="551384"/>
                </a:lnTo>
                <a:lnTo>
                  <a:pt x="2441925" y="594310"/>
                </a:lnTo>
                <a:lnTo>
                  <a:pt x="2418292" y="629364"/>
                </a:lnTo>
                <a:lnTo>
                  <a:pt x="2383239" y="652998"/>
                </a:lnTo>
                <a:lnTo>
                  <a:pt x="2340311" y="661664"/>
                </a:lnTo>
                <a:lnTo>
                  <a:pt x="110280" y="661664"/>
                </a:lnTo>
                <a:lnTo>
                  <a:pt x="67353" y="652998"/>
                </a:lnTo>
                <a:lnTo>
                  <a:pt x="32300" y="629364"/>
                </a:lnTo>
                <a:lnTo>
                  <a:pt x="8666" y="594310"/>
                </a:lnTo>
                <a:lnTo>
                  <a:pt x="0" y="551384"/>
                </a:lnTo>
                <a:lnTo>
                  <a:pt x="0" y="110280"/>
                </a:lnTo>
                <a:close/>
              </a:path>
            </a:pathLst>
          </a:custGeom>
          <a:ln w="12700">
            <a:solidFill>
              <a:srgbClr val="4171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6469469" y="2634983"/>
            <a:ext cx="1807845" cy="57086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 indent="354965">
              <a:lnSpc>
                <a:spcPts val="2130"/>
              </a:lnSpc>
              <a:spcBef>
                <a:spcPts val="195"/>
              </a:spcBef>
            </a:pPr>
            <a:r>
              <a:rPr sz="1800" b="1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Task-driven  </a:t>
            </a:r>
            <a:r>
              <a:rPr sz="1800" b="1" spc="-1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Consistency</a:t>
            </a:r>
            <a:r>
              <a:rPr sz="1800" b="1" spc="-21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b="1" spc="-3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Model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593401" y="3370389"/>
            <a:ext cx="5005705" cy="362585"/>
          </a:xfrm>
          <a:custGeom>
            <a:avLst/>
            <a:gdLst/>
            <a:ahLst/>
            <a:cxnLst/>
            <a:rect l="l" t="t" r="r" b="b"/>
            <a:pathLst>
              <a:path w="5005705" h="362585">
                <a:moveTo>
                  <a:pt x="4944770" y="0"/>
                </a:moveTo>
                <a:lnTo>
                  <a:pt x="60426" y="0"/>
                </a:lnTo>
                <a:lnTo>
                  <a:pt x="36904" y="4748"/>
                </a:lnTo>
                <a:lnTo>
                  <a:pt x="17697" y="17697"/>
                </a:lnTo>
                <a:lnTo>
                  <a:pt x="4748" y="36904"/>
                </a:lnTo>
                <a:lnTo>
                  <a:pt x="0" y="60426"/>
                </a:lnTo>
                <a:lnTo>
                  <a:pt x="0" y="302133"/>
                </a:lnTo>
                <a:lnTo>
                  <a:pt x="4748" y="325654"/>
                </a:lnTo>
                <a:lnTo>
                  <a:pt x="17697" y="344862"/>
                </a:lnTo>
                <a:lnTo>
                  <a:pt x="36904" y="357811"/>
                </a:lnTo>
                <a:lnTo>
                  <a:pt x="60426" y="362559"/>
                </a:lnTo>
                <a:lnTo>
                  <a:pt x="4944770" y="362559"/>
                </a:lnTo>
                <a:lnTo>
                  <a:pt x="4968292" y="357811"/>
                </a:lnTo>
                <a:lnTo>
                  <a:pt x="4987499" y="344862"/>
                </a:lnTo>
                <a:lnTo>
                  <a:pt x="5000448" y="325654"/>
                </a:lnTo>
                <a:lnTo>
                  <a:pt x="5005196" y="302133"/>
                </a:lnTo>
                <a:lnTo>
                  <a:pt x="5005196" y="60426"/>
                </a:lnTo>
                <a:lnTo>
                  <a:pt x="5000448" y="36904"/>
                </a:lnTo>
                <a:lnTo>
                  <a:pt x="4987499" y="17697"/>
                </a:lnTo>
                <a:lnTo>
                  <a:pt x="4968292" y="4748"/>
                </a:lnTo>
                <a:lnTo>
                  <a:pt x="4944770" y="0"/>
                </a:lnTo>
                <a:close/>
              </a:path>
            </a:pathLst>
          </a:custGeom>
          <a:solidFill>
            <a:srgbClr val="5B9BD5">
              <a:alpha val="3293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593401" y="3370389"/>
            <a:ext cx="5005705" cy="362585"/>
          </a:xfrm>
          <a:custGeom>
            <a:avLst/>
            <a:gdLst/>
            <a:ahLst/>
            <a:cxnLst/>
            <a:rect l="l" t="t" r="r" b="b"/>
            <a:pathLst>
              <a:path w="5005705" h="362585">
                <a:moveTo>
                  <a:pt x="0" y="60425"/>
                </a:moveTo>
                <a:lnTo>
                  <a:pt x="4748" y="36905"/>
                </a:lnTo>
                <a:lnTo>
                  <a:pt x="17698" y="17698"/>
                </a:lnTo>
                <a:lnTo>
                  <a:pt x="36904" y="4748"/>
                </a:lnTo>
                <a:lnTo>
                  <a:pt x="60424" y="0"/>
                </a:lnTo>
                <a:lnTo>
                  <a:pt x="4944772" y="0"/>
                </a:lnTo>
                <a:lnTo>
                  <a:pt x="4968297" y="4748"/>
                </a:lnTo>
                <a:lnTo>
                  <a:pt x="4987505" y="17698"/>
                </a:lnTo>
                <a:lnTo>
                  <a:pt x="5000454" y="36905"/>
                </a:lnTo>
                <a:lnTo>
                  <a:pt x="5005202" y="60425"/>
                </a:lnTo>
                <a:lnTo>
                  <a:pt x="5005202" y="302133"/>
                </a:lnTo>
                <a:lnTo>
                  <a:pt x="5000454" y="325653"/>
                </a:lnTo>
                <a:lnTo>
                  <a:pt x="4987505" y="344860"/>
                </a:lnTo>
                <a:lnTo>
                  <a:pt x="4968297" y="357810"/>
                </a:lnTo>
                <a:lnTo>
                  <a:pt x="4944772" y="362559"/>
                </a:lnTo>
                <a:lnTo>
                  <a:pt x="60424" y="362559"/>
                </a:lnTo>
                <a:lnTo>
                  <a:pt x="36904" y="357810"/>
                </a:lnTo>
                <a:lnTo>
                  <a:pt x="17698" y="344860"/>
                </a:lnTo>
                <a:lnTo>
                  <a:pt x="4748" y="325653"/>
                </a:lnTo>
                <a:lnTo>
                  <a:pt x="0" y="302133"/>
                </a:lnTo>
                <a:lnTo>
                  <a:pt x="0" y="60425"/>
                </a:lnTo>
                <a:close/>
              </a:path>
            </a:pathLst>
          </a:custGeom>
          <a:ln w="12700">
            <a:solidFill>
              <a:srgbClr val="4171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593401" y="3837800"/>
            <a:ext cx="5005705" cy="362585"/>
          </a:xfrm>
          <a:custGeom>
            <a:avLst/>
            <a:gdLst/>
            <a:ahLst/>
            <a:cxnLst/>
            <a:rect l="l" t="t" r="r" b="b"/>
            <a:pathLst>
              <a:path w="5005705" h="362585">
                <a:moveTo>
                  <a:pt x="4944770" y="0"/>
                </a:moveTo>
                <a:lnTo>
                  <a:pt x="60426" y="0"/>
                </a:lnTo>
                <a:lnTo>
                  <a:pt x="36904" y="4748"/>
                </a:lnTo>
                <a:lnTo>
                  <a:pt x="17697" y="17697"/>
                </a:lnTo>
                <a:lnTo>
                  <a:pt x="4748" y="36904"/>
                </a:lnTo>
                <a:lnTo>
                  <a:pt x="0" y="60426"/>
                </a:lnTo>
                <a:lnTo>
                  <a:pt x="0" y="302133"/>
                </a:lnTo>
                <a:lnTo>
                  <a:pt x="4748" y="325654"/>
                </a:lnTo>
                <a:lnTo>
                  <a:pt x="17697" y="344862"/>
                </a:lnTo>
                <a:lnTo>
                  <a:pt x="36904" y="357811"/>
                </a:lnTo>
                <a:lnTo>
                  <a:pt x="60426" y="362559"/>
                </a:lnTo>
                <a:lnTo>
                  <a:pt x="4944770" y="362559"/>
                </a:lnTo>
                <a:lnTo>
                  <a:pt x="4968292" y="357811"/>
                </a:lnTo>
                <a:lnTo>
                  <a:pt x="4987499" y="344862"/>
                </a:lnTo>
                <a:lnTo>
                  <a:pt x="5000448" y="325654"/>
                </a:lnTo>
                <a:lnTo>
                  <a:pt x="5005196" y="302133"/>
                </a:lnTo>
                <a:lnTo>
                  <a:pt x="5005196" y="60426"/>
                </a:lnTo>
                <a:lnTo>
                  <a:pt x="5000448" y="36904"/>
                </a:lnTo>
                <a:lnTo>
                  <a:pt x="4987499" y="17697"/>
                </a:lnTo>
                <a:lnTo>
                  <a:pt x="4968292" y="4748"/>
                </a:lnTo>
                <a:lnTo>
                  <a:pt x="4944770" y="0"/>
                </a:lnTo>
                <a:close/>
              </a:path>
            </a:pathLst>
          </a:custGeom>
          <a:solidFill>
            <a:srgbClr val="5B9BD5">
              <a:alpha val="3293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593401" y="3837800"/>
            <a:ext cx="5005705" cy="362585"/>
          </a:xfrm>
          <a:custGeom>
            <a:avLst/>
            <a:gdLst/>
            <a:ahLst/>
            <a:cxnLst/>
            <a:rect l="l" t="t" r="r" b="b"/>
            <a:pathLst>
              <a:path w="5005705" h="362585">
                <a:moveTo>
                  <a:pt x="0" y="60430"/>
                </a:moveTo>
                <a:lnTo>
                  <a:pt x="4748" y="36908"/>
                </a:lnTo>
                <a:lnTo>
                  <a:pt x="17699" y="17699"/>
                </a:lnTo>
                <a:lnTo>
                  <a:pt x="36908" y="4748"/>
                </a:lnTo>
                <a:lnTo>
                  <a:pt x="60430" y="0"/>
                </a:lnTo>
                <a:lnTo>
                  <a:pt x="4944772" y="0"/>
                </a:lnTo>
                <a:lnTo>
                  <a:pt x="4968292" y="4748"/>
                </a:lnTo>
                <a:lnTo>
                  <a:pt x="4987501" y="17699"/>
                </a:lnTo>
                <a:lnTo>
                  <a:pt x="5000453" y="36908"/>
                </a:lnTo>
                <a:lnTo>
                  <a:pt x="5005202" y="60430"/>
                </a:lnTo>
                <a:lnTo>
                  <a:pt x="5005202" y="302130"/>
                </a:lnTo>
                <a:lnTo>
                  <a:pt x="5000453" y="325652"/>
                </a:lnTo>
                <a:lnTo>
                  <a:pt x="4987501" y="344860"/>
                </a:lnTo>
                <a:lnTo>
                  <a:pt x="4968292" y="357811"/>
                </a:lnTo>
                <a:lnTo>
                  <a:pt x="4944772" y="362560"/>
                </a:lnTo>
                <a:lnTo>
                  <a:pt x="60430" y="362560"/>
                </a:lnTo>
                <a:lnTo>
                  <a:pt x="36908" y="357811"/>
                </a:lnTo>
                <a:lnTo>
                  <a:pt x="17699" y="344860"/>
                </a:lnTo>
                <a:lnTo>
                  <a:pt x="4748" y="325652"/>
                </a:lnTo>
                <a:lnTo>
                  <a:pt x="0" y="302130"/>
                </a:lnTo>
                <a:lnTo>
                  <a:pt x="0" y="60430"/>
                </a:lnTo>
                <a:close/>
              </a:path>
            </a:pathLst>
          </a:custGeom>
          <a:ln w="12700">
            <a:solidFill>
              <a:srgbClr val="4171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4454740" y="3389109"/>
            <a:ext cx="3283585" cy="767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b="1" spc="-10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Over-partitioned </a:t>
            </a:r>
            <a:r>
              <a:rPr sz="1800" b="1" spc="-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Application</a:t>
            </a:r>
            <a:r>
              <a:rPr sz="1800" b="1" spc="-22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b="1" spc="-10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State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algn="ctr">
              <a:lnSpc>
                <a:spcPct val="100000"/>
              </a:lnSpc>
              <a:spcBef>
                <a:spcPts val="1520"/>
              </a:spcBef>
            </a:pPr>
            <a:r>
              <a:rPr sz="1800" b="1" spc="-1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Elastic </a:t>
            </a:r>
            <a:r>
              <a:rPr sz="1800" b="1" spc="-12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Execution</a:t>
            </a:r>
            <a:r>
              <a:rPr sz="1800" b="1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b="1" spc="-1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System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86854"/>
            <a:ext cx="7833359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spc="-5" dirty="0">
                <a:solidFill>
                  <a:srgbClr val="000000"/>
                </a:solidFill>
              </a:rPr>
              <a:t>Event-Driven </a:t>
            </a:r>
            <a:r>
              <a:rPr sz="3800" spc="-10" dirty="0">
                <a:solidFill>
                  <a:srgbClr val="000000"/>
                </a:solidFill>
              </a:rPr>
              <a:t>Programming</a:t>
            </a:r>
            <a:r>
              <a:rPr sz="3800" spc="5" dirty="0">
                <a:solidFill>
                  <a:srgbClr val="000000"/>
                </a:solidFill>
              </a:rPr>
              <a:t> </a:t>
            </a:r>
            <a:r>
              <a:rPr sz="3800" spc="50" dirty="0">
                <a:solidFill>
                  <a:srgbClr val="000000"/>
                </a:solidFill>
              </a:rPr>
              <a:t>Model</a:t>
            </a:r>
            <a:endParaRPr sz="3800"/>
          </a:p>
        </p:txBody>
      </p:sp>
      <p:sp>
        <p:nvSpPr>
          <p:cNvPr id="3" name="object 3"/>
          <p:cNvSpPr txBox="1"/>
          <p:nvPr/>
        </p:nvSpPr>
        <p:spPr>
          <a:xfrm>
            <a:off x="916939" y="1725739"/>
            <a:ext cx="6174105" cy="288290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600" b="1" spc="20" dirty="0">
                <a:latin typeface="Arial" panose="020B0604020202020204"/>
                <a:cs typeface="Arial" panose="020B0604020202020204"/>
              </a:rPr>
              <a:t>Micro-task: </a:t>
            </a:r>
            <a:r>
              <a:rPr sz="2600" dirty="0">
                <a:latin typeface="Arial" panose="020B0604020202020204"/>
                <a:cs typeface="Arial" panose="020B0604020202020204"/>
              </a:rPr>
              <a:t>应用程序定义的短期</a:t>
            </a:r>
            <a:r>
              <a:rPr lang="zh-CN" sz="2600" dirty="0">
                <a:latin typeface="Arial" panose="020B0604020202020204"/>
                <a:cs typeface="Arial" panose="020B0604020202020204"/>
              </a:rPr>
              <a:t>计算</a:t>
            </a:r>
            <a:r>
              <a:rPr sz="2600" dirty="0">
                <a:latin typeface="Arial" panose="020B0604020202020204"/>
                <a:cs typeface="Arial" panose="020B0604020202020204"/>
              </a:rPr>
              <a:t>任务。</a:t>
            </a:r>
            <a:endParaRPr sz="2600" dirty="0">
              <a:latin typeface="Arial" panose="020B0604020202020204"/>
              <a:cs typeface="Arial" panose="020B0604020202020204"/>
            </a:endParaRPr>
          </a:p>
          <a:p>
            <a:pPr marL="527050" indent="-514350">
              <a:lnSpc>
                <a:spcPts val="3110"/>
              </a:lnSpc>
              <a:spcBef>
                <a:spcPts val="380"/>
              </a:spcBef>
              <a:buAutoNum type="arabicPeriod"/>
              <a:tabLst>
                <a:tab pos="526415" algn="l"/>
                <a:tab pos="527050" algn="l"/>
              </a:tabLst>
            </a:pPr>
            <a:r>
              <a:rPr sz="2600" dirty="0">
                <a:latin typeface="Arial" panose="020B0604020202020204"/>
                <a:cs typeface="Arial" panose="020B0604020202020204"/>
              </a:rPr>
              <a:t>在单个Executor上运行</a:t>
            </a:r>
            <a:r>
              <a:rPr sz="2600" spc="-20" dirty="0">
                <a:latin typeface="Arial" panose="020B0604020202020204"/>
                <a:cs typeface="Arial" panose="020B0604020202020204"/>
              </a:rPr>
              <a:t>.</a:t>
            </a:r>
            <a:endParaRPr sz="2600">
              <a:latin typeface="Arial" panose="020B0604020202020204"/>
              <a:cs typeface="Arial" panose="020B0604020202020204"/>
            </a:endParaRPr>
          </a:p>
          <a:p>
            <a:pPr marL="698500" lvl="1" indent="-228600">
              <a:lnSpc>
                <a:spcPts val="2630"/>
              </a:lnSpc>
              <a:buChar char="•"/>
              <a:tabLst>
                <a:tab pos="697865" algn="l"/>
                <a:tab pos="698500" algn="l"/>
              </a:tabLst>
            </a:pPr>
            <a:r>
              <a:rPr sz="2200" dirty="0">
                <a:latin typeface="Arial" panose="020B0604020202020204"/>
                <a:cs typeface="Arial" panose="020B0604020202020204"/>
              </a:rPr>
              <a:t>可以访问本地状态和</a:t>
            </a:r>
            <a:r>
              <a:rPr lang="zh-CN" sz="2200" dirty="0">
                <a:latin typeface="Arial" panose="020B0604020202020204"/>
                <a:cs typeface="Arial" panose="020B0604020202020204"/>
              </a:rPr>
              <a:t>训练</a:t>
            </a:r>
            <a:r>
              <a:rPr sz="2200" dirty="0">
                <a:latin typeface="Arial" panose="020B0604020202020204"/>
                <a:cs typeface="Arial" panose="020B0604020202020204"/>
              </a:rPr>
              <a:t>数据</a:t>
            </a:r>
            <a:r>
              <a:rPr sz="2200" spc="10" dirty="0">
                <a:latin typeface="Arial" panose="020B0604020202020204"/>
                <a:cs typeface="Arial" panose="020B0604020202020204"/>
              </a:rPr>
              <a:t>.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527050" indent="-514350">
              <a:lnSpc>
                <a:spcPct val="100000"/>
              </a:lnSpc>
              <a:spcBef>
                <a:spcPts val="360"/>
              </a:spcBef>
              <a:buAutoNum type="arabicPeriod"/>
              <a:tabLst>
                <a:tab pos="526415" algn="l"/>
                <a:tab pos="527050" algn="l"/>
              </a:tabLst>
            </a:pPr>
            <a:r>
              <a:rPr sz="2600" dirty="0">
                <a:latin typeface="Arial" panose="020B0604020202020204"/>
                <a:cs typeface="Arial" panose="020B0604020202020204"/>
              </a:rPr>
              <a:t>可以从PS读取值</a:t>
            </a:r>
            <a:r>
              <a:rPr sz="2600" spc="-35" dirty="0">
                <a:latin typeface="Arial" panose="020B0604020202020204"/>
                <a:cs typeface="Arial" panose="020B0604020202020204"/>
              </a:rPr>
              <a:t>.</a:t>
            </a:r>
            <a:endParaRPr sz="2600">
              <a:latin typeface="Arial" panose="020B0604020202020204"/>
              <a:cs typeface="Arial" panose="020B0604020202020204"/>
            </a:endParaRPr>
          </a:p>
          <a:p>
            <a:pPr marL="527050" indent="-514350">
              <a:lnSpc>
                <a:spcPct val="100000"/>
              </a:lnSpc>
              <a:spcBef>
                <a:spcPts val="380"/>
              </a:spcBef>
              <a:buAutoNum type="arabicPeriod"/>
              <a:tabLst>
                <a:tab pos="526415" algn="l"/>
                <a:tab pos="527050" algn="l"/>
              </a:tabLst>
            </a:pPr>
            <a:r>
              <a:rPr sz="2600" dirty="0">
                <a:latin typeface="Arial" panose="020B0604020202020204"/>
                <a:cs typeface="Arial" panose="020B0604020202020204"/>
              </a:rPr>
              <a:t>可以向PS提交更新</a:t>
            </a:r>
            <a:r>
              <a:rPr sz="2600" spc="-35" dirty="0">
                <a:latin typeface="Arial" panose="020B0604020202020204"/>
                <a:cs typeface="Arial" panose="020B0604020202020204"/>
              </a:rPr>
              <a:t>.</a:t>
            </a:r>
            <a:endParaRPr sz="26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039072" y="1889696"/>
            <a:ext cx="220165" cy="22016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550209" y="1889696"/>
            <a:ext cx="220165" cy="2201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039072" y="2336101"/>
            <a:ext cx="220165" cy="22016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550209" y="2336101"/>
            <a:ext cx="220165" cy="2201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9991204" y="2115566"/>
            <a:ext cx="220165" cy="22016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9240189" y="1942630"/>
            <a:ext cx="329565" cy="114300"/>
          </a:xfrm>
          <a:custGeom>
            <a:avLst/>
            <a:gdLst/>
            <a:ahLst/>
            <a:cxnLst/>
            <a:rect l="l" t="t" r="r" b="b"/>
            <a:pathLst>
              <a:path w="329565" h="114300">
                <a:moveTo>
                  <a:pt x="290969" y="76200"/>
                </a:moveTo>
                <a:lnTo>
                  <a:pt x="214769" y="76200"/>
                </a:lnTo>
                <a:lnTo>
                  <a:pt x="214769" y="114300"/>
                </a:lnTo>
                <a:lnTo>
                  <a:pt x="290969" y="76200"/>
                </a:lnTo>
                <a:close/>
              </a:path>
              <a:path w="329565" h="114300">
                <a:moveTo>
                  <a:pt x="214769" y="0"/>
                </a:moveTo>
                <a:lnTo>
                  <a:pt x="214769" y="38100"/>
                </a:lnTo>
                <a:lnTo>
                  <a:pt x="0" y="38112"/>
                </a:lnTo>
                <a:lnTo>
                  <a:pt x="0" y="76212"/>
                </a:lnTo>
                <a:lnTo>
                  <a:pt x="290969" y="76200"/>
                </a:lnTo>
                <a:lnTo>
                  <a:pt x="329069" y="57150"/>
                </a:lnTo>
                <a:lnTo>
                  <a:pt x="2147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240189" y="2389035"/>
            <a:ext cx="329565" cy="114300"/>
          </a:xfrm>
          <a:custGeom>
            <a:avLst/>
            <a:gdLst/>
            <a:ahLst/>
            <a:cxnLst/>
            <a:rect l="l" t="t" r="r" b="b"/>
            <a:pathLst>
              <a:path w="329565" h="114300">
                <a:moveTo>
                  <a:pt x="214769" y="0"/>
                </a:moveTo>
                <a:lnTo>
                  <a:pt x="214769" y="38100"/>
                </a:lnTo>
                <a:lnTo>
                  <a:pt x="0" y="38100"/>
                </a:lnTo>
                <a:lnTo>
                  <a:pt x="0" y="76200"/>
                </a:lnTo>
                <a:lnTo>
                  <a:pt x="214769" y="76200"/>
                </a:lnTo>
                <a:lnTo>
                  <a:pt x="214769" y="114300"/>
                </a:lnTo>
                <a:lnTo>
                  <a:pt x="329069" y="57150"/>
                </a:lnTo>
                <a:lnTo>
                  <a:pt x="2147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9201353" y="2049500"/>
            <a:ext cx="394970" cy="332740"/>
          </a:xfrm>
          <a:custGeom>
            <a:avLst/>
            <a:gdLst/>
            <a:ahLst/>
            <a:cxnLst/>
            <a:rect l="l" t="t" r="r" b="b"/>
            <a:pathLst>
              <a:path w="394970" h="332739">
                <a:moveTo>
                  <a:pt x="24345" y="0"/>
                </a:moveTo>
                <a:lnTo>
                  <a:pt x="0" y="29311"/>
                </a:lnTo>
                <a:lnTo>
                  <a:pt x="294474" y="273926"/>
                </a:lnTo>
                <a:lnTo>
                  <a:pt x="270128" y="303237"/>
                </a:lnTo>
                <a:lnTo>
                  <a:pt x="394563" y="332308"/>
                </a:lnTo>
                <a:lnTo>
                  <a:pt x="356043" y="244627"/>
                </a:lnTo>
                <a:lnTo>
                  <a:pt x="318820" y="244627"/>
                </a:lnTo>
                <a:lnTo>
                  <a:pt x="24345" y="0"/>
                </a:lnTo>
                <a:close/>
              </a:path>
              <a:path w="394970" h="332739">
                <a:moveTo>
                  <a:pt x="343166" y="215315"/>
                </a:moveTo>
                <a:lnTo>
                  <a:pt x="318820" y="244627"/>
                </a:lnTo>
                <a:lnTo>
                  <a:pt x="356043" y="244627"/>
                </a:lnTo>
                <a:lnTo>
                  <a:pt x="343166" y="2153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9603143" y="2090813"/>
            <a:ext cx="114300" cy="264795"/>
          </a:xfrm>
          <a:custGeom>
            <a:avLst/>
            <a:gdLst/>
            <a:ahLst/>
            <a:cxnLst/>
            <a:rect l="l" t="t" r="r" b="b"/>
            <a:pathLst>
              <a:path w="114300" h="264794">
                <a:moveTo>
                  <a:pt x="76200" y="114300"/>
                </a:moveTo>
                <a:lnTo>
                  <a:pt x="38100" y="114300"/>
                </a:lnTo>
                <a:lnTo>
                  <a:pt x="38087" y="264337"/>
                </a:lnTo>
                <a:lnTo>
                  <a:pt x="76187" y="264337"/>
                </a:lnTo>
                <a:lnTo>
                  <a:pt x="76200" y="114300"/>
                </a:lnTo>
                <a:close/>
              </a:path>
              <a:path w="114300" h="264794">
                <a:moveTo>
                  <a:pt x="57150" y="0"/>
                </a:moveTo>
                <a:lnTo>
                  <a:pt x="0" y="114300"/>
                </a:lnTo>
                <a:lnTo>
                  <a:pt x="114300" y="114300"/>
                </a:lnTo>
                <a:lnTo>
                  <a:pt x="571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9741941" y="1983206"/>
            <a:ext cx="295275" cy="178435"/>
          </a:xfrm>
          <a:custGeom>
            <a:avLst/>
            <a:gdLst/>
            <a:ahLst/>
            <a:cxnLst/>
            <a:rect l="l" t="t" r="r" b="b"/>
            <a:pathLst>
              <a:path w="295275" h="178435">
                <a:moveTo>
                  <a:pt x="18757" y="0"/>
                </a:moveTo>
                <a:lnTo>
                  <a:pt x="0" y="33159"/>
                </a:lnTo>
                <a:lnTo>
                  <a:pt x="186105" y="138391"/>
                </a:lnTo>
                <a:lnTo>
                  <a:pt x="167347" y="171564"/>
                </a:lnTo>
                <a:lnTo>
                  <a:pt x="294982" y="178066"/>
                </a:lnTo>
                <a:lnTo>
                  <a:pt x="245943" y="105232"/>
                </a:lnTo>
                <a:lnTo>
                  <a:pt x="204863" y="105232"/>
                </a:lnTo>
                <a:lnTo>
                  <a:pt x="18757" y="0"/>
                </a:lnTo>
                <a:close/>
              </a:path>
              <a:path w="295275" h="178435">
                <a:moveTo>
                  <a:pt x="223608" y="72059"/>
                </a:moveTo>
                <a:lnTo>
                  <a:pt x="204863" y="105232"/>
                </a:lnTo>
                <a:lnTo>
                  <a:pt x="245943" y="105232"/>
                </a:lnTo>
                <a:lnTo>
                  <a:pt x="223608" y="720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742182" y="2290013"/>
            <a:ext cx="295275" cy="173355"/>
          </a:xfrm>
          <a:custGeom>
            <a:avLst/>
            <a:gdLst/>
            <a:ahLst/>
            <a:cxnLst/>
            <a:rect l="l" t="t" r="r" b="b"/>
            <a:pathLst>
              <a:path w="295275" h="173355">
                <a:moveTo>
                  <a:pt x="294741" y="0"/>
                </a:moveTo>
                <a:lnTo>
                  <a:pt x="167030" y="4699"/>
                </a:lnTo>
                <a:lnTo>
                  <a:pt x="185305" y="38125"/>
                </a:lnTo>
                <a:lnTo>
                  <a:pt x="0" y="139458"/>
                </a:lnTo>
                <a:lnTo>
                  <a:pt x="18275" y="172885"/>
                </a:lnTo>
                <a:lnTo>
                  <a:pt x="203593" y="71551"/>
                </a:lnTo>
                <a:lnTo>
                  <a:pt x="245072" y="71551"/>
                </a:lnTo>
                <a:lnTo>
                  <a:pt x="294741" y="0"/>
                </a:lnTo>
                <a:close/>
              </a:path>
              <a:path w="295275" h="173355">
                <a:moveTo>
                  <a:pt x="245072" y="71551"/>
                </a:moveTo>
                <a:lnTo>
                  <a:pt x="203593" y="71551"/>
                </a:lnTo>
                <a:lnTo>
                  <a:pt x="221869" y="104978"/>
                </a:lnTo>
                <a:lnTo>
                  <a:pt x="245072" y="715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9111601" y="1922868"/>
            <a:ext cx="78110" cy="1737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621228" y="1922868"/>
            <a:ext cx="78110" cy="1737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9108592" y="2366898"/>
            <a:ext cx="78110" cy="1737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9621228" y="2366898"/>
            <a:ext cx="78110" cy="17373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0067378" y="2149297"/>
            <a:ext cx="78110" cy="17373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0391520" y="3210039"/>
            <a:ext cx="962273" cy="136057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0739907" y="3294202"/>
            <a:ext cx="241935" cy="530225"/>
          </a:xfrm>
          <a:custGeom>
            <a:avLst/>
            <a:gdLst/>
            <a:ahLst/>
            <a:cxnLst/>
            <a:rect l="l" t="t" r="r" b="b"/>
            <a:pathLst>
              <a:path w="241934" h="530225">
                <a:moveTo>
                  <a:pt x="201345" y="0"/>
                </a:moveTo>
                <a:lnTo>
                  <a:pt x="40271" y="0"/>
                </a:lnTo>
                <a:lnTo>
                  <a:pt x="24592" y="3165"/>
                </a:lnTo>
                <a:lnTo>
                  <a:pt x="11791" y="11796"/>
                </a:lnTo>
                <a:lnTo>
                  <a:pt x="3163" y="24597"/>
                </a:lnTo>
                <a:lnTo>
                  <a:pt x="0" y="40271"/>
                </a:lnTo>
                <a:lnTo>
                  <a:pt x="0" y="489470"/>
                </a:lnTo>
                <a:lnTo>
                  <a:pt x="3163" y="505144"/>
                </a:lnTo>
                <a:lnTo>
                  <a:pt x="11791" y="517945"/>
                </a:lnTo>
                <a:lnTo>
                  <a:pt x="24592" y="526577"/>
                </a:lnTo>
                <a:lnTo>
                  <a:pt x="40271" y="529742"/>
                </a:lnTo>
                <a:lnTo>
                  <a:pt x="201345" y="529742"/>
                </a:lnTo>
                <a:lnTo>
                  <a:pt x="217019" y="526577"/>
                </a:lnTo>
                <a:lnTo>
                  <a:pt x="229820" y="517945"/>
                </a:lnTo>
                <a:lnTo>
                  <a:pt x="238452" y="505144"/>
                </a:lnTo>
                <a:lnTo>
                  <a:pt x="241617" y="489470"/>
                </a:lnTo>
                <a:lnTo>
                  <a:pt x="241617" y="40271"/>
                </a:lnTo>
                <a:lnTo>
                  <a:pt x="238452" y="24597"/>
                </a:lnTo>
                <a:lnTo>
                  <a:pt x="229820" y="11796"/>
                </a:lnTo>
                <a:lnTo>
                  <a:pt x="217019" y="3165"/>
                </a:lnTo>
                <a:lnTo>
                  <a:pt x="201345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0739907" y="3294202"/>
            <a:ext cx="241935" cy="530225"/>
          </a:xfrm>
          <a:custGeom>
            <a:avLst/>
            <a:gdLst/>
            <a:ahLst/>
            <a:cxnLst/>
            <a:rect l="l" t="t" r="r" b="b"/>
            <a:pathLst>
              <a:path w="241934" h="530225">
                <a:moveTo>
                  <a:pt x="0" y="40269"/>
                </a:moveTo>
                <a:lnTo>
                  <a:pt x="3164" y="24594"/>
                </a:lnTo>
                <a:lnTo>
                  <a:pt x="11794" y="11794"/>
                </a:lnTo>
                <a:lnTo>
                  <a:pt x="24594" y="3164"/>
                </a:lnTo>
                <a:lnTo>
                  <a:pt x="40269" y="0"/>
                </a:lnTo>
                <a:lnTo>
                  <a:pt x="201346" y="0"/>
                </a:lnTo>
                <a:lnTo>
                  <a:pt x="217020" y="3164"/>
                </a:lnTo>
                <a:lnTo>
                  <a:pt x="229821" y="11794"/>
                </a:lnTo>
                <a:lnTo>
                  <a:pt x="238451" y="24594"/>
                </a:lnTo>
                <a:lnTo>
                  <a:pt x="241616" y="40269"/>
                </a:lnTo>
                <a:lnTo>
                  <a:pt x="241616" y="489469"/>
                </a:lnTo>
                <a:lnTo>
                  <a:pt x="238451" y="505144"/>
                </a:lnTo>
                <a:lnTo>
                  <a:pt x="229821" y="517944"/>
                </a:lnTo>
                <a:lnTo>
                  <a:pt x="217020" y="526574"/>
                </a:lnTo>
                <a:lnTo>
                  <a:pt x="201346" y="529739"/>
                </a:lnTo>
                <a:lnTo>
                  <a:pt x="40269" y="529739"/>
                </a:lnTo>
                <a:lnTo>
                  <a:pt x="24594" y="526574"/>
                </a:lnTo>
                <a:lnTo>
                  <a:pt x="11794" y="517944"/>
                </a:lnTo>
                <a:lnTo>
                  <a:pt x="3164" y="505144"/>
                </a:lnTo>
                <a:lnTo>
                  <a:pt x="0" y="489469"/>
                </a:lnTo>
                <a:lnTo>
                  <a:pt x="0" y="4026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0821847" y="3323209"/>
            <a:ext cx="81204" cy="18134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0765091" y="3527221"/>
            <a:ext cx="191232" cy="24407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1053762" y="3294202"/>
            <a:ext cx="241935" cy="530225"/>
          </a:xfrm>
          <a:custGeom>
            <a:avLst/>
            <a:gdLst/>
            <a:ahLst/>
            <a:cxnLst/>
            <a:rect l="l" t="t" r="r" b="b"/>
            <a:pathLst>
              <a:path w="241934" h="530225">
                <a:moveTo>
                  <a:pt x="201345" y="0"/>
                </a:moveTo>
                <a:lnTo>
                  <a:pt x="40271" y="0"/>
                </a:lnTo>
                <a:lnTo>
                  <a:pt x="24597" y="3165"/>
                </a:lnTo>
                <a:lnTo>
                  <a:pt x="11796" y="11796"/>
                </a:lnTo>
                <a:lnTo>
                  <a:pt x="3165" y="24597"/>
                </a:lnTo>
                <a:lnTo>
                  <a:pt x="0" y="40271"/>
                </a:lnTo>
                <a:lnTo>
                  <a:pt x="0" y="489470"/>
                </a:lnTo>
                <a:lnTo>
                  <a:pt x="3165" y="505144"/>
                </a:lnTo>
                <a:lnTo>
                  <a:pt x="11796" y="517945"/>
                </a:lnTo>
                <a:lnTo>
                  <a:pt x="24597" y="526577"/>
                </a:lnTo>
                <a:lnTo>
                  <a:pt x="40271" y="529742"/>
                </a:lnTo>
                <a:lnTo>
                  <a:pt x="201345" y="529742"/>
                </a:lnTo>
                <a:lnTo>
                  <a:pt x="217019" y="526577"/>
                </a:lnTo>
                <a:lnTo>
                  <a:pt x="229820" y="517945"/>
                </a:lnTo>
                <a:lnTo>
                  <a:pt x="238452" y="505144"/>
                </a:lnTo>
                <a:lnTo>
                  <a:pt x="241617" y="489470"/>
                </a:lnTo>
                <a:lnTo>
                  <a:pt x="241617" y="40271"/>
                </a:lnTo>
                <a:lnTo>
                  <a:pt x="238452" y="24597"/>
                </a:lnTo>
                <a:lnTo>
                  <a:pt x="229820" y="11796"/>
                </a:lnTo>
                <a:lnTo>
                  <a:pt x="217019" y="3165"/>
                </a:lnTo>
                <a:lnTo>
                  <a:pt x="201345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1053762" y="3294202"/>
            <a:ext cx="241935" cy="530225"/>
          </a:xfrm>
          <a:custGeom>
            <a:avLst/>
            <a:gdLst/>
            <a:ahLst/>
            <a:cxnLst/>
            <a:rect l="l" t="t" r="r" b="b"/>
            <a:pathLst>
              <a:path w="241934" h="530225">
                <a:moveTo>
                  <a:pt x="0" y="40269"/>
                </a:moveTo>
                <a:lnTo>
                  <a:pt x="3164" y="24594"/>
                </a:lnTo>
                <a:lnTo>
                  <a:pt x="11794" y="11794"/>
                </a:lnTo>
                <a:lnTo>
                  <a:pt x="24594" y="3164"/>
                </a:lnTo>
                <a:lnTo>
                  <a:pt x="40269" y="0"/>
                </a:lnTo>
                <a:lnTo>
                  <a:pt x="201346" y="0"/>
                </a:lnTo>
                <a:lnTo>
                  <a:pt x="217020" y="3164"/>
                </a:lnTo>
                <a:lnTo>
                  <a:pt x="229821" y="11794"/>
                </a:lnTo>
                <a:lnTo>
                  <a:pt x="238451" y="24594"/>
                </a:lnTo>
                <a:lnTo>
                  <a:pt x="241616" y="40269"/>
                </a:lnTo>
                <a:lnTo>
                  <a:pt x="241616" y="489469"/>
                </a:lnTo>
                <a:lnTo>
                  <a:pt x="238451" y="505144"/>
                </a:lnTo>
                <a:lnTo>
                  <a:pt x="229821" y="517944"/>
                </a:lnTo>
                <a:lnTo>
                  <a:pt x="217020" y="526574"/>
                </a:lnTo>
                <a:lnTo>
                  <a:pt x="201346" y="529739"/>
                </a:lnTo>
                <a:lnTo>
                  <a:pt x="40269" y="529739"/>
                </a:lnTo>
                <a:lnTo>
                  <a:pt x="24594" y="526574"/>
                </a:lnTo>
                <a:lnTo>
                  <a:pt x="11794" y="517944"/>
                </a:lnTo>
                <a:lnTo>
                  <a:pt x="3164" y="505144"/>
                </a:lnTo>
                <a:lnTo>
                  <a:pt x="0" y="489469"/>
                </a:lnTo>
                <a:lnTo>
                  <a:pt x="0" y="4026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1135715" y="3323209"/>
            <a:ext cx="81204" cy="18134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1078959" y="3527221"/>
            <a:ext cx="191232" cy="24407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0431970" y="3294202"/>
            <a:ext cx="241935" cy="530225"/>
          </a:xfrm>
          <a:custGeom>
            <a:avLst/>
            <a:gdLst/>
            <a:ahLst/>
            <a:cxnLst/>
            <a:rect l="l" t="t" r="r" b="b"/>
            <a:pathLst>
              <a:path w="241934" h="530225">
                <a:moveTo>
                  <a:pt x="201345" y="0"/>
                </a:moveTo>
                <a:lnTo>
                  <a:pt x="40271" y="0"/>
                </a:lnTo>
                <a:lnTo>
                  <a:pt x="24592" y="3165"/>
                </a:lnTo>
                <a:lnTo>
                  <a:pt x="11791" y="11796"/>
                </a:lnTo>
                <a:lnTo>
                  <a:pt x="3163" y="24597"/>
                </a:lnTo>
                <a:lnTo>
                  <a:pt x="0" y="40271"/>
                </a:lnTo>
                <a:lnTo>
                  <a:pt x="0" y="489470"/>
                </a:lnTo>
                <a:lnTo>
                  <a:pt x="3163" y="505144"/>
                </a:lnTo>
                <a:lnTo>
                  <a:pt x="11791" y="517945"/>
                </a:lnTo>
                <a:lnTo>
                  <a:pt x="24592" y="526577"/>
                </a:lnTo>
                <a:lnTo>
                  <a:pt x="40271" y="529742"/>
                </a:lnTo>
                <a:lnTo>
                  <a:pt x="201345" y="529742"/>
                </a:lnTo>
                <a:lnTo>
                  <a:pt x="217019" y="526577"/>
                </a:lnTo>
                <a:lnTo>
                  <a:pt x="229820" y="517945"/>
                </a:lnTo>
                <a:lnTo>
                  <a:pt x="238452" y="505144"/>
                </a:lnTo>
                <a:lnTo>
                  <a:pt x="241617" y="489470"/>
                </a:lnTo>
                <a:lnTo>
                  <a:pt x="241617" y="40271"/>
                </a:lnTo>
                <a:lnTo>
                  <a:pt x="238452" y="24597"/>
                </a:lnTo>
                <a:lnTo>
                  <a:pt x="229820" y="11796"/>
                </a:lnTo>
                <a:lnTo>
                  <a:pt x="217019" y="3165"/>
                </a:lnTo>
                <a:lnTo>
                  <a:pt x="201345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0431970" y="3294202"/>
            <a:ext cx="241935" cy="530225"/>
          </a:xfrm>
          <a:custGeom>
            <a:avLst/>
            <a:gdLst/>
            <a:ahLst/>
            <a:cxnLst/>
            <a:rect l="l" t="t" r="r" b="b"/>
            <a:pathLst>
              <a:path w="241934" h="530225">
                <a:moveTo>
                  <a:pt x="0" y="40269"/>
                </a:moveTo>
                <a:lnTo>
                  <a:pt x="3164" y="24594"/>
                </a:lnTo>
                <a:lnTo>
                  <a:pt x="11794" y="11794"/>
                </a:lnTo>
                <a:lnTo>
                  <a:pt x="24594" y="3164"/>
                </a:lnTo>
                <a:lnTo>
                  <a:pt x="40269" y="0"/>
                </a:lnTo>
                <a:lnTo>
                  <a:pt x="201346" y="0"/>
                </a:lnTo>
                <a:lnTo>
                  <a:pt x="217020" y="3164"/>
                </a:lnTo>
                <a:lnTo>
                  <a:pt x="229821" y="11794"/>
                </a:lnTo>
                <a:lnTo>
                  <a:pt x="238451" y="24594"/>
                </a:lnTo>
                <a:lnTo>
                  <a:pt x="241616" y="40269"/>
                </a:lnTo>
                <a:lnTo>
                  <a:pt x="241616" y="489469"/>
                </a:lnTo>
                <a:lnTo>
                  <a:pt x="238451" y="505144"/>
                </a:lnTo>
                <a:lnTo>
                  <a:pt x="229821" y="517944"/>
                </a:lnTo>
                <a:lnTo>
                  <a:pt x="217020" y="526574"/>
                </a:lnTo>
                <a:lnTo>
                  <a:pt x="201346" y="529739"/>
                </a:lnTo>
                <a:lnTo>
                  <a:pt x="40269" y="529739"/>
                </a:lnTo>
                <a:lnTo>
                  <a:pt x="24594" y="526574"/>
                </a:lnTo>
                <a:lnTo>
                  <a:pt x="11794" y="517944"/>
                </a:lnTo>
                <a:lnTo>
                  <a:pt x="3164" y="505144"/>
                </a:lnTo>
                <a:lnTo>
                  <a:pt x="0" y="489469"/>
                </a:lnTo>
                <a:lnTo>
                  <a:pt x="0" y="4026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0513910" y="3323209"/>
            <a:ext cx="81204" cy="18134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0457154" y="3527221"/>
            <a:ext cx="191232" cy="24407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9158731" y="3210039"/>
            <a:ext cx="962273" cy="136057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9507118" y="3294202"/>
            <a:ext cx="241935" cy="530225"/>
          </a:xfrm>
          <a:custGeom>
            <a:avLst/>
            <a:gdLst/>
            <a:ahLst/>
            <a:cxnLst/>
            <a:rect l="l" t="t" r="r" b="b"/>
            <a:pathLst>
              <a:path w="241934" h="530225">
                <a:moveTo>
                  <a:pt x="201345" y="0"/>
                </a:moveTo>
                <a:lnTo>
                  <a:pt x="40271" y="0"/>
                </a:lnTo>
                <a:lnTo>
                  <a:pt x="24597" y="3165"/>
                </a:lnTo>
                <a:lnTo>
                  <a:pt x="11796" y="11796"/>
                </a:lnTo>
                <a:lnTo>
                  <a:pt x="3165" y="24597"/>
                </a:lnTo>
                <a:lnTo>
                  <a:pt x="0" y="40271"/>
                </a:lnTo>
                <a:lnTo>
                  <a:pt x="0" y="489470"/>
                </a:lnTo>
                <a:lnTo>
                  <a:pt x="3165" y="505144"/>
                </a:lnTo>
                <a:lnTo>
                  <a:pt x="11796" y="517945"/>
                </a:lnTo>
                <a:lnTo>
                  <a:pt x="24597" y="526577"/>
                </a:lnTo>
                <a:lnTo>
                  <a:pt x="40271" y="529742"/>
                </a:lnTo>
                <a:lnTo>
                  <a:pt x="201345" y="529742"/>
                </a:lnTo>
                <a:lnTo>
                  <a:pt x="217019" y="526577"/>
                </a:lnTo>
                <a:lnTo>
                  <a:pt x="229820" y="517945"/>
                </a:lnTo>
                <a:lnTo>
                  <a:pt x="238452" y="505144"/>
                </a:lnTo>
                <a:lnTo>
                  <a:pt x="241617" y="489470"/>
                </a:lnTo>
                <a:lnTo>
                  <a:pt x="241617" y="40271"/>
                </a:lnTo>
                <a:lnTo>
                  <a:pt x="238452" y="24597"/>
                </a:lnTo>
                <a:lnTo>
                  <a:pt x="229820" y="11796"/>
                </a:lnTo>
                <a:lnTo>
                  <a:pt x="217019" y="3165"/>
                </a:lnTo>
                <a:lnTo>
                  <a:pt x="201345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9507118" y="3294202"/>
            <a:ext cx="241935" cy="530225"/>
          </a:xfrm>
          <a:custGeom>
            <a:avLst/>
            <a:gdLst/>
            <a:ahLst/>
            <a:cxnLst/>
            <a:rect l="l" t="t" r="r" b="b"/>
            <a:pathLst>
              <a:path w="241934" h="530225">
                <a:moveTo>
                  <a:pt x="0" y="40269"/>
                </a:moveTo>
                <a:lnTo>
                  <a:pt x="3164" y="24594"/>
                </a:lnTo>
                <a:lnTo>
                  <a:pt x="11794" y="11794"/>
                </a:lnTo>
                <a:lnTo>
                  <a:pt x="24594" y="3164"/>
                </a:lnTo>
                <a:lnTo>
                  <a:pt x="40269" y="0"/>
                </a:lnTo>
                <a:lnTo>
                  <a:pt x="201346" y="0"/>
                </a:lnTo>
                <a:lnTo>
                  <a:pt x="217020" y="3164"/>
                </a:lnTo>
                <a:lnTo>
                  <a:pt x="229821" y="11794"/>
                </a:lnTo>
                <a:lnTo>
                  <a:pt x="238451" y="24594"/>
                </a:lnTo>
                <a:lnTo>
                  <a:pt x="241616" y="40269"/>
                </a:lnTo>
                <a:lnTo>
                  <a:pt x="241616" y="489469"/>
                </a:lnTo>
                <a:lnTo>
                  <a:pt x="238451" y="505144"/>
                </a:lnTo>
                <a:lnTo>
                  <a:pt x="229821" y="517944"/>
                </a:lnTo>
                <a:lnTo>
                  <a:pt x="217020" y="526574"/>
                </a:lnTo>
                <a:lnTo>
                  <a:pt x="201346" y="529739"/>
                </a:lnTo>
                <a:lnTo>
                  <a:pt x="40269" y="529739"/>
                </a:lnTo>
                <a:lnTo>
                  <a:pt x="24594" y="526574"/>
                </a:lnTo>
                <a:lnTo>
                  <a:pt x="11794" y="517944"/>
                </a:lnTo>
                <a:lnTo>
                  <a:pt x="3164" y="505144"/>
                </a:lnTo>
                <a:lnTo>
                  <a:pt x="0" y="489469"/>
                </a:lnTo>
                <a:lnTo>
                  <a:pt x="0" y="4026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9589058" y="3323209"/>
            <a:ext cx="81204" cy="18134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9532315" y="3527221"/>
            <a:ext cx="191232" cy="24407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9820973" y="3294202"/>
            <a:ext cx="241935" cy="530225"/>
          </a:xfrm>
          <a:custGeom>
            <a:avLst/>
            <a:gdLst/>
            <a:ahLst/>
            <a:cxnLst/>
            <a:rect l="l" t="t" r="r" b="b"/>
            <a:pathLst>
              <a:path w="241934" h="530225">
                <a:moveTo>
                  <a:pt x="201345" y="0"/>
                </a:moveTo>
                <a:lnTo>
                  <a:pt x="40271" y="0"/>
                </a:lnTo>
                <a:lnTo>
                  <a:pt x="24597" y="3165"/>
                </a:lnTo>
                <a:lnTo>
                  <a:pt x="11796" y="11796"/>
                </a:lnTo>
                <a:lnTo>
                  <a:pt x="3165" y="24597"/>
                </a:lnTo>
                <a:lnTo>
                  <a:pt x="0" y="40271"/>
                </a:lnTo>
                <a:lnTo>
                  <a:pt x="0" y="489470"/>
                </a:lnTo>
                <a:lnTo>
                  <a:pt x="3165" y="505144"/>
                </a:lnTo>
                <a:lnTo>
                  <a:pt x="11796" y="517945"/>
                </a:lnTo>
                <a:lnTo>
                  <a:pt x="24597" y="526577"/>
                </a:lnTo>
                <a:lnTo>
                  <a:pt x="40271" y="529742"/>
                </a:lnTo>
                <a:lnTo>
                  <a:pt x="201345" y="529742"/>
                </a:lnTo>
                <a:lnTo>
                  <a:pt x="217019" y="526577"/>
                </a:lnTo>
                <a:lnTo>
                  <a:pt x="229820" y="517945"/>
                </a:lnTo>
                <a:lnTo>
                  <a:pt x="238452" y="505144"/>
                </a:lnTo>
                <a:lnTo>
                  <a:pt x="241617" y="489470"/>
                </a:lnTo>
                <a:lnTo>
                  <a:pt x="241617" y="40271"/>
                </a:lnTo>
                <a:lnTo>
                  <a:pt x="238452" y="24597"/>
                </a:lnTo>
                <a:lnTo>
                  <a:pt x="229820" y="11796"/>
                </a:lnTo>
                <a:lnTo>
                  <a:pt x="217019" y="3165"/>
                </a:lnTo>
                <a:lnTo>
                  <a:pt x="201345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9820973" y="3294202"/>
            <a:ext cx="241935" cy="530225"/>
          </a:xfrm>
          <a:custGeom>
            <a:avLst/>
            <a:gdLst/>
            <a:ahLst/>
            <a:cxnLst/>
            <a:rect l="l" t="t" r="r" b="b"/>
            <a:pathLst>
              <a:path w="241934" h="530225">
                <a:moveTo>
                  <a:pt x="0" y="40269"/>
                </a:moveTo>
                <a:lnTo>
                  <a:pt x="3164" y="24594"/>
                </a:lnTo>
                <a:lnTo>
                  <a:pt x="11794" y="11794"/>
                </a:lnTo>
                <a:lnTo>
                  <a:pt x="24594" y="3164"/>
                </a:lnTo>
                <a:lnTo>
                  <a:pt x="40269" y="0"/>
                </a:lnTo>
                <a:lnTo>
                  <a:pt x="201346" y="0"/>
                </a:lnTo>
                <a:lnTo>
                  <a:pt x="217020" y="3164"/>
                </a:lnTo>
                <a:lnTo>
                  <a:pt x="229821" y="11794"/>
                </a:lnTo>
                <a:lnTo>
                  <a:pt x="238451" y="24594"/>
                </a:lnTo>
                <a:lnTo>
                  <a:pt x="241616" y="40269"/>
                </a:lnTo>
                <a:lnTo>
                  <a:pt x="241616" y="489469"/>
                </a:lnTo>
                <a:lnTo>
                  <a:pt x="238451" y="505144"/>
                </a:lnTo>
                <a:lnTo>
                  <a:pt x="229821" y="517944"/>
                </a:lnTo>
                <a:lnTo>
                  <a:pt x="217020" y="526574"/>
                </a:lnTo>
                <a:lnTo>
                  <a:pt x="201346" y="529739"/>
                </a:lnTo>
                <a:lnTo>
                  <a:pt x="40269" y="529739"/>
                </a:lnTo>
                <a:lnTo>
                  <a:pt x="24594" y="526574"/>
                </a:lnTo>
                <a:lnTo>
                  <a:pt x="11794" y="517944"/>
                </a:lnTo>
                <a:lnTo>
                  <a:pt x="3164" y="505144"/>
                </a:lnTo>
                <a:lnTo>
                  <a:pt x="0" y="489469"/>
                </a:lnTo>
                <a:lnTo>
                  <a:pt x="0" y="4026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9902926" y="3323209"/>
            <a:ext cx="81204" cy="18134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9846170" y="3527221"/>
            <a:ext cx="191232" cy="24407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9199181" y="3294202"/>
            <a:ext cx="241935" cy="530225"/>
          </a:xfrm>
          <a:custGeom>
            <a:avLst/>
            <a:gdLst/>
            <a:ahLst/>
            <a:cxnLst/>
            <a:rect l="l" t="t" r="r" b="b"/>
            <a:pathLst>
              <a:path w="241934" h="530225">
                <a:moveTo>
                  <a:pt x="201345" y="0"/>
                </a:moveTo>
                <a:lnTo>
                  <a:pt x="40271" y="0"/>
                </a:lnTo>
                <a:lnTo>
                  <a:pt x="24597" y="3165"/>
                </a:lnTo>
                <a:lnTo>
                  <a:pt x="11796" y="11796"/>
                </a:lnTo>
                <a:lnTo>
                  <a:pt x="3165" y="24597"/>
                </a:lnTo>
                <a:lnTo>
                  <a:pt x="0" y="40271"/>
                </a:lnTo>
                <a:lnTo>
                  <a:pt x="0" y="489470"/>
                </a:lnTo>
                <a:lnTo>
                  <a:pt x="3165" y="505144"/>
                </a:lnTo>
                <a:lnTo>
                  <a:pt x="11796" y="517945"/>
                </a:lnTo>
                <a:lnTo>
                  <a:pt x="24597" y="526577"/>
                </a:lnTo>
                <a:lnTo>
                  <a:pt x="40271" y="529742"/>
                </a:lnTo>
                <a:lnTo>
                  <a:pt x="201345" y="529742"/>
                </a:lnTo>
                <a:lnTo>
                  <a:pt x="217019" y="526577"/>
                </a:lnTo>
                <a:lnTo>
                  <a:pt x="229820" y="517945"/>
                </a:lnTo>
                <a:lnTo>
                  <a:pt x="238452" y="505144"/>
                </a:lnTo>
                <a:lnTo>
                  <a:pt x="241617" y="489470"/>
                </a:lnTo>
                <a:lnTo>
                  <a:pt x="241617" y="40271"/>
                </a:lnTo>
                <a:lnTo>
                  <a:pt x="238452" y="24597"/>
                </a:lnTo>
                <a:lnTo>
                  <a:pt x="229820" y="11796"/>
                </a:lnTo>
                <a:lnTo>
                  <a:pt x="217019" y="3165"/>
                </a:lnTo>
                <a:lnTo>
                  <a:pt x="201345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9199181" y="3294202"/>
            <a:ext cx="241935" cy="530225"/>
          </a:xfrm>
          <a:custGeom>
            <a:avLst/>
            <a:gdLst/>
            <a:ahLst/>
            <a:cxnLst/>
            <a:rect l="l" t="t" r="r" b="b"/>
            <a:pathLst>
              <a:path w="241934" h="530225">
                <a:moveTo>
                  <a:pt x="0" y="40269"/>
                </a:moveTo>
                <a:lnTo>
                  <a:pt x="3164" y="24594"/>
                </a:lnTo>
                <a:lnTo>
                  <a:pt x="11794" y="11794"/>
                </a:lnTo>
                <a:lnTo>
                  <a:pt x="24594" y="3164"/>
                </a:lnTo>
                <a:lnTo>
                  <a:pt x="40269" y="0"/>
                </a:lnTo>
                <a:lnTo>
                  <a:pt x="201346" y="0"/>
                </a:lnTo>
                <a:lnTo>
                  <a:pt x="217020" y="3164"/>
                </a:lnTo>
                <a:lnTo>
                  <a:pt x="229821" y="11794"/>
                </a:lnTo>
                <a:lnTo>
                  <a:pt x="238451" y="24594"/>
                </a:lnTo>
                <a:lnTo>
                  <a:pt x="241616" y="40269"/>
                </a:lnTo>
                <a:lnTo>
                  <a:pt x="241616" y="489469"/>
                </a:lnTo>
                <a:lnTo>
                  <a:pt x="238451" y="505144"/>
                </a:lnTo>
                <a:lnTo>
                  <a:pt x="229821" y="517944"/>
                </a:lnTo>
                <a:lnTo>
                  <a:pt x="217020" y="526574"/>
                </a:lnTo>
                <a:lnTo>
                  <a:pt x="201346" y="529739"/>
                </a:lnTo>
                <a:lnTo>
                  <a:pt x="40269" y="529739"/>
                </a:lnTo>
                <a:lnTo>
                  <a:pt x="24594" y="526574"/>
                </a:lnTo>
                <a:lnTo>
                  <a:pt x="11794" y="517944"/>
                </a:lnTo>
                <a:lnTo>
                  <a:pt x="3164" y="505144"/>
                </a:lnTo>
                <a:lnTo>
                  <a:pt x="0" y="489469"/>
                </a:lnTo>
                <a:lnTo>
                  <a:pt x="0" y="4026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9281121" y="3323209"/>
            <a:ext cx="81204" cy="18134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9224365" y="3527221"/>
            <a:ext cx="191232" cy="24407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7941856" y="3210039"/>
            <a:ext cx="962273" cy="136057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8290242" y="3294202"/>
            <a:ext cx="241935" cy="530225"/>
          </a:xfrm>
          <a:custGeom>
            <a:avLst/>
            <a:gdLst/>
            <a:ahLst/>
            <a:cxnLst/>
            <a:rect l="l" t="t" r="r" b="b"/>
            <a:pathLst>
              <a:path w="241934" h="530225">
                <a:moveTo>
                  <a:pt x="201345" y="0"/>
                </a:moveTo>
                <a:lnTo>
                  <a:pt x="40259" y="0"/>
                </a:lnTo>
                <a:lnTo>
                  <a:pt x="24587" y="3165"/>
                </a:lnTo>
                <a:lnTo>
                  <a:pt x="11790" y="11796"/>
                </a:lnTo>
                <a:lnTo>
                  <a:pt x="3163" y="24597"/>
                </a:lnTo>
                <a:lnTo>
                  <a:pt x="0" y="40271"/>
                </a:lnTo>
                <a:lnTo>
                  <a:pt x="0" y="489470"/>
                </a:lnTo>
                <a:lnTo>
                  <a:pt x="3163" y="505144"/>
                </a:lnTo>
                <a:lnTo>
                  <a:pt x="11790" y="517945"/>
                </a:lnTo>
                <a:lnTo>
                  <a:pt x="24587" y="526577"/>
                </a:lnTo>
                <a:lnTo>
                  <a:pt x="40259" y="529742"/>
                </a:lnTo>
                <a:lnTo>
                  <a:pt x="201345" y="529742"/>
                </a:lnTo>
                <a:lnTo>
                  <a:pt x="217019" y="526577"/>
                </a:lnTo>
                <a:lnTo>
                  <a:pt x="229820" y="517945"/>
                </a:lnTo>
                <a:lnTo>
                  <a:pt x="238452" y="505144"/>
                </a:lnTo>
                <a:lnTo>
                  <a:pt x="241617" y="489470"/>
                </a:lnTo>
                <a:lnTo>
                  <a:pt x="241617" y="40271"/>
                </a:lnTo>
                <a:lnTo>
                  <a:pt x="238452" y="24597"/>
                </a:lnTo>
                <a:lnTo>
                  <a:pt x="229820" y="11796"/>
                </a:lnTo>
                <a:lnTo>
                  <a:pt x="217019" y="3165"/>
                </a:lnTo>
                <a:lnTo>
                  <a:pt x="201345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8290242" y="3294202"/>
            <a:ext cx="241935" cy="530225"/>
          </a:xfrm>
          <a:custGeom>
            <a:avLst/>
            <a:gdLst/>
            <a:ahLst/>
            <a:cxnLst/>
            <a:rect l="l" t="t" r="r" b="b"/>
            <a:pathLst>
              <a:path w="241934" h="530225">
                <a:moveTo>
                  <a:pt x="0" y="40269"/>
                </a:moveTo>
                <a:lnTo>
                  <a:pt x="3164" y="24594"/>
                </a:lnTo>
                <a:lnTo>
                  <a:pt x="11794" y="11794"/>
                </a:lnTo>
                <a:lnTo>
                  <a:pt x="24594" y="3164"/>
                </a:lnTo>
                <a:lnTo>
                  <a:pt x="40269" y="0"/>
                </a:lnTo>
                <a:lnTo>
                  <a:pt x="201346" y="0"/>
                </a:lnTo>
                <a:lnTo>
                  <a:pt x="217020" y="3164"/>
                </a:lnTo>
                <a:lnTo>
                  <a:pt x="229821" y="11794"/>
                </a:lnTo>
                <a:lnTo>
                  <a:pt x="238451" y="24594"/>
                </a:lnTo>
                <a:lnTo>
                  <a:pt x="241616" y="40269"/>
                </a:lnTo>
                <a:lnTo>
                  <a:pt x="241616" y="489469"/>
                </a:lnTo>
                <a:lnTo>
                  <a:pt x="238451" y="505144"/>
                </a:lnTo>
                <a:lnTo>
                  <a:pt x="229821" y="517944"/>
                </a:lnTo>
                <a:lnTo>
                  <a:pt x="217020" y="526574"/>
                </a:lnTo>
                <a:lnTo>
                  <a:pt x="201346" y="529739"/>
                </a:lnTo>
                <a:lnTo>
                  <a:pt x="40269" y="529739"/>
                </a:lnTo>
                <a:lnTo>
                  <a:pt x="24594" y="526574"/>
                </a:lnTo>
                <a:lnTo>
                  <a:pt x="11794" y="517944"/>
                </a:lnTo>
                <a:lnTo>
                  <a:pt x="3164" y="505144"/>
                </a:lnTo>
                <a:lnTo>
                  <a:pt x="0" y="489469"/>
                </a:lnTo>
                <a:lnTo>
                  <a:pt x="0" y="4026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8372182" y="3323209"/>
            <a:ext cx="81204" cy="18134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8315426" y="3527221"/>
            <a:ext cx="191232" cy="24407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8604097" y="3294202"/>
            <a:ext cx="241935" cy="530225"/>
          </a:xfrm>
          <a:custGeom>
            <a:avLst/>
            <a:gdLst/>
            <a:ahLst/>
            <a:cxnLst/>
            <a:rect l="l" t="t" r="r" b="b"/>
            <a:pathLst>
              <a:path w="241934" h="530225">
                <a:moveTo>
                  <a:pt x="201345" y="0"/>
                </a:moveTo>
                <a:lnTo>
                  <a:pt x="40271" y="0"/>
                </a:lnTo>
                <a:lnTo>
                  <a:pt x="24597" y="3165"/>
                </a:lnTo>
                <a:lnTo>
                  <a:pt x="11796" y="11796"/>
                </a:lnTo>
                <a:lnTo>
                  <a:pt x="3165" y="24597"/>
                </a:lnTo>
                <a:lnTo>
                  <a:pt x="0" y="40271"/>
                </a:lnTo>
                <a:lnTo>
                  <a:pt x="0" y="489470"/>
                </a:lnTo>
                <a:lnTo>
                  <a:pt x="3165" y="505144"/>
                </a:lnTo>
                <a:lnTo>
                  <a:pt x="11796" y="517945"/>
                </a:lnTo>
                <a:lnTo>
                  <a:pt x="24597" y="526577"/>
                </a:lnTo>
                <a:lnTo>
                  <a:pt x="40271" y="529742"/>
                </a:lnTo>
                <a:lnTo>
                  <a:pt x="201345" y="529742"/>
                </a:lnTo>
                <a:lnTo>
                  <a:pt x="217019" y="526577"/>
                </a:lnTo>
                <a:lnTo>
                  <a:pt x="229820" y="517945"/>
                </a:lnTo>
                <a:lnTo>
                  <a:pt x="238452" y="505144"/>
                </a:lnTo>
                <a:lnTo>
                  <a:pt x="241617" y="489470"/>
                </a:lnTo>
                <a:lnTo>
                  <a:pt x="241617" y="40271"/>
                </a:lnTo>
                <a:lnTo>
                  <a:pt x="238452" y="24597"/>
                </a:lnTo>
                <a:lnTo>
                  <a:pt x="229820" y="11796"/>
                </a:lnTo>
                <a:lnTo>
                  <a:pt x="217019" y="3165"/>
                </a:lnTo>
                <a:lnTo>
                  <a:pt x="201345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8604097" y="3294202"/>
            <a:ext cx="241935" cy="530225"/>
          </a:xfrm>
          <a:custGeom>
            <a:avLst/>
            <a:gdLst/>
            <a:ahLst/>
            <a:cxnLst/>
            <a:rect l="l" t="t" r="r" b="b"/>
            <a:pathLst>
              <a:path w="241934" h="530225">
                <a:moveTo>
                  <a:pt x="0" y="40269"/>
                </a:moveTo>
                <a:lnTo>
                  <a:pt x="3164" y="24594"/>
                </a:lnTo>
                <a:lnTo>
                  <a:pt x="11794" y="11794"/>
                </a:lnTo>
                <a:lnTo>
                  <a:pt x="24594" y="3164"/>
                </a:lnTo>
                <a:lnTo>
                  <a:pt x="40269" y="0"/>
                </a:lnTo>
                <a:lnTo>
                  <a:pt x="201346" y="0"/>
                </a:lnTo>
                <a:lnTo>
                  <a:pt x="217020" y="3164"/>
                </a:lnTo>
                <a:lnTo>
                  <a:pt x="229821" y="11794"/>
                </a:lnTo>
                <a:lnTo>
                  <a:pt x="238451" y="24594"/>
                </a:lnTo>
                <a:lnTo>
                  <a:pt x="241616" y="40269"/>
                </a:lnTo>
                <a:lnTo>
                  <a:pt x="241616" y="489469"/>
                </a:lnTo>
                <a:lnTo>
                  <a:pt x="238451" y="505144"/>
                </a:lnTo>
                <a:lnTo>
                  <a:pt x="229821" y="517944"/>
                </a:lnTo>
                <a:lnTo>
                  <a:pt x="217020" y="526574"/>
                </a:lnTo>
                <a:lnTo>
                  <a:pt x="201346" y="529739"/>
                </a:lnTo>
                <a:lnTo>
                  <a:pt x="40269" y="529739"/>
                </a:lnTo>
                <a:lnTo>
                  <a:pt x="24594" y="526574"/>
                </a:lnTo>
                <a:lnTo>
                  <a:pt x="11794" y="517944"/>
                </a:lnTo>
                <a:lnTo>
                  <a:pt x="3164" y="505144"/>
                </a:lnTo>
                <a:lnTo>
                  <a:pt x="0" y="489469"/>
                </a:lnTo>
                <a:lnTo>
                  <a:pt x="0" y="4026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8686038" y="3323209"/>
            <a:ext cx="81204" cy="18134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8629294" y="3527221"/>
            <a:ext cx="191232" cy="24407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7982305" y="3294202"/>
            <a:ext cx="241935" cy="530225"/>
          </a:xfrm>
          <a:custGeom>
            <a:avLst/>
            <a:gdLst/>
            <a:ahLst/>
            <a:cxnLst/>
            <a:rect l="l" t="t" r="r" b="b"/>
            <a:pathLst>
              <a:path w="241934" h="530225">
                <a:moveTo>
                  <a:pt x="201345" y="0"/>
                </a:moveTo>
                <a:lnTo>
                  <a:pt x="40271" y="0"/>
                </a:lnTo>
                <a:lnTo>
                  <a:pt x="24592" y="3165"/>
                </a:lnTo>
                <a:lnTo>
                  <a:pt x="11791" y="11796"/>
                </a:lnTo>
                <a:lnTo>
                  <a:pt x="3163" y="24597"/>
                </a:lnTo>
                <a:lnTo>
                  <a:pt x="0" y="40271"/>
                </a:lnTo>
                <a:lnTo>
                  <a:pt x="0" y="489470"/>
                </a:lnTo>
                <a:lnTo>
                  <a:pt x="3163" y="505144"/>
                </a:lnTo>
                <a:lnTo>
                  <a:pt x="11791" y="517945"/>
                </a:lnTo>
                <a:lnTo>
                  <a:pt x="24592" y="526577"/>
                </a:lnTo>
                <a:lnTo>
                  <a:pt x="40271" y="529742"/>
                </a:lnTo>
                <a:lnTo>
                  <a:pt x="201345" y="529742"/>
                </a:lnTo>
                <a:lnTo>
                  <a:pt x="217017" y="526577"/>
                </a:lnTo>
                <a:lnTo>
                  <a:pt x="229814" y="517945"/>
                </a:lnTo>
                <a:lnTo>
                  <a:pt x="238441" y="505144"/>
                </a:lnTo>
                <a:lnTo>
                  <a:pt x="241604" y="489470"/>
                </a:lnTo>
                <a:lnTo>
                  <a:pt x="241604" y="40271"/>
                </a:lnTo>
                <a:lnTo>
                  <a:pt x="238441" y="24597"/>
                </a:lnTo>
                <a:lnTo>
                  <a:pt x="229814" y="11796"/>
                </a:lnTo>
                <a:lnTo>
                  <a:pt x="217017" y="3165"/>
                </a:lnTo>
                <a:lnTo>
                  <a:pt x="201345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7982305" y="3294202"/>
            <a:ext cx="241935" cy="530225"/>
          </a:xfrm>
          <a:custGeom>
            <a:avLst/>
            <a:gdLst/>
            <a:ahLst/>
            <a:cxnLst/>
            <a:rect l="l" t="t" r="r" b="b"/>
            <a:pathLst>
              <a:path w="241934" h="530225">
                <a:moveTo>
                  <a:pt x="0" y="40269"/>
                </a:moveTo>
                <a:lnTo>
                  <a:pt x="3164" y="24594"/>
                </a:lnTo>
                <a:lnTo>
                  <a:pt x="11794" y="11794"/>
                </a:lnTo>
                <a:lnTo>
                  <a:pt x="24594" y="3164"/>
                </a:lnTo>
                <a:lnTo>
                  <a:pt x="40269" y="0"/>
                </a:lnTo>
                <a:lnTo>
                  <a:pt x="201346" y="0"/>
                </a:lnTo>
                <a:lnTo>
                  <a:pt x="217020" y="3164"/>
                </a:lnTo>
                <a:lnTo>
                  <a:pt x="229821" y="11794"/>
                </a:lnTo>
                <a:lnTo>
                  <a:pt x="238451" y="24594"/>
                </a:lnTo>
                <a:lnTo>
                  <a:pt x="241616" y="40269"/>
                </a:lnTo>
                <a:lnTo>
                  <a:pt x="241616" y="489469"/>
                </a:lnTo>
                <a:lnTo>
                  <a:pt x="238451" y="505144"/>
                </a:lnTo>
                <a:lnTo>
                  <a:pt x="229821" y="517944"/>
                </a:lnTo>
                <a:lnTo>
                  <a:pt x="217020" y="526574"/>
                </a:lnTo>
                <a:lnTo>
                  <a:pt x="201346" y="529739"/>
                </a:lnTo>
                <a:lnTo>
                  <a:pt x="40269" y="529739"/>
                </a:lnTo>
                <a:lnTo>
                  <a:pt x="24594" y="526574"/>
                </a:lnTo>
                <a:lnTo>
                  <a:pt x="11794" y="517944"/>
                </a:lnTo>
                <a:lnTo>
                  <a:pt x="3164" y="505144"/>
                </a:lnTo>
                <a:lnTo>
                  <a:pt x="0" y="489469"/>
                </a:lnTo>
                <a:lnTo>
                  <a:pt x="0" y="4026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8064245" y="3323209"/>
            <a:ext cx="81204" cy="18134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8007489" y="3527221"/>
            <a:ext cx="191232" cy="24407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8537409" y="4642772"/>
            <a:ext cx="962273" cy="136057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8717495" y="4936274"/>
            <a:ext cx="241935" cy="315595"/>
          </a:xfrm>
          <a:custGeom>
            <a:avLst/>
            <a:gdLst/>
            <a:ahLst/>
            <a:cxnLst/>
            <a:rect l="l" t="t" r="r" b="b"/>
            <a:pathLst>
              <a:path w="241934" h="315595">
                <a:moveTo>
                  <a:pt x="201574" y="0"/>
                </a:moveTo>
                <a:lnTo>
                  <a:pt x="40322" y="0"/>
                </a:lnTo>
                <a:lnTo>
                  <a:pt x="24624" y="3167"/>
                </a:lnTo>
                <a:lnTo>
                  <a:pt x="11807" y="11806"/>
                </a:lnTo>
                <a:lnTo>
                  <a:pt x="3167" y="24619"/>
                </a:lnTo>
                <a:lnTo>
                  <a:pt x="0" y="40309"/>
                </a:lnTo>
                <a:lnTo>
                  <a:pt x="0" y="275221"/>
                </a:lnTo>
                <a:lnTo>
                  <a:pt x="3167" y="290912"/>
                </a:lnTo>
                <a:lnTo>
                  <a:pt x="11807" y="303725"/>
                </a:lnTo>
                <a:lnTo>
                  <a:pt x="24624" y="312363"/>
                </a:lnTo>
                <a:lnTo>
                  <a:pt x="40322" y="315531"/>
                </a:lnTo>
                <a:lnTo>
                  <a:pt x="201574" y="315531"/>
                </a:lnTo>
                <a:lnTo>
                  <a:pt x="217272" y="312363"/>
                </a:lnTo>
                <a:lnTo>
                  <a:pt x="230089" y="303725"/>
                </a:lnTo>
                <a:lnTo>
                  <a:pt x="238729" y="290912"/>
                </a:lnTo>
                <a:lnTo>
                  <a:pt x="241896" y="275221"/>
                </a:lnTo>
                <a:lnTo>
                  <a:pt x="241896" y="40309"/>
                </a:lnTo>
                <a:lnTo>
                  <a:pt x="238729" y="24619"/>
                </a:lnTo>
                <a:lnTo>
                  <a:pt x="230089" y="11806"/>
                </a:lnTo>
                <a:lnTo>
                  <a:pt x="217272" y="3167"/>
                </a:lnTo>
                <a:lnTo>
                  <a:pt x="201574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8717495" y="4936274"/>
            <a:ext cx="241935" cy="315595"/>
          </a:xfrm>
          <a:custGeom>
            <a:avLst/>
            <a:gdLst/>
            <a:ahLst/>
            <a:cxnLst/>
            <a:rect l="l" t="t" r="r" b="b"/>
            <a:pathLst>
              <a:path w="241934" h="315595">
                <a:moveTo>
                  <a:pt x="0" y="40316"/>
                </a:moveTo>
                <a:lnTo>
                  <a:pt x="3168" y="24623"/>
                </a:lnTo>
                <a:lnTo>
                  <a:pt x="11808" y="11808"/>
                </a:lnTo>
                <a:lnTo>
                  <a:pt x="24623" y="3168"/>
                </a:lnTo>
                <a:lnTo>
                  <a:pt x="40316" y="0"/>
                </a:lnTo>
                <a:lnTo>
                  <a:pt x="201578" y="0"/>
                </a:lnTo>
                <a:lnTo>
                  <a:pt x="217270" y="3168"/>
                </a:lnTo>
                <a:lnTo>
                  <a:pt x="230085" y="11808"/>
                </a:lnTo>
                <a:lnTo>
                  <a:pt x="238725" y="24623"/>
                </a:lnTo>
                <a:lnTo>
                  <a:pt x="241894" y="40316"/>
                </a:lnTo>
                <a:lnTo>
                  <a:pt x="241894" y="275220"/>
                </a:lnTo>
                <a:lnTo>
                  <a:pt x="238725" y="290913"/>
                </a:lnTo>
                <a:lnTo>
                  <a:pt x="230085" y="303727"/>
                </a:lnTo>
                <a:lnTo>
                  <a:pt x="217270" y="312367"/>
                </a:lnTo>
                <a:lnTo>
                  <a:pt x="201578" y="315536"/>
                </a:lnTo>
                <a:lnTo>
                  <a:pt x="40316" y="315536"/>
                </a:lnTo>
                <a:lnTo>
                  <a:pt x="24623" y="312367"/>
                </a:lnTo>
                <a:lnTo>
                  <a:pt x="11808" y="303727"/>
                </a:lnTo>
                <a:lnTo>
                  <a:pt x="3168" y="290913"/>
                </a:lnTo>
                <a:lnTo>
                  <a:pt x="0" y="275220"/>
                </a:lnTo>
                <a:lnTo>
                  <a:pt x="0" y="40316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8748217" y="4992920"/>
            <a:ext cx="179070" cy="205740"/>
          </a:xfrm>
          <a:custGeom>
            <a:avLst/>
            <a:gdLst/>
            <a:ahLst/>
            <a:cxnLst/>
            <a:rect l="l" t="t" r="r" b="b"/>
            <a:pathLst>
              <a:path w="179070" h="205739">
                <a:moveTo>
                  <a:pt x="0" y="205710"/>
                </a:moveTo>
                <a:lnTo>
                  <a:pt x="178738" y="205710"/>
                </a:lnTo>
                <a:lnTo>
                  <a:pt x="178738" y="0"/>
                </a:lnTo>
                <a:lnTo>
                  <a:pt x="0" y="0"/>
                </a:lnTo>
                <a:lnTo>
                  <a:pt x="0" y="205710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8748217" y="4992928"/>
            <a:ext cx="179070" cy="205740"/>
          </a:xfrm>
          <a:custGeom>
            <a:avLst/>
            <a:gdLst/>
            <a:ahLst/>
            <a:cxnLst/>
            <a:rect l="l" t="t" r="r" b="b"/>
            <a:pathLst>
              <a:path w="179070" h="205739">
                <a:moveTo>
                  <a:pt x="0" y="0"/>
                </a:moveTo>
                <a:lnTo>
                  <a:pt x="178738" y="0"/>
                </a:lnTo>
                <a:lnTo>
                  <a:pt x="178738" y="205711"/>
                </a:lnTo>
                <a:lnTo>
                  <a:pt x="0" y="205711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171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9068257" y="4936274"/>
            <a:ext cx="241935" cy="315595"/>
          </a:xfrm>
          <a:custGeom>
            <a:avLst/>
            <a:gdLst/>
            <a:ahLst/>
            <a:cxnLst/>
            <a:rect l="l" t="t" r="r" b="b"/>
            <a:pathLst>
              <a:path w="241934" h="315595">
                <a:moveTo>
                  <a:pt x="201574" y="0"/>
                </a:moveTo>
                <a:lnTo>
                  <a:pt x="40309" y="0"/>
                </a:lnTo>
                <a:lnTo>
                  <a:pt x="24619" y="3167"/>
                </a:lnTo>
                <a:lnTo>
                  <a:pt x="11806" y="11806"/>
                </a:lnTo>
                <a:lnTo>
                  <a:pt x="3167" y="24619"/>
                </a:lnTo>
                <a:lnTo>
                  <a:pt x="0" y="40309"/>
                </a:lnTo>
                <a:lnTo>
                  <a:pt x="0" y="275221"/>
                </a:lnTo>
                <a:lnTo>
                  <a:pt x="3167" y="290912"/>
                </a:lnTo>
                <a:lnTo>
                  <a:pt x="11806" y="303725"/>
                </a:lnTo>
                <a:lnTo>
                  <a:pt x="24619" y="312363"/>
                </a:lnTo>
                <a:lnTo>
                  <a:pt x="40309" y="315531"/>
                </a:lnTo>
                <a:lnTo>
                  <a:pt x="201574" y="315531"/>
                </a:lnTo>
                <a:lnTo>
                  <a:pt x="217265" y="312363"/>
                </a:lnTo>
                <a:lnTo>
                  <a:pt x="230077" y="303725"/>
                </a:lnTo>
                <a:lnTo>
                  <a:pt x="238716" y="290912"/>
                </a:lnTo>
                <a:lnTo>
                  <a:pt x="241884" y="275221"/>
                </a:lnTo>
                <a:lnTo>
                  <a:pt x="241884" y="40309"/>
                </a:lnTo>
                <a:lnTo>
                  <a:pt x="238716" y="24619"/>
                </a:lnTo>
                <a:lnTo>
                  <a:pt x="230077" y="11806"/>
                </a:lnTo>
                <a:lnTo>
                  <a:pt x="217265" y="3167"/>
                </a:lnTo>
                <a:lnTo>
                  <a:pt x="201574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9068257" y="4936274"/>
            <a:ext cx="241935" cy="315595"/>
          </a:xfrm>
          <a:custGeom>
            <a:avLst/>
            <a:gdLst/>
            <a:ahLst/>
            <a:cxnLst/>
            <a:rect l="l" t="t" r="r" b="b"/>
            <a:pathLst>
              <a:path w="241934" h="315595">
                <a:moveTo>
                  <a:pt x="0" y="40316"/>
                </a:moveTo>
                <a:lnTo>
                  <a:pt x="3168" y="24623"/>
                </a:lnTo>
                <a:lnTo>
                  <a:pt x="11808" y="11808"/>
                </a:lnTo>
                <a:lnTo>
                  <a:pt x="24623" y="3168"/>
                </a:lnTo>
                <a:lnTo>
                  <a:pt x="40316" y="0"/>
                </a:lnTo>
                <a:lnTo>
                  <a:pt x="201578" y="0"/>
                </a:lnTo>
                <a:lnTo>
                  <a:pt x="217270" y="3168"/>
                </a:lnTo>
                <a:lnTo>
                  <a:pt x="230085" y="11808"/>
                </a:lnTo>
                <a:lnTo>
                  <a:pt x="238725" y="24623"/>
                </a:lnTo>
                <a:lnTo>
                  <a:pt x="241894" y="40316"/>
                </a:lnTo>
                <a:lnTo>
                  <a:pt x="241894" y="275220"/>
                </a:lnTo>
                <a:lnTo>
                  <a:pt x="238725" y="290913"/>
                </a:lnTo>
                <a:lnTo>
                  <a:pt x="230085" y="303727"/>
                </a:lnTo>
                <a:lnTo>
                  <a:pt x="217270" y="312367"/>
                </a:lnTo>
                <a:lnTo>
                  <a:pt x="201578" y="315536"/>
                </a:lnTo>
                <a:lnTo>
                  <a:pt x="40316" y="315536"/>
                </a:lnTo>
                <a:lnTo>
                  <a:pt x="24623" y="312367"/>
                </a:lnTo>
                <a:lnTo>
                  <a:pt x="11808" y="303727"/>
                </a:lnTo>
                <a:lnTo>
                  <a:pt x="3168" y="290913"/>
                </a:lnTo>
                <a:lnTo>
                  <a:pt x="0" y="275220"/>
                </a:lnTo>
                <a:lnTo>
                  <a:pt x="0" y="40316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9098978" y="4992920"/>
            <a:ext cx="179070" cy="205740"/>
          </a:xfrm>
          <a:custGeom>
            <a:avLst/>
            <a:gdLst/>
            <a:ahLst/>
            <a:cxnLst/>
            <a:rect l="l" t="t" r="r" b="b"/>
            <a:pathLst>
              <a:path w="179070" h="205739">
                <a:moveTo>
                  <a:pt x="0" y="205710"/>
                </a:moveTo>
                <a:lnTo>
                  <a:pt x="178738" y="205710"/>
                </a:lnTo>
                <a:lnTo>
                  <a:pt x="178738" y="0"/>
                </a:lnTo>
                <a:lnTo>
                  <a:pt x="0" y="0"/>
                </a:lnTo>
                <a:lnTo>
                  <a:pt x="0" y="205710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9098978" y="4992928"/>
            <a:ext cx="179070" cy="205740"/>
          </a:xfrm>
          <a:custGeom>
            <a:avLst/>
            <a:gdLst/>
            <a:ahLst/>
            <a:cxnLst/>
            <a:rect l="l" t="t" r="r" b="b"/>
            <a:pathLst>
              <a:path w="179070" h="205739">
                <a:moveTo>
                  <a:pt x="0" y="0"/>
                </a:moveTo>
                <a:lnTo>
                  <a:pt x="178738" y="0"/>
                </a:lnTo>
                <a:lnTo>
                  <a:pt x="178738" y="205711"/>
                </a:lnTo>
                <a:lnTo>
                  <a:pt x="0" y="205711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171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9759530" y="4642772"/>
            <a:ext cx="962273" cy="136057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9939121" y="4940109"/>
            <a:ext cx="241935" cy="315595"/>
          </a:xfrm>
          <a:custGeom>
            <a:avLst/>
            <a:gdLst/>
            <a:ahLst/>
            <a:cxnLst/>
            <a:rect l="l" t="t" r="r" b="b"/>
            <a:pathLst>
              <a:path w="241934" h="315595">
                <a:moveTo>
                  <a:pt x="201574" y="0"/>
                </a:moveTo>
                <a:lnTo>
                  <a:pt x="40309" y="0"/>
                </a:lnTo>
                <a:lnTo>
                  <a:pt x="24619" y="3169"/>
                </a:lnTo>
                <a:lnTo>
                  <a:pt x="11806" y="11812"/>
                </a:lnTo>
                <a:lnTo>
                  <a:pt x="3167" y="24629"/>
                </a:lnTo>
                <a:lnTo>
                  <a:pt x="0" y="40322"/>
                </a:lnTo>
                <a:lnTo>
                  <a:pt x="0" y="275221"/>
                </a:lnTo>
                <a:lnTo>
                  <a:pt x="3167" y="290914"/>
                </a:lnTo>
                <a:lnTo>
                  <a:pt x="11806" y="303731"/>
                </a:lnTo>
                <a:lnTo>
                  <a:pt x="24619" y="312374"/>
                </a:lnTo>
                <a:lnTo>
                  <a:pt x="40309" y="315544"/>
                </a:lnTo>
                <a:lnTo>
                  <a:pt x="201574" y="315544"/>
                </a:lnTo>
                <a:lnTo>
                  <a:pt x="217267" y="312374"/>
                </a:lnTo>
                <a:lnTo>
                  <a:pt x="230084" y="303731"/>
                </a:lnTo>
                <a:lnTo>
                  <a:pt x="238727" y="290914"/>
                </a:lnTo>
                <a:lnTo>
                  <a:pt x="241896" y="275221"/>
                </a:lnTo>
                <a:lnTo>
                  <a:pt x="241896" y="40322"/>
                </a:lnTo>
                <a:lnTo>
                  <a:pt x="238727" y="24629"/>
                </a:lnTo>
                <a:lnTo>
                  <a:pt x="230084" y="11812"/>
                </a:lnTo>
                <a:lnTo>
                  <a:pt x="217267" y="3169"/>
                </a:lnTo>
                <a:lnTo>
                  <a:pt x="201574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9939121" y="4940109"/>
            <a:ext cx="241935" cy="315595"/>
          </a:xfrm>
          <a:custGeom>
            <a:avLst/>
            <a:gdLst/>
            <a:ahLst/>
            <a:cxnLst/>
            <a:rect l="l" t="t" r="r" b="b"/>
            <a:pathLst>
              <a:path w="241934" h="315595">
                <a:moveTo>
                  <a:pt x="0" y="40316"/>
                </a:moveTo>
                <a:lnTo>
                  <a:pt x="3168" y="24623"/>
                </a:lnTo>
                <a:lnTo>
                  <a:pt x="11808" y="11808"/>
                </a:lnTo>
                <a:lnTo>
                  <a:pt x="24623" y="3168"/>
                </a:lnTo>
                <a:lnTo>
                  <a:pt x="40316" y="0"/>
                </a:lnTo>
                <a:lnTo>
                  <a:pt x="201578" y="0"/>
                </a:lnTo>
                <a:lnTo>
                  <a:pt x="217270" y="3168"/>
                </a:lnTo>
                <a:lnTo>
                  <a:pt x="230085" y="11808"/>
                </a:lnTo>
                <a:lnTo>
                  <a:pt x="238725" y="24623"/>
                </a:lnTo>
                <a:lnTo>
                  <a:pt x="241894" y="40316"/>
                </a:lnTo>
                <a:lnTo>
                  <a:pt x="241894" y="275220"/>
                </a:lnTo>
                <a:lnTo>
                  <a:pt x="238725" y="290913"/>
                </a:lnTo>
                <a:lnTo>
                  <a:pt x="230085" y="303727"/>
                </a:lnTo>
                <a:lnTo>
                  <a:pt x="217270" y="312367"/>
                </a:lnTo>
                <a:lnTo>
                  <a:pt x="201578" y="315536"/>
                </a:lnTo>
                <a:lnTo>
                  <a:pt x="40316" y="315536"/>
                </a:lnTo>
                <a:lnTo>
                  <a:pt x="24623" y="312367"/>
                </a:lnTo>
                <a:lnTo>
                  <a:pt x="11808" y="303727"/>
                </a:lnTo>
                <a:lnTo>
                  <a:pt x="3168" y="290913"/>
                </a:lnTo>
                <a:lnTo>
                  <a:pt x="0" y="275220"/>
                </a:lnTo>
                <a:lnTo>
                  <a:pt x="0" y="40316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9969842" y="4996767"/>
            <a:ext cx="179070" cy="205740"/>
          </a:xfrm>
          <a:custGeom>
            <a:avLst/>
            <a:gdLst/>
            <a:ahLst/>
            <a:cxnLst/>
            <a:rect l="l" t="t" r="r" b="b"/>
            <a:pathLst>
              <a:path w="179070" h="205739">
                <a:moveTo>
                  <a:pt x="0" y="205710"/>
                </a:moveTo>
                <a:lnTo>
                  <a:pt x="178738" y="205710"/>
                </a:lnTo>
                <a:lnTo>
                  <a:pt x="178738" y="0"/>
                </a:lnTo>
                <a:lnTo>
                  <a:pt x="0" y="0"/>
                </a:lnTo>
                <a:lnTo>
                  <a:pt x="0" y="205710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9969842" y="4996764"/>
            <a:ext cx="179070" cy="205740"/>
          </a:xfrm>
          <a:custGeom>
            <a:avLst/>
            <a:gdLst/>
            <a:ahLst/>
            <a:cxnLst/>
            <a:rect l="l" t="t" r="r" b="b"/>
            <a:pathLst>
              <a:path w="179070" h="205739">
                <a:moveTo>
                  <a:pt x="0" y="0"/>
                </a:moveTo>
                <a:lnTo>
                  <a:pt x="178738" y="0"/>
                </a:lnTo>
                <a:lnTo>
                  <a:pt x="178738" y="205711"/>
                </a:lnTo>
                <a:lnTo>
                  <a:pt x="0" y="205711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171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10287495" y="4936274"/>
            <a:ext cx="241935" cy="315595"/>
          </a:xfrm>
          <a:custGeom>
            <a:avLst/>
            <a:gdLst/>
            <a:ahLst/>
            <a:cxnLst/>
            <a:rect l="l" t="t" r="r" b="b"/>
            <a:pathLst>
              <a:path w="241934" h="315595">
                <a:moveTo>
                  <a:pt x="201574" y="0"/>
                </a:moveTo>
                <a:lnTo>
                  <a:pt x="40309" y="0"/>
                </a:lnTo>
                <a:lnTo>
                  <a:pt x="24619" y="3167"/>
                </a:lnTo>
                <a:lnTo>
                  <a:pt x="11806" y="11806"/>
                </a:lnTo>
                <a:lnTo>
                  <a:pt x="3167" y="24619"/>
                </a:lnTo>
                <a:lnTo>
                  <a:pt x="0" y="40309"/>
                </a:lnTo>
                <a:lnTo>
                  <a:pt x="0" y="275209"/>
                </a:lnTo>
                <a:lnTo>
                  <a:pt x="3167" y="290906"/>
                </a:lnTo>
                <a:lnTo>
                  <a:pt x="11806" y="303723"/>
                </a:lnTo>
                <a:lnTo>
                  <a:pt x="24619" y="312363"/>
                </a:lnTo>
                <a:lnTo>
                  <a:pt x="40309" y="315531"/>
                </a:lnTo>
                <a:lnTo>
                  <a:pt x="201574" y="315531"/>
                </a:lnTo>
                <a:lnTo>
                  <a:pt x="217267" y="312363"/>
                </a:lnTo>
                <a:lnTo>
                  <a:pt x="230084" y="303723"/>
                </a:lnTo>
                <a:lnTo>
                  <a:pt x="238727" y="290906"/>
                </a:lnTo>
                <a:lnTo>
                  <a:pt x="241896" y="275209"/>
                </a:lnTo>
                <a:lnTo>
                  <a:pt x="241896" y="40309"/>
                </a:lnTo>
                <a:lnTo>
                  <a:pt x="238727" y="24619"/>
                </a:lnTo>
                <a:lnTo>
                  <a:pt x="230084" y="11806"/>
                </a:lnTo>
                <a:lnTo>
                  <a:pt x="217267" y="3167"/>
                </a:lnTo>
                <a:lnTo>
                  <a:pt x="201574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10287495" y="4936274"/>
            <a:ext cx="241935" cy="315595"/>
          </a:xfrm>
          <a:custGeom>
            <a:avLst/>
            <a:gdLst/>
            <a:ahLst/>
            <a:cxnLst/>
            <a:rect l="l" t="t" r="r" b="b"/>
            <a:pathLst>
              <a:path w="241934" h="315595">
                <a:moveTo>
                  <a:pt x="0" y="40316"/>
                </a:moveTo>
                <a:lnTo>
                  <a:pt x="3168" y="24623"/>
                </a:lnTo>
                <a:lnTo>
                  <a:pt x="11808" y="11808"/>
                </a:lnTo>
                <a:lnTo>
                  <a:pt x="24623" y="3168"/>
                </a:lnTo>
                <a:lnTo>
                  <a:pt x="40316" y="0"/>
                </a:lnTo>
                <a:lnTo>
                  <a:pt x="201578" y="0"/>
                </a:lnTo>
                <a:lnTo>
                  <a:pt x="217270" y="3168"/>
                </a:lnTo>
                <a:lnTo>
                  <a:pt x="230085" y="11808"/>
                </a:lnTo>
                <a:lnTo>
                  <a:pt x="238725" y="24623"/>
                </a:lnTo>
                <a:lnTo>
                  <a:pt x="241894" y="40316"/>
                </a:lnTo>
                <a:lnTo>
                  <a:pt x="241894" y="275220"/>
                </a:lnTo>
                <a:lnTo>
                  <a:pt x="238725" y="290913"/>
                </a:lnTo>
                <a:lnTo>
                  <a:pt x="230085" y="303727"/>
                </a:lnTo>
                <a:lnTo>
                  <a:pt x="217270" y="312367"/>
                </a:lnTo>
                <a:lnTo>
                  <a:pt x="201578" y="315536"/>
                </a:lnTo>
                <a:lnTo>
                  <a:pt x="40316" y="315536"/>
                </a:lnTo>
                <a:lnTo>
                  <a:pt x="24623" y="312367"/>
                </a:lnTo>
                <a:lnTo>
                  <a:pt x="11808" y="303727"/>
                </a:lnTo>
                <a:lnTo>
                  <a:pt x="3168" y="290913"/>
                </a:lnTo>
                <a:lnTo>
                  <a:pt x="0" y="275220"/>
                </a:lnTo>
                <a:lnTo>
                  <a:pt x="0" y="40316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10318216" y="4992920"/>
            <a:ext cx="179070" cy="205740"/>
          </a:xfrm>
          <a:custGeom>
            <a:avLst/>
            <a:gdLst/>
            <a:ahLst/>
            <a:cxnLst/>
            <a:rect l="l" t="t" r="r" b="b"/>
            <a:pathLst>
              <a:path w="179070" h="205739">
                <a:moveTo>
                  <a:pt x="0" y="205710"/>
                </a:moveTo>
                <a:lnTo>
                  <a:pt x="178738" y="205710"/>
                </a:lnTo>
                <a:lnTo>
                  <a:pt x="178738" y="0"/>
                </a:lnTo>
                <a:lnTo>
                  <a:pt x="0" y="0"/>
                </a:lnTo>
                <a:lnTo>
                  <a:pt x="0" y="205710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10318216" y="4992928"/>
            <a:ext cx="179070" cy="205740"/>
          </a:xfrm>
          <a:custGeom>
            <a:avLst/>
            <a:gdLst/>
            <a:ahLst/>
            <a:cxnLst/>
            <a:rect l="l" t="t" r="r" b="b"/>
            <a:pathLst>
              <a:path w="179070" h="205739">
                <a:moveTo>
                  <a:pt x="0" y="0"/>
                </a:moveTo>
                <a:lnTo>
                  <a:pt x="178738" y="0"/>
                </a:lnTo>
                <a:lnTo>
                  <a:pt x="178738" y="205711"/>
                </a:lnTo>
                <a:lnTo>
                  <a:pt x="0" y="205711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171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8376463" y="2439835"/>
            <a:ext cx="681990" cy="854710"/>
          </a:xfrm>
          <a:custGeom>
            <a:avLst/>
            <a:gdLst/>
            <a:ahLst/>
            <a:cxnLst/>
            <a:rect l="l" t="t" r="r" b="b"/>
            <a:pathLst>
              <a:path w="681990" h="854710">
                <a:moveTo>
                  <a:pt x="0" y="776503"/>
                </a:moveTo>
                <a:lnTo>
                  <a:pt x="34582" y="854367"/>
                </a:lnTo>
                <a:lnTo>
                  <a:pt x="76123" y="779995"/>
                </a:lnTo>
                <a:lnTo>
                  <a:pt x="44475" y="778548"/>
                </a:lnTo>
                <a:lnTo>
                  <a:pt x="44504" y="777963"/>
                </a:lnTo>
                <a:lnTo>
                  <a:pt x="31788" y="777963"/>
                </a:lnTo>
                <a:lnTo>
                  <a:pt x="0" y="776503"/>
                </a:lnTo>
                <a:close/>
              </a:path>
              <a:path w="681990" h="854710">
                <a:moveTo>
                  <a:pt x="681405" y="0"/>
                </a:moveTo>
                <a:lnTo>
                  <a:pt x="620077" y="4940"/>
                </a:lnTo>
                <a:lnTo>
                  <a:pt x="559079" y="19329"/>
                </a:lnTo>
                <a:lnTo>
                  <a:pt x="499135" y="42506"/>
                </a:lnTo>
                <a:lnTo>
                  <a:pt x="440753" y="73799"/>
                </a:lnTo>
                <a:lnTo>
                  <a:pt x="384352" y="112585"/>
                </a:lnTo>
                <a:lnTo>
                  <a:pt x="330365" y="158254"/>
                </a:lnTo>
                <a:lnTo>
                  <a:pt x="279387" y="210058"/>
                </a:lnTo>
                <a:lnTo>
                  <a:pt x="231749" y="267500"/>
                </a:lnTo>
                <a:lnTo>
                  <a:pt x="187934" y="329920"/>
                </a:lnTo>
                <a:lnTo>
                  <a:pt x="148424" y="396697"/>
                </a:lnTo>
                <a:lnTo>
                  <a:pt x="113690" y="467207"/>
                </a:lnTo>
                <a:lnTo>
                  <a:pt x="84200" y="540854"/>
                </a:lnTo>
                <a:lnTo>
                  <a:pt x="60451" y="616953"/>
                </a:lnTo>
                <a:lnTo>
                  <a:pt x="50850" y="655840"/>
                </a:lnTo>
                <a:lnTo>
                  <a:pt x="42862" y="695058"/>
                </a:lnTo>
                <a:lnTo>
                  <a:pt x="36550" y="734606"/>
                </a:lnTo>
                <a:lnTo>
                  <a:pt x="31965" y="774446"/>
                </a:lnTo>
                <a:lnTo>
                  <a:pt x="31788" y="777963"/>
                </a:lnTo>
                <a:lnTo>
                  <a:pt x="44504" y="777963"/>
                </a:lnTo>
                <a:lnTo>
                  <a:pt x="44627" y="775500"/>
                </a:lnTo>
                <a:lnTo>
                  <a:pt x="49136" y="736333"/>
                </a:lnTo>
                <a:lnTo>
                  <a:pt x="55372" y="697331"/>
                </a:lnTo>
                <a:lnTo>
                  <a:pt x="63246" y="658622"/>
                </a:lnTo>
                <a:lnTo>
                  <a:pt x="72694" y="620369"/>
                </a:lnTo>
                <a:lnTo>
                  <a:pt x="96177" y="545122"/>
                </a:lnTo>
                <a:lnTo>
                  <a:pt x="125298" y="472389"/>
                </a:lnTo>
                <a:lnTo>
                  <a:pt x="159600" y="402742"/>
                </a:lnTo>
                <a:lnTo>
                  <a:pt x="198615" y="336803"/>
                </a:lnTo>
                <a:lnTo>
                  <a:pt x="241846" y="275209"/>
                </a:lnTo>
                <a:lnTo>
                  <a:pt x="288823" y="218579"/>
                </a:lnTo>
                <a:lnTo>
                  <a:pt x="339115" y="167474"/>
                </a:lnTo>
                <a:lnTo>
                  <a:pt x="392074" y="122669"/>
                </a:lnTo>
                <a:lnTo>
                  <a:pt x="447370" y="84645"/>
                </a:lnTo>
                <a:lnTo>
                  <a:pt x="504456" y="54038"/>
                </a:lnTo>
                <a:lnTo>
                  <a:pt x="562851" y="31457"/>
                </a:lnTo>
                <a:lnTo>
                  <a:pt x="622071" y="17487"/>
                </a:lnTo>
                <a:lnTo>
                  <a:pt x="681913" y="12687"/>
                </a:lnTo>
                <a:lnTo>
                  <a:pt x="6814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8992489" y="2283764"/>
            <a:ext cx="318135" cy="318135"/>
          </a:xfrm>
          <a:custGeom>
            <a:avLst/>
            <a:gdLst/>
            <a:ahLst/>
            <a:cxnLst/>
            <a:rect l="l" t="t" r="r" b="b"/>
            <a:pathLst>
              <a:path w="318134" h="318135">
                <a:moveTo>
                  <a:pt x="0" y="0"/>
                </a:moveTo>
                <a:lnTo>
                  <a:pt x="317658" y="0"/>
                </a:lnTo>
                <a:lnTo>
                  <a:pt x="317658" y="317658"/>
                </a:lnTo>
                <a:lnTo>
                  <a:pt x="0" y="317658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526941" y="6440366"/>
            <a:ext cx="179577" cy="21520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737507" y="6631305"/>
            <a:ext cx="155575" cy="0"/>
          </a:xfrm>
          <a:custGeom>
            <a:avLst/>
            <a:gdLst/>
            <a:ahLst/>
            <a:cxnLst/>
            <a:rect l="l" t="t" r="r" b="b"/>
            <a:pathLst>
              <a:path w="155575">
                <a:moveTo>
                  <a:pt x="0" y="0"/>
                </a:moveTo>
                <a:lnTo>
                  <a:pt x="155155" y="0"/>
                </a:lnTo>
              </a:path>
            </a:pathLst>
          </a:custGeom>
          <a:ln w="49530">
            <a:solidFill>
              <a:srgbClr val="0A164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0737507" y="6570980"/>
            <a:ext cx="54610" cy="35560"/>
          </a:xfrm>
          <a:custGeom>
            <a:avLst/>
            <a:gdLst/>
            <a:ahLst/>
            <a:cxnLst/>
            <a:rect l="l" t="t" r="r" b="b"/>
            <a:pathLst>
              <a:path w="54609" h="35559">
                <a:moveTo>
                  <a:pt x="0" y="35560"/>
                </a:moveTo>
                <a:lnTo>
                  <a:pt x="54571" y="35560"/>
                </a:lnTo>
                <a:lnTo>
                  <a:pt x="54571" y="0"/>
                </a:lnTo>
                <a:lnTo>
                  <a:pt x="0" y="0"/>
                </a:lnTo>
                <a:lnTo>
                  <a:pt x="0" y="35560"/>
                </a:lnTo>
                <a:close/>
              </a:path>
            </a:pathLst>
          </a:custGeom>
          <a:solidFill>
            <a:srgbClr val="0A164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737507" y="6546850"/>
            <a:ext cx="153035" cy="0"/>
          </a:xfrm>
          <a:custGeom>
            <a:avLst/>
            <a:gdLst/>
            <a:ahLst/>
            <a:cxnLst/>
            <a:rect l="l" t="t" r="r" b="b"/>
            <a:pathLst>
              <a:path w="153034">
                <a:moveTo>
                  <a:pt x="0" y="0"/>
                </a:moveTo>
                <a:lnTo>
                  <a:pt x="152933" y="0"/>
                </a:lnTo>
              </a:path>
            </a:pathLst>
          </a:custGeom>
          <a:ln w="48260">
            <a:solidFill>
              <a:srgbClr val="0A164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0737507" y="6488429"/>
            <a:ext cx="54610" cy="34290"/>
          </a:xfrm>
          <a:custGeom>
            <a:avLst/>
            <a:gdLst/>
            <a:ahLst/>
            <a:cxnLst/>
            <a:rect l="l" t="t" r="r" b="b"/>
            <a:pathLst>
              <a:path w="54609" h="34290">
                <a:moveTo>
                  <a:pt x="0" y="34290"/>
                </a:moveTo>
                <a:lnTo>
                  <a:pt x="54571" y="34290"/>
                </a:lnTo>
                <a:lnTo>
                  <a:pt x="54571" y="0"/>
                </a:lnTo>
                <a:lnTo>
                  <a:pt x="0" y="0"/>
                </a:lnTo>
                <a:lnTo>
                  <a:pt x="0" y="34290"/>
                </a:lnTo>
                <a:close/>
              </a:path>
            </a:pathLst>
          </a:custGeom>
          <a:solidFill>
            <a:srgbClr val="0A164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0737507" y="6464300"/>
            <a:ext cx="155575" cy="0"/>
          </a:xfrm>
          <a:custGeom>
            <a:avLst/>
            <a:gdLst/>
            <a:ahLst/>
            <a:cxnLst/>
            <a:rect l="l" t="t" r="r" b="b"/>
            <a:pathLst>
              <a:path w="155575">
                <a:moveTo>
                  <a:pt x="0" y="0"/>
                </a:moveTo>
                <a:lnTo>
                  <a:pt x="155155" y="0"/>
                </a:lnTo>
              </a:path>
            </a:pathLst>
          </a:custGeom>
          <a:ln w="48259">
            <a:solidFill>
              <a:srgbClr val="0A164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1007959" y="6488762"/>
            <a:ext cx="0" cy="167005"/>
          </a:xfrm>
          <a:custGeom>
            <a:avLst/>
            <a:gdLst/>
            <a:ahLst/>
            <a:cxnLst/>
            <a:rect l="l" t="t" r="r" b="b"/>
            <a:pathLst>
              <a:path h="167004">
                <a:moveTo>
                  <a:pt x="0" y="0"/>
                </a:moveTo>
                <a:lnTo>
                  <a:pt x="0" y="166810"/>
                </a:lnTo>
              </a:path>
            </a:pathLst>
          </a:custGeom>
          <a:ln w="54571">
            <a:solidFill>
              <a:srgbClr val="0A164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0921339" y="6464564"/>
            <a:ext cx="173355" cy="0"/>
          </a:xfrm>
          <a:custGeom>
            <a:avLst/>
            <a:gdLst/>
            <a:ahLst/>
            <a:cxnLst/>
            <a:rect l="l" t="t" r="r" b="b"/>
            <a:pathLst>
              <a:path w="173354">
                <a:moveTo>
                  <a:pt x="0" y="0"/>
                </a:moveTo>
                <a:lnTo>
                  <a:pt x="172923" y="0"/>
                </a:lnTo>
              </a:path>
            </a:pathLst>
          </a:custGeom>
          <a:ln w="48395">
            <a:solidFill>
              <a:srgbClr val="0A164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1122266" y="6440366"/>
            <a:ext cx="199885" cy="219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1359603" y="6440366"/>
            <a:ext cx="199898" cy="2190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1596598" y="6440366"/>
            <a:ext cx="240182" cy="21520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0229177" y="6178913"/>
            <a:ext cx="350913" cy="4907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916939" y="740702"/>
            <a:ext cx="94557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0" dirty="0">
                <a:solidFill>
                  <a:srgbClr val="000000"/>
                </a:solidFill>
              </a:rPr>
              <a:t>Machine </a:t>
            </a:r>
            <a:r>
              <a:rPr sz="3200" spc="-10" dirty="0">
                <a:solidFill>
                  <a:srgbClr val="000000"/>
                </a:solidFill>
              </a:rPr>
              <a:t>Learning </a:t>
            </a:r>
            <a:r>
              <a:rPr sz="3200" spc="-20" dirty="0">
                <a:solidFill>
                  <a:srgbClr val="000000"/>
                </a:solidFill>
              </a:rPr>
              <a:t>(ML) </a:t>
            </a:r>
            <a:r>
              <a:rPr sz="3200" spc="-65" dirty="0">
                <a:solidFill>
                  <a:srgbClr val="000000"/>
                </a:solidFill>
              </a:rPr>
              <a:t>in </a:t>
            </a:r>
            <a:r>
              <a:rPr sz="3200" spc="-25" dirty="0">
                <a:solidFill>
                  <a:srgbClr val="000000"/>
                </a:solidFill>
              </a:rPr>
              <a:t>Clouds </a:t>
            </a:r>
            <a:r>
              <a:rPr sz="3200" spc="-120" dirty="0">
                <a:solidFill>
                  <a:srgbClr val="000000"/>
                </a:solidFill>
              </a:rPr>
              <a:t>&amp; </a:t>
            </a:r>
            <a:r>
              <a:rPr sz="3200" spc="55" dirty="0">
                <a:solidFill>
                  <a:srgbClr val="000000"/>
                </a:solidFill>
              </a:rPr>
              <a:t>Data</a:t>
            </a:r>
            <a:r>
              <a:rPr sz="3200" spc="140" dirty="0">
                <a:solidFill>
                  <a:srgbClr val="000000"/>
                </a:solidFill>
              </a:rPr>
              <a:t> </a:t>
            </a:r>
            <a:r>
              <a:rPr sz="3200" spc="15" dirty="0">
                <a:solidFill>
                  <a:srgbClr val="000000"/>
                </a:solidFill>
              </a:rPr>
              <a:t>Centers</a:t>
            </a:r>
            <a:endParaRPr sz="3200"/>
          </a:p>
        </p:txBody>
      </p:sp>
      <p:sp>
        <p:nvSpPr>
          <p:cNvPr id="15" name="object 15"/>
          <p:cNvSpPr/>
          <p:nvPr/>
        </p:nvSpPr>
        <p:spPr>
          <a:xfrm>
            <a:off x="7132701" y="2798394"/>
            <a:ext cx="3475812" cy="24439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566211" y="4035116"/>
            <a:ext cx="1180154" cy="138651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507136" y="2599623"/>
            <a:ext cx="3400600" cy="105909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125457" y="4028083"/>
            <a:ext cx="2091956" cy="141523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318734" y="3660762"/>
            <a:ext cx="1555115" cy="561975"/>
          </a:xfrm>
          <a:custGeom>
            <a:avLst/>
            <a:gdLst/>
            <a:ahLst/>
            <a:cxnLst/>
            <a:rect l="l" t="t" r="r" b="b"/>
            <a:pathLst>
              <a:path w="1555115" h="561975">
                <a:moveTo>
                  <a:pt x="1273594" y="0"/>
                </a:moveTo>
                <a:lnTo>
                  <a:pt x="1273594" y="140474"/>
                </a:lnTo>
                <a:lnTo>
                  <a:pt x="0" y="140474"/>
                </a:lnTo>
                <a:lnTo>
                  <a:pt x="0" y="421398"/>
                </a:lnTo>
                <a:lnTo>
                  <a:pt x="1273594" y="421398"/>
                </a:lnTo>
                <a:lnTo>
                  <a:pt x="1273594" y="561873"/>
                </a:lnTo>
                <a:lnTo>
                  <a:pt x="1554530" y="280936"/>
                </a:lnTo>
                <a:lnTo>
                  <a:pt x="1273594" y="0"/>
                </a:lnTo>
                <a:close/>
              </a:path>
            </a:pathLst>
          </a:custGeom>
          <a:solidFill>
            <a:srgbClr val="5B9B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318734" y="3660762"/>
            <a:ext cx="1555115" cy="561975"/>
          </a:xfrm>
          <a:custGeom>
            <a:avLst/>
            <a:gdLst/>
            <a:ahLst/>
            <a:cxnLst/>
            <a:rect l="l" t="t" r="r" b="b"/>
            <a:pathLst>
              <a:path w="1555115" h="561975">
                <a:moveTo>
                  <a:pt x="0" y="140468"/>
                </a:moveTo>
                <a:lnTo>
                  <a:pt x="1273590" y="140468"/>
                </a:lnTo>
                <a:lnTo>
                  <a:pt x="1273590" y="0"/>
                </a:lnTo>
                <a:lnTo>
                  <a:pt x="1554520" y="280934"/>
                </a:lnTo>
                <a:lnTo>
                  <a:pt x="1273590" y="561869"/>
                </a:lnTo>
                <a:lnTo>
                  <a:pt x="1273590" y="421403"/>
                </a:lnTo>
                <a:lnTo>
                  <a:pt x="0" y="421403"/>
                </a:lnTo>
                <a:lnTo>
                  <a:pt x="0" y="140468"/>
                </a:lnTo>
                <a:close/>
              </a:path>
            </a:pathLst>
          </a:custGeom>
          <a:ln w="12700">
            <a:solidFill>
              <a:srgbClr val="41719C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86854"/>
            <a:ext cx="7833359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spc="-5" dirty="0">
                <a:solidFill>
                  <a:srgbClr val="000000"/>
                </a:solidFill>
              </a:rPr>
              <a:t>Event-Driven </a:t>
            </a:r>
            <a:r>
              <a:rPr sz="3800" spc="-10" dirty="0">
                <a:solidFill>
                  <a:srgbClr val="000000"/>
                </a:solidFill>
              </a:rPr>
              <a:t>Programming</a:t>
            </a:r>
            <a:r>
              <a:rPr sz="3800" spc="5" dirty="0">
                <a:solidFill>
                  <a:srgbClr val="000000"/>
                </a:solidFill>
              </a:rPr>
              <a:t> </a:t>
            </a:r>
            <a:r>
              <a:rPr sz="3800" spc="50" dirty="0">
                <a:solidFill>
                  <a:srgbClr val="000000"/>
                </a:solidFill>
              </a:rPr>
              <a:t>Model</a:t>
            </a:r>
            <a:endParaRPr sz="3800"/>
          </a:p>
        </p:txBody>
      </p:sp>
      <p:sp>
        <p:nvSpPr>
          <p:cNvPr id="3" name="object 3"/>
          <p:cNvSpPr txBox="1"/>
          <p:nvPr/>
        </p:nvSpPr>
        <p:spPr>
          <a:xfrm>
            <a:off x="916938" y="1812099"/>
            <a:ext cx="4327525" cy="412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30" dirty="0">
                <a:latin typeface="Arial" panose="020B0604020202020204"/>
                <a:cs typeface="Arial" panose="020B0604020202020204"/>
              </a:rPr>
              <a:t>Driver: </a:t>
            </a:r>
            <a:r>
              <a:rPr sz="2600" spc="35" dirty="0">
                <a:latin typeface="Arial" panose="020B0604020202020204"/>
                <a:cs typeface="Arial" panose="020B0604020202020204"/>
              </a:rPr>
              <a:t>micro-task</a:t>
            </a:r>
            <a:r>
              <a:rPr sz="2600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2600" spc="-20" dirty="0">
                <a:latin typeface="Arial" panose="020B0604020202020204"/>
                <a:cs typeface="Arial" panose="020B0604020202020204"/>
              </a:rPr>
              <a:t>调度</a:t>
            </a:r>
            <a:r>
              <a:rPr lang="zh-CN" sz="2600" spc="-20" dirty="0">
                <a:latin typeface="Arial" panose="020B0604020202020204"/>
                <a:cs typeface="Arial" panose="020B0604020202020204"/>
              </a:rPr>
              <a:t>器</a:t>
            </a:r>
            <a:r>
              <a:rPr sz="2600" spc="-20" dirty="0">
                <a:latin typeface="Arial" panose="020B0604020202020204"/>
                <a:cs typeface="Arial" panose="020B0604020202020204"/>
              </a:rPr>
              <a:t>.</a:t>
            </a:r>
            <a:endParaRPr sz="2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8" y="2744448"/>
            <a:ext cx="6532880" cy="220535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90"/>
              </a:spcBef>
              <a:buChar char="•"/>
              <a:tabLst>
                <a:tab pos="241300" algn="l"/>
              </a:tabLst>
            </a:pPr>
            <a:r>
              <a:rPr sz="2600" dirty="0">
                <a:latin typeface="Arial" panose="020B0604020202020204"/>
                <a:cs typeface="Arial" panose="020B0604020202020204"/>
              </a:rPr>
              <a:t>应用程序提供调度功能</a:t>
            </a:r>
            <a:r>
              <a:rPr sz="2600" spc="20" dirty="0">
                <a:latin typeface="Arial" panose="020B0604020202020204"/>
                <a:cs typeface="Arial" panose="020B0604020202020204"/>
              </a:rPr>
              <a:t>:</a:t>
            </a:r>
            <a:endParaRPr sz="2600">
              <a:latin typeface="Arial" panose="020B0604020202020204"/>
              <a:cs typeface="Arial" panose="020B0604020202020204"/>
            </a:endParaRPr>
          </a:p>
          <a:p>
            <a:pPr marL="698500" lvl="1" indent="-228600">
              <a:lnSpc>
                <a:spcPct val="100000"/>
              </a:lnSpc>
              <a:spcBef>
                <a:spcPts val="245"/>
              </a:spcBef>
              <a:buFont typeface="Arial" panose="020B0604020202020204"/>
              <a:buChar char="•"/>
              <a:tabLst>
                <a:tab pos="697865" algn="l"/>
                <a:tab pos="698500" algn="l"/>
              </a:tabLst>
            </a:pPr>
            <a:r>
              <a:rPr sz="2200" b="1" spc="-20" dirty="0">
                <a:latin typeface="Arial" panose="020B0604020202020204"/>
                <a:cs typeface="Arial" panose="020B0604020202020204"/>
              </a:rPr>
              <a:t>HandleTaskCompletion(result)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698500" lvl="1" indent="-228600">
              <a:lnSpc>
                <a:spcPct val="100000"/>
              </a:lnSpc>
              <a:spcBef>
                <a:spcPts val="230"/>
              </a:spcBef>
              <a:buFont typeface="Arial" panose="020B0604020202020204"/>
              <a:buChar char="•"/>
              <a:tabLst>
                <a:tab pos="697865" algn="l"/>
                <a:tab pos="698500" algn="l"/>
              </a:tabLst>
            </a:pPr>
            <a:r>
              <a:rPr sz="2200" b="1" spc="-25" dirty="0">
                <a:latin typeface="Arial" panose="020B0604020202020204"/>
                <a:cs typeface="Arial" panose="020B0604020202020204"/>
              </a:rPr>
              <a:t>DispatchInitialTasks()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241300" indent="-228600">
              <a:lnSpc>
                <a:spcPct val="100000"/>
              </a:lnSpc>
              <a:spcBef>
                <a:spcPts val="1935"/>
              </a:spcBef>
              <a:buChar char="•"/>
              <a:tabLst>
                <a:tab pos="241300" algn="l"/>
              </a:tabLst>
            </a:pPr>
            <a:r>
              <a:rPr sz="2600" spc="10" dirty="0">
                <a:latin typeface="Arial" panose="020B0604020202020204"/>
                <a:cs typeface="Arial" panose="020B0604020202020204"/>
              </a:rPr>
              <a:t>Litz </a:t>
            </a:r>
            <a:r>
              <a:rPr sz="2600" dirty="0">
                <a:latin typeface="Arial" panose="020B0604020202020204"/>
                <a:cs typeface="Arial" panose="020B0604020202020204"/>
              </a:rPr>
              <a:t>框架提供调度功能</a:t>
            </a:r>
            <a:r>
              <a:rPr sz="2600" spc="30" dirty="0">
                <a:latin typeface="Arial" panose="020B0604020202020204"/>
                <a:cs typeface="Arial" panose="020B0604020202020204"/>
              </a:rPr>
              <a:t>:</a:t>
            </a:r>
            <a:endParaRPr sz="2600">
              <a:latin typeface="Arial" panose="020B0604020202020204"/>
              <a:cs typeface="Arial" panose="020B0604020202020204"/>
            </a:endParaRPr>
          </a:p>
          <a:p>
            <a:pPr marL="698500" lvl="1" indent="-228600">
              <a:lnSpc>
                <a:spcPct val="100000"/>
              </a:lnSpc>
              <a:spcBef>
                <a:spcPts val="245"/>
              </a:spcBef>
              <a:buFont typeface="Arial" panose="020B0604020202020204"/>
              <a:buChar char="•"/>
              <a:tabLst>
                <a:tab pos="697865" algn="l"/>
                <a:tab pos="698500" algn="l"/>
              </a:tabLst>
            </a:pPr>
            <a:r>
              <a:rPr sz="2200" b="1" spc="-20" dirty="0">
                <a:latin typeface="Arial" panose="020B0604020202020204"/>
                <a:cs typeface="Arial" panose="020B0604020202020204"/>
              </a:rPr>
              <a:t>DispatchTask(executor,</a:t>
            </a:r>
            <a:r>
              <a:rPr sz="2200" b="1" spc="-5" dirty="0">
                <a:latin typeface="Arial" panose="020B0604020202020204"/>
                <a:cs typeface="Arial" panose="020B0604020202020204"/>
              </a:rPr>
              <a:t> </a:t>
            </a:r>
            <a:r>
              <a:rPr sz="2200" b="1" spc="-30" dirty="0">
                <a:latin typeface="Arial" panose="020B0604020202020204"/>
                <a:cs typeface="Arial" panose="020B0604020202020204"/>
              </a:rPr>
              <a:t>args)</a:t>
            </a:r>
            <a:endParaRPr sz="2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154274" y="1775688"/>
            <a:ext cx="962273" cy="136057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502661" y="1924342"/>
            <a:ext cx="241935" cy="465455"/>
          </a:xfrm>
          <a:custGeom>
            <a:avLst/>
            <a:gdLst/>
            <a:ahLst/>
            <a:cxnLst/>
            <a:rect l="l" t="t" r="r" b="b"/>
            <a:pathLst>
              <a:path w="241934" h="465455">
                <a:moveTo>
                  <a:pt x="201345" y="0"/>
                </a:moveTo>
                <a:lnTo>
                  <a:pt x="40271" y="0"/>
                </a:lnTo>
                <a:lnTo>
                  <a:pt x="24592" y="3163"/>
                </a:lnTo>
                <a:lnTo>
                  <a:pt x="11791" y="11791"/>
                </a:lnTo>
                <a:lnTo>
                  <a:pt x="3163" y="24592"/>
                </a:lnTo>
                <a:lnTo>
                  <a:pt x="0" y="40271"/>
                </a:lnTo>
                <a:lnTo>
                  <a:pt x="0" y="424980"/>
                </a:lnTo>
                <a:lnTo>
                  <a:pt x="3163" y="440654"/>
                </a:lnTo>
                <a:lnTo>
                  <a:pt x="11791" y="453455"/>
                </a:lnTo>
                <a:lnTo>
                  <a:pt x="24592" y="462086"/>
                </a:lnTo>
                <a:lnTo>
                  <a:pt x="40271" y="465251"/>
                </a:lnTo>
                <a:lnTo>
                  <a:pt x="201345" y="465251"/>
                </a:lnTo>
                <a:lnTo>
                  <a:pt x="217017" y="462086"/>
                </a:lnTo>
                <a:lnTo>
                  <a:pt x="229814" y="453455"/>
                </a:lnTo>
                <a:lnTo>
                  <a:pt x="238441" y="440654"/>
                </a:lnTo>
                <a:lnTo>
                  <a:pt x="241604" y="424980"/>
                </a:lnTo>
                <a:lnTo>
                  <a:pt x="241604" y="40271"/>
                </a:lnTo>
                <a:lnTo>
                  <a:pt x="238441" y="24592"/>
                </a:lnTo>
                <a:lnTo>
                  <a:pt x="229814" y="11791"/>
                </a:lnTo>
                <a:lnTo>
                  <a:pt x="217017" y="3163"/>
                </a:lnTo>
                <a:lnTo>
                  <a:pt x="201345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502661" y="1924342"/>
            <a:ext cx="241935" cy="465455"/>
          </a:xfrm>
          <a:custGeom>
            <a:avLst/>
            <a:gdLst/>
            <a:ahLst/>
            <a:cxnLst/>
            <a:rect l="l" t="t" r="r" b="b"/>
            <a:pathLst>
              <a:path w="241934" h="465455">
                <a:moveTo>
                  <a:pt x="0" y="40269"/>
                </a:moveTo>
                <a:lnTo>
                  <a:pt x="3164" y="24594"/>
                </a:lnTo>
                <a:lnTo>
                  <a:pt x="11794" y="11794"/>
                </a:lnTo>
                <a:lnTo>
                  <a:pt x="24594" y="3164"/>
                </a:lnTo>
                <a:lnTo>
                  <a:pt x="40269" y="0"/>
                </a:lnTo>
                <a:lnTo>
                  <a:pt x="201345" y="0"/>
                </a:lnTo>
                <a:lnTo>
                  <a:pt x="217020" y="3164"/>
                </a:lnTo>
                <a:lnTo>
                  <a:pt x="229820" y="11794"/>
                </a:lnTo>
                <a:lnTo>
                  <a:pt x="238450" y="24594"/>
                </a:lnTo>
                <a:lnTo>
                  <a:pt x="241615" y="40269"/>
                </a:lnTo>
                <a:lnTo>
                  <a:pt x="241615" y="424985"/>
                </a:lnTo>
                <a:lnTo>
                  <a:pt x="238450" y="440660"/>
                </a:lnTo>
                <a:lnTo>
                  <a:pt x="229820" y="453460"/>
                </a:lnTo>
                <a:lnTo>
                  <a:pt x="217020" y="462090"/>
                </a:lnTo>
                <a:lnTo>
                  <a:pt x="201345" y="465255"/>
                </a:lnTo>
                <a:lnTo>
                  <a:pt x="40269" y="465255"/>
                </a:lnTo>
                <a:lnTo>
                  <a:pt x="24594" y="462090"/>
                </a:lnTo>
                <a:lnTo>
                  <a:pt x="11794" y="453460"/>
                </a:lnTo>
                <a:lnTo>
                  <a:pt x="3164" y="440660"/>
                </a:lnTo>
                <a:lnTo>
                  <a:pt x="0" y="424985"/>
                </a:lnTo>
                <a:lnTo>
                  <a:pt x="0" y="4026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9584601" y="1972182"/>
            <a:ext cx="81204" cy="181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9534194" y="2192536"/>
            <a:ext cx="179070" cy="140335"/>
          </a:xfrm>
          <a:custGeom>
            <a:avLst/>
            <a:gdLst/>
            <a:ahLst/>
            <a:cxnLst/>
            <a:rect l="l" t="t" r="r" b="b"/>
            <a:pathLst>
              <a:path w="179070" h="140335">
                <a:moveTo>
                  <a:pt x="0" y="140326"/>
                </a:moveTo>
                <a:lnTo>
                  <a:pt x="178531" y="140326"/>
                </a:lnTo>
                <a:lnTo>
                  <a:pt x="178531" y="0"/>
                </a:lnTo>
                <a:lnTo>
                  <a:pt x="0" y="0"/>
                </a:lnTo>
                <a:lnTo>
                  <a:pt x="0" y="140326"/>
                </a:lnTo>
                <a:close/>
              </a:path>
            </a:pathLst>
          </a:custGeom>
          <a:solidFill>
            <a:srgbClr val="70AD4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534194" y="2192540"/>
            <a:ext cx="179070" cy="140335"/>
          </a:xfrm>
          <a:custGeom>
            <a:avLst/>
            <a:gdLst/>
            <a:ahLst/>
            <a:cxnLst/>
            <a:rect l="l" t="t" r="r" b="b"/>
            <a:pathLst>
              <a:path w="179070" h="140335">
                <a:moveTo>
                  <a:pt x="0" y="0"/>
                </a:moveTo>
                <a:lnTo>
                  <a:pt x="178532" y="0"/>
                </a:lnTo>
                <a:lnTo>
                  <a:pt x="178532" y="140326"/>
                </a:lnTo>
                <a:lnTo>
                  <a:pt x="0" y="14032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171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0391520" y="3208362"/>
            <a:ext cx="962273" cy="136057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0739907" y="3292525"/>
            <a:ext cx="241935" cy="530225"/>
          </a:xfrm>
          <a:custGeom>
            <a:avLst/>
            <a:gdLst/>
            <a:ahLst/>
            <a:cxnLst/>
            <a:rect l="l" t="t" r="r" b="b"/>
            <a:pathLst>
              <a:path w="241934" h="530225">
                <a:moveTo>
                  <a:pt x="201345" y="0"/>
                </a:moveTo>
                <a:lnTo>
                  <a:pt x="40271" y="0"/>
                </a:lnTo>
                <a:lnTo>
                  <a:pt x="24592" y="3165"/>
                </a:lnTo>
                <a:lnTo>
                  <a:pt x="11791" y="11796"/>
                </a:lnTo>
                <a:lnTo>
                  <a:pt x="3163" y="24597"/>
                </a:lnTo>
                <a:lnTo>
                  <a:pt x="0" y="40271"/>
                </a:lnTo>
                <a:lnTo>
                  <a:pt x="0" y="489470"/>
                </a:lnTo>
                <a:lnTo>
                  <a:pt x="3163" y="505144"/>
                </a:lnTo>
                <a:lnTo>
                  <a:pt x="11791" y="517945"/>
                </a:lnTo>
                <a:lnTo>
                  <a:pt x="24592" y="526577"/>
                </a:lnTo>
                <a:lnTo>
                  <a:pt x="40271" y="529742"/>
                </a:lnTo>
                <a:lnTo>
                  <a:pt x="201345" y="529742"/>
                </a:lnTo>
                <a:lnTo>
                  <a:pt x="217019" y="526577"/>
                </a:lnTo>
                <a:lnTo>
                  <a:pt x="229820" y="517945"/>
                </a:lnTo>
                <a:lnTo>
                  <a:pt x="238452" y="505144"/>
                </a:lnTo>
                <a:lnTo>
                  <a:pt x="241617" y="489470"/>
                </a:lnTo>
                <a:lnTo>
                  <a:pt x="241617" y="40271"/>
                </a:lnTo>
                <a:lnTo>
                  <a:pt x="238452" y="24597"/>
                </a:lnTo>
                <a:lnTo>
                  <a:pt x="229820" y="11796"/>
                </a:lnTo>
                <a:lnTo>
                  <a:pt x="217019" y="3165"/>
                </a:lnTo>
                <a:lnTo>
                  <a:pt x="201345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0739907" y="3292525"/>
            <a:ext cx="241935" cy="530225"/>
          </a:xfrm>
          <a:custGeom>
            <a:avLst/>
            <a:gdLst/>
            <a:ahLst/>
            <a:cxnLst/>
            <a:rect l="l" t="t" r="r" b="b"/>
            <a:pathLst>
              <a:path w="241934" h="530225">
                <a:moveTo>
                  <a:pt x="0" y="40269"/>
                </a:moveTo>
                <a:lnTo>
                  <a:pt x="3164" y="24594"/>
                </a:lnTo>
                <a:lnTo>
                  <a:pt x="11794" y="11794"/>
                </a:lnTo>
                <a:lnTo>
                  <a:pt x="24594" y="3164"/>
                </a:lnTo>
                <a:lnTo>
                  <a:pt x="40269" y="0"/>
                </a:lnTo>
                <a:lnTo>
                  <a:pt x="201346" y="0"/>
                </a:lnTo>
                <a:lnTo>
                  <a:pt x="217020" y="3164"/>
                </a:lnTo>
                <a:lnTo>
                  <a:pt x="229821" y="11794"/>
                </a:lnTo>
                <a:lnTo>
                  <a:pt x="238451" y="24594"/>
                </a:lnTo>
                <a:lnTo>
                  <a:pt x="241616" y="40269"/>
                </a:lnTo>
                <a:lnTo>
                  <a:pt x="241616" y="489469"/>
                </a:lnTo>
                <a:lnTo>
                  <a:pt x="238451" y="505144"/>
                </a:lnTo>
                <a:lnTo>
                  <a:pt x="229821" y="517944"/>
                </a:lnTo>
                <a:lnTo>
                  <a:pt x="217020" y="526574"/>
                </a:lnTo>
                <a:lnTo>
                  <a:pt x="201346" y="529739"/>
                </a:lnTo>
                <a:lnTo>
                  <a:pt x="40269" y="529739"/>
                </a:lnTo>
                <a:lnTo>
                  <a:pt x="24594" y="526574"/>
                </a:lnTo>
                <a:lnTo>
                  <a:pt x="11794" y="517944"/>
                </a:lnTo>
                <a:lnTo>
                  <a:pt x="3164" y="505144"/>
                </a:lnTo>
                <a:lnTo>
                  <a:pt x="0" y="489469"/>
                </a:lnTo>
                <a:lnTo>
                  <a:pt x="0" y="4026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0821847" y="3321545"/>
            <a:ext cx="81204" cy="1813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0765091" y="3525545"/>
            <a:ext cx="191232" cy="24407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1053762" y="3292525"/>
            <a:ext cx="241935" cy="530225"/>
          </a:xfrm>
          <a:custGeom>
            <a:avLst/>
            <a:gdLst/>
            <a:ahLst/>
            <a:cxnLst/>
            <a:rect l="l" t="t" r="r" b="b"/>
            <a:pathLst>
              <a:path w="241934" h="530225">
                <a:moveTo>
                  <a:pt x="201345" y="0"/>
                </a:moveTo>
                <a:lnTo>
                  <a:pt x="40271" y="0"/>
                </a:lnTo>
                <a:lnTo>
                  <a:pt x="24597" y="3165"/>
                </a:lnTo>
                <a:lnTo>
                  <a:pt x="11796" y="11796"/>
                </a:lnTo>
                <a:lnTo>
                  <a:pt x="3165" y="24597"/>
                </a:lnTo>
                <a:lnTo>
                  <a:pt x="0" y="40271"/>
                </a:lnTo>
                <a:lnTo>
                  <a:pt x="0" y="489470"/>
                </a:lnTo>
                <a:lnTo>
                  <a:pt x="3165" y="505144"/>
                </a:lnTo>
                <a:lnTo>
                  <a:pt x="11796" y="517945"/>
                </a:lnTo>
                <a:lnTo>
                  <a:pt x="24597" y="526577"/>
                </a:lnTo>
                <a:lnTo>
                  <a:pt x="40271" y="529742"/>
                </a:lnTo>
                <a:lnTo>
                  <a:pt x="201345" y="529742"/>
                </a:lnTo>
                <a:lnTo>
                  <a:pt x="217019" y="526577"/>
                </a:lnTo>
                <a:lnTo>
                  <a:pt x="229820" y="517945"/>
                </a:lnTo>
                <a:lnTo>
                  <a:pt x="238452" y="505144"/>
                </a:lnTo>
                <a:lnTo>
                  <a:pt x="241617" y="489470"/>
                </a:lnTo>
                <a:lnTo>
                  <a:pt x="241617" y="40271"/>
                </a:lnTo>
                <a:lnTo>
                  <a:pt x="238452" y="24597"/>
                </a:lnTo>
                <a:lnTo>
                  <a:pt x="229820" y="11796"/>
                </a:lnTo>
                <a:lnTo>
                  <a:pt x="217019" y="3165"/>
                </a:lnTo>
                <a:lnTo>
                  <a:pt x="201345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1053762" y="3292525"/>
            <a:ext cx="241935" cy="530225"/>
          </a:xfrm>
          <a:custGeom>
            <a:avLst/>
            <a:gdLst/>
            <a:ahLst/>
            <a:cxnLst/>
            <a:rect l="l" t="t" r="r" b="b"/>
            <a:pathLst>
              <a:path w="241934" h="530225">
                <a:moveTo>
                  <a:pt x="0" y="40269"/>
                </a:moveTo>
                <a:lnTo>
                  <a:pt x="3164" y="24594"/>
                </a:lnTo>
                <a:lnTo>
                  <a:pt x="11794" y="11794"/>
                </a:lnTo>
                <a:lnTo>
                  <a:pt x="24594" y="3164"/>
                </a:lnTo>
                <a:lnTo>
                  <a:pt x="40269" y="0"/>
                </a:lnTo>
                <a:lnTo>
                  <a:pt x="201346" y="0"/>
                </a:lnTo>
                <a:lnTo>
                  <a:pt x="217020" y="3164"/>
                </a:lnTo>
                <a:lnTo>
                  <a:pt x="229821" y="11794"/>
                </a:lnTo>
                <a:lnTo>
                  <a:pt x="238451" y="24594"/>
                </a:lnTo>
                <a:lnTo>
                  <a:pt x="241616" y="40269"/>
                </a:lnTo>
                <a:lnTo>
                  <a:pt x="241616" y="489469"/>
                </a:lnTo>
                <a:lnTo>
                  <a:pt x="238451" y="505144"/>
                </a:lnTo>
                <a:lnTo>
                  <a:pt x="229821" y="517944"/>
                </a:lnTo>
                <a:lnTo>
                  <a:pt x="217020" y="526574"/>
                </a:lnTo>
                <a:lnTo>
                  <a:pt x="201346" y="529739"/>
                </a:lnTo>
                <a:lnTo>
                  <a:pt x="40269" y="529739"/>
                </a:lnTo>
                <a:lnTo>
                  <a:pt x="24594" y="526574"/>
                </a:lnTo>
                <a:lnTo>
                  <a:pt x="11794" y="517944"/>
                </a:lnTo>
                <a:lnTo>
                  <a:pt x="3164" y="505144"/>
                </a:lnTo>
                <a:lnTo>
                  <a:pt x="0" y="489469"/>
                </a:lnTo>
                <a:lnTo>
                  <a:pt x="0" y="4026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1135715" y="3321545"/>
            <a:ext cx="81204" cy="1813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1078959" y="3525545"/>
            <a:ext cx="191232" cy="24407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0431970" y="3292525"/>
            <a:ext cx="241935" cy="530225"/>
          </a:xfrm>
          <a:custGeom>
            <a:avLst/>
            <a:gdLst/>
            <a:ahLst/>
            <a:cxnLst/>
            <a:rect l="l" t="t" r="r" b="b"/>
            <a:pathLst>
              <a:path w="241934" h="530225">
                <a:moveTo>
                  <a:pt x="201345" y="0"/>
                </a:moveTo>
                <a:lnTo>
                  <a:pt x="40271" y="0"/>
                </a:lnTo>
                <a:lnTo>
                  <a:pt x="24592" y="3165"/>
                </a:lnTo>
                <a:lnTo>
                  <a:pt x="11791" y="11796"/>
                </a:lnTo>
                <a:lnTo>
                  <a:pt x="3163" y="24597"/>
                </a:lnTo>
                <a:lnTo>
                  <a:pt x="0" y="40271"/>
                </a:lnTo>
                <a:lnTo>
                  <a:pt x="0" y="489470"/>
                </a:lnTo>
                <a:lnTo>
                  <a:pt x="3163" y="505144"/>
                </a:lnTo>
                <a:lnTo>
                  <a:pt x="11791" y="517945"/>
                </a:lnTo>
                <a:lnTo>
                  <a:pt x="24592" y="526577"/>
                </a:lnTo>
                <a:lnTo>
                  <a:pt x="40271" y="529742"/>
                </a:lnTo>
                <a:lnTo>
                  <a:pt x="201345" y="529742"/>
                </a:lnTo>
                <a:lnTo>
                  <a:pt x="217019" y="526577"/>
                </a:lnTo>
                <a:lnTo>
                  <a:pt x="229820" y="517945"/>
                </a:lnTo>
                <a:lnTo>
                  <a:pt x="238452" y="505144"/>
                </a:lnTo>
                <a:lnTo>
                  <a:pt x="241617" y="489470"/>
                </a:lnTo>
                <a:lnTo>
                  <a:pt x="241617" y="40271"/>
                </a:lnTo>
                <a:lnTo>
                  <a:pt x="238452" y="24597"/>
                </a:lnTo>
                <a:lnTo>
                  <a:pt x="229820" y="11796"/>
                </a:lnTo>
                <a:lnTo>
                  <a:pt x="217019" y="3165"/>
                </a:lnTo>
                <a:lnTo>
                  <a:pt x="201345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0431970" y="3292525"/>
            <a:ext cx="241935" cy="530225"/>
          </a:xfrm>
          <a:custGeom>
            <a:avLst/>
            <a:gdLst/>
            <a:ahLst/>
            <a:cxnLst/>
            <a:rect l="l" t="t" r="r" b="b"/>
            <a:pathLst>
              <a:path w="241934" h="530225">
                <a:moveTo>
                  <a:pt x="0" y="40269"/>
                </a:moveTo>
                <a:lnTo>
                  <a:pt x="3164" y="24594"/>
                </a:lnTo>
                <a:lnTo>
                  <a:pt x="11794" y="11794"/>
                </a:lnTo>
                <a:lnTo>
                  <a:pt x="24594" y="3164"/>
                </a:lnTo>
                <a:lnTo>
                  <a:pt x="40269" y="0"/>
                </a:lnTo>
                <a:lnTo>
                  <a:pt x="201346" y="0"/>
                </a:lnTo>
                <a:lnTo>
                  <a:pt x="217020" y="3164"/>
                </a:lnTo>
                <a:lnTo>
                  <a:pt x="229821" y="11794"/>
                </a:lnTo>
                <a:lnTo>
                  <a:pt x="238451" y="24594"/>
                </a:lnTo>
                <a:lnTo>
                  <a:pt x="241616" y="40269"/>
                </a:lnTo>
                <a:lnTo>
                  <a:pt x="241616" y="489469"/>
                </a:lnTo>
                <a:lnTo>
                  <a:pt x="238451" y="505144"/>
                </a:lnTo>
                <a:lnTo>
                  <a:pt x="229821" y="517944"/>
                </a:lnTo>
                <a:lnTo>
                  <a:pt x="217020" y="526574"/>
                </a:lnTo>
                <a:lnTo>
                  <a:pt x="201346" y="529739"/>
                </a:lnTo>
                <a:lnTo>
                  <a:pt x="40269" y="529739"/>
                </a:lnTo>
                <a:lnTo>
                  <a:pt x="24594" y="526574"/>
                </a:lnTo>
                <a:lnTo>
                  <a:pt x="11794" y="517944"/>
                </a:lnTo>
                <a:lnTo>
                  <a:pt x="3164" y="505144"/>
                </a:lnTo>
                <a:lnTo>
                  <a:pt x="0" y="489469"/>
                </a:lnTo>
                <a:lnTo>
                  <a:pt x="0" y="4026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0513910" y="3321545"/>
            <a:ext cx="81204" cy="1813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0457154" y="3525545"/>
            <a:ext cx="191232" cy="24407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9158731" y="3208362"/>
            <a:ext cx="962273" cy="136057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9507118" y="3292525"/>
            <a:ext cx="241935" cy="530225"/>
          </a:xfrm>
          <a:custGeom>
            <a:avLst/>
            <a:gdLst/>
            <a:ahLst/>
            <a:cxnLst/>
            <a:rect l="l" t="t" r="r" b="b"/>
            <a:pathLst>
              <a:path w="241934" h="530225">
                <a:moveTo>
                  <a:pt x="201345" y="0"/>
                </a:moveTo>
                <a:lnTo>
                  <a:pt x="40271" y="0"/>
                </a:lnTo>
                <a:lnTo>
                  <a:pt x="24597" y="3165"/>
                </a:lnTo>
                <a:lnTo>
                  <a:pt x="11796" y="11796"/>
                </a:lnTo>
                <a:lnTo>
                  <a:pt x="3165" y="24597"/>
                </a:lnTo>
                <a:lnTo>
                  <a:pt x="0" y="40271"/>
                </a:lnTo>
                <a:lnTo>
                  <a:pt x="0" y="489470"/>
                </a:lnTo>
                <a:lnTo>
                  <a:pt x="3165" y="505144"/>
                </a:lnTo>
                <a:lnTo>
                  <a:pt x="11796" y="517945"/>
                </a:lnTo>
                <a:lnTo>
                  <a:pt x="24597" y="526577"/>
                </a:lnTo>
                <a:lnTo>
                  <a:pt x="40271" y="529742"/>
                </a:lnTo>
                <a:lnTo>
                  <a:pt x="201345" y="529742"/>
                </a:lnTo>
                <a:lnTo>
                  <a:pt x="217019" y="526577"/>
                </a:lnTo>
                <a:lnTo>
                  <a:pt x="229820" y="517945"/>
                </a:lnTo>
                <a:lnTo>
                  <a:pt x="238452" y="505144"/>
                </a:lnTo>
                <a:lnTo>
                  <a:pt x="241617" y="489470"/>
                </a:lnTo>
                <a:lnTo>
                  <a:pt x="241617" y="40271"/>
                </a:lnTo>
                <a:lnTo>
                  <a:pt x="238452" y="24597"/>
                </a:lnTo>
                <a:lnTo>
                  <a:pt x="229820" y="11796"/>
                </a:lnTo>
                <a:lnTo>
                  <a:pt x="217019" y="3165"/>
                </a:lnTo>
                <a:lnTo>
                  <a:pt x="201345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9507118" y="3292525"/>
            <a:ext cx="241935" cy="530225"/>
          </a:xfrm>
          <a:custGeom>
            <a:avLst/>
            <a:gdLst/>
            <a:ahLst/>
            <a:cxnLst/>
            <a:rect l="l" t="t" r="r" b="b"/>
            <a:pathLst>
              <a:path w="241934" h="530225">
                <a:moveTo>
                  <a:pt x="0" y="40269"/>
                </a:moveTo>
                <a:lnTo>
                  <a:pt x="3164" y="24594"/>
                </a:lnTo>
                <a:lnTo>
                  <a:pt x="11794" y="11794"/>
                </a:lnTo>
                <a:lnTo>
                  <a:pt x="24594" y="3164"/>
                </a:lnTo>
                <a:lnTo>
                  <a:pt x="40269" y="0"/>
                </a:lnTo>
                <a:lnTo>
                  <a:pt x="201346" y="0"/>
                </a:lnTo>
                <a:lnTo>
                  <a:pt x="217020" y="3164"/>
                </a:lnTo>
                <a:lnTo>
                  <a:pt x="229821" y="11794"/>
                </a:lnTo>
                <a:lnTo>
                  <a:pt x="238451" y="24594"/>
                </a:lnTo>
                <a:lnTo>
                  <a:pt x="241616" y="40269"/>
                </a:lnTo>
                <a:lnTo>
                  <a:pt x="241616" y="489469"/>
                </a:lnTo>
                <a:lnTo>
                  <a:pt x="238451" y="505144"/>
                </a:lnTo>
                <a:lnTo>
                  <a:pt x="229821" y="517944"/>
                </a:lnTo>
                <a:lnTo>
                  <a:pt x="217020" y="526574"/>
                </a:lnTo>
                <a:lnTo>
                  <a:pt x="201346" y="529739"/>
                </a:lnTo>
                <a:lnTo>
                  <a:pt x="40269" y="529739"/>
                </a:lnTo>
                <a:lnTo>
                  <a:pt x="24594" y="526574"/>
                </a:lnTo>
                <a:lnTo>
                  <a:pt x="11794" y="517944"/>
                </a:lnTo>
                <a:lnTo>
                  <a:pt x="3164" y="505144"/>
                </a:lnTo>
                <a:lnTo>
                  <a:pt x="0" y="489469"/>
                </a:lnTo>
                <a:lnTo>
                  <a:pt x="0" y="4026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9589058" y="3321545"/>
            <a:ext cx="81204" cy="18134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9532315" y="3525545"/>
            <a:ext cx="191232" cy="24407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9820973" y="3292525"/>
            <a:ext cx="241935" cy="530225"/>
          </a:xfrm>
          <a:custGeom>
            <a:avLst/>
            <a:gdLst/>
            <a:ahLst/>
            <a:cxnLst/>
            <a:rect l="l" t="t" r="r" b="b"/>
            <a:pathLst>
              <a:path w="241934" h="530225">
                <a:moveTo>
                  <a:pt x="201345" y="0"/>
                </a:moveTo>
                <a:lnTo>
                  <a:pt x="40271" y="0"/>
                </a:lnTo>
                <a:lnTo>
                  <a:pt x="24597" y="3165"/>
                </a:lnTo>
                <a:lnTo>
                  <a:pt x="11796" y="11796"/>
                </a:lnTo>
                <a:lnTo>
                  <a:pt x="3165" y="24597"/>
                </a:lnTo>
                <a:lnTo>
                  <a:pt x="0" y="40271"/>
                </a:lnTo>
                <a:lnTo>
                  <a:pt x="0" y="489470"/>
                </a:lnTo>
                <a:lnTo>
                  <a:pt x="3165" y="505144"/>
                </a:lnTo>
                <a:lnTo>
                  <a:pt x="11796" y="517945"/>
                </a:lnTo>
                <a:lnTo>
                  <a:pt x="24597" y="526577"/>
                </a:lnTo>
                <a:lnTo>
                  <a:pt x="40271" y="529742"/>
                </a:lnTo>
                <a:lnTo>
                  <a:pt x="201345" y="529742"/>
                </a:lnTo>
                <a:lnTo>
                  <a:pt x="217019" y="526577"/>
                </a:lnTo>
                <a:lnTo>
                  <a:pt x="229820" y="517945"/>
                </a:lnTo>
                <a:lnTo>
                  <a:pt x="238452" y="505144"/>
                </a:lnTo>
                <a:lnTo>
                  <a:pt x="241617" y="489470"/>
                </a:lnTo>
                <a:lnTo>
                  <a:pt x="241617" y="40271"/>
                </a:lnTo>
                <a:lnTo>
                  <a:pt x="238452" y="24597"/>
                </a:lnTo>
                <a:lnTo>
                  <a:pt x="229820" y="11796"/>
                </a:lnTo>
                <a:lnTo>
                  <a:pt x="217019" y="3165"/>
                </a:lnTo>
                <a:lnTo>
                  <a:pt x="201345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9820973" y="3292525"/>
            <a:ext cx="241935" cy="530225"/>
          </a:xfrm>
          <a:custGeom>
            <a:avLst/>
            <a:gdLst/>
            <a:ahLst/>
            <a:cxnLst/>
            <a:rect l="l" t="t" r="r" b="b"/>
            <a:pathLst>
              <a:path w="241934" h="530225">
                <a:moveTo>
                  <a:pt x="0" y="40269"/>
                </a:moveTo>
                <a:lnTo>
                  <a:pt x="3164" y="24594"/>
                </a:lnTo>
                <a:lnTo>
                  <a:pt x="11794" y="11794"/>
                </a:lnTo>
                <a:lnTo>
                  <a:pt x="24594" y="3164"/>
                </a:lnTo>
                <a:lnTo>
                  <a:pt x="40269" y="0"/>
                </a:lnTo>
                <a:lnTo>
                  <a:pt x="201346" y="0"/>
                </a:lnTo>
                <a:lnTo>
                  <a:pt x="217020" y="3164"/>
                </a:lnTo>
                <a:lnTo>
                  <a:pt x="229821" y="11794"/>
                </a:lnTo>
                <a:lnTo>
                  <a:pt x="238451" y="24594"/>
                </a:lnTo>
                <a:lnTo>
                  <a:pt x="241616" y="40269"/>
                </a:lnTo>
                <a:lnTo>
                  <a:pt x="241616" y="489469"/>
                </a:lnTo>
                <a:lnTo>
                  <a:pt x="238451" y="505144"/>
                </a:lnTo>
                <a:lnTo>
                  <a:pt x="229821" y="517944"/>
                </a:lnTo>
                <a:lnTo>
                  <a:pt x="217020" y="526574"/>
                </a:lnTo>
                <a:lnTo>
                  <a:pt x="201346" y="529739"/>
                </a:lnTo>
                <a:lnTo>
                  <a:pt x="40269" y="529739"/>
                </a:lnTo>
                <a:lnTo>
                  <a:pt x="24594" y="526574"/>
                </a:lnTo>
                <a:lnTo>
                  <a:pt x="11794" y="517944"/>
                </a:lnTo>
                <a:lnTo>
                  <a:pt x="3164" y="505144"/>
                </a:lnTo>
                <a:lnTo>
                  <a:pt x="0" y="489469"/>
                </a:lnTo>
                <a:lnTo>
                  <a:pt x="0" y="4026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9902926" y="3321545"/>
            <a:ext cx="81204" cy="1813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9846170" y="3525545"/>
            <a:ext cx="191232" cy="24407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9199181" y="3292525"/>
            <a:ext cx="241935" cy="530225"/>
          </a:xfrm>
          <a:custGeom>
            <a:avLst/>
            <a:gdLst/>
            <a:ahLst/>
            <a:cxnLst/>
            <a:rect l="l" t="t" r="r" b="b"/>
            <a:pathLst>
              <a:path w="241934" h="530225">
                <a:moveTo>
                  <a:pt x="201345" y="0"/>
                </a:moveTo>
                <a:lnTo>
                  <a:pt x="40271" y="0"/>
                </a:lnTo>
                <a:lnTo>
                  <a:pt x="24597" y="3165"/>
                </a:lnTo>
                <a:lnTo>
                  <a:pt x="11796" y="11796"/>
                </a:lnTo>
                <a:lnTo>
                  <a:pt x="3165" y="24597"/>
                </a:lnTo>
                <a:lnTo>
                  <a:pt x="0" y="40271"/>
                </a:lnTo>
                <a:lnTo>
                  <a:pt x="0" y="489470"/>
                </a:lnTo>
                <a:lnTo>
                  <a:pt x="3165" y="505144"/>
                </a:lnTo>
                <a:lnTo>
                  <a:pt x="11796" y="517945"/>
                </a:lnTo>
                <a:lnTo>
                  <a:pt x="24597" y="526577"/>
                </a:lnTo>
                <a:lnTo>
                  <a:pt x="40271" y="529742"/>
                </a:lnTo>
                <a:lnTo>
                  <a:pt x="201345" y="529742"/>
                </a:lnTo>
                <a:lnTo>
                  <a:pt x="217019" y="526577"/>
                </a:lnTo>
                <a:lnTo>
                  <a:pt x="229820" y="517945"/>
                </a:lnTo>
                <a:lnTo>
                  <a:pt x="238452" y="505144"/>
                </a:lnTo>
                <a:lnTo>
                  <a:pt x="241617" y="489470"/>
                </a:lnTo>
                <a:lnTo>
                  <a:pt x="241617" y="40271"/>
                </a:lnTo>
                <a:lnTo>
                  <a:pt x="238452" y="24597"/>
                </a:lnTo>
                <a:lnTo>
                  <a:pt x="229820" y="11796"/>
                </a:lnTo>
                <a:lnTo>
                  <a:pt x="217019" y="3165"/>
                </a:lnTo>
                <a:lnTo>
                  <a:pt x="201345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9199181" y="3292525"/>
            <a:ext cx="241935" cy="530225"/>
          </a:xfrm>
          <a:custGeom>
            <a:avLst/>
            <a:gdLst/>
            <a:ahLst/>
            <a:cxnLst/>
            <a:rect l="l" t="t" r="r" b="b"/>
            <a:pathLst>
              <a:path w="241934" h="530225">
                <a:moveTo>
                  <a:pt x="0" y="40269"/>
                </a:moveTo>
                <a:lnTo>
                  <a:pt x="3164" y="24594"/>
                </a:lnTo>
                <a:lnTo>
                  <a:pt x="11794" y="11794"/>
                </a:lnTo>
                <a:lnTo>
                  <a:pt x="24594" y="3164"/>
                </a:lnTo>
                <a:lnTo>
                  <a:pt x="40269" y="0"/>
                </a:lnTo>
                <a:lnTo>
                  <a:pt x="201346" y="0"/>
                </a:lnTo>
                <a:lnTo>
                  <a:pt x="217020" y="3164"/>
                </a:lnTo>
                <a:lnTo>
                  <a:pt x="229821" y="11794"/>
                </a:lnTo>
                <a:lnTo>
                  <a:pt x="238451" y="24594"/>
                </a:lnTo>
                <a:lnTo>
                  <a:pt x="241616" y="40269"/>
                </a:lnTo>
                <a:lnTo>
                  <a:pt x="241616" y="489469"/>
                </a:lnTo>
                <a:lnTo>
                  <a:pt x="238451" y="505144"/>
                </a:lnTo>
                <a:lnTo>
                  <a:pt x="229821" y="517944"/>
                </a:lnTo>
                <a:lnTo>
                  <a:pt x="217020" y="526574"/>
                </a:lnTo>
                <a:lnTo>
                  <a:pt x="201346" y="529739"/>
                </a:lnTo>
                <a:lnTo>
                  <a:pt x="40269" y="529739"/>
                </a:lnTo>
                <a:lnTo>
                  <a:pt x="24594" y="526574"/>
                </a:lnTo>
                <a:lnTo>
                  <a:pt x="11794" y="517944"/>
                </a:lnTo>
                <a:lnTo>
                  <a:pt x="3164" y="505144"/>
                </a:lnTo>
                <a:lnTo>
                  <a:pt x="0" y="489469"/>
                </a:lnTo>
                <a:lnTo>
                  <a:pt x="0" y="4026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9281121" y="3321545"/>
            <a:ext cx="81204" cy="1813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9224365" y="3525545"/>
            <a:ext cx="191232" cy="24407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7941856" y="3208362"/>
            <a:ext cx="962273" cy="136057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8290242" y="3292525"/>
            <a:ext cx="241935" cy="530225"/>
          </a:xfrm>
          <a:custGeom>
            <a:avLst/>
            <a:gdLst/>
            <a:ahLst/>
            <a:cxnLst/>
            <a:rect l="l" t="t" r="r" b="b"/>
            <a:pathLst>
              <a:path w="241934" h="530225">
                <a:moveTo>
                  <a:pt x="201345" y="0"/>
                </a:moveTo>
                <a:lnTo>
                  <a:pt x="40259" y="0"/>
                </a:lnTo>
                <a:lnTo>
                  <a:pt x="24587" y="3165"/>
                </a:lnTo>
                <a:lnTo>
                  <a:pt x="11790" y="11796"/>
                </a:lnTo>
                <a:lnTo>
                  <a:pt x="3163" y="24597"/>
                </a:lnTo>
                <a:lnTo>
                  <a:pt x="0" y="40271"/>
                </a:lnTo>
                <a:lnTo>
                  <a:pt x="0" y="489470"/>
                </a:lnTo>
                <a:lnTo>
                  <a:pt x="3163" y="505144"/>
                </a:lnTo>
                <a:lnTo>
                  <a:pt x="11790" y="517945"/>
                </a:lnTo>
                <a:lnTo>
                  <a:pt x="24587" y="526577"/>
                </a:lnTo>
                <a:lnTo>
                  <a:pt x="40259" y="529742"/>
                </a:lnTo>
                <a:lnTo>
                  <a:pt x="201345" y="529742"/>
                </a:lnTo>
                <a:lnTo>
                  <a:pt x="217019" y="526577"/>
                </a:lnTo>
                <a:lnTo>
                  <a:pt x="229820" y="517945"/>
                </a:lnTo>
                <a:lnTo>
                  <a:pt x="238452" y="505144"/>
                </a:lnTo>
                <a:lnTo>
                  <a:pt x="241617" y="489470"/>
                </a:lnTo>
                <a:lnTo>
                  <a:pt x="241617" y="40271"/>
                </a:lnTo>
                <a:lnTo>
                  <a:pt x="238452" y="24597"/>
                </a:lnTo>
                <a:lnTo>
                  <a:pt x="229820" y="11796"/>
                </a:lnTo>
                <a:lnTo>
                  <a:pt x="217019" y="3165"/>
                </a:lnTo>
                <a:lnTo>
                  <a:pt x="201345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8290242" y="3292525"/>
            <a:ext cx="241935" cy="530225"/>
          </a:xfrm>
          <a:custGeom>
            <a:avLst/>
            <a:gdLst/>
            <a:ahLst/>
            <a:cxnLst/>
            <a:rect l="l" t="t" r="r" b="b"/>
            <a:pathLst>
              <a:path w="241934" h="530225">
                <a:moveTo>
                  <a:pt x="0" y="40269"/>
                </a:moveTo>
                <a:lnTo>
                  <a:pt x="3164" y="24594"/>
                </a:lnTo>
                <a:lnTo>
                  <a:pt x="11794" y="11794"/>
                </a:lnTo>
                <a:lnTo>
                  <a:pt x="24594" y="3164"/>
                </a:lnTo>
                <a:lnTo>
                  <a:pt x="40269" y="0"/>
                </a:lnTo>
                <a:lnTo>
                  <a:pt x="201346" y="0"/>
                </a:lnTo>
                <a:lnTo>
                  <a:pt x="217020" y="3164"/>
                </a:lnTo>
                <a:lnTo>
                  <a:pt x="229821" y="11794"/>
                </a:lnTo>
                <a:lnTo>
                  <a:pt x="238451" y="24594"/>
                </a:lnTo>
                <a:lnTo>
                  <a:pt x="241616" y="40269"/>
                </a:lnTo>
                <a:lnTo>
                  <a:pt x="241616" y="489469"/>
                </a:lnTo>
                <a:lnTo>
                  <a:pt x="238451" y="505144"/>
                </a:lnTo>
                <a:lnTo>
                  <a:pt x="229821" y="517944"/>
                </a:lnTo>
                <a:lnTo>
                  <a:pt x="217020" y="526574"/>
                </a:lnTo>
                <a:lnTo>
                  <a:pt x="201346" y="529739"/>
                </a:lnTo>
                <a:lnTo>
                  <a:pt x="40269" y="529739"/>
                </a:lnTo>
                <a:lnTo>
                  <a:pt x="24594" y="526574"/>
                </a:lnTo>
                <a:lnTo>
                  <a:pt x="11794" y="517944"/>
                </a:lnTo>
                <a:lnTo>
                  <a:pt x="3164" y="505144"/>
                </a:lnTo>
                <a:lnTo>
                  <a:pt x="0" y="489469"/>
                </a:lnTo>
                <a:lnTo>
                  <a:pt x="0" y="4026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8372182" y="3321545"/>
            <a:ext cx="81204" cy="1813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8315426" y="3525545"/>
            <a:ext cx="191232" cy="24407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8604097" y="3292525"/>
            <a:ext cx="241935" cy="530225"/>
          </a:xfrm>
          <a:custGeom>
            <a:avLst/>
            <a:gdLst/>
            <a:ahLst/>
            <a:cxnLst/>
            <a:rect l="l" t="t" r="r" b="b"/>
            <a:pathLst>
              <a:path w="241934" h="530225">
                <a:moveTo>
                  <a:pt x="201345" y="0"/>
                </a:moveTo>
                <a:lnTo>
                  <a:pt x="40271" y="0"/>
                </a:lnTo>
                <a:lnTo>
                  <a:pt x="24597" y="3165"/>
                </a:lnTo>
                <a:lnTo>
                  <a:pt x="11796" y="11796"/>
                </a:lnTo>
                <a:lnTo>
                  <a:pt x="3165" y="24597"/>
                </a:lnTo>
                <a:lnTo>
                  <a:pt x="0" y="40271"/>
                </a:lnTo>
                <a:lnTo>
                  <a:pt x="0" y="489470"/>
                </a:lnTo>
                <a:lnTo>
                  <a:pt x="3165" y="505144"/>
                </a:lnTo>
                <a:lnTo>
                  <a:pt x="11796" y="517945"/>
                </a:lnTo>
                <a:lnTo>
                  <a:pt x="24597" y="526577"/>
                </a:lnTo>
                <a:lnTo>
                  <a:pt x="40271" y="529742"/>
                </a:lnTo>
                <a:lnTo>
                  <a:pt x="201345" y="529742"/>
                </a:lnTo>
                <a:lnTo>
                  <a:pt x="217019" y="526577"/>
                </a:lnTo>
                <a:lnTo>
                  <a:pt x="229820" y="517945"/>
                </a:lnTo>
                <a:lnTo>
                  <a:pt x="238452" y="505144"/>
                </a:lnTo>
                <a:lnTo>
                  <a:pt x="241617" y="489470"/>
                </a:lnTo>
                <a:lnTo>
                  <a:pt x="241617" y="40271"/>
                </a:lnTo>
                <a:lnTo>
                  <a:pt x="238452" y="24597"/>
                </a:lnTo>
                <a:lnTo>
                  <a:pt x="229820" y="11796"/>
                </a:lnTo>
                <a:lnTo>
                  <a:pt x="217019" y="3165"/>
                </a:lnTo>
                <a:lnTo>
                  <a:pt x="201345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8604097" y="3292525"/>
            <a:ext cx="241935" cy="530225"/>
          </a:xfrm>
          <a:custGeom>
            <a:avLst/>
            <a:gdLst/>
            <a:ahLst/>
            <a:cxnLst/>
            <a:rect l="l" t="t" r="r" b="b"/>
            <a:pathLst>
              <a:path w="241934" h="530225">
                <a:moveTo>
                  <a:pt x="0" y="40269"/>
                </a:moveTo>
                <a:lnTo>
                  <a:pt x="3164" y="24594"/>
                </a:lnTo>
                <a:lnTo>
                  <a:pt x="11794" y="11794"/>
                </a:lnTo>
                <a:lnTo>
                  <a:pt x="24594" y="3164"/>
                </a:lnTo>
                <a:lnTo>
                  <a:pt x="40269" y="0"/>
                </a:lnTo>
                <a:lnTo>
                  <a:pt x="201346" y="0"/>
                </a:lnTo>
                <a:lnTo>
                  <a:pt x="217020" y="3164"/>
                </a:lnTo>
                <a:lnTo>
                  <a:pt x="229821" y="11794"/>
                </a:lnTo>
                <a:lnTo>
                  <a:pt x="238451" y="24594"/>
                </a:lnTo>
                <a:lnTo>
                  <a:pt x="241616" y="40269"/>
                </a:lnTo>
                <a:lnTo>
                  <a:pt x="241616" y="489469"/>
                </a:lnTo>
                <a:lnTo>
                  <a:pt x="238451" y="505144"/>
                </a:lnTo>
                <a:lnTo>
                  <a:pt x="229821" y="517944"/>
                </a:lnTo>
                <a:lnTo>
                  <a:pt x="217020" y="526574"/>
                </a:lnTo>
                <a:lnTo>
                  <a:pt x="201346" y="529739"/>
                </a:lnTo>
                <a:lnTo>
                  <a:pt x="40269" y="529739"/>
                </a:lnTo>
                <a:lnTo>
                  <a:pt x="24594" y="526574"/>
                </a:lnTo>
                <a:lnTo>
                  <a:pt x="11794" y="517944"/>
                </a:lnTo>
                <a:lnTo>
                  <a:pt x="3164" y="505144"/>
                </a:lnTo>
                <a:lnTo>
                  <a:pt x="0" y="489469"/>
                </a:lnTo>
                <a:lnTo>
                  <a:pt x="0" y="4026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8686038" y="3321545"/>
            <a:ext cx="81204" cy="1813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8629294" y="3525545"/>
            <a:ext cx="191232" cy="24407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7982305" y="3292525"/>
            <a:ext cx="241935" cy="530225"/>
          </a:xfrm>
          <a:custGeom>
            <a:avLst/>
            <a:gdLst/>
            <a:ahLst/>
            <a:cxnLst/>
            <a:rect l="l" t="t" r="r" b="b"/>
            <a:pathLst>
              <a:path w="241934" h="530225">
                <a:moveTo>
                  <a:pt x="201345" y="0"/>
                </a:moveTo>
                <a:lnTo>
                  <a:pt x="40271" y="0"/>
                </a:lnTo>
                <a:lnTo>
                  <a:pt x="24592" y="3165"/>
                </a:lnTo>
                <a:lnTo>
                  <a:pt x="11791" y="11796"/>
                </a:lnTo>
                <a:lnTo>
                  <a:pt x="3163" y="24597"/>
                </a:lnTo>
                <a:lnTo>
                  <a:pt x="0" y="40271"/>
                </a:lnTo>
                <a:lnTo>
                  <a:pt x="0" y="489470"/>
                </a:lnTo>
                <a:lnTo>
                  <a:pt x="3163" y="505144"/>
                </a:lnTo>
                <a:lnTo>
                  <a:pt x="11791" y="517945"/>
                </a:lnTo>
                <a:lnTo>
                  <a:pt x="24592" y="526577"/>
                </a:lnTo>
                <a:lnTo>
                  <a:pt x="40271" y="529742"/>
                </a:lnTo>
                <a:lnTo>
                  <a:pt x="201345" y="529742"/>
                </a:lnTo>
                <a:lnTo>
                  <a:pt x="217017" y="526577"/>
                </a:lnTo>
                <a:lnTo>
                  <a:pt x="229814" y="517945"/>
                </a:lnTo>
                <a:lnTo>
                  <a:pt x="238441" y="505144"/>
                </a:lnTo>
                <a:lnTo>
                  <a:pt x="241604" y="489470"/>
                </a:lnTo>
                <a:lnTo>
                  <a:pt x="241604" y="40271"/>
                </a:lnTo>
                <a:lnTo>
                  <a:pt x="238441" y="24597"/>
                </a:lnTo>
                <a:lnTo>
                  <a:pt x="229814" y="11796"/>
                </a:lnTo>
                <a:lnTo>
                  <a:pt x="217017" y="3165"/>
                </a:lnTo>
                <a:lnTo>
                  <a:pt x="201345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7982305" y="3292525"/>
            <a:ext cx="241935" cy="530225"/>
          </a:xfrm>
          <a:custGeom>
            <a:avLst/>
            <a:gdLst/>
            <a:ahLst/>
            <a:cxnLst/>
            <a:rect l="l" t="t" r="r" b="b"/>
            <a:pathLst>
              <a:path w="241934" h="530225">
                <a:moveTo>
                  <a:pt x="0" y="40269"/>
                </a:moveTo>
                <a:lnTo>
                  <a:pt x="3164" y="24594"/>
                </a:lnTo>
                <a:lnTo>
                  <a:pt x="11794" y="11794"/>
                </a:lnTo>
                <a:lnTo>
                  <a:pt x="24594" y="3164"/>
                </a:lnTo>
                <a:lnTo>
                  <a:pt x="40269" y="0"/>
                </a:lnTo>
                <a:lnTo>
                  <a:pt x="201346" y="0"/>
                </a:lnTo>
                <a:lnTo>
                  <a:pt x="217020" y="3164"/>
                </a:lnTo>
                <a:lnTo>
                  <a:pt x="229821" y="11794"/>
                </a:lnTo>
                <a:lnTo>
                  <a:pt x="238451" y="24594"/>
                </a:lnTo>
                <a:lnTo>
                  <a:pt x="241616" y="40269"/>
                </a:lnTo>
                <a:lnTo>
                  <a:pt x="241616" y="489469"/>
                </a:lnTo>
                <a:lnTo>
                  <a:pt x="238451" y="505144"/>
                </a:lnTo>
                <a:lnTo>
                  <a:pt x="229821" y="517944"/>
                </a:lnTo>
                <a:lnTo>
                  <a:pt x="217020" y="526574"/>
                </a:lnTo>
                <a:lnTo>
                  <a:pt x="201346" y="529739"/>
                </a:lnTo>
                <a:lnTo>
                  <a:pt x="40269" y="529739"/>
                </a:lnTo>
                <a:lnTo>
                  <a:pt x="24594" y="526574"/>
                </a:lnTo>
                <a:lnTo>
                  <a:pt x="11794" y="517944"/>
                </a:lnTo>
                <a:lnTo>
                  <a:pt x="3164" y="505144"/>
                </a:lnTo>
                <a:lnTo>
                  <a:pt x="0" y="489469"/>
                </a:lnTo>
                <a:lnTo>
                  <a:pt x="0" y="4026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8064245" y="3321545"/>
            <a:ext cx="81204" cy="1813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8007489" y="3525545"/>
            <a:ext cx="191232" cy="24407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8537409" y="4641096"/>
            <a:ext cx="962273" cy="136057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8717495" y="4934597"/>
            <a:ext cx="241935" cy="315595"/>
          </a:xfrm>
          <a:custGeom>
            <a:avLst/>
            <a:gdLst/>
            <a:ahLst/>
            <a:cxnLst/>
            <a:rect l="l" t="t" r="r" b="b"/>
            <a:pathLst>
              <a:path w="241934" h="315595">
                <a:moveTo>
                  <a:pt x="201574" y="0"/>
                </a:moveTo>
                <a:lnTo>
                  <a:pt x="40322" y="0"/>
                </a:lnTo>
                <a:lnTo>
                  <a:pt x="24624" y="3167"/>
                </a:lnTo>
                <a:lnTo>
                  <a:pt x="11807" y="11806"/>
                </a:lnTo>
                <a:lnTo>
                  <a:pt x="3167" y="24619"/>
                </a:lnTo>
                <a:lnTo>
                  <a:pt x="0" y="40309"/>
                </a:lnTo>
                <a:lnTo>
                  <a:pt x="0" y="275221"/>
                </a:lnTo>
                <a:lnTo>
                  <a:pt x="3167" y="290912"/>
                </a:lnTo>
                <a:lnTo>
                  <a:pt x="11807" y="303725"/>
                </a:lnTo>
                <a:lnTo>
                  <a:pt x="24624" y="312363"/>
                </a:lnTo>
                <a:lnTo>
                  <a:pt x="40322" y="315531"/>
                </a:lnTo>
                <a:lnTo>
                  <a:pt x="201574" y="315531"/>
                </a:lnTo>
                <a:lnTo>
                  <a:pt x="217272" y="312363"/>
                </a:lnTo>
                <a:lnTo>
                  <a:pt x="230089" y="303725"/>
                </a:lnTo>
                <a:lnTo>
                  <a:pt x="238729" y="290912"/>
                </a:lnTo>
                <a:lnTo>
                  <a:pt x="241896" y="275221"/>
                </a:lnTo>
                <a:lnTo>
                  <a:pt x="241896" y="40309"/>
                </a:lnTo>
                <a:lnTo>
                  <a:pt x="238729" y="24619"/>
                </a:lnTo>
                <a:lnTo>
                  <a:pt x="230089" y="11806"/>
                </a:lnTo>
                <a:lnTo>
                  <a:pt x="217272" y="3167"/>
                </a:lnTo>
                <a:lnTo>
                  <a:pt x="201574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8717495" y="4934597"/>
            <a:ext cx="241935" cy="315595"/>
          </a:xfrm>
          <a:custGeom>
            <a:avLst/>
            <a:gdLst/>
            <a:ahLst/>
            <a:cxnLst/>
            <a:rect l="l" t="t" r="r" b="b"/>
            <a:pathLst>
              <a:path w="241934" h="315595">
                <a:moveTo>
                  <a:pt x="0" y="40316"/>
                </a:moveTo>
                <a:lnTo>
                  <a:pt x="3168" y="24623"/>
                </a:lnTo>
                <a:lnTo>
                  <a:pt x="11808" y="11808"/>
                </a:lnTo>
                <a:lnTo>
                  <a:pt x="24623" y="3168"/>
                </a:lnTo>
                <a:lnTo>
                  <a:pt x="40316" y="0"/>
                </a:lnTo>
                <a:lnTo>
                  <a:pt x="201578" y="0"/>
                </a:lnTo>
                <a:lnTo>
                  <a:pt x="217270" y="3168"/>
                </a:lnTo>
                <a:lnTo>
                  <a:pt x="230085" y="11808"/>
                </a:lnTo>
                <a:lnTo>
                  <a:pt x="238725" y="24623"/>
                </a:lnTo>
                <a:lnTo>
                  <a:pt x="241894" y="40316"/>
                </a:lnTo>
                <a:lnTo>
                  <a:pt x="241894" y="275220"/>
                </a:lnTo>
                <a:lnTo>
                  <a:pt x="238725" y="290913"/>
                </a:lnTo>
                <a:lnTo>
                  <a:pt x="230085" y="303727"/>
                </a:lnTo>
                <a:lnTo>
                  <a:pt x="217270" y="312367"/>
                </a:lnTo>
                <a:lnTo>
                  <a:pt x="201578" y="315536"/>
                </a:lnTo>
                <a:lnTo>
                  <a:pt x="40316" y="315536"/>
                </a:lnTo>
                <a:lnTo>
                  <a:pt x="24623" y="312367"/>
                </a:lnTo>
                <a:lnTo>
                  <a:pt x="11808" y="303727"/>
                </a:lnTo>
                <a:lnTo>
                  <a:pt x="3168" y="290913"/>
                </a:lnTo>
                <a:lnTo>
                  <a:pt x="0" y="275220"/>
                </a:lnTo>
                <a:lnTo>
                  <a:pt x="0" y="40316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8748217" y="4991256"/>
            <a:ext cx="179070" cy="205740"/>
          </a:xfrm>
          <a:custGeom>
            <a:avLst/>
            <a:gdLst/>
            <a:ahLst/>
            <a:cxnLst/>
            <a:rect l="l" t="t" r="r" b="b"/>
            <a:pathLst>
              <a:path w="179070" h="205739">
                <a:moveTo>
                  <a:pt x="0" y="205710"/>
                </a:moveTo>
                <a:lnTo>
                  <a:pt x="178738" y="205710"/>
                </a:lnTo>
                <a:lnTo>
                  <a:pt x="178738" y="0"/>
                </a:lnTo>
                <a:lnTo>
                  <a:pt x="0" y="0"/>
                </a:lnTo>
                <a:lnTo>
                  <a:pt x="0" y="205710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8748217" y="4991252"/>
            <a:ext cx="179070" cy="205740"/>
          </a:xfrm>
          <a:custGeom>
            <a:avLst/>
            <a:gdLst/>
            <a:ahLst/>
            <a:cxnLst/>
            <a:rect l="l" t="t" r="r" b="b"/>
            <a:pathLst>
              <a:path w="179070" h="205739">
                <a:moveTo>
                  <a:pt x="0" y="0"/>
                </a:moveTo>
                <a:lnTo>
                  <a:pt x="178738" y="0"/>
                </a:lnTo>
                <a:lnTo>
                  <a:pt x="178738" y="205711"/>
                </a:lnTo>
                <a:lnTo>
                  <a:pt x="0" y="205711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171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9068257" y="4934597"/>
            <a:ext cx="241935" cy="315595"/>
          </a:xfrm>
          <a:custGeom>
            <a:avLst/>
            <a:gdLst/>
            <a:ahLst/>
            <a:cxnLst/>
            <a:rect l="l" t="t" r="r" b="b"/>
            <a:pathLst>
              <a:path w="241934" h="315595">
                <a:moveTo>
                  <a:pt x="201574" y="0"/>
                </a:moveTo>
                <a:lnTo>
                  <a:pt x="40309" y="0"/>
                </a:lnTo>
                <a:lnTo>
                  <a:pt x="24619" y="3167"/>
                </a:lnTo>
                <a:lnTo>
                  <a:pt x="11806" y="11806"/>
                </a:lnTo>
                <a:lnTo>
                  <a:pt x="3167" y="24619"/>
                </a:lnTo>
                <a:lnTo>
                  <a:pt x="0" y="40309"/>
                </a:lnTo>
                <a:lnTo>
                  <a:pt x="0" y="275221"/>
                </a:lnTo>
                <a:lnTo>
                  <a:pt x="3167" y="290912"/>
                </a:lnTo>
                <a:lnTo>
                  <a:pt x="11806" y="303725"/>
                </a:lnTo>
                <a:lnTo>
                  <a:pt x="24619" y="312363"/>
                </a:lnTo>
                <a:lnTo>
                  <a:pt x="40309" y="315531"/>
                </a:lnTo>
                <a:lnTo>
                  <a:pt x="201574" y="315531"/>
                </a:lnTo>
                <a:lnTo>
                  <a:pt x="217265" y="312363"/>
                </a:lnTo>
                <a:lnTo>
                  <a:pt x="230077" y="303725"/>
                </a:lnTo>
                <a:lnTo>
                  <a:pt x="238716" y="290912"/>
                </a:lnTo>
                <a:lnTo>
                  <a:pt x="241884" y="275221"/>
                </a:lnTo>
                <a:lnTo>
                  <a:pt x="241884" y="40309"/>
                </a:lnTo>
                <a:lnTo>
                  <a:pt x="238716" y="24619"/>
                </a:lnTo>
                <a:lnTo>
                  <a:pt x="230077" y="11806"/>
                </a:lnTo>
                <a:lnTo>
                  <a:pt x="217265" y="3167"/>
                </a:lnTo>
                <a:lnTo>
                  <a:pt x="201574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9068257" y="4934597"/>
            <a:ext cx="241935" cy="315595"/>
          </a:xfrm>
          <a:custGeom>
            <a:avLst/>
            <a:gdLst/>
            <a:ahLst/>
            <a:cxnLst/>
            <a:rect l="l" t="t" r="r" b="b"/>
            <a:pathLst>
              <a:path w="241934" h="315595">
                <a:moveTo>
                  <a:pt x="0" y="40316"/>
                </a:moveTo>
                <a:lnTo>
                  <a:pt x="3168" y="24623"/>
                </a:lnTo>
                <a:lnTo>
                  <a:pt x="11808" y="11808"/>
                </a:lnTo>
                <a:lnTo>
                  <a:pt x="24623" y="3168"/>
                </a:lnTo>
                <a:lnTo>
                  <a:pt x="40316" y="0"/>
                </a:lnTo>
                <a:lnTo>
                  <a:pt x="201578" y="0"/>
                </a:lnTo>
                <a:lnTo>
                  <a:pt x="217270" y="3168"/>
                </a:lnTo>
                <a:lnTo>
                  <a:pt x="230085" y="11808"/>
                </a:lnTo>
                <a:lnTo>
                  <a:pt x="238725" y="24623"/>
                </a:lnTo>
                <a:lnTo>
                  <a:pt x="241894" y="40316"/>
                </a:lnTo>
                <a:lnTo>
                  <a:pt x="241894" y="275220"/>
                </a:lnTo>
                <a:lnTo>
                  <a:pt x="238725" y="290913"/>
                </a:lnTo>
                <a:lnTo>
                  <a:pt x="230085" y="303727"/>
                </a:lnTo>
                <a:lnTo>
                  <a:pt x="217270" y="312367"/>
                </a:lnTo>
                <a:lnTo>
                  <a:pt x="201578" y="315536"/>
                </a:lnTo>
                <a:lnTo>
                  <a:pt x="40316" y="315536"/>
                </a:lnTo>
                <a:lnTo>
                  <a:pt x="24623" y="312367"/>
                </a:lnTo>
                <a:lnTo>
                  <a:pt x="11808" y="303727"/>
                </a:lnTo>
                <a:lnTo>
                  <a:pt x="3168" y="290913"/>
                </a:lnTo>
                <a:lnTo>
                  <a:pt x="0" y="275220"/>
                </a:lnTo>
                <a:lnTo>
                  <a:pt x="0" y="40316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9098978" y="4991256"/>
            <a:ext cx="179070" cy="205740"/>
          </a:xfrm>
          <a:custGeom>
            <a:avLst/>
            <a:gdLst/>
            <a:ahLst/>
            <a:cxnLst/>
            <a:rect l="l" t="t" r="r" b="b"/>
            <a:pathLst>
              <a:path w="179070" h="205739">
                <a:moveTo>
                  <a:pt x="0" y="205710"/>
                </a:moveTo>
                <a:lnTo>
                  <a:pt x="178738" y="205710"/>
                </a:lnTo>
                <a:lnTo>
                  <a:pt x="178738" y="0"/>
                </a:lnTo>
                <a:lnTo>
                  <a:pt x="0" y="0"/>
                </a:lnTo>
                <a:lnTo>
                  <a:pt x="0" y="205710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9098978" y="4991252"/>
            <a:ext cx="179070" cy="205740"/>
          </a:xfrm>
          <a:custGeom>
            <a:avLst/>
            <a:gdLst/>
            <a:ahLst/>
            <a:cxnLst/>
            <a:rect l="l" t="t" r="r" b="b"/>
            <a:pathLst>
              <a:path w="179070" h="205739">
                <a:moveTo>
                  <a:pt x="0" y="0"/>
                </a:moveTo>
                <a:lnTo>
                  <a:pt x="178738" y="0"/>
                </a:lnTo>
                <a:lnTo>
                  <a:pt x="178738" y="205711"/>
                </a:lnTo>
                <a:lnTo>
                  <a:pt x="0" y="205711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171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9759530" y="4641096"/>
            <a:ext cx="962273" cy="136057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9939121" y="4938445"/>
            <a:ext cx="241935" cy="315595"/>
          </a:xfrm>
          <a:custGeom>
            <a:avLst/>
            <a:gdLst/>
            <a:ahLst/>
            <a:cxnLst/>
            <a:rect l="l" t="t" r="r" b="b"/>
            <a:pathLst>
              <a:path w="241934" h="315595">
                <a:moveTo>
                  <a:pt x="201574" y="0"/>
                </a:moveTo>
                <a:lnTo>
                  <a:pt x="40309" y="0"/>
                </a:lnTo>
                <a:lnTo>
                  <a:pt x="24619" y="3167"/>
                </a:lnTo>
                <a:lnTo>
                  <a:pt x="11806" y="11806"/>
                </a:lnTo>
                <a:lnTo>
                  <a:pt x="3167" y="24619"/>
                </a:lnTo>
                <a:lnTo>
                  <a:pt x="0" y="40309"/>
                </a:lnTo>
                <a:lnTo>
                  <a:pt x="0" y="275208"/>
                </a:lnTo>
                <a:lnTo>
                  <a:pt x="3167" y="290901"/>
                </a:lnTo>
                <a:lnTo>
                  <a:pt x="11806" y="303718"/>
                </a:lnTo>
                <a:lnTo>
                  <a:pt x="24619" y="312361"/>
                </a:lnTo>
                <a:lnTo>
                  <a:pt x="40309" y="315531"/>
                </a:lnTo>
                <a:lnTo>
                  <a:pt x="201574" y="315531"/>
                </a:lnTo>
                <a:lnTo>
                  <a:pt x="217267" y="312361"/>
                </a:lnTo>
                <a:lnTo>
                  <a:pt x="230084" y="303718"/>
                </a:lnTo>
                <a:lnTo>
                  <a:pt x="238727" y="290901"/>
                </a:lnTo>
                <a:lnTo>
                  <a:pt x="241896" y="275208"/>
                </a:lnTo>
                <a:lnTo>
                  <a:pt x="241896" y="40309"/>
                </a:lnTo>
                <a:lnTo>
                  <a:pt x="238727" y="24619"/>
                </a:lnTo>
                <a:lnTo>
                  <a:pt x="230084" y="11806"/>
                </a:lnTo>
                <a:lnTo>
                  <a:pt x="217267" y="3167"/>
                </a:lnTo>
                <a:lnTo>
                  <a:pt x="201574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9939121" y="4938445"/>
            <a:ext cx="241935" cy="315595"/>
          </a:xfrm>
          <a:custGeom>
            <a:avLst/>
            <a:gdLst/>
            <a:ahLst/>
            <a:cxnLst/>
            <a:rect l="l" t="t" r="r" b="b"/>
            <a:pathLst>
              <a:path w="241934" h="315595">
                <a:moveTo>
                  <a:pt x="0" y="40316"/>
                </a:moveTo>
                <a:lnTo>
                  <a:pt x="3168" y="24623"/>
                </a:lnTo>
                <a:lnTo>
                  <a:pt x="11808" y="11808"/>
                </a:lnTo>
                <a:lnTo>
                  <a:pt x="24623" y="3168"/>
                </a:lnTo>
                <a:lnTo>
                  <a:pt x="40316" y="0"/>
                </a:lnTo>
                <a:lnTo>
                  <a:pt x="201578" y="0"/>
                </a:lnTo>
                <a:lnTo>
                  <a:pt x="217270" y="3168"/>
                </a:lnTo>
                <a:lnTo>
                  <a:pt x="230085" y="11808"/>
                </a:lnTo>
                <a:lnTo>
                  <a:pt x="238725" y="24623"/>
                </a:lnTo>
                <a:lnTo>
                  <a:pt x="241894" y="40316"/>
                </a:lnTo>
                <a:lnTo>
                  <a:pt x="241894" y="275220"/>
                </a:lnTo>
                <a:lnTo>
                  <a:pt x="238725" y="290913"/>
                </a:lnTo>
                <a:lnTo>
                  <a:pt x="230085" y="303727"/>
                </a:lnTo>
                <a:lnTo>
                  <a:pt x="217270" y="312367"/>
                </a:lnTo>
                <a:lnTo>
                  <a:pt x="201578" y="315536"/>
                </a:lnTo>
                <a:lnTo>
                  <a:pt x="40316" y="315536"/>
                </a:lnTo>
                <a:lnTo>
                  <a:pt x="24623" y="312367"/>
                </a:lnTo>
                <a:lnTo>
                  <a:pt x="11808" y="303727"/>
                </a:lnTo>
                <a:lnTo>
                  <a:pt x="3168" y="290913"/>
                </a:lnTo>
                <a:lnTo>
                  <a:pt x="0" y="275220"/>
                </a:lnTo>
                <a:lnTo>
                  <a:pt x="0" y="40316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9969842" y="4995091"/>
            <a:ext cx="179070" cy="205740"/>
          </a:xfrm>
          <a:custGeom>
            <a:avLst/>
            <a:gdLst/>
            <a:ahLst/>
            <a:cxnLst/>
            <a:rect l="l" t="t" r="r" b="b"/>
            <a:pathLst>
              <a:path w="179070" h="205739">
                <a:moveTo>
                  <a:pt x="0" y="205710"/>
                </a:moveTo>
                <a:lnTo>
                  <a:pt x="178738" y="205710"/>
                </a:lnTo>
                <a:lnTo>
                  <a:pt x="178738" y="0"/>
                </a:lnTo>
                <a:lnTo>
                  <a:pt x="0" y="0"/>
                </a:lnTo>
                <a:lnTo>
                  <a:pt x="0" y="205710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9969842" y="4995100"/>
            <a:ext cx="179070" cy="205740"/>
          </a:xfrm>
          <a:custGeom>
            <a:avLst/>
            <a:gdLst/>
            <a:ahLst/>
            <a:cxnLst/>
            <a:rect l="l" t="t" r="r" b="b"/>
            <a:pathLst>
              <a:path w="179070" h="205739">
                <a:moveTo>
                  <a:pt x="0" y="0"/>
                </a:moveTo>
                <a:lnTo>
                  <a:pt x="178738" y="0"/>
                </a:lnTo>
                <a:lnTo>
                  <a:pt x="178738" y="205711"/>
                </a:lnTo>
                <a:lnTo>
                  <a:pt x="0" y="205711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171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10287495" y="4934597"/>
            <a:ext cx="241935" cy="315595"/>
          </a:xfrm>
          <a:custGeom>
            <a:avLst/>
            <a:gdLst/>
            <a:ahLst/>
            <a:cxnLst/>
            <a:rect l="l" t="t" r="r" b="b"/>
            <a:pathLst>
              <a:path w="241934" h="315595">
                <a:moveTo>
                  <a:pt x="201574" y="0"/>
                </a:moveTo>
                <a:lnTo>
                  <a:pt x="40309" y="0"/>
                </a:lnTo>
                <a:lnTo>
                  <a:pt x="24619" y="3167"/>
                </a:lnTo>
                <a:lnTo>
                  <a:pt x="11806" y="11806"/>
                </a:lnTo>
                <a:lnTo>
                  <a:pt x="3167" y="24619"/>
                </a:lnTo>
                <a:lnTo>
                  <a:pt x="0" y="40309"/>
                </a:lnTo>
                <a:lnTo>
                  <a:pt x="0" y="275221"/>
                </a:lnTo>
                <a:lnTo>
                  <a:pt x="3167" y="290912"/>
                </a:lnTo>
                <a:lnTo>
                  <a:pt x="11806" y="303725"/>
                </a:lnTo>
                <a:lnTo>
                  <a:pt x="24619" y="312363"/>
                </a:lnTo>
                <a:lnTo>
                  <a:pt x="40309" y="315531"/>
                </a:lnTo>
                <a:lnTo>
                  <a:pt x="201574" y="315531"/>
                </a:lnTo>
                <a:lnTo>
                  <a:pt x="217267" y="312363"/>
                </a:lnTo>
                <a:lnTo>
                  <a:pt x="230084" y="303725"/>
                </a:lnTo>
                <a:lnTo>
                  <a:pt x="238727" y="290912"/>
                </a:lnTo>
                <a:lnTo>
                  <a:pt x="241896" y="275221"/>
                </a:lnTo>
                <a:lnTo>
                  <a:pt x="241896" y="40309"/>
                </a:lnTo>
                <a:lnTo>
                  <a:pt x="238727" y="24619"/>
                </a:lnTo>
                <a:lnTo>
                  <a:pt x="230084" y="11806"/>
                </a:lnTo>
                <a:lnTo>
                  <a:pt x="217267" y="3167"/>
                </a:lnTo>
                <a:lnTo>
                  <a:pt x="201574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10287495" y="4934597"/>
            <a:ext cx="241935" cy="315595"/>
          </a:xfrm>
          <a:custGeom>
            <a:avLst/>
            <a:gdLst/>
            <a:ahLst/>
            <a:cxnLst/>
            <a:rect l="l" t="t" r="r" b="b"/>
            <a:pathLst>
              <a:path w="241934" h="315595">
                <a:moveTo>
                  <a:pt x="0" y="40316"/>
                </a:moveTo>
                <a:lnTo>
                  <a:pt x="3168" y="24623"/>
                </a:lnTo>
                <a:lnTo>
                  <a:pt x="11808" y="11808"/>
                </a:lnTo>
                <a:lnTo>
                  <a:pt x="24623" y="3168"/>
                </a:lnTo>
                <a:lnTo>
                  <a:pt x="40316" y="0"/>
                </a:lnTo>
                <a:lnTo>
                  <a:pt x="201578" y="0"/>
                </a:lnTo>
                <a:lnTo>
                  <a:pt x="217270" y="3168"/>
                </a:lnTo>
                <a:lnTo>
                  <a:pt x="230085" y="11808"/>
                </a:lnTo>
                <a:lnTo>
                  <a:pt x="238725" y="24623"/>
                </a:lnTo>
                <a:lnTo>
                  <a:pt x="241894" y="40316"/>
                </a:lnTo>
                <a:lnTo>
                  <a:pt x="241894" y="275220"/>
                </a:lnTo>
                <a:lnTo>
                  <a:pt x="238725" y="290913"/>
                </a:lnTo>
                <a:lnTo>
                  <a:pt x="230085" y="303727"/>
                </a:lnTo>
                <a:lnTo>
                  <a:pt x="217270" y="312367"/>
                </a:lnTo>
                <a:lnTo>
                  <a:pt x="201578" y="315536"/>
                </a:lnTo>
                <a:lnTo>
                  <a:pt x="40316" y="315536"/>
                </a:lnTo>
                <a:lnTo>
                  <a:pt x="24623" y="312367"/>
                </a:lnTo>
                <a:lnTo>
                  <a:pt x="11808" y="303727"/>
                </a:lnTo>
                <a:lnTo>
                  <a:pt x="3168" y="290913"/>
                </a:lnTo>
                <a:lnTo>
                  <a:pt x="0" y="275220"/>
                </a:lnTo>
                <a:lnTo>
                  <a:pt x="0" y="40316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10318216" y="4991243"/>
            <a:ext cx="179070" cy="205740"/>
          </a:xfrm>
          <a:custGeom>
            <a:avLst/>
            <a:gdLst/>
            <a:ahLst/>
            <a:cxnLst/>
            <a:rect l="l" t="t" r="r" b="b"/>
            <a:pathLst>
              <a:path w="179070" h="205739">
                <a:moveTo>
                  <a:pt x="0" y="205710"/>
                </a:moveTo>
                <a:lnTo>
                  <a:pt x="178738" y="205710"/>
                </a:lnTo>
                <a:lnTo>
                  <a:pt x="178738" y="0"/>
                </a:lnTo>
                <a:lnTo>
                  <a:pt x="0" y="0"/>
                </a:lnTo>
                <a:lnTo>
                  <a:pt x="0" y="205710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10318216" y="4991252"/>
            <a:ext cx="179070" cy="205740"/>
          </a:xfrm>
          <a:custGeom>
            <a:avLst/>
            <a:gdLst/>
            <a:ahLst/>
            <a:cxnLst/>
            <a:rect l="l" t="t" r="r" b="b"/>
            <a:pathLst>
              <a:path w="179070" h="205739">
                <a:moveTo>
                  <a:pt x="0" y="0"/>
                </a:moveTo>
                <a:lnTo>
                  <a:pt x="178738" y="0"/>
                </a:lnTo>
                <a:lnTo>
                  <a:pt x="178738" y="205711"/>
                </a:lnTo>
                <a:lnTo>
                  <a:pt x="0" y="205711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171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9006967" y="1690687"/>
            <a:ext cx="1221740" cy="1221740"/>
          </a:xfrm>
          <a:custGeom>
            <a:avLst/>
            <a:gdLst/>
            <a:ahLst/>
            <a:cxnLst/>
            <a:rect l="l" t="t" r="r" b="b"/>
            <a:pathLst>
              <a:path w="1221740" h="1221739">
                <a:moveTo>
                  <a:pt x="0" y="0"/>
                </a:moveTo>
                <a:lnTo>
                  <a:pt x="1221620" y="0"/>
                </a:lnTo>
                <a:lnTo>
                  <a:pt x="1221620" y="1221620"/>
                </a:lnTo>
                <a:lnTo>
                  <a:pt x="0" y="122162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 txBox="1"/>
          <p:nvPr/>
        </p:nvSpPr>
        <p:spPr>
          <a:xfrm>
            <a:off x="10409466" y="2083041"/>
            <a:ext cx="8045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10" dirty="0">
                <a:latin typeface="Trebuchet MS" panose="020B0603020202020204"/>
                <a:cs typeface="Trebuchet MS" panose="020B0603020202020204"/>
              </a:rPr>
              <a:t>Dr</a:t>
            </a:r>
            <a:r>
              <a:rPr sz="2400" b="1" spc="-13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2400" b="1" spc="-155" dirty="0">
                <a:latin typeface="Trebuchet MS" panose="020B0603020202020204"/>
                <a:cs typeface="Trebuchet MS" panose="020B0603020202020204"/>
              </a:rPr>
              <a:t>v</a:t>
            </a:r>
            <a:r>
              <a:rPr sz="2400" b="1" spc="-175" dirty="0">
                <a:latin typeface="Trebuchet MS" panose="020B0603020202020204"/>
                <a:cs typeface="Trebuchet MS" panose="020B0603020202020204"/>
              </a:rPr>
              <a:t>er</a:t>
            </a:r>
            <a:endParaRPr sz="24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86854"/>
            <a:ext cx="5281295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spc="-5" dirty="0">
                <a:solidFill>
                  <a:srgbClr val="000000"/>
                </a:solidFill>
              </a:rPr>
              <a:t>Litz </a:t>
            </a:r>
            <a:r>
              <a:rPr sz="3800" spc="-20" dirty="0">
                <a:solidFill>
                  <a:srgbClr val="000000"/>
                </a:solidFill>
              </a:rPr>
              <a:t>Elastic</a:t>
            </a:r>
            <a:r>
              <a:rPr sz="3800" spc="-55" dirty="0">
                <a:solidFill>
                  <a:srgbClr val="000000"/>
                </a:solidFill>
              </a:rPr>
              <a:t> </a:t>
            </a:r>
            <a:r>
              <a:rPr sz="3800" spc="30" dirty="0">
                <a:solidFill>
                  <a:srgbClr val="000000"/>
                </a:solidFill>
              </a:rPr>
              <a:t>Framework</a:t>
            </a:r>
            <a:endParaRPr sz="3800"/>
          </a:p>
        </p:txBody>
      </p:sp>
      <p:sp>
        <p:nvSpPr>
          <p:cNvPr id="3" name="object 3"/>
          <p:cNvSpPr txBox="1"/>
          <p:nvPr/>
        </p:nvSpPr>
        <p:spPr>
          <a:xfrm>
            <a:off x="916939" y="1850199"/>
            <a:ext cx="9117330" cy="11830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latin typeface="Arial" panose="020B0604020202020204"/>
                <a:cs typeface="Arial" panose="020B0604020202020204"/>
              </a:rPr>
              <a:t>Over-Partitioning </a:t>
            </a:r>
            <a:r>
              <a:rPr sz="2800" spc="40" dirty="0">
                <a:latin typeface="Arial" panose="020B0604020202020204"/>
                <a:cs typeface="Arial" panose="020B0604020202020204"/>
              </a:rPr>
              <a:t>+ </a:t>
            </a:r>
            <a:r>
              <a:rPr sz="2800" b="1" spc="-5" dirty="0">
                <a:latin typeface="Arial" panose="020B0604020202020204"/>
                <a:cs typeface="Arial" panose="020B0604020202020204"/>
              </a:rPr>
              <a:t>Event-Driven Programming</a:t>
            </a:r>
            <a:r>
              <a:rPr sz="2800" b="1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2800" b="1" spc="40" dirty="0">
                <a:latin typeface="Arial" panose="020B0604020202020204"/>
                <a:cs typeface="Arial" panose="020B0604020202020204"/>
              </a:rPr>
              <a:t>Model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Char char="•"/>
              <a:tabLst>
                <a:tab pos="241300" algn="l"/>
              </a:tabLst>
            </a:pPr>
            <a:r>
              <a:rPr sz="2400" dirty="0">
                <a:latin typeface="Arial" panose="020B0604020202020204"/>
                <a:cs typeface="Arial" panose="020B0604020202020204"/>
              </a:rPr>
              <a:t>应用程序可以灵活地控制其状态和任务调度。</a:t>
            </a:r>
            <a:endParaRPr sz="2400" dirty="0">
              <a:latin typeface="Arial" panose="020B0604020202020204"/>
              <a:cs typeface="Arial" panose="020B0604020202020204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Char char="•"/>
              <a:tabLst>
                <a:tab pos="241300" algn="l"/>
              </a:tabLst>
            </a:pPr>
            <a:r>
              <a:rPr sz="2400" dirty="0">
                <a:latin typeface="Arial" panose="020B0604020202020204"/>
                <a:cs typeface="Arial" panose="020B0604020202020204"/>
              </a:rPr>
              <a:t>Litz可以在弹性缩放期间自动重新平衡工作负载。</a:t>
            </a:r>
            <a:endParaRPr sz="24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916937" y="3379495"/>
            <a:ext cx="6574790" cy="1153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spc="-155" dirty="0"/>
              <a:t>然而</a:t>
            </a:r>
            <a:r>
              <a:rPr spc="-155" dirty="0"/>
              <a:t>…</a:t>
            </a:r>
            <a:endParaRPr spc="-155" dirty="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0" spc="-105" dirty="0">
                <a:latin typeface="Trebuchet MS" panose="020B0603020202020204"/>
                <a:cs typeface="Trebuchet MS" panose="020B0603020202020204"/>
              </a:rPr>
              <a:t>Over-partitioning</a:t>
            </a:r>
            <a:r>
              <a:rPr sz="2400" b="0" spc="-20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400" b="0" spc="-65" dirty="0">
                <a:latin typeface="Trebuchet MS" panose="020B0603020202020204"/>
                <a:cs typeface="Trebuchet MS" panose="020B0603020202020204"/>
              </a:rPr>
              <a:t>+</a:t>
            </a:r>
            <a:r>
              <a:rPr sz="2400" b="0" spc="-18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400" b="0" spc="-75" dirty="0">
                <a:latin typeface="Trebuchet MS" panose="020B0603020202020204"/>
                <a:cs typeface="Trebuchet MS" panose="020B0603020202020204"/>
              </a:rPr>
              <a:t>Micro-tasks</a:t>
            </a:r>
            <a:r>
              <a:rPr sz="2400" b="0" spc="-19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400" b="0" spc="-65" dirty="0">
                <a:latin typeface="Trebuchet MS" panose="020B0603020202020204"/>
                <a:cs typeface="Trebuchet MS" panose="020B0603020202020204"/>
              </a:rPr>
              <a:t>=</a:t>
            </a:r>
            <a:r>
              <a:rPr sz="2400" b="0" spc="-18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400" b="0" dirty="0">
                <a:latin typeface="Trebuchet MS" panose="020B0603020202020204"/>
                <a:cs typeface="Trebuchet MS" panose="020B0603020202020204"/>
              </a:rPr>
              <a:t>高</a:t>
            </a:r>
            <a:r>
              <a:rPr lang="zh-CN" sz="2400" b="0" dirty="0">
                <a:latin typeface="Trebuchet MS" panose="020B0603020202020204"/>
                <a:cs typeface="Trebuchet MS" panose="020B0603020202020204"/>
              </a:rPr>
              <a:t>负载</a:t>
            </a:r>
            <a:endParaRPr sz="2400" b="0" dirty="0">
              <a:latin typeface="Trebuchet MS" panose="020B0603020202020204"/>
              <a:cs typeface="Trebuchet MS" panose="020B0603020202020204"/>
            </a:endParaRPr>
          </a:p>
          <a:p>
            <a:pPr marL="355600" indent="-342900">
              <a:lnSpc>
                <a:spcPts val="2635"/>
              </a:lnSpc>
              <a:spcBef>
                <a:spcPts val="2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endParaRPr sz="2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6937" y="4844161"/>
            <a:ext cx="6780530" cy="351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endParaRPr sz="2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249852" y="3757838"/>
            <a:ext cx="765846" cy="108284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0527118" y="3824820"/>
            <a:ext cx="192405" cy="421640"/>
          </a:xfrm>
          <a:custGeom>
            <a:avLst/>
            <a:gdLst/>
            <a:ahLst/>
            <a:cxnLst/>
            <a:rect l="l" t="t" r="r" b="b"/>
            <a:pathLst>
              <a:path w="192404" h="421639">
                <a:moveTo>
                  <a:pt x="160248" y="0"/>
                </a:moveTo>
                <a:lnTo>
                  <a:pt x="32054" y="0"/>
                </a:lnTo>
                <a:lnTo>
                  <a:pt x="19577" y="2518"/>
                </a:lnTo>
                <a:lnTo>
                  <a:pt x="9388" y="9388"/>
                </a:lnTo>
                <a:lnTo>
                  <a:pt x="2518" y="19577"/>
                </a:lnTo>
                <a:lnTo>
                  <a:pt x="0" y="32054"/>
                </a:lnTo>
                <a:lnTo>
                  <a:pt x="0" y="389559"/>
                </a:lnTo>
                <a:lnTo>
                  <a:pt x="2518" y="402037"/>
                </a:lnTo>
                <a:lnTo>
                  <a:pt x="9388" y="412226"/>
                </a:lnTo>
                <a:lnTo>
                  <a:pt x="19577" y="419095"/>
                </a:lnTo>
                <a:lnTo>
                  <a:pt x="32054" y="421614"/>
                </a:lnTo>
                <a:lnTo>
                  <a:pt x="160248" y="421614"/>
                </a:lnTo>
                <a:lnTo>
                  <a:pt x="172725" y="419095"/>
                </a:lnTo>
                <a:lnTo>
                  <a:pt x="182914" y="412226"/>
                </a:lnTo>
                <a:lnTo>
                  <a:pt x="189784" y="402037"/>
                </a:lnTo>
                <a:lnTo>
                  <a:pt x="192303" y="389559"/>
                </a:lnTo>
                <a:lnTo>
                  <a:pt x="192303" y="32054"/>
                </a:lnTo>
                <a:lnTo>
                  <a:pt x="189784" y="19577"/>
                </a:lnTo>
                <a:lnTo>
                  <a:pt x="182914" y="9388"/>
                </a:lnTo>
                <a:lnTo>
                  <a:pt x="172725" y="2518"/>
                </a:lnTo>
                <a:lnTo>
                  <a:pt x="160248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0527118" y="3824820"/>
            <a:ext cx="192405" cy="421640"/>
          </a:xfrm>
          <a:custGeom>
            <a:avLst/>
            <a:gdLst/>
            <a:ahLst/>
            <a:cxnLst/>
            <a:rect l="l" t="t" r="r" b="b"/>
            <a:pathLst>
              <a:path w="192404" h="421639">
                <a:moveTo>
                  <a:pt x="0" y="32049"/>
                </a:moveTo>
                <a:lnTo>
                  <a:pt x="2518" y="19574"/>
                </a:lnTo>
                <a:lnTo>
                  <a:pt x="9387" y="9387"/>
                </a:lnTo>
                <a:lnTo>
                  <a:pt x="19574" y="2518"/>
                </a:lnTo>
                <a:lnTo>
                  <a:pt x="32049" y="0"/>
                </a:lnTo>
                <a:lnTo>
                  <a:pt x="160245" y="0"/>
                </a:lnTo>
                <a:lnTo>
                  <a:pt x="172720" y="2518"/>
                </a:lnTo>
                <a:lnTo>
                  <a:pt x="182907" y="9387"/>
                </a:lnTo>
                <a:lnTo>
                  <a:pt x="189776" y="19574"/>
                </a:lnTo>
                <a:lnTo>
                  <a:pt x="192295" y="32049"/>
                </a:lnTo>
                <a:lnTo>
                  <a:pt x="192295" y="389554"/>
                </a:lnTo>
                <a:lnTo>
                  <a:pt x="189776" y="402029"/>
                </a:lnTo>
                <a:lnTo>
                  <a:pt x="182907" y="412217"/>
                </a:lnTo>
                <a:lnTo>
                  <a:pt x="172720" y="419085"/>
                </a:lnTo>
                <a:lnTo>
                  <a:pt x="160245" y="421604"/>
                </a:lnTo>
                <a:lnTo>
                  <a:pt x="32049" y="421604"/>
                </a:lnTo>
                <a:lnTo>
                  <a:pt x="19574" y="419085"/>
                </a:lnTo>
                <a:lnTo>
                  <a:pt x="9387" y="412217"/>
                </a:lnTo>
                <a:lnTo>
                  <a:pt x="2518" y="402029"/>
                </a:lnTo>
                <a:lnTo>
                  <a:pt x="0" y="389554"/>
                </a:lnTo>
                <a:lnTo>
                  <a:pt x="0" y="3204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0545876" y="3846614"/>
            <a:ext cx="154789" cy="3592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0776915" y="3824820"/>
            <a:ext cx="192405" cy="421640"/>
          </a:xfrm>
          <a:custGeom>
            <a:avLst/>
            <a:gdLst/>
            <a:ahLst/>
            <a:cxnLst/>
            <a:rect l="l" t="t" r="r" b="b"/>
            <a:pathLst>
              <a:path w="192404" h="421639">
                <a:moveTo>
                  <a:pt x="160248" y="0"/>
                </a:moveTo>
                <a:lnTo>
                  <a:pt x="32054" y="0"/>
                </a:lnTo>
                <a:lnTo>
                  <a:pt x="19577" y="2518"/>
                </a:lnTo>
                <a:lnTo>
                  <a:pt x="9388" y="9388"/>
                </a:lnTo>
                <a:lnTo>
                  <a:pt x="2518" y="19577"/>
                </a:lnTo>
                <a:lnTo>
                  <a:pt x="0" y="32054"/>
                </a:lnTo>
                <a:lnTo>
                  <a:pt x="0" y="389559"/>
                </a:lnTo>
                <a:lnTo>
                  <a:pt x="2518" y="402037"/>
                </a:lnTo>
                <a:lnTo>
                  <a:pt x="9388" y="412226"/>
                </a:lnTo>
                <a:lnTo>
                  <a:pt x="19577" y="419095"/>
                </a:lnTo>
                <a:lnTo>
                  <a:pt x="32054" y="421614"/>
                </a:lnTo>
                <a:lnTo>
                  <a:pt x="160248" y="421614"/>
                </a:lnTo>
                <a:lnTo>
                  <a:pt x="172718" y="419095"/>
                </a:lnTo>
                <a:lnTo>
                  <a:pt x="182903" y="412226"/>
                </a:lnTo>
                <a:lnTo>
                  <a:pt x="189771" y="402037"/>
                </a:lnTo>
                <a:lnTo>
                  <a:pt x="192290" y="389559"/>
                </a:lnTo>
                <a:lnTo>
                  <a:pt x="192290" y="32054"/>
                </a:lnTo>
                <a:lnTo>
                  <a:pt x="189771" y="19577"/>
                </a:lnTo>
                <a:lnTo>
                  <a:pt x="182903" y="9388"/>
                </a:lnTo>
                <a:lnTo>
                  <a:pt x="172718" y="2518"/>
                </a:lnTo>
                <a:lnTo>
                  <a:pt x="160248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0776915" y="3824820"/>
            <a:ext cx="192405" cy="421640"/>
          </a:xfrm>
          <a:custGeom>
            <a:avLst/>
            <a:gdLst/>
            <a:ahLst/>
            <a:cxnLst/>
            <a:rect l="l" t="t" r="r" b="b"/>
            <a:pathLst>
              <a:path w="192404" h="421639">
                <a:moveTo>
                  <a:pt x="0" y="32049"/>
                </a:moveTo>
                <a:lnTo>
                  <a:pt x="2518" y="19574"/>
                </a:lnTo>
                <a:lnTo>
                  <a:pt x="9387" y="9387"/>
                </a:lnTo>
                <a:lnTo>
                  <a:pt x="19574" y="2518"/>
                </a:lnTo>
                <a:lnTo>
                  <a:pt x="32049" y="0"/>
                </a:lnTo>
                <a:lnTo>
                  <a:pt x="160245" y="0"/>
                </a:lnTo>
                <a:lnTo>
                  <a:pt x="172720" y="2518"/>
                </a:lnTo>
                <a:lnTo>
                  <a:pt x="182907" y="9387"/>
                </a:lnTo>
                <a:lnTo>
                  <a:pt x="189776" y="19574"/>
                </a:lnTo>
                <a:lnTo>
                  <a:pt x="192295" y="32049"/>
                </a:lnTo>
                <a:lnTo>
                  <a:pt x="192295" y="389554"/>
                </a:lnTo>
                <a:lnTo>
                  <a:pt x="189776" y="402029"/>
                </a:lnTo>
                <a:lnTo>
                  <a:pt x="182907" y="412217"/>
                </a:lnTo>
                <a:lnTo>
                  <a:pt x="172720" y="419085"/>
                </a:lnTo>
                <a:lnTo>
                  <a:pt x="160245" y="421604"/>
                </a:lnTo>
                <a:lnTo>
                  <a:pt x="32049" y="421604"/>
                </a:lnTo>
                <a:lnTo>
                  <a:pt x="19574" y="419085"/>
                </a:lnTo>
                <a:lnTo>
                  <a:pt x="9387" y="412217"/>
                </a:lnTo>
                <a:lnTo>
                  <a:pt x="2518" y="402029"/>
                </a:lnTo>
                <a:lnTo>
                  <a:pt x="0" y="389554"/>
                </a:lnTo>
                <a:lnTo>
                  <a:pt x="0" y="3204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0795660" y="3846614"/>
            <a:ext cx="154789" cy="3592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0282046" y="3824820"/>
            <a:ext cx="192405" cy="421640"/>
          </a:xfrm>
          <a:custGeom>
            <a:avLst/>
            <a:gdLst/>
            <a:ahLst/>
            <a:cxnLst/>
            <a:rect l="l" t="t" r="r" b="b"/>
            <a:pathLst>
              <a:path w="192404" h="421639">
                <a:moveTo>
                  <a:pt x="160235" y="0"/>
                </a:moveTo>
                <a:lnTo>
                  <a:pt x="32042" y="0"/>
                </a:lnTo>
                <a:lnTo>
                  <a:pt x="19572" y="2518"/>
                </a:lnTo>
                <a:lnTo>
                  <a:pt x="9386" y="9388"/>
                </a:lnTo>
                <a:lnTo>
                  <a:pt x="2518" y="19577"/>
                </a:lnTo>
                <a:lnTo>
                  <a:pt x="0" y="32054"/>
                </a:lnTo>
                <a:lnTo>
                  <a:pt x="0" y="389559"/>
                </a:lnTo>
                <a:lnTo>
                  <a:pt x="2518" y="402037"/>
                </a:lnTo>
                <a:lnTo>
                  <a:pt x="9386" y="412226"/>
                </a:lnTo>
                <a:lnTo>
                  <a:pt x="19572" y="419095"/>
                </a:lnTo>
                <a:lnTo>
                  <a:pt x="32042" y="421614"/>
                </a:lnTo>
                <a:lnTo>
                  <a:pt x="160235" y="421614"/>
                </a:lnTo>
                <a:lnTo>
                  <a:pt x="172713" y="419095"/>
                </a:lnTo>
                <a:lnTo>
                  <a:pt x="182902" y="412226"/>
                </a:lnTo>
                <a:lnTo>
                  <a:pt x="189771" y="402037"/>
                </a:lnTo>
                <a:lnTo>
                  <a:pt x="192290" y="389559"/>
                </a:lnTo>
                <a:lnTo>
                  <a:pt x="192290" y="32054"/>
                </a:lnTo>
                <a:lnTo>
                  <a:pt x="189771" y="19577"/>
                </a:lnTo>
                <a:lnTo>
                  <a:pt x="182902" y="9388"/>
                </a:lnTo>
                <a:lnTo>
                  <a:pt x="172713" y="2518"/>
                </a:lnTo>
                <a:lnTo>
                  <a:pt x="160235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0282046" y="3824820"/>
            <a:ext cx="192405" cy="421640"/>
          </a:xfrm>
          <a:custGeom>
            <a:avLst/>
            <a:gdLst/>
            <a:ahLst/>
            <a:cxnLst/>
            <a:rect l="l" t="t" r="r" b="b"/>
            <a:pathLst>
              <a:path w="192404" h="421639">
                <a:moveTo>
                  <a:pt x="0" y="32049"/>
                </a:moveTo>
                <a:lnTo>
                  <a:pt x="2518" y="19574"/>
                </a:lnTo>
                <a:lnTo>
                  <a:pt x="9387" y="9387"/>
                </a:lnTo>
                <a:lnTo>
                  <a:pt x="19574" y="2518"/>
                </a:lnTo>
                <a:lnTo>
                  <a:pt x="32049" y="0"/>
                </a:lnTo>
                <a:lnTo>
                  <a:pt x="160245" y="0"/>
                </a:lnTo>
                <a:lnTo>
                  <a:pt x="172720" y="2518"/>
                </a:lnTo>
                <a:lnTo>
                  <a:pt x="182907" y="9387"/>
                </a:lnTo>
                <a:lnTo>
                  <a:pt x="189776" y="19574"/>
                </a:lnTo>
                <a:lnTo>
                  <a:pt x="192295" y="32049"/>
                </a:lnTo>
                <a:lnTo>
                  <a:pt x="192295" y="389554"/>
                </a:lnTo>
                <a:lnTo>
                  <a:pt x="189776" y="402029"/>
                </a:lnTo>
                <a:lnTo>
                  <a:pt x="182907" y="412217"/>
                </a:lnTo>
                <a:lnTo>
                  <a:pt x="172720" y="419085"/>
                </a:lnTo>
                <a:lnTo>
                  <a:pt x="160245" y="421604"/>
                </a:lnTo>
                <a:lnTo>
                  <a:pt x="32049" y="421604"/>
                </a:lnTo>
                <a:lnTo>
                  <a:pt x="19574" y="419085"/>
                </a:lnTo>
                <a:lnTo>
                  <a:pt x="9387" y="412217"/>
                </a:lnTo>
                <a:lnTo>
                  <a:pt x="2518" y="402029"/>
                </a:lnTo>
                <a:lnTo>
                  <a:pt x="0" y="389554"/>
                </a:lnTo>
                <a:lnTo>
                  <a:pt x="0" y="3204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0300792" y="3846614"/>
            <a:ext cx="154789" cy="3592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268714" y="3757838"/>
            <a:ext cx="765846" cy="108284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9545980" y="3824820"/>
            <a:ext cx="192405" cy="421640"/>
          </a:xfrm>
          <a:custGeom>
            <a:avLst/>
            <a:gdLst/>
            <a:ahLst/>
            <a:cxnLst/>
            <a:rect l="l" t="t" r="r" b="b"/>
            <a:pathLst>
              <a:path w="192404" h="421639">
                <a:moveTo>
                  <a:pt x="160248" y="0"/>
                </a:moveTo>
                <a:lnTo>
                  <a:pt x="32054" y="0"/>
                </a:lnTo>
                <a:lnTo>
                  <a:pt x="19577" y="2518"/>
                </a:lnTo>
                <a:lnTo>
                  <a:pt x="9388" y="9388"/>
                </a:lnTo>
                <a:lnTo>
                  <a:pt x="2518" y="19577"/>
                </a:lnTo>
                <a:lnTo>
                  <a:pt x="0" y="32054"/>
                </a:lnTo>
                <a:lnTo>
                  <a:pt x="0" y="389559"/>
                </a:lnTo>
                <a:lnTo>
                  <a:pt x="2518" y="402037"/>
                </a:lnTo>
                <a:lnTo>
                  <a:pt x="9388" y="412226"/>
                </a:lnTo>
                <a:lnTo>
                  <a:pt x="19577" y="419095"/>
                </a:lnTo>
                <a:lnTo>
                  <a:pt x="32054" y="421614"/>
                </a:lnTo>
                <a:lnTo>
                  <a:pt x="160248" y="421614"/>
                </a:lnTo>
                <a:lnTo>
                  <a:pt x="172718" y="419095"/>
                </a:lnTo>
                <a:lnTo>
                  <a:pt x="182903" y="412226"/>
                </a:lnTo>
                <a:lnTo>
                  <a:pt x="189771" y="402037"/>
                </a:lnTo>
                <a:lnTo>
                  <a:pt x="192290" y="389559"/>
                </a:lnTo>
                <a:lnTo>
                  <a:pt x="192290" y="32054"/>
                </a:lnTo>
                <a:lnTo>
                  <a:pt x="189771" y="19577"/>
                </a:lnTo>
                <a:lnTo>
                  <a:pt x="182903" y="9388"/>
                </a:lnTo>
                <a:lnTo>
                  <a:pt x="172718" y="2518"/>
                </a:lnTo>
                <a:lnTo>
                  <a:pt x="160248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9545980" y="3824820"/>
            <a:ext cx="192405" cy="421640"/>
          </a:xfrm>
          <a:custGeom>
            <a:avLst/>
            <a:gdLst/>
            <a:ahLst/>
            <a:cxnLst/>
            <a:rect l="l" t="t" r="r" b="b"/>
            <a:pathLst>
              <a:path w="192404" h="421639">
                <a:moveTo>
                  <a:pt x="0" y="32049"/>
                </a:moveTo>
                <a:lnTo>
                  <a:pt x="2518" y="19574"/>
                </a:lnTo>
                <a:lnTo>
                  <a:pt x="9387" y="9387"/>
                </a:lnTo>
                <a:lnTo>
                  <a:pt x="19574" y="2518"/>
                </a:lnTo>
                <a:lnTo>
                  <a:pt x="32049" y="0"/>
                </a:lnTo>
                <a:lnTo>
                  <a:pt x="160245" y="0"/>
                </a:lnTo>
                <a:lnTo>
                  <a:pt x="172720" y="2518"/>
                </a:lnTo>
                <a:lnTo>
                  <a:pt x="182907" y="9387"/>
                </a:lnTo>
                <a:lnTo>
                  <a:pt x="189776" y="19574"/>
                </a:lnTo>
                <a:lnTo>
                  <a:pt x="192295" y="32049"/>
                </a:lnTo>
                <a:lnTo>
                  <a:pt x="192295" y="389554"/>
                </a:lnTo>
                <a:lnTo>
                  <a:pt x="189776" y="402029"/>
                </a:lnTo>
                <a:lnTo>
                  <a:pt x="182907" y="412217"/>
                </a:lnTo>
                <a:lnTo>
                  <a:pt x="172720" y="419085"/>
                </a:lnTo>
                <a:lnTo>
                  <a:pt x="160245" y="421604"/>
                </a:lnTo>
                <a:lnTo>
                  <a:pt x="32049" y="421604"/>
                </a:lnTo>
                <a:lnTo>
                  <a:pt x="19574" y="419085"/>
                </a:lnTo>
                <a:lnTo>
                  <a:pt x="9387" y="412217"/>
                </a:lnTo>
                <a:lnTo>
                  <a:pt x="2518" y="402029"/>
                </a:lnTo>
                <a:lnTo>
                  <a:pt x="0" y="389554"/>
                </a:lnTo>
                <a:lnTo>
                  <a:pt x="0" y="3204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9564738" y="3846614"/>
            <a:ext cx="154789" cy="3592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9795776" y="3824820"/>
            <a:ext cx="192405" cy="421640"/>
          </a:xfrm>
          <a:custGeom>
            <a:avLst/>
            <a:gdLst/>
            <a:ahLst/>
            <a:cxnLst/>
            <a:rect l="l" t="t" r="r" b="b"/>
            <a:pathLst>
              <a:path w="192404" h="421639">
                <a:moveTo>
                  <a:pt x="160235" y="0"/>
                </a:moveTo>
                <a:lnTo>
                  <a:pt x="32042" y="0"/>
                </a:lnTo>
                <a:lnTo>
                  <a:pt x="19572" y="2518"/>
                </a:lnTo>
                <a:lnTo>
                  <a:pt x="9386" y="9388"/>
                </a:lnTo>
                <a:lnTo>
                  <a:pt x="2518" y="19577"/>
                </a:lnTo>
                <a:lnTo>
                  <a:pt x="0" y="32054"/>
                </a:lnTo>
                <a:lnTo>
                  <a:pt x="0" y="389559"/>
                </a:lnTo>
                <a:lnTo>
                  <a:pt x="2518" y="402037"/>
                </a:lnTo>
                <a:lnTo>
                  <a:pt x="9386" y="412226"/>
                </a:lnTo>
                <a:lnTo>
                  <a:pt x="19572" y="419095"/>
                </a:lnTo>
                <a:lnTo>
                  <a:pt x="32042" y="421614"/>
                </a:lnTo>
                <a:lnTo>
                  <a:pt x="160235" y="421614"/>
                </a:lnTo>
                <a:lnTo>
                  <a:pt x="172713" y="419095"/>
                </a:lnTo>
                <a:lnTo>
                  <a:pt x="182902" y="412226"/>
                </a:lnTo>
                <a:lnTo>
                  <a:pt x="189771" y="402037"/>
                </a:lnTo>
                <a:lnTo>
                  <a:pt x="192290" y="389559"/>
                </a:lnTo>
                <a:lnTo>
                  <a:pt x="192290" y="32054"/>
                </a:lnTo>
                <a:lnTo>
                  <a:pt x="189771" y="19577"/>
                </a:lnTo>
                <a:lnTo>
                  <a:pt x="182902" y="9388"/>
                </a:lnTo>
                <a:lnTo>
                  <a:pt x="172713" y="2518"/>
                </a:lnTo>
                <a:lnTo>
                  <a:pt x="160235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9795776" y="3824820"/>
            <a:ext cx="192405" cy="421640"/>
          </a:xfrm>
          <a:custGeom>
            <a:avLst/>
            <a:gdLst/>
            <a:ahLst/>
            <a:cxnLst/>
            <a:rect l="l" t="t" r="r" b="b"/>
            <a:pathLst>
              <a:path w="192404" h="421639">
                <a:moveTo>
                  <a:pt x="0" y="32049"/>
                </a:moveTo>
                <a:lnTo>
                  <a:pt x="2518" y="19574"/>
                </a:lnTo>
                <a:lnTo>
                  <a:pt x="9387" y="9387"/>
                </a:lnTo>
                <a:lnTo>
                  <a:pt x="19574" y="2518"/>
                </a:lnTo>
                <a:lnTo>
                  <a:pt x="32049" y="0"/>
                </a:lnTo>
                <a:lnTo>
                  <a:pt x="160245" y="0"/>
                </a:lnTo>
                <a:lnTo>
                  <a:pt x="172720" y="2518"/>
                </a:lnTo>
                <a:lnTo>
                  <a:pt x="182907" y="9387"/>
                </a:lnTo>
                <a:lnTo>
                  <a:pt x="189776" y="19574"/>
                </a:lnTo>
                <a:lnTo>
                  <a:pt x="192295" y="32049"/>
                </a:lnTo>
                <a:lnTo>
                  <a:pt x="192295" y="389554"/>
                </a:lnTo>
                <a:lnTo>
                  <a:pt x="189776" y="402029"/>
                </a:lnTo>
                <a:lnTo>
                  <a:pt x="182907" y="412217"/>
                </a:lnTo>
                <a:lnTo>
                  <a:pt x="172720" y="419085"/>
                </a:lnTo>
                <a:lnTo>
                  <a:pt x="160245" y="421604"/>
                </a:lnTo>
                <a:lnTo>
                  <a:pt x="32049" y="421604"/>
                </a:lnTo>
                <a:lnTo>
                  <a:pt x="19574" y="419085"/>
                </a:lnTo>
                <a:lnTo>
                  <a:pt x="9387" y="412217"/>
                </a:lnTo>
                <a:lnTo>
                  <a:pt x="2518" y="402029"/>
                </a:lnTo>
                <a:lnTo>
                  <a:pt x="0" y="389554"/>
                </a:lnTo>
                <a:lnTo>
                  <a:pt x="0" y="3204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9814521" y="3846614"/>
            <a:ext cx="154789" cy="3592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9300895" y="3824820"/>
            <a:ext cx="192405" cy="421640"/>
          </a:xfrm>
          <a:custGeom>
            <a:avLst/>
            <a:gdLst/>
            <a:ahLst/>
            <a:cxnLst/>
            <a:rect l="l" t="t" r="r" b="b"/>
            <a:pathLst>
              <a:path w="192404" h="421639">
                <a:moveTo>
                  <a:pt x="160248" y="0"/>
                </a:moveTo>
                <a:lnTo>
                  <a:pt x="32054" y="0"/>
                </a:lnTo>
                <a:lnTo>
                  <a:pt x="19577" y="2518"/>
                </a:lnTo>
                <a:lnTo>
                  <a:pt x="9388" y="9388"/>
                </a:lnTo>
                <a:lnTo>
                  <a:pt x="2518" y="19577"/>
                </a:lnTo>
                <a:lnTo>
                  <a:pt x="0" y="32054"/>
                </a:lnTo>
                <a:lnTo>
                  <a:pt x="0" y="389559"/>
                </a:lnTo>
                <a:lnTo>
                  <a:pt x="2518" y="402037"/>
                </a:lnTo>
                <a:lnTo>
                  <a:pt x="9388" y="412226"/>
                </a:lnTo>
                <a:lnTo>
                  <a:pt x="19577" y="419095"/>
                </a:lnTo>
                <a:lnTo>
                  <a:pt x="32054" y="421614"/>
                </a:lnTo>
                <a:lnTo>
                  <a:pt x="160248" y="421614"/>
                </a:lnTo>
                <a:lnTo>
                  <a:pt x="172725" y="419095"/>
                </a:lnTo>
                <a:lnTo>
                  <a:pt x="182914" y="412226"/>
                </a:lnTo>
                <a:lnTo>
                  <a:pt x="189784" y="402037"/>
                </a:lnTo>
                <a:lnTo>
                  <a:pt x="192303" y="389559"/>
                </a:lnTo>
                <a:lnTo>
                  <a:pt x="192303" y="32054"/>
                </a:lnTo>
                <a:lnTo>
                  <a:pt x="189784" y="19577"/>
                </a:lnTo>
                <a:lnTo>
                  <a:pt x="182914" y="9388"/>
                </a:lnTo>
                <a:lnTo>
                  <a:pt x="172725" y="2518"/>
                </a:lnTo>
                <a:lnTo>
                  <a:pt x="160248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9300895" y="3824820"/>
            <a:ext cx="192405" cy="421640"/>
          </a:xfrm>
          <a:custGeom>
            <a:avLst/>
            <a:gdLst/>
            <a:ahLst/>
            <a:cxnLst/>
            <a:rect l="l" t="t" r="r" b="b"/>
            <a:pathLst>
              <a:path w="192404" h="421639">
                <a:moveTo>
                  <a:pt x="0" y="32049"/>
                </a:moveTo>
                <a:lnTo>
                  <a:pt x="2518" y="19574"/>
                </a:lnTo>
                <a:lnTo>
                  <a:pt x="9387" y="9387"/>
                </a:lnTo>
                <a:lnTo>
                  <a:pt x="19574" y="2518"/>
                </a:lnTo>
                <a:lnTo>
                  <a:pt x="32049" y="0"/>
                </a:lnTo>
                <a:lnTo>
                  <a:pt x="160245" y="0"/>
                </a:lnTo>
                <a:lnTo>
                  <a:pt x="172720" y="2518"/>
                </a:lnTo>
                <a:lnTo>
                  <a:pt x="182907" y="9387"/>
                </a:lnTo>
                <a:lnTo>
                  <a:pt x="189776" y="19574"/>
                </a:lnTo>
                <a:lnTo>
                  <a:pt x="192295" y="32049"/>
                </a:lnTo>
                <a:lnTo>
                  <a:pt x="192295" y="389554"/>
                </a:lnTo>
                <a:lnTo>
                  <a:pt x="189776" y="402029"/>
                </a:lnTo>
                <a:lnTo>
                  <a:pt x="182907" y="412217"/>
                </a:lnTo>
                <a:lnTo>
                  <a:pt x="172720" y="419085"/>
                </a:lnTo>
                <a:lnTo>
                  <a:pt x="160245" y="421604"/>
                </a:lnTo>
                <a:lnTo>
                  <a:pt x="32049" y="421604"/>
                </a:lnTo>
                <a:lnTo>
                  <a:pt x="19574" y="419085"/>
                </a:lnTo>
                <a:lnTo>
                  <a:pt x="9387" y="412217"/>
                </a:lnTo>
                <a:lnTo>
                  <a:pt x="2518" y="402029"/>
                </a:lnTo>
                <a:lnTo>
                  <a:pt x="0" y="389554"/>
                </a:lnTo>
                <a:lnTo>
                  <a:pt x="0" y="3204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9319653" y="3846614"/>
            <a:ext cx="154789" cy="3592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8300237" y="3757838"/>
            <a:ext cx="765846" cy="108284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8577503" y="3824820"/>
            <a:ext cx="192405" cy="421640"/>
          </a:xfrm>
          <a:custGeom>
            <a:avLst/>
            <a:gdLst/>
            <a:ahLst/>
            <a:cxnLst/>
            <a:rect l="l" t="t" r="r" b="b"/>
            <a:pathLst>
              <a:path w="192404" h="421639">
                <a:moveTo>
                  <a:pt x="160235" y="0"/>
                </a:moveTo>
                <a:lnTo>
                  <a:pt x="32042" y="0"/>
                </a:lnTo>
                <a:lnTo>
                  <a:pt x="19572" y="2518"/>
                </a:lnTo>
                <a:lnTo>
                  <a:pt x="9386" y="9388"/>
                </a:lnTo>
                <a:lnTo>
                  <a:pt x="2518" y="19577"/>
                </a:lnTo>
                <a:lnTo>
                  <a:pt x="0" y="32054"/>
                </a:lnTo>
                <a:lnTo>
                  <a:pt x="0" y="389559"/>
                </a:lnTo>
                <a:lnTo>
                  <a:pt x="2518" y="402037"/>
                </a:lnTo>
                <a:lnTo>
                  <a:pt x="9386" y="412226"/>
                </a:lnTo>
                <a:lnTo>
                  <a:pt x="19572" y="419095"/>
                </a:lnTo>
                <a:lnTo>
                  <a:pt x="32042" y="421614"/>
                </a:lnTo>
                <a:lnTo>
                  <a:pt x="160235" y="421614"/>
                </a:lnTo>
                <a:lnTo>
                  <a:pt x="172713" y="419095"/>
                </a:lnTo>
                <a:lnTo>
                  <a:pt x="182902" y="412226"/>
                </a:lnTo>
                <a:lnTo>
                  <a:pt x="189771" y="402037"/>
                </a:lnTo>
                <a:lnTo>
                  <a:pt x="192290" y="389559"/>
                </a:lnTo>
                <a:lnTo>
                  <a:pt x="192290" y="32054"/>
                </a:lnTo>
                <a:lnTo>
                  <a:pt x="189771" y="19577"/>
                </a:lnTo>
                <a:lnTo>
                  <a:pt x="182902" y="9388"/>
                </a:lnTo>
                <a:lnTo>
                  <a:pt x="172713" y="2518"/>
                </a:lnTo>
                <a:lnTo>
                  <a:pt x="160235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8577503" y="3824820"/>
            <a:ext cx="192405" cy="421640"/>
          </a:xfrm>
          <a:custGeom>
            <a:avLst/>
            <a:gdLst/>
            <a:ahLst/>
            <a:cxnLst/>
            <a:rect l="l" t="t" r="r" b="b"/>
            <a:pathLst>
              <a:path w="192404" h="421639">
                <a:moveTo>
                  <a:pt x="0" y="32049"/>
                </a:moveTo>
                <a:lnTo>
                  <a:pt x="2518" y="19574"/>
                </a:lnTo>
                <a:lnTo>
                  <a:pt x="9387" y="9387"/>
                </a:lnTo>
                <a:lnTo>
                  <a:pt x="19574" y="2518"/>
                </a:lnTo>
                <a:lnTo>
                  <a:pt x="32049" y="0"/>
                </a:lnTo>
                <a:lnTo>
                  <a:pt x="160245" y="0"/>
                </a:lnTo>
                <a:lnTo>
                  <a:pt x="172720" y="2518"/>
                </a:lnTo>
                <a:lnTo>
                  <a:pt x="182907" y="9387"/>
                </a:lnTo>
                <a:lnTo>
                  <a:pt x="189776" y="19574"/>
                </a:lnTo>
                <a:lnTo>
                  <a:pt x="192295" y="32049"/>
                </a:lnTo>
                <a:lnTo>
                  <a:pt x="192295" y="389554"/>
                </a:lnTo>
                <a:lnTo>
                  <a:pt x="189776" y="402029"/>
                </a:lnTo>
                <a:lnTo>
                  <a:pt x="182907" y="412217"/>
                </a:lnTo>
                <a:lnTo>
                  <a:pt x="172720" y="419085"/>
                </a:lnTo>
                <a:lnTo>
                  <a:pt x="160245" y="421604"/>
                </a:lnTo>
                <a:lnTo>
                  <a:pt x="32049" y="421604"/>
                </a:lnTo>
                <a:lnTo>
                  <a:pt x="19574" y="419085"/>
                </a:lnTo>
                <a:lnTo>
                  <a:pt x="9387" y="412217"/>
                </a:lnTo>
                <a:lnTo>
                  <a:pt x="2518" y="402029"/>
                </a:lnTo>
                <a:lnTo>
                  <a:pt x="0" y="389554"/>
                </a:lnTo>
                <a:lnTo>
                  <a:pt x="0" y="3204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8596248" y="3846614"/>
            <a:ext cx="154789" cy="3592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8827287" y="3824820"/>
            <a:ext cx="192405" cy="421640"/>
          </a:xfrm>
          <a:custGeom>
            <a:avLst/>
            <a:gdLst/>
            <a:ahLst/>
            <a:cxnLst/>
            <a:rect l="l" t="t" r="r" b="b"/>
            <a:pathLst>
              <a:path w="192404" h="421639">
                <a:moveTo>
                  <a:pt x="160248" y="0"/>
                </a:moveTo>
                <a:lnTo>
                  <a:pt x="32054" y="0"/>
                </a:lnTo>
                <a:lnTo>
                  <a:pt x="19577" y="2518"/>
                </a:lnTo>
                <a:lnTo>
                  <a:pt x="9388" y="9388"/>
                </a:lnTo>
                <a:lnTo>
                  <a:pt x="2518" y="19577"/>
                </a:lnTo>
                <a:lnTo>
                  <a:pt x="0" y="32054"/>
                </a:lnTo>
                <a:lnTo>
                  <a:pt x="0" y="389559"/>
                </a:lnTo>
                <a:lnTo>
                  <a:pt x="2518" y="402037"/>
                </a:lnTo>
                <a:lnTo>
                  <a:pt x="9388" y="412226"/>
                </a:lnTo>
                <a:lnTo>
                  <a:pt x="19577" y="419095"/>
                </a:lnTo>
                <a:lnTo>
                  <a:pt x="32054" y="421614"/>
                </a:lnTo>
                <a:lnTo>
                  <a:pt x="160248" y="421614"/>
                </a:lnTo>
                <a:lnTo>
                  <a:pt x="172725" y="419095"/>
                </a:lnTo>
                <a:lnTo>
                  <a:pt x="182914" y="412226"/>
                </a:lnTo>
                <a:lnTo>
                  <a:pt x="189784" y="402037"/>
                </a:lnTo>
                <a:lnTo>
                  <a:pt x="192303" y="389559"/>
                </a:lnTo>
                <a:lnTo>
                  <a:pt x="192303" y="32054"/>
                </a:lnTo>
                <a:lnTo>
                  <a:pt x="189784" y="19577"/>
                </a:lnTo>
                <a:lnTo>
                  <a:pt x="182914" y="9388"/>
                </a:lnTo>
                <a:lnTo>
                  <a:pt x="172725" y="2518"/>
                </a:lnTo>
                <a:lnTo>
                  <a:pt x="160248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8827287" y="3824820"/>
            <a:ext cx="192405" cy="421640"/>
          </a:xfrm>
          <a:custGeom>
            <a:avLst/>
            <a:gdLst/>
            <a:ahLst/>
            <a:cxnLst/>
            <a:rect l="l" t="t" r="r" b="b"/>
            <a:pathLst>
              <a:path w="192404" h="421639">
                <a:moveTo>
                  <a:pt x="0" y="32049"/>
                </a:moveTo>
                <a:lnTo>
                  <a:pt x="2518" y="19574"/>
                </a:lnTo>
                <a:lnTo>
                  <a:pt x="9387" y="9387"/>
                </a:lnTo>
                <a:lnTo>
                  <a:pt x="19574" y="2518"/>
                </a:lnTo>
                <a:lnTo>
                  <a:pt x="32049" y="0"/>
                </a:lnTo>
                <a:lnTo>
                  <a:pt x="160245" y="0"/>
                </a:lnTo>
                <a:lnTo>
                  <a:pt x="172720" y="2518"/>
                </a:lnTo>
                <a:lnTo>
                  <a:pt x="182907" y="9387"/>
                </a:lnTo>
                <a:lnTo>
                  <a:pt x="189776" y="19574"/>
                </a:lnTo>
                <a:lnTo>
                  <a:pt x="192295" y="32049"/>
                </a:lnTo>
                <a:lnTo>
                  <a:pt x="192295" y="389554"/>
                </a:lnTo>
                <a:lnTo>
                  <a:pt x="189776" y="402029"/>
                </a:lnTo>
                <a:lnTo>
                  <a:pt x="182907" y="412217"/>
                </a:lnTo>
                <a:lnTo>
                  <a:pt x="172720" y="419085"/>
                </a:lnTo>
                <a:lnTo>
                  <a:pt x="160245" y="421604"/>
                </a:lnTo>
                <a:lnTo>
                  <a:pt x="32049" y="421604"/>
                </a:lnTo>
                <a:lnTo>
                  <a:pt x="19574" y="419085"/>
                </a:lnTo>
                <a:lnTo>
                  <a:pt x="9387" y="412217"/>
                </a:lnTo>
                <a:lnTo>
                  <a:pt x="2518" y="402029"/>
                </a:lnTo>
                <a:lnTo>
                  <a:pt x="0" y="389554"/>
                </a:lnTo>
                <a:lnTo>
                  <a:pt x="0" y="3204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8846045" y="3846614"/>
            <a:ext cx="154789" cy="3592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8332419" y="3824820"/>
            <a:ext cx="192405" cy="421640"/>
          </a:xfrm>
          <a:custGeom>
            <a:avLst/>
            <a:gdLst/>
            <a:ahLst/>
            <a:cxnLst/>
            <a:rect l="l" t="t" r="r" b="b"/>
            <a:pathLst>
              <a:path w="192404" h="421639">
                <a:moveTo>
                  <a:pt x="160248" y="0"/>
                </a:moveTo>
                <a:lnTo>
                  <a:pt x="32054" y="0"/>
                </a:lnTo>
                <a:lnTo>
                  <a:pt x="19577" y="2518"/>
                </a:lnTo>
                <a:lnTo>
                  <a:pt x="9388" y="9388"/>
                </a:lnTo>
                <a:lnTo>
                  <a:pt x="2518" y="19577"/>
                </a:lnTo>
                <a:lnTo>
                  <a:pt x="0" y="32054"/>
                </a:lnTo>
                <a:lnTo>
                  <a:pt x="0" y="389559"/>
                </a:lnTo>
                <a:lnTo>
                  <a:pt x="2518" y="402037"/>
                </a:lnTo>
                <a:lnTo>
                  <a:pt x="9388" y="412226"/>
                </a:lnTo>
                <a:lnTo>
                  <a:pt x="19577" y="419095"/>
                </a:lnTo>
                <a:lnTo>
                  <a:pt x="32054" y="421614"/>
                </a:lnTo>
                <a:lnTo>
                  <a:pt x="160248" y="421614"/>
                </a:lnTo>
                <a:lnTo>
                  <a:pt x="172723" y="419095"/>
                </a:lnTo>
                <a:lnTo>
                  <a:pt x="182908" y="412226"/>
                </a:lnTo>
                <a:lnTo>
                  <a:pt x="189773" y="402037"/>
                </a:lnTo>
                <a:lnTo>
                  <a:pt x="192290" y="389559"/>
                </a:lnTo>
                <a:lnTo>
                  <a:pt x="192290" y="32054"/>
                </a:lnTo>
                <a:lnTo>
                  <a:pt x="189773" y="19577"/>
                </a:lnTo>
                <a:lnTo>
                  <a:pt x="182908" y="9388"/>
                </a:lnTo>
                <a:lnTo>
                  <a:pt x="172723" y="2518"/>
                </a:lnTo>
                <a:lnTo>
                  <a:pt x="160248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8332419" y="3824820"/>
            <a:ext cx="192405" cy="421640"/>
          </a:xfrm>
          <a:custGeom>
            <a:avLst/>
            <a:gdLst/>
            <a:ahLst/>
            <a:cxnLst/>
            <a:rect l="l" t="t" r="r" b="b"/>
            <a:pathLst>
              <a:path w="192404" h="421639">
                <a:moveTo>
                  <a:pt x="0" y="32049"/>
                </a:moveTo>
                <a:lnTo>
                  <a:pt x="2518" y="19574"/>
                </a:lnTo>
                <a:lnTo>
                  <a:pt x="9387" y="9387"/>
                </a:lnTo>
                <a:lnTo>
                  <a:pt x="19574" y="2518"/>
                </a:lnTo>
                <a:lnTo>
                  <a:pt x="32049" y="0"/>
                </a:lnTo>
                <a:lnTo>
                  <a:pt x="160245" y="0"/>
                </a:lnTo>
                <a:lnTo>
                  <a:pt x="172720" y="2518"/>
                </a:lnTo>
                <a:lnTo>
                  <a:pt x="182907" y="9387"/>
                </a:lnTo>
                <a:lnTo>
                  <a:pt x="189776" y="19574"/>
                </a:lnTo>
                <a:lnTo>
                  <a:pt x="192295" y="32049"/>
                </a:lnTo>
                <a:lnTo>
                  <a:pt x="192295" y="389554"/>
                </a:lnTo>
                <a:lnTo>
                  <a:pt x="189776" y="402029"/>
                </a:lnTo>
                <a:lnTo>
                  <a:pt x="182907" y="412217"/>
                </a:lnTo>
                <a:lnTo>
                  <a:pt x="172720" y="419085"/>
                </a:lnTo>
                <a:lnTo>
                  <a:pt x="160245" y="421604"/>
                </a:lnTo>
                <a:lnTo>
                  <a:pt x="32049" y="421604"/>
                </a:lnTo>
                <a:lnTo>
                  <a:pt x="19574" y="419085"/>
                </a:lnTo>
                <a:lnTo>
                  <a:pt x="9387" y="412217"/>
                </a:lnTo>
                <a:lnTo>
                  <a:pt x="2518" y="402029"/>
                </a:lnTo>
                <a:lnTo>
                  <a:pt x="0" y="389554"/>
                </a:lnTo>
                <a:lnTo>
                  <a:pt x="0" y="3204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8351177" y="3846614"/>
            <a:ext cx="154789" cy="3592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8774214" y="4898113"/>
            <a:ext cx="765846" cy="108284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8917546" y="5131701"/>
            <a:ext cx="192506" cy="25111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8917546" y="5131701"/>
            <a:ext cx="193040" cy="251460"/>
          </a:xfrm>
          <a:custGeom>
            <a:avLst/>
            <a:gdLst/>
            <a:ahLst/>
            <a:cxnLst/>
            <a:rect l="l" t="t" r="r" b="b"/>
            <a:pathLst>
              <a:path w="193040" h="251460">
                <a:moveTo>
                  <a:pt x="0" y="32086"/>
                </a:moveTo>
                <a:lnTo>
                  <a:pt x="2521" y="19597"/>
                </a:lnTo>
                <a:lnTo>
                  <a:pt x="9397" y="9397"/>
                </a:lnTo>
                <a:lnTo>
                  <a:pt x="19597" y="2521"/>
                </a:lnTo>
                <a:lnTo>
                  <a:pt x="32086" y="0"/>
                </a:lnTo>
                <a:lnTo>
                  <a:pt x="160430" y="0"/>
                </a:lnTo>
                <a:lnTo>
                  <a:pt x="172919" y="2521"/>
                </a:lnTo>
                <a:lnTo>
                  <a:pt x="183118" y="9397"/>
                </a:lnTo>
                <a:lnTo>
                  <a:pt x="189995" y="19597"/>
                </a:lnTo>
                <a:lnTo>
                  <a:pt x="192517" y="32086"/>
                </a:lnTo>
                <a:lnTo>
                  <a:pt x="192517" y="219039"/>
                </a:lnTo>
                <a:lnTo>
                  <a:pt x="189995" y="231528"/>
                </a:lnTo>
                <a:lnTo>
                  <a:pt x="183118" y="241728"/>
                </a:lnTo>
                <a:lnTo>
                  <a:pt x="172919" y="248604"/>
                </a:lnTo>
                <a:lnTo>
                  <a:pt x="160430" y="251126"/>
                </a:lnTo>
                <a:lnTo>
                  <a:pt x="32086" y="251126"/>
                </a:lnTo>
                <a:lnTo>
                  <a:pt x="19597" y="248604"/>
                </a:lnTo>
                <a:lnTo>
                  <a:pt x="9397" y="241728"/>
                </a:lnTo>
                <a:lnTo>
                  <a:pt x="2521" y="231528"/>
                </a:lnTo>
                <a:lnTo>
                  <a:pt x="0" y="219039"/>
                </a:lnTo>
                <a:lnTo>
                  <a:pt x="0" y="32086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8941993" y="5176782"/>
            <a:ext cx="142875" cy="163830"/>
          </a:xfrm>
          <a:custGeom>
            <a:avLst/>
            <a:gdLst/>
            <a:ahLst/>
            <a:cxnLst/>
            <a:rect l="l" t="t" r="r" b="b"/>
            <a:pathLst>
              <a:path w="142875" h="163829">
                <a:moveTo>
                  <a:pt x="0" y="163719"/>
                </a:moveTo>
                <a:lnTo>
                  <a:pt x="142252" y="163719"/>
                </a:lnTo>
                <a:lnTo>
                  <a:pt x="142252" y="0"/>
                </a:lnTo>
                <a:lnTo>
                  <a:pt x="0" y="0"/>
                </a:lnTo>
                <a:lnTo>
                  <a:pt x="0" y="163719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8941993" y="5176786"/>
            <a:ext cx="142875" cy="163830"/>
          </a:xfrm>
          <a:custGeom>
            <a:avLst/>
            <a:gdLst/>
            <a:ahLst/>
            <a:cxnLst/>
            <a:rect l="l" t="t" r="r" b="b"/>
            <a:pathLst>
              <a:path w="142875" h="163829">
                <a:moveTo>
                  <a:pt x="0" y="0"/>
                </a:moveTo>
                <a:lnTo>
                  <a:pt x="142253" y="0"/>
                </a:lnTo>
                <a:lnTo>
                  <a:pt x="142253" y="163719"/>
                </a:lnTo>
                <a:lnTo>
                  <a:pt x="0" y="163719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171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9196692" y="5131701"/>
            <a:ext cx="192519" cy="25111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9196692" y="5131701"/>
            <a:ext cx="193040" cy="251460"/>
          </a:xfrm>
          <a:custGeom>
            <a:avLst/>
            <a:gdLst/>
            <a:ahLst/>
            <a:cxnLst/>
            <a:rect l="l" t="t" r="r" b="b"/>
            <a:pathLst>
              <a:path w="193040" h="251460">
                <a:moveTo>
                  <a:pt x="0" y="32086"/>
                </a:moveTo>
                <a:lnTo>
                  <a:pt x="2521" y="19597"/>
                </a:lnTo>
                <a:lnTo>
                  <a:pt x="9397" y="9397"/>
                </a:lnTo>
                <a:lnTo>
                  <a:pt x="19597" y="2521"/>
                </a:lnTo>
                <a:lnTo>
                  <a:pt x="32086" y="0"/>
                </a:lnTo>
                <a:lnTo>
                  <a:pt x="160430" y="0"/>
                </a:lnTo>
                <a:lnTo>
                  <a:pt x="172919" y="2521"/>
                </a:lnTo>
                <a:lnTo>
                  <a:pt x="183118" y="9397"/>
                </a:lnTo>
                <a:lnTo>
                  <a:pt x="189995" y="19597"/>
                </a:lnTo>
                <a:lnTo>
                  <a:pt x="192517" y="32086"/>
                </a:lnTo>
                <a:lnTo>
                  <a:pt x="192517" y="219039"/>
                </a:lnTo>
                <a:lnTo>
                  <a:pt x="189995" y="231528"/>
                </a:lnTo>
                <a:lnTo>
                  <a:pt x="183118" y="241728"/>
                </a:lnTo>
                <a:lnTo>
                  <a:pt x="172919" y="248604"/>
                </a:lnTo>
                <a:lnTo>
                  <a:pt x="160430" y="251126"/>
                </a:lnTo>
                <a:lnTo>
                  <a:pt x="32086" y="251126"/>
                </a:lnTo>
                <a:lnTo>
                  <a:pt x="19597" y="248604"/>
                </a:lnTo>
                <a:lnTo>
                  <a:pt x="9397" y="241728"/>
                </a:lnTo>
                <a:lnTo>
                  <a:pt x="2521" y="231528"/>
                </a:lnTo>
                <a:lnTo>
                  <a:pt x="0" y="219039"/>
                </a:lnTo>
                <a:lnTo>
                  <a:pt x="0" y="32086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9221152" y="5176782"/>
            <a:ext cx="142875" cy="163830"/>
          </a:xfrm>
          <a:custGeom>
            <a:avLst/>
            <a:gdLst/>
            <a:ahLst/>
            <a:cxnLst/>
            <a:rect l="l" t="t" r="r" b="b"/>
            <a:pathLst>
              <a:path w="142875" h="163829">
                <a:moveTo>
                  <a:pt x="0" y="163719"/>
                </a:moveTo>
                <a:lnTo>
                  <a:pt x="142252" y="163719"/>
                </a:lnTo>
                <a:lnTo>
                  <a:pt x="142252" y="0"/>
                </a:lnTo>
                <a:lnTo>
                  <a:pt x="0" y="0"/>
                </a:lnTo>
                <a:lnTo>
                  <a:pt x="0" y="163719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9221152" y="5176786"/>
            <a:ext cx="142875" cy="163830"/>
          </a:xfrm>
          <a:custGeom>
            <a:avLst/>
            <a:gdLst/>
            <a:ahLst/>
            <a:cxnLst/>
            <a:rect l="l" t="t" r="r" b="b"/>
            <a:pathLst>
              <a:path w="142875" h="163829">
                <a:moveTo>
                  <a:pt x="0" y="0"/>
                </a:moveTo>
                <a:lnTo>
                  <a:pt x="142253" y="0"/>
                </a:lnTo>
                <a:lnTo>
                  <a:pt x="142253" y="163719"/>
                </a:lnTo>
                <a:lnTo>
                  <a:pt x="0" y="163719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171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9761270" y="4898113"/>
            <a:ext cx="765846" cy="108284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9904196" y="5134762"/>
            <a:ext cx="192519" cy="25111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9904196" y="5134762"/>
            <a:ext cx="193040" cy="251460"/>
          </a:xfrm>
          <a:custGeom>
            <a:avLst/>
            <a:gdLst/>
            <a:ahLst/>
            <a:cxnLst/>
            <a:rect l="l" t="t" r="r" b="b"/>
            <a:pathLst>
              <a:path w="193040" h="251460">
                <a:moveTo>
                  <a:pt x="0" y="32086"/>
                </a:moveTo>
                <a:lnTo>
                  <a:pt x="2521" y="19597"/>
                </a:lnTo>
                <a:lnTo>
                  <a:pt x="9397" y="9397"/>
                </a:lnTo>
                <a:lnTo>
                  <a:pt x="19597" y="2521"/>
                </a:lnTo>
                <a:lnTo>
                  <a:pt x="32086" y="0"/>
                </a:lnTo>
                <a:lnTo>
                  <a:pt x="160430" y="0"/>
                </a:lnTo>
                <a:lnTo>
                  <a:pt x="172919" y="2521"/>
                </a:lnTo>
                <a:lnTo>
                  <a:pt x="183118" y="9397"/>
                </a:lnTo>
                <a:lnTo>
                  <a:pt x="189995" y="19597"/>
                </a:lnTo>
                <a:lnTo>
                  <a:pt x="192517" y="32086"/>
                </a:lnTo>
                <a:lnTo>
                  <a:pt x="192517" y="219039"/>
                </a:lnTo>
                <a:lnTo>
                  <a:pt x="189995" y="231528"/>
                </a:lnTo>
                <a:lnTo>
                  <a:pt x="183118" y="241728"/>
                </a:lnTo>
                <a:lnTo>
                  <a:pt x="172919" y="248604"/>
                </a:lnTo>
                <a:lnTo>
                  <a:pt x="160430" y="251126"/>
                </a:lnTo>
                <a:lnTo>
                  <a:pt x="32086" y="251126"/>
                </a:lnTo>
                <a:lnTo>
                  <a:pt x="19597" y="248604"/>
                </a:lnTo>
                <a:lnTo>
                  <a:pt x="9397" y="241728"/>
                </a:lnTo>
                <a:lnTo>
                  <a:pt x="2521" y="231528"/>
                </a:lnTo>
                <a:lnTo>
                  <a:pt x="0" y="219039"/>
                </a:lnTo>
                <a:lnTo>
                  <a:pt x="0" y="32086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9928656" y="5179843"/>
            <a:ext cx="142875" cy="163830"/>
          </a:xfrm>
          <a:custGeom>
            <a:avLst/>
            <a:gdLst/>
            <a:ahLst/>
            <a:cxnLst/>
            <a:rect l="l" t="t" r="r" b="b"/>
            <a:pathLst>
              <a:path w="142875" h="163829">
                <a:moveTo>
                  <a:pt x="0" y="163719"/>
                </a:moveTo>
                <a:lnTo>
                  <a:pt x="142252" y="163719"/>
                </a:lnTo>
                <a:lnTo>
                  <a:pt x="142252" y="0"/>
                </a:lnTo>
                <a:lnTo>
                  <a:pt x="0" y="0"/>
                </a:lnTo>
                <a:lnTo>
                  <a:pt x="0" y="163719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9928656" y="5179847"/>
            <a:ext cx="142875" cy="163830"/>
          </a:xfrm>
          <a:custGeom>
            <a:avLst/>
            <a:gdLst/>
            <a:ahLst/>
            <a:cxnLst/>
            <a:rect l="l" t="t" r="r" b="b"/>
            <a:pathLst>
              <a:path w="142875" h="163829">
                <a:moveTo>
                  <a:pt x="0" y="0"/>
                </a:moveTo>
                <a:lnTo>
                  <a:pt x="142253" y="0"/>
                </a:lnTo>
                <a:lnTo>
                  <a:pt x="142253" y="163719"/>
                </a:lnTo>
                <a:lnTo>
                  <a:pt x="0" y="163719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171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10181463" y="5131701"/>
            <a:ext cx="192519" cy="25111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10181463" y="5131701"/>
            <a:ext cx="193040" cy="251460"/>
          </a:xfrm>
          <a:custGeom>
            <a:avLst/>
            <a:gdLst/>
            <a:ahLst/>
            <a:cxnLst/>
            <a:rect l="l" t="t" r="r" b="b"/>
            <a:pathLst>
              <a:path w="193040" h="251460">
                <a:moveTo>
                  <a:pt x="0" y="32086"/>
                </a:moveTo>
                <a:lnTo>
                  <a:pt x="2521" y="19597"/>
                </a:lnTo>
                <a:lnTo>
                  <a:pt x="9397" y="9397"/>
                </a:lnTo>
                <a:lnTo>
                  <a:pt x="19597" y="2521"/>
                </a:lnTo>
                <a:lnTo>
                  <a:pt x="32086" y="0"/>
                </a:lnTo>
                <a:lnTo>
                  <a:pt x="160430" y="0"/>
                </a:lnTo>
                <a:lnTo>
                  <a:pt x="172919" y="2521"/>
                </a:lnTo>
                <a:lnTo>
                  <a:pt x="183118" y="9397"/>
                </a:lnTo>
                <a:lnTo>
                  <a:pt x="189995" y="19597"/>
                </a:lnTo>
                <a:lnTo>
                  <a:pt x="192517" y="32086"/>
                </a:lnTo>
                <a:lnTo>
                  <a:pt x="192517" y="219039"/>
                </a:lnTo>
                <a:lnTo>
                  <a:pt x="189995" y="231528"/>
                </a:lnTo>
                <a:lnTo>
                  <a:pt x="183118" y="241728"/>
                </a:lnTo>
                <a:lnTo>
                  <a:pt x="172919" y="248604"/>
                </a:lnTo>
                <a:lnTo>
                  <a:pt x="160430" y="251126"/>
                </a:lnTo>
                <a:lnTo>
                  <a:pt x="32086" y="251126"/>
                </a:lnTo>
                <a:lnTo>
                  <a:pt x="19597" y="248604"/>
                </a:lnTo>
                <a:lnTo>
                  <a:pt x="9397" y="241728"/>
                </a:lnTo>
                <a:lnTo>
                  <a:pt x="2521" y="231528"/>
                </a:lnTo>
                <a:lnTo>
                  <a:pt x="0" y="219039"/>
                </a:lnTo>
                <a:lnTo>
                  <a:pt x="0" y="32086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10205923" y="5176782"/>
            <a:ext cx="142875" cy="163830"/>
          </a:xfrm>
          <a:custGeom>
            <a:avLst/>
            <a:gdLst/>
            <a:ahLst/>
            <a:cxnLst/>
            <a:rect l="l" t="t" r="r" b="b"/>
            <a:pathLst>
              <a:path w="142875" h="163829">
                <a:moveTo>
                  <a:pt x="0" y="163719"/>
                </a:moveTo>
                <a:lnTo>
                  <a:pt x="142252" y="163719"/>
                </a:lnTo>
                <a:lnTo>
                  <a:pt x="142252" y="0"/>
                </a:lnTo>
                <a:lnTo>
                  <a:pt x="0" y="0"/>
                </a:lnTo>
                <a:lnTo>
                  <a:pt x="0" y="163719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10205923" y="5176786"/>
            <a:ext cx="142875" cy="163830"/>
          </a:xfrm>
          <a:custGeom>
            <a:avLst/>
            <a:gdLst/>
            <a:ahLst/>
            <a:cxnLst/>
            <a:rect l="l" t="t" r="r" b="b"/>
            <a:pathLst>
              <a:path w="142875" h="163829">
                <a:moveTo>
                  <a:pt x="0" y="0"/>
                </a:moveTo>
                <a:lnTo>
                  <a:pt x="142253" y="0"/>
                </a:lnTo>
                <a:lnTo>
                  <a:pt x="142253" y="163719"/>
                </a:lnTo>
                <a:lnTo>
                  <a:pt x="0" y="163719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171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8428570" y="4246435"/>
            <a:ext cx="722630" cy="866140"/>
          </a:xfrm>
          <a:custGeom>
            <a:avLst/>
            <a:gdLst/>
            <a:ahLst/>
            <a:cxnLst/>
            <a:rect l="l" t="t" r="r" b="b"/>
            <a:pathLst>
              <a:path w="722629" h="866139">
                <a:moveTo>
                  <a:pt x="0" y="0"/>
                </a:moveTo>
                <a:lnTo>
                  <a:pt x="722254" y="865785"/>
                </a:lnTo>
              </a:path>
            </a:pathLst>
          </a:custGeom>
          <a:ln w="12700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8673642" y="4246435"/>
            <a:ext cx="476250" cy="866140"/>
          </a:xfrm>
          <a:custGeom>
            <a:avLst/>
            <a:gdLst/>
            <a:ahLst/>
            <a:cxnLst/>
            <a:rect l="l" t="t" r="r" b="b"/>
            <a:pathLst>
              <a:path w="476250" h="866139">
                <a:moveTo>
                  <a:pt x="0" y="0"/>
                </a:moveTo>
                <a:lnTo>
                  <a:pt x="476203" y="865785"/>
                </a:lnTo>
              </a:path>
            </a:pathLst>
          </a:custGeom>
          <a:ln w="12700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8923439" y="4246435"/>
            <a:ext cx="226695" cy="866140"/>
          </a:xfrm>
          <a:custGeom>
            <a:avLst/>
            <a:gdLst/>
            <a:ahLst/>
            <a:cxnLst/>
            <a:rect l="l" t="t" r="r" b="b"/>
            <a:pathLst>
              <a:path w="226695" h="866139">
                <a:moveTo>
                  <a:pt x="0" y="0"/>
                </a:moveTo>
                <a:lnTo>
                  <a:pt x="226410" y="865785"/>
                </a:lnTo>
              </a:path>
            </a:pathLst>
          </a:custGeom>
          <a:ln w="12700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9149849" y="4246435"/>
            <a:ext cx="247650" cy="866140"/>
          </a:xfrm>
          <a:custGeom>
            <a:avLst/>
            <a:gdLst/>
            <a:ahLst/>
            <a:cxnLst/>
            <a:rect l="l" t="t" r="r" b="b"/>
            <a:pathLst>
              <a:path w="247650" h="866139">
                <a:moveTo>
                  <a:pt x="247198" y="0"/>
                </a:moveTo>
                <a:lnTo>
                  <a:pt x="0" y="865785"/>
                </a:lnTo>
              </a:path>
            </a:pathLst>
          </a:custGeom>
          <a:ln w="12700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9150827" y="4246435"/>
            <a:ext cx="491490" cy="866140"/>
          </a:xfrm>
          <a:custGeom>
            <a:avLst/>
            <a:gdLst/>
            <a:ahLst/>
            <a:cxnLst/>
            <a:rect l="l" t="t" r="r" b="b"/>
            <a:pathLst>
              <a:path w="491490" h="866139">
                <a:moveTo>
                  <a:pt x="491304" y="0"/>
                </a:moveTo>
                <a:lnTo>
                  <a:pt x="0" y="865785"/>
                </a:lnTo>
              </a:path>
            </a:pathLst>
          </a:custGeom>
          <a:ln w="12700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9148787" y="4246435"/>
            <a:ext cx="743585" cy="866140"/>
          </a:xfrm>
          <a:custGeom>
            <a:avLst/>
            <a:gdLst/>
            <a:ahLst/>
            <a:cxnLst/>
            <a:rect l="l" t="t" r="r" b="b"/>
            <a:pathLst>
              <a:path w="743584" h="866139">
                <a:moveTo>
                  <a:pt x="743128" y="0"/>
                </a:moveTo>
                <a:lnTo>
                  <a:pt x="0" y="865785"/>
                </a:lnTo>
              </a:path>
            </a:pathLst>
          </a:custGeom>
          <a:ln w="12700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9150815" y="4246435"/>
            <a:ext cx="1227455" cy="866140"/>
          </a:xfrm>
          <a:custGeom>
            <a:avLst/>
            <a:gdLst/>
            <a:ahLst/>
            <a:cxnLst/>
            <a:rect l="l" t="t" r="r" b="b"/>
            <a:pathLst>
              <a:path w="1227454" h="866139">
                <a:moveTo>
                  <a:pt x="1227370" y="0"/>
                </a:moveTo>
                <a:lnTo>
                  <a:pt x="0" y="865785"/>
                </a:lnTo>
              </a:path>
            </a:pathLst>
          </a:custGeom>
          <a:ln w="12700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9148799" y="4246435"/>
            <a:ext cx="1474470" cy="864235"/>
          </a:xfrm>
          <a:custGeom>
            <a:avLst/>
            <a:gdLst/>
            <a:ahLst/>
            <a:cxnLst/>
            <a:rect l="l" t="t" r="r" b="b"/>
            <a:pathLst>
              <a:path w="1474470" h="864235">
                <a:moveTo>
                  <a:pt x="1474470" y="0"/>
                </a:moveTo>
                <a:lnTo>
                  <a:pt x="0" y="863888"/>
                </a:lnTo>
              </a:path>
            </a:pathLst>
          </a:custGeom>
          <a:ln w="12700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9150825" y="4246435"/>
            <a:ext cx="1722755" cy="864235"/>
          </a:xfrm>
          <a:custGeom>
            <a:avLst/>
            <a:gdLst/>
            <a:ahLst/>
            <a:cxnLst/>
            <a:rect l="l" t="t" r="r" b="b"/>
            <a:pathLst>
              <a:path w="1722754" h="864235">
                <a:moveTo>
                  <a:pt x="1722240" y="0"/>
                </a:moveTo>
                <a:lnTo>
                  <a:pt x="0" y="863888"/>
                </a:lnTo>
              </a:path>
            </a:pathLst>
          </a:custGeom>
          <a:ln w="12700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10158766" y="4246435"/>
            <a:ext cx="714375" cy="864235"/>
          </a:xfrm>
          <a:custGeom>
            <a:avLst/>
            <a:gdLst/>
            <a:ahLst/>
            <a:cxnLst/>
            <a:rect l="l" t="t" r="r" b="b"/>
            <a:pathLst>
              <a:path w="714375" h="864235">
                <a:moveTo>
                  <a:pt x="714300" y="0"/>
                </a:moveTo>
                <a:lnTo>
                  <a:pt x="0" y="863888"/>
                </a:lnTo>
              </a:path>
            </a:pathLst>
          </a:custGeom>
          <a:ln w="12700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10159734" y="4246435"/>
            <a:ext cx="463550" cy="864235"/>
          </a:xfrm>
          <a:custGeom>
            <a:avLst/>
            <a:gdLst/>
            <a:ahLst/>
            <a:cxnLst/>
            <a:rect l="l" t="t" r="r" b="b"/>
            <a:pathLst>
              <a:path w="463550" h="864235">
                <a:moveTo>
                  <a:pt x="463536" y="0"/>
                </a:moveTo>
                <a:lnTo>
                  <a:pt x="0" y="863888"/>
                </a:lnTo>
              </a:path>
            </a:pathLst>
          </a:custGeom>
          <a:ln w="12700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10159727" y="4246435"/>
            <a:ext cx="219075" cy="864235"/>
          </a:xfrm>
          <a:custGeom>
            <a:avLst/>
            <a:gdLst/>
            <a:ahLst/>
            <a:cxnLst/>
            <a:rect l="l" t="t" r="r" b="b"/>
            <a:pathLst>
              <a:path w="219075" h="864235">
                <a:moveTo>
                  <a:pt x="218458" y="0"/>
                </a:moveTo>
                <a:lnTo>
                  <a:pt x="0" y="863888"/>
                </a:lnTo>
              </a:path>
            </a:pathLst>
          </a:custGeom>
          <a:ln w="12700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9891915" y="4246435"/>
            <a:ext cx="267970" cy="864235"/>
          </a:xfrm>
          <a:custGeom>
            <a:avLst/>
            <a:gdLst/>
            <a:ahLst/>
            <a:cxnLst/>
            <a:rect l="l" t="t" r="r" b="b"/>
            <a:pathLst>
              <a:path w="267970" h="864235">
                <a:moveTo>
                  <a:pt x="0" y="0"/>
                </a:moveTo>
                <a:lnTo>
                  <a:pt x="267812" y="863888"/>
                </a:lnTo>
              </a:path>
            </a:pathLst>
          </a:custGeom>
          <a:ln w="12700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9642132" y="4246435"/>
            <a:ext cx="513080" cy="862330"/>
          </a:xfrm>
          <a:custGeom>
            <a:avLst/>
            <a:gdLst/>
            <a:ahLst/>
            <a:cxnLst/>
            <a:rect l="l" t="t" r="r" b="b"/>
            <a:pathLst>
              <a:path w="513079" h="862329">
                <a:moveTo>
                  <a:pt x="0" y="0"/>
                </a:moveTo>
                <a:lnTo>
                  <a:pt x="512505" y="861991"/>
                </a:lnTo>
              </a:path>
            </a:pathLst>
          </a:custGeom>
          <a:ln w="12700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9397047" y="4246435"/>
            <a:ext cx="763905" cy="864235"/>
          </a:xfrm>
          <a:custGeom>
            <a:avLst/>
            <a:gdLst/>
            <a:ahLst/>
            <a:cxnLst/>
            <a:rect l="l" t="t" r="r" b="b"/>
            <a:pathLst>
              <a:path w="763904" h="864235">
                <a:moveTo>
                  <a:pt x="0" y="0"/>
                </a:moveTo>
                <a:lnTo>
                  <a:pt x="763741" y="863888"/>
                </a:lnTo>
              </a:path>
            </a:pathLst>
          </a:custGeom>
          <a:ln w="12700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8923439" y="4246435"/>
            <a:ext cx="1235710" cy="864235"/>
          </a:xfrm>
          <a:custGeom>
            <a:avLst/>
            <a:gdLst/>
            <a:ahLst/>
            <a:cxnLst/>
            <a:rect l="l" t="t" r="r" b="b"/>
            <a:pathLst>
              <a:path w="1235709" h="864235">
                <a:moveTo>
                  <a:pt x="0" y="0"/>
                </a:moveTo>
                <a:lnTo>
                  <a:pt x="1235320" y="863888"/>
                </a:lnTo>
              </a:path>
            </a:pathLst>
          </a:custGeom>
          <a:ln w="12700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8673642" y="4246435"/>
            <a:ext cx="1487170" cy="862330"/>
          </a:xfrm>
          <a:custGeom>
            <a:avLst/>
            <a:gdLst/>
            <a:ahLst/>
            <a:cxnLst/>
            <a:rect l="l" t="t" r="r" b="b"/>
            <a:pathLst>
              <a:path w="1487170" h="862329">
                <a:moveTo>
                  <a:pt x="0" y="0"/>
                </a:moveTo>
                <a:lnTo>
                  <a:pt x="1487140" y="861991"/>
                </a:lnTo>
              </a:path>
            </a:pathLst>
          </a:custGeom>
          <a:ln w="12700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8428570" y="4246435"/>
            <a:ext cx="1730375" cy="862330"/>
          </a:xfrm>
          <a:custGeom>
            <a:avLst/>
            <a:gdLst/>
            <a:ahLst/>
            <a:cxnLst/>
            <a:rect l="l" t="t" r="r" b="b"/>
            <a:pathLst>
              <a:path w="1730375" h="862329">
                <a:moveTo>
                  <a:pt x="0" y="0"/>
                </a:moveTo>
                <a:lnTo>
                  <a:pt x="1730190" y="861991"/>
                </a:lnTo>
              </a:path>
            </a:pathLst>
          </a:custGeom>
          <a:ln w="12700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792779" y="3312756"/>
            <a:ext cx="10561320" cy="2564130"/>
          </a:xfrm>
          <a:custGeom>
            <a:avLst/>
            <a:gdLst/>
            <a:ahLst/>
            <a:cxnLst/>
            <a:rect l="l" t="t" r="r" b="b"/>
            <a:pathLst>
              <a:path w="10561320" h="2564129">
                <a:moveTo>
                  <a:pt x="0" y="0"/>
                </a:moveTo>
                <a:lnTo>
                  <a:pt x="10561006" y="0"/>
                </a:lnTo>
                <a:lnTo>
                  <a:pt x="10561006" y="2563611"/>
                </a:lnTo>
                <a:lnTo>
                  <a:pt x="0" y="2563611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 txBox="1"/>
          <p:nvPr/>
        </p:nvSpPr>
        <p:spPr>
          <a:xfrm>
            <a:off x="7546644" y="4653902"/>
            <a:ext cx="10610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14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PSGet(key)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86854"/>
            <a:ext cx="7294245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spc="-25" dirty="0">
                <a:solidFill>
                  <a:srgbClr val="000000"/>
                </a:solidFill>
              </a:rPr>
              <a:t>Task-Driven Consistency</a:t>
            </a:r>
            <a:r>
              <a:rPr sz="3800" spc="-45" dirty="0">
                <a:solidFill>
                  <a:srgbClr val="000000"/>
                </a:solidFill>
              </a:rPr>
              <a:t> </a:t>
            </a:r>
            <a:r>
              <a:rPr sz="3800" spc="50" dirty="0">
                <a:solidFill>
                  <a:srgbClr val="000000"/>
                </a:solidFill>
              </a:rPr>
              <a:t>Model</a:t>
            </a:r>
            <a:endParaRPr sz="3800"/>
          </a:p>
        </p:txBody>
      </p:sp>
      <p:sp>
        <p:nvSpPr>
          <p:cNvPr id="3" name="object 3"/>
          <p:cNvSpPr txBox="1"/>
          <p:nvPr/>
        </p:nvSpPr>
        <p:spPr>
          <a:xfrm>
            <a:off x="916939" y="1698231"/>
            <a:ext cx="10293985" cy="2546985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2800" b="1" spc="35" dirty="0">
                <a:latin typeface="Arial" panose="020B0604020202020204"/>
                <a:cs typeface="Arial" panose="020B0604020202020204"/>
              </a:rPr>
              <a:t>Idea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 marL="241300" marR="5080" indent="-228600">
              <a:lnSpc>
                <a:spcPts val="2570"/>
              </a:lnSpc>
              <a:spcBef>
                <a:spcPts val="1085"/>
              </a:spcBef>
              <a:buChar char="•"/>
              <a:tabLst>
                <a:tab pos="241300" algn="l"/>
              </a:tabLst>
            </a:pPr>
            <a:r>
              <a:rPr sz="2400" dirty="0">
                <a:latin typeface="Arial" panose="020B0604020202020204"/>
                <a:cs typeface="Arial" panose="020B0604020202020204"/>
              </a:rPr>
              <a:t>由于执行系统调用应用程序定义的函数，因此可以观察应用程序如何进行调度决策。</a:t>
            </a:r>
            <a:endParaRPr sz="2400" dirty="0">
              <a:latin typeface="Arial" panose="020B0604020202020204"/>
              <a:cs typeface="Arial" panose="020B0604020202020204"/>
            </a:endParaRPr>
          </a:p>
          <a:p>
            <a:pPr marL="241300" indent="-228600">
              <a:lnSpc>
                <a:spcPct val="100000"/>
              </a:lnSpc>
              <a:spcBef>
                <a:spcPts val="685"/>
              </a:spcBef>
              <a:buChar char="•"/>
              <a:tabLst>
                <a:tab pos="241300" algn="l"/>
              </a:tabLst>
            </a:pPr>
            <a:r>
              <a:rPr sz="2400" dirty="0">
                <a:latin typeface="Arial" panose="020B0604020202020204"/>
                <a:cs typeface="Arial" panose="020B0604020202020204"/>
              </a:rPr>
              <a:t>基于的自动推断微任务之间的因果关系</a:t>
            </a:r>
            <a:r>
              <a:rPr sz="2400" spc="10" dirty="0">
                <a:latin typeface="Arial" panose="020B0604020202020204"/>
                <a:cs typeface="Arial" panose="020B0604020202020204"/>
              </a:rPr>
              <a:t>: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927100" lvl="1" indent="-457200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926465" algn="l"/>
                <a:tab pos="927100" algn="l"/>
              </a:tabLst>
            </a:pPr>
            <a:r>
              <a:rPr sz="2200" dirty="0">
                <a:latin typeface="Arial" panose="020B0604020202020204"/>
                <a:cs typeface="Arial" panose="020B0604020202020204"/>
              </a:rPr>
              <a:t>当应用程序发送一个微任务时</a:t>
            </a:r>
            <a:r>
              <a:rPr sz="2200" spc="25" dirty="0">
                <a:latin typeface="Arial" panose="020B0604020202020204"/>
                <a:cs typeface="Arial" panose="020B0604020202020204"/>
              </a:rPr>
              <a:t>.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927100" lvl="1" indent="-457200">
              <a:lnSpc>
                <a:spcPct val="100000"/>
              </a:lnSpc>
              <a:spcBef>
                <a:spcPts val="230"/>
              </a:spcBef>
              <a:buAutoNum type="arabicPeriod"/>
              <a:tabLst>
                <a:tab pos="926465" algn="l"/>
                <a:tab pos="927100" algn="l"/>
              </a:tabLst>
            </a:pPr>
            <a:r>
              <a:rPr sz="2200" dirty="0">
                <a:latin typeface="Arial" panose="020B0604020202020204"/>
                <a:cs typeface="Arial" panose="020B0604020202020204"/>
              </a:rPr>
              <a:t>当应用程序收到微任务完成的通知时</a:t>
            </a:r>
            <a:r>
              <a:rPr sz="2200" spc="25" dirty="0">
                <a:latin typeface="Arial" panose="020B0604020202020204"/>
                <a:cs typeface="Arial" panose="020B0604020202020204"/>
              </a:rPr>
              <a:t>.</a:t>
            </a:r>
            <a:endParaRPr sz="2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41495" y="1704357"/>
            <a:ext cx="515010" cy="549193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870703" y="4838941"/>
            <a:ext cx="2451100" cy="661670"/>
          </a:xfrm>
          <a:custGeom>
            <a:avLst/>
            <a:gdLst/>
            <a:ahLst/>
            <a:cxnLst/>
            <a:rect l="l" t="t" r="r" b="b"/>
            <a:pathLst>
              <a:path w="2451100" h="661670">
                <a:moveTo>
                  <a:pt x="2340317" y="0"/>
                </a:moveTo>
                <a:lnTo>
                  <a:pt x="110274" y="0"/>
                </a:lnTo>
                <a:lnTo>
                  <a:pt x="67353" y="8666"/>
                </a:lnTo>
                <a:lnTo>
                  <a:pt x="32300" y="32302"/>
                </a:lnTo>
                <a:lnTo>
                  <a:pt x="8666" y="67358"/>
                </a:lnTo>
                <a:lnTo>
                  <a:pt x="0" y="110286"/>
                </a:lnTo>
                <a:lnTo>
                  <a:pt x="0" y="551383"/>
                </a:lnTo>
                <a:lnTo>
                  <a:pt x="8666" y="594311"/>
                </a:lnTo>
                <a:lnTo>
                  <a:pt x="32300" y="629367"/>
                </a:lnTo>
                <a:lnTo>
                  <a:pt x="67353" y="653003"/>
                </a:lnTo>
                <a:lnTo>
                  <a:pt x="110274" y="661669"/>
                </a:lnTo>
                <a:lnTo>
                  <a:pt x="2340317" y="661669"/>
                </a:lnTo>
                <a:lnTo>
                  <a:pt x="2383238" y="653003"/>
                </a:lnTo>
                <a:lnTo>
                  <a:pt x="2418291" y="629367"/>
                </a:lnTo>
                <a:lnTo>
                  <a:pt x="2441925" y="594311"/>
                </a:lnTo>
                <a:lnTo>
                  <a:pt x="2450592" y="551383"/>
                </a:lnTo>
                <a:lnTo>
                  <a:pt x="2450592" y="110286"/>
                </a:lnTo>
                <a:lnTo>
                  <a:pt x="2441925" y="67358"/>
                </a:lnTo>
                <a:lnTo>
                  <a:pt x="2418291" y="32302"/>
                </a:lnTo>
                <a:lnTo>
                  <a:pt x="2383238" y="8666"/>
                </a:lnTo>
                <a:lnTo>
                  <a:pt x="2340317" y="0"/>
                </a:lnTo>
                <a:close/>
              </a:path>
            </a:pathLst>
          </a:custGeom>
          <a:solidFill>
            <a:srgbClr val="5B9B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870703" y="4838941"/>
            <a:ext cx="2451100" cy="661670"/>
          </a:xfrm>
          <a:custGeom>
            <a:avLst/>
            <a:gdLst/>
            <a:ahLst/>
            <a:cxnLst/>
            <a:rect l="l" t="t" r="r" b="b"/>
            <a:pathLst>
              <a:path w="2451100" h="661670">
                <a:moveTo>
                  <a:pt x="0" y="110280"/>
                </a:moveTo>
                <a:lnTo>
                  <a:pt x="8666" y="67354"/>
                </a:lnTo>
                <a:lnTo>
                  <a:pt x="32300" y="32300"/>
                </a:lnTo>
                <a:lnTo>
                  <a:pt x="67353" y="8666"/>
                </a:lnTo>
                <a:lnTo>
                  <a:pt x="110280" y="0"/>
                </a:lnTo>
                <a:lnTo>
                  <a:pt x="2340311" y="0"/>
                </a:lnTo>
                <a:lnTo>
                  <a:pt x="2383239" y="8666"/>
                </a:lnTo>
                <a:lnTo>
                  <a:pt x="2418292" y="32300"/>
                </a:lnTo>
                <a:lnTo>
                  <a:pt x="2441925" y="67354"/>
                </a:lnTo>
                <a:lnTo>
                  <a:pt x="2450591" y="110280"/>
                </a:lnTo>
                <a:lnTo>
                  <a:pt x="2450591" y="551384"/>
                </a:lnTo>
                <a:lnTo>
                  <a:pt x="2441925" y="594310"/>
                </a:lnTo>
                <a:lnTo>
                  <a:pt x="2418292" y="629364"/>
                </a:lnTo>
                <a:lnTo>
                  <a:pt x="2383239" y="652998"/>
                </a:lnTo>
                <a:lnTo>
                  <a:pt x="2340311" y="661664"/>
                </a:lnTo>
                <a:lnTo>
                  <a:pt x="110280" y="661664"/>
                </a:lnTo>
                <a:lnTo>
                  <a:pt x="67353" y="652998"/>
                </a:lnTo>
                <a:lnTo>
                  <a:pt x="32300" y="629364"/>
                </a:lnTo>
                <a:lnTo>
                  <a:pt x="8666" y="594310"/>
                </a:lnTo>
                <a:lnTo>
                  <a:pt x="0" y="551384"/>
                </a:lnTo>
                <a:lnTo>
                  <a:pt x="0" y="110280"/>
                </a:lnTo>
                <a:close/>
              </a:path>
            </a:pathLst>
          </a:custGeom>
          <a:ln w="12700">
            <a:solidFill>
              <a:srgbClr val="4171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192166" y="4870056"/>
            <a:ext cx="1807845" cy="57086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 indent="354965">
              <a:lnSpc>
                <a:spcPts val="2130"/>
              </a:lnSpc>
              <a:spcBef>
                <a:spcPts val="195"/>
              </a:spcBef>
            </a:pPr>
            <a:r>
              <a:rPr sz="1800" b="1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Task-driven  </a:t>
            </a:r>
            <a:r>
              <a:rPr sz="1800" b="1" spc="-1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Consistency</a:t>
            </a:r>
            <a:r>
              <a:rPr sz="1800" b="1" spc="-21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b="1" spc="-3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Model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86854"/>
            <a:ext cx="7294245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spc="-25" dirty="0">
                <a:solidFill>
                  <a:srgbClr val="000000"/>
                </a:solidFill>
              </a:rPr>
              <a:t>Task-Driven Consistency</a:t>
            </a:r>
            <a:r>
              <a:rPr sz="3800" spc="-35" dirty="0">
                <a:solidFill>
                  <a:srgbClr val="000000"/>
                </a:solidFill>
              </a:rPr>
              <a:t> </a:t>
            </a:r>
            <a:r>
              <a:rPr sz="3800" spc="50" dirty="0">
                <a:solidFill>
                  <a:srgbClr val="000000"/>
                </a:solidFill>
              </a:rPr>
              <a:t>Model</a:t>
            </a:r>
            <a:endParaRPr sz="3800"/>
          </a:p>
        </p:txBody>
      </p:sp>
      <p:sp>
        <p:nvSpPr>
          <p:cNvPr id="3" name="object 3"/>
          <p:cNvSpPr txBox="1"/>
          <p:nvPr/>
        </p:nvSpPr>
        <p:spPr>
          <a:xfrm>
            <a:off x="2565819" y="1719453"/>
            <a:ext cx="49345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41320" algn="l"/>
              </a:tabLst>
            </a:pPr>
            <a:r>
              <a:rPr sz="2000" spc="-10" dirty="0">
                <a:latin typeface="Arial" panose="020B0604020202020204"/>
                <a:cs typeface="Arial" panose="020B0604020202020204"/>
              </a:rPr>
              <a:t>If…	</a:t>
            </a:r>
            <a:r>
              <a:rPr sz="2000" spc="-30" dirty="0">
                <a:latin typeface="Arial" panose="020B0604020202020204"/>
                <a:cs typeface="Arial" panose="020B0604020202020204"/>
              </a:rPr>
              <a:t>Then </a:t>
            </a:r>
            <a:r>
              <a:rPr sz="2000" spc="5" dirty="0">
                <a:latin typeface="Arial" panose="020B0604020202020204"/>
                <a:cs typeface="Arial" panose="020B0604020202020204"/>
              </a:rPr>
              <a:t>Litz</a:t>
            </a:r>
            <a:r>
              <a:rPr sz="20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infers…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3065" y="2522651"/>
            <a:ext cx="2405380" cy="931544"/>
          </a:xfrm>
          <a:custGeom>
            <a:avLst/>
            <a:gdLst/>
            <a:ahLst/>
            <a:cxnLst/>
            <a:rect l="l" t="t" r="r" b="b"/>
            <a:pathLst>
              <a:path w="2405379" h="931545">
                <a:moveTo>
                  <a:pt x="407339" y="116370"/>
                </a:moveTo>
                <a:lnTo>
                  <a:pt x="359835" y="119110"/>
                </a:lnTo>
                <a:lnTo>
                  <a:pt x="313940" y="127128"/>
                </a:lnTo>
                <a:lnTo>
                  <a:pt x="269960" y="140117"/>
                </a:lnTo>
                <a:lnTo>
                  <a:pt x="228201" y="157772"/>
                </a:lnTo>
                <a:lnTo>
                  <a:pt x="188969" y="179787"/>
                </a:lnTo>
                <a:lnTo>
                  <a:pt x="152569" y="205858"/>
                </a:lnTo>
                <a:lnTo>
                  <a:pt x="119306" y="235677"/>
                </a:lnTo>
                <a:lnTo>
                  <a:pt x="89487" y="268939"/>
                </a:lnTo>
                <a:lnTo>
                  <a:pt x="63417" y="305339"/>
                </a:lnTo>
                <a:lnTo>
                  <a:pt x="41402" y="344572"/>
                </a:lnTo>
                <a:lnTo>
                  <a:pt x="23747" y="386330"/>
                </a:lnTo>
                <a:lnTo>
                  <a:pt x="10758" y="430310"/>
                </a:lnTo>
                <a:lnTo>
                  <a:pt x="2740" y="476205"/>
                </a:lnTo>
                <a:lnTo>
                  <a:pt x="0" y="523709"/>
                </a:lnTo>
                <a:lnTo>
                  <a:pt x="0" y="931049"/>
                </a:lnTo>
                <a:lnTo>
                  <a:pt x="232765" y="931049"/>
                </a:lnTo>
                <a:lnTo>
                  <a:pt x="232765" y="523709"/>
                </a:lnTo>
                <a:lnTo>
                  <a:pt x="239001" y="477304"/>
                </a:lnTo>
                <a:lnTo>
                  <a:pt x="256599" y="435602"/>
                </a:lnTo>
                <a:lnTo>
                  <a:pt x="283895" y="400270"/>
                </a:lnTo>
                <a:lnTo>
                  <a:pt x="319227" y="372972"/>
                </a:lnTo>
                <a:lnTo>
                  <a:pt x="360929" y="355372"/>
                </a:lnTo>
                <a:lnTo>
                  <a:pt x="407339" y="349135"/>
                </a:lnTo>
                <a:lnTo>
                  <a:pt x="2288984" y="349135"/>
                </a:lnTo>
                <a:lnTo>
                  <a:pt x="2405367" y="232752"/>
                </a:lnTo>
                <a:lnTo>
                  <a:pt x="2288990" y="116382"/>
                </a:lnTo>
                <a:lnTo>
                  <a:pt x="407339" y="116370"/>
                </a:lnTo>
                <a:close/>
              </a:path>
              <a:path w="2405379" h="931545">
                <a:moveTo>
                  <a:pt x="2288984" y="349135"/>
                </a:moveTo>
                <a:lnTo>
                  <a:pt x="2172601" y="349135"/>
                </a:lnTo>
                <a:lnTo>
                  <a:pt x="2172601" y="465518"/>
                </a:lnTo>
                <a:lnTo>
                  <a:pt x="2288984" y="349135"/>
                </a:lnTo>
                <a:close/>
              </a:path>
              <a:path w="2405379" h="931545">
                <a:moveTo>
                  <a:pt x="2172601" y="0"/>
                </a:moveTo>
                <a:lnTo>
                  <a:pt x="2172601" y="116382"/>
                </a:lnTo>
                <a:lnTo>
                  <a:pt x="2288990" y="116382"/>
                </a:lnTo>
                <a:lnTo>
                  <a:pt x="2172601" y="0"/>
                </a:lnTo>
                <a:close/>
              </a:path>
            </a:pathLst>
          </a:custGeom>
          <a:solidFill>
            <a:srgbClr val="5B9BD5">
              <a:alpha val="5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883065" y="3712400"/>
            <a:ext cx="2405380" cy="935990"/>
          </a:xfrm>
          <a:custGeom>
            <a:avLst/>
            <a:gdLst/>
            <a:ahLst/>
            <a:cxnLst/>
            <a:rect l="l" t="t" r="r" b="b"/>
            <a:pathLst>
              <a:path w="2405379" h="935989">
                <a:moveTo>
                  <a:pt x="233857" y="0"/>
                </a:moveTo>
                <a:lnTo>
                  <a:pt x="0" y="0"/>
                </a:lnTo>
                <a:lnTo>
                  <a:pt x="0" y="409270"/>
                </a:lnTo>
                <a:lnTo>
                  <a:pt x="2753" y="456997"/>
                </a:lnTo>
                <a:lnTo>
                  <a:pt x="10809" y="503107"/>
                </a:lnTo>
                <a:lnTo>
                  <a:pt x="23859" y="547293"/>
                </a:lnTo>
                <a:lnTo>
                  <a:pt x="41598" y="589249"/>
                </a:lnTo>
                <a:lnTo>
                  <a:pt x="63717" y="628666"/>
                </a:lnTo>
                <a:lnTo>
                  <a:pt x="89910" y="665237"/>
                </a:lnTo>
                <a:lnTo>
                  <a:pt x="119870" y="698657"/>
                </a:lnTo>
                <a:lnTo>
                  <a:pt x="153289" y="728616"/>
                </a:lnTo>
                <a:lnTo>
                  <a:pt x="189861" y="754810"/>
                </a:lnTo>
                <a:lnTo>
                  <a:pt x="229278" y="776929"/>
                </a:lnTo>
                <a:lnTo>
                  <a:pt x="271233" y="794668"/>
                </a:lnTo>
                <a:lnTo>
                  <a:pt x="315420" y="807718"/>
                </a:lnTo>
                <a:lnTo>
                  <a:pt x="361530" y="815774"/>
                </a:lnTo>
                <a:lnTo>
                  <a:pt x="409257" y="818527"/>
                </a:lnTo>
                <a:lnTo>
                  <a:pt x="2171509" y="818527"/>
                </a:lnTo>
                <a:lnTo>
                  <a:pt x="2171509" y="935456"/>
                </a:lnTo>
                <a:lnTo>
                  <a:pt x="2405367" y="701586"/>
                </a:lnTo>
                <a:lnTo>
                  <a:pt x="2288438" y="584657"/>
                </a:lnTo>
                <a:lnTo>
                  <a:pt x="409257" y="584657"/>
                </a:lnTo>
                <a:lnTo>
                  <a:pt x="362631" y="578392"/>
                </a:lnTo>
                <a:lnTo>
                  <a:pt x="320733" y="560711"/>
                </a:lnTo>
                <a:lnTo>
                  <a:pt x="285234" y="533287"/>
                </a:lnTo>
                <a:lnTo>
                  <a:pt x="257806" y="497791"/>
                </a:lnTo>
                <a:lnTo>
                  <a:pt x="240123" y="455894"/>
                </a:lnTo>
                <a:lnTo>
                  <a:pt x="233857" y="409270"/>
                </a:lnTo>
                <a:lnTo>
                  <a:pt x="233857" y="0"/>
                </a:lnTo>
                <a:close/>
              </a:path>
              <a:path w="2405379" h="935989">
                <a:moveTo>
                  <a:pt x="2171509" y="467728"/>
                </a:moveTo>
                <a:lnTo>
                  <a:pt x="2171509" y="584657"/>
                </a:lnTo>
                <a:lnTo>
                  <a:pt x="2288438" y="584657"/>
                </a:lnTo>
                <a:lnTo>
                  <a:pt x="2171509" y="467728"/>
                </a:lnTo>
                <a:close/>
              </a:path>
            </a:pathLst>
          </a:custGeom>
          <a:solidFill>
            <a:srgbClr val="5B9BD5">
              <a:alpha val="5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496415" y="2140139"/>
            <a:ext cx="2995295" cy="1200785"/>
          </a:xfrm>
          <a:custGeom>
            <a:avLst/>
            <a:gdLst/>
            <a:ahLst/>
            <a:cxnLst/>
            <a:rect l="l" t="t" r="r" b="b"/>
            <a:pathLst>
              <a:path w="2995295" h="1200785">
                <a:moveTo>
                  <a:pt x="0" y="1200329"/>
                </a:moveTo>
                <a:lnTo>
                  <a:pt x="2994723" y="1200329"/>
                </a:lnTo>
                <a:lnTo>
                  <a:pt x="2994723" y="0"/>
                </a:lnTo>
                <a:lnTo>
                  <a:pt x="0" y="0"/>
                </a:lnTo>
                <a:lnTo>
                  <a:pt x="0" y="1200329"/>
                </a:lnTo>
                <a:close/>
              </a:path>
            </a:pathLst>
          </a:custGeom>
          <a:solidFill>
            <a:srgbClr val="FFFFFF">
              <a:alpha val="6705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496415" y="2140140"/>
            <a:ext cx="2995295" cy="113665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3019" rIns="0" bIns="0" rtlCol="0">
            <a:spAutoFit/>
          </a:bodyPr>
          <a:lstStyle/>
          <a:p>
            <a:pPr marL="191135">
              <a:lnSpc>
                <a:spcPts val="2145"/>
              </a:lnSpc>
              <a:spcBef>
                <a:spcPts val="260"/>
              </a:spcBef>
            </a:pPr>
            <a:r>
              <a:rPr sz="1800" spc="-45" dirty="0">
                <a:latin typeface="Trebuchet MS" panose="020B0603020202020204"/>
                <a:cs typeface="Trebuchet MS" panose="020B0603020202020204"/>
              </a:rPr>
              <a:t>App </a:t>
            </a:r>
            <a:r>
              <a:rPr lang="zh-CN" sz="1800" spc="-80" dirty="0">
                <a:latin typeface="Trebuchet MS" panose="020B0603020202020204"/>
                <a:cs typeface="Trebuchet MS" panose="020B0603020202020204"/>
              </a:rPr>
              <a:t>分发了</a:t>
            </a:r>
            <a:r>
              <a:rPr sz="1800" spc="-90" dirty="0">
                <a:latin typeface="Trebuchet MS" panose="020B0603020202020204"/>
                <a:cs typeface="Trebuchet MS" panose="020B0603020202020204"/>
              </a:rPr>
              <a:t>micro-task</a:t>
            </a:r>
            <a:r>
              <a:rPr sz="1800" spc="-30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40" dirty="0">
                <a:latin typeface="Trebuchet MS" panose="020B0603020202020204"/>
                <a:cs typeface="Trebuchet MS" panose="020B0603020202020204"/>
              </a:rPr>
              <a:t>B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algn="ctr">
              <a:lnSpc>
                <a:spcPts val="2145"/>
              </a:lnSpc>
            </a:pPr>
            <a:r>
              <a:rPr sz="1800" b="1" spc="-114" dirty="0">
                <a:latin typeface="Trebuchet MS" panose="020B0603020202020204"/>
                <a:cs typeface="Trebuchet MS" panose="020B0603020202020204"/>
              </a:rPr>
              <a:t>after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274955" marR="266700" indent="452755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Trebuchet MS" panose="020B0603020202020204"/>
                <a:cs typeface="Trebuchet MS" panose="020B0603020202020204"/>
              </a:rPr>
              <a:t>被告知微任务A的完成情况</a:t>
            </a:r>
            <a:r>
              <a:rPr sz="1800" spc="-90" dirty="0">
                <a:latin typeface="Trebuchet MS" panose="020B0603020202020204"/>
                <a:cs typeface="Trebuchet MS" panose="020B0603020202020204"/>
              </a:rPr>
              <a:t>.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496415" y="3813745"/>
            <a:ext cx="2995295" cy="1200785"/>
          </a:xfrm>
          <a:custGeom>
            <a:avLst/>
            <a:gdLst/>
            <a:ahLst/>
            <a:cxnLst/>
            <a:rect l="l" t="t" r="r" b="b"/>
            <a:pathLst>
              <a:path w="2995295" h="1200785">
                <a:moveTo>
                  <a:pt x="0" y="1200329"/>
                </a:moveTo>
                <a:lnTo>
                  <a:pt x="2994723" y="1200329"/>
                </a:lnTo>
                <a:lnTo>
                  <a:pt x="2994723" y="0"/>
                </a:lnTo>
                <a:lnTo>
                  <a:pt x="0" y="0"/>
                </a:lnTo>
                <a:lnTo>
                  <a:pt x="0" y="1200329"/>
                </a:lnTo>
                <a:close/>
              </a:path>
            </a:pathLst>
          </a:custGeom>
          <a:solidFill>
            <a:srgbClr val="FFFFFF">
              <a:alpha val="6705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496415" y="3813746"/>
            <a:ext cx="2995295" cy="113728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191135">
              <a:lnSpc>
                <a:spcPts val="2145"/>
              </a:lnSpc>
              <a:spcBef>
                <a:spcPts val="260"/>
              </a:spcBef>
            </a:pPr>
            <a:r>
              <a:rPr sz="1800" spc="-45" dirty="0">
                <a:latin typeface="Trebuchet MS" panose="020B0603020202020204"/>
                <a:cs typeface="Trebuchet MS" panose="020B0603020202020204"/>
              </a:rPr>
              <a:t>App </a:t>
            </a:r>
            <a:r>
              <a:rPr lang="zh-CN" spc="-80" dirty="0">
                <a:latin typeface="Trebuchet MS" panose="020B0603020202020204"/>
                <a:cs typeface="Trebuchet MS" panose="020B0603020202020204"/>
                <a:sym typeface="+mn-ea"/>
              </a:rPr>
              <a:t>分发了</a:t>
            </a:r>
            <a:r>
              <a:rPr sz="1800" spc="-90" dirty="0">
                <a:latin typeface="Trebuchet MS" panose="020B0603020202020204"/>
                <a:cs typeface="Trebuchet MS" panose="020B0603020202020204"/>
              </a:rPr>
              <a:t>micro-task</a:t>
            </a:r>
            <a:r>
              <a:rPr sz="1800" spc="-30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40" dirty="0">
                <a:latin typeface="Trebuchet MS" panose="020B0603020202020204"/>
                <a:cs typeface="Trebuchet MS" panose="020B0603020202020204"/>
              </a:rPr>
              <a:t>B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635" algn="ctr">
              <a:lnSpc>
                <a:spcPts val="2145"/>
              </a:lnSpc>
            </a:pPr>
            <a:r>
              <a:rPr lang="en-US" sz="1800">
                <a:latin typeface="Trebuchet MS" panose="020B0603020202020204"/>
                <a:cs typeface="Trebuchet MS" panose="020B0603020202020204"/>
              </a:rPr>
              <a:t>before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274955" marR="266700" indent="452755">
              <a:lnSpc>
                <a:spcPct val="100000"/>
              </a:lnSpc>
              <a:spcBef>
                <a:spcPts val="5"/>
              </a:spcBef>
            </a:pPr>
            <a:r>
              <a:rPr dirty="0">
                <a:latin typeface="Trebuchet MS" panose="020B0603020202020204"/>
                <a:cs typeface="Trebuchet MS" panose="020B0603020202020204"/>
                <a:sym typeface="+mn-ea"/>
              </a:rPr>
              <a:t>被告知微任务A的完成情况</a:t>
            </a:r>
            <a:r>
              <a:rPr spc="-90" dirty="0">
                <a:latin typeface="Trebuchet MS" panose="020B0603020202020204"/>
                <a:cs typeface="Trebuchet MS" panose="020B0603020202020204"/>
                <a:sym typeface="+mn-ea"/>
              </a:rPr>
              <a:t>.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83263" y="2594254"/>
            <a:ext cx="2806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5" dirty="0">
                <a:latin typeface="Trebuchet MS" panose="020B0603020202020204"/>
                <a:cs typeface="Trebuchet MS" panose="020B0603020202020204"/>
              </a:rPr>
              <a:t>(</a:t>
            </a:r>
            <a:r>
              <a:rPr sz="1800" spc="-95" dirty="0">
                <a:latin typeface="Trebuchet MS" panose="020B0603020202020204"/>
                <a:cs typeface="Trebuchet MS" panose="020B0603020202020204"/>
              </a:rPr>
              <a:t>1</a:t>
            </a:r>
            <a:r>
              <a:rPr sz="1800" spc="-120" dirty="0">
                <a:latin typeface="Trebuchet MS" panose="020B0603020202020204"/>
                <a:cs typeface="Trebuchet MS" panose="020B0603020202020204"/>
              </a:rPr>
              <a:t>)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83263" y="4229074"/>
            <a:ext cx="2806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5" dirty="0">
                <a:latin typeface="Trebuchet MS" panose="020B0603020202020204"/>
                <a:cs typeface="Trebuchet MS" panose="020B0603020202020204"/>
              </a:rPr>
              <a:t>(</a:t>
            </a:r>
            <a:r>
              <a:rPr sz="1800" spc="-95" dirty="0">
                <a:latin typeface="Trebuchet MS" panose="020B0603020202020204"/>
                <a:cs typeface="Trebuchet MS" panose="020B0603020202020204"/>
              </a:rPr>
              <a:t>2</a:t>
            </a:r>
            <a:r>
              <a:rPr sz="1800" spc="-120" dirty="0">
                <a:latin typeface="Trebuchet MS" panose="020B0603020202020204"/>
                <a:cs typeface="Trebuchet MS" panose="020B0603020202020204"/>
              </a:rPr>
              <a:t>)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83263" y="5209171"/>
            <a:ext cx="8758555" cy="852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indent="0">
              <a:lnSpc>
                <a:spcPct val="100000"/>
              </a:lnSpc>
              <a:spcBef>
                <a:spcPts val="100"/>
              </a:spcBef>
              <a:buNone/>
              <a:tabLst>
                <a:tab pos="321310" algn="l"/>
              </a:tabLst>
            </a:pPr>
            <a:r>
              <a:rPr lang="zh-CN" sz="1800" spc="-65" dirty="0">
                <a:latin typeface="Trebuchet MS" panose="020B0603020202020204"/>
                <a:cs typeface="Trebuchet MS" panose="020B0603020202020204"/>
              </a:rPr>
              <a:t>必要的的顺序保证</a:t>
            </a:r>
            <a:r>
              <a:rPr sz="1800" spc="-95" dirty="0">
                <a:latin typeface="Trebuchet MS" panose="020B0603020202020204"/>
                <a:cs typeface="Trebuchet MS" panose="020B0603020202020204"/>
              </a:rPr>
              <a:t>,</a:t>
            </a:r>
            <a:r>
              <a:rPr sz="1800" spc="-13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lang="zh-CN" sz="1800" spc="-130" dirty="0">
                <a:latin typeface="Trebuchet MS" panose="020B0603020202020204"/>
                <a:cs typeface="Trebuchet MS" panose="020B0603020202020204"/>
              </a:rPr>
              <a:t>需要</a:t>
            </a:r>
            <a:r>
              <a:rPr sz="1800" dirty="0">
                <a:latin typeface="Trebuchet MS" panose="020B0603020202020204"/>
                <a:cs typeface="Trebuchet MS" panose="020B0603020202020204"/>
              </a:rPr>
              <a:t>应用级模型调度</a:t>
            </a:r>
            <a:r>
              <a:rPr sz="1800" spc="-85" dirty="0">
                <a:latin typeface="Trebuchet MS" panose="020B0603020202020204"/>
                <a:cs typeface="Trebuchet MS" panose="020B0603020202020204"/>
              </a:rPr>
              <a:t>.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Trebuchet MS" panose="020B0603020202020204"/>
              <a:buAutoNum type="arabicParenBoth"/>
            </a:pPr>
            <a:endParaRPr sz="1850">
              <a:latin typeface="Times New Roman" panose="02020603050405020304"/>
              <a:cs typeface="Times New Roman" panose="02020603050405020304"/>
            </a:endParaRPr>
          </a:p>
          <a:p>
            <a:pPr marL="12700" indent="0">
              <a:lnSpc>
                <a:spcPct val="100000"/>
              </a:lnSpc>
              <a:buNone/>
              <a:tabLst>
                <a:tab pos="320675" algn="l"/>
              </a:tabLst>
            </a:pPr>
            <a:endParaRPr sz="18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416169" y="2181440"/>
            <a:ext cx="2073910" cy="1159510"/>
          </a:xfrm>
          <a:custGeom>
            <a:avLst/>
            <a:gdLst/>
            <a:ahLst/>
            <a:cxnLst/>
            <a:rect l="l" t="t" r="r" b="b"/>
            <a:pathLst>
              <a:path w="2073909" h="1159510">
                <a:moveTo>
                  <a:pt x="1880615" y="0"/>
                </a:moveTo>
                <a:lnTo>
                  <a:pt x="193230" y="0"/>
                </a:lnTo>
                <a:lnTo>
                  <a:pt x="148924" y="5103"/>
                </a:lnTo>
                <a:lnTo>
                  <a:pt x="108252" y="19640"/>
                </a:lnTo>
                <a:lnTo>
                  <a:pt x="72374" y="42450"/>
                </a:lnTo>
                <a:lnTo>
                  <a:pt x="42450" y="72374"/>
                </a:lnTo>
                <a:lnTo>
                  <a:pt x="19640" y="108252"/>
                </a:lnTo>
                <a:lnTo>
                  <a:pt x="5103" y="148924"/>
                </a:lnTo>
                <a:lnTo>
                  <a:pt x="0" y="193230"/>
                </a:lnTo>
                <a:lnTo>
                  <a:pt x="0" y="966127"/>
                </a:lnTo>
                <a:lnTo>
                  <a:pt x="5103" y="1010433"/>
                </a:lnTo>
                <a:lnTo>
                  <a:pt x="19640" y="1051104"/>
                </a:lnTo>
                <a:lnTo>
                  <a:pt x="42450" y="1086982"/>
                </a:lnTo>
                <a:lnTo>
                  <a:pt x="72374" y="1116906"/>
                </a:lnTo>
                <a:lnTo>
                  <a:pt x="108252" y="1139717"/>
                </a:lnTo>
                <a:lnTo>
                  <a:pt x="148924" y="1154254"/>
                </a:lnTo>
                <a:lnTo>
                  <a:pt x="193230" y="1159357"/>
                </a:lnTo>
                <a:lnTo>
                  <a:pt x="1880615" y="1159357"/>
                </a:lnTo>
                <a:lnTo>
                  <a:pt x="1924921" y="1154254"/>
                </a:lnTo>
                <a:lnTo>
                  <a:pt x="1965593" y="1139717"/>
                </a:lnTo>
                <a:lnTo>
                  <a:pt x="2001471" y="1116906"/>
                </a:lnTo>
                <a:lnTo>
                  <a:pt x="2031395" y="1086982"/>
                </a:lnTo>
                <a:lnTo>
                  <a:pt x="2054206" y="1051104"/>
                </a:lnTo>
                <a:lnTo>
                  <a:pt x="2068743" y="1010433"/>
                </a:lnTo>
                <a:lnTo>
                  <a:pt x="2073846" y="966127"/>
                </a:lnTo>
                <a:lnTo>
                  <a:pt x="2073846" y="193230"/>
                </a:lnTo>
                <a:lnTo>
                  <a:pt x="2068743" y="148924"/>
                </a:lnTo>
                <a:lnTo>
                  <a:pt x="2054206" y="108252"/>
                </a:lnTo>
                <a:lnTo>
                  <a:pt x="2031395" y="72374"/>
                </a:lnTo>
                <a:lnTo>
                  <a:pt x="2001471" y="42450"/>
                </a:lnTo>
                <a:lnTo>
                  <a:pt x="1965593" y="19640"/>
                </a:lnTo>
                <a:lnTo>
                  <a:pt x="1924921" y="5103"/>
                </a:lnTo>
                <a:lnTo>
                  <a:pt x="1880615" y="0"/>
                </a:lnTo>
                <a:close/>
              </a:path>
            </a:pathLst>
          </a:custGeom>
          <a:solidFill>
            <a:srgbClr val="5B9B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416169" y="2181440"/>
            <a:ext cx="2073910" cy="1159510"/>
          </a:xfrm>
          <a:custGeom>
            <a:avLst/>
            <a:gdLst/>
            <a:ahLst/>
            <a:cxnLst/>
            <a:rect l="l" t="t" r="r" b="b"/>
            <a:pathLst>
              <a:path w="2073909" h="1159510">
                <a:moveTo>
                  <a:pt x="0" y="193230"/>
                </a:moveTo>
                <a:lnTo>
                  <a:pt x="5103" y="148924"/>
                </a:lnTo>
                <a:lnTo>
                  <a:pt x="19640" y="108252"/>
                </a:lnTo>
                <a:lnTo>
                  <a:pt x="42450" y="72374"/>
                </a:lnTo>
                <a:lnTo>
                  <a:pt x="72374" y="42450"/>
                </a:lnTo>
                <a:lnTo>
                  <a:pt x="108252" y="19640"/>
                </a:lnTo>
                <a:lnTo>
                  <a:pt x="148924" y="5103"/>
                </a:lnTo>
                <a:lnTo>
                  <a:pt x="193230" y="0"/>
                </a:lnTo>
                <a:lnTo>
                  <a:pt x="1880621" y="0"/>
                </a:lnTo>
                <a:lnTo>
                  <a:pt x="1924927" y="5103"/>
                </a:lnTo>
                <a:lnTo>
                  <a:pt x="1965599" y="19640"/>
                </a:lnTo>
                <a:lnTo>
                  <a:pt x="2001477" y="42450"/>
                </a:lnTo>
                <a:lnTo>
                  <a:pt x="2031401" y="72374"/>
                </a:lnTo>
                <a:lnTo>
                  <a:pt x="2054211" y="108252"/>
                </a:lnTo>
                <a:lnTo>
                  <a:pt x="2068747" y="148924"/>
                </a:lnTo>
                <a:lnTo>
                  <a:pt x="2073851" y="193230"/>
                </a:lnTo>
                <a:lnTo>
                  <a:pt x="2073851" y="966130"/>
                </a:lnTo>
                <a:lnTo>
                  <a:pt x="2068747" y="1010437"/>
                </a:lnTo>
                <a:lnTo>
                  <a:pt x="2054211" y="1051109"/>
                </a:lnTo>
                <a:lnTo>
                  <a:pt x="2031401" y="1086986"/>
                </a:lnTo>
                <a:lnTo>
                  <a:pt x="2001477" y="1116910"/>
                </a:lnTo>
                <a:lnTo>
                  <a:pt x="1965599" y="1139720"/>
                </a:lnTo>
                <a:lnTo>
                  <a:pt x="1924927" y="1154257"/>
                </a:lnTo>
                <a:lnTo>
                  <a:pt x="1880621" y="1159360"/>
                </a:lnTo>
                <a:lnTo>
                  <a:pt x="193230" y="1159360"/>
                </a:lnTo>
                <a:lnTo>
                  <a:pt x="148924" y="1154257"/>
                </a:lnTo>
                <a:lnTo>
                  <a:pt x="108252" y="1139720"/>
                </a:lnTo>
                <a:lnTo>
                  <a:pt x="72374" y="1116910"/>
                </a:lnTo>
                <a:lnTo>
                  <a:pt x="42450" y="1086986"/>
                </a:lnTo>
                <a:lnTo>
                  <a:pt x="19640" y="1051109"/>
                </a:lnTo>
                <a:lnTo>
                  <a:pt x="5103" y="1010437"/>
                </a:lnTo>
                <a:lnTo>
                  <a:pt x="0" y="966130"/>
                </a:lnTo>
                <a:lnTo>
                  <a:pt x="0" y="193230"/>
                </a:lnTo>
                <a:close/>
              </a:path>
            </a:pathLst>
          </a:custGeom>
          <a:ln w="12700">
            <a:solidFill>
              <a:srgbClr val="4171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5622035" y="2324239"/>
            <a:ext cx="1663064" cy="84581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indent="63500" algn="just">
              <a:lnSpc>
                <a:spcPct val="100000"/>
              </a:lnSpc>
              <a:spcBef>
                <a:spcPts val="110"/>
              </a:spcBef>
            </a:pPr>
            <a:r>
              <a:rPr sz="1800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Completion </a:t>
            </a:r>
            <a:r>
              <a:rPr sz="18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 </a:t>
            </a:r>
            <a:r>
              <a:rPr sz="1800" spc="-2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  </a:t>
            </a:r>
            <a:r>
              <a:rPr sz="1800" b="1" i="1" spc="-114" dirty="0">
                <a:solidFill>
                  <a:srgbClr val="FFC000"/>
                </a:solidFill>
                <a:latin typeface="Trebuchet MS" panose="020B0603020202020204"/>
                <a:cs typeface="Trebuchet MS" panose="020B0603020202020204"/>
              </a:rPr>
              <a:t>may </a:t>
            </a:r>
            <a:r>
              <a:rPr sz="1800" b="1" i="1" spc="-110" dirty="0">
                <a:solidFill>
                  <a:srgbClr val="FFC000"/>
                </a:solidFill>
                <a:latin typeface="Trebuchet MS" panose="020B0603020202020204"/>
                <a:cs typeface="Trebuchet MS" panose="020B0603020202020204"/>
              </a:rPr>
              <a:t>have</a:t>
            </a:r>
            <a:r>
              <a:rPr sz="1800" b="1" i="1" spc="-220" dirty="0">
                <a:solidFill>
                  <a:srgbClr val="FFC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b="1" i="1" spc="-114" dirty="0">
                <a:solidFill>
                  <a:srgbClr val="FFC000"/>
                </a:solidFill>
                <a:latin typeface="Trebuchet MS" panose="020B0603020202020204"/>
                <a:cs typeface="Trebuchet MS" panose="020B0603020202020204"/>
              </a:rPr>
              <a:t>caused  </a:t>
            </a:r>
            <a:r>
              <a:rPr sz="1800" spc="-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the </a:t>
            </a:r>
            <a:r>
              <a:rPr sz="1800" spc="-8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dispatch </a:t>
            </a:r>
            <a:r>
              <a:rPr sz="18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1800" spc="-25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B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416169" y="3841673"/>
            <a:ext cx="2073910" cy="1159510"/>
          </a:xfrm>
          <a:custGeom>
            <a:avLst/>
            <a:gdLst/>
            <a:ahLst/>
            <a:cxnLst/>
            <a:rect l="l" t="t" r="r" b="b"/>
            <a:pathLst>
              <a:path w="2073909" h="1159510">
                <a:moveTo>
                  <a:pt x="1880615" y="0"/>
                </a:moveTo>
                <a:lnTo>
                  <a:pt x="193230" y="0"/>
                </a:lnTo>
                <a:lnTo>
                  <a:pt x="148924" y="5103"/>
                </a:lnTo>
                <a:lnTo>
                  <a:pt x="108252" y="19640"/>
                </a:lnTo>
                <a:lnTo>
                  <a:pt x="72374" y="42450"/>
                </a:lnTo>
                <a:lnTo>
                  <a:pt x="42450" y="72374"/>
                </a:lnTo>
                <a:lnTo>
                  <a:pt x="19640" y="108252"/>
                </a:lnTo>
                <a:lnTo>
                  <a:pt x="5103" y="148924"/>
                </a:lnTo>
                <a:lnTo>
                  <a:pt x="0" y="193230"/>
                </a:lnTo>
                <a:lnTo>
                  <a:pt x="0" y="966127"/>
                </a:lnTo>
                <a:lnTo>
                  <a:pt x="5103" y="1010433"/>
                </a:lnTo>
                <a:lnTo>
                  <a:pt x="19640" y="1051104"/>
                </a:lnTo>
                <a:lnTo>
                  <a:pt x="42450" y="1086982"/>
                </a:lnTo>
                <a:lnTo>
                  <a:pt x="72374" y="1116906"/>
                </a:lnTo>
                <a:lnTo>
                  <a:pt x="108252" y="1139717"/>
                </a:lnTo>
                <a:lnTo>
                  <a:pt x="148924" y="1154254"/>
                </a:lnTo>
                <a:lnTo>
                  <a:pt x="193230" y="1159357"/>
                </a:lnTo>
                <a:lnTo>
                  <a:pt x="1880615" y="1159357"/>
                </a:lnTo>
                <a:lnTo>
                  <a:pt x="1924921" y="1154254"/>
                </a:lnTo>
                <a:lnTo>
                  <a:pt x="1965593" y="1139717"/>
                </a:lnTo>
                <a:lnTo>
                  <a:pt x="2001471" y="1116906"/>
                </a:lnTo>
                <a:lnTo>
                  <a:pt x="2031395" y="1086982"/>
                </a:lnTo>
                <a:lnTo>
                  <a:pt x="2054206" y="1051104"/>
                </a:lnTo>
                <a:lnTo>
                  <a:pt x="2068743" y="1010433"/>
                </a:lnTo>
                <a:lnTo>
                  <a:pt x="2073846" y="966127"/>
                </a:lnTo>
                <a:lnTo>
                  <a:pt x="2073846" y="193230"/>
                </a:lnTo>
                <a:lnTo>
                  <a:pt x="2068743" y="148924"/>
                </a:lnTo>
                <a:lnTo>
                  <a:pt x="2054206" y="108252"/>
                </a:lnTo>
                <a:lnTo>
                  <a:pt x="2031395" y="72374"/>
                </a:lnTo>
                <a:lnTo>
                  <a:pt x="2001471" y="42450"/>
                </a:lnTo>
                <a:lnTo>
                  <a:pt x="1965593" y="19640"/>
                </a:lnTo>
                <a:lnTo>
                  <a:pt x="1924921" y="5103"/>
                </a:lnTo>
                <a:lnTo>
                  <a:pt x="1880615" y="0"/>
                </a:lnTo>
                <a:close/>
              </a:path>
            </a:pathLst>
          </a:custGeom>
          <a:solidFill>
            <a:srgbClr val="5B9B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416169" y="3841673"/>
            <a:ext cx="2073910" cy="1159510"/>
          </a:xfrm>
          <a:custGeom>
            <a:avLst/>
            <a:gdLst/>
            <a:ahLst/>
            <a:cxnLst/>
            <a:rect l="l" t="t" r="r" b="b"/>
            <a:pathLst>
              <a:path w="2073909" h="1159510">
                <a:moveTo>
                  <a:pt x="0" y="193230"/>
                </a:moveTo>
                <a:lnTo>
                  <a:pt x="5103" y="148924"/>
                </a:lnTo>
                <a:lnTo>
                  <a:pt x="19640" y="108252"/>
                </a:lnTo>
                <a:lnTo>
                  <a:pt x="42450" y="72374"/>
                </a:lnTo>
                <a:lnTo>
                  <a:pt x="72374" y="42450"/>
                </a:lnTo>
                <a:lnTo>
                  <a:pt x="108252" y="19640"/>
                </a:lnTo>
                <a:lnTo>
                  <a:pt x="148924" y="5103"/>
                </a:lnTo>
                <a:lnTo>
                  <a:pt x="193230" y="0"/>
                </a:lnTo>
                <a:lnTo>
                  <a:pt x="1880621" y="0"/>
                </a:lnTo>
                <a:lnTo>
                  <a:pt x="1924927" y="5103"/>
                </a:lnTo>
                <a:lnTo>
                  <a:pt x="1965599" y="19640"/>
                </a:lnTo>
                <a:lnTo>
                  <a:pt x="2001477" y="42450"/>
                </a:lnTo>
                <a:lnTo>
                  <a:pt x="2031401" y="72374"/>
                </a:lnTo>
                <a:lnTo>
                  <a:pt x="2054211" y="108252"/>
                </a:lnTo>
                <a:lnTo>
                  <a:pt x="2068747" y="148924"/>
                </a:lnTo>
                <a:lnTo>
                  <a:pt x="2073851" y="193230"/>
                </a:lnTo>
                <a:lnTo>
                  <a:pt x="2073851" y="966130"/>
                </a:lnTo>
                <a:lnTo>
                  <a:pt x="2068747" y="1010437"/>
                </a:lnTo>
                <a:lnTo>
                  <a:pt x="2054211" y="1051109"/>
                </a:lnTo>
                <a:lnTo>
                  <a:pt x="2031401" y="1086986"/>
                </a:lnTo>
                <a:lnTo>
                  <a:pt x="2001477" y="1116910"/>
                </a:lnTo>
                <a:lnTo>
                  <a:pt x="1965599" y="1139720"/>
                </a:lnTo>
                <a:lnTo>
                  <a:pt x="1924927" y="1154257"/>
                </a:lnTo>
                <a:lnTo>
                  <a:pt x="1880621" y="1159360"/>
                </a:lnTo>
                <a:lnTo>
                  <a:pt x="193230" y="1159360"/>
                </a:lnTo>
                <a:lnTo>
                  <a:pt x="148924" y="1154257"/>
                </a:lnTo>
                <a:lnTo>
                  <a:pt x="108252" y="1139720"/>
                </a:lnTo>
                <a:lnTo>
                  <a:pt x="72374" y="1116910"/>
                </a:lnTo>
                <a:lnTo>
                  <a:pt x="42450" y="1086986"/>
                </a:lnTo>
                <a:lnTo>
                  <a:pt x="19640" y="1051109"/>
                </a:lnTo>
                <a:lnTo>
                  <a:pt x="5103" y="1010437"/>
                </a:lnTo>
                <a:lnTo>
                  <a:pt x="0" y="966130"/>
                </a:lnTo>
                <a:lnTo>
                  <a:pt x="0" y="193230"/>
                </a:lnTo>
                <a:close/>
              </a:path>
            </a:pathLst>
          </a:custGeom>
          <a:ln w="12700">
            <a:solidFill>
              <a:srgbClr val="4171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5658548" y="3984473"/>
            <a:ext cx="1590675" cy="84581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065" marR="5080" indent="-1270" algn="ctr">
              <a:lnSpc>
                <a:spcPct val="100000"/>
              </a:lnSpc>
              <a:spcBef>
                <a:spcPts val="110"/>
              </a:spcBef>
            </a:pPr>
            <a:r>
              <a:rPr sz="1800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Completion </a:t>
            </a:r>
            <a:r>
              <a:rPr sz="18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 </a:t>
            </a:r>
            <a:r>
              <a:rPr sz="1800" spc="-2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  </a:t>
            </a:r>
            <a:r>
              <a:rPr sz="1800" b="1" i="1" spc="-135" dirty="0">
                <a:solidFill>
                  <a:srgbClr val="ED7D31"/>
                </a:solidFill>
                <a:latin typeface="Trebuchet MS" panose="020B0603020202020204"/>
                <a:cs typeface="Trebuchet MS" panose="020B0603020202020204"/>
              </a:rPr>
              <a:t>did </a:t>
            </a:r>
            <a:r>
              <a:rPr sz="1800" b="1" i="1" spc="-105" dirty="0">
                <a:solidFill>
                  <a:srgbClr val="ED7D31"/>
                </a:solidFill>
                <a:latin typeface="Trebuchet MS" panose="020B0603020202020204"/>
                <a:cs typeface="Trebuchet MS" panose="020B0603020202020204"/>
              </a:rPr>
              <a:t>not </a:t>
            </a:r>
            <a:r>
              <a:rPr sz="1800" b="1" i="1" spc="-114" dirty="0">
                <a:solidFill>
                  <a:srgbClr val="ED7D31"/>
                </a:solidFill>
                <a:latin typeface="Trebuchet MS" panose="020B0603020202020204"/>
                <a:cs typeface="Trebuchet MS" panose="020B0603020202020204"/>
              </a:rPr>
              <a:t>cause  </a:t>
            </a:r>
            <a:r>
              <a:rPr sz="1800" spc="-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the </a:t>
            </a:r>
            <a:r>
              <a:rPr sz="1800" spc="-8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dispatch </a:t>
            </a:r>
            <a:r>
              <a:rPr sz="18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1800" spc="-2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B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355748" y="2186089"/>
            <a:ext cx="2073910" cy="1159510"/>
          </a:xfrm>
          <a:custGeom>
            <a:avLst/>
            <a:gdLst/>
            <a:ahLst/>
            <a:cxnLst/>
            <a:rect l="l" t="t" r="r" b="b"/>
            <a:pathLst>
              <a:path w="2073909" h="1159510">
                <a:moveTo>
                  <a:pt x="1880616" y="0"/>
                </a:moveTo>
                <a:lnTo>
                  <a:pt x="193230" y="0"/>
                </a:lnTo>
                <a:lnTo>
                  <a:pt x="148924" y="5103"/>
                </a:lnTo>
                <a:lnTo>
                  <a:pt x="108252" y="19640"/>
                </a:lnTo>
                <a:lnTo>
                  <a:pt x="72374" y="42450"/>
                </a:lnTo>
                <a:lnTo>
                  <a:pt x="42450" y="72374"/>
                </a:lnTo>
                <a:lnTo>
                  <a:pt x="19640" y="108252"/>
                </a:lnTo>
                <a:lnTo>
                  <a:pt x="5103" y="148924"/>
                </a:lnTo>
                <a:lnTo>
                  <a:pt x="0" y="193230"/>
                </a:lnTo>
                <a:lnTo>
                  <a:pt x="0" y="966139"/>
                </a:lnTo>
                <a:lnTo>
                  <a:pt x="5103" y="1010445"/>
                </a:lnTo>
                <a:lnTo>
                  <a:pt x="19640" y="1051117"/>
                </a:lnTo>
                <a:lnTo>
                  <a:pt x="42450" y="1086995"/>
                </a:lnTo>
                <a:lnTo>
                  <a:pt x="72374" y="1116919"/>
                </a:lnTo>
                <a:lnTo>
                  <a:pt x="108252" y="1139730"/>
                </a:lnTo>
                <a:lnTo>
                  <a:pt x="148924" y="1154266"/>
                </a:lnTo>
                <a:lnTo>
                  <a:pt x="193230" y="1159370"/>
                </a:lnTo>
                <a:lnTo>
                  <a:pt x="1880616" y="1159370"/>
                </a:lnTo>
                <a:lnTo>
                  <a:pt x="1924921" y="1154266"/>
                </a:lnTo>
                <a:lnTo>
                  <a:pt x="1965593" y="1139730"/>
                </a:lnTo>
                <a:lnTo>
                  <a:pt x="2001471" y="1116919"/>
                </a:lnTo>
                <a:lnTo>
                  <a:pt x="2031395" y="1086995"/>
                </a:lnTo>
                <a:lnTo>
                  <a:pt x="2054206" y="1051117"/>
                </a:lnTo>
                <a:lnTo>
                  <a:pt x="2068743" y="1010445"/>
                </a:lnTo>
                <a:lnTo>
                  <a:pt x="2073846" y="966139"/>
                </a:lnTo>
                <a:lnTo>
                  <a:pt x="2073846" y="193230"/>
                </a:lnTo>
                <a:lnTo>
                  <a:pt x="2068743" y="148924"/>
                </a:lnTo>
                <a:lnTo>
                  <a:pt x="2054206" y="108252"/>
                </a:lnTo>
                <a:lnTo>
                  <a:pt x="2031395" y="72374"/>
                </a:lnTo>
                <a:lnTo>
                  <a:pt x="2001471" y="42450"/>
                </a:lnTo>
                <a:lnTo>
                  <a:pt x="1965593" y="19640"/>
                </a:lnTo>
                <a:lnTo>
                  <a:pt x="1924921" y="5103"/>
                </a:lnTo>
                <a:lnTo>
                  <a:pt x="1880616" y="0"/>
                </a:lnTo>
                <a:close/>
              </a:path>
            </a:pathLst>
          </a:custGeom>
          <a:solidFill>
            <a:srgbClr val="5B9B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8355748" y="2186089"/>
            <a:ext cx="2073910" cy="1159510"/>
          </a:xfrm>
          <a:custGeom>
            <a:avLst/>
            <a:gdLst/>
            <a:ahLst/>
            <a:cxnLst/>
            <a:rect l="l" t="t" r="r" b="b"/>
            <a:pathLst>
              <a:path w="2073909" h="1159510">
                <a:moveTo>
                  <a:pt x="0" y="193230"/>
                </a:moveTo>
                <a:lnTo>
                  <a:pt x="5103" y="148924"/>
                </a:lnTo>
                <a:lnTo>
                  <a:pt x="19640" y="108252"/>
                </a:lnTo>
                <a:lnTo>
                  <a:pt x="42450" y="72374"/>
                </a:lnTo>
                <a:lnTo>
                  <a:pt x="72374" y="42450"/>
                </a:lnTo>
                <a:lnTo>
                  <a:pt x="108252" y="19640"/>
                </a:lnTo>
                <a:lnTo>
                  <a:pt x="148924" y="5103"/>
                </a:lnTo>
                <a:lnTo>
                  <a:pt x="193230" y="0"/>
                </a:lnTo>
                <a:lnTo>
                  <a:pt x="1880621" y="0"/>
                </a:lnTo>
                <a:lnTo>
                  <a:pt x="1924927" y="5103"/>
                </a:lnTo>
                <a:lnTo>
                  <a:pt x="1965599" y="19640"/>
                </a:lnTo>
                <a:lnTo>
                  <a:pt x="2001477" y="42450"/>
                </a:lnTo>
                <a:lnTo>
                  <a:pt x="2031401" y="72374"/>
                </a:lnTo>
                <a:lnTo>
                  <a:pt x="2054211" y="108252"/>
                </a:lnTo>
                <a:lnTo>
                  <a:pt x="2068747" y="148924"/>
                </a:lnTo>
                <a:lnTo>
                  <a:pt x="2073851" y="193230"/>
                </a:lnTo>
                <a:lnTo>
                  <a:pt x="2073851" y="966130"/>
                </a:lnTo>
                <a:lnTo>
                  <a:pt x="2068747" y="1010437"/>
                </a:lnTo>
                <a:lnTo>
                  <a:pt x="2054211" y="1051109"/>
                </a:lnTo>
                <a:lnTo>
                  <a:pt x="2031401" y="1086986"/>
                </a:lnTo>
                <a:lnTo>
                  <a:pt x="2001477" y="1116910"/>
                </a:lnTo>
                <a:lnTo>
                  <a:pt x="1965599" y="1139720"/>
                </a:lnTo>
                <a:lnTo>
                  <a:pt x="1924927" y="1154257"/>
                </a:lnTo>
                <a:lnTo>
                  <a:pt x="1880621" y="1159360"/>
                </a:lnTo>
                <a:lnTo>
                  <a:pt x="193230" y="1159360"/>
                </a:lnTo>
                <a:lnTo>
                  <a:pt x="148924" y="1154257"/>
                </a:lnTo>
                <a:lnTo>
                  <a:pt x="108252" y="1139720"/>
                </a:lnTo>
                <a:lnTo>
                  <a:pt x="72374" y="1116910"/>
                </a:lnTo>
                <a:lnTo>
                  <a:pt x="42450" y="1086986"/>
                </a:lnTo>
                <a:lnTo>
                  <a:pt x="19640" y="1051109"/>
                </a:lnTo>
                <a:lnTo>
                  <a:pt x="5103" y="1010437"/>
                </a:lnTo>
                <a:lnTo>
                  <a:pt x="0" y="966130"/>
                </a:lnTo>
                <a:lnTo>
                  <a:pt x="0" y="193230"/>
                </a:lnTo>
                <a:close/>
              </a:path>
            </a:pathLst>
          </a:custGeom>
          <a:ln w="12700">
            <a:solidFill>
              <a:srgbClr val="4171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8423998" y="1722996"/>
            <a:ext cx="2165985" cy="1590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" dirty="0">
                <a:latin typeface="Arial" panose="020B0604020202020204"/>
                <a:cs typeface="Arial" panose="020B0604020202020204"/>
              </a:rPr>
              <a:t>And </a:t>
            </a:r>
            <a:r>
              <a:rPr sz="2000" spc="5" dirty="0">
                <a:latin typeface="Arial" panose="020B0604020202020204"/>
                <a:cs typeface="Arial" panose="020B0604020202020204"/>
              </a:rPr>
              <a:t>Litz</a:t>
            </a:r>
            <a:r>
              <a:rPr sz="2000" spc="-9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5" dirty="0">
                <a:latin typeface="Arial" panose="020B0604020202020204"/>
                <a:cs typeface="Arial" panose="020B0604020202020204"/>
              </a:rPr>
              <a:t>ensures…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323215">
              <a:lnSpc>
                <a:spcPts val="2145"/>
              </a:lnSpc>
              <a:spcBef>
                <a:spcPts val="1290"/>
              </a:spcBef>
            </a:pPr>
            <a:r>
              <a:rPr sz="1800" spc="-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B </a:t>
            </a:r>
            <a:r>
              <a:rPr sz="1800" spc="-1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will</a:t>
            </a:r>
            <a:r>
              <a:rPr sz="18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observe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R="219710" algn="ctr">
              <a:lnSpc>
                <a:spcPts val="2145"/>
              </a:lnSpc>
            </a:pPr>
            <a:r>
              <a:rPr sz="1800" b="1" i="1" spc="-135" dirty="0">
                <a:solidFill>
                  <a:srgbClr val="92D050"/>
                </a:solidFill>
                <a:latin typeface="Trebuchet MS" panose="020B0603020202020204"/>
                <a:cs typeface="Trebuchet MS" panose="020B0603020202020204"/>
              </a:rPr>
              <a:t>all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292100" marR="512445" algn="ctr">
              <a:lnSpc>
                <a:spcPct val="100000"/>
              </a:lnSpc>
              <a:spcBef>
                <a:spcPts val="5"/>
              </a:spcBef>
            </a:pPr>
            <a:r>
              <a:rPr sz="18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 </a:t>
            </a:r>
            <a:r>
              <a:rPr sz="1800" spc="-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1800" spc="-2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updates  made </a:t>
            </a:r>
            <a:r>
              <a:rPr sz="18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by</a:t>
            </a:r>
            <a:r>
              <a:rPr sz="1800" spc="-2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8355748" y="3813746"/>
            <a:ext cx="2073910" cy="1159510"/>
          </a:xfrm>
          <a:custGeom>
            <a:avLst/>
            <a:gdLst/>
            <a:ahLst/>
            <a:cxnLst/>
            <a:rect l="l" t="t" r="r" b="b"/>
            <a:pathLst>
              <a:path w="2073909" h="1159510">
                <a:moveTo>
                  <a:pt x="1880616" y="0"/>
                </a:moveTo>
                <a:lnTo>
                  <a:pt x="193230" y="0"/>
                </a:lnTo>
                <a:lnTo>
                  <a:pt x="148924" y="5103"/>
                </a:lnTo>
                <a:lnTo>
                  <a:pt x="108252" y="19640"/>
                </a:lnTo>
                <a:lnTo>
                  <a:pt x="72374" y="42450"/>
                </a:lnTo>
                <a:lnTo>
                  <a:pt x="42450" y="72374"/>
                </a:lnTo>
                <a:lnTo>
                  <a:pt x="19640" y="108252"/>
                </a:lnTo>
                <a:lnTo>
                  <a:pt x="5103" y="148924"/>
                </a:lnTo>
                <a:lnTo>
                  <a:pt x="0" y="193230"/>
                </a:lnTo>
                <a:lnTo>
                  <a:pt x="0" y="966127"/>
                </a:lnTo>
                <a:lnTo>
                  <a:pt x="5103" y="1010433"/>
                </a:lnTo>
                <a:lnTo>
                  <a:pt x="19640" y="1051104"/>
                </a:lnTo>
                <a:lnTo>
                  <a:pt x="42450" y="1086982"/>
                </a:lnTo>
                <a:lnTo>
                  <a:pt x="72374" y="1116906"/>
                </a:lnTo>
                <a:lnTo>
                  <a:pt x="108252" y="1139717"/>
                </a:lnTo>
                <a:lnTo>
                  <a:pt x="148924" y="1154254"/>
                </a:lnTo>
                <a:lnTo>
                  <a:pt x="193230" y="1159357"/>
                </a:lnTo>
                <a:lnTo>
                  <a:pt x="1880616" y="1159357"/>
                </a:lnTo>
                <a:lnTo>
                  <a:pt x="1924921" y="1154254"/>
                </a:lnTo>
                <a:lnTo>
                  <a:pt x="1965593" y="1139717"/>
                </a:lnTo>
                <a:lnTo>
                  <a:pt x="2001471" y="1116906"/>
                </a:lnTo>
                <a:lnTo>
                  <a:pt x="2031395" y="1086982"/>
                </a:lnTo>
                <a:lnTo>
                  <a:pt x="2054206" y="1051104"/>
                </a:lnTo>
                <a:lnTo>
                  <a:pt x="2068743" y="1010433"/>
                </a:lnTo>
                <a:lnTo>
                  <a:pt x="2073846" y="966127"/>
                </a:lnTo>
                <a:lnTo>
                  <a:pt x="2073846" y="193230"/>
                </a:lnTo>
                <a:lnTo>
                  <a:pt x="2068743" y="148924"/>
                </a:lnTo>
                <a:lnTo>
                  <a:pt x="2054206" y="108252"/>
                </a:lnTo>
                <a:lnTo>
                  <a:pt x="2031395" y="72374"/>
                </a:lnTo>
                <a:lnTo>
                  <a:pt x="2001471" y="42450"/>
                </a:lnTo>
                <a:lnTo>
                  <a:pt x="1965593" y="19640"/>
                </a:lnTo>
                <a:lnTo>
                  <a:pt x="1924921" y="5103"/>
                </a:lnTo>
                <a:lnTo>
                  <a:pt x="1880616" y="0"/>
                </a:lnTo>
                <a:close/>
              </a:path>
            </a:pathLst>
          </a:custGeom>
          <a:solidFill>
            <a:srgbClr val="5B9B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8355748" y="3813746"/>
            <a:ext cx="2073910" cy="1159510"/>
          </a:xfrm>
          <a:custGeom>
            <a:avLst/>
            <a:gdLst/>
            <a:ahLst/>
            <a:cxnLst/>
            <a:rect l="l" t="t" r="r" b="b"/>
            <a:pathLst>
              <a:path w="2073909" h="1159510">
                <a:moveTo>
                  <a:pt x="0" y="193230"/>
                </a:moveTo>
                <a:lnTo>
                  <a:pt x="5103" y="148924"/>
                </a:lnTo>
                <a:lnTo>
                  <a:pt x="19640" y="108252"/>
                </a:lnTo>
                <a:lnTo>
                  <a:pt x="42450" y="72374"/>
                </a:lnTo>
                <a:lnTo>
                  <a:pt x="72374" y="42450"/>
                </a:lnTo>
                <a:lnTo>
                  <a:pt x="108252" y="19640"/>
                </a:lnTo>
                <a:lnTo>
                  <a:pt x="148924" y="5103"/>
                </a:lnTo>
                <a:lnTo>
                  <a:pt x="193230" y="0"/>
                </a:lnTo>
                <a:lnTo>
                  <a:pt x="1880621" y="0"/>
                </a:lnTo>
                <a:lnTo>
                  <a:pt x="1924927" y="5103"/>
                </a:lnTo>
                <a:lnTo>
                  <a:pt x="1965599" y="19640"/>
                </a:lnTo>
                <a:lnTo>
                  <a:pt x="2001477" y="42450"/>
                </a:lnTo>
                <a:lnTo>
                  <a:pt x="2031401" y="72374"/>
                </a:lnTo>
                <a:lnTo>
                  <a:pt x="2054211" y="108252"/>
                </a:lnTo>
                <a:lnTo>
                  <a:pt x="2068747" y="148924"/>
                </a:lnTo>
                <a:lnTo>
                  <a:pt x="2073851" y="193230"/>
                </a:lnTo>
                <a:lnTo>
                  <a:pt x="2073851" y="966130"/>
                </a:lnTo>
                <a:lnTo>
                  <a:pt x="2068747" y="1010437"/>
                </a:lnTo>
                <a:lnTo>
                  <a:pt x="2054211" y="1051109"/>
                </a:lnTo>
                <a:lnTo>
                  <a:pt x="2031401" y="1086986"/>
                </a:lnTo>
                <a:lnTo>
                  <a:pt x="2001477" y="1116910"/>
                </a:lnTo>
                <a:lnTo>
                  <a:pt x="1965599" y="1139720"/>
                </a:lnTo>
                <a:lnTo>
                  <a:pt x="1924927" y="1154257"/>
                </a:lnTo>
                <a:lnTo>
                  <a:pt x="1880621" y="1159360"/>
                </a:lnTo>
                <a:lnTo>
                  <a:pt x="193230" y="1159360"/>
                </a:lnTo>
                <a:lnTo>
                  <a:pt x="148924" y="1154257"/>
                </a:lnTo>
                <a:lnTo>
                  <a:pt x="108252" y="1139720"/>
                </a:lnTo>
                <a:lnTo>
                  <a:pt x="72374" y="1116910"/>
                </a:lnTo>
                <a:lnTo>
                  <a:pt x="42450" y="1086986"/>
                </a:lnTo>
                <a:lnTo>
                  <a:pt x="19640" y="1051109"/>
                </a:lnTo>
                <a:lnTo>
                  <a:pt x="5103" y="1010437"/>
                </a:lnTo>
                <a:lnTo>
                  <a:pt x="0" y="966130"/>
                </a:lnTo>
                <a:lnTo>
                  <a:pt x="0" y="193230"/>
                </a:lnTo>
                <a:close/>
              </a:path>
            </a:pathLst>
          </a:custGeom>
          <a:ln w="12700">
            <a:solidFill>
              <a:srgbClr val="4171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8534628" y="3819385"/>
            <a:ext cx="1715770" cy="1121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5"/>
              </a:spcBef>
            </a:pPr>
            <a:r>
              <a:rPr sz="1800" spc="-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B </a:t>
            </a:r>
            <a:r>
              <a:rPr sz="1800" spc="-8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may </a:t>
            </a:r>
            <a:r>
              <a:rPr sz="1800" spc="-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observe  </a:t>
            </a:r>
            <a:r>
              <a:rPr sz="1800" b="1" i="1" spc="-110" dirty="0">
                <a:solidFill>
                  <a:srgbClr val="FFC000"/>
                </a:solidFill>
                <a:latin typeface="Trebuchet MS" panose="020B0603020202020204"/>
                <a:cs typeface="Trebuchet MS" panose="020B0603020202020204"/>
              </a:rPr>
              <a:t>some, </a:t>
            </a:r>
            <a:r>
              <a:rPr sz="1800" b="1" i="1" spc="-150" dirty="0">
                <a:solidFill>
                  <a:srgbClr val="FFC000"/>
                </a:solidFill>
                <a:latin typeface="Trebuchet MS" panose="020B0603020202020204"/>
                <a:cs typeface="Trebuchet MS" panose="020B0603020202020204"/>
              </a:rPr>
              <a:t>all, </a:t>
            </a:r>
            <a:r>
              <a:rPr sz="1800" b="1" i="1" spc="-125" dirty="0">
                <a:solidFill>
                  <a:srgbClr val="FFC000"/>
                </a:solidFill>
                <a:latin typeface="Trebuchet MS" panose="020B0603020202020204"/>
                <a:cs typeface="Trebuchet MS" panose="020B0603020202020204"/>
              </a:rPr>
              <a:t>or</a:t>
            </a:r>
            <a:r>
              <a:rPr sz="1800" b="1" i="1" spc="-220" dirty="0">
                <a:solidFill>
                  <a:srgbClr val="FFC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b="1" i="1" spc="-80" dirty="0">
                <a:solidFill>
                  <a:srgbClr val="FFC000"/>
                </a:solidFill>
                <a:latin typeface="Trebuchet MS" panose="020B0603020202020204"/>
                <a:cs typeface="Trebuchet MS" panose="020B0603020202020204"/>
              </a:rPr>
              <a:t>none  </a:t>
            </a:r>
            <a:r>
              <a:rPr sz="18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 </a:t>
            </a:r>
            <a:r>
              <a:rPr sz="1800" spc="-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the </a:t>
            </a:r>
            <a:r>
              <a:rPr sz="1800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updates  made </a:t>
            </a:r>
            <a:r>
              <a:rPr sz="18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by</a:t>
            </a:r>
            <a:r>
              <a:rPr sz="1800" spc="-2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7643672" y="2541587"/>
            <a:ext cx="558800" cy="448945"/>
          </a:xfrm>
          <a:custGeom>
            <a:avLst/>
            <a:gdLst/>
            <a:ahLst/>
            <a:cxnLst/>
            <a:rect l="l" t="t" r="r" b="b"/>
            <a:pathLst>
              <a:path w="558800" h="448944">
                <a:moveTo>
                  <a:pt x="334238" y="0"/>
                </a:moveTo>
                <a:lnTo>
                  <a:pt x="334238" y="112090"/>
                </a:lnTo>
                <a:lnTo>
                  <a:pt x="0" y="112090"/>
                </a:lnTo>
                <a:lnTo>
                  <a:pt x="0" y="336283"/>
                </a:lnTo>
                <a:lnTo>
                  <a:pt x="334238" y="336283"/>
                </a:lnTo>
                <a:lnTo>
                  <a:pt x="334238" y="448373"/>
                </a:lnTo>
                <a:lnTo>
                  <a:pt x="558418" y="224193"/>
                </a:lnTo>
                <a:lnTo>
                  <a:pt x="334238" y="0"/>
                </a:lnTo>
                <a:close/>
              </a:path>
            </a:pathLst>
          </a:custGeom>
          <a:solidFill>
            <a:srgbClr val="5B9BD5">
              <a:alpha val="5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7643672" y="4169232"/>
            <a:ext cx="558800" cy="448945"/>
          </a:xfrm>
          <a:custGeom>
            <a:avLst/>
            <a:gdLst/>
            <a:ahLst/>
            <a:cxnLst/>
            <a:rect l="l" t="t" r="r" b="b"/>
            <a:pathLst>
              <a:path w="558800" h="448945">
                <a:moveTo>
                  <a:pt x="334238" y="0"/>
                </a:moveTo>
                <a:lnTo>
                  <a:pt x="334238" y="112090"/>
                </a:lnTo>
                <a:lnTo>
                  <a:pt x="0" y="112090"/>
                </a:lnTo>
                <a:lnTo>
                  <a:pt x="0" y="336283"/>
                </a:lnTo>
                <a:lnTo>
                  <a:pt x="334238" y="336283"/>
                </a:lnTo>
                <a:lnTo>
                  <a:pt x="334238" y="448373"/>
                </a:lnTo>
                <a:lnTo>
                  <a:pt x="558418" y="224193"/>
                </a:lnTo>
                <a:lnTo>
                  <a:pt x="334238" y="0"/>
                </a:lnTo>
                <a:close/>
              </a:path>
            </a:pathLst>
          </a:custGeom>
          <a:solidFill>
            <a:srgbClr val="5B9BD5">
              <a:alpha val="50199"/>
            </a:srgbClr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86854"/>
            <a:ext cx="5827395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spc="-20" dirty="0">
                <a:solidFill>
                  <a:srgbClr val="000000"/>
                </a:solidFill>
              </a:rPr>
              <a:t>Elastic </a:t>
            </a:r>
            <a:r>
              <a:rPr sz="3800" spc="-25" dirty="0">
                <a:solidFill>
                  <a:srgbClr val="000000"/>
                </a:solidFill>
              </a:rPr>
              <a:t>Execution</a:t>
            </a:r>
            <a:r>
              <a:rPr sz="3800" spc="-5" dirty="0">
                <a:solidFill>
                  <a:srgbClr val="000000"/>
                </a:solidFill>
              </a:rPr>
              <a:t> </a:t>
            </a:r>
            <a:r>
              <a:rPr sz="3800" spc="-20" dirty="0">
                <a:solidFill>
                  <a:srgbClr val="000000"/>
                </a:solidFill>
              </a:rPr>
              <a:t>System</a:t>
            </a:r>
            <a:endParaRPr sz="3800"/>
          </a:p>
        </p:txBody>
      </p:sp>
      <p:sp>
        <p:nvSpPr>
          <p:cNvPr id="3" name="object 3"/>
          <p:cNvSpPr txBox="1"/>
          <p:nvPr/>
        </p:nvSpPr>
        <p:spPr>
          <a:xfrm>
            <a:off x="916938" y="1854391"/>
            <a:ext cx="10217785" cy="4107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latin typeface="Arial" panose="020B0604020202020204"/>
                <a:cs typeface="Arial" panose="020B0604020202020204"/>
              </a:rPr>
              <a:t>C++</a:t>
            </a:r>
            <a:r>
              <a:rPr sz="2400" dirty="0">
                <a:latin typeface="Arial" panose="020B0604020202020204"/>
                <a:cs typeface="Arial" panose="020B0604020202020204"/>
              </a:rPr>
              <a:t> </a:t>
            </a:r>
            <a:r>
              <a:rPr lang="zh-CN" sz="2400" spc="15" dirty="0">
                <a:latin typeface="Arial" panose="020B0604020202020204"/>
                <a:cs typeface="Arial" panose="020B0604020202020204"/>
              </a:rPr>
              <a:t>实现</a:t>
            </a:r>
            <a:r>
              <a:rPr sz="2400" spc="15" dirty="0">
                <a:latin typeface="Arial" panose="020B0604020202020204"/>
                <a:cs typeface="Arial" panose="020B0604020202020204"/>
              </a:rPr>
              <a:t>: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5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Arial" panose="020B0604020202020204"/>
                <a:cs typeface="Arial" panose="020B0604020202020204"/>
              </a:rPr>
              <a:t>Elastic</a:t>
            </a:r>
            <a:r>
              <a:rPr sz="24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5" dirty="0">
                <a:latin typeface="Arial" panose="020B0604020202020204"/>
                <a:cs typeface="Arial" panose="020B0604020202020204"/>
              </a:rPr>
              <a:t>scaling: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241300" indent="-228600">
              <a:lnSpc>
                <a:spcPts val="2875"/>
              </a:lnSpc>
              <a:spcBef>
                <a:spcPts val="20"/>
              </a:spcBef>
              <a:buChar char="•"/>
              <a:tabLst>
                <a:tab pos="241300" algn="l"/>
              </a:tabLst>
            </a:pPr>
            <a:r>
              <a:rPr lang="zh-CN" sz="2400" spc="15" dirty="0">
                <a:latin typeface="Arial" panose="020B0604020202020204"/>
                <a:cs typeface="Arial" panose="020B0604020202020204"/>
              </a:rPr>
              <a:t>迁移</a:t>
            </a:r>
            <a:r>
              <a:rPr sz="2400" spc="15" dirty="0">
                <a:latin typeface="Arial" panose="020B0604020202020204"/>
                <a:cs typeface="Arial" panose="020B0604020202020204"/>
              </a:rPr>
              <a:t> </a:t>
            </a:r>
            <a:r>
              <a:rPr sz="2400" dirty="0">
                <a:latin typeface="Arial" panose="020B0604020202020204"/>
                <a:cs typeface="Arial" panose="020B0604020202020204"/>
              </a:rPr>
              <a:t>Executors/PSshards 到新节点</a:t>
            </a:r>
            <a:r>
              <a:rPr sz="2400" spc="25" dirty="0">
                <a:latin typeface="Arial" panose="020B0604020202020204"/>
                <a:cs typeface="Arial" panose="020B0604020202020204"/>
              </a:rPr>
              <a:t>.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241300" indent="-228600">
              <a:lnSpc>
                <a:spcPts val="2875"/>
              </a:lnSpc>
              <a:buChar char="•"/>
              <a:tabLst>
                <a:tab pos="241300" algn="l"/>
              </a:tabLst>
            </a:pPr>
            <a:r>
              <a:rPr lang="zh-CN" sz="2400" spc="15" dirty="0">
                <a:latin typeface="Arial" panose="020B0604020202020204"/>
                <a:cs typeface="Arial" panose="020B0604020202020204"/>
                <a:sym typeface="+mn-ea"/>
              </a:rPr>
              <a:t>必要时，迁移</a:t>
            </a:r>
            <a:r>
              <a:rPr sz="2400" dirty="0">
                <a:latin typeface="Arial" panose="020B0604020202020204"/>
                <a:cs typeface="Arial" panose="020B0604020202020204"/>
              </a:rPr>
              <a:t>Executors/PSshards </a:t>
            </a:r>
            <a:r>
              <a:rPr lang="zh-CN" sz="2400" dirty="0">
                <a:latin typeface="Arial" panose="020B0604020202020204"/>
                <a:cs typeface="Arial" panose="020B0604020202020204"/>
              </a:rPr>
              <a:t>到</a:t>
            </a:r>
            <a:r>
              <a:rPr lang="zh-CN" sz="2400" spc="10" dirty="0">
                <a:latin typeface="Arial" panose="020B0604020202020204"/>
                <a:cs typeface="Arial" panose="020B0604020202020204"/>
              </a:rPr>
              <a:t>原有节点</a:t>
            </a:r>
            <a:r>
              <a:rPr sz="2400" spc="5" dirty="0">
                <a:latin typeface="Arial" panose="020B0604020202020204"/>
                <a:cs typeface="Arial" panose="020B0604020202020204"/>
              </a:rPr>
              <a:t>.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241300" indent="-228600">
              <a:lnSpc>
                <a:spcPct val="100000"/>
              </a:lnSpc>
              <a:spcBef>
                <a:spcPts val="20"/>
              </a:spcBef>
              <a:buChar char="•"/>
              <a:tabLst>
                <a:tab pos="241300" algn="l"/>
              </a:tabLst>
            </a:pPr>
            <a:r>
              <a:rPr sz="2400" dirty="0">
                <a:latin typeface="Arial" panose="020B0604020202020204"/>
                <a:cs typeface="Arial" panose="020B0604020202020204"/>
              </a:rPr>
              <a:t>静态负载均衡策略</a:t>
            </a:r>
            <a:r>
              <a:rPr sz="2400" spc="10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(</a:t>
            </a:r>
            <a:r>
              <a:rPr sz="2400" dirty="0">
                <a:latin typeface="Arial" panose="020B0604020202020204"/>
                <a:cs typeface="Arial" panose="020B0604020202020204"/>
                <a:sym typeface="+mn-ea"/>
              </a:rPr>
              <a:t>Executors</a:t>
            </a:r>
            <a:r>
              <a:rPr sz="2400" dirty="0">
                <a:latin typeface="Arial" panose="020B0604020202020204"/>
                <a:cs typeface="Arial" panose="020B0604020202020204"/>
              </a:rPr>
              <a:t>/ PSshards的平衡数量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).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 panose="020B0604020202020204"/>
              <a:buChar char="•"/>
            </a:pPr>
            <a:endParaRPr sz="245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lang="zh-CN" sz="2400" spc="10" dirty="0">
                <a:latin typeface="Arial" panose="020B0604020202020204"/>
                <a:cs typeface="Arial" panose="020B0604020202020204"/>
              </a:rPr>
              <a:t>优化</a:t>
            </a:r>
            <a:r>
              <a:rPr sz="2400" spc="10" dirty="0">
                <a:latin typeface="Arial" panose="020B0604020202020204"/>
                <a:cs typeface="Arial" panose="020B0604020202020204"/>
              </a:rPr>
              <a:t>: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241300" indent="-228600">
              <a:lnSpc>
                <a:spcPts val="2875"/>
              </a:lnSpc>
              <a:spcBef>
                <a:spcPts val="20"/>
              </a:spcBef>
              <a:buChar char="•"/>
              <a:tabLst>
                <a:tab pos="241300" algn="l"/>
              </a:tabLst>
            </a:pPr>
            <a:r>
              <a:rPr sz="2400" dirty="0">
                <a:latin typeface="Arial" panose="020B0604020202020204"/>
                <a:cs typeface="Arial" panose="020B0604020202020204"/>
              </a:rPr>
              <a:t>参数缓存</a:t>
            </a:r>
            <a:r>
              <a:rPr sz="2400" spc="20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5" dirty="0">
                <a:latin typeface="Arial" panose="020B0604020202020204"/>
                <a:cs typeface="Arial" panose="020B0604020202020204"/>
              </a:rPr>
              <a:t>(</a:t>
            </a:r>
            <a:r>
              <a:rPr sz="2400" dirty="0">
                <a:latin typeface="Arial" panose="020B0604020202020204"/>
                <a:cs typeface="Arial" panose="020B0604020202020204"/>
              </a:rPr>
              <a:t>根据基于任务的一致性模型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).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241300" indent="-228600">
              <a:lnSpc>
                <a:spcPts val="2875"/>
              </a:lnSpc>
              <a:buChar char="•"/>
              <a:tabLst>
                <a:tab pos="241300" algn="l"/>
              </a:tabLst>
            </a:pPr>
            <a:r>
              <a:rPr sz="2400" dirty="0">
                <a:latin typeface="Arial" panose="020B0604020202020204"/>
                <a:cs typeface="Arial" panose="020B0604020202020204"/>
              </a:rPr>
              <a:t>更新聚合 (在发送</a:t>
            </a:r>
            <a:r>
              <a:rPr sz="2400" spc="-75" dirty="0">
                <a:latin typeface="Arial" panose="020B0604020202020204"/>
                <a:cs typeface="Arial" panose="020B0604020202020204"/>
                <a:sym typeface="+mn-ea"/>
              </a:rPr>
              <a:t>PS</a:t>
            </a:r>
            <a:r>
              <a:rPr sz="2400" dirty="0">
                <a:latin typeface="Arial" panose="020B0604020202020204"/>
                <a:cs typeface="Arial" panose="020B0604020202020204"/>
              </a:rPr>
              <a:t>之前组合更新</a:t>
            </a:r>
            <a:r>
              <a:rPr sz="2400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75" dirty="0">
                <a:latin typeface="Arial" panose="020B0604020202020204"/>
                <a:cs typeface="Arial" panose="020B0604020202020204"/>
              </a:rPr>
              <a:t>).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241300" indent="-228600">
              <a:lnSpc>
                <a:spcPct val="100000"/>
              </a:lnSpc>
              <a:spcBef>
                <a:spcPts val="20"/>
              </a:spcBef>
              <a:buChar char="•"/>
              <a:tabLst>
                <a:tab pos="241300" algn="l"/>
              </a:tabLst>
            </a:pPr>
            <a:r>
              <a:rPr lang="zh-CN" sz="2400" spc="15" dirty="0">
                <a:latin typeface="Arial" panose="020B0604020202020204"/>
                <a:cs typeface="Arial" panose="020B0604020202020204"/>
                <a:sym typeface="+mn-ea"/>
              </a:rPr>
              <a:t>在</a:t>
            </a:r>
            <a:r>
              <a:rPr sz="2400" dirty="0">
                <a:latin typeface="Arial" panose="020B0604020202020204"/>
                <a:cs typeface="Arial" panose="020B0604020202020204"/>
                <a:sym typeface="+mn-ea"/>
              </a:rPr>
              <a:t>Executors</a:t>
            </a:r>
            <a:r>
              <a:rPr lang="zh-CN" sz="2400" dirty="0">
                <a:latin typeface="Arial" panose="020B0604020202020204"/>
                <a:cs typeface="Arial" panose="020B0604020202020204"/>
                <a:sym typeface="+mn-ea"/>
              </a:rPr>
              <a:t>之间</a:t>
            </a:r>
            <a:r>
              <a:rPr sz="2400" dirty="0">
                <a:latin typeface="Arial" panose="020B0604020202020204"/>
                <a:cs typeface="Arial" panose="020B0604020202020204"/>
              </a:rPr>
              <a:t>合作处理</a:t>
            </a:r>
            <a:r>
              <a:rPr sz="2400" dirty="0">
                <a:latin typeface="Arial" panose="020B0604020202020204"/>
                <a:cs typeface="Arial" panose="020B0604020202020204"/>
                <a:sym typeface="+mn-ea"/>
              </a:rPr>
              <a:t>多任务</a:t>
            </a:r>
            <a:r>
              <a:rPr sz="2400" dirty="0">
                <a:latin typeface="Arial" panose="020B0604020202020204"/>
                <a:cs typeface="Arial" panose="020B0604020202020204"/>
              </a:rPr>
              <a:t>.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86854"/>
            <a:ext cx="5550535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spc="-55" dirty="0">
                <a:solidFill>
                  <a:srgbClr val="000000"/>
                </a:solidFill>
              </a:rPr>
              <a:t>Evaluation:</a:t>
            </a:r>
            <a:r>
              <a:rPr sz="3800" spc="-30" dirty="0">
                <a:solidFill>
                  <a:srgbClr val="000000"/>
                </a:solidFill>
              </a:rPr>
              <a:t> Applications</a:t>
            </a:r>
            <a:endParaRPr sz="3800"/>
          </a:p>
        </p:txBody>
      </p:sp>
      <p:sp>
        <p:nvSpPr>
          <p:cNvPr id="3" name="object 3"/>
          <p:cNvSpPr/>
          <p:nvPr/>
        </p:nvSpPr>
        <p:spPr>
          <a:xfrm>
            <a:off x="2783306" y="1690687"/>
            <a:ext cx="6625590" cy="1988185"/>
          </a:xfrm>
          <a:custGeom>
            <a:avLst/>
            <a:gdLst/>
            <a:ahLst/>
            <a:cxnLst/>
            <a:rect l="l" t="t" r="r" b="b"/>
            <a:pathLst>
              <a:path w="6625590" h="1988185">
                <a:moveTo>
                  <a:pt x="6426619" y="0"/>
                </a:moveTo>
                <a:lnTo>
                  <a:pt x="198767" y="0"/>
                </a:lnTo>
                <a:lnTo>
                  <a:pt x="153191" y="5249"/>
                </a:lnTo>
                <a:lnTo>
                  <a:pt x="111353" y="20202"/>
                </a:lnTo>
                <a:lnTo>
                  <a:pt x="74447" y="43666"/>
                </a:lnTo>
                <a:lnTo>
                  <a:pt x="43666" y="74447"/>
                </a:lnTo>
                <a:lnTo>
                  <a:pt x="20202" y="111353"/>
                </a:lnTo>
                <a:lnTo>
                  <a:pt x="5249" y="153191"/>
                </a:lnTo>
                <a:lnTo>
                  <a:pt x="0" y="198767"/>
                </a:lnTo>
                <a:lnTo>
                  <a:pt x="0" y="1788858"/>
                </a:lnTo>
                <a:lnTo>
                  <a:pt x="5249" y="1834430"/>
                </a:lnTo>
                <a:lnTo>
                  <a:pt x="20202" y="1876264"/>
                </a:lnTo>
                <a:lnTo>
                  <a:pt x="43666" y="1913168"/>
                </a:lnTo>
                <a:lnTo>
                  <a:pt x="74447" y="1943948"/>
                </a:lnTo>
                <a:lnTo>
                  <a:pt x="111353" y="1967411"/>
                </a:lnTo>
                <a:lnTo>
                  <a:pt x="153191" y="1982364"/>
                </a:lnTo>
                <a:lnTo>
                  <a:pt x="198767" y="1987613"/>
                </a:lnTo>
                <a:lnTo>
                  <a:pt x="6426619" y="1987613"/>
                </a:lnTo>
                <a:lnTo>
                  <a:pt x="6472190" y="1982364"/>
                </a:lnTo>
                <a:lnTo>
                  <a:pt x="6514025" y="1967411"/>
                </a:lnTo>
                <a:lnTo>
                  <a:pt x="6550928" y="1943948"/>
                </a:lnTo>
                <a:lnTo>
                  <a:pt x="6581708" y="1913168"/>
                </a:lnTo>
                <a:lnTo>
                  <a:pt x="6605171" y="1876264"/>
                </a:lnTo>
                <a:lnTo>
                  <a:pt x="6620124" y="1834430"/>
                </a:lnTo>
                <a:lnTo>
                  <a:pt x="6625374" y="1788858"/>
                </a:lnTo>
                <a:lnTo>
                  <a:pt x="6625374" y="198767"/>
                </a:lnTo>
                <a:lnTo>
                  <a:pt x="6620124" y="153191"/>
                </a:lnTo>
                <a:lnTo>
                  <a:pt x="6605171" y="111353"/>
                </a:lnTo>
                <a:lnTo>
                  <a:pt x="6581708" y="74447"/>
                </a:lnTo>
                <a:lnTo>
                  <a:pt x="6550928" y="43666"/>
                </a:lnTo>
                <a:lnTo>
                  <a:pt x="6514025" y="20202"/>
                </a:lnTo>
                <a:lnTo>
                  <a:pt x="6472190" y="5249"/>
                </a:lnTo>
                <a:lnTo>
                  <a:pt x="6426619" y="0"/>
                </a:lnTo>
                <a:close/>
              </a:path>
            </a:pathLst>
          </a:custGeom>
          <a:solidFill>
            <a:srgbClr val="D2DEEF">
              <a:alpha val="9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783306" y="1690687"/>
            <a:ext cx="6625590" cy="1988185"/>
          </a:xfrm>
          <a:custGeom>
            <a:avLst/>
            <a:gdLst/>
            <a:ahLst/>
            <a:cxnLst/>
            <a:rect l="l" t="t" r="r" b="b"/>
            <a:pathLst>
              <a:path w="6625590" h="1988185">
                <a:moveTo>
                  <a:pt x="0" y="198762"/>
                </a:moveTo>
                <a:lnTo>
                  <a:pt x="5249" y="153187"/>
                </a:lnTo>
                <a:lnTo>
                  <a:pt x="20202" y="111351"/>
                </a:lnTo>
                <a:lnTo>
                  <a:pt x="43665" y="74446"/>
                </a:lnTo>
                <a:lnTo>
                  <a:pt x="74446" y="43665"/>
                </a:lnTo>
                <a:lnTo>
                  <a:pt x="111351" y="20202"/>
                </a:lnTo>
                <a:lnTo>
                  <a:pt x="153187" y="5249"/>
                </a:lnTo>
                <a:lnTo>
                  <a:pt x="198761" y="0"/>
                </a:lnTo>
                <a:lnTo>
                  <a:pt x="6426613" y="0"/>
                </a:lnTo>
                <a:lnTo>
                  <a:pt x="6472186" y="5249"/>
                </a:lnTo>
                <a:lnTo>
                  <a:pt x="6514022" y="20202"/>
                </a:lnTo>
                <a:lnTo>
                  <a:pt x="6550927" y="43665"/>
                </a:lnTo>
                <a:lnTo>
                  <a:pt x="6581707" y="74446"/>
                </a:lnTo>
                <a:lnTo>
                  <a:pt x="6605171" y="111351"/>
                </a:lnTo>
                <a:lnTo>
                  <a:pt x="6620124" y="153187"/>
                </a:lnTo>
                <a:lnTo>
                  <a:pt x="6625373" y="198762"/>
                </a:lnTo>
                <a:lnTo>
                  <a:pt x="6625373" y="1788851"/>
                </a:lnTo>
                <a:lnTo>
                  <a:pt x="6620124" y="1834424"/>
                </a:lnTo>
                <a:lnTo>
                  <a:pt x="6605171" y="1876259"/>
                </a:lnTo>
                <a:lnTo>
                  <a:pt x="6581707" y="1913164"/>
                </a:lnTo>
                <a:lnTo>
                  <a:pt x="6550927" y="1943945"/>
                </a:lnTo>
                <a:lnTo>
                  <a:pt x="6514022" y="1967408"/>
                </a:lnTo>
                <a:lnTo>
                  <a:pt x="6472186" y="1982361"/>
                </a:lnTo>
                <a:lnTo>
                  <a:pt x="6426613" y="1987611"/>
                </a:lnTo>
                <a:lnTo>
                  <a:pt x="198761" y="1987611"/>
                </a:lnTo>
                <a:lnTo>
                  <a:pt x="153187" y="1982361"/>
                </a:lnTo>
                <a:lnTo>
                  <a:pt x="111351" y="1967408"/>
                </a:lnTo>
                <a:lnTo>
                  <a:pt x="74446" y="1943945"/>
                </a:lnTo>
                <a:lnTo>
                  <a:pt x="43665" y="1913164"/>
                </a:lnTo>
                <a:lnTo>
                  <a:pt x="20202" y="1876259"/>
                </a:lnTo>
                <a:lnTo>
                  <a:pt x="5249" y="1834424"/>
                </a:lnTo>
                <a:lnTo>
                  <a:pt x="0" y="1788851"/>
                </a:lnTo>
                <a:lnTo>
                  <a:pt x="0" y="198762"/>
                </a:lnTo>
                <a:close/>
              </a:path>
            </a:pathLst>
          </a:custGeom>
          <a:ln w="12700">
            <a:solidFill>
              <a:srgbClr val="D2DE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131083" y="2028583"/>
            <a:ext cx="2668422" cy="131182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982836" y="1955698"/>
            <a:ext cx="2965450" cy="1457960"/>
          </a:xfrm>
          <a:custGeom>
            <a:avLst/>
            <a:gdLst/>
            <a:ahLst/>
            <a:cxnLst/>
            <a:rect l="l" t="t" r="r" b="b"/>
            <a:pathLst>
              <a:path w="2965450" h="1457960">
                <a:moveTo>
                  <a:pt x="0" y="145759"/>
                </a:moveTo>
                <a:lnTo>
                  <a:pt x="7430" y="99687"/>
                </a:lnTo>
                <a:lnTo>
                  <a:pt x="28123" y="59675"/>
                </a:lnTo>
                <a:lnTo>
                  <a:pt x="59675" y="28123"/>
                </a:lnTo>
                <a:lnTo>
                  <a:pt x="99687" y="7430"/>
                </a:lnTo>
                <a:lnTo>
                  <a:pt x="145759" y="0"/>
                </a:lnTo>
                <a:lnTo>
                  <a:pt x="2819161" y="0"/>
                </a:lnTo>
                <a:lnTo>
                  <a:pt x="2865232" y="7430"/>
                </a:lnTo>
                <a:lnTo>
                  <a:pt x="2905245" y="28123"/>
                </a:lnTo>
                <a:lnTo>
                  <a:pt x="2936798" y="59675"/>
                </a:lnTo>
                <a:lnTo>
                  <a:pt x="2957490" y="99687"/>
                </a:lnTo>
                <a:lnTo>
                  <a:pt x="2964921" y="145759"/>
                </a:lnTo>
                <a:lnTo>
                  <a:pt x="2964921" y="1311820"/>
                </a:lnTo>
                <a:lnTo>
                  <a:pt x="2957490" y="1357891"/>
                </a:lnTo>
                <a:lnTo>
                  <a:pt x="2936798" y="1397904"/>
                </a:lnTo>
                <a:lnTo>
                  <a:pt x="2905245" y="1429457"/>
                </a:lnTo>
                <a:lnTo>
                  <a:pt x="2865232" y="1450149"/>
                </a:lnTo>
                <a:lnTo>
                  <a:pt x="2819161" y="1457580"/>
                </a:lnTo>
                <a:lnTo>
                  <a:pt x="145759" y="1457580"/>
                </a:lnTo>
                <a:lnTo>
                  <a:pt x="99687" y="1450149"/>
                </a:lnTo>
                <a:lnTo>
                  <a:pt x="59675" y="1429457"/>
                </a:lnTo>
                <a:lnTo>
                  <a:pt x="28123" y="1397904"/>
                </a:lnTo>
                <a:lnTo>
                  <a:pt x="7430" y="1357891"/>
                </a:lnTo>
                <a:lnTo>
                  <a:pt x="0" y="1311820"/>
                </a:lnTo>
                <a:lnTo>
                  <a:pt x="0" y="145759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982836" y="3678301"/>
            <a:ext cx="2965450" cy="2429510"/>
          </a:xfrm>
          <a:custGeom>
            <a:avLst/>
            <a:gdLst/>
            <a:ahLst/>
            <a:cxnLst/>
            <a:rect l="l" t="t" r="r" b="b"/>
            <a:pathLst>
              <a:path w="2965450" h="2429510">
                <a:moveTo>
                  <a:pt x="2964916" y="0"/>
                </a:moveTo>
                <a:lnTo>
                  <a:pt x="0" y="0"/>
                </a:lnTo>
                <a:lnTo>
                  <a:pt x="0" y="2174227"/>
                </a:lnTo>
                <a:lnTo>
                  <a:pt x="4109" y="2220077"/>
                </a:lnTo>
                <a:lnTo>
                  <a:pt x="15957" y="2263231"/>
                </a:lnTo>
                <a:lnTo>
                  <a:pt x="34824" y="2302969"/>
                </a:lnTo>
                <a:lnTo>
                  <a:pt x="59989" y="2338569"/>
                </a:lnTo>
                <a:lnTo>
                  <a:pt x="90733" y="2369312"/>
                </a:lnTo>
                <a:lnTo>
                  <a:pt x="126333" y="2394477"/>
                </a:lnTo>
                <a:lnTo>
                  <a:pt x="166072" y="2413344"/>
                </a:lnTo>
                <a:lnTo>
                  <a:pt x="209227" y="2425193"/>
                </a:lnTo>
                <a:lnTo>
                  <a:pt x="255079" y="2429302"/>
                </a:lnTo>
                <a:lnTo>
                  <a:pt x="2709837" y="2429302"/>
                </a:lnTo>
                <a:lnTo>
                  <a:pt x="2755689" y="2425193"/>
                </a:lnTo>
                <a:lnTo>
                  <a:pt x="2798844" y="2413344"/>
                </a:lnTo>
                <a:lnTo>
                  <a:pt x="2838582" y="2394477"/>
                </a:lnTo>
                <a:lnTo>
                  <a:pt x="2874183" y="2369312"/>
                </a:lnTo>
                <a:lnTo>
                  <a:pt x="2904926" y="2338569"/>
                </a:lnTo>
                <a:lnTo>
                  <a:pt x="2930091" y="2302969"/>
                </a:lnTo>
                <a:lnTo>
                  <a:pt x="2948958" y="2263231"/>
                </a:lnTo>
                <a:lnTo>
                  <a:pt x="2960807" y="2220077"/>
                </a:lnTo>
                <a:lnTo>
                  <a:pt x="2964916" y="2174227"/>
                </a:lnTo>
                <a:lnTo>
                  <a:pt x="2964916" y="0"/>
                </a:lnTo>
                <a:close/>
              </a:path>
            </a:pathLst>
          </a:custGeom>
          <a:solidFill>
            <a:srgbClr val="5B9B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982831" y="3678302"/>
            <a:ext cx="2965450" cy="2429510"/>
          </a:xfrm>
          <a:custGeom>
            <a:avLst/>
            <a:gdLst/>
            <a:ahLst/>
            <a:cxnLst/>
            <a:rect l="l" t="t" r="r" b="b"/>
            <a:pathLst>
              <a:path w="2965450" h="2429510">
                <a:moveTo>
                  <a:pt x="2709845" y="2429301"/>
                </a:moveTo>
                <a:lnTo>
                  <a:pt x="255080" y="2429301"/>
                </a:lnTo>
                <a:lnTo>
                  <a:pt x="209228" y="2425191"/>
                </a:lnTo>
                <a:lnTo>
                  <a:pt x="166073" y="2413343"/>
                </a:lnTo>
                <a:lnTo>
                  <a:pt x="126334" y="2394476"/>
                </a:lnTo>
                <a:lnTo>
                  <a:pt x="90733" y="2369310"/>
                </a:lnTo>
                <a:lnTo>
                  <a:pt x="59990" y="2338567"/>
                </a:lnTo>
                <a:lnTo>
                  <a:pt x="34825" y="2302967"/>
                </a:lnTo>
                <a:lnTo>
                  <a:pt x="15958" y="2263229"/>
                </a:lnTo>
                <a:lnTo>
                  <a:pt x="4109" y="2220075"/>
                </a:lnTo>
                <a:lnTo>
                  <a:pt x="0" y="2174225"/>
                </a:lnTo>
                <a:lnTo>
                  <a:pt x="0" y="0"/>
                </a:lnTo>
                <a:lnTo>
                  <a:pt x="2964921" y="0"/>
                </a:lnTo>
                <a:lnTo>
                  <a:pt x="2964921" y="2174225"/>
                </a:lnTo>
                <a:lnTo>
                  <a:pt x="2960812" y="2220075"/>
                </a:lnTo>
                <a:lnTo>
                  <a:pt x="2948963" y="2263229"/>
                </a:lnTo>
                <a:lnTo>
                  <a:pt x="2930096" y="2302967"/>
                </a:lnTo>
                <a:lnTo>
                  <a:pt x="2904931" y="2338567"/>
                </a:lnTo>
                <a:lnTo>
                  <a:pt x="2874188" y="2369310"/>
                </a:lnTo>
                <a:lnTo>
                  <a:pt x="2838587" y="2394476"/>
                </a:lnTo>
                <a:lnTo>
                  <a:pt x="2798850" y="2413343"/>
                </a:lnTo>
                <a:lnTo>
                  <a:pt x="2755695" y="2425191"/>
                </a:lnTo>
                <a:lnTo>
                  <a:pt x="2709845" y="2429301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172853" y="3755517"/>
            <a:ext cx="2477770" cy="1562735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 marR="581025">
              <a:lnSpc>
                <a:spcPts val="1970"/>
              </a:lnSpc>
              <a:spcBef>
                <a:spcPts val="320"/>
              </a:spcBef>
            </a:pPr>
            <a:r>
              <a:rPr sz="18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多元线性回归</a:t>
            </a:r>
            <a:r>
              <a:rPr sz="1800" spc="-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(MLR)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127000" indent="-114300">
              <a:lnSpc>
                <a:spcPct val="100000"/>
              </a:lnSpc>
              <a:spcBef>
                <a:spcPts val="640"/>
              </a:spcBef>
              <a:buChar char="•"/>
              <a:tabLst>
                <a:tab pos="127000" algn="l"/>
              </a:tabLst>
            </a:pPr>
            <a:r>
              <a:rPr sz="1400" spc="-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Multiclass</a:t>
            </a:r>
            <a:r>
              <a:rPr sz="1400" spc="-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4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classification</a:t>
            </a:r>
            <a:endParaRPr sz="1400">
              <a:latin typeface="Trebuchet MS" panose="020B0603020202020204"/>
              <a:cs typeface="Trebuchet MS" panose="020B0603020202020204"/>
            </a:endParaRPr>
          </a:p>
          <a:p>
            <a:pPr marL="127000" indent="-114300">
              <a:lnSpc>
                <a:spcPct val="100000"/>
              </a:lnSpc>
              <a:spcBef>
                <a:spcPts val="85"/>
              </a:spcBef>
              <a:buChar char="•"/>
              <a:tabLst>
                <a:tab pos="127000" algn="l"/>
              </a:tabLst>
            </a:pPr>
            <a:r>
              <a:rPr sz="14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Gradient-based</a:t>
            </a:r>
            <a:r>
              <a:rPr sz="14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optimization</a:t>
            </a:r>
            <a:endParaRPr sz="1400">
              <a:latin typeface="Trebuchet MS" panose="020B0603020202020204"/>
              <a:cs typeface="Trebuchet MS" panose="020B0603020202020204"/>
            </a:endParaRPr>
          </a:p>
          <a:p>
            <a:pPr marL="127000" indent="-114300">
              <a:lnSpc>
                <a:spcPct val="100000"/>
              </a:lnSpc>
              <a:spcBef>
                <a:spcPts val="120"/>
              </a:spcBef>
              <a:buChar char="•"/>
              <a:tabLst>
                <a:tab pos="127000" algn="l"/>
              </a:tabLst>
            </a:pPr>
            <a:r>
              <a:rPr sz="1400" spc="-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Uses </a:t>
            </a:r>
            <a:r>
              <a:rPr sz="1400" spc="-8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relaxed</a:t>
            </a:r>
            <a:r>
              <a:rPr sz="1400" spc="-18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consistency</a:t>
            </a:r>
            <a:endParaRPr sz="1400">
              <a:latin typeface="Trebuchet MS" panose="020B0603020202020204"/>
              <a:cs typeface="Trebuchet MS" panose="020B0603020202020204"/>
            </a:endParaRPr>
          </a:p>
          <a:p>
            <a:pPr marL="127000" indent="-114300">
              <a:lnSpc>
                <a:spcPct val="100000"/>
              </a:lnSpc>
              <a:spcBef>
                <a:spcPts val="120"/>
              </a:spcBef>
              <a:buChar char="•"/>
              <a:tabLst>
                <a:tab pos="127000" algn="l"/>
              </a:tabLst>
            </a:pPr>
            <a:r>
              <a:rPr sz="1400" spc="-5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Workers </a:t>
            </a:r>
            <a:r>
              <a:rPr sz="1400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are</a:t>
            </a:r>
            <a:r>
              <a:rPr sz="14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4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stateless</a:t>
            </a:r>
            <a:endParaRPr sz="1400">
              <a:latin typeface="Trebuchet MS" panose="020B0603020202020204"/>
              <a:cs typeface="Trebuchet MS" panose="020B0603020202020204"/>
            </a:endParaRPr>
          </a:p>
          <a:p>
            <a:pPr marL="184150" indent="-171450">
              <a:lnSpc>
                <a:spcPct val="100000"/>
              </a:lnSpc>
              <a:spcBef>
                <a:spcPts val="55"/>
              </a:spcBef>
              <a:buChar char="•"/>
              <a:tabLst>
                <a:tab pos="184150" algn="l"/>
              </a:tabLst>
            </a:pPr>
            <a:r>
              <a:rPr sz="1800" spc="-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Dataset: </a:t>
            </a:r>
            <a:r>
              <a:rPr sz="18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ImageNet</a:t>
            </a:r>
            <a:r>
              <a:rPr sz="18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81GB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392494" y="2028583"/>
            <a:ext cx="2668422" cy="13118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244247" y="1955698"/>
            <a:ext cx="2965450" cy="1457960"/>
          </a:xfrm>
          <a:custGeom>
            <a:avLst/>
            <a:gdLst/>
            <a:ahLst/>
            <a:cxnLst/>
            <a:rect l="l" t="t" r="r" b="b"/>
            <a:pathLst>
              <a:path w="2965450" h="1457960">
                <a:moveTo>
                  <a:pt x="0" y="145759"/>
                </a:moveTo>
                <a:lnTo>
                  <a:pt x="7430" y="99687"/>
                </a:lnTo>
                <a:lnTo>
                  <a:pt x="28123" y="59675"/>
                </a:lnTo>
                <a:lnTo>
                  <a:pt x="59675" y="28123"/>
                </a:lnTo>
                <a:lnTo>
                  <a:pt x="99687" y="7430"/>
                </a:lnTo>
                <a:lnTo>
                  <a:pt x="145759" y="0"/>
                </a:lnTo>
                <a:lnTo>
                  <a:pt x="2819161" y="0"/>
                </a:lnTo>
                <a:lnTo>
                  <a:pt x="2865232" y="7430"/>
                </a:lnTo>
                <a:lnTo>
                  <a:pt x="2905245" y="28123"/>
                </a:lnTo>
                <a:lnTo>
                  <a:pt x="2936798" y="59675"/>
                </a:lnTo>
                <a:lnTo>
                  <a:pt x="2957490" y="99687"/>
                </a:lnTo>
                <a:lnTo>
                  <a:pt x="2964921" y="145759"/>
                </a:lnTo>
                <a:lnTo>
                  <a:pt x="2964921" y="1311820"/>
                </a:lnTo>
                <a:lnTo>
                  <a:pt x="2957490" y="1357891"/>
                </a:lnTo>
                <a:lnTo>
                  <a:pt x="2936798" y="1397904"/>
                </a:lnTo>
                <a:lnTo>
                  <a:pt x="2905245" y="1429457"/>
                </a:lnTo>
                <a:lnTo>
                  <a:pt x="2865232" y="1450149"/>
                </a:lnTo>
                <a:lnTo>
                  <a:pt x="2819161" y="1457580"/>
                </a:lnTo>
                <a:lnTo>
                  <a:pt x="145759" y="1457580"/>
                </a:lnTo>
                <a:lnTo>
                  <a:pt x="99687" y="1450149"/>
                </a:lnTo>
                <a:lnTo>
                  <a:pt x="59675" y="1429457"/>
                </a:lnTo>
                <a:lnTo>
                  <a:pt x="28123" y="1397904"/>
                </a:lnTo>
                <a:lnTo>
                  <a:pt x="7430" y="1357891"/>
                </a:lnTo>
                <a:lnTo>
                  <a:pt x="0" y="1311820"/>
                </a:lnTo>
                <a:lnTo>
                  <a:pt x="0" y="145759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244247" y="3678301"/>
            <a:ext cx="2965450" cy="2429510"/>
          </a:xfrm>
          <a:custGeom>
            <a:avLst/>
            <a:gdLst/>
            <a:ahLst/>
            <a:cxnLst/>
            <a:rect l="l" t="t" r="r" b="b"/>
            <a:pathLst>
              <a:path w="2965450" h="2429510">
                <a:moveTo>
                  <a:pt x="2964916" y="0"/>
                </a:moveTo>
                <a:lnTo>
                  <a:pt x="0" y="0"/>
                </a:lnTo>
                <a:lnTo>
                  <a:pt x="0" y="2174227"/>
                </a:lnTo>
                <a:lnTo>
                  <a:pt x="4109" y="2220077"/>
                </a:lnTo>
                <a:lnTo>
                  <a:pt x="15957" y="2263231"/>
                </a:lnTo>
                <a:lnTo>
                  <a:pt x="34824" y="2302969"/>
                </a:lnTo>
                <a:lnTo>
                  <a:pt x="59988" y="2338569"/>
                </a:lnTo>
                <a:lnTo>
                  <a:pt x="90730" y="2369312"/>
                </a:lnTo>
                <a:lnTo>
                  <a:pt x="126330" y="2394477"/>
                </a:lnTo>
                <a:lnTo>
                  <a:pt x="166066" y="2413344"/>
                </a:lnTo>
                <a:lnTo>
                  <a:pt x="209218" y="2425193"/>
                </a:lnTo>
                <a:lnTo>
                  <a:pt x="255066" y="2429302"/>
                </a:lnTo>
                <a:lnTo>
                  <a:pt x="2709837" y="2429302"/>
                </a:lnTo>
                <a:lnTo>
                  <a:pt x="2755689" y="2425193"/>
                </a:lnTo>
                <a:lnTo>
                  <a:pt x="2798844" y="2413344"/>
                </a:lnTo>
                <a:lnTo>
                  <a:pt x="2838582" y="2394477"/>
                </a:lnTo>
                <a:lnTo>
                  <a:pt x="2874183" y="2369312"/>
                </a:lnTo>
                <a:lnTo>
                  <a:pt x="2904926" y="2338569"/>
                </a:lnTo>
                <a:lnTo>
                  <a:pt x="2930091" y="2302969"/>
                </a:lnTo>
                <a:lnTo>
                  <a:pt x="2948958" y="2263231"/>
                </a:lnTo>
                <a:lnTo>
                  <a:pt x="2960807" y="2220077"/>
                </a:lnTo>
                <a:lnTo>
                  <a:pt x="2964916" y="2174227"/>
                </a:lnTo>
                <a:lnTo>
                  <a:pt x="2964916" y="0"/>
                </a:lnTo>
                <a:close/>
              </a:path>
            </a:pathLst>
          </a:custGeom>
          <a:solidFill>
            <a:srgbClr val="5B9B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244242" y="3678302"/>
            <a:ext cx="2965450" cy="2429510"/>
          </a:xfrm>
          <a:custGeom>
            <a:avLst/>
            <a:gdLst/>
            <a:ahLst/>
            <a:cxnLst/>
            <a:rect l="l" t="t" r="r" b="b"/>
            <a:pathLst>
              <a:path w="2965450" h="2429510">
                <a:moveTo>
                  <a:pt x="2709845" y="2429301"/>
                </a:moveTo>
                <a:lnTo>
                  <a:pt x="255080" y="2429301"/>
                </a:lnTo>
                <a:lnTo>
                  <a:pt x="209228" y="2425191"/>
                </a:lnTo>
                <a:lnTo>
                  <a:pt x="166073" y="2413343"/>
                </a:lnTo>
                <a:lnTo>
                  <a:pt x="126334" y="2394476"/>
                </a:lnTo>
                <a:lnTo>
                  <a:pt x="90733" y="2369310"/>
                </a:lnTo>
                <a:lnTo>
                  <a:pt x="59990" y="2338567"/>
                </a:lnTo>
                <a:lnTo>
                  <a:pt x="34825" y="2302967"/>
                </a:lnTo>
                <a:lnTo>
                  <a:pt x="15958" y="2263229"/>
                </a:lnTo>
                <a:lnTo>
                  <a:pt x="4109" y="2220075"/>
                </a:lnTo>
                <a:lnTo>
                  <a:pt x="0" y="2174225"/>
                </a:lnTo>
                <a:lnTo>
                  <a:pt x="0" y="0"/>
                </a:lnTo>
                <a:lnTo>
                  <a:pt x="2964921" y="0"/>
                </a:lnTo>
                <a:lnTo>
                  <a:pt x="2964921" y="2174225"/>
                </a:lnTo>
                <a:lnTo>
                  <a:pt x="2960812" y="2220075"/>
                </a:lnTo>
                <a:lnTo>
                  <a:pt x="2948963" y="2263229"/>
                </a:lnTo>
                <a:lnTo>
                  <a:pt x="2930096" y="2302967"/>
                </a:lnTo>
                <a:lnTo>
                  <a:pt x="2904931" y="2338567"/>
                </a:lnTo>
                <a:lnTo>
                  <a:pt x="2874188" y="2369310"/>
                </a:lnTo>
                <a:lnTo>
                  <a:pt x="2838587" y="2394476"/>
                </a:lnTo>
                <a:lnTo>
                  <a:pt x="2798850" y="2413343"/>
                </a:lnTo>
                <a:lnTo>
                  <a:pt x="2755695" y="2425191"/>
                </a:lnTo>
                <a:lnTo>
                  <a:pt x="2709845" y="2429301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6434264" y="3755517"/>
            <a:ext cx="2409190" cy="1562735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 marR="902335">
              <a:lnSpc>
                <a:spcPts val="1970"/>
              </a:lnSpc>
              <a:spcBef>
                <a:spcPts val="320"/>
              </a:spcBef>
            </a:pPr>
            <a:r>
              <a:rPr sz="18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隐含狄利克雷分布</a:t>
            </a:r>
            <a:r>
              <a:rPr sz="18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9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(LDA)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127000" indent="-114300">
              <a:lnSpc>
                <a:spcPct val="100000"/>
              </a:lnSpc>
              <a:spcBef>
                <a:spcPts val="640"/>
              </a:spcBef>
              <a:buChar char="•"/>
              <a:tabLst>
                <a:tab pos="127000" algn="l"/>
              </a:tabLst>
            </a:pPr>
            <a:r>
              <a:rPr sz="1400" spc="-10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Topic</a:t>
            </a:r>
            <a:r>
              <a:rPr sz="1400" spc="-1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modeling</a:t>
            </a:r>
            <a:endParaRPr sz="1400">
              <a:latin typeface="Trebuchet MS" panose="020B0603020202020204"/>
              <a:cs typeface="Trebuchet MS" panose="020B0603020202020204"/>
            </a:endParaRPr>
          </a:p>
          <a:p>
            <a:pPr marL="127000" indent="-114300">
              <a:lnSpc>
                <a:spcPct val="100000"/>
              </a:lnSpc>
              <a:spcBef>
                <a:spcPts val="85"/>
              </a:spcBef>
              <a:buChar char="•"/>
              <a:tabLst>
                <a:tab pos="127000" algn="l"/>
              </a:tabLst>
            </a:pPr>
            <a:r>
              <a:rPr sz="1400" spc="-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Sampling-based</a:t>
            </a:r>
            <a:r>
              <a:rPr sz="1400" spc="-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approximation</a:t>
            </a:r>
            <a:endParaRPr sz="1400">
              <a:latin typeface="Trebuchet MS" panose="020B0603020202020204"/>
              <a:cs typeface="Trebuchet MS" panose="020B0603020202020204"/>
            </a:endParaRPr>
          </a:p>
          <a:p>
            <a:pPr marL="127000" indent="-114300">
              <a:lnSpc>
                <a:spcPct val="100000"/>
              </a:lnSpc>
              <a:spcBef>
                <a:spcPts val="120"/>
              </a:spcBef>
              <a:buChar char="•"/>
              <a:tabLst>
                <a:tab pos="127000" algn="l"/>
              </a:tabLst>
            </a:pPr>
            <a:r>
              <a:rPr sz="1400" spc="-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Uses </a:t>
            </a:r>
            <a:r>
              <a:rPr sz="1400" spc="-5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model</a:t>
            </a:r>
            <a:r>
              <a:rPr sz="1400" spc="-18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400" spc="-5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scheduling</a:t>
            </a:r>
            <a:endParaRPr sz="1400">
              <a:latin typeface="Trebuchet MS" panose="020B0603020202020204"/>
              <a:cs typeface="Trebuchet MS" panose="020B0603020202020204"/>
            </a:endParaRPr>
          </a:p>
          <a:p>
            <a:pPr marL="127000" indent="-114300">
              <a:lnSpc>
                <a:spcPct val="100000"/>
              </a:lnSpc>
              <a:spcBef>
                <a:spcPts val="120"/>
              </a:spcBef>
              <a:buChar char="•"/>
              <a:tabLst>
                <a:tab pos="127000" algn="l"/>
              </a:tabLst>
            </a:pPr>
            <a:r>
              <a:rPr sz="1400" spc="-5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Workers </a:t>
            </a:r>
            <a:r>
              <a:rPr sz="1400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are</a:t>
            </a:r>
            <a:r>
              <a:rPr sz="1400" spc="-1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400" spc="-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stateful</a:t>
            </a:r>
            <a:endParaRPr sz="1400">
              <a:latin typeface="Trebuchet MS" panose="020B0603020202020204"/>
              <a:cs typeface="Trebuchet MS" panose="020B0603020202020204"/>
            </a:endParaRPr>
          </a:p>
          <a:p>
            <a:pPr marL="184150" indent="-171450">
              <a:lnSpc>
                <a:spcPct val="100000"/>
              </a:lnSpc>
              <a:spcBef>
                <a:spcPts val="55"/>
              </a:spcBef>
              <a:buChar char="•"/>
              <a:tabLst>
                <a:tab pos="184150" algn="l"/>
              </a:tabLst>
            </a:pPr>
            <a:r>
              <a:rPr sz="1800" spc="-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Dataset: </a:t>
            </a:r>
            <a:r>
              <a:rPr sz="1800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ClueWeb</a:t>
            </a:r>
            <a:r>
              <a:rPr sz="18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88GB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86854"/>
            <a:ext cx="9982835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spc="20" dirty="0">
                <a:solidFill>
                  <a:srgbClr val="000000"/>
                </a:solidFill>
              </a:rPr>
              <a:t>Performance </a:t>
            </a:r>
            <a:r>
              <a:rPr sz="3800" spc="-5" dirty="0">
                <a:solidFill>
                  <a:srgbClr val="000000"/>
                </a:solidFill>
              </a:rPr>
              <a:t>Overhead </a:t>
            </a:r>
            <a:r>
              <a:rPr sz="3800" dirty="0">
                <a:solidFill>
                  <a:srgbClr val="000000"/>
                </a:solidFill>
              </a:rPr>
              <a:t>of</a:t>
            </a:r>
            <a:r>
              <a:rPr sz="3800" spc="-50" dirty="0">
                <a:solidFill>
                  <a:srgbClr val="000000"/>
                </a:solidFill>
              </a:rPr>
              <a:t> </a:t>
            </a:r>
            <a:r>
              <a:rPr sz="3800" spc="-15" dirty="0">
                <a:solidFill>
                  <a:srgbClr val="000000"/>
                </a:solidFill>
              </a:rPr>
              <a:t>Over-partitioning</a:t>
            </a:r>
            <a:endParaRPr sz="3800"/>
          </a:p>
        </p:txBody>
      </p:sp>
      <p:sp>
        <p:nvSpPr>
          <p:cNvPr id="3" name="object 3"/>
          <p:cNvSpPr/>
          <p:nvPr/>
        </p:nvSpPr>
        <p:spPr>
          <a:xfrm>
            <a:off x="4733382" y="2365520"/>
            <a:ext cx="4181615" cy="255748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582704" y="4993462"/>
            <a:ext cx="3178175" cy="219075"/>
          </a:xfrm>
          <a:custGeom>
            <a:avLst/>
            <a:gdLst/>
            <a:ahLst/>
            <a:cxnLst/>
            <a:rect l="l" t="t" r="r" b="b"/>
            <a:pathLst>
              <a:path w="3178175" h="219075">
                <a:moveTo>
                  <a:pt x="2958769" y="0"/>
                </a:moveTo>
                <a:lnTo>
                  <a:pt x="2958769" y="73024"/>
                </a:lnTo>
                <a:lnTo>
                  <a:pt x="0" y="73024"/>
                </a:lnTo>
                <a:lnTo>
                  <a:pt x="0" y="146049"/>
                </a:lnTo>
                <a:lnTo>
                  <a:pt x="2958769" y="146049"/>
                </a:lnTo>
                <a:lnTo>
                  <a:pt x="2958769" y="219074"/>
                </a:lnTo>
                <a:lnTo>
                  <a:pt x="3177844" y="109537"/>
                </a:lnTo>
                <a:lnTo>
                  <a:pt x="2958769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018117" y="3976738"/>
            <a:ext cx="13703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80" dirty="0">
                <a:solidFill>
                  <a:srgbClr val="00B050"/>
                </a:solidFill>
                <a:latin typeface="Trebuchet MS" panose="020B0603020202020204"/>
                <a:cs typeface="Trebuchet MS" panose="020B0603020202020204"/>
              </a:rPr>
              <a:t>1.2x</a:t>
            </a:r>
            <a:r>
              <a:rPr sz="2000" b="1" spc="-200" dirty="0">
                <a:solidFill>
                  <a:srgbClr val="00B0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000" b="1" spc="-125" dirty="0">
                <a:solidFill>
                  <a:srgbClr val="00B050"/>
                </a:solidFill>
                <a:latin typeface="Trebuchet MS" panose="020B0603020202020204"/>
                <a:cs typeface="Trebuchet MS" panose="020B0603020202020204"/>
              </a:rPr>
              <a:t>runtime</a:t>
            </a:r>
            <a:endParaRPr sz="20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82991" y="3663048"/>
            <a:ext cx="23768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5" dirty="0">
                <a:latin typeface="Trebuchet MS" panose="020B0603020202020204"/>
                <a:cs typeface="Trebuchet MS" panose="020B0603020202020204"/>
              </a:rPr>
              <a:t>LDA </a:t>
            </a:r>
            <a:r>
              <a:rPr sz="1800" spc="-30" dirty="0">
                <a:latin typeface="Trebuchet MS" panose="020B0603020202020204"/>
                <a:cs typeface="Trebuchet MS" panose="020B0603020202020204"/>
              </a:rPr>
              <a:t>on </a:t>
            </a:r>
            <a:r>
              <a:rPr sz="1800" spc="-35" dirty="0">
                <a:latin typeface="Trebuchet MS" panose="020B0603020202020204"/>
                <a:cs typeface="Trebuchet MS" panose="020B0603020202020204"/>
              </a:rPr>
              <a:t>12</a:t>
            </a:r>
            <a:r>
              <a:rPr sz="1800" spc="-39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90" dirty="0">
                <a:latin typeface="Trebuchet MS" panose="020B0603020202020204"/>
                <a:cs typeface="Trebuchet MS" panose="020B0603020202020204"/>
              </a:rPr>
              <a:t>physical </a:t>
            </a:r>
            <a:r>
              <a:rPr sz="1800" spc="-45" dirty="0">
                <a:latin typeface="Trebuchet MS" panose="020B0603020202020204"/>
                <a:cs typeface="Trebuchet MS" panose="020B0603020202020204"/>
              </a:rPr>
              <a:t>nodes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6939" y="1816291"/>
            <a:ext cx="9471660" cy="1143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latin typeface="Arial" panose="020B0604020202020204"/>
                <a:cs typeface="Arial" panose="020B0604020202020204"/>
              </a:rPr>
              <a:t>Setup: </a:t>
            </a:r>
            <a:r>
              <a:rPr sz="2400" dirty="0">
                <a:latin typeface="Arial" panose="020B0604020202020204"/>
                <a:cs typeface="Arial" panose="020B0604020202020204"/>
              </a:rPr>
              <a:t>固定的物理节点的数目，增加执行者数目。</a:t>
            </a:r>
            <a:endParaRPr sz="2400" dirty="0">
              <a:latin typeface="Arial" panose="020B0604020202020204"/>
              <a:cs typeface="Arial" panose="020B0604020202020204"/>
            </a:endParaRPr>
          </a:p>
          <a:p>
            <a:pPr marL="878205">
              <a:lnSpc>
                <a:spcPts val="2115"/>
              </a:lnSpc>
              <a:spcBef>
                <a:spcPts val="1470"/>
              </a:spcBef>
            </a:pPr>
            <a:r>
              <a:rPr sz="1800" spc="10" dirty="0">
                <a:latin typeface="Trebuchet MS" panose="020B0603020202020204"/>
                <a:cs typeface="Trebuchet MS" panose="020B0603020202020204"/>
              </a:rPr>
              <a:t>MLR </a:t>
            </a:r>
            <a:r>
              <a:rPr sz="1800" spc="-30" dirty="0">
                <a:latin typeface="Trebuchet MS" panose="020B0603020202020204"/>
                <a:cs typeface="Trebuchet MS" panose="020B0603020202020204"/>
              </a:rPr>
              <a:t>on </a:t>
            </a:r>
            <a:r>
              <a:rPr sz="1800" spc="-35" dirty="0">
                <a:latin typeface="Trebuchet MS" panose="020B0603020202020204"/>
                <a:cs typeface="Trebuchet MS" panose="020B0603020202020204"/>
              </a:rPr>
              <a:t>4</a:t>
            </a:r>
            <a:r>
              <a:rPr sz="1800" spc="-42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90" dirty="0">
                <a:latin typeface="Trebuchet MS" panose="020B0603020202020204"/>
                <a:cs typeface="Trebuchet MS" panose="020B0603020202020204"/>
              </a:rPr>
              <a:t>physical </a:t>
            </a:r>
            <a:r>
              <a:rPr sz="1800" spc="-45" dirty="0">
                <a:latin typeface="Trebuchet MS" panose="020B0603020202020204"/>
                <a:cs typeface="Trebuchet MS" panose="020B0603020202020204"/>
              </a:rPr>
              <a:t>nodes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R="5080" algn="r">
              <a:lnSpc>
                <a:spcPts val="2355"/>
              </a:lnSpc>
            </a:pPr>
            <a:r>
              <a:rPr sz="2000" b="1" spc="-180" dirty="0">
                <a:solidFill>
                  <a:srgbClr val="00B050"/>
                </a:solidFill>
                <a:latin typeface="Trebuchet MS" panose="020B0603020202020204"/>
                <a:cs typeface="Trebuchet MS" panose="020B0603020202020204"/>
              </a:rPr>
              <a:t>1.1x</a:t>
            </a:r>
            <a:r>
              <a:rPr sz="2000" b="1" spc="-215" dirty="0">
                <a:solidFill>
                  <a:srgbClr val="00B0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000" b="1" spc="-125" dirty="0">
                <a:solidFill>
                  <a:srgbClr val="00B050"/>
                </a:solidFill>
                <a:latin typeface="Trebuchet MS" panose="020B0603020202020204"/>
                <a:cs typeface="Trebuchet MS" panose="020B0603020202020204"/>
              </a:rPr>
              <a:t>runtime</a:t>
            </a:r>
            <a:endParaRPr sz="20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6939" y="5077712"/>
            <a:ext cx="9351645" cy="1282065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5355590">
              <a:lnSpc>
                <a:spcPct val="100000"/>
              </a:lnSpc>
              <a:spcBef>
                <a:spcPts val="895"/>
              </a:spcBef>
            </a:pPr>
            <a:r>
              <a:rPr sz="2000" b="1" spc="-175" dirty="0">
                <a:solidFill>
                  <a:srgbClr val="00B050"/>
                </a:solidFill>
                <a:latin typeface="Trebuchet MS" panose="020B0603020202020204"/>
                <a:cs typeface="Trebuchet MS" panose="020B0603020202020204"/>
              </a:rPr>
              <a:t>16x</a:t>
            </a:r>
            <a:r>
              <a:rPr sz="2000" b="1" spc="-155" dirty="0">
                <a:solidFill>
                  <a:srgbClr val="00B0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000" b="1" spc="-140" dirty="0">
                <a:solidFill>
                  <a:srgbClr val="00B050"/>
                </a:solidFill>
                <a:latin typeface="Trebuchet MS" panose="020B0603020202020204"/>
                <a:cs typeface="Trebuchet MS" panose="020B0603020202020204"/>
              </a:rPr>
              <a:t>executors</a:t>
            </a:r>
            <a:endParaRPr sz="20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2400" b="1" spc="-20" dirty="0">
                <a:latin typeface="Arial" panose="020B0604020202020204"/>
                <a:cs typeface="Arial" panose="020B0604020202020204"/>
              </a:rPr>
              <a:t>Benefit: </a:t>
            </a:r>
            <a:r>
              <a:rPr sz="2400" dirty="0">
                <a:latin typeface="Arial" panose="020B0604020202020204"/>
                <a:cs typeface="Arial" panose="020B0604020202020204"/>
              </a:rPr>
              <a:t>我们认为通过增加执行程序数量引入的开销是弹性的可接受的折衷，并且仍然可以通过进一步优化来减少。</a:t>
            </a:r>
            <a:endParaRPr sz="24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82991" y="4723968"/>
            <a:ext cx="3141980" cy="57086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>
              <a:lnSpc>
                <a:spcPts val="2130"/>
              </a:lnSpc>
              <a:spcBef>
                <a:spcPts val="195"/>
              </a:spcBef>
            </a:pPr>
            <a:r>
              <a:rPr sz="1800" spc="-75" dirty="0">
                <a:latin typeface="Trebuchet MS" panose="020B0603020202020204"/>
                <a:cs typeface="Trebuchet MS" panose="020B0603020202020204"/>
              </a:rPr>
              <a:t>Baseline </a:t>
            </a:r>
            <a:r>
              <a:rPr sz="1800" spc="-60" dirty="0">
                <a:latin typeface="Trebuchet MS" panose="020B0603020202020204"/>
                <a:cs typeface="Trebuchet MS" panose="020B0603020202020204"/>
              </a:rPr>
              <a:t>number </a:t>
            </a:r>
            <a:r>
              <a:rPr sz="1800" spc="-70" dirty="0">
                <a:latin typeface="Trebuchet MS" panose="020B0603020202020204"/>
                <a:cs typeface="Trebuchet MS" panose="020B0603020202020204"/>
              </a:rPr>
              <a:t>of </a:t>
            </a:r>
            <a:r>
              <a:rPr sz="1800" spc="-90" dirty="0">
                <a:latin typeface="Trebuchet MS" panose="020B0603020202020204"/>
                <a:cs typeface="Trebuchet MS" panose="020B0603020202020204"/>
              </a:rPr>
              <a:t>Executors  </a:t>
            </a:r>
            <a:r>
              <a:rPr sz="1800" spc="-85" dirty="0">
                <a:latin typeface="Trebuchet MS" panose="020B0603020202020204"/>
                <a:cs typeface="Trebuchet MS" panose="020B0603020202020204"/>
              </a:rPr>
              <a:t>saturates </a:t>
            </a:r>
            <a:r>
              <a:rPr sz="1800" spc="-100" dirty="0">
                <a:latin typeface="Trebuchet MS" panose="020B0603020202020204"/>
                <a:cs typeface="Trebuchet MS" panose="020B0603020202020204"/>
              </a:rPr>
              <a:t>available </a:t>
            </a:r>
            <a:r>
              <a:rPr sz="1800" spc="-90" dirty="0">
                <a:latin typeface="Trebuchet MS" panose="020B0603020202020204"/>
                <a:cs typeface="Trebuchet MS" panose="020B0603020202020204"/>
              </a:rPr>
              <a:t>physical</a:t>
            </a:r>
            <a:r>
              <a:rPr sz="1800" spc="-23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00" dirty="0">
                <a:latin typeface="Trebuchet MS" panose="020B0603020202020204"/>
                <a:cs typeface="Trebuchet MS" panose="020B0603020202020204"/>
              </a:rPr>
              <a:t>cores.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86854"/>
            <a:ext cx="8697595" cy="596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dirty="0">
                <a:solidFill>
                  <a:srgbClr val="000000"/>
                </a:solidFill>
              </a:rPr>
              <a:t>扩展会导致更快的工作吗？</a:t>
            </a:r>
            <a:endParaRPr sz="3800" dirty="0">
              <a:solidFill>
                <a:srgbClr val="000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77642" y="5807726"/>
            <a:ext cx="2143125" cy="57086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>
              <a:lnSpc>
                <a:spcPts val="2130"/>
              </a:lnSpc>
              <a:spcBef>
                <a:spcPts val="195"/>
              </a:spcBef>
            </a:pPr>
            <a:r>
              <a:rPr sz="1800" b="1" spc="-70" dirty="0">
                <a:latin typeface="Trebuchet MS" panose="020B0603020202020204"/>
                <a:cs typeface="Trebuchet MS" panose="020B0603020202020204"/>
              </a:rPr>
              <a:t>22% </a:t>
            </a:r>
            <a:r>
              <a:rPr sz="1800" b="1" spc="-114" dirty="0">
                <a:latin typeface="Trebuchet MS" panose="020B0603020202020204"/>
                <a:cs typeface="Trebuchet MS" panose="020B0603020202020204"/>
              </a:rPr>
              <a:t>faster</a:t>
            </a:r>
            <a:r>
              <a:rPr sz="1800" b="1" spc="-22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b="1" spc="-105" dirty="0">
                <a:latin typeface="Trebuchet MS" panose="020B0603020202020204"/>
                <a:cs typeface="Trebuchet MS" panose="020B0603020202020204"/>
              </a:rPr>
              <a:t>completion  by </a:t>
            </a:r>
            <a:r>
              <a:rPr sz="1800" b="1" spc="-100" dirty="0">
                <a:latin typeface="Trebuchet MS" panose="020B0603020202020204"/>
                <a:cs typeface="Trebuchet MS" panose="020B0603020202020204"/>
              </a:rPr>
              <a:t>scaling</a:t>
            </a:r>
            <a:r>
              <a:rPr sz="1800" b="1" spc="-17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b="1" spc="-110" dirty="0">
                <a:latin typeface="Trebuchet MS" panose="020B0603020202020204"/>
                <a:cs typeface="Trebuchet MS" panose="020B0603020202020204"/>
              </a:rPr>
              <a:t>out.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27751" y="3194201"/>
            <a:ext cx="3387497" cy="200953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46121" y="4110304"/>
            <a:ext cx="2816225" cy="114300"/>
          </a:xfrm>
          <a:custGeom>
            <a:avLst/>
            <a:gdLst/>
            <a:ahLst/>
            <a:cxnLst/>
            <a:rect l="l" t="t" r="r" b="b"/>
            <a:pathLst>
              <a:path w="2816225" h="11430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76200"/>
                </a:lnTo>
                <a:lnTo>
                  <a:pt x="2777502" y="76200"/>
                </a:lnTo>
                <a:lnTo>
                  <a:pt x="2815602" y="57150"/>
                </a:lnTo>
                <a:lnTo>
                  <a:pt x="2777502" y="38100"/>
                </a:lnTo>
                <a:lnTo>
                  <a:pt x="114300" y="38100"/>
                </a:lnTo>
                <a:lnTo>
                  <a:pt x="114300" y="0"/>
                </a:lnTo>
                <a:close/>
              </a:path>
              <a:path w="2816225" h="114300">
                <a:moveTo>
                  <a:pt x="2777502" y="76200"/>
                </a:moveTo>
                <a:lnTo>
                  <a:pt x="2701302" y="76200"/>
                </a:lnTo>
                <a:lnTo>
                  <a:pt x="2701302" y="114300"/>
                </a:lnTo>
                <a:lnTo>
                  <a:pt x="2777502" y="76200"/>
                </a:lnTo>
                <a:close/>
              </a:path>
              <a:path w="2816225" h="114300">
                <a:moveTo>
                  <a:pt x="2701302" y="0"/>
                </a:moveTo>
                <a:lnTo>
                  <a:pt x="2701302" y="38100"/>
                </a:lnTo>
                <a:lnTo>
                  <a:pt x="2777502" y="38100"/>
                </a:lnTo>
                <a:lnTo>
                  <a:pt x="270130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546121" y="4416526"/>
            <a:ext cx="2189480" cy="114300"/>
          </a:xfrm>
          <a:custGeom>
            <a:avLst/>
            <a:gdLst/>
            <a:ahLst/>
            <a:cxnLst/>
            <a:rect l="l" t="t" r="r" b="b"/>
            <a:pathLst>
              <a:path w="2189479" h="114300">
                <a:moveTo>
                  <a:pt x="114300" y="0"/>
                </a:moveTo>
                <a:lnTo>
                  <a:pt x="0" y="57149"/>
                </a:lnTo>
                <a:lnTo>
                  <a:pt x="114300" y="114299"/>
                </a:lnTo>
                <a:lnTo>
                  <a:pt x="114300" y="76199"/>
                </a:lnTo>
                <a:lnTo>
                  <a:pt x="2151062" y="76199"/>
                </a:lnTo>
                <a:lnTo>
                  <a:pt x="2189162" y="57149"/>
                </a:lnTo>
                <a:lnTo>
                  <a:pt x="2151062" y="38099"/>
                </a:lnTo>
                <a:lnTo>
                  <a:pt x="114300" y="38099"/>
                </a:lnTo>
                <a:lnTo>
                  <a:pt x="114300" y="0"/>
                </a:lnTo>
                <a:close/>
              </a:path>
              <a:path w="2189479" h="114300">
                <a:moveTo>
                  <a:pt x="2151062" y="76199"/>
                </a:moveTo>
                <a:lnTo>
                  <a:pt x="2074862" y="76199"/>
                </a:lnTo>
                <a:lnTo>
                  <a:pt x="2074862" y="114299"/>
                </a:lnTo>
                <a:lnTo>
                  <a:pt x="2151062" y="76199"/>
                </a:lnTo>
                <a:close/>
              </a:path>
              <a:path w="2189479" h="114300">
                <a:moveTo>
                  <a:pt x="2074862" y="0"/>
                </a:moveTo>
                <a:lnTo>
                  <a:pt x="2074862" y="38099"/>
                </a:lnTo>
                <a:lnTo>
                  <a:pt x="2151062" y="38099"/>
                </a:lnTo>
                <a:lnTo>
                  <a:pt x="2074862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363286" y="4104106"/>
            <a:ext cx="0" cy="1099820"/>
          </a:xfrm>
          <a:custGeom>
            <a:avLst/>
            <a:gdLst/>
            <a:ahLst/>
            <a:cxnLst/>
            <a:rect l="l" t="t" r="r" b="b"/>
            <a:pathLst>
              <a:path h="1099820">
                <a:moveTo>
                  <a:pt x="0" y="0"/>
                </a:moveTo>
                <a:lnTo>
                  <a:pt x="1" y="1099630"/>
                </a:lnTo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735283" y="4421123"/>
            <a:ext cx="0" cy="782955"/>
          </a:xfrm>
          <a:custGeom>
            <a:avLst/>
            <a:gdLst/>
            <a:ahLst/>
            <a:cxnLst/>
            <a:rect l="l" t="t" r="r" b="b"/>
            <a:pathLst>
              <a:path h="782954">
                <a:moveTo>
                  <a:pt x="0" y="0"/>
                </a:moveTo>
                <a:lnTo>
                  <a:pt x="1" y="782606"/>
                </a:lnTo>
              </a:path>
            </a:pathLst>
          </a:custGeom>
          <a:ln w="12700">
            <a:solidFill>
              <a:srgbClr val="00B0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255289" y="4167454"/>
            <a:ext cx="0" cy="1036319"/>
          </a:xfrm>
          <a:custGeom>
            <a:avLst/>
            <a:gdLst/>
            <a:ahLst/>
            <a:cxnLst/>
            <a:rect l="l" t="t" r="r" b="b"/>
            <a:pathLst>
              <a:path h="1036320">
                <a:moveTo>
                  <a:pt x="0" y="0"/>
                </a:moveTo>
                <a:lnTo>
                  <a:pt x="1" y="1036280"/>
                </a:lnTo>
              </a:path>
            </a:pathLst>
          </a:custGeom>
          <a:ln w="12700">
            <a:solidFill>
              <a:srgbClr val="5B9BD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930436" y="5204015"/>
            <a:ext cx="612775" cy="390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b="1" spc="-85" dirty="0">
                <a:solidFill>
                  <a:srgbClr val="5B9BD5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200" b="1" spc="-90" dirty="0">
                <a:solidFill>
                  <a:srgbClr val="5B9BD5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200" b="1" spc="-75" dirty="0">
                <a:solidFill>
                  <a:srgbClr val="5B9BD5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200" b="1" spc="-40" dirty="0">
                <a:solidFill>
                  <a:srgbClr val="5B9BD5"/>
                </a:solidFill>
                <a:latin typeface="Trebuchet MS" panose="020B0603020202020204"/>
                <a:cs typeface="Trebuchet MS" panose="020B0603020202020204"/>
              </a:rPr>
              <a:t>l</a:t>
            </a:r>
            <a:r>
              <a:rPr sz="1200" b="1" spc="-95" dirty="0">
                <a:solidFill>
                  <a:srgbClr val="5B9BD5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200" b="1" spc="-80" dirty="0">
                <a:solidFill>
                  <a:srgbClr val="5B9BD5"/>
                </a:solidFill>
                <a:latin typeface="Trebuchet MS" panose="020B0603020202020204"/>
                <a:cs typeface="Trebuchet MS" panose="020B0603020202020204"/>
              </a:rPr>
              <a:t>-</a:t>
            </a:r>
            <a:r>
              <a:rPr sz="1200" b="1" spc="-50" dirty="0">
                <a:solidFill>
                  <a:srgbClr val="5B9BD5"/>
                </a:solidFill>
                <a:latin typeface="Trebuchet MS" panose="020B0603020202020204"/>
                <a:cs typeface="Trebuchet MS" panose="020B0603020202020204"/>
              </a:rPr>
              <a:t>ou</a:t>
            </a:r>
            <a:r>
              <a:rPr sz="1200" b="1" spc="-55" dirty="0">
                <a:solidFill>
                  <a:srgbClr val="5B9BD5"/>
                </a:solidFill>
                <a:latin typeface="Trebuchet MS" panose="020B0603020202020204"/>
                <a:cs typeface="Trebuchet MS" panose="020B0603020202020204"/>
              </a:rPr>
              <a:t>t  </a:t>
            </a:r>
            <a:r>
              <a:rPr sz="1200" b="1" spc="-80" dirty="0">
                <a:solidFill>
                  <a:srgbClr val="5B9BD5"/>
                </a:solidFill>
                <a:latin typeface="Trebuchet MS" panose="020B0603020202020204"/>
                <a:cs typeface="Trebuchet MS" panose="020B0603020202020204"/>
              </a:rPr>
              <a:t>tr</a:t>
            </a:r>
            <a:r>
              <a:rPr sz="1200" b="1" spc="-65" dirty="0">
                <a:solidFill>
                  <a:srgbClr val="5B9BD5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200" b="1" spc="-20" dirty="0">
                <a:solidFill>
                  <a:srgbClr val="5B9BD5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200" b="1" spc="-45" dirty="0">
                <a:solidFill>
                  <a:srgbClr val="5B9BD5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200" b="1" spc="-105" dirty="0">
                <a:solidFill>
                  <a:srgbClr val="5B9BD5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200" b="1" spc="-90" dirty="0">
                <a:solidFill>
                  <a:srgbClr val="5B9BD5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200" b="1" spc="-75" dirty="0">
                <a:solidFill>
                  <a:srgbClr val="5B9BD5"/>
                </a:solidFill>
                <a:latin typeface="Trebuchet MS" panose="020B0603020202020204"/>
                <a:cs typeface="Trebuchet MS" panose="020B0603020202020204"/>
              </a:rPr>
              <a:t>ed</a:t>
            </a:r>
            <a:endParaRPr sz="1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07890" y="5202085"/>
            <a:ext cx="425450" cy="390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b="1" spc="-80" dirty="0">
                <a:solidFill>
                  <a:srgbClr val="00B050"/>
                </a:solidFill>
                <a:latin typeface="Trebuchet MS" panose="020B0603020202020204"/>
                <a:cs typeface="Trebuchet MS" panose="020B0603020202020204"/>
              </a:rPr>
              <a:t>El</a:t>
            </a:r>
            <a:r>
              <a:rPr sz="1200" b="1" spc="-55" dirty="0">
                <a:solidFill>
                  <a:srgbClr val="00B050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200" b="1" spc="-60" dirty="0">
                <a:solidFill>
                  <a:srgbClr val="00B050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200" b="1" spc="-65" dirty="0">
                <a:solidFill>
                  <a:srgbClr val="00B050"/>
                </a:solidFill>
                <a:latin typeface="Trebuchet MS" panose="020B0603020202020204"/>
                <a:cs typeface="Trebuchet MS" panose="020B0603020202020204"/>
              </a:rPr>
              <a:t>ti</a:t>
            </a:r>
            <a:r>
              <a:rPr sz="1200" b="1" spc="-85" dirty="0">
                <a:solidFill>
                  <a:srgbClr val="00B050"/>
                </a:solidFill>
                <a:latin typeface="Trebuchet MS" panose="020B0603020202020204"/>
                <a:cs typeface="Trebuchet MS" panose="020B0603020202020204"/>
              </a:rPr>
              <a:t>c  </a:t>
            </a:r>
            <a:r>
              <a:rPr sz="1200" b="1" spc="-65" dirty="0">
                <a:solidFill>
                  <a:srgbClr val="00B050"/>
                </a:solidFill>
                <a:latin typeface="Trebuchet MS" panose="020B0603020202020204"/>
                <a:cs typeface="Trebuchet MS" panose="020B0603020202020204"/>
              </a:rPr>
              <a:t>finish</a:t>
            </a:r>
            <a:endParaRPr sz="1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60048" y="5200383"/>
            <a:ext cx="375920" cy="390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b="1" spc="-6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St</a:t>
            </a:r>
            <a:r>
              <a:rPr sz="1200" b="1" spc="-7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200" b="1" spc="-6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ti</a:t>
            </a:r>
            <a:r>
              <a:rPr sz="1200" b="1" spc="-8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c  </a:t>
            </a:r>
            <a:r>
              <a:rPr sz="1200" b="1" spc="-8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f</a:t>
            </a:r>
            <a:r>
              <a:rPr sz="1200" b="1" spc="-6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inish</a:t>
            </a:r>
            <a:endParaRPr sz="1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16939" y="1724850"/>
            <a:ext cx="10129520" cy="137731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0"/>
              </a:spcBef>
            </a:pPr>
            <a:endParaRPr sz="24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b="1" spc="-25" dirty="0">
                <a:latin typeface="Arial" panose="020B0604020202020204"/>
                <a:cs typeface="Arial" panose="020B0604020202020204"/>
              </a:rPr>
              <a:t>Setup: </a:t>
            </a:r>
            <a:r>
              <a:rPr sz="2400" spc="10" dirty="0">
                <a:latin typeface="Arial" panose="020B0604020202020204"/>
                <a:cs typeface="Arial" panose="020B0604020202020204"/>
              </a:rPr>
              <a:t>在作业期间扩展到更多节点，与静态执行进行比较。</a:t>
            </a:r>
            <a:endParaRPr sz="2400" spc="10" dirty="0">
              <a:latin typeface="Arial" panose="020B0604020202020204"/>
              <a:cs typeface="Arial" panose="020B0604020202020204"/>
            </a:endParaRPr>
          </a:p>
          <a:p>
            <a:pPr marL="1637030">
              <a:lnSpc>
                <a:spcPct val="100000"/>
              </a:lnSpc>
              <a:spcBef>
                <a:spcPts val="1295"/>
              </a:spcBef>
              <a:tabLst>
                <a:tab pos="5944235" algn="l"/>
              </a:tabLst>
            </a:pPr>
            <a:r>
              <a:rPr sz="1800" spc="-40" dirty="0">
                <a:latin typeface="Trebuchet MS" panose="020B0603020202020204"/>
                <a:cs typeface="Trebuchet MS" panose="020B0603020202020204"/>
              </a:rPr>
              <a:t>MLR: </a:t>
            </a:r>
            <a:r>
              <a:rPr sz="1800" spc="-95" dirty="0">
                <a:latin typeface="Trebuchet MS" panose="020B0603020202020204"/>
                <a:cs typeface="Trebuchet MS" panose="020B0603020202020204"/>
              </a:rPr>
              <a:t>scale </a:t>
            </a:r>
            <a:r>
              <a:rPr sz="1800" spc="-55" dirty="0">
                <a:latin typeface="Trebuchet MS" panose="020B0603020202020204"/>
                <a:cs typeface="Trebuchet MS" panose="020B0603020202020204"/>
              </a:rPr>
              <a:t>out </a:t>
            </a:r>
            <a:r>
              <a:rPr sz="1800" spc="-35" dirty="0">
                <a:latin typeface="Trebuchet MS" panose="020B0603020202020204"/>
                <a:cs typeface="Trebuchet MS" panose="020B0603020202020204"/>
              </a:rPr>
              <a:t>4 </a:t>
            </a:r>
            <a:r>
              <a:rPr sz="1800" spc="-75" dirty="0">
                <a:latin typeface="Trebuchet MS" panose="020B0603020202020204"/>
                <a:cs typeface="Trebuchet MS" panose="020B0603020202020204"/>
              </a:rPr>
              <a:t>to</a:t>
            </a:r>
            <a:r>
              <a:rPr sz="1800" spc="-39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35" dirty="0">
                <a:latin typeface="Trebuchet MS" panose="020B0603020202020204"/>
                <a:cs typeface="Trebuchet MS" panose="020B0603020202020204"/>
              </a:rPr>
              <a:t>8</a:t>
            </a:r>
            <a:r>
              <a:rPr sz="1800" spc="-12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45" dirty="0">
                <a:latin typeface="Trebuchet MS" panose="020B0603020202020204"/>
                <a:cs typeface="Trebuchet MS" panose="020B0603020202020204"/>
              </a:rPr>
              <a:t>nodes	</a:t>
            </a:r>
            <a:r>
              <a:rPr sz="1800" spc="-95" dirty="0">
                <a:latin typeface="Trebuchet MS" panose="020B0603020202020204"/>
                <a:cs typeface="Trebuchet MS" panose="020B0603020202020204"/>
              </a:rPr>
              <a:t>LDA:</a:t>
            </a:r>
            <a:r>
              <a:rPr sz="1800" spc="-12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95" dirty="0">
                <a:latin typeface="Trebuchet MS" panose="020B0603020202020204"/>
                <a:cs typeface="Trebuchet MS" panose="020B0603020202020204"/>
              </a:rPr>
              <a:t>scale</a:t>
            </a:r>
            <a:r>
              <a:rPr sz="1800" spc="-13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60" dirty="0">
                <a:latin typeface="Trebuchet MS" panose="020B0603020202020204"/>
                <a:cs typeface="Trebuchet MS" panose="020B0603020202020204"/>
              </a:rPr>
              <a:t>out</a:t>
            </a:r>
            <a:r>
              <a:rPr sz="1800" spc="-14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35" dirty="0">
                <a:latin typeface="Trebuchet MS" panose="020B0603020202020204"/>
                <a:cs typeface="Trebuchet MS" panose="020B0603020202020204"/>
              </a:rPr>
              <a:t>12</a:t>
            </a:r>
            <a:r>
              <a:rPr sz="1800" spc="-13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75" dirty="0">
                <a:latin typeface="Trebuchet MS" panose="020B0603020202020204"/>
                <a:cs typeface="Trebuchet MS" panose="020B0603020202020204"/>
              </a:rPr>
              <a:t>to</a:t>
            </a:r>
            <a:r>
              <a:rPr sz="1800" spc="-13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35" dirty="0">
                <a:latin typeface="Trebuchet MS" panose="020B0603020202020204"/>
                <a:cs typeface="Trebuchet MS" panose="020B0603020202020204"/>
              </a:rPr>
              <a:t>24</a:t>
            </a:r>
            <a:r>
              <a:rPr sz="1800" spc="-13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45" dirty="0">
                <a:latin typeface="Trebuchet MS" panose="020B0603020202020204"/>
                <a:cs typeface="Trebuchet MS" panose="020B0603020202020204"/>
              </a:rPr>
              <a:t>nodes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333847" y="3187656"/>
            <a:ext cx="3605432" cy="21164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950989" y="4298251"/>
            <a:ext cx="2632075" cy="114300"/>
          </a:xfrm>
          <a:custGeom>
            <a:avLst/>
            <a:gdLst/>
            <a:ahLst/>
            <a:cxnLst/>
            <a:rect l="l" t="t" r="r" b="b"/>
            <a:pathLst>
              <a:path w="2632075" h="11430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76200"/>
                </a:lnTo>
                <a:lnTo>
                  <a:pt x="2593822" y="76200"/>
                </a:lnTo>
                <a:lnTo>
                  <a:pt x="2631922" y="57150"/>
                </a:lnTo>
                <a:lnTo>
                  <a:pt x="2593822" y="38100"/>
                </a:lnTo>
                <a:lnTo>
                  <a:pt x="114300" y="38100"/>
                </a:lnTo>
                <a:lnTo>
                  <a:pt x="114300" y="0"/>
                </a:lnTo>
                <a:close/>
              </a:path>
              <a:path w="2632075" h="114300">
                <a:moveTo>
                  <a:pt x="2593822" y="76200"/>
                </a:moveTo>
                <a:lnTo>
                  <a:pt x="2517622" y="76200"/>
                </a:lnTo>
                <a:lnTo>
                  <a:pt x="2517622" y="114300"/>
                </a:lnTo>
                <a:lnTo>
                  <a:pt x="2593822" y="76200"/>
                </a:lnTo>
                <a:close/>
              </a:path>
              <a:path w="2632075" h="114300">
                <a:moveTo>
                  <a:pt x="2517622" y="0"/>
                </a:moveTo>
                <a:lnTo>
                  <a:pt x="2517622" y="38100"/>
                </a:lnTo>
                <a:lnTo>
                  <a:pt x="2593822" y="38100"/>
                </a:lnTo>
                <a:lnTo>
                  <a:pt x="251762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950989" y="4013949"/>
            <a:ext cx="1956435" cy="114300"/>
          </a:xfrm>
          <a:custGeom>
            <a:avLst/>
            <a:gdLst/>
            <a:ahLst/>
            <a:cxnLst/>
            <a:rect l="l" t="t" r="r" b="b"/>
            <a:pathLst>
              <a:path w="1956434" h="11430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76200"/>
                </a:lnTo>
                <a:lnTo>
                  <a:pt x="1918246" y="76200"/>
                </a:lnTo>
                <a:lnTo>
                  <a:pt x="1956346" y="57150"/>
                </a:lnTo>
                <a:lnTo>
                  <a:pt x="1918246" y="38100"/>
                </a:lnTo>
                <a:lnTo>
                  <a:pt x="114300" y="38100"/>
                </a:lnTo>
                <a:lnTo>
                  <a:pt x="114300" y="0"/>
                </a:lnTo>
                <a:close/>
              </a:path>
              <a:path w="1956434" h="114300">
                <a:moveTo>
                  <a:pt x="1918246" y="76200"/>
                </a:moveTo>
                <a:lnTo>
                  <a:pt x="1842046" y="76200"/>
                </a:lnTo>
                <a:lnTo>
                  <a:pt x="1842046" y="114300"/>
                </a:lnTo>
                <a:lnTo>
                  <a:pt x="1918246" y="76200"/>
                </a:lnTo>
                <a:close/>
              </a:path>
              <a:path w="1956434" h="114300">
                <a:moveTo>
                  <a:pt x="1842046" y="0"/>
                </a:moveTo>
                <a:lnTo>
                  <a:pt x="1842046" y="38100"/>
                </a:lnTo>
                <a:lnTo>
                  <a:pt x="1918246" y="38100"/>
                </a:lnTo>
                <a:lnTo>
                  <a:pt x="1842046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8915527" y="3692829"/>
            <a:ext cx="0" cy="1611630"/>
          </a:xfrm>
          <a:custGeom>
            <a:avLst/>
            <a:gdLst/>
            <a:ahLst/>
            <a:cxnLst/>
            <a:rect l="l" t="t" r="r" b="b"/>
            <a:pathLst>
              <a:path h="1611629">
                <a:moveTo>
                  <a:pt x="0" y="0"/>
                </a:moveTo>
                <a:lnTo>
                  <a:pt x="1" y="1611300"/>
                </a:lnTo>
              </a:path>
            </a:pathLst>
          </a:custGeom>
          <a:ln w="12700">
            <a:solidFill>
              <a:srgbClr val="00B0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9582911" y="3692829"/>
            <a:ext cx="0" cy="1611630"/>
          </a:xfrm>
          <a:custGeom>
            <a:avLst/>
            <a:gdLst/>
            <a:ahLst/>
            <a:cxnLst/>
            <a:rect l="l" t="t" r="r" b="b"/>
            <a:pathLst>
              <a:path h="1611629">
                <a:moveTo>
                  <a:pt x="0" y="0"/>
                </a:moveTo>
                <a:lnTo>
                  <a:pt x="1" y="1611300"/>
                </a:lnTo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748079" y="4071099"/>
            <a:ext cx="0" cy="1233170"/>
          </a:xfrm>
          <a:custGeom>
            <a:avLst/>
            <a:gdLst/>
            <a:ahLst/>
            <a:cxnLst/>
            <a:rect l="l" t="t" r="r" b="b"/>
            <a:pathLst>
              <a:path h="1233170">
                <a:moveTo>
                  <a:pt x="0" y="0"/>
                </a:moveTo>
                <a:lnTo>
                  <a:pt x="1" y="1233040"/>
                </a:lnTo>
              </a:path>
            </a:pathLst>
          </a:custGeom>
          <a:ln w="12700">
            <a:solidFill>
              <a:srgbClr val="5B9BD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7428128" y="5328704"/>
            <a:ext cx="612775" cy="390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b="1" spc="-85" dirty="0">
                <a:solidFill>
                  <a:srgbClr val="5B9BD5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200" b="1" spc="-90" dirty="0">
                <a:solidFill>
                  <a:srgbClr val="5B9BD5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200" b="1" spc="-75" dirty="0">
                <a:solidFill>
                  <a:srgbClr val="5B9BD5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200" b="1" spc="-40" dirty="0">
                <a:solidFill>
                  <a:srgbClr val="5B9BD5"/>
                </a:solidFill>
                <a:latin typeface="Trebuchet MS" panose="020B0603020202020204"/>
                <a:cs typeface="Trebuchet MS" panose="020B0603020202020204"/>
              </a:rPr>
              <a:t>l</a:t>
            </a:r>
            <a:r>
              <a:rPr sz="1200" b="1" spc="-95" dirty="0">
                <a:solidFill>
                  <a:srgbClr val="5B9BD5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200" b="1" spc="-80" dirty="0">
                <a:solidFill>
                  <a:srgbClr val="5B9BD5"/>
                </a:solidFill>
                <a:latin typeface="Trebuchet MS" panose="020B0603020202020204"/>
                <a:cs typeface="Trebuchet MS" panose="020B0603020202020204"/>
              </a:rPr>
              <a:t>-</a:t>
            </a:r>
            <a:r>
              <a:rPr sz="1200" b="1" spc="-50" dirty="0">
                <a:solidFill>
                  <a:srgbClr val="5B9BD5"/>
                </a:solidFill>
                <a:latin typeface="Trebuchet MS" panose="020B0603020202020204"/>
                <a:cs typeface="Trebuchet MS" panose="020B0603020202020204"/>
              </a:rPr>
              <a:t>ou</a:t>
            </a:r>
            <a:r>
              <a:rPr sz="1200" b="1" spc="-55" dirty="0">
                <a:solidFill>
                  <a:srgbClr val="5B9BD5"/>
                </a:solidFill>
                <a:latin typeface="Trebuchet MS" panose="020B0603020202020204"/>
                <a:cs typeface="Trebuchet MS" panose="020B0603020202020204"/>
              </a:rPr>
              <a:t>t  </a:t>
            </a:r>
            <a:r>
              <a:rPr sz="1200" b="1" spc="-80" dirty="0">
                <a:solidFill>
                  <a:srgbClr val="5B9BD5"/>
                </a:solidFill>
                <a:latin typeface="Trebuchet MS" panose="020B0603020202020204"/>
                <a:cs typeface="Trebuchet MS" panose="020B0603020202020204"/>
              </a:rPr>
              <a:t>tr</a:t>
            </a:r>
            <a:r>
              <a:rPr sz="1200" b="1" spc="-65" dirty="0">
                <a:solidFill>
                  <a:srgbClr val="5B9BD5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200" b="1" spc="-20" dirty="0">
                <a:solidFill>
                  <a:srgbClr val="5B9BD5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200" b="1" spc="-45" dirty="0">
                <a:solidFill>
                  <a:srgbClr val="5B9BD5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200" b="1" spc="-105" dirty="0">
                <a:solidFill>
                  <a:srgbClr val="5B9BD5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200" b="1" spc="-90" dirty="0">
                <a:solidFill>
                  <a:srgbClr val="5B9BD5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200" b="1" spc="-75" dirty="0">
                <a:solidFill>
                  <a:srgbClr val="5B9BD5"/>
                </a:solidFill>
                <a:latin typeface="Trebuchet MS" panose="020B0603020202020204"/>
                <a:cs typeface="Trebuchet MS" panose="020B0603020202020204"/>
              </a:rPr>
              <a:t>ed</a:t>
            </a:r>
            <a:endParaRPr sz="1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694254" y="5328704"/>
            <a:ext cx="1051560" cy="390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35"/>
              </a:lnSpc>
              <a:spcBef>
                <a:spcPts val="100"/>
              </a:spcBef>
              <a:tabLst>
                <a:tab pos="688340" algn="l"/>
              </a:tabLst>
            </a:pPr>
            <a:r>
              <a:rPr sz="1200" b="1" spc="-80" dirty="0">
                <a:solidFill>
                  <a:srgbClr val="00B050"/>
                </a:solidFill>
                <a:latin typeface="Trebuchet MS" panose="020B0603020202020204"/>
                <a:cs typeface="Trebuchet MS" panose="020B0603020202020204"/>
              </a:rPr>
              <a:t>El</a:t>
            </a:r>
            <a:r>
              <a:rPr sz="1200" b="1" spc="-55" dirty="0">
                <a:solidFill>
                  <a:srgbClr val="00B050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200" b="1" spc="-60" dirty="0">
                <a:solidFill>
                  <a:srgbClr val="00B050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200" b="1" spc="-65" dirty="0">
                <a:solidFill>
                  <a:srgbClr val="00B050"/>
                </a:solidFill>
                <a:latin typeface="Trebuchet MS" panose="020B0603020202020204"/>
                <a:cs typeface="Trebuchet MS" panose="020B0603020202020204"/>
              </a:rPr>
              <a:t>ti</a:t>
            </a:r>
            <a:r>
              <a:rPr sz="1200" b="1" spc="-114" dirty="0">
                <a:solidFill>
                  <a:srgbClr val="00B050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200" b="1" dirty="0">
                <a:solidFill>
                  <a:srgbClr val="00B050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1200" b="1" spc="-6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St</a:t>
            </a:r>
            <a:r>
              <a:rPr sz="1200" b="1" spc="-7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200" b="1" spc="-6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ti</a:t>
            </a:r>
            <a:r>
              <a:rPr sz="1200" b="1" spc="-114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c</a:t>
            </a:r>
            <a:endParaRPr sz="12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ts val="1435"/>
              </a:lnSpc>
              <a:tabLst>
                <a:tab pos="688340" algn="l"/>
              </a:tabLst>
            </a:pPr>
            <a:r>
              <a:rPr sz="1200" b="1" spc="-65" dirty="0">
                <a:solidFill>
                  <a:srgbClr val="00B050"/>
                </a:solidFill>
                <a:latin typeface="Trebuchet MS" panose="020B0603020202020204"/>
                <a:cs typeface="Trebuchet MS" panose="020B0603020202020204"/>
              </a:rPr>
              <a:t>finish	</a:t>
            </a:r>
            <a:r>
              <a:rPr sz="1200" b="1" spc="-6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finish</a:t>
            </a:r>
            <a:endParaRPr sz="1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180478" y="5807159"/>
            <a:ext cx="2143125" cy="57086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>
              <a:lnSpc>
                <a:spcPts val="2130"/>
              </a:lnSpc>
              <a:spcBef>
                <a:spcPts val="195"/>
              </a:spcBef>
            </a:pPr>
            <a:r>
              <a:rPr sz="1800" b="1" spc="-70" dirty="0">
                <a:latin typeface="Trebuchet MS" panose="020B0603020202020204"/>
                <a:cs typeface="Trebuchet MS" panose="020B0603020202020204"/>
              </a:rPr>
              <a:t>27% </a:t>
            </a:r>
            <a:r>
              <a:rPr sz="1800" b="1" spc="-114" dirty="0">
                <a:latin typeface="Trebuchet MS" panose="020B0603020202020204"/>
                <a:cs typeface="Trebuchet MS" panose="020B0603020202020204"/>
              </a:rPr>
              <a:t>faster</a:t>
            </a:r>
            <a:r>
              <a:rPr sz="1800" b="1" spc="-22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b="1" spc="-105" dirty="0">
                <a:latin typeface="Trebuchet MS" panose="020B0603020202020204"/>
                <a:cs typeface="Trebuchet MS" panose="020B0603020202020204"/>
              </a:rPr>
              <a:t>completion  by </a:t>
            </a:r>
            <a:r>
              <a:rPr sz="1800" b="1" spc="-100" dirty="0">
                <a:latin typeface="Trebuchet MS" panose="020B0603020202020204"/>
                <a:cs typeface="Trebuchet MS" panose="020B0603020202020204"/>
              </a:rPr>
              <a:t>scaling</a:t>
            </a:r>
            <a:r>
              <a:rPr sz="1800" b="1" spc="-17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b="1" spc="-110" dirty="0">
                <a:latin typeface="Trebuchet MS" panose="020B0603020202020204"/>
                <a:cs typeface="Trebuchet MS" panose="020B0603020202020204"/>
              </a:rPr>
              <a:t>out.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86854"/>
            <a:ext cx="7489190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spc="30" dirty="0">
                <a:solidFill>
                  <a:srgbClr val="000000"/>
                </a:solidFill>
              </a:rPr>
              <a:t>Speed-up </a:t>
            </a:r>
            <a:r>
              <a:rPr sz="3800" spc="-5" dirty="0">
                <a:solidFill>
                  <a:srgbClr val="000000"/>
                </a:solidFill>
              </a:rPr>
              <a:t>from </a:t>
            </a:r>
            <a:r>
              <a:rPr sz="3800" spc="-20" dirty="0">
                <a:solidFill>
                  <a:srgbClr val="000000"/>
                </a:solidFill>
              </a:rPr>
              <a:t>Elastic</a:t>
            </a:r>
            <a:r>
              <a:rPr sz="3800" spc="-55" dirty="0">
                <a:solidFill>
                  <a:srgbClr val="000000"/>
                </a:solidFill>
              </a:rPr>
              <a:t> </a:t>
            </a:r>
            <a:r>
              <a:rPr sz="3800" spc="30" dirty="0">
                <a:solidFill>
                  <a:srgbClr val="000000"/>
                </a:solidFill>
              </a:rPr>
              <a:t>Scale-out</a:t>
            </a:r>
            <a:endParaRPr sz="3800"/>
          </a:p>
        </p:txBody>
      </p:sp>
      <p:sp>
        <p:nvSpPr>
          <p:cNvPr id="3" name="object 3"/>
          <p:cNvSpPr/>
          <p:nvPr/>
        </p:nvSpPr>
        <p:spPr>
          <a:xfrm>
            <a:off x="4052100" y="3162706"/>
            <a:ext cx="4038116" cy="223544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183892" y="3349371"/>
            <a:ext cx="13944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15" dirty="0">
                <a:solidFill>
                  <a:srgbClr val="00B050"/>
                </a:solidFill>
                <a:latin typeface="Trebuchet MS" panose="020B0603020202020204"/>
                <a:cs typeface="Trebuchet MS" panose="020B0603020202020204"/>
              </a:rPr>
              <a:t>1.01x</a:t>
            </a:r>
            <a:r>
              <a:rPr sz="2400" b="1" spc="-254" dirty="0">
                <a:solidFill>
                  <a:srgbClr val="00B0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b="1" spc="-125" dirty="0">
                <a:solidFill>
                  <a:srgbClr val="00B050"/>
                </a:solidFill>
                <a:latin typeface="Trebuchet MS" panose="020B0603020202020204"/>
                <a:cs typeface="Trebuchet MS" panose="020B0603020202020204"/>
              </a:rPr>
              <a:t>ideal</a:t>
            </a:r>
            <a:endParaRPr sz="24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83892" y="4582020"/>
            <a:ext cx="13944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15" dirty="0">
                <a:solidFill>
                  <a:srgbClr val="00B050"/>
                </a:solidFill>
                <a:latin typeface="Trebuchet MS" panose="020B0603020202020204"/>
                <a:cs typeface="Trebuchet MS" panose="020B0603020202020204"/>
              </a:rPr>
              <a:t>1.05x</a:t>
            </a:r>
            <a:r>
              <a:rPr sz="2400" b="1" spc="-254" dirty="0">
                <a:solidFill>
                  <a:srgbClr val="00B0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b="1" spc="-125" dirty="0">
                <a:solidFill>
                  <a:srgbClr val="00B050"/>
                </a:solidFill>
                <a:latin typeface="Trebuchet MS" panose="020B0603020202020204"/>
                <a:cs typeface="Trebuchet MS" panose="020B0603020202020204"/>
              </a:rPr>
              <a:t>ideal</a:t>
            </a:r>
            <a:endParaRPr sz="24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6939" y="1816291"/>
            <a:ext cx="10275570" cy="72009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 marR="5080">
              <a:lnSpc>
                <a:spcPts val="2600"/>
              </a:lnSpc>
              <a:spcBef>
                <a:spcPts val="420"/>
              </a:spcBef>
            </a:pPr>
            <a:r>
              <a:rPr sz="2400" b="1" spc="-25" dirty="0">
                <a:latin typeface="Arial" panose="020B0604020202020204"/>
                <a:cs typeface="Arial" panose="020B0604020202020204"/>
              </a:rPr>
              <a:t>Setup: </a:t>
            </a:r>
            <a:r>
              <a:rPr sz="2400" dirty="0">
                <a:latin typeface="Arial" panose="020B0604020202020204"/>
                <a:cs typeface="Arial" panose="020B0604020202020204"/>
              </a:rPr>
              <a:t>与理想的横向扩展进行比较，从静态预缩放和后缩放实验计算，假设即时重新平衡。</a:t>
            </a:r>
            <a:endParaRPr sz="24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49233" y="3300057"/>
            <a:ext cx="1386840" cy="57086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>
              <a:lnSpc>
                <a:spcPts val="2130"/>
              </a:lnSpc>
              <a:spcBef>
                <a:spcPts val="195"/>
              </a:spcBef>
            </a:pPr>
            <a:r>
              <a:rPr sz="1800" spc="-40" dirty="0">
                <a:latin typeface="Trebuchet MS" panose="020B0603020202020204"/>
                <a:cs typeface="Trebuchet MS" panose="020B0603020202020204"/>
              </a:rPr>
              <a:t>MLR: </a:t>
            </a:r>
            <a:r>
              <a:rPr sz="1800" spc="-95" dirty="0">
                <a:latin typeface="Trebuchet MS" panose="020B0603020202020204"/>
                <a:cs typeface="Trebuchet MS" panose="020B0603020202020204"/>
              </a:rPr>
              <a:t>scale</a:t>
            </a:r>
            <a:r>
              <a:rPr sz="1800" spc="-28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55" dirty="0">
                <a:latin typeface="Trebuchet MS" panose="020B0603020202020204"/>
                <a:cs typeface="Trebuchet MS" panose="020B0603020202020204"/>
              </a:rPr>
              <a:t>out  </a:t>
            </a:r>
            <a:r>
              <a:rPr sz="1800" spc="-35" dirty="0">
                <a:latin typeface="Trebuchet MS" panose="020B0603020202020204"/>
                <a:cs typeface="Trebuchet MS" panose="020B0603020202020204"/>
              </a:rPr>
              <a:t>4 </a:t>
            </a:r>
            <a:r>
              <a:rPr sz="1800" spc="-75" dirty="0">
                <a:latin typeface="Trebuchet MS" panose="020B0603020202020204"/>
                <a:cs typeface="Trebuchet MS" panose="020B0603020202020204"/>
              </a:rPr>
              <a:t>to </a:t>
            </a:r>
            <a:r>
              <a:rPr sz="1800" spc="-35" dirty="0">
                <a:latin typeface="Trebuchet MS" panose="020B0603020202020204"/>
                <a:cs typeface="Trebuchet MS" panose="020B0603020202020204"/>
              </a:rPr>
              <a:t>8</a:t>
            </a:r>
            <a:r>
              <a:rPr sz="1800" spc="-32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45" dirty="0">
                <a:latin typeface="Trebuchet MS" panose="020B0603020202020204"/>
                <a:cs typeface="Trebuchet MS" panose="020B0603020202020204"/>
              </a:rPr>
              <a:t>nodes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49233" y="4498124"/>
            <a:ext cx="1406525" cy="57086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>
              <a:lnSpc>
                <a:spcPts val="2130"/>
              </a:lnSpc>
              <a:spcBef>
                <a:spcPts val="195"/>
              </a:spcBef>
            </a:pPr>
            <a:r>
              <a:rPr sz="1800" spc="-95" dirty="0">
                <a:latin typeface="Trebuchet MS" panose="020B0603020202020204"/>
                <a:cs typeface="Trebuchet MS" panose="020B0603020202020204"/>
              </a:rPr>
              <a:t>LDA: scale </a:t>
            </a:r>
            <a:r>
              <a:rPr sz="1800" spc="-60" dirty="0">
                <a:latin typeface="Trebuchet MS" panose="020B0603020202020204"/>
                <a:cs typeface="Trebuchet MS" panose="020B0603020202020204"/>
              </a:rPr>
              <a:t>out  </a:t>
            </a:r>
            <a:r>
              <a:rPr sz="1800" spc="-35" dirty="0">
                <a:latin typeface="Trebuchet MS" panose="020B0603020202020204"/>
                <a:cs typeface="Trebuchet MS" panose="020B0603020202020204"/>
              </a:rPr>
              <a:t>12 </a:t>
            </a:r>
            <a:r>
              <a:rPr sz="1800" spc="-75" dirty="0">
                <a:latin typeface="Trebuchet MS" panose="020B0603020202020204"/>
                <a:cs typeface="Trebuchet MS" panose="020B0603020202020204"/>
              </a:rPr>
              <a:t>to </a:t>
            </a:r>
            <a:r>
              <a:rPr sz="1800" spc="-35" dirty="0">
                <a:latin typeface="Trebuchet MS" panose="020B0603020202020204"/>
                <a:cs typeface="Trebuchet MS" panose="020B0603020202020204"/>
              </a:rPr>
              <a:t>24</a:t>
            </a:r>
            <a:r>
              <a:rPr sz="1800" spc="-36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45" dirty="0">
                <a:latin typeface="Trebuchet MS" panose="020B0603020202020204"/>
                <a:cs typeface="Trebuchet MS" panose="020B0603020202020204"/>
              </a:rPr>
              <a:t>nodes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724850"/>
            <a:ext cx="9585325" cy="93408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0"/>
              </a:spcBef>
            </a:pPr>
            <a:r>
              <a:rPr sz="2400" dirty="0">
                <a:latin typeface="Arial" panose="020B0604020202020204"/>
                <a:cs typeface="Arial" panose="020B0604020202020204"/>
              </a:rPr>
              <a:t>节点可以根据要求快速</a:t>
            </a:r>
            <a:r>
              <a:rPr lang="zh-CN" sz="2400" dirty="0">
                <a:latin typeface="Arial" panose="020B0604020202020204"/>
                <a:cs typeface="Arial" panose="020B0604020202020204"/>
              </a:rPr>
              <a:t>释放么</a:t>
            </a:r>
            <a:r>
              <a:rPr sz="2400" dirty="0">
                <a:latin typeface="Arial" panose="020B0604020202020204"/>
                <a:cs typeface="Arial" panose="020B0604020202020204"/>
              </a:rPr>
              <a:t>吗？</a:t>
            </a:r>
            <a:endParaRPr sz="2400" dirty="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b="1" spc="-25" dirty="0">
                <a:latin typeface="Arial" panose="020B0604020202020204"/>
                <a:cs typeface="Arial" panose="020B0604020202020204"/>
              </a:rPr>
              <a:t>Setup: </a:t>
            </a:r>
            <a:r>
              <a:rPr sz="2400" dirty="0">
                <a:latin typeface="Arial" panose="020B0604020202020204"/>
                <a:cs typeface="Arial" panose="020B0604020202020204"/>
              </a:rPr>
              <a:t>请求一半节点，测量时间直到它们被释放。</a:t>
            </a:r>
            <a:endParaRPr sz="24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4916775"/>
            <a:ext cx="804989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2400" dirty="0">
                <a:latin typeface="Arial" panose="020B0604020202020204"/>
                <a:cs typeface="Arial" panose="020B0604020202020204"/>
              </a:rPr>
              <a:t>MLR: stateless Executors, </a:t>
            </a:r>
            <a:r>
              <a:rPr sz="2400" spc="5" dirty="0">
                <a:latin typeface="Arial" panose="020B0604020202020204"/>
                <a:cs typeface="Arial" panose="020B0604020202020204"/>
              </a:rPr>
              <a:t>only </a:t>
            </a:r>
            <a:r>
              <a:rPr sz="2400" spc="-15" dirty="0">
                <a:latin typeface="Arial" panose="020B0604020202020204"/>
                <a:cs typeface="Arial" panose="020B0604020202020204"/>
              </a:rPr>
              <a:t>PSshards </a:t>
            </a:r>
            <a:r>
              <a:rPr sz="2400" spc="60" dirty="0">
                <a:latin typeface="Arial" panose="020B0604020202020204"/>
                <a:cs typeface="Arial" panose="020B0604020202020204"/>
              </a:rPr>
              <a:t>to </a:t>
            </a:r>
            <a:r>
              <a:rPr sz="2400" spc="20" dirty="0">
                <a:latin typeface="Arial" panose="020B0604020202020204"/>
                <a:cs typeface="Arial" panose="020B0604020202020204"/>
              </a:rPr>
              <a:t>be</a:t>
            </a:r>
            <a:r>
              <a:rPr sz="24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2400" dirty="0">
                <a:latin typeface="Arial" panose="020B0604020202020204"/>
                <a:cs typeface="Arial" panose="020B0604020202020204"/>
              </a:rPr>
              <a:t>transferred.  </a:t>
            </a:r>
            <a:r>
              <a:rPr sz="2400" spc="-30" dirty="0">
                <a:latin typeface="Arial" panose="020B0604020202020204"/>
                <a:cs typeface="Arial" panose="020B0604020202020204"/>
              </a:rPr>
              <a:t>LDA: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55GB </a:t>
            </a:r>
            <a:r>
              <a:rPr sz="2400" spc="40" dirty="0">
                <a:latin typeface="Arial" panose="020B0604020202020204"/>
                <a:cs typeface="Arial" panose="020B0604020202020204"/>
              </a:rPr>
              <a:t>of </a:t>
            </a:r>
            <a:r>
              <a:rPr sz="2400" spc="5" dirty="0">
                <a:latin typeface="Arial" panose="020B0604020202020204"/>
                <a:cs typeface="Arial" panose="020B0604020202020204"/>
              </a:rPr>
              <a:t>Executor </a:t>
            </a:r>
            <a:r>
              <a:rPr sz="2400" spc="10" dirty="0">
                <a:latin typeface="Arial" panose="020B0604020202020204"/>
                <a:cs typeface="Arial" panose="020B0604020202020204"/>
              </a:rPr>
              <a:t>state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needs </a:t>
            </a:r>
            <a:r>
              <a:rPr sz="2400" spc="60" dirty="0">
                <a:latin typeface="Arial" panose="020B0604020202020204"/>
                <a:cs typeface="Arial" panose="020B0604020202020204"/>
              </a:rPr>
              <a:t>to </a:t>
            </a:r>
            <a:r>
              <a:rPr sz="2400" spc="20" dirty="0">
                <a:latin typeface="Arial" panose="020B0604020202020204"/>
                <a:cs typeface="Arial" panose="020B0604020202020204"/>
              </a:rPr>
              <a:t>be</a:t>
            </a:r>
            <a:r>
              <a:rPr sz="2400" spc="-145" dirty="0">
                <a:latin typeface="Arial" panose="020B0604020202020204"/>
                <a:cs typeface="Arial" panose="020B0604020202020204"/>
              </a:rPr>
              <a:t> </a:t>
            </a:r>
            <a:r>
              <a:rPr sz="2400" dirty="0">
                <a:latin typeface="Arial" panose="020B0604020202020204"/>
                <a:cs typeface="Arial" panose="020B0604020202020204"/>
              </a:rPr>
              <a:t>transferred.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686854"/>
            <a:ext cx="8708390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spc="-45" dirty="0">
                <a:solidFill>
                  <a:srgbClr val="000000"/>
                </a:solidFill>
              </a:rPr>
              <a:t>Eviction </a:t>
            </a:r>
            <a:r>
              <a:rPr sz="3800" spc="-10" dirty="0">
                <a:solidFill>
                  <a:srgbClr val="000000"/>
                </a:solidFill>
              </a:rPr>
              <a:t>Latency </a:t>
            </a:r>
            <a:r>
              <a:rPr sz="3800" spc="-5" dirty="0">
                <a:solidFill>
                  <a:srgbClr val="000000"/>
                </a:solidFill>
              </a:rPr>
              <a:t>from </a:t>
            </a:r>
            <a:r>
              <a:rPr sz="3800" spc="-20" dirty="0">
                <a:solidFill>
                  <a:srgbClr val="000000"/>
                </a:solidFill>
              </a:rPr>
              <a:t>Elastic</a:t>
            </a:r>
            <a:r>
              <a:rPr sz="3800" spc="65" dirty="0">
                <a:solidFill>
                  <a:srgbClr val="000000"/>
                </a:solidFill>
              </a:rPr>
              <a:t> </a:t>
            </a:r>
            <a:r>
              <a:rPr sz="3800" spc="15" dirty="0">
                <a:solidFill>
                  <a:srgbClr val="000000"/>
                </a:solidFill>
              </a:rPr>
              <a:t>Scale-in</a:t>
            </a:r>
            <a:endParaRPr sz="3800"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551656" y="3243160"/>
          <a:ext cx="5095240" cy="11252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92275"/>
                <a:gridCol w="1692275"/>
                <a:gridCol w="1692275"/>
              </a:tblGrid>
              <a:tr h="37084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b="1" spc="-95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Application</a:t>
                      </a:r>
                      <a:endParaRPr sz="18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b="1" spc="-100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Scaling</a:t>
                      </a:r>
                      <a:endParaRPr sz="18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b="1" spc="-135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Time </a:t>
                      </a:r>
                      <a:r>
                        <a:rPr sz="1800" b="1" spc="-85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to</a:t>
                      </a:r>
                      <a:r>
                        <a:rPr sz="1800" b="1" spc="-180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1800" b="1" spc="-110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Release</a:t>
                      </a:r>
                      <a:endParaRPr sz="18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10" dirty="0">
                          <a:latin typeface="Trebuchet MS" panose="020B0603020202020204"/>
                          <a:cs typeface="Trebuchet MS" panose="020B0603020202020204"/>
                        </a:rPr>
                        <a:t>MLR</a:t>
                      </a:r>
                      <a:endParaRPr sz="18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330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35" dirty="0">
                          <a:latin typeface="Trebuchet MS" panose="020B0603020202020204"/>
                          <a:cs typeface="Trebuchet MS" panose="020B0603020202020204"/>
                        </a:rPr>
                        <a:t>8 </a:t>
                      </a:r>
                      <a:r>
                        <a:rPr sz="1800" spc="-75" dirty="0">
                          <a:latin typeface="Trebuchet MS" panose="020B0603020202020204"/>
                          <a:cs typeface="Trebuchet MS" panose="020B0603020202020204"/>
                        </a:rPr>
                        <a:t>to</a:t>
                      </a:r>
                      <a:r>
                        <a:rPr sz="1800" spc="-235" dirty="0"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1800" spc="-35" dirty="0">
                          <a:latin typeface="Trebuchet MS" panose="020B0603020202020204"/>
                          <a:cs typeface="Trebuchet MS" panose="020B0603020202020204"/>
                        </a:rPr>
                        <a:t>4</a:t>
                      </a:r>
                      <a:endParaRPr sz="18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330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10731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160" dirty="0">
                          <a:latin typeface="Trebuchet MS" panose="020B0603020202020204"/>
                          <a:cs typeface="Trebuchet MS" panose="020B0603020202020204"/>
                        </a:rPr>
                        <a:t>2.5</a:t>
                      </a:r>
                      <a:r>
                        <a:rPr sz="1800" b="1" spc="-135" dirty="0"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1800" b="1" spc="-125" dirty="0">
                          <a:latin typeface="Trebuchet MS" panose="020B0603020202020204"/>
                          <a:cs typeface="Trebuchet MS" panose="020B0603020202020204"/>
                        </a:rPr>
                        <a:t>sec</a:t>
                      </a:r>
                      <a:endParaRPr sz="18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65" dirty="0">
                          <a:latin typeface="Trebuchet MS" panose="020B0603020202020204"/>
                          <a:cs typeface="Trebuchet MS" panose="020B0603020202020204"/>
                        </a:rPr>
                        <a:t>LDA</a:t>
                      </a:r>
                      <a:endParaRPr sz="18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330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35" dirty="0">
                          <a:latin typeface="Trebuchet MS" panose="020B0603020202020204"/>
                          <a:cs typeface="Trebuchet MS" panose="020B0603020202020204"/>
                        </a:rPr>
                        <a:t>24 </a:t>
                      </a:r>
                      <a:r>
                        <a:rPr sz="1800" spc="-75" dirty="0">
                          <a:latin typeface="Trebuchet MS" panose="020B0603020202020204"/>
                          <a:cs typeface="Trebuchet MS" panose="020B0603020202020204"/>
                        </a:rPr>
                        <a:t>to</a:t>
                      </a:r>
                      <a:r>
                        <a:rPr sz="1800" spc="-235" dirty="0"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1800" spc="-35" dirty="0">
                          <a:latin typeface="Trebuchet MS" panose="020B0603020202020204"/>
                          <a:cs typeface="Trebuchet MS" panose="020B0603020202020204"/>
                        </a:rPr>
                        <a:t>12</a:t>
                      </a:r>
                      <a:endParaRPr sz="18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330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107315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1800" b="1" spc="-145" dirty="0">
                          <a:latin typeface="Trebuchet MS" panose="020B0603020202020204"/>
                          <a:cs typeface="Trebuchet MS" panose="020B0603020202020204"/>
                        </a:rPr>
                        <a:t>43</a:t>
                      </a:r>
                      <a:r>
                        <a:rPr sz="1800" b="1" spc="-135" dirty="0"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1800" b="1" spc="-125" dirty="0">
                          <a:latin typeface="Trebuchet MS" panose="020B0603020202020204"/>
                          <a:cs typeface="Trebuchet MS" panose="020B0603020202020204"/>
                        </a:rPr>
                        <a:t>sec</a:t>
                      </a:r>
                      <a:endParaRPr sz="18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FF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40702"/>
            <a:ext cx="94557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0" dirty="0">
                <a:solidFill>
                  <a:srgbClr val="000000"/>
                </a:solidFill>
              </a:rPr>
              <a:t>Machine </a:t>
            </a:r>
            <a:r>
              <a:rPr sz="3200" spc="-10" dirty="0">
                <a:solidFill>
                  <a:srgbClr val="000000"/>
                </a:solidFill>
              </a:rPr>
              <a:t>Learning </a:t>
            </a:r>
            <a:r>
              <a:rPr sz="3200" spc="-20" dirty="0">
                <a:solidFill>
                  <a:srgbClr val="000000"/>
                </a:solidFill>
              </a:rPr>
              <a:t>(ML) </a:t>
            </a:r>
            <a:r>
              <a:rPr sz="3200" spc="-65" dirty="0">
                <a:solidFill>
                  <a:srgbClr val="000000"/>
                </a:solidFill>
              </a:rPr>
              <a:t>in </a:t>
            </a:r>
            <a:r>
              <a:rPr sz="3200" spc="-25" dirty="0">
                <a:solidFill>
                  <a:srgbClr val="000000"/>
                </a:solidFill>
              </a:rPr>
              <a:t>Clouds </a:t>
            </a:r>
            <a:r>
              <a:rPr sz="3200" spc="-120" dirty="0">
                <a:solidFill>
                  <a:srgbClr val="000000"/>
                </a:solidFill>
              </a:rPr>
              <a:t>&amp; </a:t>
            </a:r>
            <a:r>
              <a:rPr sz="3200" spc="55" dirty="0">
                <a:solidFill>
                  <a:srgbClr val="000000"/>
                </a:solidFill>
              </a:rPr>
              <a:t>Data</a:t>
            </a:r>
            <a:r>
              <a:rPr sz="3200" spc="140" dirty="0">
                <a:solidFill>
                  <a:srgbClr val="000000"/>
                </a:solidFill>
              </a:rPr>
              <a:t> </a:t>
            </a:r>
            <a:r>
              <a:rPr sz="3200" spc="15" dirty="0">
                <a:solidFill>
                  <a:srgbClr val="000000"/>
                </a:solidFill>
              </a:rPr>
              <a:t>Centers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8199615" y="3950915"/>
            <a:ext cx="2897581" cy="203735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908950" y="2699711"/>
            <a:ext cx="881516" cy="11117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370916" y="1548676"/>
            <a:ext cx="2540081" cy="8492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085823" y="2694072"/>
            <a:ext cx="1562595" cy="11347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111892" y="1817751"/>
            <a:ext cx="6082665" cy="3483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 panose="020B0604020202020204"/>
                <a:cs typeface="Arial" panose="020B0604020202020204"/>
              </a:rPr>
              <a:t>分布式ML的</a:t>
            </a:r>
            <a:r>
              <a:rPr lang="zh-CN" sz="2800" dirty="0">
                <a:latin typeface="Arial" panose="020B0604020202020204"/>
                <a:cs typeface="Arial" panose="020B0604020202020204"/>
              </a:rPr>
              <a:t>优点</a:t>
            </a:r>
            <a:r>
              <a:rPr sz="2800" spc="35" dirty="0">
                <a:latin typeface="Arial" panose="020B0604020202020204"/>
                <a:cs typeface="Arial" panose="020B0604020202020204"/>
              </a:rPr>
              <a:t>: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spc="20" dirty="0">
                <a:solidFill>
                  <a:srgbClr val="70AD47"/>
                </a:solidFill>
                <a:latin typeface="DejaVu Sans"/>
                <a:cs typeface="DejaVu Sans"/>
              </a:rPr>
              <a:t>✔ </a:t>
            </a:r>
            <a:r>
              <a:rPr lang="zh-CN" sz="2800" spc="15" dirty="0">
                <a:solidFill>
                  <a:srgbClr val="70AD47"/>
                </a:solidFill>
                <a:latin typeface="Arial" panose="020B0604020202020204"/>
                <a:cs typeface="Arial" panose="020B0604020202020204"/>
              </a:rPr>
              <a:t>更好的扩展性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spc="20" dirty="0">
                <a:solidFill>
                  <a:srgbClr val="70AD47"/>
                </a:solidFill>
                <a:latin typeface="DejaVu Sans"/>
                <a:cs typeface="DejaVu Sans"/>
              </a:rPr>
              <a:t>✔ </a:t>
            </a:r>
            <a:r>
              <a:rPr lang="zh-CN" sz="2800" spc="40" dirty="0">
                <a:solidFill>
                  <a:srgbClr val="70AD47"/>
                </a:solidFill>
                <a:latin typeface="Arial" panose="020B0604020202020204"/>
                <a:cs typeface="Arial" panose="020B0604020202020204"/>
              </a:rPr>
              <a:t>吞吐量更高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2800" spc="20" dirty="0">
                <a:solidFill>
                  <a:srgbClr val="70AD47"/>
                </a:solidFill>
                <a:latin typeface="DejaVu Sans"/>
                <a:cs typeface="DejaVu Sans"/>
              </a:rPr>
              <a:t>✔ </a:t>
            </a:r>
            <a:r>
              <a:rPr sz="2800" dirty="0">
                <a:solidFill>
                  <a:srgbClr val="70AD47"/>
                </a:solidFill>
                <a:latin typeface="Arial" panose="020B0604020202020204"/>
                <a:cs typeface="Arial" panose="020B0604020202020204"/>
              </a:rPr>
              <a:t>更快的收敛</a:t>
            </a:r>
            <a:endParaRPr sz="2800" dirty="0">
              <a:solidFill>
                <a:srgbClr val="70AD47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</a:pPr>
            <a:r>
              <a:rPr sz="2800" dirty="0">
                <a:latin typeface="Arial" panose="020B0604020202020204"/>
                <a:cs typeface="Arial" panose="020B0604020202020204"/>
              </a:rPr>
              <a:t>但实</a:t>
            </a:r>
            <a:r>
              <a:rPr lang="zh-CN" sz="2800" dirty="0">
                <a:latin typeface="Arial" panose="020B0604020202020204"/>
                <a:cs typeface="Arial" panose="020B0604020202020204"/>
              </a:rPr>
              <a:t>现</a:t>
            </a:r>
            <a:r>
              <a:rPr sz="2800" dirty="0">
                <a:latin typeface="Arial" panose="020B0604020202020204"/>
                <a:cs typeface="Arial" panose="020B0604020202020204"/>
              </a:rPr>
              <a:t>往往是</a:t>
            </a:r>
            <a:r>
              <a:rPr sz="2800" spc="25" dirty="0">
                <a:latin typeface="Arial" panose="020B0604020202020204"/>
                <a:cs typeface="Arial" panose="020B0604020202020204"/>
              </a:rPr>
              <a:t>: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469265" algn="l"/>
              </a:tabLst>
            </a:pPr>
            <a:r>
              <a:rPr sz="2800" spc="25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𝗫	</a:t>
            </a:r>
            <a:r>
              <a:rPr sz="2800" dirty="0">
                <a:solidFill>
                  <a:srgbClr val="C00000"/>
                </a:solidFill>
                <a:latin typeface="Arial" panose="020B0604020202020204"/>
                <a:cs typeface="Arial" panose="020B0604020202020204"/>
                <a:sym typeface="+mn-ea"/>
              </a:rPr>
              <a:t>无弹性</a:t>
            </a:r>
            <a:endParaRPr sz="2800" dirty="0">
              <a:solidFill>
                <a:srgbClr val="C00000"/>
              </a:solidFill>
              <a:latin typeface="Arial" panose="020B0604020202020204"/>
              <a:cs typeface="Arial" panose="020B0604020202020204"/>
              <a:sym typeface="+mn-e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9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lang="zh-CN" sz="2800" dirty="0">
                <a:latin typeface="Arial" panose="020B0604020202020204"/>
                <a:cs typeface="Arial" panose="020B0604020202020204"/>
              </a:rPr>
              <a:t>计算任务</a:t>
            </a:r>
            <a:r>
              <a:rPr sz="2800" dirty="0">
                <a:latin typeface="Arial" panose="020B0604020202020204"/>
                <a:cs typeface="Arial" panose="020B0604020202020204"/>
              </a:rPr>
              <a:t>不能弹性扩展或</a:t>
            </a:r>
            <a:r>
              <a:rPr lang="zh-CN" sz="2800" dirty="0">
                <a:latin typeface="Arial" panose="020B0604020202020204"/>
                <a:cs typeface="Arial" panose="020B0604020202020204"/>
              </a:rPr>
              <a:t>收缩</a:t>
            </a:r>
            <a:r>
              <a:rPr sz="2800" dirty="0">
                <a:latin typeface="Arial" panose="020B0604020202020204"/>
                <a:cs typeface="Arial" panose="020B0604020202020204"/>
              </a:rPr>
              <a:t>.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86854"/>
            <a:ext cx="2211070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spc="5" dirty="0">
                <a:solidFill>
                  <a:srgbClr val="000000"/>
                </a:solidFill>
              </a:rPr>
              <a:t>Summ</a:t>
            </a:r>
            <a:r>
              <a:rPr sz="3800" spc="-5" dirty="0">
                <a:solidFill>
                  <a:srgbClr val="000000"/>
                </a:solidFill>
              </a:rPr>
              <a:t>a</a:t>
            </a:r>
            <a:r>
              <a:rPr sz="3800" spc="-80" dirty="0">
                <a:solidFill>
                  <a:srgbClr val="000000"/>
                </a:solidFill>
              </a:rPr>
              <a:t>ry</a:t>
            </a:r>
            <a:endParaRPr sz="3800"/>
          </a:p>
        </p:txBody>
      </p:sp>
      <p:sp>
        <p:nvSpPr>
          <p:cNvPr id="3" name="object 3"/>
          <p:cNvSpPr txBox="1"/>
          <p:nvPr/>
        </p:nvSpPr>
        <p:spPr>
          <a:xfrm>
            <a:off x="916939" y="1735899"/>
            <a:ext cx="10034270" cy="41903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latin typeface="Arial" panose="020B0604020202020204"/>
                <a:cs typeface="Arial" panose="020B0604020202020204"/>
              </a:rPr>
              <a:t>使用三种技术解决分布式ML的弹性</a:t>
            </a:r>
            <a:r>
              <a:rPr sz="2600" spc="15" dirty="0">
                <a:latin typeface="Arial" panose="020B0604020202020204"/>
                <a:cs typeface="Arial" panose="020B0604020202020204"/>
              </a:rPr>
              <a:t>:</a:t>
            </a:r>
            <a:endParaRPr sz="2600">
              <a:latin typeface="Arial" panose="020B0604020202020204"/>
              <a:cs typeface="Arial" panose="020B0604020202020204"/>
            </a:endParaRPr>
          </a:p>
          <a:p>
            <a:pPr marL="527050" indent="-514350">
              <a:lnSpc>
                <a:spcPts val="2975"/>
              </a:lnSpc>
              <a:spcBef>
                <a:spcPts val="80"/>
              </a:spcBef>
              <a:buAutoNum type="arabicPeriod"/>
              <a:tabLst>
                <a:tab pos="526415" algn="l"/>
                <a:tab pos="527050" algn="l"/>
              </a:tabLst>
            </a:pPr>
            <a:r>
              <a:rPr lang="zh-CN" sz="2600" b="1" spc="-50" dirty="0">
                <a:latin typeface="Arial" panose="020B0604020202020204"/>
                <a:cs typeface="Arial" panose="020B0604020202020204"/>
                <a:sym typeface="+mn-ea"/>
              </a:rPr>
              <a:t>参数服务器的</a:t>
            </a:r>
            <a:r>
              <a:rPr sz="2600" b="1" spc="-10" dirty="0">
                <a:latin typeface="Arial" panose="020B0604020202020204"/>
                <a:cs typeface="Arial" panose="020B0604020202020204"/>
                <a:sym typeface="+mn-ea"/>
              </a:rPr>
              <a:t>Over-partitioning</a:t>
            </a:r>
            <a:endParaRPr sz="2600">
              <a:latin typeface="Arial" panose="020B0604020202020204"/>
              <a:cs typeface="Arial" panose="020B0604020202020204"/>
            </a:endParaRPr>
          </a:p>
          <a:p>
            <a:pPr marL="698500" lvl="1" indent="-228600">
              <a:lnSpc>
                <a:spcPts val="2495"/>
              </a:lnSpc>
              <a:buChar char="•"/>
              <a:tabLst>
                <a:tab pos="697865" algn="l"/>
                <a:tab pos="698500" algn="l"/>
              </a:tabLst>
            </a:pPr>
            <a:r>
              <a:rPr sz="2200" dirty="0">
                <a:latin typeface="Arial" panose="020B0604020202020204"/>
                <a:cs typeface="Arial" panose="020B0604020202020204"/>
              </a:rPr>
              <a:t>自动重新平衡应用程序状态</a:t>
            </a:r>
            <a:r>
              <a:rPr sz="2200" spc="10" dirty="0">
                <a:latin typeface="Arial" panose="020B0604020202020204"/>
                <a:cs typeface="Arial" panose="020B0604020202020204"/>
              </a:rPr>
              <a:t>.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527050" indent="-514350">
              <a:lnSpc>
                <a:spcPts val="2975"/>
              </a:lnSpc>
              <a:spcBef>
                <a:spcPts val="60"/>
              </a:spcBef>
              <a:buAutoNum type="arabicPeriod"/>
              <a:tabLst>
                <a:tab pos="526415" algn="l"/>
                <a:tab pos="527050" algn="l"/>
              </a:tabLst>
            </a:pPr>
            <a:r>
              <a:rPr sz="2600" b="1" dirty="0">
                <a:latin typeface="Arial" panose="020B0604020202020204"/>
                <a:cs typeface="Arial" panose="020B0604020202020204"/>
              </a:rPr>
              <a:t>事件驱动的编程模型</a:t>
            </a:r>
            <a:endParaRPr sz="2600" b="1" dirty="0">
              <a:latin typeface="Arial" panose="020B0604020202020204"/>
              <a:cs typeface="Arial" panose="020B0604020202020204"/>
            </a:endParaRPr>
          </a:p>
          <a:p>
            <a:pPr marL="698500" lvl="1" indent="-228600">
              <a:lnSpc>
                <a:spcPts val="2495"/>
              </a:lnSpc>
              <a:buChar char="•"/>
              <a:tabLst>
                <a:tab pos="697865" algn="l"/>
                <a:tab pos="698500" algn="l"/>
              </a:tabLst>
            </a:pPr>
            <a:r>
              <a:rPr sz="2200" dirty="0">
                <a:latin typeface="Arial" panose="020B0604020202020204"/>
                <a:cs typeface="Arial" panose="020B0604020202020204"/>
              </a:rPr>
              <a:t>对弹性伸缩事件的快速响应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.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527050" indent="-514350">
              <a:lnSpc>
                <a:spcPts val="2975"/>
              </a:lnSpc>
              <a:spcBef>
                <a:spcPts val="60"/>
              </a:spcBef>
              <a:buAutoNum type="arabicPeriod"/>
              <a:tabLst>
                <a:tab pos="526415" algn="l"/>
                <a:tab pos="527050" algn="l"/>
              </a:tabLst>
            </a:pPr>
            <a:r>
              <a:rPr sz="2600" b="1" spc="30" dirty="0">
                <a:latin typeface="Arial" panose="020B0604020202020204"/>
                <a:cs typeface="Arial" panose="020B0604020202020204"/>
              </a:rPr>
              <a:t>任务驱动的一致性模型</a:t>
            </a:r>
            <a:endParaRPr sz="2600" b="1" spc="30" dirty="0">
              <a:latin typeface="Arial" panose="020B0604020202020204"/>
              <a:cs typeface="Arial" panose="020B0604020202020204"/>
            </a:endParaRPr>
          </a:p>
          <a:p>
            <a:pPr marL="698500" lvl="1" indent="-228600">
              <a:lnSpc>
                <a:spcPts val="2495"/>
              </a:lnSpc>
              <a:buChar char="•"/>
              <a:tabLst>
                <a:tab pos="697865" algn="l"/>
                <a:tab pos="698500" algn="l"/>
              </a:tabLst>
            </a:pPr>
            <a:r>
              <a:rPr sz="2200" dirty="0">
                <a:latin typeface="Arial" panose="020B0604020202020204"/>
                <a:cs typeface="Arial" panose="020B0604020202020204"/>
              </a:rPr>
              <a:t>减轻上述的性能开销。</a:t>
            </a:r>
            <a:endParaRPr sz="2200" dirty="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600" spc="-50" dirty="0">
                <a:latin typeface="Arial" panose="020B0604020202020204"/>
                <a:cs typeface="Arial" panose="020B0604020202020204"/>
              </a:rPr>
              <a:t>The </a:t>
            </a:r>
            <a:r>
              <a:rPr sz="2600" spc="10" dirty="0">
                <a:latin typeface="Arial" panose="020B0604020202020204"/>
                <a:cs typeface="Arial" panose="020B0604020202020204"/>
              </a:rPr>
              <a:t>Litz</a:t>
            </a:r>
            <a:r>
              <a:rPr sz="2600" spc="55" dirty="0">
                <a:latin typeface="Arial" panose="020B0604020202020204"/>
                <a:cs typeface="Arial" panose="020B0604020202020204"/>
              </a:rPr>
              <a:t> </a:t>
            </a:r>
            <a:r>
              <a:rPr sz="2600" spc="15" dirty="0">
                <a:latin typeface="Arial" panose="020B0604020202020204"/>
                <a:cs typeface="Arial" panose="020B0604020202020204"/>
              </a:rPr>
              <a:t>framework:</a:t>
            </a:r>
            <a:endParaRPr sz="2600">
              <a:latin typeface="Arial" panose="020B0604020202020204"/>
              <a:cs typeface="Arial" panose="020B0604020202020204"/>
            </a:endParaRPr>
          </a:p>
          <a:p>
            <a:pPr marL="241300" indent="-228600">
              <a:lnSpc>
                <a:spcPct val="100000"/>
              </a:lnSpc>
              <a:spcBef>
                <a:spcPts val="80"/>
              </a:spcBef>
              <a:buChar char="•"/>
              <a:tabLst>
                <a:tab pos="241300" algn="l"/>
              </a:tabLst>
            </a:pPr>
            <a:r>
              <a:rPr lang="zh-CN" sz="2600" spc="30" dirty="0">
                <a:latin typeface="Arial" panose="020B0604020202020204"/>
                <a:cs typeface="Arial" panose="020B0604020202020204"/>
              </a:rPr>
              <a:t>支持</a:t>
            </a:r>
            <a:r>
              <a:rPr sz="2600" spc="15" dirty="0">
                <a:latin typeface="Arial" panose="020B0604020202020204"/>
                <a:cs typeface="Arial" panose="020B0604020202020204"/>
              </a:rPr>
              <a:t>stateful workers, </a:t>
            </a:r>
            <a:r>
              <a:rPr sz="2600" spc="20" dirty="0">
                <a:latin typeface="Arial" panose="020B0604020202020204"/>
                <a:cs typeface="Arial" panose="020B0604020202020204"/>
              </a:rPr>
              <a:t>model </a:t>
            </a:r>
            <a:r>
              <a:rPr sz="2600" spc="15" dirty="0">
                <a:latin typeface="Arial" panose="020B0604020202020204"/>
                <a:cs typeface="Arial" panose="020B0604020202020204"/>
              </a:rPr>
              <a:t>scheduling, </a:t>
            </a:r>
            <a:r>
              <a:rPr sz="2600" spc="-10" dirty="0">
                <a:latin typeface="Arial" panose="020B0604020202020204"/>
                <a:cs typeface="Arial" panose="020B0604020202020204"/>
              </a:rPr>
              <a:t>relaxed</a:t>
            </a:r>
            <a:r>
              <a:rPr sz="2600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2600" spc="5" dirty="0">
                <a:latin typeface="Arial" panose="020B0604020202020204"/>
                <a:cs typeface="Arial" panose="020B0604020202020204"/>
              </a:rPr>
              <a:t>consistency.</a:t>
            </a:r>
            <a:endParaRPr sz="2600">
              <a:latin typeface="Arial" panose="020B0604020202020204"/>
              <a:cs typeface="Arial" panose="020B0604020202020204"/>
            </a:endParaRPr>
          </a:p>
          <a:p>
            <a:pPr marL="241300" indent="-228600">
              <a:lnSpc>
                <a:spcPct val="100000"/>
              </a:lnSpc>
              <a:spcBef>
                <a:spcPts val="45"/>
              </a:spcBef>
              <a:buChar char="•"/>
              <a:tabLst>
                <a:tab pos="241300" algn="l"/>
              </a:tabLst>
            </a:pPr>
            <a:r>
              <a:rPr sz="2600" dirty="0">
                <a:latin typeface="Arial" panose="020B0604020202020204"/>
                <a:cs typeface="Arial" panose="020B0604020202020204"/>
              </a:rPr>
              <a:t>在不牺牲性能的情况下实现弹性执行。</a:t>
            </a:r>
            <a:endParaRPr sz="2600" dirty="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96520" y="0"/>
            <a:ext cx="12192000" cy="6857999"/>
          </a:xfrm>
          <a:prstGeom prst="rect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path path="circle">
              <a:fillToRect l="100000" b="100000"/>
            </a:path>
            <a:tileRect t="-100000" r="-100000"/>
          </a:gradFill>
        </p:spPr>
        <p:txBody>
          <a:bodyPr wrap="square" lIns="0" tIns="0" rIns="0" bIns="0" rtlCol="0"/>
          <a:lstStyle/>
          <a:p/>
        </p:txBody>
      </p:sp>
      <p:sp>
        <p:nvSpPr>
          <p:cNvPr id="17" name="object 2"/>
          <p:cNvSpPr txBox="1">
            <a:spLocks noGrp="1"/>
          </p:cNvSpPr>
          <p:nvPr/>
        </p:nvSpPr>
        <p:spPr>
          <a:xfrm>
            <a:off x="4489297" y="2708529"/>
            <a:ext cx="3213405" cy="751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1" i="0">
                <a:solidFill>
                  <a:schemeClr val="bg1"/>
                </a:solidFill>
                <a:latin typeface="Arial" panose="020B0604020202020204"/>
                <a:ea typeface="+mj-ea"/>
                <a:cs typeface="Arial" panose="020B0604020202020204"/>
              </a:defRPr>
            </a:lvl1pPr>
          </a:lstStyle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lang="en-US" spc="-5" dirty="0"/>
              <a:t>T</a:t>
            </a:r>
            <a:r>
              <a:rPr spc="-5" dirty="0"/>
              <a:t>hank</a:t>
            </a:r>
            <a:r>
              <a:rPr spc="-65" dirty="0"/>
              <a:t> </a:t>
            </a:r>
            <a:r>
              <a:rPr spc="-135" dirty="0"/>
              <a:t>you!</a:t>
            </a:r>
            <a:endParaRPr spc="-13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86854"/>
            <a:ext cx="3354704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spc="-75" dirty="0">
                <a:solidFill>
                  <a:srgbClr val="000000"/>
                </a:solidFill>
              </a:rPr>
              <a:t>Why</a:t>
            </a:r>
            <a:r>
              <a:rPr sz="3800" spc="-50" dirty="0">
                <a:solidFill>
                  <a:srgbClr val="000000"/>
                </a:solidFill>
              </a:rPr>
              <a:t> </a:t>
            </a:r>
            <a:r>
              <a:rPr sz="3800" spc="-25" dirty="0">
                <a:solidFill>
                  <a:srgbClr val="000000"/>
                </a:solidFill>
              </a:rPr>
              <a:t>Inelastic?</a:t>
            </a:r>
            <a:endParaRPr sz="3800"/>
          </a:p>
        </p:txBody>
      </p:sp>
      <p:sp>
        <p:nvSpPr>
          <p:cNvPr id="3" name="object 3"/>
          <p:cNvSpPr txBox="1"/>
          <p:nvPr/>
        </p:nvSpPr>
        <p:spPr>
          <a:xfrm>
            <a:off x="916939" y="1816291"/>
            <a:ext cx="9958070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 panose="020B0604020202020204"/>
                <a:cs typeface="Arial" panose="020B0604020202020204"/>
              </a:rPr>
              <a:t>高效的分布式ML</a:t>
            </a:r>
            <a:r>
              <a:rPr lang="zh-CN" sz="2400" dirty="0">
                <a:latin typeface="Arial" panose="020B0604020202020204"/>
                <a:cs typeface="Arial" panose="020B0604020202020204"/>
              </a:rPr>
              <a:t>训练在执行期间</a:t>
            </a:r>
            <a:r>
              <a:rPr sz="2400" dirty="0">
                <a:latin typeface="Arial" panose="020B0604020202020204"/>
                <a:cs typeface="Arial" panose="020B0604020202020204"/>
              </a:rPr>
              <a:t>需要</a:t>
            </a:r>
            <a:r>
              <a:rPr lang="zh-CN" sz="2400" dirty="0">
                <a:latin typeface="Arial" panose="020B0604020202020204"/>
                <a:cs typeface="Arial" panose="020B0604020202020204"/>
              </a:rPr>
              <a:t>对其进行</a:t>
            </a:r>
            <a:r>
              <a:rPr sz="2400" dirty="0">
                <a:latin typeface="Arial" panose="020B0604020202020204"/>
                <a:cs typeface="Arial" panose="020B0604020202020204"/>
              </a:rPr>
              <a:t>灵活控制。</a:t>
            </a:r>
            <a:endParaRPr sz="24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3181197"/>
            <a:ext cx="10074910" cy="147701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476250" indent="-463550">
              <a:lnSpc>
                <a:spcPct val="100000"/>
              </a:lnSpc>
              <a:spcBef>
                <a:spcPts val="775"/>
              </a:spcBef>
              <a:buAutoNum type="arabicPeriod"/>
              <a:tabLst>
                <a:tab pos="476250" algn="l"/>
                <a:tab pos="476250" algn="l"/>
                <a:tab pos="6562725" algn="l"/>
              </a:tabLst>
            </a:pPr>
            <a:r>
              <a:rPr sz="2600" dirty="0">
                <a:latin typeface="Arial" panose="020B0604020202020204"/>
                <a:cs typeface="Arial" panose="020B0604020202020204"/>
              </a:rPr>
              <a:t>控制可变状态的放置</a:t>
            </a:r>
            <a:r>
              <a:rPr sz="2600" spc="20" dirty="0">
                <a:latin typeface="Arial" panose="020B0604020202020204"/>
                <a:cs typeface="Arial" panose="020B0604020202020204"/>
              </a:rPr>
              <a:t>	</a:t>
            </a:r>
            <a:r>
              <a:rPr sz="2600" b="1" dirty="0">
                <a:latin typeface="Arial" panose="020B0604020202020204"/>
                <a:cs typeface="Arial" panose="020B0604020202020204"/>
              </a:rPr>
              <a:t>(Stateful</a:t>
            </a:r>
            <a:r>
              <a:rPr sz="2600" b="1" spc="-5" dirty="0">
                <a:latin typeface="Arial" panose="020B0604020202020204"/>
                <a:cs typeface="Arial" panose="020B0604020202020204"/>
              </a:rPr>
              <a:t> </a:t>
            </a:r>
            <a:r>
              <a:rPr sz="2600" b="1" spc="-40" dirty="0">
                <a:latin typeface="Arial" panose="020B0604020202020204"/>
                <a:cs typeface="Arial" panose="020B0604020202020204"/>
              </a:rPr>
              <a:t>Workers)</a:t>
            </a:r>
            <a:endParaRPr sz="2600">
              <a:latin typeface="Arial" panose="020B0604020202020204"/>
              <a:cs typeface="Arial" panose="020B0604020202020204"/>
            </a:endParaRPr>
          </a:p>
          <a:p>
            <a:pPr marL="476250" indent="-463550">
              <a:lnSpc>
                <a:spcPct val="100000"/>
              </a:lnSpc>
              <a:spcBef>
                <a:spcPts val="680"/>
              </a:spcBef>
              <a:buAutoNum type="arabicPeriod"/>
              <a:tabLst>
                <a:tab pos="476250" algn="l"/>
                <a:tab pos="476250" algn="l"/>
                <a:tab pos="6553200" algn="l"/>
              </a:tabLst>
            </a:pPr>
            <a:r>
              <a:rPr sz="2600" dirty="0">
                <a:latin typeface="Arial" panose="020B0604020202020204"/>
                <a:cs typeface="Arial" panose="020B0604020202020204"/>
              </a:rPr>
              <a:t>在应用程序级别调度任务</a:t>
            </a:r>
            <a:r>
              <a:rPr sz="2600" spc="-25" dirty="0">
                <a:latin typeface="Arial" panose="020B0604020202020204"/>
                <a:cs typeface="Arial" panose="020B0604020202020204"/>
              </a:rPr>
              <a:t>	</a:t>
            </a:r>
            <a:r>
              <a:rPr sz="3900" b="1" spc="30" baseline="-2000" dirty="0">
                <a:latin typeface="Arial" panose="020B0604020202020204"/>
                <a:cs typeface="Arial" panose="020B0604020202020204"/>
              </a:rPr>
              <a:t>(Model</a:t>
            </a:r>
            <a:r>
              <a:rPr sz="3900" b="1" spc="-7" baseline="-2000" dirty="0">
                <a:latin typeface="Arial" panose="020B0604020202020204"/>
                <a:cs typeface="Arial" panose="020B0604020202020204"/>
              </a:rPr>
              <a:t> </a:t>
            </a:r>
            <a:r>
              <a:rPr sz="3900" b="1" spc="-52" baseline="-2000" dirty="0">
                <a:latin typeface="Arial" panose="020B0604020202020204"/>
                <a:cs typeface="Arial" panose="020B0604020202020204"/>
              </a:rPr>
              <a:t>Scheduling)</a:t>
            </a:r>
            <a:endParaRPr sz="3900" baseline="-2000">
              <a:latin typeface="Arial" panose="020B0604020202020204"/>
              <a:cs typeface="Arial" panose="020B0604020202020204"/>
            </a:endParaRPr>
          </a:p>
          <a:p>
            <a:pPr marL="476250" indent="-463550">
              <a:lnSpc>
                <a:spcPct val="100000"/>
              </a:lnSpc>
              <a:spcBef>
                <a:spcPts val="710"/>
              </a:spcBef>
              <a:buAutoNum type="arabicPeriod"/>
              <a:tabLst>
                <a:tab pos="476250" algn="l"/>
                <a:tab pos="476250" algn="l"/>
                <a:tab pos="6559550" algn="l"/>
              </a:tabLst>
            </a:pPr>
            <a:r>
              <a:rPr lang="zh-CN" sz="2600" dirty="0">
                <a:latin typeface="Arial" panose="020B0604020202020204"/>
                <a:cs typeface="Arial" panose="020B0604020202020204"/>
              </a:rPr>
              <a:t>宽松的</a:t>
            </a:r>
            <a:r>
              <a:rPr sz="2600" dirty="0">
                <a:latin typeface="Arial" panose="020B0604020202020204"/>
                <a:cs typeface="Arial" panose="020B0604020202020204"/>
              </a:rPr>
              <a:t>共享内存的一致性</a:t>
            </a:r>
            <a:r>
              <a:rPr sz="2600" spc="10" dirty="0">
                <a:latin typeface="Arial" panose="020B0604020202020204"/>
                <a:cs typeface="Arial" panose="020B0604020202020204"/>
              </a:rPr>
              <a:t>	</a:t>
            </a:r>
            <a:r>
              <a:rPr sz="3900" b="1" baseline="-1000" dirty="0">
                <a:latin typeface="Arial" panose="020B0604020202020204"/>
                <a:cs typeface="Arial" panose="020B0604020202020204"/>
              </a:rPr>
              <a:t>(Relaxed</a:t>
            </a:r>
            <a:r>
              <a:rPr sz="3900" b="1" spc="-44" baseline="-1000" dirty="0">
                <a:latin typeface="Arial" panose="020B0604020202020204"/>
                <a:cs typeface="Arial" panose="020B0604020202020204"/>
              </a:rPr>
              <a:t> </a:t>
            </a:r>
            <a:r>
              <a:rPr sz="3900" b="1" spc="-52" baseline="-1000" dirty="0">
                <a:latin typeface="Arial" panose="020B0604020202020204"/>
                <a:cs typeface="Arial" panose="020B0604020202020204"/>
              </a:rPr>
              <a:t>Consistency)</a:t>
            </a:r>
            <a:endParaRPr sz="3900" baseline="-10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86854"/>
            <a:ext cx="3354704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spc="-75" dirty="0">
                <a:solidFill>
                  <a:srgbClr val="000000"/>
                </a:solidFill>
              </a:rPr>
              <a:t>Why</a:t>
            </a:r>
            <a:r>
              <a:rPr sz="3800" spc="-50" dirty="0">
                <a:solidFill>
                  <a:srgbClr val="000000"/>
                </a:solidFill>
              </a:rPr>
              <a:t> </a:t>
            </a:r>
            <a:r>
              <a:rPr sz="3800" spc="-25" dirty="0">
                <a:solidFill>
                  <a:srgbClr val="000000"/>
                </a:solidFill>
              </a:rPr>
              <a:t>Inelastic?</a:t>
            </a:r>
            <a:endParaRPr sz="3800"/>
          </a:p>
        </p:txBody>
      </p:sp>
      <p:sp>
        <p:nvSpPr>
          <p:cNvPr id="4" name="object 4"/>
          <p:cNvSpPr txBox="1"/>
          <p:nvPr/>
        </p:nvSpPr>
        <p:spPr>
          <a:xfrm>
            <a:off x="916939" y="3163760"/>
            <a:ext cx="8488680" cy="2779395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476250" indent="-463550">
              <a:lnSpc>
                <a:spcPct val="100000"/>
              </a:lnSpc>
              <a:spcBef>
                <a:spcPts val="915"/>
              </a:spcBef>
              <a:buFont typeface="Arial" panose="020B0604020202020204"/>
              <a:buAutoNum type="arabicPeriod"/>
              <a:tabLst>
                <a:tab pos="476250" algn="l"/>
                <a:tab pos="476250" algn="l"/>
              </a:tabLst>
            </a:pPr>
            <a:r>
              <a:rPr sz="2600" b="1" dirty="0">
                <a:latin typeface="Arial" panose="020B0604020202020204"/>
                <a:cs typeface="Arial" panose="020B0604020202020204"/>
              </a:rPr>
              <a:t>Stateful </a:t>
            </a:r>
            <a:r>
              <a:rPr sz="2600" b="1" spc="-20" dirty="0">
                <a:latin typeface="Arial" panose="020B0604020202020204"/>
                <a:cs typeface="Arial" panose="020B0604020202020204"/>
              </a:rPr>
              <a:t>Workers</a:t>
            </a:r>
            <a:endParaRPr sz="2600">
              <a:latin typeface="Arial" panose="020B0604020202020204"/>
              <a:cs typeface="Arial" panose="020B0604020202020204"/>
            </a:endParaRPr>
          </a:p>
          <a:p>
            <a:pPr marL="476250" indent="-463550">
              <a:lnSpc>
                <a:spcPct val="100000"/>
              </a:lnSpc>
              <a:spcBef>
                <a:spcPts val="815"/>
              </a:spcBef>
              <a:buFont typeface="Arial" panose="020B0604020202020204"/>
              <a:buAutoNum type="arabicPeriod"/>
              <a:tabLst>
                <a:tab pos="476250" algn="l"/>
                <a:tab pos="476250" algn="l"/>
              </a:tabLst>
            </a:pPr>
            <a:r>
              <a:rPr sz="3900" b="1" spc="44" baseline="1000" dirty="0">
                <a:latin typeface="Arial" panose="020B0604020202020204"/>
                <a:cs typeface="Arial" panose="020B0604020202020204"/>
              </a:rPr>
              <a:t>Model</a:t>
            </a:r>
            <a:r>
              <a:rPr sz="3900" b="1" baseline="1000" dirty="0">
                <a:latin typeface="Arial" panose="020B0604020202020204"/>
                <a:cs typeface="Arial" panose="020B0604020202020204"/>
              </a:rPr>
              <a:t> </a:t>
            </a:r>
            <a:r>
              <a:rPr sz="3900" b="1" spc="-37" baseline="1000" dirty="0">
                <a:latin typeface="Arial" panose="020B0604020202020204"/>
                <a:cs typeface="Arial" panose="020B0604020202020204"/>
              </a:rPr>
              <a:t>Scheduling</a:t>
            </a:r>
            <a:endParaRPr sz="3900" baseline="1000">
              <a:latin typeface="Arial" panose="020B0604020202020204"/>
              <a:cs typeface="Arial" panose="020B0604020202020204"/>
            </a:endParaRPr>
          </a:p>
          <a:p>
            <a:pPr marL="476250" indent="-463550">
              <a:lnSpc>
                <a:spcPct val="100000"/>
              </a:lnSpc>
              <a:spcBef>
                <a:spcPts val="710"/>
              </a:spcBef>
              <a:buFont typeface="Arial" panose="020B0604020202020204"/>
              <a:buAutoNum type="arabicPeriod"/>
              <a:tabLst>
                <a:tab pos="476250" algn="l"/>
                <a:tab pos="476250" algn="l"/>
              </a:tabLst>
            </a:pPr>
            <a:r>
              <a:rPr sz="3900" b="1" baseline="2000" dirty="0">
                <a:latin typeface="Arial" panose="020B0604020202020204"/>
                <a:cs typeface="Arial" panose="020B0604020202020204"/>
              </a:rPr>
              <a:t>Relaxed</a:t>
            </a:r>
            <a:r>
              <a:rPr sz="3900" b="1" spc="-7" baseline="2000" dirty="0">
                <a:latin typeface="Arial" panose="020B0604020202020204"/>
                <a:cs typeface="Arial" panose="020B0604020202020204"/>
              </a:rPr>
              <a:t> </a:t>
            </a:r>
            <a:r>
              <a:rPr sz="3900" b="1" spc="-30" baseline="2000" dirty="0">
                <a:latin typeface="Arial" panose="020B0604020202020204"/>
                <a:cs typeface="Arial" panose="020B0604020202020204"/>
              </a:rPr>
              <a:t>Consistency</a:t>
            </a:r>
            <a:endParaRPr sz="3900" baseline="20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65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600" dirty="0">
                <a:latin typeface="Arial" panose="020B0604020202020204"/>
                <a:cs typeface="Arial" panose="020B0604020202020204"/>
              </a:rPr>
              <a:t>使用现有的大数据框架很难实现。</a:t>
            </a:r>
            <a:endParaRPr sz="26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971587" y="2600928"/>
            <a:ext cx="2245639" cy="1169117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339165" y="4185277"/>
            <a:ext cx="3348291" cy="8673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348338" y="3366287"/>
            <a:ext cx="1793239" cy="807720"/>
          </a:xfrm>
          <a:custGeom>
            <a:avLst/>
            <a:gdLst/>
            <a:ahLst/>
            <a:cxnLst/>
            <a:rect l="l" t="t" r="r" b="b"/>
            <a:pathLst>
              <a:path w="1793240" h="807720">
                <a:moveTo>
                  <a:pt x="1389418" y="0"/>
                </a:moveTo>
                <a:lnTo>
                  <a:pt x="1389418" y="201879"/>
                </a:lnTo>
                <a:lnTo>
                  <a:pt x="0" y="201879"/>
                </a:lnTo>
                <a:lnTo>
                  <a:pt x="0" y="605637"/>
                </a:lnTo>
                <a:lnTo>
                  <a:pt x="1389418" y="605637"/>
                </a:lnTo>
                <a:lnTo>
                  <a:pt x="1389418" y="807516"/>
                </a:lnTo>
                <a:lnTo>
                  <a:pt x="1793176" y="403758"/>
                </a:lnTo>
                <a:lnTo>
                  <a:pt x="1389418" y="0"/>
                </a:lnTo>
                <a:close/>
              </a:path>
            </a:pathLst>
          </a:custGeom>
          <a:solidFill>
            <a:srgbClr val="5B9B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348338" y="3366287"/>
            <a:ext cx="1793239" cy="807720"/>
          </a:xfrm>
          <a:custGeom>
            <a:avLst/>
            <a:gdLst/>
            <a:ahLst/>
            <a:cxnLst/>
            <a:rect l="l" t="t" r="r" b="b"/>
            <a:pathLst>
              <a:path w="1793240" h="807720">
                <a:moveTo>
                  <a:pt x="0" y="201881"/>
                </a:moveTo>
                <a:lnTo>
                  <a:pt x="1389410" y="201881"/>
                </a:lnTo>
                <a:lnTo>
                  <a:pt x="1389410" y="0"/>
                </a:lnTo>
                <a:lnTo>
                  <a:pt x="1793171" y="403761"/>
                </a:lnTo>
                <a:lnTo>
                  <a:pt x="1389410" y="807522"/>
                </a:lnTo>
                <a:lnTo>
                  <a:pt x="1389410" y="605642"/>
                </a:lnTo>
                <a:lnTo>
                  <a:pt x="0" y="605642"/>
                </a:lnTo>
                <a:lnTo>
                  <a:pt x="0" y="201881"/>
                </a:lnTo>
                <a:close/>
              </a:path>
            </a:pathLst>
          </a:custGeom>
          <a:ln w="12700">
            <a:solidFill>
              <a:srgbClr val="4171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652452" y="3267836"/>
            <a:ext cx="1016000" cy="1004569"/>
          </a:xfrm>
          <a:custGeom>
            <a:avLst/>
            <a:gdLst/>
            <a:ahLst/>
            <a:cxnLst/>
            <a:rect l="l" t="t" r="r" b="b"/>
            <a:pathLst>
              <a:path w="1016000" h="1004570">
                <a:moveTo>
                  <a:pt x="83794" y="0"/>
                </a:moveTo>
                <a:lnTo>
                  <a:pt x="0" y="84912"/>
                </a:lnTo>
                <a:lnTo>
                  <a:pt x="422884" y="502208"/>
                </a:lnTo>
                <a:lnTo>
                  <a:pt x="0" y="919505"/>
                </a:lnTo>
                <a:lnTo>
                  <a:pt x="83794" y="1004417"/>
                </a:lnTo>
                <a:lnTo>
                  <a:pt x="507809" y="586003"/>
                </a:lnTo>
                <a:lnTo>
                  <a:pt x="677638" y="586003"/>
                </a:lnTo>
                <a:lnTo>
                  <a:pt x="592721" y="502208"/>
                </a:lnTo>
                <a:lnTo>
                  <a:pt x="677651" y="418401"/>
                </a:lnTo>
                <a:lnTo>
                  <a:pt x="507809" y="418401"/>
                </a:lnTo>
                <a:lnTo>
                  <a:pt x="83794" y="0"/>
                </a:lnTo>
                <a:close/>
              </a:path>
              <a:path w="1016000" h="1004570">
                <a:moveTo>
                  <a:pt x="677638" y="586003"/>
                </a:moveTo>
                <a:lnTo>
                  <a:pt x="507809" y="586003"/>
                </a:lnTo>
                <a:lnTo>
                  <a:pt x="931824" y="1004417"/>
                </a:lnTo>
                <a:lnTo>
                  <a:pt x="1015606" y="919505"/>
                </a:lnTo>
                <a:lnTo>
                  <a:pt x="677638" y="586003"/>
                </a:lnTo>
                <a:close/>
              </a:path>
              <a:path w="1016000" h="1004570">
                <a:moveTo>
                  <a:pt x="931824" y="0"/>
                </a:moveTo>
                <a:lnTo>
                  <a:pt x="507809" y="418401"/>
                </a:lnTo>
                <a:lnTo>
                  <a:pt x="677651" y="418401"/>
                </a:lnTo>
                <a:lnTo>
                  <a:pt x="1015606" y="84912"/>
                </a:lnTo>
                <a:lnTo>
                  <a:pt x="931824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652447" y="3267837"/>
            <a:ext cx="1016000" cy="1004569"/>
          </a:xfrm>
          <a:custGeom>
            <a:avLst/>
            <a:gdLst/>
            <a:ahLst/>
            <a:cxnLst/>
            <a:rect l="l" t="t" r="r" b="b"/>
            <a:pathLst>
              <a:path w="1016000" h="1004570">
                <a:moveTo>
                  <a:pt x="0" y="84915"/>
                </a:moveTo>
                <a:lnTo>
                  <a:pt x="83791" y="0"/>
                </a:lnTo>
                <a:lnTo>
                  <a:pt x="507807" y="418409"/>
                </a:lnTo>
                <a:lnTo>
                  <a:pt x="931820" y="0"/>
                </a:lnTo>
                <a:lnTo>
                  <a:pt x="1015610" y="84915"/>
                </a:lnTo>
                <a:lnTo>
                  <a:pt x="592730" y="502211"/>
                </a:lnTo>
                <a:lnTo>
                  <a:pt x="1015610" y="919506"/>
                </a:lnTo>
                <a:lnTo>
                  <a:pt x="931820" y="1004416"/>
                </a:lnTo>
                <a:lnTo>
                  <a:pt x="507807" y="586010"/>
                </a:lnTo>
                <a:lnTo>
                  <a:pt x="83791" y="1004416"/>
                </a:lnTo>
                <a:lnTo>
                  <a:pt x="0" y="919506"/>
                </a:lnTo>
                <a:lnTo>
                  <a:pt x="422884" y="502211"/>
                </a:lnTo>
                <a:lnTo>
                  <a:pt x="0" y="84915"/>
                </a:lnTo>
                <a:close/>
              </a:path>
            </a:pathLst>
          </a:custGeom>
          <a:ln w="12700">
            <a:solidFill>
              <a:srgbClr val="41719C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86854"/>
            <a:ext cx="6139815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spc="-5" dirty="0">
                <a:solidFill>
                  <a:srgbClr val="000000"/>
                </a:solidFill>
              </a:rPr>
              <a:t>Litz </a:t>
            </a:r>
            <a:r>
              <a:rPr sz="3800" spc="-20" dirty="0">
                <a:solidFill>
                  <a:srgbClr val="000000"/>
                </a:solidFill>
              </a:rPr>
              <a:t>Elastic </a:t>
            </a:r>
            <a:r>
              <a:rPr sz="3800" spc="105" dirty="0">
                <a:solidFill>
                  <a:srgbClr val="000000"/>
                </a:solidFill>
              </a:rPr>
              <a:t>ML</a:t>
            </a:r>
            <a:r>
              <a:rPr sz="3800" spc="-30" dirty="0">
                <a:solidFill>
                  <a:srgbClr val="000000"/>
                </a:solidFill>
              </a:rPr>
              <a:t> </a:t>
            </a:r>
            <a:r>
              <a:rPr sz="3800" spc="30" dirty="0">
                <a:solidFill>
                  <a:srgbClr val="000000"/>
                </a:solidFill>
              </a:rPr>
              <a:t>Framework</a:t>
            </a:r>
            <a:endParaRPr sz="3800"/>
          </a:p>
        </p:txBody>
      </p:sp>
      <p:sp>
        <p:nvSpPr>
          <p:cNvPr id="3" name="object 3"/>
          <p:cNvSpPr txBox="1"/>
          <p:nvPr/>
        </p:nvSpPr>
        <p:spPr>
          <a:xfrm>
            <a:off x="1007744" y="1817179"/>
            <a:ext cx="6231255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 panose="020B0604020202020204"/>
                <a:cs typeface="Arial" panose="020B0604020202020204"/>
              </a:rPr>
              <a:t>目标：设计框架</a:t>
            </a:r>
            <a:r>
              <a:rPr lang="zh-CN" sz="2800" dirty="0">
                <a:latin typeface="Arial" panose="020B0604020202020204"/>
                <a:cs typeface="Arial" panose="020B0604020202020204"/>
              </a:rPr>
              <a:t>对以下两者进行</a:t>
            </a:r>
            <a:r>
              <a:rPr sz="2800" dirty="0">
                <a:latin typeface="Arial" panose="020B0604020202020204"/>
                <a:cs typeface="Arial" panose="020B0604020202020204"/>
                <a:sym typeface="+mn-ea"/>
              </a:rPr>
              <a:t>平衡</a:t>
            </a:r>
            <a:r>
              <a:rPr sz="2800" dirty="0">
                <a:latin typeface="Arial" panose="020B0604020202020204"/>
                <a:cs typeface="Arial" panose="020B0604020202020204"/>
              </a:rPr>
              <a:t>......</a:t>
            </a:r>
            <a:endParaRPr sz="28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75267" y="2534419"/>
            <a:ext cx="6441465" cy="338794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263404" y="3838600"/>
            <a:ext cx="2071370" cy="474980"/>
          </a:xfrm>
          <a:prstGeom prst="rect">
            <a:avLst/>
          </a:prstGeom>
          <a:solidFill>
            <a:srgbClr val="5B9BD5"/>
          </a:solidFill>
          <a:ln w="12700">
            <a:solidFill>
              <a:srgbClr val="41719C"/>
            </a:solidFill>
          </a:ln>
        </p:spPr>
        <p:txBody>
          <a:bodyPr vert="horz" wrap="square" lIns="0" tIns="201930" rIns="0" bIns="0" rtlCol="0">
            <a:spAutoFit/>
          </a:bodyPr>
          <a:lstStyle/>
          <a:p>
            <a:pPr marL="581025" marR="330835" indent="-243205">
              <a:lnSpc>
                <a:spcPts val="2130"/>
              </a:lnSpc>
              <a:spcBef>
                <a:spcPts val="1590"/>
              </a:spcBef>
            </a:pPr>
            <a:r>
              <a:rPr lang="zh-CN" sz="1800" b="1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通用性</a:t>
            </a:r>
            <a:r>
              <a:rPr sz="1800" b="1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和灵活性</a:t>
            </a:r>
            <a:endParaRPr sz="1800" b="1" dirty="0">
              <a:solidFill>
                <a:srgbClr val="FFFFFF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23684" y="3836352"/>
            <a:ext cx="2071370" cy="474980"/>
          </a:xfrm>
          <a:prstGeom prst="rect">
            <a:avLst/>
          </a:prstGeom>
          <a:solidFill>
            <a:srgbClr val="5B9BD5"/>
          </a:solidFill>
          <a:ln w="12700">
            <a:solidFill>
              <a:srgbClr val="41719C"/>
            </a:solidFill>
          </a:ln>
        </p:spPr>
        <p:txBody>
          <a:bodyPr vert="horz" wrap="square" lIns="0" tIns="201930" rIns="0" bIns="0" rtlCol="0">
            <a:spAutoFit/>
          </a:bodyPr>
          <a:lstStyle/>
          <a:p>
            <a:pPr marL="574040" marR="208915" indent="-357505">
              <a:lnSpc>
                <a:spcPts val="2130"/>
              </a:lnSpc>
              <a:spcBef>
                <a:spcPts val="1590"/>
              </a:spcBef>
            </a:pPr>
            <a:r>
              <a:rPr sz="1800" b="1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自动弹性执行</a:t>
            </a:r>
            <a:endParaRPr sz="1800" b="1" dirty="0">
              <a:solidFill>
                <a:srgbClr val="FFFFFF"/>
              </a:solidFill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86854"/>
            <a:ext cx="8188959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spc="-30" dirty="0">
                <a:solidFill>
                  <a:srgbClr val="000000"/>
                </a:solidFill>
              </a:rPr>
              <a:t>Background: </a:t>
            </a:r>
            <a:r>
              <a:rPr sz="3800" spc="35" dirty="0">
                <a:solidFill>
                  <a:srgbClr val="000000"/>
                </a:solidFill>
              </a:rPr>
              <a:t>Parameter </a:t>
            </a:r>
            <a:r>
              <a:rPr sz="3800" spc="-20" dirty="0">
                <a:solidFill>
                  <a:srgbClr val="000000"/>
                </a:solidFill>
              </a:rPr>
              <a:t>Server</a:t>
            </a:r>
            <a:r>
              <a:rPr sz="3800" spc="-40" dirty="0">
                <a:solidFill>
                  <a:srgbClr val="000000"/>
                </a:solidFill>
              </a:rPr>
              <a:t> </a:t>
            </a:r>
            <a:r>
              <a:rPr sz="3800" spc="-90" dirty="0">
                <a:solidFill>
                  <a:srgbClr val="000000"/>
                </a:solidFill>
              </a:rPr>
              <a:t>(PS)</a:t>
            </a:r>
            <a:endParaRPr sz="3800"/>
          </a:p>
        </p:txBody>
      </p:sp>
      <p:sp>
        <p:nvSpPr>
          <p:cNvPr id="3" name="object 3"/>
          <p:cNvSpPr txBox="1"/>
          <p:nvPr/>
        </p:nvSpPr>
        <p:spPr>
          <a:xfrm>
            <a:off x="2551328" y="2669426"/>
            <a:ext cx="113982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14" dirty="0">
                <a:solidFill>
                  <a:srgbClr val="5B9BD5"/>
                </a:solidFill>
                <a:latin typeface="Trebuchet MS" panose="020B0603020202020204"/>
                <a:cs typeface="Trebuchet MS" panose="020B0603020202020204"/>
              </a:rPr>
              <a:t>Training</a:t>
            </a:r>
            <a:r>
              <a:rPr sz="1600" b="1" spc="-165" dirty="0">
                <a:solidFill>
                  <a:srgbClr val="5B9BD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600" b="1" spc="-70" dirty="0">
                <a:solidFill>
                  <a:srgbClr val="5B9BD5"/>
                </a:solidFill>
                <a:latin typeface="Trebuchet MS" panose="020B0603020202020204"/>
                <a:cs typeface="Trebuchet MS" panose="020B0603020202020204"/>
              </a:rPr>
              <a:t>Data</a:t>
            </a:r>
            <a:endParaRPr sz="1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49182" y="4684852"/>
            <a:ext cx="157797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25" dirty="0">
                <a:solidFill>
                  <a:srgbClr val="ED7D31"/>
                </a:solidFill>
                <a:latin typeface="Trebuchet MS" panose="020B0603020202020204"/>
                <a:cs typeface="Trebuchet MS" panose="020B0603020202020204"/>
              </a:rPr>
              <a:t>Model</a:t>
            </a:r>
            <a:r>
              <a:rPr sz="1600" b="1" spc="-170" dirty="0">
                <a:solidFill>
                  <a:srgbClr val="ED7D31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600" b="1" spc="-105" dirty="0">
                <a:solidFill>
                  <a:srgbClr val="ED7D31"/>
                </a:solidFill>
                <a:latin typeface="Trebuchet MS" panose="020B0603020202020204"/>
                <a:cs typeface="Trebuchet MS" panose="020B0603020202020204"/>
              </a:rPr>
              <a:t>Parameters</a:t>
            </a:r>
            <a:endParaRPr sz="1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44699" y="2948140"/>
            <a:ext cx="71247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40" dirty="0">
                <a:latin typeface="Trebuchet MS" panose="020B0603020202020204"/>
                <a:cs typeface="Trebuchet MS" panose="020B0603020202020204"/>
              </a:rPr>
              <a:t>W</a:t>
            </a:r>
            <a:r>
              <a:rPr sz="1600" spc="20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1600" spc="-65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1600" spc="-135" dirty="0">
                <a:latin typeface="Trebuchet MS" panose="020B0603020202020204"/>
                <a:cs typeface="Trebuchet MS" panose="020B0603020202020204"/>
              </a:rPr>
              <a:t>k</a:t>
            </a:r>
            <a:r>
              <a:rPr sz="1600" spc="-80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1600" spc="-90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1600" spc="-25" dirty="0">
                <a:latin typeface="Trebuchet MS" panose="020B0603020202020204"/>
                <a:cs typeface="Trebuchet MS" panose="020B0603020202020204"/>
              </a:rPr>
              <a:t>s</a:t>
            </a:r>
            <a:endParaRPr sz="1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13954" y="4968506"/>
            <a:ext cx="154305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85" dirty="0">
                <a:latin typeface="Trebuchet MS" panose="020B0603020202020204"/>
                <a:cs typeface="Trebuchet MS" panose="020B0603020202020204"/>
              </a:rPr>
              <a:t>Parameter</a:t>
            </a:r>
            <a:r>
              <a:rPr sz="1600" spc="-15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65" dirty="0">
                <a:latin typeface="Trebuchet MS" panose="020B0603020202020204"/>
                <a:cs typeface="Trebuchet MS" panose="020B0603020202020204"/>
              </a:rPr>
              <a:t>Servers</a:t>
            </a:r>
            <a:endParaRPr sz="1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085158" y="2648112"/>
            <a:ext cx="637033" cy="90071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4131919" y="2648115"/>
            <a:ext cx="539750" cy="342900"/>
          </a:xfrm>
          <a:prstGeom prst="rect">
            <a:avLst/>
          </a:prstGeom>
          <a:solidFill>
            <a:srgbClr val="5B9BD5"/>
          </a:solidFill>
          <a:ln w="12700">
            <a:solidFill>
              <a:srgbClr val="41719C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160020">
              <a:lnSpc>
                <a:spcPct val="100000"/>
              </a:lnSpc>
              <a:spcBef>
                <a:spcPts val="165"/>
              </a:spcBef>
            </a:pPr>
            <a:r>
              <a:rPr sz="1800" spc="-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800" spc="-15" baseline="-21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1</a:t>
            </a:r>
            <a:endParaRPr sz="1800" baseline="-210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160352" y="2648112"/>
            <a:ext cx="637033" cy="90071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5207114" y="2648115"/>
            <a:ext cx="539750" cy="342900"/>
          </a:xfrm>
          <a:prstGeom prst="rect">
            <a:avLst/>
          </a:prstGeom>
          <a:solidFill>
            <a:srgbClr val="5B9BD5"/>
          </a:solidFill>
          <a:ln w="12700">
            <a:solidFill>
              <a:srgbClr val="41719C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160020">
              <a:lnSpc>
                <a:spcPct val="100000"/>
              </a:lnSpc>
              <a:spcBef>
                <a:spcPts val="165"/>
              </a:spcBef>
            </a:pPr>
            <a:r>
              <a:rPr sz="1800" spc="-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800" spc="-15" baseline="-21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2</a:t>
            </a:r>
            <a:endParaRPr sz="1800" baseline="-210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229959" y="2648112"/>
            <a:ext cx="637034" cy="90071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6276721" y="2648115"/>
            <a:ext cx="539750" cy="342900"/>
          </a:xfrm>
          <a:prstGeom prst="rect">
            <a:avLst/>
          </a:prstGeom>
          <a:solidFill>
            <a:srgbClr val="5B9BD5"/>
          </a:solidFill>
          <a:ln w="12700">
            <a:solidFill>
              <a:srgbClr val="41719C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160020">
              <a:lnSpc>
                <a:spcPct val="100000"/>
              </a:lnSpc>
              <a:spcBef>
                <a:spcPts val="165"/>
              </a:spcBef>
            </a:pPr>
            <a:r>
              <a:rPr sz="1800" spc="-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800" spc="-15" baseline="-21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3</a:t>
            </a:r>
            <a:endParaRPr sz="1800" baseline="-210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299566" y="2648112"/>
            <a:ext cx="637034" cy="90071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346327" y="2648115"/>
            <a:ext cx="539750" cy="342900"/>
          </a:xfrm>
          <a:prstGeom prst="rect">
            <a:avLst/>
          </a:prstGeom>
          <a:solidFill>
            <a:srgbClr val="5B9BD5"/>
          </a:solidFill>
          <a:ln w="12700">
            <a:solidFill>
              <a:srgbClr val="41719C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160020">
              <a:lnSpc>
                <a:spcPct val="100000"/>
              </a:lnSpc>
              <a:spcBef>
                <a:spcPts val="165"/>
              </a:spcBef>
            </a:pPr>
            <a:r>
              <a:rPr sz="1800" spc="-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800" spc="-15" baseline="-21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4</a:t>
            </a:r>
            <a:endParaRPr sz="1800" baseline="-210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675428" y="4664541"/>
            <a:ext cx="648197" cy="91649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4722190" y="4664532"/>
            <a:ext cx="549275" cy="348615"/>
          </a:xfrm>
          <a:prstGeom prst="rect">
            <a:avLst/>
          </a:prstGeom>
          <a:solidFill>
            <a:srgbClr val="ED7D31"/>
          </a:solidFill>
          <a:ln w="12700">
            <a:solidFill>
              <a:srgbClr val="41719C"/>
            </a:solidFill>
          </a:ln>
        </p:spPr>
        <p:txBody>
          <a:bodyPr vert="horz" wrap="square" lIns="0" tIns="24130" rIns="0" bIns="0" rtlCol="0">
            <a:spAutoFit/>
          </a:bodyPr>
          <a:lstStyle/>
          <a:p>
            <a:pPr marL="176530">
              <a:lnSpc>
                <a:spcPct val="100000"/>
              </a:lnSpc>
              <a:spcBef>
                <a:spcPts val="190"/>
              </a:spcBef>
            </a:pPr>
            <a:r>
              <a:rPr sz="1800" spc="-5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P</a:t>
            </a:r>
            <a:r>
              <a:rPr sz="1800" spc="-75" baseline="-21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1</a:t>
            </a:r>
            <a:endParaRPr sz="1800" baseline="-210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750623" y="4664537"/>
            <a:ext cx="642614" cy="908603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5797384" y="4664532"/>
            <a:ext cx="544830" cy="345440"/>
          </a:xfrm>
          <a:prstGeom prst="rect">
            <a:avLst/>
          </a:prstGeom>
          <a:solidFill>
            <a:srgbClr val="ED7D31"/>
          </a:solidFill>
          <a:ln w="12700">
            <a:solidFill>
              <a:srgbClr val="41719C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173990">
              <a:lnSpc>
                <a:spcPct val="100000"/>
              </a:lnSpc>
              <a:spcBef>
                <a:spcPts val="180"/>
              </a:spcBef>
            </a:pPr>
            <a:r>
              <a:rPr sz="1800" spc="-5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P</a:t>
            </a:r>
            <a:r>
              <a:rPr sz="1800" spc="-75" baseline="-21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2</a:t>
            </a:r>
            <a:endParaRPr sz="1800" baseline="-210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820230" y="4664537"/>
            <a:ext cx="642614" cy="908603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6866991" y="4664532"/>
            <a:ext cx="544830" cy="345440"/>
          </a:xfrm>
          <a:prstGeom prst="rect">
            <a:avLst/>
          </a:prstGeom>
          <a:solidFill>
            <a:srgbClr val="ED7D31"/>
          </a:solidFill>
          <a:ln w="12700">
            <a:solidFill>
              <a:srgbClr val="41719C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173990">
              <a:lnSpc>
                <a:spcPct val="100000"/>
              </a:lnSpc>
              <a:spcBef>
                <a:spcPts val="180"/>
              </a:spcBef>
            </a:pPr>
            <a:r>
              <a:rPr sz="1800" spc="-5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P</a:t>
            </a:r>
            <a:r>
              <a:rPr sz="1800" spc="-75" baseline="-21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3</a:t>
            </a:r>
            <a:endParaRPr sz="1800" baseline="-210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061891" y="3255378"/>
            <a:ext cx="65024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latin typeface="Trebuchet MS" panose="020B0603020202020204"/>
                <a:cs typeface="Trebuchet MS" panose="020B0603020202020204"/>
              </a:rPr>
              <a:t>∆(𝐷</a:t>
            </a:r>
            <a:r>
              <a:rPr sz="1500" spc="7" baseline="-17000" dirty="0">
                <a:latin typeface="Trebuchet MS" panose="020B0603020202020204"/>
                <a:cs typeface="Trebuchet MS" panose="020B0603020202020204"/>
              </a:rPr>
              <a:t>%</a:t>
            </a:r>
            <a:r>
              <a:rPr sz="1400" spc="5" dirty="0">
                <a:latin typeface="Trebuchet MS" panose="020B0603020202020204"/>
                <a:cs typeface="Trebuchet MS" panose="020B0603020202020204"/>
              </a:rPr>
              <a:t>,</a:t>
            </a:r>
            <a:r>
              <a:rPr sz="1400" spc="-25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400" spc="130" dirty="0">
                <a:latin typeface="Trebuchet MS" panose="020B0603020202020204"/>
                <a:cs typeface="Trebuchet MS" panose="020B0603020202020204"/>
              </a:rPr>
              <a:t>𝑃)</a:t>
            </a:r>
            <a:endParaRPr sz="14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139042" y="3255378"/>
            <a:ext cx="6540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latin typeface="Trebuchet MS" panose="020B0603020202020204"/>
                <a:cs typeface="Trebuchet MS" panose="020B0603020202020204"/>
              </a:rPr>
              <a:t>∆(𝐷</a:t>
            </a:r>
            <a:r>
              <a:rPr sz="1500" spc="89" baseline="-17000" dirty="0">
                <a:latin typeface="Trebuchet MS" panose="020B0603020202020204"/>
                <a:cs typeface="Trebuchet MS" panose="020B0603020202020204"/>
              </a:rPr>
              <a:t>)</a:t>
            </a:r>
            <a:r>
              <a:rPr sz="1400" spc="60" dirty="0">
                <a:latin typeface="Trebuchet MS" panose="020B0603020202020204"/>
                <a:cs typeface="Trebuchet MS" panose="020B0603020202020204"/>
              </a:rPr>
              <a:t>,</a:t>
            </a:r>
            <a:r>
              <a:rPr sz="1400" spc="-254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400" spc="130" dirty="0">
                <a:latin typeface="Trebuchet MS" panose="020B0603020202020204"/>
                <a:cs typeface="Trebuchet MS" panose="020B0603020202020204"/>
              </a:rPr>
              <a:t>𝑃)</a:t>
            </a:r>
            <a:endParaRPr sz="14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202197" y="3255378"/>
            <a:ext cx="6540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latin typeface="Trebuchet MS" panose="020B0603020202020204"/>
                <a:cs typeface="Trebuchet MS" panose="020B0603020202020204"/>
              </a:rPr>
              <a:t>∆(𝐷</a:t>
            </a:r>
            <a:r>
              <a:rPr sz="1500" spc="89" baseline="-17000" dirty="0">
                <a:latin typeface="Trebuchet MS" panose="020B0603020202020204"/>
                <a:cs typeface="Trebuchet MS" panose="020B0603020202020204"/>
              </a:rPr>
              <a:t>*</a:t>
            </a:r>
            <a:r>
              <a:rPr sz="1400" spc="60" dirty="0">
                <a:latin typeface="Trebuchet MS" panose="020B0603020202020204"/>
                <a:cs typeface="Trebuchet MS" panose="020B0603020202020204"/>
              </a:rPr>
              <a:t>,</a:t>
            </a:r>
            <a:r>
              <a:rPr sz="1400" spc="-254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400" spc="130" dirty="0">
                <a:latin typeface="Trebuchet MS" panose="020B0603020202020204"/>
                <a:cs typeface="Trebuchet MS" panose="020B0603020202020204"/>
              </a:rPr>
              <a:t>𝑃)</a:t>
            </a:r>
            <a:endParaRPr sz="14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278776" y="3255378"/>
            <a:ext cx="6540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25" dirty="0">
                <a:latin typeface="Trebuchet MS" panose="020B0603020202020204"/>
                <a:cs typeface="Trebuchet MS" panose="020B0603020202020204"/>
              </a:rPr>
              <a:t>∆(𝐷</a:t>
            </a:r>
            <a:r>
              <a:rPr sz="1500" spc="37" baseline="-17000" dirty="0">
                <a:latin typeface="Trebuchet MS" panose="020B0603020202020204"/>
                <a:cs typeface="Trebuchet MS" panose="020B0603020202020204"/>
              </a:rPr>
              <a:t>+</a:t>
            </a:r>
            <a:r>
              <a:rPr sz="1400" spc="25" dirty="0">
                <a:latin typeface="Trebuchet MS" panose="020B0603020202020204"/>
                <a:cs typeface="Trebuchet MS" panose="020B0603020202020204"/>
              </a:rPr>
              <a:t>,</a:t>
            </a:r>
            <a:r>
              <a:rPr sz="1400" spc="-24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400" spc="130" dirty="0">
                <a:latin typeface="Trebuchet MS" panose="020B0603020202020204"/>
                <a:cs typeface="Trebuchet MS" panose="020B0603020202020204"/>
              </a:rPr>
              <a:t>𝑃)</a:t>
            </a:r>
            <a:endParaRPr sz="14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403674" y="3548824"/>
            <a:ext cx="596265" cy="1116330"/>
          </a:xfrm>
          <a:custGeom>
            <a:avLst/>
            <a:gdLst/>
            <a:ahLst/>
            <a:cxnLst/>
            <a:rect l="l" t="t" r="r" b="b"/>
            <a:pathLst>
              <a:path w="596264" h="1116329">
                <a:moveTo>
                  <a:pt x="0" y="0"/>
                </a:moveTo>
                <a:lnTo>
                  <a:pt x="595853" y="111571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403674" y="3548824"/>
            <a:ext cx="1668780" cy="1116330"/>
          </a:xfrm>
          <a:custGeom>
            <a:avLst/>
            <a:gdLst/>
            <a:ahLst/>
            <a:cxnLst/>
            <a:rect l="l" t="t" r="r" b="b"/>
            <a:pathLst>
              <a:path w="1668779" h="1116329">
                <a:moveTo>
                  <a:pt x="0" y="0"/>
                </a:moveTo>
                <a:lnTo>
                  <a:pt x="1668250" y="111571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403674" y="3548824"/>
            <a:ext cx="2735580" cy="1116330"/>
          </a:xfrm>
          <a:custGeom>
            <a:avLst/>
            <a:gdLst/>
            <a:ahLst/>
            <a:cxnLst/>
            <a:rect l="l" t="t" r="r" b="b"/>
            <a:pathLst>
              <a:path w="2735579" h="1116329">
                <a:moveTo>
                  <a:pt x="0" y="0"/>
                </a:moveTo>
                <a:lnTo>
                  <a:pt x="2735531" y="111571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999531" y="3548824"/>
            <a:ext cx="479425" cy="1116330"/>
          </a:xfrm>
          <a:custGeom>
            <a:avLst/>
            <a:gdLst/>
            <a:ahLst/>
            <a:cxnLst/>
            <a:rect l="l" t="t" r="r" b="b"/>
            <a:pathLst>
              <a:path w="479425" h="1116329">
                <a:moveTo>
                  <a:pt x="479337" y="0"/>
                </a:moveTo>
                <a:lnTo>
                  <a:pt x="0" y="111571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5478869" y="3548824"/>
            <a:ext cx="593090" cy="1116330"/>
          </a:xfrm>
          <a:custGeom>
            <a:avLst/>
            <a:gdLst/>
            <a:ahLst/>
            <a:cxnLst/>
            <a:rect l="l" t="t" r="r" b="b"/>
            <a:pathLst>
              <a:path w="593089" h="1116329">
                <a:moveTo>
                  <a:pt x="0" y="0"/>
                </a:moveTo>
                <a:lnTo>
                  <a:pt x="593061" y="111571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478869" y="3548824"/>
            <a:ext cx="1663064" cy="1116330"/>
          </a:xfrm>
          <a:custGeom>
            <a:avLst/>
            <a:gdLst/>
            <a:ahLst/>
            <a:cxnLst/>
            <a:rect l="l" t="t" r="r" b="b"/>
            <a:pathLst>
              <a:path w="1663065" h="1116329">
                <a:moveTo>
                  <a:pt x="0" y="0"/>
                </a:moveTo>
                <a:lnTo>
                  <a:pt x="1662670" y="111571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999534" y="3548824"/>
            <a:ext cx="1549400" cy="1116330"/>
          </a:xfrm>
          <a:custGeom>
            <a:avLst/>
            <a:gdLst/>
            <a:ahLst/>
            <a:cxnLst/>
            <a:rect l="l" t="t" r="r" b="b"/>
            <a:pathLst>
              <a:path w="1549400" h="1116329">
                <a:moveTo>
                  <a:pt x="1548940" y="0"/>
                </a:moveTo>
                <a:lnTo>
                  <a:pt x="0" y="111571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071930" y="3548824"/>
            <a:ext cx="476884" cy="1116330"/>
          </a:xfrm>
          <a:custGeom>
            <a:avLst/>
            <a:gdLst/>
            <a:ahLst/>
            <a:cxnLst/>
            <a:rect l="l" t="t" r="r" b="b"/>
            <a:pathLst>
              <a:path w="476884" h="1116329">
                <a:moveTo>
                  <a:pt x="476545" y="0"/>
                </a:moveTo>
                <a:lnTo>
                  <a:pt x="0" y="111571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999530" y="3548824"/>
            <a:ext cx="2618740" cy="1116330"/>
          </a:xfrm>
          <a:custGeom>
            <a:avLst/>
            <a:gdLst/>
            <a:ahLst/>
            <a:cxnLst/>
            <a:rect l="l" t="t" r="r" b="b"/>
            <a:pathLst>
              <a:path w="2618740" h="1116329">
                <a:moveTo>
                  <a:pt x="2618551" y="0"/>
                </a:moveTo>
                <a:lnTo>
                  <a:pt x="0" y="111571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6548475" y="3548824"/>
            <a:ext cx="593090" cy="1116330"/>
          </a:xfrm>
          <a:custGeom>
            <a:avLst/>
            <a:gdLst/>
            <a:ahLst/>
            <a:cxnLst/>
            <a:rect l="l" t="t" r="r" b="b"/>
            <a:pathLst>
              <a:path w="593090" h="1116329">
                <a:moveTo>
                  <a:pt x="0" y="0"/>
                </a:moveTo>
                <a:lnTo>
                  <a:pt x="593061" y="111571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6071931" y="3548824"/>
            <a:ext cx="1546225" cy="1116330"/>
          </a:xfrm>
          <a:custGeom>
            <a:avLst/>
            <a:gdLst/>
            <a:ahLst/>
            <a:cxnLst/>
            <a:rect l="l" t="t" r="r" b="b"/>
            <a:pathLst>
              <a:path w="1546225" h="1116329">
                <a:moveTo>
                  <a:pt x="1546150" y="0"/>
                </a:moveTo>
                <a:lnTo>
                  <a:pt x="0" y="111571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7141536" y="3548824"/>
            <a:ext cx="476884" cy="1116330"/>
          </a:xfrm>
          <a:custGeom>
            <a:avLst/>
            <a:gdLst/>
            <a:ahLst/>
            <a:cxnLst/>
            <a:rect l="l" t="t" r="r" b="b"/>
            <a:pathLst>
              <a:path w="476884" h="1116329">
                <a:moveTo>
                  <a:pt x="476545" y="0"/>
                </a:moveTo>
                <a:lnTo>
                  <a:pt x="0" y="111571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916939" y="1872424"/>
            <a:ext cx="10188575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10" dirty="0">
                <a:latin typeface="Arial" panose="020B0604020202020204"/>
                <a:cs typeface="Arial" panose="020B0604020202020204"/>
              </a:rPr>
              <a:t>Litz </a:t>
            </a:r>
            <a:r>
              <a:rPr lang="zh-CN" sz="2800" spc="10" dirty="0">
                <a:latin typeface="Arial" panose="020B0604020202020204"/>
                <a:cs typeface="Arial" panose="020B0604020202020204"/>
              </a:rPr>
              <a:t>使用</a:t>
            </a:r>
            <a:r>
              <a:rPr lang="zh-CN" sz="2800" spc="35" dirty="0">
                <a:latin typeface="Arial" panose="020B0604020202020204"/>
                <a:cs typeface="Arial" panose="020B0604020202020204"/>
              </a:rPr>
              <a:t>流行的</a:t>
            </a:r>
            <a:r>
              <a:rPr sz="2800" spc="25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-15" dirty="0">
                <a:solidFill>
                  <a:srgbClr val="70AD47"/>
                </a:solidFill>
                <a:latin typeface="Arial" panose="020B0604020202020204"/>
                <a:cs typeface="Arial" panose="020B0604020202020204"/>
              </a:rPr>
              <a:t>Parameter </a:t>
            </a:r>
            <a:r>
              <a:rPr sz="2800" spc="-30" dirty="0">
                <a:solidFill>
                  <a:srgbClr val="70AD47"/>
                </a:solidFill>
                <a:latin typeface="Arial" panose="020B0604020202020204"/>
                <a:cs typeface="Arial" panose="020B0604020202020204"/>
              </a:rPr>
              <a:t>Server </a:t>
            </a:r>
            <a:r>
              <a:rPr sz="2800" b="1" spc="-70" dirty="0">
                <a:latin typeface="Arial" panose="020B0604020202020204"/>
                <a:cs typeface="Arial" panose="020B0604020202020204"/>
              </a:rPr>
              <a:t>(PS)</a:t>
            </a:r>
            <a:r>
              <a:rPr sz="2800" b="1" spc="-80" dirty="0">
                <a:latin typeface="Arial" panose="020B0604020202020204"/>
                <a:cs typeface="Arial" panose="020B0604020202020204"/>
              </a:rPr>
              <a:t> </a:t>
            </a:r>
            <a:r>
              <a:rPr lang="zh-CN" sz="2800" spc="5" dirty="0">
                <a:latin typeface="Arial" panose="020B0604020202020204"/>
                <a:cs typeface="Arial" panose="020B0604020202020204"/>
              </a:rPr>
              <a:t>架构</a:t>
            </a:r>
            <a:r>
              <a:rPr sz="2800" spc="5" dirty="0">
                <a:latin typeface="Arial" panose="020B0604020202020204"/>
                <a:cs typeface="Arial" panose="020B0604020202020204"/>
              </a:rPr>
              <a:t>.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3599256" y="3435819"/>
            <a:ext cx="231775" cy="914400"/>
          </a:xfrm>
          <a:custGeom>
            <a:avLst/>
            <a:gdLst/>
            <a:ahLst/>
            <a:cxnLst/>
            <a:rect l="l" t="t" r="r" b="b"/>
            <a:pathLst>
              <a:path w="231775" h="914400">
                <a:moveTo>
                  <a:pt x="173621" y="115747"/>
                </a:moveTo>
                <a:lnTo>
                  <a:pt x="57873" y="115747"/>
                </a:lnTo>
                <a:lnTo>
                  <a:pt x="57873" y="914400"/>
                </a:lnTo>
                <a:lnTo>
                  <a:pt x="173621" y="914400"/>
                </a:lnTo>
                <a:lnTo>
                  <a:pt x="173621" y="115747"/>
                </a:lnTo>
                <a:close/>
              </a:path>
              <a:path w="231775" h="914400">
                <a:moveTo>
                  <a:pt x="115747" y="0"/>
                </a:moveTo>
                <a:lnTo>
                  <a:pt x="0" y="115747"/>
                </a:lnTo>
                <a:lnTo>
                  <a:pt x="231495" y="115747"/>
                </a:lnTo>
                <a:lnTo>
                  <a:pt x="115747" y="0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2995091" y="3634752"/>
            <a:ext cx="560705" cy="514984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85"/>
              </a:spcBef>
            </a:pPr>
            <a:r>
              <a:rPr sz="1600" spc="-100" dirty="0">
                <a:latin typeface="Trebuchet MS" panose="020B0603020202020204"/>
                <a:cs typeface="Trebuchet MS" panose="020B0603020202020204"/>
              </a:rPr>
              <a:t>Fetch  </a:t>
            </a:r>
            <a:r>
              <a:rPr sz="1600" spc="-145" dirty="0">
                <a:latin typeface="Trebuchet MS" panose="020B0603020202020204"/>
                <a:cs typeface="Trebuchet MS" panose="020B0603020202020204"/>
              </a:rPr>
              <a:t>V</a:t>
            </a:r>
            <a:r>
              <a:rPr sz="1600" spc="-60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1600" spc="-114" dirty="0">
                <a:latin typeface="Trebuchet MS" panose="020B0603020202020204"/>
                <a:cs typeface="Trebuchet MS" panose="020B0603020202020204"/>
              </a:rPr>
              <a:t>l</a:t>
            </a:r>
            <a:r>
              <a:rPr sz="1600" spc="-40" dirty="0">
                <a:latin typeface="Trebuchet MS" panose="020B0603020202020204"/>
                <a:cs typeface="Trebuchet MS" panose="020B0603020202020204"/>
              </a:rPr>
              <a:t>u</a:t>
            </a:r>
            <a:r>
              <a:rPr sz="1600" spc="-80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1600" spc="-25" dirty="0">
                <a:latin typeface="Trebuchet MS" panose="020B0603020202020204"/>
                <a:cs typeface="Trebuchet MS" panose="020B0603020202020204"/>
              </a:rPr>
              <a:t>s</a:t>
            </a:r>
            <a:endParaRPr sz="1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8098917" y="3571887"/>
            <a:ext cx="229870" cy="914400"/>
          </a:xfrm>
          <a:custGeom>
            <a:avLst/>
            <a:gdLst/>
            <a:ahLst/>
            <a:cxnLst/>
            <a:rect l="l" t="t" r="r" b="b"/>
            <a:pathLst>
              <a:path w="229870" h="914400">
                <a:moveTo>
                  <a:pt x="229577" y="799617"/>
                </a:moveTo>
                <a:lnTo>
                  <a:pt x="0" y="799617"/>
                </a:lnTo>
                <a:lnTo>
                  <a:pt x="114795" y="914400"/>
                </a:lnTo>
                <a:lnTo>
                  <a:pt x="229577" y="799617"/>
                </a:lnTo>
                <a:close/>
              </a:path>
              <a:path w="229870" h="914400">
                <a:moveTo>
                  <a:pt x="172186" y="0"/>
                </a:moveTo>
                <a:lnTo>
                  <a:pt x="57391" y="0"/>
                </a:lnTo>
                <a:lnTo>
                  <a:pt x="57391" y="799617"/>
                </a:lnTo>
                <a:lnTo>
                  <a:pt x="172186" y="799617"/>
                </a:lnTo>
                <a:lnTo>
                  <a:pt x="172186" y="0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8407234" y="3748583"/>
            <a:ext cx="711200" cy="514984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85"/>
              </a:spcBef>
            </a:pPr>
            <a:r>
              <a:rPr sz="1600" spc="-55" dirty="0">
                <a:latin typeface="Trebuchet MS" panose="020B0603020202020204"/>
                <a:cs typeface="Trebuchet MS" panose="020B0603020202020204"/>
              </a:rPr>
              <a:t>Send  Upd</a:t>
            </a:r>
            <a:r>
              <a:rPr sz="1600" spc="-65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1600" spc="-114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1600" spc="-80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1600" spc="-25" dirty="0">
                <a:latin typeface="Trebuchet MS" panose="020B0603020202020204"/>
                <a:cs typeface="Trebuchet MS" panose="020B0603020202020204"/>
              </a:rPr>
              <a:t>s</a:t>
            </a:r>
            <a:endParaRPr sz="16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86854"/>
            <a:ext cx="6919595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spc="-30" dirty="0">
                <a:solidFill>
                  <a:srgbClr val="000000"/>
                </a:solidFill>
              </a:rPr>
              <a:t>Background: </a:t>
            </a:r>
            <a:r>
              <a:rPr sz="3800" dirty="0">
                <a:solidFill>
                  <a:srgbClr val="000000"/>
                </a:solidFill>
              </a:rPr>
              <a:t>Stateful </a:t>
            </a:r>
            <a:r>
              <a:rPr sz="3800" spc="-30" dirty="0">
                <a:solidFill>
                  <a:srgbClr val="000000"/>
                </a:solidFill>
              </a:rPr>
              <a:t>Workers</a:t>
            </a:r>
            <a:endParaRPr sz="3800"/>
          </a:p>
        </p:txBody>
      </p:sp>
      <p:sp>
        <p:nvSpPr>
          <p:cNvPr id="3" name="object 3"/>
          <p:cNvSpPr txBox="1"/>
          <p:nvPr/>
        </p:nvSpPr>
        <p:spPr>
          <a:xfrm>
            <a:off x="916939" y="1671726"/>
            <a:ext cx="9713595" cy="77533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5080">
              <a:lnSpc>
                <a:spcPts val="2800"/>
              </a:lnSpc>
              <a:spcBef>
                <a:spcPts val="460"/>
              </a:spcBef>
            </a:pPr>
            <a:r>
              <a:rPr sz="2600" spc="45" dirty="0">
                <a:latin typeface="Arial" panose="020B0604020202020204"/>
                <a:cs typeface="Arial" panose="020B0604020202020204"/>
              </a:rPr>
              <a:t>ML </a:t>
            </a:r>
            <a:r>
              <a:rPr sz="2600" dirty="0">
                <a:latin typeface="Arial" panose="020B0604020202020204"/>
                <a:cs typeface="Arial" panose="020B0604020202020204"/>
                <a:sym typeface="+mn-ea"/>
              </a:rPr>
              <a:t>应用程序可能</a:t>
            </a:r>
            <a:r>
              <a:rPr lang="zh-CN" sz="2600" dirty="0">
                <a:latin typeface="Arial" panose="020B0604020202020204"/>
                <a:cs typeface="Arial" panose="020B0604020202020204"/>
                <a:sym typeface="+mn-ea"/>
              </a:rPr>
              <a:t>将</a:t>
            </a:r>
            <a:r>
              <a:rPr sz="2600" spc="15" dirty="0">
                <a:solidFill>
                  <a:srgbClr val="ED7D31"/>
                </a:solidFill>
                <a:latin typeface="Arial" panose="020B0604020202020204"/>
                <a:cs typeface="Arial" panose="020B0604020202020204"/>
                <a:sym typeface="+mn-ea"/>
              </a:rPr>
              <a:t>mutable </a:t>
            </a:r>
            <a:r>
              <a:rPr sz="2600" spc="20" dirty="0">
                <a:solidFill>
                  <a:srgbClr val="ED7D31"/>
                </a:solidFill>
                <a:latin typeface="Arial" panose="020B0604020202020204"/>
                <a:cs typeface="Arial" panose="020B0604020202020204"/>
                <a:sym typeface="+mn-ea"/>
              </a:rPr>
              <a:t>state </a:t>
            </a:r>
            <a:r>
              <a:rPr sz="2600" dirty="0">
                <a:latin typeface="Arial" panose="020B0604020202020204"/>
                <a:cs typeface="Arial" panose="020B0604020202020204"/>
                <a:sym typeface="+mn-ea"/>
              </a:rPr>
              <a:t>同</a:t>
            </a:r>
            <a:r>
              <a:rPr lang="zh-CN" sz="2600" dirty="0">
                <a:latin typeface="Arial" panose="020B0604020202020204"/>
                <a:cs typeface="Arial" panose="020B0604020202020204"/>
                <a:sym typeface="+mn-ea"/>
              </a:rPr>
              <a:t>训练</a:t>
            </a:r>
            <a:r>
              <a:rPr sz="2600" dirty="0">
                <a:latin typeface="Arial" panose="020B0604020202020204"/>
                <a:cs typeface="Arial" panose="020B0604020202020204"/>
                <a:sym typeface="+mn-ea"/>
              </a:rPr>
              <a:t>数据</a:t>
            </a:r>
            <a:r>
              <a:rPr lang="zh-CN" sz="2600" dirty="0">
                <a:latin typeface="Arial" panose="020B0604020202020204"/>
                <a:cs typeface="Arial" panose="020B0604020202020204"/>
                <a:sym typeface="+mn-ea"/>
              </a:rPr>
              <a:t>放在一起</a:t>
            </a:r>
            <a:r>
              <a:rPr sz="2600" dirty="0">
                <a:latin typeface="Arial" panose="020B0604020202020204"/>
                <a:cs typeface="Arial" panose="020B0604020202020204"/>
                <a:sym typeface="+mn-ea"/>
              </a:rPr>
              <a:t>以改善的访问位置</a:t>
            </a:r>
            <a:r>
              <a:rPr lang="zh-CN" sz="2600" dirty="0">
                <a:latin typeface="Arial" panose="020B0604020202020204"/>
                <a:cs typeface="Arial" panose="020B0604020202020204"/>
                <a:sym typeface="+mn-ea"/>
              </a:rPr>
              <a:t>的效率</a:t>
            </a:r>
            <a:r>
              <a:rPr sz="2600" spc="15" dirty="0">
                <a:latin typeface="Arial" panose="020B0604020202020204"/>
                <a:cs typeface="Arial" panose="020B0604020202020204"/>
              </a:rPr>
              <a:t> </a:t>
            </a:r>
            <a:r>
              <a:rPr sz="2600" spc="-20" dirty="0">
                <a:latin typeface="Arial" panose="020B0604020202020204"/>
                <a:cs typeface="Arial" panose="020B0604020202020204"/>
              </a:rPr>
              <a:t>(</a:t>
            </a:r>
            <a:r>
              <a:rPr sz="2600" b="1" spc="-20" dirty="0">
                <a:latin typeface="Arial" panose="020B0604020202020204"/>
                <a:cs typeface="Arial" panose="020B0604020202020204"/>
              </a:rPr>
              <a:t>Stateful</a:t>
            </a:r>
            <a:r>
              <a:rPr sz="2600" b="1" spc="-70" dirty="0">
                <a:latin typeface="Arial" panose="020B0604020202020204"/>
                <a:cs typeface="Arial" panose="020B0604020202020204"/>
              </a:rPr>
              <a:t> </a:t>
            </a:r>
            <a:r>
              <a:rPr sz="2600" b="1" spc="-40" dirty="0">
                <a:latin typeface="Arial" panose="020B0604020202020204"/>
                <a:cs typeface="Arial" panose="020B0604020202020204"/>
              </a:rPr>
              <a:t>Workers</a:t>
            </a:r>
            <a:r>
              <a:rPr sz="2600" spc="-40" dirty="0">
                <a:latin typeface="Arial" panose="020B0604020202020204"/>
                <a:cs typeface="Arial" panose="020B0604020202020204"/>
              </a:rPr>
              <a:t>).</a:t>
            </a:r>
            <a:endParaRPr sz="2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5656284"/>
            <a:ext cx="10248265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15" dirty="0">
                <a:solidFill>
                  <a:srgbClr val="ED7D31"/>
                </a:solidFill>
                <a:latin typeface="Arial" panose="020B0604020202020204"/>
                <a:cs typeface="Arial" panose="020B0604020202020204"/>
                <a:sym typeface="+mn-ea"/>
              </a:rPr>
              <a:t>mutable </a:t>
            </a:r>
            <a:r>
              <a:rPr sz="2800" spc="20" dirty="0">
                <a:solidFill>
                  <a:srgbClr val="ED7D31"/>
                </a:solidFill>
                <a:latin typeface="Arial" panose="020B0604020202020204"/>
                <a:cs typeface="Arial" panose="020B0604020202020204"/>
                <a:sym typeface="+mn-ea"/>
              </a:rPr>
              <a:t>state</a:t>
            </a:r>
            <a:r>
              <a:rPr lang="zh-CN" sz="2800" spc="20" dirty="0">
                <a:solidFill>
                  <a:srgbClr val="ED7D31"/>
                </a:solidFill>
                <a:latin typeface="Arial" panose="020B0604020202020204"/>
                <a:cs typeface="Arial" panose="020B0604020202020204"/>
                <a:sym typeface="+mn-ea"/>
              </a:rPr>
              <a:t>：</a:t>
            </a:r>
            <a:r>
              <a:rPr sz="2800" dirty="0">
                <a:latin typeface="Arial" panose="020B0604020202020204"/>
                <a:cs typeface="Arial" panose="020B0604020202020204"/>
              </a:rPr>
              <a:t>群集分配，非参数模型中的参数等。</a:t>
            </a:r>
            <a:endParaRPr sz="28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51328" y="2669426"/>
            <a:ext cx="113982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14" dirty="0">
                <a:solidFill>
                  <a:srgbClr val="5B9BD5"/>
                </a:solidFill>
                <a:latin typeface="Trebuchet MS" panose="020B0603020202020204"/>
                <a:cs typeface="Trebuchet MS" panose="020B0603020202020204"/>
              </a:rPr>
              <a:t>Training</a:t>
            </a:r>
            <a:r>
              <a:rPr sz="1600" b="1" spc="-165" dirty="0">
                <a:solidFill>
                  <a:srgbClr val="5B9BD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600" b="1" spc="-70" dirty="0">
                <a:solidFill>
                  <a:srgbClr val="5B9BD5"/>
                </a:solidFill>
                <a:latin typeface="Trebuchet MS" panose="020B0603020202020204"/>
                <a:cs typeface="Trebuchet MS" panose="020B0603020202020204"/>
              </a:rPr>
              <a:t>Data</a:t>
            </a:r>
            <a:endParaRPr sz="1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49182" y="4689170"/>
            <a:ext cx="157797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25" dirty="0">
                <a:solidFill>
                  <a:srgbClr val="ED7D31"/>
                </a:solidFill>
                <a:latin typeface="Trebuchet MS" panose="020B0603020202020204"/>
                <a:cs typeface="Trebuchet MS" panose="020B0603020202020204"/>
              </a:rPr>
              <a:t>Model</a:t>
            </a:r>
            <a:r>
              <a:rPr sz="1600" b="1" spc="-170" dirty="0">
                <a:solidFill>
                  <a:srgbClr val="ED7D31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600" b="1" spc="-105" dirty="0">
                <a:solidFill>
                  <a:srgbClr val="ED7D31"/>
                </a:solidFill>
                <a:latin typeface="Trebuchet MS" panose="020B0603020202020204"/>
                <a:cs typeface="Trebuchet MS" panose="020B0603020202020204"/>
              </a:rPr>
              <a:t>Parameters</a:t>
            </a:r>
            <a:endParaRPr sz="1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644699" y="2948140"/>
            <a:ext cx="71247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40" dirty="0">
                <a:latin typeface="Trebuchet MS" panose="020B0603020202020204"/>
                <a:cs typeface="Trebuchet MS" panose="020B0603020202020204"/>
              </a:rPr>
              <a:t>W</a:t>
            </a:r>
            <a:r>
              <a:rPr sz="1600" spc="20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1600" spc="-65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1600" spc="-135" dirty="0">
                <a:latin typeface="Trebuchet MS" panose="020B0603020202020204"/>
                <a:cs typeface="Trebuchet MS" panose="020B0603020202020204"/>
              </a:rPr>
              <a:t>k</a:t>
            </a:r>
            <a:r>
              <a:rPr sz="1600" spc="-80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1600" spc="-90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1600" spc="-25" dirty="0">
                <a:latin typeface="Trebuchet MS" panose="020B0603020202020204"/>
                <a:cs typeface="Trebuchet MS" panose="020B0603020202020204"/>
              </a:rPr>
              <a:t>s</a:t>
            </a:r>
            <a:endParaRPr sz="1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13954" y="4972825"/>
            <a:ext cx="154305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85" dirty="0">
                <a:latin typeface="Trebuchet MS" panose="020B0603020202020204"/>
                <a:cs typeface="Trebuchet MS" panose="020B0603020202020204"/>
              </a:rPr>
              <a:t>Parameter</a:t>
            </a:r>
            <a:r>
              <a:rPr sz="1600" spc="-15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65" dirty="0">
                <a:latin typeface="Trebuchet MS" panose="020B0603020202020204"/>
                <a:cs typeface="Trebuchet MS" panose="020B0603020202020204"/>
              </a:rPr>
              <a:t>Servers</a:t>
            </a:r>
            <a:endParaRPr sz="1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085158" y="2648112"/>
            <a:ext cx="637033" cy="90071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131919" y="2648120"/>
            <a:ext cx="539750" cy="342900"/>
          </a:xfrm>
          <a:custGeom>
            <a:avLst/>
            <a:gdLst/>
            <a:ahLst/>
            <a:cxnLst/>
            <a:rect l="l" t="t" r="r" b="b"/>
            <a:pathLst>
              <a:path w="539750" h="342900">
                <a:moveTo>
                  <a:pt x="0" y="342298"/>
                </a:moveTo>
                <a:lnTo>
                  <a:pt x="539704" y="342298"/>
                </a:lnTo>
                <a:lnTo>
                  <a:pt x="539704" y="0"/>
                </a:lnTo>
                <a:lnTo>
                  <a:pt x="0" y="0"/>
                </a:lnTo>
                <a:lnTo>
                  <a:pt x="0" y="342298"/>
                </a:lnTo>
                <a:close/>
              </a:path>
            </a:pathLst>
          </a:custGeom>
          <a:solidFill>
            <a:srgbClr val="5B9B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131919" y="2648115"/>
            <a:ext cx="539750" cy="342900"/>
          </a:xfrm>
          <a:custGeom>
            <a:avLst/>
            <a:gdLst/>
            <a:ahLst/>
            <a:cxnLst/>
            <a:rect l="l" t="t" r="r" b="b"/>
            <a:pathLst>
              <a:path w="539750" h="342900">
                <a:moveTo>
                  <a:pt x="0" y="0"/>
                </a:moveTo>
                <a:lnTo>
                  <a:pt x="539704" y="0"/>
                </a:lnTo>
                <a:lnTo>
                  <a:pt x="539704" y="342298"/>
                </a:lnTo>
                <a:lnTo>
                  <a:pt x="0" y="342298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171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4138269" y="2654465"/>
            <a:ext cx="527050" cy="259715"/>
          </a:xfrm>
          <a:prstGeom prst="rect">
            <a:avLst/>
          </a:prstGeom>
          <a:solidFill>
            <a:srgbClr val="5B9BD5"/>
          </a:solidFill>
        </p:spPr>
        <p:txBody>
          <a:bodyPr vert="horz" wrap="square" lIns="0" tIns="14604" rIns="0" bIns="0" rtlCol="0">
            <a:spAutoFit/>
          </a:bodyPr>
          <a:lstStyle/>
          <a:p>
            <a:pPr marL="153670">
              <a:lnSpc>
                <a:spcPts val="1925"/>
              </a:lnSpc>
              <a:spcBef>
                <a:spcPts val="115"/>
              </a:spcBef>
            </a:pPr>
            <a:r>
              <a:rPr sz="1800" spc="-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800" spc="-15" baseline="-21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1</a:t>
            </a:r>
            <a:endParaRPr sz="1800" baseline="-210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160352" y="2648112"/>
            <a:ext cx="637033" cy="90071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207114" y="2648120"/>
            <a:ext cx="539750" cy="342900"/>
          </a:xfrm>
          <a:custGeom>
            <a:avLst/>
            <a:gdLst/>
            <a:ahLst/>
            <a:cxnLst/>
            <a:rect l="l" t="t" r="r" b="b"/>
            <a:pathLst>
              <a:path w="539750" h="342900">
                <a:moveTo>
                  <a:pt x="0" y="342298"/>
                </a:moveTo>
                <a:lnTo>
                  <a:pt x="539704" y="342298"/>
                </a:lnTo>
                <a:lnTo>
                  <a:pt x="539704" y="0"/>
                </a:lnTo>
                <a:lnTo>
                  <a:pt x="0" y="0"/>
                </a:lnTo>
                <a:lnTo>
                  <a:pt x="0" y="342298"/>
                </a:lnTo>
                <a:close/>
              </a:path>
            </a:pathLst>
          </a:custGeom>
          <a:solidFill>
            <a:srgbClr val="5B9B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207114" y="2648115"/>
            <a:ext cx="539750" cy="342900"/>
          </a:xfrm>
          <a:custGeom>
            <a:avLst/>
            <a:gdLst/>
            <a:ahLst/>
            <a:cxnLst/>
            <a:rect l="l" t="t" r="r" b="b"/>
            <a:pathLst>
              <a:path w="539750" h="342900">
                <a:moveTo>
                  <a:pt x="0" y="0"/>
                </a:moveTo>
                <a:lnTo>
                  <a:pt x="539704" y="0"/>
                </a:lnTo>
                <a:lnTo>
                  <a:pt x="539704" y="342298"/>
                </a:lnTo>
                <a:lnTo>
                  <a:pt x="0" y="342298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171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5213464" y="2654465"/>
            <a:ext cx="527050" cy="259715"/>
          </a:xfrm>
          <a:prstGeom prst="rect">
            <a:avLst/>
          </a:prstGeom>
          <a:solidFill>
            <a:srgbClr val="5B9BD5"/>
          </a:solidFill>
        </p:spPr>
        <p:txBody>
          <a:bodyPr vert="horz" wrap="square" lIns="0" tIns="14604" rIns="0" bIns="0" rtlCol="0">
            <a:spAutoFit/>
          </a:bodyPr>
          <a:lstStyle/>
          <a:p>
            <a:pPr marL="153670">
              <a:lnSpc>
                <a:spcPts val="1925"/>
              </a:lnSpc>
              <a:spcBef>
                <a:spcPts val="115"/>
              </a:spcBef>
            </a:pPr>
            <a:r>
              <a:rPr sz="1800" spc="-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800" spc="-15" baseline="-21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2</a:t>
            </a:r>
            <a:endParaRPr sz="1800" baseline="-210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229959" y="2648112"/>
            <a:ext cx="637034" cy="90071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276721" y="2648120"/>
            <a:ext cx="539750" cy="342900"/>
          </a:xfrm>
          <a:custGeom>
            <a:avLst/>
            <a:gdLst/>
            <a:ahLst/>
            <a:cxnLst/>
            <a:rect l="l" t="t" r="r" b="b"/>
            <a:pathLst>
              <a:path w="539750" h="342900">
                <a:moveTo>
                  <a:pt x="0" y="342298"/>
                </a:moveTo>
                <a:lnTo>
                  <a:pt x="539704" y="342298"/>
                </a:lnTo>
                <a:lnTo>
                  <a:pt x="539704" y="0"/>
                </a:lnTo>
                <a:lnTo>
                  <a:pt x="0" y="0"/>
                </a:lnTo>
                <a:lnTo>
                  <a:pt x="0" y="342298"/>
                </a:lnTo>
                <a:close/>
              </a:path>
            </a:pathLst>
          </a:custGeom>
          <a:solidFill>
            <a:srgbClr val="5B9B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276721" y="2648115"/>
            <a:ext cx="539750" cy="342900"/>
          </a:xfrm>
          <a:custGeom>
            <a:avLst/>
            <a:gdLst/>
            <a:ahLst/>
            <a:cxnLst/>
            <a:rect l="l" t="t" r="r" b="b"/>
            <a:pathLst>
              <a:path w="539750" h="342900">
                <a:moveTo>
                  <a:pt x="0" y="0"/>
                </a:moveTo>
                <a:lnTo>
                  <a:pt x="539704" y="0"/>
                </a:lnTo>
                <a:lnTo>
                  <a:pt x="539704" y="342298"/>
                </a:lnTo>
                <a:lnTo>
                  <a:pt x="0" y="342298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171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6283071" y="2654465"/>
            <a:ext cx="527050" cy="259715"/>
          </a:xfrm>
          <a:prstGeom prst="rect">
            <a:avLst/>
          </a:prstGeom>
          <a:solidFill>
            <a:srgbClr val="5B9BD5"/>
          </a:solidFill>
        </p:spPr>
        <p:txBody>
          <a:bodyPr vert="horz" wrap="square" lIns="0" tIns="14604" rIns="0" bIns="0" rtlCol="0">
            <a:spAutoFit/>
          </a:bodyPr>
          <a:lstStyle/>
          <a:p>
            <a:pPr marL="153670">
              <a:lnSpc>
                <a:spcPts val="1925"/>
              </a:lnSpc>
              <a:spcBef>
                <a:spcPts val="115"/>
              </a:spcBef>
            </a:pPr>
            <a:r>
              <a:rPr sz="1800" spc="-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800" spc="-15" baseline="-21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3</a:t>
            </a:r>
            <a:endParaRPr sz="1800" baseline="-210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299566" y="2648112"/>
            <a:ext cx="637034" cy="90071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7346327" y="2648120"/>
            <a:ext cx="539750" cy="342900"/>
          </a:xfrm>
          <a:custGeom>
            <a:avLst/>
            <a:gdLst/>
            <a:ahLst/>
            <a:cxnLst/>
            <a:rect l="l" t="t" r="r" b="b"/>
            <a:pathLst>
              <a:path w="539750" h="342900">
                <a:moveTo>
                  <a:pt x="0" y="342298"/>
                </a:moveTo>
                <a:lnTo>
                  <a:pt x="539704" y="342298"/>
                </a:lnTo>
                <a:lnTo>
                  <a:pt x="539704" y="0"/>
                </a:lnTo>
                <a:lnTo>
                  <a:pt x="0" y="0"/>
                </a:lnTo>
                <a:lnTo>
                  <a:pt x="0" y="342298"/>
                </a:lnTo>
                <a:close/>
              </a:path>
            </a:pathLst>
          </a:custGeom>
          <a:solidFill>
            <a:srgbClr val="5B9B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7346327" y="2648115"/>
            <a:ext cx="539750" cy="342900"/>
          </a:xfrm>
          <a:custGeom>
            <a:avLst/>
            <a:gdLst/>
            <a:ahLst/>
            <a:cxnLst/>
            <a:rect l="l" t="t" r="r" b="b"/>
            <a:pathLst>
              <a:path w="539750" h="342900">
                <a:moveTo>
                  <a:pt x="0" y="0"/>
                </a:moveTo>
                <a:lnTo>
                  <a:pt x="539704" y="0"/>
                </a:lnTo>
                <a:lnTo>
                  <a:pt x="539704" y="342298"/>
                </a:lnTo>
                <a:lnTo>
                  <a:pt x="0" y="342298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171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7352677" y="2654465"/>
            <a:ext cx="527050" cy="259715"/>
          </a:xfrm>
          <a:prstGeom prst="rect">
            <a:avLst/>
          </a:prstGeom>
          <a:solidFill>
            <a:srgbClr val="5B9BD5"/>
          </a:solidFill>
        </p:spPr>
        <p:txBody>
          <a:bodyPr vert="horz" wrap="square" lIns="0" tIns="14604" rIns="0" bIns="0" rtlCol="0">
            <a:spAutoFit/>
          </a:bodyPr>
          <a:lstStyle/>
          <a:p>
            <a:pPr marL="153670">
              <a:lnSpc>
                <a:spcPts val="1925"/>
              </a:lnSpc>
              <a:spcBef>
                <a:spcPts val="115"/>
              </a:spcBef>
            </a:pPr>
            <a:r>
              <a:rPr sz="1800" spc="-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800" spc="-15" baseline="-21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4</a:t>
            </a:r>
            <a:endParaRPr sz="1800" baseline="-210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675428" y="4668846"/>
            <a:ext cx="648197" cy="91649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4722190" y="4668850"/>
            <a:ext cx="549275" cy="348615"/>
          </a:xfrm>
          <a:prstGeom prst="rect">
            <a:avLst/>
          </a:prstGeom>
          <a:solidFill>
            <a:srgbClr val="ED7D31"/>
          </a:solidFill>
          <a:ln w="12700">
            <a:solidFill>
              <a:srgbClr val="41719C"/>
            </a:solidFill>
          </a:ln>
        </p:spPr>
        <p:txBody>
          <a:bodyPr vert="horz" wrap="square" lIns="0" tIns="24130" rIns="0" bIns="0" rtlCol="0">
            <a:spAutoFit/>
          </a:bodyPr>
          <a:lstStyle/>
          <a:p>
            <a:pPr marL="176530">
              <a:lnSpc>
                <a:spcPct val="100000"/>
              </a:lnSpc>
              <a:spcBef>
                <a:spcPts val="190"/>
              </a:spcBef>
            </a:pPr>
            <a:r>
              <a:rPr sz="1800" spc="-5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P</a:t>
            </a:r>
            <a:r>
              <a:rPr sz="1800" spc="-75" baseline="-21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1</a:t>
            </a:r>
            <a:endParaRPr sz="1800" baseline="-210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750623" y="4668855"/>
            <a:ext cx="642614" cy="908603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5797384" y="4668850"/>
            <a:ext cx="544830" cy="345440"/>
          </a:xfrm>
          <a:prstGeom prst="rect">
            <a:avLst/>
          </a:prstGeom>
          <a:solidFill>
            <a:srgbClr val="ED7D31"/>
          </a:solidFill>
          <a:ln w="12700">
            <a:solidFill>
              <a:srgbClr val="41719C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173990">
              <a:lnSpc>
                <a:spcPct val="100000"/>
              </a:lnSpc>
              <a:spcBef>
                <a:spcPts val="180"/>
              </a:spcBef>
            </a:pPr>
            <a:r>
              <a:rPr sz="1800" spc="-5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P</a:t>
            </a:r>
            <a:r>
              <a:rPr sz="1800" spc="-75" baseline="-21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2</a:t>
            </a:r>
            <a:endParaRPr sz="1800" baseline="-210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820230" y="4668855"/>
            <a:ext cx="642614" cy="908603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6866991" y="4668850"/>
            <a:ext cx="544830" cy="345440"/>
          </a:xfrm>
          <a:prstGeom prst="rect">
            <a:avLst/>
          </a:prstGeom>
          <a:solidFill>
            <a:srgbClr val="ED7D31"/>
          </a:solidFill>
          <a:ln w="12700">
            <a:solidFill>
              <a:srgbClr val="41719C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173990">
              <a:lnSpc>
                <a:spcPct val="100000"/>
              </a:lnSpc>
              <a:spcBef>
                <a:spcPts val="180"/>
              </a:spcBef>
            </a:pPr>
            <a:r>
              <a:rPr sz="1800" spc="-5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P</a:t>
            </a:r>
            <a:r>
              <a:rPr sz="1800" spc="-75" baseline="-21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3</a:t>
            </a:r>
            <a:endParaRPr sz="1800" baseline="-210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061891" y="3255378"/>
            <a:ext cx="65024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latin typeface="Trebuchet MS" panose="020B0603020202020204"/>
                <a:cs typeface="Trebuchet MS" panose="020B0603020202020204"/>
              </a:rPr>
              <a:t>∆(𝐷</a:t>
            </a:r>
            <a:r>
              <a:rPr sz="1500" spc="7" baseline="-17000" dirty="0">
                <a:latin typeface="Trebuchet MS" panose="020B0603020202020204"/>
                <a:cs typeface="Trebuchet MS" panose="020B0603020202020204"/>
              </a:rPr>
              <a:t>%</a:t>
            </a:r>
            <a:r>
              <a:rPr sz="1400" spc="5" dirty="0">
                <a:latin typeface="Trebuchet MS" panose="020B0603020202020204"/>
                <a:cs typeface="Trebuchet MS" panose="020B0603020202020204"/>
              </a:rPr>
              <a:t>,</a:t>
            </a:r>
            <a:r>
              <a:rPr sz="1400" spc="-25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400" spc="130" dirty="0">
                <a:latin typeface="Trebuchet MS" panose="020B0603020202020204"/>
                <a:cs typeface="Trebuchet MS" panose="020B0603020202020204"/>
              </a:rPr>
              <a:t>𝑃)</a:t>
            </a:r>
            <a:endParaRPr sz="14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139042" y="3255378"/>
            <a:ext cx="6540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latin typeface="Trebuchet MS" panose="020B0603020202020204"/>
                <a:cs typeface="Trebuchet MS" panose="020B0603020202020204"/>
              </a:rPr>
              <a:t>∆(𝐷</a:t>
            </a:r>
            <a:r>
              <a:rPr sz="1500" spc="89" baseline="-17000" dirty="0">
                <a:latin typeface="Trebuchet MS" panose="020B0603020202020204"/>
                <a:cs typeface="Trebuchet MS" panose="020B0603020202020204"/>
              </a:rPr>
              <a:t>)</a:t>
            </a:r>
            <a:r>
              <a:rPr sz="1400" spc="60" dirty="0">
                <a:latin typeface="Trebuchet MS" panose="020B0603020202020204"/>
                <a:cs typeface="Trebuchet MS" panose="020B0603020202020204"/>
              </a:rPr>
              <a:t>,</a:t>
            </a:r>
            <a:r>
              <a:rPr sz="1400" spc="-254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400" spc="130" dirty="0">
                <a:latin typeface="Trebuchet MS" panose="020B0603020202020204"/>
                <a:cs typeface="Trebuchet MS" panose="020B0603020202020204"/>
              </a:rPr>
              <a:t>𝑃)</a:t>
            </a:r>
            <a:endParaRPr sz="14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202197" y="3255378"/>
            <a:ext cx="6540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latin typeface="Trebuchet MS" panose="020B0603020202020204"/>
                <a:cs typeface="Trebuchet MS" panose="020B0603020202020204"/>
              </a:rPr>
              <a:t>∆(𝐷</a:t>
            </a:r>
            <a:r>
              <a:rPr sz="1500" spc="89" baseline="-17000" dirty="0">
                <a:latin typeface="Trebuchet MS" panose="020B0603020202020204"/>
                <a:cs typeface="Trebuchet MS" panose="020B0603020202020204"/>
              </a:rPr>
              <a:t>*</a:t>
            </a:r>
            <a:r>
              <a:rPr sz="1400" spc="60" dirty="0">
                <a:latin typeface="Trebuchet MS" panose="020B0603020202020204"/>
                <a:cs typeface="Trebuchet MS" panose="020B0603020202020204"/>
              </a:rPr>
              <a:t>,</a:t>
            </a:r>
            <a:r>
              <a:rPr sz="1400" spc="-254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400" spc="130" dirty="0">
                <a:latin typeface="Trebuchet MS" panose="020B0603020202020204"/>
                <a:cs typeface="Trebuchet MS" panose="020B0603020202020204"/>
              </a:rPr>
              <a:t>𝑃)</a:t>
            </a:r>
            <a:endParaRPr sz="14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278776" y="3255378"/>
            <a:ext cx="6540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25" dirty="0">
                <a:latin typeface="Trebuchet MS" panose="020B0603020202020204"/>
                <a:cs typeface="Trebuchet MS" panose="020B0603020202020204"/>
              </a:rPr>
              <a:t>∆(𝐷</a:t>
            </a:r>
            <a:r>
              <a:rPr sz="1500" spc="37" baseline="-17000" dirty="0">
                <a:latin typeface="Trebuchet MS" panose="020B0603020202020204"/>
                <a:cs typeface="Trebuchet MS" panose="020B0603020202020204"/>
              </a:rPr>
              <a:t>+</a:t>
            </a:r>
            <a:r>
              <a:rPr sz="1400" spc="25" dirty="0">
                <a:latin typeface="Trebuchet MS" panose="020B0603020202020204"/>
                <a:cs typeface="Trebuchet MS" panose="020B0603020202020204"/>
              </a:rPr>
              <a:t>,</a:t>
            </a:r>
            <a:r>
              <a:rPr sz="1400" spc="-24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400" spc="130" dirty="0">
                <a:latin typeface="Trebuchet MS" panose="020B0603020202020204"/>
                <a:cs typeface="Trebuchet MS" panose="020B0603020202020204"/>
              </a:rPr>
              <a:t>𝑃)</a:t>
            </a:r>
            <a:endParaRPr sz="14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4403674" y="3548824"/>
            <a:ext cx="596265" cy="1120140"/>
          </a:xfrm>
          <a:custGeom>
            <a:avLst/>
            <a:gdLst/>
            <a:ahLst/>
            <a:cxnLst/>
            <a:rect l="l" t="t" r="r" b="b"/>
            <a:pathLst>
              <a:path w="596264" h="1120139">
                <a:moveTo>
                  <a:pt x="0" y="0"/>
                </a:moveTo>
                <a:lnTo>
                  <a:pt x="595853" y="112003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4403674" y="3548824"/>
            <a:ext cx="1668780" cy="1120140"/>
          </a:xfrm>
          <a:custGeom>
            <a:avLst/>
            <a:gdLst/>
            <a:ahLst/>
            <a:cxnLst/>
            <a:rect l="l" t="t" r="r" b="b"/>
            <a:pathLst>
              <a:path w="1668779" h="1120139">
                <a:moveTo>
                  <a:pt x="0" y="0"/>
                </a:moveTo>
                <a:lnTo>
                  <a:pt x="1668250" y="112003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403674" y="3548824"/>
            <a:ext cx="2735580" cy="1120140"/>
          </a:xfrm>
          <a:custGeom>
            <a:avLst/>
            <a:gdLst/>
            <a:ahLst/>
            <a:cxnLst/>
            <a:rect l="l" t="t" r="r" b="b"/>
            <a:pathLst>
              <a:path w="2735579" h="1120139">
                <a:moveTo>
                  <a:pt x="0" y="0"/>
                </a:moveTo>
                <a:lnTo>
                  <a:pt x="2735531" y="112002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4999531" y="3548824"/>
            <a:ext cx="479425" cy="1120140"/>
          </a:xfrm>
          <a:custGeom>
            <a:avLst/>
            <a:gdLst/>
            <a:ahLst/>
            <a:cxnLst/>
            <a:rect l="l" t="t" r="r" b="b"/>
            <a:pathLst>
              <a:path w="479425" h="1120139">
                <a:moveTo>
                  <a:pt x="479337" y="0"/>
                </a:moveTo>
                <a:lnTo>
                  <a:pt x="0" y="112003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5478869" y="3548824"/>
            <a:ext cx="593090" cy="1120140"/>
          </a:xfrm>
          <a:custGeom>
            <a:avLst/>
            <a:gdLst/>
            <a:ahLst/>
            <a:cxnLst/>
            <a:rect l="l" t="t" r="r" b="b"/>
            <a:pathLst>
              <a:path w="593089" h="1120139">
                <a:moveTo>
                  <a:pt x="0" y="0"/>
                </a:moveTo>
                <a:lnTo>
                  <a:pt x="593061" y="112002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5478869" y="3548824"/>
            <a:ext cx="1663064" cy="1120140"/>
          </a:xfrm>
          <a:custGeom>
            <a:avLst/>
            <a:gdLst/>
            <a:ahLst/>
            <a:cxnLst/>
            <a:rect l="l" t="t" r="r" b="b"/>
            <a:pathLst>
              <a:path w="1663065" h="1120139">
                <a:moveTo>
                  <a:pt x="0" y="0"/>
                </a:moveTo>
                <a:lnTo>
                  <a:pt x="1662670" y="112002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4999534" y="3548824"/>
            <a:ext cx="1549400" cy="1120140"/>
          </a:xfrm>
          <a:custGeom>
            <a:avLst/>
            <a:gdLst/>
            <a:ahLst/>
            <a:cxnLst/>
            <a:rect l="l" t="t" r="r" b="b"/>
            <a:pathLst>
              <a:path w="1549400" h="1120139">
                <a:moveTo>
                  <a:pt x="1548940" y="0"/>
                </a:moveTo>
                <a:lnTo>
                  <a:pt x="0" y="112003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6071930" y="3548824"/>
            <a:ext cx="476884" cy="1120140"/>
          </a:xfrm>
          <a:custGeom>
            <a:avLst/>
            <a:gdLst/>
            <a:ahLst/>
            <a:cxnLst/>
            <a:rect l="l" t="t" r="r" b="b"/>
            <a:pathLst>
              <a:path w="476884" h="1120139">
                <a:moveTo>
                  <a:pt x="476545" y="0"/>
                </a:moveTo>
                <a:lnTo>
                  <a:pt x="0" y="112002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4999530" y="3548824"/>
            <a:ext cx="2618740" cy="1120140"/>
          </a:xfrm>
          <a:custGeom>
            <a:avLst/>
            <a:gdLst/>
            <a:ahLst/>
            <a:cxnLst/>
            <a:rect l="l" t="t" r="r" b="b"/>
            <a:pathLst>
              <a:path w="2618740" h="1120139">
                <a:moveTo>
                  <a:pt x="2618551" y="0"/>
                </a:moveTo>
                <a:lnTo>
                  <a:pt x="0" y="112003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6548475" y="3548824"/>
            <a:ext cx="593090" cy="1120140"/>
          </a:xfrm>
          <a:custGeom>
            <a:avLst/>
            <a:gdLst/>
            <a:ahLst/>
            <a:cxnLst/>
            <a:rect l="l" t="t" r="r" b="b"/>
            <a:pathLst>
              <a:path w="593090" h="1120139">
                <a:moveTo>
                  <a:pt x="0" y="0"/>
                </a:moveTo>
                <a:lnTo>
                  <a:pt x="593061" y="112002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6071931" y="3548824"/>
            <a:ext cx="1546225" cy="1120140"/>
          </a:xfrm>
          <a:custGeom>
            <a:avLst/>
            <a:gdLst/>
            <a:ahLst/>
            <a:cxnLst/>
            <a:rect l="l" t="t" r="r" b="b"/>
            <a:pathLst>
              <a:path w="1546225" h="1120139">
                <a:moveTo>
                  <a:pt x="1546150" y="0"/>
                </a:moveTo>
                <a:lnTo>
                  <a:pt x="0" y="112002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7141536" y="3548824"/>
            <a:ext cx="476884" cy="1120140"/>
          </a:xfrm>
          <a:custGeom>
            <a:avLst/>
            <a:gdLst/>
            <a:ahLst/>
            <a:cxnLst/>
            <a:rect l="l" t="t" r="r" b="b"/>
            <a:pathLst>
              <a:path w="476884" h="1120139">
                <a:moveTo>
                  <a:pt x="476545" y="0"/>
                </a:moveTo>
                <a:lnTo>
                  <a:pt x="0" y="112002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 txBox="1"/>
          <p:nvPr/>
        </p:nvSpPr>
        <p:spPr>
          <a:xfrm>
            <a:off x="2337612" y="2944609"/>
            <a:ext cx="178562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1755">
              <a:lnSpc>
                <a:spcPct val="100000"/>
              </a:lnSpc>
              <a:spcBef>
                <a:spcPts val="100"/>
              </a:spcBef>
            </a:pPr>
            <a:r>
              <a:rPr sz="1600" b="1" spc="-145" dirty="0">
                <a:solidFill>
                  <a:srgbClr val="ED7D31"/>
                </a:solidFill>
                <a:latin typeface="Trebuchet MS" panose="020B0603020202020204"/>
                <a:cs typeface="Trebuchet MS" panose="020B0603020202020204"/>
              </a:rPr>
              <a:t>+ </a:t>
            </a:r>
            <a:r>
              <a:rPr sz="1600" b="1" spc="-50" dirty="0">
                <a:solidFill>
                  <a:srgbClr val="ED7D31"/>
                </a:solidFill>
                <a:latin typeface="Trebuchet MS" panose="020B0603020202020204"/>
                <a:cs typeface="Trebuchet MS" panose="020B0603020202020204"/>
              </a:rPr>
              <a:t>Mutable</a:t>
            </a:r>
            <a:r>
              <a:rPr sz="1600" b="1" spc="-110" dirty="0">
                <a:solidFill>
                  <a:srgbClr val="ED7D31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600" b="1" spc="-95" dirty="0">
                <a:solidFill>
                  <a:srgbClr val="ED7D31"/>
                </a:solidFill>
                <a:latin typeface="Trebuchet MS" panose="020B0603020202020204"/>
                <a:cs typeface="Trebuchet MS" panose="020B0603020202020204"/>
              </a:rPr>
              <a:t>State</a:t>
            </a:r>
            <a:endParaRPr sz="1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4127195" y="3000071"/>
            <a:ext cx="549275" cy="147955"/>
          </a:xfrm>
          <a:custGeom>
            <a:avLst/>
            <a:gdLst/>
            <a:ahLst/>
            <a:cxnLst/>
            <a:rect l="l" t="t" r="r" b="b"/>
            <a:pathLst>
              <a:path w="549275" h="147955">
                <a:moveTo>
                  <a:pt x="0" y="147496"/>
                </a:moveTo>
                <a:lnTo>
                  <a:pt x="549164" y="147496"/>
                </a:lnTo>
                <a:lnTo>
                  <a:pt x="549164" y="0"/>
                </a:lnTo>
                <a:lnTo>
                  <a:pt x="0" y="0"/>
                </a:lnTo>
                <a:lnTo>
                  <a:pt x="0" y="147496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4127195" y="3000082"/>
            <a:ext cx="549275" cy="147955"/>
          </a:xfrm>
          <a:custGeom>
            <a:avLst/>
            <a:gdLst/>
            <a:ahLst/>
            <a:cxnLst/>
            <a:rect l="l" t="t" r="r" b="b"/>
            <a:pathLst>
              <a:path w="549275" h="147955">
                <a:moveTo>
                  <a:pt x="0" y="0"/>
                </a:moveTo>
                <a:lnTo>
                  <a:pt x="549164" y="0"/>
                </a:lnTo>
                <a:lnTo>
                  <a:pt x="549164" y="147496"/>
                </a:lnTo>
                <a:lnTo>
                  <a:pt x="0" y="14749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171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5202554" y="3003309"/>
            <a:ext cx="549275" cy="147955"/>
          </a:xfrm>
          <a:custGeom>
            <a:avLst/>
            <a:gdLst/>
            <a:ahLst/>
            <a:cxnLst/>
            <a:rect l="l" t="t" r="r" b="b"/>
            <a:pathLst>
              <a:path w="549275" h="147955">
                <a:moveTo>
                  <a:pt x="0" y="147496"/>
                </a:moveTo>
                <a:lnTo>
                  <a:pt x="549164" y="147496"/>
                </a:lnTo>
                <a:lnTo>
                  <a:pt x="549164" y="0"/>
                </a:lnTo>
                <a:lnTo>
                  <a:pt x="0" y="0"/>
                </a:lnTo>
                <a:lnTo>
                  <a:pt x="0" y="147496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5202554" y="3003308"/>
            <a:ext cx="549275" cy="147955"/>
          </a:xfrm>
          <a:custGeom>
            <a:avLst/>
            <a:gdLst/>
            <a:ahLst/>
            <a:cxnLst/>
            <a:rect l="l" t="t" r="r" b="b"/>
            <a:pathLst>
              <a:path w="549275" h="147955">
                <a:moveTo>
                  <a:pt x="0" y="0"/>
                </a:moveTo>
                <a:lnTo>
                  <a:pt x="549164" y="0"/>
                </a:lnTo>
                <a:lnTo>
                  <a:pt x="549164" y="147496"/>
                </a:lnTo>
                <a:lnTo>
                  <a:pt x="0" y="14749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171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6271069" y="3000071"/>
            <a:ext cx="549275" cy="147955"/>
          </a:xfrm>
          <a:custGeom>
            <a:avLst/>
            <a:gdLst/>
            <a:ahLst/>
            <a:cxnLst/>
            <a:rect l="l" t="t" r="r" b="b"/>
            <a:pathLst>
              <a:path w="549275" h="147955">
                <a:moveTo>
                  <a:pt x="0" y="147496"/>
                </a:moveTo>
                <a:lnTo>
                  <a:pt x="549164" y="147496"/>
                </a:lnTo>
                <a:lnTo>
                  <a:pt x="549164" y="0"/>
                </a:lnTo>
                <a:lnTo>
                  <a:pt x="0" y="0"/>
                </a:lnTo>
                <a:lnTo>
                  <a:pt x="0" y="147496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6271069" y="3000082"/>
            <a:ext cx="549275" cy="147955"/>
          </a:xfrm>
          <a:custGeom>
            <a:avLst/>
            <a:gdLst/>
            <a:ahLst/>
            <a:cxnLst/>
            <a:rect l="l" t="t" r="r" b="b"/>
            <a:pathLst>
              <a:path w="549275" h="147955">
                <a:moveTo>
                  <a:pt x="0" y="0"/>
                </a:moveTo>
                <a:lnTo>
                  <a:pt x="549164" y="0"/>
                </a:lnTo>
                <a:lnTo>
                  <a:pt x="549164" y="147496"/>
                </a:lnTo>
                <a:lnTo>
                  <a:pt x="0" y="14749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171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7343495" y="3003309"/>
            <a:ext cx="549275" cy="147955"/>
          </a:xfrm>
          <a:custGeom>
            <a:avLst/>
            <a:gdLst/>
            <a:ahLst/>
            <a:cxnLst/>
            <a:rect l="l" t="t" r="r" b="b"/>
            <a:pathLst>
              <a:path w="549275" h="147955">
                <a:moveTo>
                  <a:pt x="0" y="147496"/>
                </a:moveTo>
                <a:lnTo>
                  <a:pt x="549164" y="147496"/>
                </a:lnTo>
                <a:lnTo>
                  <a:pt x="549164" y="0"/>
                </a:lnTo>
                <a:lnTo>
                  <a:pt x="0" y="0"/>
                </a:lnTo>
                <a:lnTo>
                  <a:pt x="0" y="147496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7343495" y="3003308"/>
            <a:ext cx="549275" cy="147955"/>
          </a:xfrm>
          <a:custGeom>
            <a:avLst/>
            <a:gdLst/>
            <a:ahLst/>
            <a:cxnLst/>
            <a:rect l="l" t="t" r="r" b="b"/>
            <a:pathLst>
              <a:path w="549275" h="147955">
                <a:moveTo>
                  <a:pt x="0" y="0"/>
                </a:moveTo>
                <a:lnTo>
                  <a:pt x="549164" y="0"/>
                </a:lnTo>
                <a:lnTo>
                  <a:pt x="549164" y="147496"/>
                </a:lnTo>
                <a:lnTo>
                  <a:pt x="0" y="14749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171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2318562" y="2933128"/>
            <a:ext cx="5792470" cy="306070"/>
          </a:xfrm>
          <a:custGeom>
            <a:avLst/>
            <a:gdLst/>
            <a:ahLst/>
            <a:cxnLst/>
            <a:rect l="l" t="t" r="r" b="b"/>
            <a:pathLst>
              <a:path w="5792470" h="306069">
                <a:moveTo>
                  <a:pt x="0" y="0"/>
                </a:moveTo>
                <a:lnTo>
                  <a:pt x="5792293" y="0"/>
                </a:lnTo>
                <a:lnTo>
                  <a:pt x="5792293" y="305620"/>
                </a:lnTo>
                <a:lnTo>
                  <a:pt x="0" y="30562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86854"/>
            <a:ext cx="7223125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spc="-30" dirty="0">
                <a:solidFill>
                  <a:srgbClr val="000000"/>
                </a:solidFill>
              </a:rPr>
              <a:t>Background: </a:t>
            </a:r>
            <a:r>
              <a:rPr sz="3800" spc="50" dirty="0">
                <a:solidFill>
                  <a:srgbClr val="000000"/>
                </a:solidFill>
              </a:rPr>
              <a:t>Model</a:t>
            </a:r>
            <a:r>
              <a:rPr sz="3800" spc="-20" dirty="0">
                <a:solidFill>
                  <a:srgbClr val="000000"/>
                </a:solidFill>
              </a:rPr>
              <a:t> </a:t>
            </a:r>
            <a:r>
              <a:rPr sz="3800" spc="-35" dirty="0">
                <a:solidFill>
                  <a:srgbClr val="000000"/>
                </a:solidFill>
              </a:rPr>
              <a:t>Scheduling</a:t>
            </a:r>
            <a:endParaRPr sz="3800"/>
          </a:p>
        </p:txBody>
      </p:sp>
      <p:sp>
        <p:nvSpPr>
          <p:cNvPr id="3" name="object 3"/>
          <p:cNvSpPr/>
          <p:nvPr/>
        </p:nvSpPr>
        <p:spPr>
          <a:xfrm>
            <a:off x="4675428" y="4976820"/>
            <a:ext cx="648197" cy="91649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644699" y="4014051"/>
            <a:ext cx="71247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40" dirty="0">
                <a:latin typeface="Trebuchet MS" panose="020B0603020202020204"/>
                <a:cs typeface="Trebuchet MS" panose="020B0603020202020204"/>
              </a:rPr>
              <a:t>W</a:t>
            </a:r>
            <a:r>
              <a:rPr sz="1600" spc="20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1600" spc="-65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1600" spc="-135" dirty="0">
                <a:latin typeface="Trebuchet MS" panose="020B0603020202020204"/>
                <a:cs typeface="Trebuchet MS" panose="020B0603020202020204"/>
              </a:rPr>
              <a:t>k</a:t>
            </a:r>
            <a:r>
              <a:rPr sz="1600" spc="-80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1600" spc="-90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1600" spc="-25" dirty="0">
                <a:latin typeface="Trebuchet MS" panose="020B0603020202020204"/>
                <a:cs typeface="Trebuchet MS" panose="020B0603020202020204"/>
              </a:rPr>
              <a:t>s</a:t>
            </a:r>
            <a:endParaRPr sz="1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6939" y="5185621"/>
            <a:ext cx="8439785" cy="1209040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850"/>
              </a:spcBef>
            </a:pPr>
            <a:r>
              <a:rPr sz="1600" spc="-85" dirty="0">
                <a:latin typeface="Trebuchet MS" panose="020B0603020202020204"/>
                <a:cs typeface="Trebuchet MS" panose="020B0603020202020204"/>
              </a:rPr>
              <a:t>Parameter</a:t>
            </a:r>
            <a:r>
              <a:rPr sz="1600" spc="-16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65" dirty="0">
                <a:latin typeface="Trebuchet MS" panose="020B0603020202020204"/>
                <a:cs typeface="Trebuchet MS" panose="020B0603020202020204"/>
              </a:rPr>
              <a:t>Servers</a:t>
            </a:r>
            <a:endParaRPr sz="16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2000" spc="130" dirty="0">
                <a:latin typeface="Trebuchet MS" panose="020B0603020202020204"/>
                <a:cs typeface="Trebuchet MS" panose="020B0603020202020204"/>
                <a:sym typeface="+mn-ea"/>
              </a:rPr>
              <a:t>M</a:t>
            </a:r>
            <a:r>
              <a:rPr sz="2000" spc="105" dirty="0">
                <a:latin typeface="Trebuchet MS" panose="020B0603020202020204"/>
                <a:cs typeface="Trebuchet MS" panose="020B0603020202020204"/>
                <a:sym typeface="+mn-ea"/>
              </a:rPr>
              <a:t>o</a:t>
            </a:r>
            <a:r>
              <a:rPr sz="2000" spc="-55" dirty="0">
                <a:latin typeface="Trebuchet MS" panose="020B0603020202020204"/>
                <a:cs typeface="Trebuchet MS" panose="020B0603020202020204"/>
                <a:sym typeface="+mn-ea"/>
              </a:rPr>
              <a:t>d</a:t>
            </a:r>
            <a:r>
              <a:rPr sz="2000" spc="-90" dirty="0">
                <a:latin typeface="Trebuchet MS" panose="020B0603020202020204"/>
                <a:cs typeface="Trebuchet MS" panose="020B0603020202020204"/>
                <a:sym typeface="+mn-ea"/>
              </a:rPr>
              <a:t>e</a:t>
            </a:r>
            <a:r>
              <a:rPr sz="2000" spc="-125" dirty="0">
                <a:latin typeface="Trebuchet MS" panose="020B0603020202020204"/>
                <a:cs typeface="Trebuchet MS" panose="020B0603020202020204"/>
                <a:sym typeface="+mn-ea"/>
              </a:rPr>
              <a:t>l</a:t>
            </a:r>
            <a:r>
              <a:rPr sz="2000" spc="-114" dirty="0">
                <a:latin typeface="Trebuchet MS" panose="020B0603020202020204"/>
                <a:cs typeface="Trebuchet MS" panose="020B0603020202020204"/>
                <a:sym typeface="+mn-ea"/>
              </a:rPr>
              <a:t>-</a:t>
            </a:r>
            <a:r>
              <a:rPr sz="2000" spc="-75" dirty="0">
                <a:latin typeface="Trebuchet MS" panose="020B0603020202020204"/>
                <a:cs typeface="Trebuchet MS" panose="020B0603020202020204"/>
                <a:sym typeface="+mn-ea"/>
              </a:rPr>
              <a:t>pa</a:t>
            </a:r>
            <a:r>
              <a:rPr sz="2000" spc="-114" dirty="0">
                <a:latin typeface="Trebuchet MS" panose="020B0603020202020204"/>
                <a:cs typeface="Trebuchet MS" panose="020B0603020202020204"/>
                <a:sym typeface="+mn-ea"/>
              </a:rPr>
              <a:t>r</a:t>
            </a:r>
            <a:r>
              <a:rPr sz="2000" spc="-90" dirty="0">
                <a:latin typeface="Trebuchet MS" panose="020B0603020202020204"/>
                <a:cs typeface="Trebuchet MS" panose="020B0603020202020204"/>
                <a:sym typeface="+mn-ea"/>
              </a:rPr>
              <a:t>a</a:t>
            </a:r>
            <a:r>
              <a:rPr sz="2000" spc="-125" dirty="0">
                <a:latin typeface="Trebuchet MS" panose="020B0603020202020204"/>
                <a:cs typeface="Trebuchet MS" panose="020B0603020202020204"/>
                <a:sym typeface="+mn-ea"/>
              </a:rPr>
              <a:t>ll</a:t>
            </a:r>
            <a:r>
              <a:rPr sz="2000" spc="-90" dirty="0">
                <a:latin typeface="Trebuchet MS" panose="020B0603020202020204"/>
                <a:cs typeface="Trebuchet MS" panose="020B0603020202020204"/>
                <a:sym typeface="+mn-ea"/>
              </a:rPr>
              <a:t>e</a:t>
            </a:r>
            <a:r>
              <a:rPr sz="2000" spc="-120" dirty="0">
                <a:latin typeface="Trebuchet MS" panose="020B0603020202020204"/>
                <a:cs typeface="Trebuchet MS" panose="020B0603020202020204"/>
                <a:sym typeface="+mn-ea"/>
              </a:rPr>
              <a:t>l  </a:t>
            </a:r>
            <a:r>
              <a:rPr sz="2000" spc="-135" dirty="0">
                <a:latin typeface="Trebuchet MS" panose="020B0603020202020204"/>
                <a:cs typeface="Trebuchet MS" panose="020B0603020202020204"/>
                <a:sym typeface="+mn-ea"/>
              </a:rPr>
              <a:t>Task</a:t>
            </a:r>
            <a:r>
              <a:rPr sz="2000" spc="-220" dirty="0">
                <a:latin typeface="Trebuchet MS" panose="020B0603020202020204"/>
                <a:cs typeface="Trebuchet MS" panose="020B0603020202020204"/>
                <a:sym typeface="+mn-ea"/>
              </a:rPr>
              <a:t> </a:t>
            </a:r>
            <a:r>
              <a:rPr sz="2000" spc="-75" dirty="0">
                <a:latin typeface="Trebuchet MS" panose="020B0603020202020204"/>
                <a:cs typeface="Trebuchet MS" panose="020B0603020202020204"/>
                <a:sym typeface="+mn-ea"/>
              </a:rPr>
              <a:t>Graph </a:t>
            </a:r>
            <a:endParaRPr sz="2000" spc="-75" dirty="0">
              <a:latin typeface="Trebuchet MS" panose="020B0603020202020204"/>
              <a:cs typeface="Trebuchet MS" panose="020B0603020202020204"/>
              <a:sym typeface="+mn-ea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2000">
                <a:latin typeface="Arial" panose="020B0604020202020204"/>
                <a:cs typeface="Arial" panose="020B0604020202020204"/>
              </a:rPr>
              <a:t>可以大大提高模型的收敛速度</a:t>
            </a:r>
            <a:r>
              <a:rPr lang="zh-CN" sz="2000">
                <a:latin typeface="Arial" panose="020B0604020202020204"/>
                <a:cs typeface="Arial" panose="020B0604020202020204"/>
              </a:rPr>
              <a:t>但提前构造图很困难</a:t>
            </a:r>
            <a:endParaRPr lang="zh-CN"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085158" y="3714023"/>
            <a:ext cx="637033" cy="90071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131919" y="3714031"/>
            <a:ext cx="539750" cy="342900"/>
          </a:xfrm>
          <a:custGeom>
            <a:avLst/>
            <a:gdLst/>
            <a:ahLst/>
            <a:cxnLst/>
            <a:rect l="l" t="t" r="r" b="b"/>
            <a:pathLst>
              <a:path w="539750" h="342900">
                <a:moveTo>
                  <a:pt x="0" y="342298"/>
                </a:moveTo>
                <a:lnTo>
                  <a:pt x="539704" y="342298"/>
                </a:lnTo>
                <a:lnTo>
                  <a:pt x="539704" y="0"/>
                </a:lnTo>
                <a:lnTo>
                  <a:pt x="0" y="0"/>
                </a:lnTo>
                <a:lnTo>
                  <a:pt x="0" y="342298"/>
                </a:lnTo>
                <a:close/>
              </a:path>
            </a:pathLst>
          </a:custGeom>
          <a:solidFill>
            <a:srgbClr val="5B9B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131919" y="3714026"/>
            <a:ext cx="539750" cy="342900"/>
          </a:xfrm>
          <a:custGeom>
            <a:avLst/>
            <a:gdLst/>
            <a:ahLst/>
            <a:cxnLst/>
            <a:rect l="l" t="t" r="r" b="b"/>
            <a:pathLst>
              <a:path w="539750" h="342900">
                <a:moveTo>
                  <a:pt x="0" y="0"/>
                </a:moveTo>
                <a:lnTo>
                  <a:pt x="539704" y="0"/>
                </a:lnTo>
                <a:lnTo>
                  <a:pt x="539704" y="342298"/>
                </a:lnTo>
                <a:lnTo>
                  <a:pt x="0" y="342298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171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4138269" y="3720376"/>
            <a:ext cx="527050" cy="330200"/>
          </a:xfrm>
          <a:prstGeom prst="rect">
            <a:avLst/>
          </a:prstGeom>
          <a:solidFill>
            <a:srgbClr val="5B9BD5"/>
          </a:solidFill>
        </p:spPr>
        <p:txBody>
          <a:bodyPr vert="horz" wrap="square" lIns="0" tIns="14604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15"/>
              </a:spcBef>
            </a:pPr>
            <a:r>
              <a:rPr sz="1800" spc="-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800" spc="-15" baseline="-21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1</a:t>
            </a:r>
            <a:endParaRPr sz="1800" baseline="-210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160352" y="3714023"/>
            <a:ext cx="637033" cy="90071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207114" y="3714031"/>
            <a:ext cx="539750" cy="342900"/>
          </a:xfrm>
          <a:custGeom>
            <a:avLst/>
            <a:gdLst/>
            <a:ahLst/>
            <a:cxnLst/>
            <a:rect l="l" t="t" r="r" b="b"/>
            <a:pathLst>
              <a:path w="539750" h="342900">
                <a:moveTo>
                  <a:pt x="0" y="342298"/>
                </a:moveTo>
                <a:lnTo>
                  <a:pt x="539704" y="342298"/>
                </a:lnTo>
                <a:lnTo>
                  <a:pt x="539704" y="0"/>
                </a:lnTo>
                <a:lnTo>
                  <a:pt x="0" y="0"/>
                </a:lnTo>
                <a:lnTo>
                  <a:pt x="0" y="342298"/>
                </a:lnTo>
                <a:close/>
              </a:path>
            </a:pathLst>
          </a:custGeom>
          <a:solidFill>
            <a:srgbClr val="5B9B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207114" y="3714026"/>
            <a:ext cx="539750" cy="342900"/>
          </a:xfrm>
          <a:custGeom>
            <a:avLst/>
            <a:gdLst/>
            <a:ahLst/>
            <a:cxnLst/>
            <a:rect l="l" t="t" r="r" b="b"/>
            <a:pathLst>
              <a:path w="539750" h="342900">
                <a:moveTo>
                  <a:pt x="0" y="0"/>
                </a:moveTo>
                <a:lnTo>
                  <a:pt x="539704" y="0"/>
                </a:lnTo>
                <a:lnTo>
                  <a:pt x="539704" y="342298"/>
                </a:lnTo>
                <a:lnTo>
                  <a:pt x="0" y="342298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171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5213464" y="3720376"/>
            <a:ext cx="527050" cy="330200"/>
          </a:xfrm>
          <a:prstGeom prst="rect">
            <a:avLst/>
          </a:prstGeom>
          <a:solidFill>
            <a:srgbClr val="5B9BD5"/>
          </a:solidFill>
        </p:spPr>
        <p:txBody>
          <a:bodyPr vert="horz" wrap="square" lIns="0" tIns="14604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15"/>
              </a:spcBef>
            </a:pPr>
            <a:r>
              <a:rPr sz="1800" spc="-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800" spc="-15" baseline="-21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2</a:t>
            </a:r>
            <a:endParaRPr sz="1800" baseline="-210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229959" y="3714023"/>
            <a:ext cx="637034" cy="90071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276721" y="3714031"/>
            <a:ext cx="539750" cy="342900"/>
          </a:xfrm>
          <a:custGeom>
            <a:avLst/>
            <a:gdLst/>
            <a:ahLst/>
            <a:cxnLst/>
            <a:rect l="l" t="t" r="r" b="b"/>
            <a:pathLst>
              <a:path w="539750" h="342900">
                <a:moveTo>
                  <a:pt x="0" y="342298"/>
                </a:moveTo>
                <a:lnTo>
                  <a:pt x="539704" y="342298"/>
                </a:lnTo>
                <a:lnTo>
                  <a:pt x="539704" y="0"/>
                </a:lnTo>
                <a:lnTo>
                  <a:pt x="0" y="0"/>
                </a:lnTo>
                <a:lnTo>
                  <a:pt x="0" y="342298"/>
                </a:lnTo>
                <a:close/>
              </a:path>
            </a:pathLst>
          </a:custGeom>
          <a:solidFill>
            <a:srgbClr val="5B9B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276721" y="3714026"/>
            <a:ext cx="539750" cy="342900"/>
          </a:xfrm>
          <a:custGeom>
            <a:avLst/>
            <a:gdLst/>
            <a:ahLst/>
            <a:cxnLst/>
            <a:rect l="l" t="t" r="r" b="b"/>
            <a:pathLst>
              <a:path w="539750" h="342900">
                <a:moveTo>
                  <a:pt x="0" y="0"/>
                </a:moveTo>
                <a:lnTo>
                  <a:pt x="539704" y="0"/>
                </a:lnTo>
                <a:lnTo>
                  <a:pt x="539704" y="342298"/>
                </a:lnTo>
                <a:lnTo>
                  <a:pt x="0" y="342298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171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6283071" y="3720376"/>
            <a:ext cx="527050" cy="330200"/>
          </a:xfrm>
          <a:prstGeom prst="rect">
            <a:avLst/>
          </a:prstGeom>
          <a:solidFill>
            <a:srgbClr val="5B9BD5"/>
          </a:solidFill>
        </p:spPr>
        <p:txBody>
          <a:bodyPr vert="horz" wrap="square" lIns="0" tIns="14604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15"/>
              </a:spcBef>
            </a:pPr>
            <a:r>
              <a:rPr sz="1800" spc="-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800" spc="-15" baseline="-21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3</a:t>
            </a:r>
            <a:endParaRPr sz="1800" baseline="-210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299566" y="3714023"/>
            <a:ext cx="637034" cy="90071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346327" y="3714031"/>
            <a:ext cx="539750" cy="342900"/>
          </a:xfrm>
          <a:custGeom>
            <a:avLst/>
            <a:gdLst/>
            <a:ahLst/>
            <a:cxnLst/>
            <a:rect l="l" t="t" r="r" b="b"/>
            <a:pathLst>
              <a:path w="539750" h="342900">
                <a:moveTo>
                  <a:pt x="0" y="342298"/>
                </a:moveTo>
                <a:lnTo>
                  <a:pt x="539704" y="342298"/>
                </a:lnTo>
                <a:lnTo>
                  <a:pt x="539704" y="0"/>
                </a:lnTo>
                <a:lnTo>
                  <a:pt x="0" y="0"/>
                </a:lnTo>
                <a:lnTo>
                  <a:pt x="0" y="342298"/>
                </a:lnTo>
                <a:close/>
              </a:path>
            </a:pathLst>
          </a:custGeom>
          <a:solidFill>
            <a:srgbClr val="5B9B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346327" y="3714026"/>
            <a:ext cx="539750" cy="342900"/>
          </a:xfrm>
          <a:custGeom>
            <a:avLst/>
            <a:gdLst/>
            <a:ahLst/>
            <a:cxnLst/>
            <a:rect l="l" t="t" r="r" b="b"/>
            <a:pathLst>
              <a:path w="539750" h="342900">
                <a:moveTo>
                  <a:pt x="0" y="0"/>
                </a:moveTo>
                <a:lnTo>
                  <a:pt x="539704" y="0"/>
                </a:lnTo>
                <a:lnTo>
                  <a:pt x="539704" y="342298"/>
                </a:lnTo>
                <a:lnTo>
                  <a:pt x="0" y="342298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171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7352677" y="3720376"/>
            <a:ext cx="527050" cy="330200"/>
          </a:xfrm>
          <a:prstGeom prst="rect">
            <a:avLst/>
          </a:prstGeom>
          <a:solidFill>
            <a:srgbClr val="5B9BD5"/>
          </a:solidFill>
        </p:spPr>
        <p:txBody>
          <a:bodyPr vert="horz" wrap="square" lIns="0" tIns="14604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15"/>
              </a:spcBef>
            </a:pPr>
            <a:r>
              <a:rPr sz="1800" spc="-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800" spc="-15" baseline="-21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4</a:t>
            </a:r>
            <a:endParaRPr sz="1800" baseline="-210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722190" y="4976812"/>
            <a:ext cx="549275" cy="348615"/>
          </a:xfrm>
          <a:prstGeom prst="rect">
            <a:avLst/>
          </a:prstGeom>
          <a:solidFill>
            <a:srgbClr val="ED7D31"/>
          </a:solidFill>
          <a:ln w="12700">
            <a:solidFill>
              <a:srgbClr val="41719C"/>
            </a:solidFill>
          </a:ln>
        </p:spPr>
        <p:txBody>
          <a:bodyPr vert="horz" wrap="square" lIns="0" tIns="24130" rIns="0" bIns="0" rtlCol="0">
            <a:spAutoFit/>
          </a:bodyPr>
          <a:lstStyle/>
          <a:p>
            <a:pPr marL="176530">
              <a:lnSpc>
                <a:spcPct val="100000"/>
              </a:lnSpc>
              <a:spcBef>
                <a:spcPts val="190"/>
              </a:spcBef>
            </a:pPr>
            <a:r>
              <a:rPr sz="1800" spc="-5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P</a:t>
            </a:r>
            <a:r>
              <a:rPr sz="1800" spc="-75" baseline="-21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1</a:t>
            </a:r>
            <a:endParaRPr sz="1800" baseline="-210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750623" y="4976820"/>
            <a:ext cx="642614" cy="908603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5797384" y="4976812"/>
            <a:ext cx="544830" cy="345440"/>
          </a:xfrm>
          <a:prstGeom prst="rect">
            <a:avLst/>
          </a:prstGeom>
          <a:solidFill>
            <a:srgbClr val="ED7D31"/>
          </a:solidFill>
          <a:ln w="12700">
            <a:solidFill>
              <a:srgbClr val="41719C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173990">
              <a:lnSpc>
                <a:spcPct val="100000"/>
              </a:lnSpc>
              <a:spcBef>
                <a:spcPts val="180"/>
              </a:spcBef>
            </a:pPr>
            <a:r>
              <a:rPr sz="1800" spc="-5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P</a:t>
            </a:r>
            <a:r>
              <a:rPr sz="1800" spc="-75" baseline="-21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2</a:t>
            </a:r>
            <a:endParaRPr sz="1800" baseline="-210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820230" y="4976820"/>
            <a:ext cx="642614" cy="908603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6866991" y="4976812"/>
            <a:ext cx="544830" cy="345440"/>
          </a:xfrm>
          <a:prstGeom prst="rect">
            <a:avLst/>
          </a:prstGeom>
          <a:solidFill>
            <a:srgbClr val="ED7D31"/>
          </a:solidFill>
          <a:ln w="12700">
            <a:solidFill>
              <a:srgbClr val="41719C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173990">
              <a:lnSpc>
                <a:spcPct val="100000"/>
              </a:lnSpc>
              <a:spcBef>
                <a:spcPts val="180"/>
              </a:spcBef>
            </a:pPr>
            <a:r>
              <a:rPr sz="1800" spc="-5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P</a:t>
            </a:r>
            <a:r>
              <a:rPr sz="1800" spc="-75" baseline="-21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3</a:t>
            </a:r>
            <a:endParaRPr sz="1800" baseline="-210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061891" y="4321289"/>
            <a:ext cx="65024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latin typeface="Trebuchet MS" panose="020B0603020202020204"/>
                <a:cs typeface="Trebuchet MS" panose="020B0603020202020204"/>
              </a:rPr>
              <a:t>∆(𝐷</a:t>
            </a:r>
            <a:r>
              <a:rPr sz="1500" spc="7" baseline="-17000" dirty="0">
                <a:latin typeface="Trebuchet MS" panose="020B0603020202020204"/>
                <a:cs typeface="Trebuchet MS" panose="020B0603020202020204"/>
              </a:rPr>
              <a:t>%</a:t>
            </a:r>
            <a:r>
              <a:rPr sz="1400" spc="5" dirty="0">
                <a:latin typeface="Trebuchet MS" panose="020B0603020202020204"/>
                <a:cs typeface="Trebuchet MS" panose="020B0603020202020204"/>
              </a:rPr>
              <a:t>,</a:t>
            </a:r>
            <a:r>
              <a:rPr sz="1400" spc="-25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400" spc="130" dirty="0">
                <a:latin typeface="Trebuchet MS" panose="020B0603020202020204"/>
                <a:cs typeface="Trebuchet MS" panose="020B0603020202020204"/>
              </a:rPr>
              <a:t>𝑃)</a:t>
            </a:r>
            <a:endParaRPr sz="14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139042" y="4321289"/>
            <a:ext cx="6540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latin typeface="Trebuchet MS" panose="020B0603020202020204"/>
                <a:cs typeface="Trebuchet MS" panose="020B0603020202020204"/>
              </a:rPr>
              <a:t>∆(𝐷</a:t>
            </a:r>
            <a:r>
              <a:rPr sz="1500" spc="89" baseline="-17000" dirty="0">
                <a:latin typeface="Trebuchet MS" panose="020B0603020202020204"/>
                <a:cs typeface="Trebuchet MS" panose="020B0603020202020204"/>
              </a:rPr>
              <a:t>)</a:t>
            </a:r>
            <a:r>
              <a:rPr sz="1400" spc="60" dirty="0">
                <a:latin typeface="Trebuchet MS" panose="020B0603020202020204"/>
                <a:cs typeface="Trebuchet MS" panose="020B0603020202020204"/>
              </a:rPr>
              <a:t>,</a:t>
            </a:r>
            <a:r>
              <a:rPr sz="1400" spc="-254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400" spc="130" dirty="0">
                <a:latin typeface="Trebuchet MS" panose="020B0603020202020204"/>
                <a:cs typeface="Trebuchet MS" panose="020B0603020202020204"/>
              </a:rPr>
              <a:t>𝑃)</a:t>
            </a:r>
            <a:endParaRPr sz="14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202197" y="4321289"/>
            <a:ext cx="6540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latin typeface="Trebuchet MS" panose="020B0603020202020204"/>
                <a:cs typeface="Trebuchet MS" panose="020B0603020202020204"/>
              </a:rPr>
              <a:t>∆(𝐷</a:t>
            </a:r>
            <a:r>
              <a:rPr sz="1500" spc="89" baseline="-17000" dirty="0">
                <a:latin typeface="Trebuchet MS" panose="020B0603020202020204"/>
                <a:cs typeface="Trebuchet MS" panose="020B0603020202020204"/>
              </a:rPr>
              <a:t>*</a:t>
            </a:r>
            <a:r>
              <a:rPr sz="1400" spc="60" dirty="0">
                <a:latin typeface="Trebuchet MS" panose="020B0603020202020204"/>
                <a:cs typeface="Trebuchet MS" panose="020B0603020202020204"/>
              </a:rPr>
              <a:t>,</a:t>
            </a:r>
            <a:r>
              <a:rPr sz="1400" spc="-254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400" spc="130" dirty="0">
                <a:latin typeface="Trebuchet MS" panose="020B0603020202020204"/>
                <a:cs typeface="Trebuchet MS" panose="020B0603020202020204"/>
              </a:rPr>
              <a:t>𝑃)</a:t>
            </a:r>
            <a:endParaRPr sz="14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278776" y="4321289"/>
            <a:ext cx="6540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25" dirty="0">
                <a:latin typeface="Trebuchet MS" panose="020B0603020202020204"/>
                <a:cs typeface="Trebuchet MS" panose="020B0603020202020204"/>
              </a:rPr>
              <a:t>∆(𝐷</a:t>
            </a:r>
            <a:r>
              <a:rPr sz="1500" spc="37" baseline="-17000" dirty="0">
                <a:latin typeface="Trebuchet MS" panose="020B0603020202020204"/>
                <a:cs typeface="Trebuchet MS" panose="020B0603020202020204"/>
              </a:rPr>
              <a:t>+</a:t>
            </a:r>
            <a:r>
              <a:rPr sz="1400" spc="25" dirty="0">
                <a:latin typeface="Trebuchet MS" panose="020B0603020202020204"/>
                <a:cs typeface="Trebuchet MS" panose="020B0603020202020204"/>
              </a:rPr>
              <a:t>,</a:t>
            </a:r>
            <a:r>
              <a:rPr sz="1400" spc="-24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400" spc="130" dirty="0">
                <a:latin typeface="Trebuchet MS" panose="020B0603020202020204"/>
                <a:cs typeface="Trebuchet MS" panose="020B0603020202020204"/>
              </a:rPr>
              <a:t>𝑃)</a:t>
            </a:r>
            <a:endParaRPr sz="14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403674" y="4614735"/>
            <a:ext cx="596265" cy="362585"/>
          </a:xfrm>
          <a:custGeom>
            <a:avLst/>
            <a:gdLst/>
            <a:ahLst/>
            <a:cxnLst/>
            <a:rect l="l" t="t" r="r" b="b"/>
            <a:pathLst>
              <a:path w="596264" h="362585">
                <a:moveTo>
                  <a:pt x="0" y="0"/>
                </a:moveTo>
                <a:lnTo>
                  <a:pt x="595853" y="36208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403674" y="4614735"/>
            <a:ext cx="1668780" cy="362585"/>
          </a:xfrm>
          <a:custGeom>
            <a:avLst/>
            <a:gdLst/>
            <a:ahLst/>
            <a:cxnLst/>
            <a:rect l="l" t="t" r="r" b="b"/>
            <a:pathLst>
              <a:path w="1668779" h="362585">
                <a:moveTo>
                  <a:pt x="0" y="0"/>
                </a:moveTo>
                <a:lnTo>
                  <a:pt x="1668250" y="362079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403674" y="4614735"/>
            <a:ext cx="2735580" cy="362585"/>
          </a:xfrm>
          <a:custGeom>
            <a:avLst/>
            <a:gdLst/>
            <a:ahLst/>
            <a:cxnLst/>
            <a:rect l="l" t="t" r="r" b="b"/>
            <a:pathLst>
              <a:path w="2735579" h="362585">
                <a:moveTo>
                  <a:pt x="0" y="0"/>
                </a:moveTo>
                <a:lnTo>
                  <a:pt x="2735531" y="362078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999531" y="4614735"/>
            <a:ext cx="479425" cy="362585"/>
          </a:xfrm>
          <a:custGeom>
            <a:avLst/>
            <a:gdLst/>
            <a:ahLst/>
            <a:cxnLst/>
            <a:rect l="l" t="t" r="r" b="b"/>
            <a:pathLst>
              <a:path w="479425" h="362585">
                <a:moveTo>
                  <a:pt x="479337" y="0"/>
                </a:moveTo>
                <a:lnTo>
                  <a:pt x="0" y="362079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5478869" y="4614735"/>
            <a:ext cx="593090" cy="362585"/>
          </a:xfrm>
          <a:custGeom>
            <a:avLst/>
            <a:gdLst/>
            <a:ahLst/>
            <a:cxnLst/>
            <a:rect l="l" t="t" r="r" b="b"/>
            <a:pathLst>
              <a:path w="593089" h="362585">
                <a:moveTo>
                  <a:pt x="0" y="0"/>
                </a:moveTo>
                <a:lnTo>
                  <a:pt x="593061" y="362078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5478869" y="4614735"/>
            <a:ext cx="1663064" cy="362585"/>
          </a:xfrm>
          <a:custGeom>
            <a:avLst/>
            <a:gdLst/>
            <a:ahLst/>
            <a:cxnLst/>
            <a:rect l="l" t="t" r="r" b="b"/>
            <a:pathLst>
              <a:path w="1663065" h="362585">
                <a:moveTo>
                  <a:pt x="0" y="0"/>
                </a:moveTo>
                <a:lnTo>
                  <a:pt x="1662670" y="362078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999534" y="4614735"/>
            <a:ext cx="1549400" cy="362585"/>
          </a:xfrm>
          <a:custGeom>
            <a:avLst/>
            <a:gdLst/>
            <a:ahLst/>
            <a:cxnLst/>
            <a:rect l="l" t="t" r="r" b="b"/>
            <a:pathLst>
              <a:path w="1549400" h="362585">
                <a:moveTo>
                  <a:pt x="1548940" y="0"/>
                </a:moveTo>
                <a:lnTo>
                  <a:pt x="0" y="362079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6071930" y="4614735"/>
            <a:ext cx="476884" cy="362585"/>
          </a:xfrm>
          <a:custGeom>
            <a:avLst/>
            <a:gdLst/>
            <a:ahLst/>
            <a:cxnLst/>
            <a:rect l="l" t="t" r="r" b="b"/>
            <a:pathLst>
              <a:path w="476884" h="362585">
                <a:moveTo>
                  <a:pt x="476545" y="0"/>
                </a:moveTo>
                <a:lnTo>
                  <a:pt x="0" y="362078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4999530" y="4614735"/>
            <a:ext cx="2618740" cy="362585"/>
          </a:xfrm>
          <a:custGeom>
            <a:avLst/>
            <a:gdLst/>
            <a:ahLst/>
            <a:cxnLst/>
            <a:rect l="l" t="t" r="r" b="b"/>
            <a:pathLst>
              <a:path w="2618740" h="362585">
                <a:moveTo>
                  <a:pt x="2618551" y="0"/>
                </a:moveTo>
                <a:lnTo>
                  <a:pt x="0" y="362079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6548475" y="4614735"/>
            <a:ext cx="593090" cy="362585"/>
          </a:xfrm>
          <a:custGeom>
            <a:avLst/>
            <a:gdLst/>
            <a:ahLst/>
            <a:cxnLst/>
            <a:rect l="l" t="t" r="r" b="b"/>
            <a:pathLst>
              <a:path w="593090" h="362585">
                <a:moveTo>
                  <a:pt x="0" y="0"/>
                </a:moveTo>
                <a:lnTo>
                  <a:pt x="593061" y="362078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6071931" y="4614735"/>
            <a:ext cx="1546225" cy="362585"/>
          </a:xfrm>
          <a:custGeom>
            <a:avLst/>
            <a:gdLst/>
            <a:ahLst/>
            <a:cxnLst/>
            <a:rect l="l" t="t" r="r" b="b"/>
            <a:pathLst>
              <a:path w="1546225" h="362585">
                <a:moveTo>
                  <a:pt x="1546150" y="0"/>
                </a:moveTo>
                <a:lnTo>
                  <a:pt x="0" y="362078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7141536" y="4614735"/>
            <a:ext cx="476884" cy="362585"/>
          </a:xfrm>
          <a:custGeom>
            <a:avLst/>
            <a:gdLst/>
            <a:ahLst/>
            <a:cxnLst/>
            <a:rect l="l" t="t" r="r" b="b"/>
            <a:pathLst>
              <a:path w="476884" h="362585">
                <a:moveTo>
                  <a:pt x="476545" y="0"/>
                </a:moveTo>
                <a:lnTo>
                  <a:pt x="0" y="362078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4127195" y="4065995"/>
            <a:ext cx="549275" cy="147955"/>
          </a:xfrm>
          <a:custGeom>
            <a:avLst/>
            <a:gdLst/>
            <a:ahLst/>
            <a:cxnLst/>
            <a:rect l="l" t="t" r="r" b="b"/>
            <a:pathLst>
              <a:path w="549275" h="147954">
                <a:moveTo>
                  <a:pt x="0" y="147496"/>
                </a:moveTo>
                <a:lnTo>
                  <a:pt x="549164" y="147496"/>
                </a:lnTo>
                <a:lnTo>
                  <a:pt x="549164" y="0"/>
                </a:lnTo>
                <a:lnTo>
                  <a:pt x="0" y="0"/>
                </a:lnTo>
                <a:lnTo>
                  <a:pt x="0" y="147496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4127195" y="4065994"/>
            <a:ext cx="549275" cy="147955"/>
          </a:xfrm>
          <a:custGeom>
            <a:avLst/>
            <a:gdLst/>
            <a:ahLst/>
            <a:cxnLst/>
            <a:rect l="l" t="t" r="r" b="b"/>
            <a:pathLst>
              <a:path w="549275" h="147954">
                <a:moveTo>
                  <a:pt x="0" y="0"/>
                </a:moveTo>
                <a:lnTo>
                  <a:pt x="549164" y="0"/>
                </a:lnTo>
                <a:lnTo>
                  <a:pt x="549164" y="147496"/>
                </a:lnTo>
                <a:lnTo>
                  <a:pt x="0" y="14749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171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5202554" y="4069220"/>
            <a:ext cx="549275" cy="147955"/>
          </a:xfrm>
          <a:custGeom>
            <a:avLst/>
            <a:gdLst/>
            <a:ahLst/>
            <a:cxnLst/>
            <a:rect l="l" t="t" r="r" b="b"/>
            <a:pathLst>
              <a:path w="549275" h="147954">
                <a:moveTo>
                  <a:pt x="0" y="147496"/>
                </a:moveTo>
                <a:lnTo>
                  <a:pt x="549164" y="147496"/>
                </a:lnTo>
                <a:lnTo>
                  <a:pt x="549164" y="0"/>
                </a:lnTo>
                <a:lnTo>
                  <a:pt x="0" y="0"/>
                </a:lnTo>
                <a:lnTo>
                  <a:pt x="0" y="147496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5202554" y="4069219"/>
            <a:ext cx="549275" cy="147955"/>
          </a:xfrm>
          <a:custGeom>
            <a:avLst/>
            <a:gdLst/>
            <a:ahLst/>
            <a:cxnLst/>
            <a:rect l="l" t="t" r="r" b="b"/>
            <a:pathLst>
              <a:path w="549275" h="147954">
                <a:moveTo>
                  <a:pt x="0" y="0"/>
                </a:moveTo>
                <a:lnTo>
                  <a:pt x="549164" y="0"/>
                </a:lnTo>
                <a:lnTo>
                  <a:pt x="549164" y="147496"/>
                </a:lnTo>
                <a:lnTo>
                  <a:pt x="0" y="14749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171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6271069" y="4065995"/>
            <a:ext cx="549275" cy="147955"/>
          </a:xfrm>
          <a:custGeom>
            <a:avLst/>
            <a:gdLst/>
            <a:ahLst/>
            <a:cxnLst/>
            <a:rect l="l" t="t" r="r" b="b"/>
            <a:pathLst>
              <a:path w="549275" h="147954">
                <a:moveTo>
                  <a:pt x="0" y="147496"/>
                </a:moveTo>
                <a:lnTo>
                  <a:pt x="549164" y="147496"/>
                </a:lnTo>
                <a:lnTo>
                  <a:pt x="549164" y="0"/>
                </a:lnTo>
                <a:lnTo>
                  <a:pt x="0" y="0"/>
                </a:lnTo>
                <a:lnTo>
                  <a:pt x="0" y="147496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6271069" y="4065994"/>
            <a:ext cx="549275" cy="147955"/>
          </a:xfrm>
          <a:custGeom>
            <a:avLst/>
            <a:gdLst/>
            <a:ahLst/>
            <a:cxnLst/>
            <a:rect l="l" t="t" r="r" b="b"/>
            <a:pathLst>
              <a:path w="549275" h="147954">
                <a:moveTo>
                  <a:pt x="0" y="0"/>
                </a:moveTo>
                <a:lnTo>
                  <a:pt x="549164" y="0"/>
                </a:lnTo>
                <a:lnTo>
                  <a:pt x="549164" y="147496"/>
                </a:lnTo>
                <a:lnTo>
                  <a:pt x="0" y="14749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171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7343495" y="4069220"/>
            <a:ext cx="549275" cy="147955"/>
          </a:xfrm>
          <a:custGeom>
            <a:avLst/>
            <a:gdLst/>
            <a:ahLst/>
            <a:cxnLst/>
            <a:rect l="l" t="t" r="r" b="b"/>
            <a:pathLst>
              <a:path w="549275" h="147954">
                <a:moveTo>
                  <a:pt x="0" y="147496"/>
                </a:moveTo>
                <a:lnTo>
                  <a:pt x="549164" y="147496"/>
                </a:lnTo>
                <a:lnTo>
                  <a:pt x="549164" y="0"/>
                </a:lnTo>
                <a:lnTo>
                  <a:pt x="0" y="0"/>
                </a:lnTo>
                <a:lnTo>
                  <a:pt x="0" y="147496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7343495" y="4069219"/>
            <a:ext cx="549275" cy="147955"/>
          </a:xfrm>
          <a:custGeom>
            <a:avLst/>
            <a:gdLst/>
            <a:ahLst/>
            <a:cxnLst/>
            <a:rect l="l" t="t" r="r" b="b"/>
            <a:pathLst>
              <a:path w="549275" h="147954">
                <a:moveTo>
                  <a:pt x="0" y="0"/>
                </a:moveTo>
                <a:lnTo>
                  <a:pt x="549164" y="0"/>
                </a:lnTo>
                <a:lnTo>
                  <a:pt x="549164" y="147496"/>
                </a:lnTo>
                <a:lnTo>
                  <a:pt x="0" y="14749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171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4401780" y="3068218"/>
            <a:ext cx="1087755" cy="646430"/>
          </a:xfrm>
          <a:custGeom>
            <a:avLst/>
            <a:gdLst/>
            <a:ahLst/>
            <a:cxnLst/>
            <a:rect l="l" t="t" r="r" b="b"/>
            <a:pathLst>
              <a:path w="1087754" h="646429">
                <a:moveTo>
                  <a:pt x="1087260" y="0"/>
                </a:moveTo>
                <a:lnTo>
                  <a:pt x="0" y="645804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5476962" y="3541280"/>
            <a:ext cx="76835" cy="173355"/>
          </a:xfrm>
          <a:custGeom>
            <a:avLst/>
            <a:gdLst/>
            <a:ahLst/>
            <a:cxnLst/>
            <a:rect l="l" t="t" r="r" b="b"/>
            <a:pathLst>
              <a:path w="76835" h="173354">
                <a:moveTo>
                  <a:pt x="76442" y="0"/>
                </a:moveTo>
                <a:lnTo>
                  <a:pt x="0" y="172743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6128905" y="3514623"/>
            <a:ext cx="417830" cy="200025"/>
          </a:xfrm>
          <a:custGeom>
            <a:avLst/>
            <a:gdLst/>
            <a:ahLst/>
            <a:cxnLst/>
            <a:rect l="l" t="t" r="r" b="b"/>
            <a:pathLst>
              <a:path w="417829" h="200025">
                <a:moveTo>
                  <a:pt x="0" y="0"/>
                </a:moveTo>
                <a:lnTo>
                  <a:pt x="417662" y="199407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6569912" y="3294088"/>
            <a:ext cx="1046480" cy="420370"/>
          </a:xfrm>
          <a:custGeom>
            <a:avLst/>
            <a:gdLst/>
            <a:ahLst/>
            <a:cxnLst/>
            <a:rect l="l" t="t" r="r" b="b"/>
            <a:pathLst>
              <a:path w="1046479" h="420370">
                <a:moveTo>
                  <a:pt x="0" y="0"/>
                </a:moveTo>
                <a:lnTo>
                  <a:pt x="1046270" y="419943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5336641" y="2853220"/>
            <a:ext cx="1336040" cy="743585"/>
          </a:xfrm>
          <a:custGeom>
            <a:avLst/>
            <a:gdLst/>
            <a:ahLst/>
            <a:cxnLst/>
            <a:rect l="l" t="t" r="r" b="b"/>
            <a:pathLst>
              <a:path w="1336040" h="743585">
                <a:moveTo>
                  <a:pt x="0" y="0"/>
                </a:moveTo>
                <a:lnTo>
                  <a:pt x="1336040" y="0"/>
                </a:lnTo>
                <a:lnTo>
                  <a:pt x="1336040" y="743469"/>
                </a:lnTo>
                <a:lnTo>
                  <a:pt x="0" y="743469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 txBox="1"/>
          <p:nvPr/>
        </p:nvSpPr>
        <p:spPr>
          <a:xfrm>
            <a:off x="916939" y="1739455"/>
            <a:ext cx="9709150" cy="149415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85"/>
              </a:spcBef>
            </a:pPr>
            <a:r>
              <a:rPr sz="2600" spc="45" dirty="0">
                <a:latin typeface="Arial" panose="020B0604020202020204"/>
                <a:cs typeface="Arial" panose="020B0604020202020204"/>
              </a:rPr>
              <a:t>ML</a:t>
            </a:r>
            <a:r>
              <a:rPr sz="2600" dirty="0">
                <a:latin typeface="Arial" panose="020B0604020202020204"/>
                <a:cs typeface="Arial" panose="020B0604020202020204"/>
              </a:rPr>
              <a:t>应用程序可以根据模型中的依赖性结构来安排更新计算</a:t>
            </a:r>
            <a:endParaRPr sz="2600" dirty="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100000"/>
              </a:lnSpc>
              <a:spcBef>
                <a:spcPts val="85"/>
              </a:spcBef>
            </a:pPr>
            <a:r>
              <a:rPr sz="2600" spc="25" dirty="0">
                <a:latin typeface="Arial" panose="020B0604020202020204"/>
                <a:cs typeface="Arial" panose="020B0604020202020204"/>
              </a:rPr>
              <a:t> </a:t>
            </a:r>
            <a:r>
              <a:rPr sz="2600" spc="-35" dirty="0">
                <a:latin typeface="Arial" panose="020B0604020202020204"/>
                <a:cs typeface="Arial" panose="020B0604020202020204"/>
              </a:rPr>
              <a:t>(</a:t>
            </a:r>
            <a:r>
              <a:rPr sz="2600" b="1" spc="-35" dirty="0">
                <a:latin typeface="Arial" panose="020B0604020202020204"/>
                <a:cs typeface="Arial" panose="020B0604020202020204"/>
              </a:rPr>
              <a:t>model</a:t>
            </a:r>
            <a:r>
              <a:rPr sz="2600" b="1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2600" b="1" spc="-40" dirty="0">
                <a:latin typeface="Arial" panose="020B0604020202020204"/>
                <a:cs typeface="Arial" panose="020B0604020202020204"/>
              </a:rPr>
              <a:t>scheduling</a:t>
            </a:r>
            <a:r>
              <a:rPr sz="2600" spc="-40" dirty="0">
                <a:latin typeface="Arial" panose="020B0604020202020204"/>
                <a:cs typeface="Arial" panose="020B0604020202020204"/>
              </a:rPr>
              <a:t>).</a:t>
            </a:r>
            <a:endParaRPr sz="26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550">
              <a:latin typeface="Times New Roman" panose="02020603050405020304"/>
              <a:cs typeface="Times New Roman" panose="02020603050405020304"/>
            </a:endParaRPr>
          </a:p>
          <a:p>
            <a:pPr marL="7410450" marR="1273175" indent="-342265" algn="r">
              <a:lnSpc>
                <a:spcPts val="2130"/>
              </a:lnSpc>
            </a:pPr>
            <a:r>
              <a:rPr sz="1800" spc="130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1800" spc="105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1800" spc="-5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1800" spc="-90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1800" spc="-125" dirty="0">
                <a:latin typeface="Trebuchet MS" panose="020B0603020202020204"/>
                <a:cs typeface="Trebuchet MS" panose="020B0603020202020204"/>
              </a:rPr>
              <a:t>l</a:t>
            </a:r>
            <a:r>
              <a:rPr sz="1800" spc="-114" dirty="0">
                <a:latin typeface="Trebuchet MS" panose="020B0603020202020204"/>
                <a:cs typeface="Trebuchet MS" panose="020B0603020202020204"/>
              </a:rPr>
              <a:t>-</a:t>
            </a:r>
            <a:r>
              <a:rPr sz="1800" spc="-75" dirty="0">
                <a:latin typeface="Trebuchet MS" panose="020B0603020202020204"/>
                <a:cs typeface="Trebuchet MS" panose="020B0603020202020204"/>
              </a:rPr>
              <a:t>pa</a:t>
            </a:r>
            <a:r>
              <a:rPr sz="1800" spc="-114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1800" spc="-90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1800" spc="-125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1800" spc="-90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1800" spc="-120" dirty="0">
                <a:latin typeface="Trebuchet MS" panose="020B0603020202020204"/>
                <a:cs typeface="Trebuchet MS" panose="020B0603020202020204"/>
              </a:rPr>
              <a:t>l  </a:t>
            </a:r>
            <a:r>
              <a:rPr sz="1800" spc="-135" dirty="0">
                <a:latin typeface="Trebuchet MS" panose="020B0603020202020204"/>
                <a:cs typeface="Trebuchet MS" panose="020B0603020202020204"/>
              </a:rPr>
              <a:t>Task</a:t>
            </a:r>
            <a:r>
              <a:rPr sz="1800" spc="-22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75" dirty="0">
                <a:latin typeface="Trebuchet MS" panose="020B0603020202020204"/>
                <a:cs typeface="Trebuchet MS" panose="020B0603020202020204"/>
              </a:rPr>
              <a:t>Graph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6960120" y="3063582"/>
            <a:ext cx="720725" cy="301625"/>
          </a:xfrm>
          <a:custGeom>
            <a:avLst/>
            <a:gdLst/>
            <a:ahLst/>
            <a:cxnLst/>
            <a:rect l="l" t="t" r="r" b="b"/>
            <a:pathLst>
              <a:path w="720725" h="301625">
                <a:moveTo>
                  <a:pt x="0" y="150642"/>
                </a:moveTo>
                <a:lnTo>
                  <a:pt x="150642" y="0"/>
                </a:lnTo>
                <a:lnTo>
                  <a:pt x="150642" y="75320"/>
                </a:lnTo>
                <a:lnTo>
                  <a:pt x="720709" y="75320"/>
                </a:lnTo>
                <a:lnTo>
                  <a:pt x="720709" y="225963"/>
                </a:lnTo>
                <a:lnTo>
                  <a:pt x="150642" y="225963"/>
                </a:lnTo>
                <a:lnTo>
                  <a:pt x="150642" y="301283"/>
                </a:lnTo>
                <a:lnTo>
                  <a:pt x="0" y="150642"/>
                </a:lnTo>
                <a:close/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5443321" y="2893771"/>
            <a:ext cx="220165" cy="2201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5954458" y="2893771"/>
            <a:ext cx="220165" cy="2201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5443321" y="3340176"/>
            <a:ext cx="220165" cy="2201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5954458" y="3340176"/>
            <a:ext cx="220165" cy="2201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6395465" y="3119640"/>
            <a:ext cx="220165" cy="2201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5644438" y="2946704"/>
            <a:ext cx="329565" cy="114300"/>
          </a:xfrm>
          <a:custGeom>
            <a:avLst/>
            <a:gdLst/>
            <a:ahLst/>
            <a:cxnLst/>
            <a:rect l="l" t="t" r="r" b="b"/>
            <a:pathLst>
              <a:path w="329564" h="114300">
                <a:moveTo>
                  <a:pt x="214769" y="0"/>
                </a:moveTo>
                <a:lnTo>
                  <a:pt x="214769" y="38100"/>
                </a:lnTo>
                <a:lnTo>
                  <a:pt x="0" y="38100"/>
                </a:lnTo>
                <a:lnTo>
                  <a:pt x="0" y="76200"/>
                </a:lnTo>
                <a:lnTo>
                  <a:pt x="214769" y="76200"/>
                </a:lnTo>
                <a:lnTo>
                  <a:pt x="214769" y="114300"/>
                </a:lnTo>
                <a:lnTo>
                  <a:pt x="329069" y="57150"/>
                </a:lnTo>
                <a:lnTo>
                  <a:pt x="2147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5644438" y="3393097"/>
            <a:ext cx="329565" cy="114300"/>
          </a:xfrm>
          <a:custGeom>
            <a:avLst/>
            <a:gdLst/>
            <a:ahLst/>
            <a:cxnLst/>
            <a:rect l="l" t="t" r="r" b="b"/>
            <a:pathLst>
              <a:path w="329564" h="114300">
                <a:moveTo>
                  <a:pt x="290969" y="76200"/>
                </a:moveTo>
                <a:lnTo>
                  <a:pt x="214769" y="76200"/>
                </a:lnTo>
                <a:lnTo>
                  <a:pt x="214769" y="114300"/>
                </a:lnTo>
                <a:lnTo>
                  <a:pt x="290969" y="76200"/>
                </a:lnTo>
                <a:close/>
              </a:path>
              <a:path w="329564" h="114300">
                <a:moveTo>
                  <a:pt x="214769" y="0"/>
                </a:moveTo>
                <a:lnTo>
                  <a:pt x="214769" y="38100"/>
                </a:lnTo>
                <a:lnTo>
                  <a:pt x="0" y="38112"/>
                </a:lnTo>
                <a:lnTo>
                  <a:pt x="0" y="76212"/>
                </a:lnTo>
                <a:lnTo>
                  <a:pt x="290969" y="76200"/>
                </a:lnTo>
                <a:lnTo>
                  <a:pt x="329069" y="57150"/>
                </a:lnTo>
                <a:lnTo>
                  <a:pt x="2147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5605602" y="3053575"/>
            <a:ext cx="394970" cy="332740"/>
          </a:xfrm>
          <a:custGeom>
            <a:avLst/>
            <a:gdLst/>
            <a:ahLst/>
            <a:cxnLst/>
            <a:rect l="l" t="t" r="r" b="b"/>
            <a:pathLst>
              <a:path w="394970" h="332739">
                <a:moveTo>
                  <a:pt x="24345" y="0"/>
                </a:moveTo>
                <a:lnTo>
                  <a:pt x="0" y="29298"/>
                </a:lnTo>
                <a:lnTo>
                  <a:pt x="294474" y="273926"/>
                </a:lnTo>
                <a:lnTo>
                  <a:pt x="270128" y="303237"/>
                </a:lnTo>
                <a:lnTo>
                  <a:pt x="394563" y="332308"/>
                </a:lnTo>
                <a:lnTo>
                  <a:pt x="356038" y="244614"/>
                </a:lnTo>
                <a:lnTo>
                  <a:pt x="318820" y="244614"/>
                </a:lnTo>
                <a:lnTo>
                  <a:pt x="24345" y="0"/>
                </a:lnTo>
                <a:close/>
              </a:path>
              <a:path w="394970" h="332739">
                <a:moveTo>
                  <a:pt x="343166" y="215315"/>
                </a:moveTo>
                <a:lnTo>
                  <a:pt x="318820" y="244614"/>
                </a:lnTo>
                <a:lnTo>
                  <a:pt x="356038" y="244614"/>
                </a:lnTo>
                <a:lnTo>
                  <a:pt x="343166" y="2153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6007392" y="3094888"/>
            <a:ext cx="114300" cy="264795"/>
          </a:xfrm>
          <a:custGeom>
            <a:avLst/>
            <a:gdLst/>
            <a:ahLst/>
            <a:cxnLst/>
            <a:rect l="l" t="t" r="r" b="b"/>
            <a:pathLst>
              <a:path w="114300" h="264795">
                <a:moveTo>
                  <a:pt x="76200" y="114300"/>
                </a:moveTo>
                <a:lnTo>
                  <a:pt x="38100" y="114300"/>
                </a:lnTo>
                <a:lnTo>
                  <a:pt x="38100" y="264337"/>
                </a:lnTo>
                <a:lnTo>
                  <a:pt x="76200" y="264337"/>
                </a:lnTo>
                <a:lnTo>
                  <a:pt x="76200" y="114300"/>
                </a:lnTo>
                <a:close/>
              </a:path>
              <a:path w="114300" h="264795">
                <a:moveTo>
                  <a:pt x="57150" y="0"/>
                </a:moveTo>
                <a:lnTo>
                  <a:pt x="0" y="114300"/>
                </a:lnTo>
                <a:lnTo>
                  <a:pt x="114300" y="114300"/>
                </a:lnTo>
                <a:lnTo>
                  <a:pt x="571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6146190" y="2987268"/>
            <a:ext cx="295275" cy="178435"/>
          </a:xfrm>
          <a:custGeom>
            <a:avLst/>
            <a:gdLst/>
            <a:ahLst/>
            <a:cxnLst/>
            <a:rect l="l" t="t" r="r" b="b"/>
            <a:pathLst>
              <a:path w="295275" h="178435">
                <a:moveTo>
                  <a:pt x="18757" y="0"/>
                </a:moveTo>
                <a:lnTo>
                  <a:pt x="0" y="33172"/>
                </a:lnTo>
                <a:lnTo>
                  <a:pt x="186105" y="138404"/>
                </a:lnTo>
                <a:lnTo>
                  <a:pt x="167360" y="171564"/>
                </a:lnTo>
                <a:lnTo>
                  <a:pt x="294982" y="178079"/>
                </a:lnTo>
                <a:lnTo>
                  <a:pt x="245943" y="105232"/>
                </a:lnTo>
                <a:lnTo>
                  <a:pt x="204863" y="105232"/>
                </a:lnTo>
                <a:lnTo>
                  <a:pt x="18757" y="0"/>
                </a:lnTo>
                <a:close/>
              </a:path>
              <a:path w="295275" h="178435">
                <a:moveTo>
                  <a:pt x="223621" y="72072"/>
                </a:moveTo>
                <a:lnTo>
                  <a:pt x="204863" y="105232"/>
                </a:lnTo>
                <a:lnTo>
                  <a:pt x="245943" y="105232"/>
                </a:lnTo>
                <a:lnTo>
                  <a:pt x="223621" y="720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6146431" y="3294088"/>
            <a:ext cx="295275" cy="173355"/>
          </a:xfrm>
          <a:custGeom>
            <a:avLst/>
            <a:gdLst/>
            <a:ahLst/>
            <a:cxnLst/>
            <a:rect l="l" t="t" r="r" b="b"/>
            <a:pathLst>
              <a:path w="295275" h="173354">
                <a:moveTo>
                  <a:pt x="294741" y="0"/>
                </a:moveTo>
                <a:lnTo>
                  <a:pt x="167030" y="4686"/>
                </a:lnTo>
                <a:lnTo>
                  <a:pt x="185318" y="38125"/>
                </a:lnTo>
                <a:lnTo>
                  <a:pt x="0" y="139446"/>
                </a:lnTo>
                <a:lnTo>
                  <a:pt x="18275" y="172885"/>
                </a:lnTo>
                <a:lnTo>
                  <a:pt x="203593" y="71551"/>
                </a:lnTo>
                <a:lnTo>
                  <a:pt x="245072" y="71551"/>
                </a:lnTo>
                <a:lnTo>
                  <a:pt x="294741" y="0"/>
                </a:lnTo>
                <a:close/>
              </a:path>
              <a:path w="295275" h="173354">
                <a:moveTo>
                  <a:pt x="245072" y="71551"/>
                </a:moveTo>
                <a:lnTo>
                  <a:pt x="203593" y="71551"/>
                </a:lnTo>
                <a:lnTo>
                  <a:pt x="221868" y="104978"/>
                </a:lnTo>
                <a:lnTo>
                  <a:pt x="245072" y="715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5515864" y="2926943"/>
            <a:ext cx="78110" cy="17373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6025489" y="2926943"/>
            <a:ext cx="78110" cy="17373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5512841" y="3370973"/>
            <a:ext cx="78110" cy="17373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6025489" y="3370973"/>
            <a:ext cx="78110" cy="17373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6471627" y="3153371"/>
            <a:ext cx="78110" cy="17373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5211</Words>
  <Application>WPS 演示</Application>
  <PresentationFormat>On-screen Show (4:3)</PresentationFormat>
  <Paragraphs>476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4" baseType="lpstr">
      <vt:lpstr>Arial</vt:lpstr>
      <vt:lpstr>宋体</vt:lpstr>
      <vt:lpstr>Wingdings</vt:lpstr>
      <vt:lpstr>Arial</vt:lpstr>
      <vt:lpstr>Trebuchet MS</vt:lpstr>
      <vt:lpstr>Times New Roman</vt:lpstr>
      <vt:lpstr>DejaVu Sans</vt:lpstr>
      <vt:lpstr>Calibri</vt:lpstr>
      <vt:lpstr>微软雅黑</vt:lpstr>
      <vt:lpstr>Arial Unicode MS</vt:lpstr>
      <vt:lpstr>Segoe Print</vt:lpstr>
      <vt:lpstr>BatangChe</vt:lpstr>
      <vt:lpstr>Office Theme</vt:lpstr>
      <vt:lpstr>Litz: Elastic Framework for High-  Performance Machine Learning</vt:lpstr>
      <vt:lpstr>Machine Learning (ML) in Clouds &amp; Data Centers</vt:lpstr>
      <vt:lpstr>Machine Learning (ML) in Clouds &amp; Data Centers</vt:lpstr>
      <vt:lpstr>Why Inelastic?</vt:lpstr>
      <vt:lpstr>Why Inelastic?</vt:lpstr>
      <vt:lpstr>Litz Elastic ML Framework</vt:lpstr>
      <vt:lpstr>Background: Parameter Server (PS)</vt:lpstr>
      <vt:lpstr>Background: Stateful Workers</vt:lpstr>
      <vt:lpstr>Background: Model Scheduling</vt:lpstr>
      <vt:lpstr>Background: Relaxed Consistency</vt:lpstr>
      <vt:lpstr>Challenges for Elastic ML Framework</vt:lpstr>
      <vt:lpstr>Litz Elastic ML Framework</vt:lpstr>
      <vt:lpstr>Elastic Execution System</vt:lpstr>
      <vt:lpstr>Litz Elastic Framework</vt:lpstr>
      <vt:lpstr>Over-partitioning</vt:lpstr>
      <vt:lpstr>Over-partitioning</vt:lpstr>
      <vt:lpstr>Over-partitioning</vt:lpstr>
      <vt:lpstr>Litz Elastic Framework</vt:lpstr>
      <vt:lpstr>Event-Driven Programming Model</vt:lpstr>
      <vt:lpstr>Event-Driven Programming Model</vt:lpstr>
      <vt:lpstr>Litz Elastic Framework</vt:lpstr>
      <vt:lpstr>Task-Driven Consistency Model</vt:lpstr>
      <vt:lpstr>Task-Driven Consistency Model</vt:lpstr>
      <vt:lpstr>Elastic Execution System</vt:lpstr>
      <vt:lpstr>Evaluation: Applications</vt:lpstr>
      <vt:lpstr>Performance Overhead of Over-partitioning</vt:lpstr>
      <vt:lpstr>扩展会导致更快的工作吗？</vt:lpstr>
      <vt:lpstr>Speed-up from Elastic Scale-out</vt:lpstr>
      <vt:lpstr>Eviction Latency from Elastic Scale-in</vt:lpstr>
      <vt:lpstr>Summary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Litz: Elastic Framework for High-  Performance Machine Learning</dc:title>
  <dc:creator/>
  <cp:lastModifiedBy>HUST</cp:lastModifiedBy>
  <cp:revision>60</cp:revision>
  <dcterms:created xsi:type="dcterms:W3CDTF">2018-10-31T01:30:00Z</dcterms:created>
  <dcterms:modified xsi:type="dcterms:W3CDTF">2018-11-01T01:38:55Z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2018-10-30T00:00:00Z</vt:filetime>
  </property>
  <property fmtid="{D5CDD505-2E9C-101B-9397-08002B2CF9AE}" pid="3" name="KSOProductBuildVer">
    <vt:lpwstr>2052-10.1.0.7520</vt:lpwstr>
  </property>
</Properties>
</file>