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8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7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6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0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3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7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75B6-D371-48FA-81FF-AB2B75D5625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623D-8065-43B6-B52E-60ED17F7A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A48CB-F746-44D9-9D3F-05CBEDDAD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Accurate  Timeout  Detection  Despite   Arbitrary  Processing Delays</a:t>
            </a:r>
            <a:endParaRPr lang="zh-CN" altLang="en-US" sz="4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D950F-6096-44D0-A2F1-05A24EB79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96400" cy="3111583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Sixiang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altLang="zh-CN" dirty="0"/>
              <a:t>, Yang Wang</a:t>
            </a:r>
          </a:p>
          <a:p>
            <a:r>
              <a:rPr lang="en-US" altLang="zh-CN" sz="2000" dirty="0"/>
              <a:t>The Ohio State University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algn="r"/>
            <a:r>
              <a:rPr lang="zh-CN" altLang="en-US" sz="2000" dirty="0"/>
              <a:t>                                                                                                                  </a:t>
            </a:r>
            <a:r>
              <a:rPr lang="en-US" altLang="zh-CN" sz="2000" dirty="0"/>
              <a:t>M201877285 </a:t>
            </a:r>
            <a:r>
              <a:rPr lang="zh-CN" altLang="en-US" sz="2000" dirty="0"/>
              <a:t>张蕾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34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90D8-5DA1-4F61-8D8C-1B531705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Motivations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10FF-1C3E-48A7-A54A-978589B3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Long delays in OS and application</a:t>
            </a:r>
          </a:p>
          <a:p>
            <a:pPr marL="514350" indent="-514350">
              <a:buAutoNum type="arabicPeriod"/>
            </a:pPr>
            <a:r>
              <a:rPr lang="en-US" altLang="zh-CN" dirty="0"/>
              <a:t>Their </a:t>
            </a:r>
            <a:r>
              <a:rPr lang="en-US" altLang="zh-CN" dirty="0" err="1"/>
              <a:t>whitebox</a:t>
            </a:r>
            <a:r>
              <a:rPr lang="en-US" altLang="zh-CN" dirty="0"/>
              <a:t> nature creates opportunities for better solutions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29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AA7B-9260-410E-8200-CB5C2B61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Existing Timeout Views Channel as a Blackbox</a:t>
            </a:r>
            <a:br>
              <a:rPr lang="en-US" altLang="zh-CN" sz="3600" b="1" dirty="0"/>
            </a:br>
            <a:r>
              <a:rPr lang="en-US" altLang="zh-CN" sz="3600" b="1" dirty="0"/>
              <a:t>and the OS and Application as a Whitebox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44A8D-133A-4443-B596-668FB546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Blackbox: only provides information when receiving a packet </a:t>
            </a:r>
          </a:p>
          <a:p>
            <a:r>
              <a:rPr lang="en-US" altLang="zh-CN" dirty="0"/>
              <a:t> Whitebox: can provide information such as packet pending/drop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709D53-4BF6-4BBD-94BB-DA41EC16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19" y="3429000"/>
            <a:ext cx="8304762" cy="30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D05D7B-F752-4F37-B941-2236CDDA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89" y="1741599"/>
            <a:ext cx="11152381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93DF0-1941-48D2-AAA2-45562A09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Overview of </a:t>
            </a:r>
            <a:r>
              <a:rPr lang="en-US" altLang="zh-CN" sz="3600" b="1" dirty="0" err="1"/>
              <a:t>SafeTimer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BF384-3786-4C61-8573-47E82EFE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Goal: if the receiver reports timeout, the sender must have failed </a:t>
            </a:r>
          </a:p>
          <a:p>
            <a:r>
              <a:rPr lang="en-US" altLang="zh-CN" dirty="0"/>
              <a:t>Assumptions of </a:t>
            </a:r>
            <a:r>
              <a:rPr lang="en-US" altLang="zh-CN" dirty="0" err="1"/>
              <a:t>SafeTimer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-  Delays in </a:t>
            </a:r>
            <a:r>
              <a:rPr lang="en-US" altLang="zh-CN" dirty="0" err="1"/>
              <a:t>whitebox</a:t>
            </a:r>
            <a:r>
              <a:rPr lang="en-US" altLang="zh-CN" dirty="0"/>
              <a:t> can be </a:t>
            </a:r>
            <a:r>
              <a:rPr lang="en-US" altLang="zh-CN" b="1" dirty="0"/>
              <a:t>arbitrarily long </a:t>
            </a:r>
          </a:p>
          <a:p>
            <a:pPr marL="0" indent="0">
              <a:buNone/>
            </a:pPr>
            <a:r>
              <a:rPr lang="en-US" altLang="zh-CN" dirty="0"/>
              <a:t>  -  </a:t>
            </a:r>
            <a:r>
              <a:rPr lang="en-US" altLang="zh-CN" dirty="0" err="1"/>
              <a:t>SafeTimer</a:t>
            </a:r>
            <a:r>
              <a:rPr lang="en-US" altLang="zh-CN" dirty="0"/>
              <a:t> relies on existing protocol for </a:t>
            </a:r>
            <a:r>
              <a:rPr lang="en-US" altLang="zh-CN" dirty="0" err="1"/>
              <a:t>blackbox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Solutions </a:t>
            </a:r>
          </a:p>
          <a:p>
            <a:pPr marL="0" indent="0">
              <a:buNone/>
            </a:pPr>
            <a:r>
              <a:rPr lang="en-US" altLang="zh-CN" dirty="0"/>
              <a:t>  -  Receiver: check </a:t>
            </a:r>
            <a:r>
              <a:rPr lang="en-US" altLang="zh-CN" b="1" dirty="0"/>
              <a:t>pending/dropped heartbeats</a:t>
            </a:r>
            <a:r>
              <a:rPr lang="en-US" altLang="zh-CN" dirty="0"/>
              <a:t> when timeout   </a:t>
            </a:r>
          </a:p>
          <a:p>
            <a:pPr marL="0" indent="0">
              <a:buNone/>
            </a:pPr>
            <a:r>
              <a:rPr lang="en-US" altLang="zh-CN" dirty="0"/>
              <a:t>      occurs</a:t>
            </a:r>
          </a:p>
          <a:p>
            <a:pPr marL="0" indent="0">
              <a:buNone/>
            </a:pPr>
            <a:r>
              <a:rPr lang="en-US" altLang="zh-CN" dirty="0"/>
              <a:t>  -   Sender: </a:t>
            </a:r>
            <a:r>
              <a:rPr lang="en-US" altLang="zh-CN" b="1" dirty="0"/>
              <a:t>blocks sender</a:t>
            </a:r>
            <a:r>
              <a:rPr lang="en-US" altLang="zh-CN" dirty="0"/>
              <a:t> when heartbeat sending is slow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7E9750-E82C-49DB-BE5A-C00A5F235C70}"/>
              </a:ext>
            </a:extLst>
          </p:cNvPr>
          <p:cNvSpPr txBox="1"/>
          <p:nvPr/>
        </p:nvSpPr>
        <p:spPr>
          <a:xfrm>
            <a:off x="1028700" y="4297680"/>
            <a:ext cx="10005060" cy="1074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349A-5A86-497F-88CF-A1AEEC4E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Background: Concurrent Packet Processing</a:t>
            </a:r>
            <a:endParaRPr lang="zh-CN" altLang="en-US" sz="36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2FD98F-5BA1-4DE4-AE41-51834F9C3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9259"/>
            <a:ext cx="10515600" cy="38040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18A217-88F8-4618-9532-450FE472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9" y="2255696"/>
            <a:ext cx="10304762" cy="35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C7C7F3-782D-492E-A53C-C744F634A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19" y="1855696"/>
            <a:ext cx="10276190" cy="39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4356DE-40F3-47B6-AEB6-CD78C8E73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19" y="1893790"/>
            <a:ext cx="10276190" cy="3857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B69B76-D43B-469A-B865-BCBE06E20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19" y="1915705"/>
            <a:ext cx="10304762" cy="3857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46C509-EFCB-45F4-9157-B321736D5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952" y="1679244"/>
            <a:ext cx="10409524" cy="46190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7FEC63B-3894-43C6-8E4F-28E07109D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90688"/>
            <a:ext cx="10314286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2C79-27D5-4551-B931-C3D74FD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/>
              <a:t>SafeTimer’s</a:t>
            </a:r>
            <a:r>
              <a:rPr lang="en-US" altLang="zh-CN" sz="3600" b="1" dirty="0"/>
              <a:t> Solution: Barrier Mechanism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1858E-A9D3-4F14-A200-84B3CF23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Receiver sends barrier packets to </a:t>
            </a:r>
            <a:r>
              <a:rPr lang="en-US" altLang="zh-CN" b="1" dirty="0"/>
              <a:t>itself</a:t>
            </a:r>
            <a:r>
              <a:rPr lang="en-US" altLang="zh-CN" dirty="0"/>
              <a:t> when timeout </a:t>
            </a:r>
          </a:p>
          <a:p>
            <a:r>
              <a:rPr lang="en-US" altLang="zh-CN" dirty="0"/>
              <a:t> Force heartbeats and barriers to be executed in </a:t>
            </a:r>
            <a:r>
              <a:rPr lang="en-US" altLang="zh-CN" b="1" dirty="0"/>
              <a:t>FIFO</a:t>
            </a:r>
            <a:r>
              <a:rPr lang="en-US" altLang="zh-CN" dirty="0"/>
              <a:t> order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</a:p>
          <a:p>
            <a:pPr marL="0" indent="0">
              <a:buNone/>
            </a:pPr>
            <a:r>
              <a:rPr lang="en-US" altLang="zh-CN" dirty="0"/>
              <a:t>     When </a:t>
            </a:r>
            <a:r>
              <a:rPr lang="en-US" altLang="zh-CN" dirty="0">
                <a:solidFill>
                  <a:srgbClr val="FF0000"/>
                </a:solidFill>
              </a:rPr>
              <a:t>barriers</a:t>
            </a:r>
            <a:r>
              <a:rPr lang="en-US" altLang="zh-CN" dirty="0"/>
              <a:t> are processed  =&gt;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Heartbeats</a:t>
            </a:r>
            <a:r>
              <a:rPr lang="en-US" altLang="zh-CN" dirty="0"/>
              <a:t> arrived before timeout must have been processed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3EF0-7031-4C99-AA9B-DCF419A2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Preserve Per-Ring FIFO Order</a:t>
            </a:r>
            <a:endParaRPr lang="zh-CN" altLang="en-US" sz="36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6149AA-CB74-4791-A723-661DD5AA9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895" y="1825625"/>
            <a:ext cx="9900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77C2-9A5A-4BC5-B830-53BBFE8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Send Barriers to Flush Heartbeats</a:t>
            </a:r>
            <a:endParaRPr lang="zh-CN" altLang="en-US" sz="36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6984BE-E8FF-469B-B005-07342F514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098" y="1825625"/>
            <a:ext cx="990780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F52F10-728E-4B8A-9494-1C182C65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78" y="1354859"/>
            <a:ext cx="10276190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1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AEF03-7725-42E8-9299-ADD1FC4A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When Barriers Processed, Heartbeat Processed</a:t>
            </a:r>
            <a:endParaRPr lang="zh-CN" altLang="en-US" sz="36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8EED3B-781C-4D8B-81F2-CF9E4DEB5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680" y="1825625"/>
            <a:ext cx="93046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C924E-69E0-4901-BC75-692C65CE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Overview of </a:t>
            </a:r>
            <a:r>
              <a:rPr lang="en-US" altLang="zh-CN" sz="3600" b="1" dirty="0" err="1"/>
              <a:t>SafeTimer</a:t>
            </a:r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5AF10-3DE2-4463-85FD-1DB0B6AD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Goal: if the receiver reports timeout, the sender must have failed </a:t>
            </a:r>
          </a:p>
          <a:p>
            <a:r>
              <a:rPr lang="en-US" altLang="zh-CN" dirty="0"/>
              <a:t> Assumptions of </a:t>
            </a:r>
            <a:r>
              <a:rPr lang="en-US" altLang="zh-CN" dirty="0" err="1"/>
              <a:t>SafeTimer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-  Delays in </a:t>
            </a:r>
            <a:r>
              <a:rPr lang="en-US" altLang="zh-CN" dirty="0" err="1"/>
              <a:t>whitebox</a:t>
            </a:r>
            <a:r>
              <a:rPr lang="en-US" altLang="zh-CN" dirty="0"/>
              <a:t> can be </a:t>
            </a:r>
            <a:r>
              <a:rPr lang="en-US" altLang="zh-CN" dirty="0">
                <a:solidFill>
                  <a:srgbClr val="FF0000"/>
                </a:solidFill>
              </a:rPr>
              <a:t>arbitrarily long </a:t>
            </a:r>
          </a:p>
          <a:p>
            <a:pPr marL="0" indent="0">
              <a:buNone/>
            </a:pPr>
            <a:r>
              <a:rPr lang="en-US" altLang="zh-CN" dirty="0"/>
              <a:t>    -  </a:t>
            </a:r>
            <a:r>
              <a:rPr lang="en-US" altLang="zh-CN" dirty="0" err="1"/>
              <a:t>SafeTimer</a:t>
            </a:r>
            <a:r>
              <a:rPr lang="en-US" altLang="zh-CN" dirty="0"/>
              <a:t> relies on existing protocol for </a:t>
            </a:r>
            <a:r>
              <a:rPr lang="en-US" altLang="zh-CN" dirty="0" err="1"/>
              <a:t>blackbox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•  Solutions </a:t>
            </a:r>
          </a:p>
          <a:p>
            <a:pPr marL="0" indent="0">
              <a:buNone/>
            </a:pPr>
            <a:r>
              <a:rPr lang="en-US" altLang="zh-CN" dirty="0"/>
              <a:t>    -  Receiver: check </a:t>
            </a:r>
            <a:r>
              <a:rPr lang="en-US" altLang="zh-CN" dirty="0">
                <a:solidFill>
                  <a:srgbClr val="FF0000"/>
                </a:solidFill>
              </a:rPr>
              <a:t>pending/dropped heartbeats </a:t>
            </a:r>
            <a:r>
              <a:rPr lang="en-US" altLang="zh-CN" dirty="0"/>
              <a:t>when timeout  </a:t>
            </a:r>
          </a:p>
          <a:p>
            <a:pPr marL="0" indent="0">
              <a:buNone/>
            </a:pPr>
            <a:r>
              <a:rPr lang="en-US" altLang="zh-CN" dirty="0"/>
              <a:t>        occurs </a:t>
            </a:r>
          </a:p>
          <a:p>
            <a:pPr marL="0" indent="0">
              <a:buNone/>
            </a:pPr>
            <a:r>
              <a:rPr lang="en-US" altLang="zh-CN" dirty="0"/>
              <a:t>    -  Sender: </a:t>
            </a:r>
            <a:r>
              <a:rPr lang="en-US" altLang="zh-CN" dirty="0">
                <a:solidFill>
                  <a:srgbClr val="FF0000"/>
                </a:solidFill>
              </a:rPr>
              <a:t>blocks sender </a:t>
            </a:r>
            <a:r>
              <a:rPr lang="en-US" altLang="zh-CN" dirty="0"/>
              <a:t>when heartbeat sending is slow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489E3F-52CB-4A30-8E75-1767BBA31C91}"/>
              </a:ext>
            </a:extLst>
          </p:cNvPr>
          <p:cNvSpPr txBox="1"/>
          <p:nvPr/>
        </p:nvSpPr>
        <p:spPr>
          <a:xfrm>
            <a:off x="1181100" y="5311140"/>
            <a:ext cx="9037320" cy="655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6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62762-5050-47BC-B95A-088E7FEB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Problems in Existing Killing Mechanism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18F55-8553-4ED0-B98F-EF2F890B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Killing a slow sender is not a new idea, but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Killing operation itself can be </a:t>
            </a:r>
            <a:r>
              <a:rPr lang="en-US" altLang="zh-CN" b="1" dirty="0"/>
              <a:t>delayed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dirty="0"/>
              <a:t> </a:t>
            </a:r>
            <a:r>
              <a:rPr lang="en-US" altLang="zh-CN" b="1" dirty="0"/>
              <a:t>Sender alive </a:t>
            </a:r>
            <a:r>
              <a:rPr lang="en-US" altLang="zh-CN" dirty="0"/>
              <a:t>for arbitrarily long after receiver reports failure  =&gt;    </a:t>
            </a:r>
          </a:p>
          <a:p>
            <a:pPr marL="0" indent="0">
              <a:buNone/>
            </a:pPr>
            <a:r>
              <a:rPr lang="en-US" altLang="zh-CN" dirty="0"/>
              <a:t>   Accuracy will be </a:t>
            </a:r>
            <a:r>
              <a:rPr lang="en-US" altLang="zh-CN" b="1" dirty="0"/>
              <a:t>violated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202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7CB67-E2FC-48AA-976B-6D321F18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Timeout is Widely Used in Failure Detection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3D9E1-CF5D-4E81-A87B-24F8A985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5ED93B-FE03-401E-8AB1-AA988111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6" y="2643285"/>
            <a:ext cx="6066667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55A58-7C31-4674-93EA-FC733751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Utilizing the Idea of Output Commit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93ECF-48EE-43E5-8E71-77199C20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/>
              <a:t> A slow sender may continue processing 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/>
              <a:t> As long as other nodes do not observe the effects, the slow </a:t>
            </a:r>
          </a:p>
          <a:p>
            <a:pPr marL="0" indent="0">
              <a:buNone/>
            </a:pPr>
            <a:r>
              <a:rPr lang="en-US" altLang="zh-CN" dirty="0"/>
              <a:t>   sender is </a:t>
            </a:r>
            <a:r>
              <a:rPr lang="en-US" altLang="zh-CN" b="1" dirty="0"/>
              <a:t>indistinguishable</a:t>
            </a:r>
            <a:r>
              <a:rPr lang="en-US" altLang="zh-CN" dirty="0"/>
              <a:t> from a </a:t>
            </a:r>
            <a:r>
              <a:rPr lang="en-US" altLang="zh-CN" b="1" dirty="0"/>
              <a:t>failed</a:t>
            </a:r>
            <a:r>
              <a:rPr lang="en-US" altLang="zh-CN" dirty="0"/>
              <a:t> sender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7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FEEAD-0F66-45A1-8626-0BDEC05C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Block Sender When It Is Slow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D4AE7-99F7-43C2-A4EC-9AAFE6B4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Maintain a timestamp        before which sending is valid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Extend 	   when sender sends heartbeats successfully </a:t>
            </a:r>
          </a:p>
          <a:p>
            <a:pPr marL="0" indent="0">
              <a:buNone/>
            </a:pPr>
            <a:r>
              <a:rPr lang="en-US" altLang="zh-CN" dirty="0"/>
              <a:t>   - The deﬁnition of “success” depends on the </a:t>
            </a:r>
            <a:r>
              <a:rPr lang="en-US" altLang="zh-CN" dirty="0" err="1"/>
              <a:t>blackbox</a:t>
            </a:r>
            <a:r>
              <a:rPr lang="en-US" altLang="zh-CN" dirty="0"/>
              <a:t> protocol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SafeTimer</a:t>
            </a:r>
            <a:r>
              <a:rPr lang="en-US" altLang="zh-CN" dirty="0"/>
              <a:t> blocks sending if current time &gt;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86A06E-B17D-42B7-8B62-3734FF34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93" y="1885017"/>
            <a:ext cx="666667" cy="3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7597D8-1622-4331-8482-23D8122A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06" y="2898477"/>
            <a:ext cx="666667" cy="3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38CDB7-ACBB-438C-A8A0-7E5D8D13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06" y="4450080"/>
            <a:ext cx="666667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B6BE2-66E5-469D-99C5-A2D6543E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No Need to Include Maximal Delay For Whitebox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1AEE3-9C71-4833-B722-FBE2EBC3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Receiver doesn’t report failure if heartbeats arrived before timeout </a:t>
            </a:r>
          </a:p>
          <a:p>
            <a:pPr marL="0" indent="0">
              <a:buNone/>
            </a:pPr>
            <a:r>
              <a:rPr lang="en-US" altLang="zh-CN" dirty="0"/>
              <a:t>• Sender is blocked when sender is slow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E9ECA6-D44B-42A8-965E-7B3382EC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30" y="2972945"/>
            <a:ext cx="8447619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C05CA-611A-4C3C-ADCE-4E8D926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Implementation Overview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4EEF7-56C8-4FE0-A0E1-00A2EA4E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Re-direct heartbeats and barriers to </a:t>
            </a:r>
            <a:r>
              <a:rPr lang="en-US" altLang="zh-CN" dirty="0" err="1"/>
              <a:t>STQueue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Send barriers to a speciﬁc RX Queue </a:t>
            </a:r>
          </a:p>
          <a:p>
            <a:r>
              <a:rPr lang="en-US" altLang="zh-CN" dirty="0"/>
              <a:t> Force barriers to go through NIC </a:t>
            </a:r>
          </a:p>
          <a:p>
            <a:r>
              <a:rPr lang="en-US" altLang="zh-CN" dirty="0"/>
              <a:t> Fetch real-time drop count </a:t>
            </a:r>
          </a:p>
          <a:p>
            <a:r>
              <a:rPr lang="en-US" altLang="zh-CN" dirty="0"/>
              <a:t> Detect heartbeat sending completion </a:t>
            </a:r>
          </a:p>
          <a:p>
            <a:r>
              <a:rPr lang="en-US" altLang="zh-CN" dirty="0"/>
              <a:t> Block slow sender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9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D266-6D57-4CE4-B68F-D805108A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 Overview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1E5C-C9C1-4716-8098-10FB9636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Can </a:t>
            </a:r>
            <a:r>
              <a:rPr lang="en-US" altLang="zh-CN" dirty="0" err="1"/>
              <a:t>SafeTimer</a:t>
            </a:r>
            <a:r>
              <a:rPr lang="en-US" altLang="zh-CN" dirty="0"/>
              <a:t> achieve accuracy despite long delays in </a:t>
            </a:r>
            <a:r>
              <a:rPr lang="en-US" altLang="zh-CN" dirty="0" err="1"/>
              <a:t>whitebox</a:t>
            </a:r>
            <a:r>
              <a:rPr lang="en-US" altLang="zh-CN" dirty="0"/>
              <a:t>? </a:t>
            </a:r>
          </a:p>
          <a:p>
            <a:endParaRPr lang="en-US" altLang="zh-CN" dirty="0"/>
          </a:p>
          <a:p>
            <a:r>
              <a:rPr lang="en-US" altLang="zh-CN" dirty="0"/>
              <a:t> What is the overhead of </a:t>
            </a:r>
            <a:r>
              <a:rPr lang="en-US" altLang="zh-CN" dirty="0" err="1"/>
              <a:t>SafeTimer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17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6A02-ED42-4DC5-AF1B-F771DE97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Accuracy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ED422-BEA0-4B16-A04B-58A51907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Methodology:  </a:t>
            </a:r>
          </a:p>
          <a:p>
            <a:pPr marL="0" indent="0">
              <a:buNone/>
            </a:pPr>
            <a:r>
              <a:rPr lang="en-US" altLang="zh-CN" dirty="0"/>
              <a:t>   - inject delay/drop at different layers </a:t>
            </a:r>
          </a:p>
          <a:p>
            <a:pPr marL="0" indent="0">
              <a:buNone/>
            </a:pPr>
            <a:r>
              <a:rPr lang="en-US" altLang="zh-CN" dirty="0"/>
              <a:t>   - compare with vanilla timeout implementation </a:t>
            </a:r>
          </a:p>
          <a:p>
            <a:pPr marL="0" indent="0">
              <a:buNone/>
            </a:pPr>
            <a:r>
              <a:rPr lang="en-US" altLang="zh-CN" dirty="0"/>
              <a:t>• Result:  </a:t>
            </a:r>
          </a:p>
          <a:p>
            <a:pPr marL="0" indent="0">
              <a:buNone/>
            </a:pPr>
            <a:r>
              <a:rPr lang="en-US" altLang="zh-CN" dirty="0"/>
              <a:t>   -</a:t>
            </a:r>
            <a:r>
              <a:rPr lang="en-US" altLang="zh-CN" dirty="0" err="1"/>
              <a:t>SafeTimer</a:t>
            </a:r>
            <a:r>
              <a:rPr lang="en-US" altLang="zh-CN" dirty="0"/>
              <a:t> can correctly prevent false timeout report </a:t>
            </a:r>
          </a:p>
          <a:p>
            <a:pPr marL="0" indent="0">
              <a:buNone/>
            </a:pPr>
            <a:r>
              <a:rPr lang="en-US" altLang="zh-CN" dirty="0"/>
              <a:t>   - vanilla implementation violates accuracy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06022-783C-4186-889B-62DA5D3E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65125"/>
            <a:ext cx="1160526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Accuracy: Heartbeats Delayed/Dropped on Receiver/sender             </a:t>
            </a:r>
            <a:endParaRPr lang="zh-CN" altLang="en-US" sz="36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859344-59D4-493C-BDE9-48ED9A33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524" y="2167960"/>
            <a:ext cx="9580952" cy="36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CD4FAD-CA4D-436B-B7D6-E7A6D2B8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28" y="1951903"/>
            <a:ext cx="9657143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2EF9D-D882-496E-A9D7-EB5F91C4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Performance Overhead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9D921-7C5F-4A7B-AB40-EDC593FF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Ping-Pong micro benchmark  </a:t>
            </a:r>
          </a:p>
          <a:p>
            <a:pPr marL="0" indent="0">
              <a:buNone/>
            </a:pPr>
            <a:r>
              <a:rPr lang="en-US" altLang="zh-CN" dirty="0"/>
              <a:t>   - </a:t>
            </a:r>
            <a:r>
              <a:rPr lang="en-US" altLang="zh-CN" b="1" dirty="0"/>
              <a:t>small</a:t>
            </a:r>
            <a:r>
              <a:rPr lang="en-US" altLang="zh-CN" dirty="0"/>
              <a:t> overhead (up to 2.7%) for small packets </a:t>
            </a:r>
          </a:p>
          <a:p>
            <a:pPr marL="0" indent="0">
              <a:buNone/>
            </a:pPr>
            <a:r>
              <a:rPr lang="en-US" altLang="zh-CN" dirty="0"/>
              <a:t>   - </a:t>
            </a:r>
            <a:r>
              <a:rPr lang="en-US" altLang="zh-CN" b="1" dirty="0"/>
              <a:t>negligible</a:t>
            </a:r>
            <a:r>
              <a:rPr lang="en-US" altLang="zh-CN" dirty="0"/>
              <a:t> overhead for large packets </a:t>
            </a:r>
          </a:p>
          <a:p>
            <a:pPr marL="0" indent="0">
              <a:buNone/>
            </a:pPr>
            <a:r>
              <a:rPr lang="en-US" altLang="zh-CN" dirty="0"/>
              <a:t>• Benchmarks for HDFS and </a:t>
            </a:r>
            <a:r>
              <a:rPr lang="en-US" altLang="zh-CN" dirty="0" err="1"/>
              <a:t>Ceph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- DFSIO and RADOS Bench </a:t>
            </a:r>
          </a:p>
          <a:p>
            <a:pPr marL="0" indent="0">
              <a:buNone/>
            </a:pPr>
            <a:r>
              <a:rPr lang="en-US" altLang="zh-CN" dirty="0"/>
              <a:t>   - </a:t>
            </a:r>
            <a:r>
              <a:rPr lang="en-US" altLang="zh-CN" b="1" dirty="0"/>
              <a:t>negligible</a:t>
            </a:r>
            <a:r>
              <a:rPr lang="en-US" altLang="zh-CN" dirty="0"/>
              <a:t> overhead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0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67124-0D71-45EC-8C12-9D39EC4D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Related Work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55DAF-8034-4ED5-9CCE-2E73E44B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Synchronous systems: HDFS, </a:t>
            </a:r>
            <a:r>
              <a:rPr lang="en-US" altLang="zh-CN" dirty="0" err="1"/>
              <a:t>Ceph</a:t>
            </a:r>
            <a:r>
              <a:rPr lang="en-US" altLang="zh-CN" dirty="0"/>
              <a:t>, etc. </a:t>
            </a:r>
          </a:p>
          <a:p>
            <a:r>
              <a:rPr lang="en-US" altLang="zh-CN" dirty="0"/>
              <a:t> Asynchronous systems: Spanner, </a:t>
            </a:r>
            <a:r>
              <a:rPr lang="en-US" altLang="zh-CN" dirty="0" err="1"/>
              <a:t>ZooKeeper</a:t>
            </a:r>
            <a:r>
              <a:rPr lang="en-US" altLang="zh-CN" dirty="0"/>
              <a:t>, etc. </a:t>
            </a:r>
          </a:p>
          <a:p>
            <a:r>
              <a:rPr lang="en-US" altLang="zh-CN" dirty="0"/>
              <a:t> Failure detection without timeout:  </a:t>
            </a:r>
          </a:p>
          <a:p>
            <a:pPr marL="0" indent="0">
              <a:buNone/>
            </a:pPr>
            <a:r>
              <a:rPr lang="en-US" altLang="zh-CN" dirty="0"/>
              <a:t>   - Falcon and its following works </a:t>
            </a:r>
          </a:p>
          <a:p>
            <a:pPr marL="0" indent="0">
              <a:buNone/>
            </a:pPr>
            <a:r>
              <a:rPr lang="en-US" altLang="zh-CN" dirty="0"/>
              <a:t>   - Work if whole channel is a </a:t>
            </a:r>
            <a:r>
              <a:rPr lang="en-US" altLang="zh-CN" dirty="0" err="1"/>
              <a:t>whitebox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- Use timeout as a backup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FBDA3-AA60-4425-B104-5983E72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Summary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31B47-8F45-4BEB-9E4F-555AC05D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SafeTimer</a:t>
            </a:r>
            <a:r>
              <a:rPr lang="en-US" altLang="zh-CN" dirty="0"/>
              <a:t> achieves </a:t>
            </a:r>
            <a:r>
              <a:rPr lang="en-US" altLang="zh-CN" dirty="0">
                <a:solidFill>
                  <a:srgbClr val="FF0000"/>
                </a:solidFill>
              </a:rPr>
              <a:t>accurate </a:t>
            </a:r>
            <a:r>
              <a:rPr lang="en-US" altLang="zh-CN" dirty="0"/>
              <a:t>timeout detection despite </a:t>
            </a:r>
            <a:r>
              <a:rPr lang="en-US" altLang="zh-CN" dirty="0">
                <a:solidFill>
                  <a:srgbClr val="FF0000"/>
                </a:solidFill>
              </a:rPr>
              <a:t>arbitrary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processing delays </a:t>
            </a:r>
          </a:p>
          <a:p>
            <a:r>
              <a:rPr lang="en-US" altLang="zh-CN" dirty="0"/>
              <a:t> Users can set </a:t>
            </a:r>
            <a:r>
              <a:rPr lang="en-US" altLang="zh-CN" dirty="0">
                <a:solidFill>
                  <a:srgbClr val="FF0000"/>
                </a:solidFill>
              </a:rPr>
              <a:t>shorter</a:t>
            </a:r>
            <a:r>
              <a:rPr lang="en-US" altLang="zh-CN" dirty="0"/>
              <a:t> timeout intervals without sacriﬁcing   </a:t>
            </a:r>
          </a:p>
          <a:p>
            <a:pPr marL="0" indent="0">
              <a:buNone/>
            </a:pPr>
            <a:r>
              <a:rPr lang="en-US" altLang="zh-CN" dirty="0"/>
              <a:t>    accuracy </a:t>
            </a:r>
          </a:p>
          <a:p>
            <a:r>
              <a:rPr lang="en-US" altLang="zh-CN" dirty="0"/>
              <a:t> The </a:t>
            </a:r>
            <a:r>
              <a:rPr lang="en-US" altLang="zh-CN" dirty="0">
                <a:solidFill>
                  <a:srgbClr val="FF0000"/>
                </a:solidFill>
              </a:rPr>
              <a:t>overhead </a:t>
            </a:r>
            <a:r>
              <a:rPr lang="en-US" altLang="zh-CN" dirty="0"/>
              <a:t>of </a:t>
            </a:r>
            <a:r>
              <a:rPr lang="en-US" altLang="zh-CN" dirty="0" err="1"/>
              <a:t>SafeTimer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small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7EDBA-5B7A-47A9-A542-5020587C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</a:rPr>
              <a:t>Timeout Detection Can be Inaccurate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9B583-F1C8-45AE-B267-9E70E5EA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When timeout happens, it is hard to tell between:</a:t>
            </a:r>
          </a:p>
          <a:p>
            <a:endParaRPr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8BBA27-FA10-4F2E-91C0-7494C002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2775393"/>
            <a:ext cx="3661831" cy="13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2899D-4F93-4299-B11F-0F002A50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Question</a:t>
            </a:r>
            <a:endParaRPr lang="zh-CN" altLang="en-US" sz="36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B610B9-177F-4338-8CA9-B54827F1F1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162" y="1825625"/>
            <a:ext cx="696967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3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4E28B-64C6-4719-9907-C5C61758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How to Ensure System Correctness 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3093B-BF0B-4C20-A048-6082A56C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：基于</a:t>
            </a:r>
            <a:r>
              <a:rPr lang="en-US" altLang="zh-CN" dirty="0" err="1"/>
              <a:t>Paxos</a:t>
            </a:r>
            <a:r>
              <a:rPr lang="zh-CN" altLang="en-US" dirty="0"/>
              <a:t>的共识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z="2000" dirty="0"/>
              <a:t>     ensure correctness despite false failure reports</a:t>
            </a:r>
          </a:p>
          <a:p>
            <a:pPr lvl="1"/>
            <a:r>
              <a:rPr lang="en-US" altLang="zh-CN" sz="2000" dirty="0"/>
              <a:t> 	  allow short timeout for better availability</a:t>
            </a:r>
          </a:p>
          <a:p>
            <a:pPr lvl="1"/>
            <a:r>
              <a:rPr lang="en-US" altLang="zh-CN" sz="2000" dirty="0"/>
              <a:t>     high cost and complexity</a:t>
            </a:r>
          </a:p>
          <a:p>
            <a:pPr lvl="1"/>
            <a:r>
              <a:rPr lang="en-US" altLang="zh-CN" sz="2000" dirty="0"/>
              <a:t>     examples: Zookeeper, Chubby, Spanner, etc.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79FDA-DF4B-4862-90A7-127719EE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52" y="4594034"/>
            <a:ext cx="4038095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EC8CC-6D63-49D9-92C3-44DD2392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How to Ensure System Correctness 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C969C-F5DF-4F54-8FEB-7E901F86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：设置一个长超时间隔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z="2000" dirty="0"/>
              <a:t>   system correctness relies on timeout accuracy </a:t>
            </a:r>
          </a:p>
          <a:p>
            <a:pPr lvl="1"/>
            <a:r>
              <a:rPr lang="en-US" altLang="zh-CN" sz="2000" dirty="0"/>
              <a:t>   estimate the maximum delay of the communication channel </a:t>
            </a:r>
          </a:p>
          <a:p>
            <a:pPr lvl="1"/>
            <a:r>
              <a:rPr lang="en-US" altLang="zh-CN" sz="2000" dirty="0"/>
              <a:t>   </a:t>
            </a:r>
            <a:r>
              <a:rPr lang="fr-FR" altLang="zh-CN" sz="2000" dirty="0"/>
              <a:t>examples: HDFS, Ceph, Yarn, etc </a:t>
            </a:r>
          </a:p>
          <a:p>
            <a:pPr lvl="1"/>
            <a:r>
              <a:rPr lang="fr-FR" altLang="zh-CN" sz="2000" dirty="0"/>
              <a:t>   </a:t>
            </a:r>
            <a:r>
              <a:rPr lang="en-US" altLang="zh-CN" sz="2000" b="1" dirty="0"/>
              <a:t>Our work aims to improve this approach</a:t>
            </a:r>
          </a:p>
          <a:p>
            <a:pPr marL="457200" lvl="1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B97D94-B700-41B9-8040-16E85E55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85" y="4194869"/>
            <a:ext cx="2676190" cy="9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FF1A19-BA78-4C5C-8043-4C1701E5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24" y="4356774"/>
            <a:ext cx="2323809" cy="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5A3A60-9A68-4826-84D8-CCA566925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182" y="4356774"/>
            <a:ext cx="2361905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C144-589F-4A4B-9C6D-64EB85CF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The Dilemma: Availability </a:t>
            </a:r>
            <a:r>
              <a:rPr lang="en-US" altLang="zh-CN" sz="3600" b="1" dirty="0" err="1"/>
              <a:t>v.s</a:t>
            </a:r>
            <a:r>
              <a:rPr lang="en-US" altLang="zh-CN" sz="3600" b="1" dirty="0"/>
              <a:t>. Correctness 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70FB1-5335-4465-A629-3BDB3A00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Correctness: require </a:t>
            </a:r>
            <a:r>
              <a:rPr lang="en-US" altLang="zh-CN" b="1" dirty="0"/>
              <a:t>long timeout </a:t>
            </a:r>
            <a:r>
              <a:rPr lang="en-US" altLang="zh-CN" dirty="0"/>
              <a:t>to tolerate maximum delays </a:t>
            </a:r>
          </a:p>
          <a:p>
            <a:r>
              <a:rPr lang="en-US" altLang="zh-CN" dirty="0"/>
              <a:t> Availability: prefer </a:t>
            </a:r>
            <a:r>
              <a:rPr lang="en-US" altLang="zh-CN" b="1" dirty="0"/>
              <a:t>short timeout </a:t>
            </a:r>
            <a:r>
              <a:rPr lang="en-US" altLang="zh-CN" dirty="0"/>
              <a:t>for fast failure detection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D570DD-04BE-42A7-8B4F-BC492880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13" y="3429000"/>
            <a:ext cx="4133333" cy="260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4B2591-FF32-4BC2-812D-9EDB7015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32" y="1638524"/>
            <a:ext cx="8438095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90D8-5DA1-4F61-8D8C-1B531705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Motivations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10FF-1C3E-48A7-A54A-978589B3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Long delays in OS and application</a:t>
            </a:r>
          </a:p>
          <a:p>
            <a:pPr marL="514350" indent="-514350">
              <a:buAutoNum type="arabicPeriod"/>
            </a:pPr>
            <a:r>
              <a:rPr lang="en-US" altLang="zh-CN" dirty="0"/>
              <a:t>Their </a:t>
            </a:r>
            <a:r>
              <a:rPr lang="en-US" altLang="zh-CN" dirty="0" err="1"/>
              <a:t>whitebox</a:t>
            </a:r>
            <a:r>
              <a:rPr lang="en-US" altLang="zh-CN" dirty="0"/>
              <a:t> nature creates opportunities for better solutions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3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D5D05-D440-4047-BC05-9A296BD6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Heartbeat Delay in Our Experiment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FADA-A741-4609-A28E-0CABEBEE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5"/>
            <a:ext cx="10515600" cy="4351338"/>
          </a:xfrm>
        </p:spPr>
        <p:txBody>
          <a:bodyPr/>
          <a:lstStyle/>
          <a:p>
            <a:r>
              <a:rPr lang="en-US" altLang="zh-CN" dirty="0"/>
              <a:t> Disk I/O: 10 seconds </a:t>
            </a:r>
          </a:p>
          <a:p>
            <a:r>
              <a:rPr lang="en-US" altLang="zh-CN" dirty="0"/>
              <a:t> Packet processing: 2 seconds </a:t>
            </a:r>
          </a:p>
          <a:p>
            <a:r>
              <a:rPr lang="en-US" altLang="zh-CN" dirty="0"/>
              <a:t> </a:t>
            </a:r>
            <a:r>
              <a:rPr lang="fr-FR" altLang="zh-CN" dirty="0"/>
              <a:t>JVM garbage collection: 26 seconds </a:t>
            </a:r>
          </a:p>
          <a:p>
            <a:pPr>
              <a:lnSpc>
                <a:spcPct val="150000"/>
              </a:lnSpc>
            </a:pPr>
            <a:r>
              <a:rPr lang="fr-FR" altLang="zh-CN" dirty="0"/>
              <a:t> </a:t>
            </a:r>
            <a:r>
              <a:rPr lang="en-US" altLang="zh-CN" dirty="0"/>
              <a:t>Application speciﬁc delays: several minutes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-  </a:t>
            </a:r>
            <a:r>
              <a:rPr lang="en-US" altLang="zh-CN" sz="2400" dirty="0"/>
              <a:t>HDFS: directories deletion before heartbeat sending </a:t>
            </a:r>
          </a:p>
          <a:p>
            <a:pPr marL="0" indent="0">
              <a:buNone/>
            </a:pPr>
            <a:r>
              <a:rPr lang="en-US" altLang="zh-CN" dirty="0"/>
              <a:t>     -  </a:t>
            </a:r>
            <a:r>
              <a:rPr lang="en-US" altLang="zh-CN" sz="2400" dirty="0" err="1"/>
              <a:t>ZooKeeper</a:t>
            </a:r>
            <a:r>
              <a:rPr lang="en-US" altLang="zh-CN" sz="2400" dirty="0"/>
              <a:t>: session close/expire ﬂooding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00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69B4-AA61-4752-B768-51C3F1C8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Delays in OS and Application Are Significant 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625FC-E7F7-4B1B-AE56-B5AD7E12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Compared to default timeout, delays in OS and App are significant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HDFS: 30 seconds </a:t>
            </a:r>
          </a:p>
          <a:p>
            <a:r>
              <a:rPr lang="en-US" altLang="zh-CN" dirty="0" err="1"/>
              <a:t>Ceph</a:t>
            </a:r>
            <a:r>
              <a:rPr lang="en-US" altLang="zh-CN" dirty="0"/>
              <a:t>: 20 seconds </a:t>
            </a:r>
          </a:p>
          <a:p>
            <a:r>
              <a:rPr lang="en-US" altLang="zh-CN" dirty="0" err="1"/>
              <a:t>ZooKeeper</a:t>
            </a:r>
            <a:r>
              <a:rPr lang="en-US" altLang="zh-CN" dirty="0"/>
              <a:t>: 5 seconds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02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801</Words>
  <Application>Microsoft Office PowerPoint</Application>
  <PresentationFormat>宽屏</PresentationFormat>
  <Paragraphs>144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Accurate  Timeout  Detection  Despite   Arbitrary  Processing Delays</vt:lpstr>
      <vt:lpstr>Timeout is Widely Used in Failure Detection</vt:lpstr>
      <vt:lpstr>Timeout Detection Can be Inaccurate</vt:lpstr>
      <vt:lpstr>How to Ensure System Correctness </vt:lpstr>
      <vt:lpstr>How to Ensure System Correctness </vt:lpstr>
      <vt:lpstr>The Dilemma: Availability v.s. Correctness </vt:lpstr>
      <vt:lpstr>Motivations</vt:lpstr>
      <vt:lpstr>Heartbeat Delay in Our Experiment</vt:lpstr>
      <vt:lpstr>Delays in OS and Application Are Significant </vt:lpstr>
      <vt:lpstr>Motivations</vt:lpstr>
      <vt:lpstr>Existing Timeout Views Channel as a Blackbox and the OS and Application as a Whitebox</vt:lpstr>
      <vt:lpstr>Overview of SafeTimer</vt:lpstr>
      <vt:lpstr>Background: Concurrent Packet Processing</vt:lpstr>
      <vt:lpstr>SafeTimer’s Solution: Barrier Mechanism</vt:lpstr>
      <vt:lpstr>Preserve Per-Ring FIFO Order</vt:lpstr>
      <vt:lpstr>Send Barriers to Flush Heartbeats</vt:lpstr>
      <vt:lpstr>When Barriers Processed, Heartbeat Processed</vt:lpstr>
      <vt:lpstr>Overview of SafeTimer </vt:lpstr>
      <vt:lpstr>Problems in Existing Killing Mechanism</vt:lpstr>
      <vt:lpstr>Utilizing the Idea of Output Commit</vt:lpstr>
      <vt:lpstr>Block Sender When It Is Slow</vt:lpstr>
      <vt:lpstr>No Need to Include Maximal Delay For Whitebox</vt:lpstr>
      <vt:lpstr>Implementation Overview</vt:lpstr>
      <vt:lpstr>Evaluation Overview</vt:lpstr>
      <vt:lpstr>Evaluation: Accuracy</vt:lpstr>
      <vt:lpstr>Accuracy: Heartbeats Delayed/Dropped on Receiver/sender             </vt:lpstr>
      <vt:lpstr>Evaluation: Performance Overhead</vt:lpstr>
      <vt:lpstr>Related Work</vt:lpstr>
      <vt:lpstr>Summary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  Timeout  Detection  Despite   Arbitrary  Processing Delays</dc:title>
  <dc:creator>蕾 张</dc:creator>
  <cp:lastModifiedBy>张 蕾</cp:lastModifiedBy>
  <cp:revision>3</cp:revision>
  <dcterms:created xsi:type="dcterms:W3CDTF">2018-10-19T08:31:29Z</dcterms:created>
  <dcterms:modified xsi:type="dcterms:W3CDTF">2018-11-01T05:37:56Z</dcterms:modified>
</cp:coreProperties>
</file>