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3" r:id="rId7"/>
    <p:sldId id="282" r:id="rId8"/>
    <p:sldId id="260" r:id="rId9"/>
    <p:sldId id="264" r:id="rId10"/>
    <p:sldId id="265" r:id="rId11"/>
    <p:sldId id="271" r:id="rId12"/>
    <p:sldId id="272" r:id="rId13"/>
    <p:sldId id="273" r:id="rId14"/>
    <p:sldId id="266" r:id="rId15"/>
    <p:sldId id="274" r:id="rId16"/>
    <p:sldId id="276" r:id="rId17"/>
    <p:sldId id="267" r:id="rId18"/>
    <p:sldId id="297" r:id="rId19"/>
    <p:sldId id="268" r:id="rId20"/>
    <p:sldId id="269" r:id="rId21"/>
    <p:sldId id="270" r:id="rId22"/>
    <p:sldId id="278" r:id="rId23"/>
    <p:sldId id="298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1640" y="1122680"/>
            <a:ext cx="10839450" cy="2387600"/>
          </a:xfrm>
        </p:spPr>
        <p:txBody>
          <a:bodyPr>
            <a:normAutofit fontScale="90000"/>
          </a:bodyPr>
          <a:p>
            <a:r>
              <a:rPr lang="en-US" altLang="zh-CN"/>
              <a:t>Improving Service Availability of Cloud System by Predicting Disk Error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				</a:t>
            </a:r>
            <a:r>
              <a:rPr lang="zh-CN" altLang="en-US"/>
              <a:t>张游</a:t>
            </a:r>
            <a:endParaRPr lang="zh-CN" altLang="en-US"/>
          </a:p>
          <a:p>
            <a:r>
              <a:rPr lang="en-US" altLang="zh-CN"/>
              <a:t>				M201873223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推荐的方法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(1)Feature engineering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3)Feature Selection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non-predictive features(time-sensitive and environent-sensitive):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这些特征携带的信息与</a:t>
            </a:r>
            <a:r>
              <a:rPr lang="zh-CN" altLang="en-US"/>
              <a:t>训练时间</a:t>
            </a:r>
            <a:r>
              <a:rPr lang="en-US" altLang="zh-CN"/>
              <a:t>相关，但可能不适用于预测样本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下一段时间。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推荐的方法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(1)Feature engineering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3)Feature Selection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训练集</a:t>
            </a:r>
            <a:r>
              <a:rPr lang="zh-CN" altLang="en-US">
                <a:sym typeface="+mn-ea"/>
              </a:rPr>
              <a:t>根据时间</a:t>
            </a:r>
            <a:r>
              <a:rPr lang="en-US" altLang="zh-CN">
                <a:sym typeface="+mn-ea"/>
              </a:rPr>
              <a:t>分为</a:t>
            </a:r>
            <a:r>
              <a:rPr lang="zh-CN" altLang="en-US">
                <a:sym typeface="+mn-ea"/>
              </a:rPr>
              <a:t>两</a:t>
            </a:r>
            <a:r>
              <a:rPr lang="en-US" altLang="zh-CN">
                <a:sym typeface="+mn-ea"/>
              </a:rPr>
              <a:t>个部分，一个用于训练，另一个用于验证。如果在删除一个特性之后，验证集的性能会变得更好，那么该特性就会被删除 .  (Until less than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θ%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推荐的方法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(1)Feature engineering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3)Feature Selection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5840" y="737235"/>
            <a:ext cx="5245100" cy="55556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推荐的方法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(2)Cost-sensitive ranking model</a:t>
            </a:r>
            <a:r>
              <a:rPr lang="zh-CN" altLang="en-US"/>
              <a:t>（代价敏感排名模型）</a:t>
            </a:r>
            <a:endParaRPr lang="zh-CN" altLang="en-US"/>
          </a:p>
          <a:p>
            <a:r>
              <a:rPr lang="en-US" altLang="zh-CN"/>
              <a:t>We adopt the FastTree algorithm, which is a form of “Multiple Additive Regression Trees”(MART) gradient boosting algorithm.(output:the probability if being </a:t>
            </a:r>
            <a:r>
              <a:rPr lang="en-US" altLang="zh-CN">
                <a:solidFill>
                  <a:srgbClr val="FF0000"/>
                </a:solidFill>
              </a:rPr>
              <a:t>error proneness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我们选择排名前的r结果作为错误的结果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en-US" altLang="zh-CN"/>
              <a:t>r = argmin(cost = cost1*FPr + cost2*FNr)    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0" y="1553845"/>
            <a:ext cx="5047615" cy="4104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推荐的方法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(2)Cost-sensitive ranking model</a:t>
            </a:r>
            <a:endParaRPr lang="zh-CN" altLang="en-US"/>
          </a:p>
          <a:p>
            <a:pPr lvl="1"/>
            <a:r>
              <a:rPr lang="en-US" altLang="zh-CN"/>
              <a:t>r = argmin(cost = cost1*FPr + cost2*FNr)</a:t>
            </a:r>
            <a:endParaRPr lang="en-US" altLang="zh-CN"/>
          </a:p>
          <a:p>
            <a:pPr lvl="1"/>
            <a:r>
              <a:rPr lang="en-US" altLang="zh-CN"/>
              <a:t>False Positive(FP): 健康磁盘</a:t>
            </a:r>
            <a:r>
              <a:rPr lang="zh-CN" altLang="en-US"/>
              <a:t>被预测为错误的</a:t>
            </a:r>
            <a:endParaRPr lang="zh-CN" altLang="en-US"/>
          </a:p>
          <a:p>
            <a:pPr lvl="1"/>
            <a:r>
              <a:rPr lang="en-US" altLang="zh-CN"/>
              <a:t>False Negative(FN):错误的磁盘被认为是健康的.</a:t>
            </a:r>
            <a:endParaRPr lang="en-US" altLang="zh-CN"/>
          </a:p>
          <a:p>
            <a:pPr lvl="1"/>
            <a:r>
              <a:rPr lang="en-US" altLang="zh-CN"/>
              <a:t>FPr and FNr are the number of false positives and false negatives in the top r predicted results.   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Cost1 </a:t>
            </a:r>
            <a:r>
              <a:rPr lang="zh-CN" altLang="en-US"/>
              <a:t>：错误地将一个健康的磁盘识别为错误的代价</a:t>
            </a:r>
            <a:endParaRPr lang="zh-CN" altLang="en-US"/>
          </a:p>
          <a:p>
            <a:pPr lvl="1"/>
            <a:r>
              <a:rPr lang="en-US" altLang="zh-CN"/>
              <a:t>Cost2 </a:t>
            </a:r>
            <a:r>
              <a:rPr lang="zh-CN" altLang="en-US"/>
              <a:t>：没有识别出有问题的磁盘的代价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推荐的方法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(2)Cost-sensitive ranking model</a:t>
            </a:r>
            <a:endParaRPr lang="zh-CN" altLang="en-US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930" y="2351405"/>
            <a:ext cx="8878570" cy="3670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True Positive(TP):</a:t>
            </a:r>
            <a:r>
              <a:rPr lang="zh-CN" altLang="en-US"/>
              <a:t>错误的磁盘被预测为失败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False Positive(FP):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健康磁盘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被预测为失败的</a:t>
            </a:r>
            <a:r>
              <a:rPr lang="zh-CN" altLang="en-US"/>
              <a:t>.</a:t>
            </a:r>
            <a:endParaRPr lang="zh-CN" altLang="en-US"/>
          </a:p>
          <a:p>
            <a:r>
              <a:rPr lang="en-US" altLang="zh-CN"/>
              <a:t>True Negative(TN):</a:t>
            </a:r>
            <a:r>
              <a:rPr lang="zh-CN" altLang="en-US"/>
              <a:t>健康的磁盘被预测为健康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False Negative(FN):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错误的磁盘被认为是健康的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False Positive Rate(FPR)=FP/(FP+TN)   </a:t>
            </a:r>
            <a:r>
              <a:rPr lang="zh-CN" altLang="en-US"/>
              <a:t>越小越好</a:t>
            </a:r>
            <a:endParaRPr lang="zh-CN" altLang="en-US"/>
          </a:p>
          <a:p>
            <a:r>
              <a:rPr lang="en-US" altLang="zh-CN"/>
              <a:t>True Positive Rate(TPR)=TP/(TP+FN)   </a:t>
            </a:r>
            <a:r>
              <a:rPr lang="zh-CN" altLang="en-US"/>
              <a:t>越大越好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Result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propos</a:t>
            </a:r>
            <a:r>
              <a:rPr lang="en-US" altLang="zh-CN"/>
              <a:t>e</a:t>
            </a:r>
            <a:r>
              <a:rPr lang="zh-CN" altLang="en-US"/>
              <a:t> approach in predicting disk errors</a:t>
            </a:r>
            <a:endParaRPr lang="zh-CN" altLang="en-US"/>
          </a:p>
          <a:p>
            <a:r>
              <a:rPr lang="zh-CN" altLang="en-US"/>
              <a:t>propose feature engineering method</a:t>
            </a:r>
            <a:endParaRPr lang="zh-CN" altLang="en-US"/>
          </a:p>
          <a:p>
            <a:r>
              <a:rPr lang="zh-CN" altLang="en-US"/>
              <a:t>propose ranking model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Result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740" y="1109345"/>
            <a:ext cx="10099040" cy="50679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RQ2: How effective is the proposed feature engineering method?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-</a:t>
            </a:r>
            <a:r>
              <a:rPr lang="zh-CN" altLang="en-US"/>
              <a:t>S (traditional SMART-based features)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-</a:t>
            </a:r>
            <a:r>
              <a:rPr lang="zh-CN" altLang="en-US"/>
              <a:t>S+A (SMART and system-level signals)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-</a:t>
            </a:r>
            <a:r>
              <a:rPr lang="zh-CN" altLang="en-US"/>
              <a:t>S+A+F (SMART and system- level signals with feature selection, which         </a:t>
            </a:r>
            <a:r>
              <a:rPr lang="en-US" altLang="zh-CN"/>
              <a:t>is</a:t>
            </a:r>
            <a:r>
              <a:rPr lang="zh-CN" altLang="en-US"/>
              <a:t> used in CDEF).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6575" y="1896110"/>
            <a:ext cx="7308850" cy="3966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研究背景和动机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磁盘错误的</a:t>
            </a:r>
            <a:r>
              <a:rPr lang="zh-CN" altLang="en-US"/>
              <a:t>预测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(1)对于云系统来说，服务问题会导致巨大的收入损失和用户不满。因此，服务提供者为了提高服务的可用性，进行了大量的工作. (</a:t>
            </a:r>
            <a:r>
              <a:rPr lang="zh-CN" altLang="en-US"/>
              <a:t>服务可靠性</a:t>
            </a:r>
            <a:r>
              <a:rPr lang="en-US" altLang="zh-CN"/>
              <a:t>&gt; 99.999% </a:t>
            </a:r>
            <a:r>
              <a:rPr lang="zh-CN" altLang="en-US"/>
              <a:t>，即每个月不超过</a:t>
            </a:r>
            <a:r>
              <a:rPr lang="en-US" altLang="zh-CN"/>
              <a:t>26s</a:t>
            </a:r>
            <a:r>
              <a:rPr lang="zh-CN" altLang="en-US"/>
              <a:t>的服务不可用时间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(2)磁盘是云环境中最常见的故障组件之一</a:t>
            </a:r>
            <a:r>
              <a:rPr lang="zh-CN" altLang="en-US"/>
              <a:t>，如果能提前预测磁盘信息，就可以提前采取应对措施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RQ3: How effective is the proposed ranking model?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6535" y="2267585"/>
            <a:ext cx="9091930" cy="41217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150" y="2522855"/>
            <a:ext cx="10761345" cy="27495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9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 sz="9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en-US" altLang="zh-CN" sz="9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研究背景和动机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磁盘错误预测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(3)State-of-the-art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现有的工作主要使用</a:t>
            </a:r>
            <a:r>
              <a:rPr lang="zh-CN" altLang="en-US"/>
              <a:t>磁盘自带的</a:t>
            </a:r>
            <a:r>
              <a:rPr lang="en-US" altLang="zh-CN"/>
              <a:t>SMART</a:t>
            </a:r>
            <a:r>
              <a:rPr lang="en-US" altLang="zh-CN">
                <a:sym typeface="+mn-ea"/>
              </a:rPr>
              <a:t>(Self-Monitioring, Analysis and Reporting Technology data)</a:t>
            </a:r>
            <a:r>
              <a:rPr lang="zh-CN" altLang="en-US"/>
              <a:t>数据来分析磁盘的健康状况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现有的方法侧重于预测</a:t>
            </a:r>
            <a:r>
              <a:rPr lang="en-US" altLang="zh-CN">
                <a:solidFill>
                  <a:srgbClr val="FF0000"/>
                </a:solidFill>
              </a:rPr>
              <a:t>完全磁盘故障</a:t>
            </a:r>
            <a:r>
              <a:rPr lang="en-US" altLang="zh-CN"/>
              <a:t> (</a:t>
            </a:r>
            <a:r>
              <a:rPr lang="zh-CN" altLang="en-US"/>
              <a:t>比如</a:t>
            </a:r>
            <a:r>
              <a:rPr lang="en-US" altLang="zh-CN"/>
              <a:t> </a:t>
            </a:r>
            <a:r>
              <a:rPr lang="zh-CN" altLang="en-US"/>
              <a:t>磁盘可操作</a:t>
            </a:r>
            <a:r>
              <a:rPr lang="en-US" altLang="zh-CN"/>
              <a:t>/</a:t>
            </a:r>
            <a:r>
              <a:rPr lang="zh-CN" altLang="en-US"/>
              <a:t>不可操作</a:t>
            </a:r>
            <a:r>
              <a:rPr lang="en-US" altLang="zh-CN"/>
              <a:t>).  </a:t>
            </a:r>
            <a:r>
              <a:rPr lang="zh-CN" altLang="en-US"/>
              <a:t>而在此之前</a:t>
            </a:r>
            <a:r>
              <a:rPr lang="en-US" altLang="zh-CN"/>
              <a:t>上层服务可能已经受到</a:t>
            </a:r>
            <a:r>
              <a:rPr lang="en-US" altLang="zh-CN">
                <a:solidFill>
                  <a:srgbClr val="FF0000"/>
                </a:solidFill>
              </a:rPr>
              <a:t>磁盘错误</a:t>
            </a:r>
            <a:r>
              <a:rPr lang="en-US" altLang="zh-CN"/>
              <a:t>的影响 (比如延迟错误、超时错误和扇区错误)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4370" y="1568450"/>
            <a:ext cx="7484110" cy="4669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研究背景和动机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挑战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(1)极其不平衡的数据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3:10000的极端比率</a:t>
            </a:r>
            <a:r>
              <a:rPr lang="zh-CN" altLang="en-US"/>
              <a:t>造成了训练分类模型非常困难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所以一个简单的分类器可能会把所有的磁盘都判断为健康</a:t>
            </a:r>
            <a:r>
              <a:rPr lang="zh-CN" altLang="en-US"/>
              <a:t>磁盘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研究背景和动机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挑战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(2)Online prediction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Online prediction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使用历史数据来训练模型并预测未来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现有的工作通常以交叉验证的方式处理预测问题。数据被随机分为训练和测试集</a:t>
            </a:r>
            <a:r>
              <a:rPr lang="zh-CN" altLang="en-US">
                <a:sym typeface="+mn-ea"/>
              </a:rPr>
              <a:t>，因此两部分数据集都会包含过去和将来的数据，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online prediction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的训练和测试集是没有时间重合的数据的，因此该方法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online prediction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上效果较差</a:t>
            </a:r>
            <a:r>
              <a:rPr lang="zh-CN" altLang="en-US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而且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一些属性是</a:t>
            </a:r>
            <a:r>
              <a:rPr lang="en-US" altLang="zh-CN">
                <a:sym typeface="+mn-ea"/>
              </a:rPr>
              <a:t> time-sensitive or environment-sensitive.</a:t>
            </a:r>
            <a:r>
              <a:rPr lang="zh-CN" altLang="en-US">
                <a:sym typeface="+mn-ea"/>
              </a:rPr>
              <a:t>比如一个机架遭遇断电，则其上的所有磁盘都会经历这个环境的变化。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1410" y="1305560"/>
            <a:ext cx="8989060" cy="4871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CDEF(Cloud Disk Error Forecasting), improve service availability by predicting </a:t>
            </a:r>
            <a:r>
              <a:rPr lang="en-US" altLang="zh-CN">
                <a:solidFill>
                  <a:srgbClr val="FF0000"/>
                </a:solidFill>
              </a:rPr>
              <a:t>disks errors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9390" y="2815590"/>
            <a:ext cx="7999730" cy="33616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推荐的方法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(1)Feature engineering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1)SMART data + system-level signals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855" y="2704465"/>
            <a:ext cx="4130675" cy="3622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895" y="2900680"/>
            <a:ext cx="364363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推荐的方法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(1)Feature engineering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1)SMART data + system-level signals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Diff:feature x at time t, time window w.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Sigma:  </a:t>
            </a:r>
            <a:r>
              <a:rPr lang="zh-CN" altLang="en-US">
                <a:sym typeface="+mn-ea"/>
              </a:rPr>
              <a:t>方差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Bin:   </a:t>
            </a:r>
            <a:r>
              <a:rPr lang="zh-CN" altLang="en-US"/>
              <a:t>时间窗</a:t>
            </a:r>
            <a:r>
              <a:rPr lang="en-US" altLang="zh-CN"/>
              <a:t>w</a:t>
            </a:r>
            <a:r>
              <a:rPr lang="zh-CN" altLang="en-US"/>
              <a:t>内的属性值总和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9565" y="3310890"/>
            <a:ext cx="4314825" cy="624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540" y="4180840"/>
            <a:ext cx="4168140" cy="587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485" y="5187950"/>
            <a:ext cx="3563620" cy="911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2643</Words>
  <Application>WPS 演示</Application>
  <PresentationFormat>宽屏</PresentationFormat>
  <Paragraphs>143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Improving Service Availability of Cloud System by Predicting Disk Error</vt:lpstr>
      <vt:lpstr>研究背景和动机</vt:lpstr>
      <vt:lpstr>研究背景和动机 </vt:lpstr>
      <vt:lpstr>研究背景和动机 </vt:lpstr>
      <vt:lpstr>研究背景和动机 </vt:lpstr>
      <vt:lpstr>PowerPoint 演示文稿</vt:lpstr>
      <vt:lpstr>推荐的方法</vt:lpstr>
      <vt:lpstr>推荐的方法 </vt:lpstr>
      <vt:lpstr>推荐的方法</vt:lpstr>
      <vt:lpstr>推荐的方法</vt:lpstr>
      <vt:lpstr>推荐的方法</vt:lpstr>
      <vt:lpstr>推荐的方法</vt:lpstr>
      <vt:lpstr>推荐的方法</vt:lpstr>
      <vt:lpstr>推荐的方法</vt:lpstr>
      <vt:lpstr>推荐的方法</vt:lpstr>
      <vt:lpstr>Result</vt:lpstr>
      <vt:lpstr>PowerPoint 演示文稿</vt:lpstr>
      <vt:lpstr>Result </vt:lpstr>
      <vt:lpstr>Result</vt:lpstr>
      <vt:lpstr>Result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起个好名字</cp:lastModifiedBy>
  <cp:revision>78</cp:revision>
  <dcterms:created xsi:type="dcterms:W3CDTF">2018-10-14T07:31:00Z</dcterms:created>
  <dcterms:modified xsi:type="dcterms:W3CDTF">2018-10-18T03:50:02Z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