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On the diversity of cluster workloads and its impact on research results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 altLang="zh-CN"/>
          </a:p>
          <a:p>
            <a:r>
              <a:rPr lang="en-US" altLang="zh-CN"/>
              <a:t>M201873217 </a:t>
            </a:r>
            <a:r>
              <a:rPr lang="zh-CN" altLang="en-US"/>
              <a:t>阚航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3315" y="2080895"/>
            <a:ext cx="6545580" cy="4089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63090" y="1090295"/>
            <a:ext cx="8774430" cy="1353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大部分工作的到达时间都是亚秒级</a:t>
            </a:r>
            <a:r>
              <a:rPr lang="en-US" altLang="zh-CN" sz="2800"/>
              <a:t>- &gt; </a:t>
            </a:r>
            <a:r>
              <a:rPr lang="zh-CN" altLang="en-US" sz="2800"/>
              <a:t>被测系统的负载</a:t>
            </a:r>
            <a:endParaRPr lang="zh-CN" altLang="en-US" sz="2800"/>
          </a:p>
          <a:p>
            <a:r>
              <a:rPr lang="zh-CN" altLang="en-US"/>
              <a:t> 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51430" y="2134870"/>
            <a:ext cx="6752590" cy="37414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51430" y="784860"/>
            <a:ext cx="71570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Google</a:t>
            </a:r>
            <a:r>
              <a:rPr lang="zh-CN" altLang="en-US" sz="2800"/>
              <a:t>单任务多（</a:t>
            </a:r>
            <a:r>
              <a:rPr lang="en-US" altLang="zh-CN" sz="2800"/>
              <a:t>77%</a:t>
            </a:r>
            <a:r>
              <a:rPr lang="zh-CN" altLang="en-US" sz="2800"/>
              <a:t>），其它集群多任务多</a:t>
            </a:r>
            <a:endParaRPr lang="zh-CN" altLang="en-US"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67385"/>
            <a:ext cx="10515600" cy="5509895"/>
          </a:xfrm>
        </p:spPr>
        <p:txBody>
          <a:bodyPr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	User resource requests are more variable in the LANL and TwoSigma traces than in the Google trace.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改进：通过工作负载的整合来缓解资源不足的问题（</a:t>
            </a:r>
            <a:r>
              <a:rPr lang="en-US" altLang="zh-CN"/>
              <a:t>Google</a:t>
            </a:r>
            <a:r>
              <a:rPr lang="zh-CN" altLang="en-US"/>
              <a:t>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实现：在提交作业时分析并将其归类，进行整合。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Failure analysis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83835" y="1785620"/>
            <a:ext cx="6544945" cy="43002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69720" y="2301240"/>
            <a:ext cx="371475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unsuccessful jobs:</a:t>
            </a:r>
            <a:r>
              <a:rPr lang="zh-CN" altLang="en-US" sz="2800"/>
              <a:t>异常终止（被用户强行关掉）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1320800" y="4033520"/>
            <a:ext cx="375920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Unsuccessful job rates at Google </a:t>
            </a:r>
            <a:r>
              <a:rPr lang="en-US" altLang="zh-CN" sz="2800"/>
              <a:t>is</a:t>
            </a:r>
            <a:r>
              <a:rPr lang="zh-CN" altLang="en-US" sz="2800"/>
              <a:t> 1.4-6.8x higher than other traces</a:t>
            </a:r>
            <a:endParaRPr lang="zh-CN" altLang="en-US"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53330" y="1248410"/>
            <a:ext cx="6535420" cy="40862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83920" y="2468880"/>
            <a:ext cx="431736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Google</a:t>
            </a:r>
            <a:r>
              <a:rPr lang="zh-CN" altLang="en-US" sz="2800"/>
              <a:t>：不成功的作业比成功作业消耗更多的资源</a:t>
            </a:r>
            <a:endParaRPr lang="zh-CN" altLang="en-US"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 case study for dateset pluralism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	JvmPredict:</a:t>
            </a:r>
            <a:r>
              <a:rPr lang="zh-CN" altLang="en-US"/>
              <a:t>集群调度程序的作业运行预测模块，提高集群资源利用率。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根据作业运行时间信息作出更好的调度决策</a:t>
            </a:r>
            <a:r>
              <a:rPr lang="en-US" altLang="zh-CN"/>
              <a:t>-&gt;</a:t>
            </a:r>
            <a:r>
              <a:rPr lang="zh-CN" altLang="en-US"/>
              <a:t>优先安排延迟敏感作业，延迟高优先级批处理作业但不可超出批处理作业最后出来期限。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大前提：所提供的作业运行信息是准确的。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71720" y="844550"/>
            <a:ext cx="6273165" cy="47732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84200" y="1150620"/>
            <a:ext cx="428752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/>
              <a:t>依据：user ID, number of cores, job name (if present)</a:t>
            </a:r>
            <a:endParaRPr lang="zh-CN" altLang="en-US" sz="2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1740" y="1062355"/>
            <a:ext cx="7552690" cy="50380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94560" y="586740"/>
            <a:ext cx="15322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summary</a:t>
            </a:r>
            <a:endParaRPr lang="en-US" altLang="zh-CN" sz="2800"/>
          </a:p>
        </p:txBody>
      </p:sp>
      <p:sp>
        <p:nvSpPr>
          <p:cNvPr id="6" name="文本框 5"/>
          <p:cNvSpPr txBox="1"/>
          <p:nvPr/>
        </p:nvSpPr>
        <p:spPr>
          <a:xfrm>
            <a:off x="9169400" y="1701800"/>
            <a:ext cx="2540000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Private more similar to HPC, except:Failure rates, Job submission rate</a:t>
            </a:r>
            <a:endParaRPr lang="zh-CN" altLang="en-US" sz="2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950720" y="1821180"/>
            <a:ext cx="877443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conclusion:</a:t>
            </a:r>
            <a:endParaRPr lang="en-US" altLang="zh-CN" sz="2800"/>
          </a:p>
          <a:p>
            <a:r>
              <a:rPr lang="en-US" altLang="zh-CN" sz="2800"/>
              <a:t>      the plurality and diversity of dataset in the evaluation of new research is important.using mutiple traces allowed us to reliably rank data features by predictive power.</a:t>
            </a:r>
            <a:endParaRPr lang="en-US" altLang="zh-CN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研究目标：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use historical data to improve cluster efficiency</a:t>
            </a:r>
            <a:endParaRPr lang="zh-CN" altLang="en-US"/>
          </a:p>
          <a:p>
            <a:r>
              <a:rPr lang="zh-CN" altLang="en-US"/>
              <a:t>Produce generalizable models of cluster workloads</a:t>
            </a:r>
            <a:endParaRPr lang="zh-CN" altLang="en-US"/>
          </a:p>
          <a:p>
            <a:r>
              <a:rPr lang="en-US" altLang="zh-CN"/>
              <a:t>the evaluation of new research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hardware configuration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59880" y="635635"/>
            <a:ext cx="5048885" cy="49682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08710" y="1789430"/>
            <a:ext cx="482092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LANL: HPC cluster(high performence computing)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Two Sigma clusters:buiness analytics</a:t>
            </a:r>
            <a:endParaRPr lang="en-US" altLang="zh-CN" sz="2400"/>
          </a:p>
          <a:p>
            <a:r>
              <a:rPr lang="en-US" altLang="zh-CN" sz="2400"/>
              <a:t>      a Spark installation</a:t>
            </a:r>
            <a:endParaRPr lang="en-US" altLang="zh-CN" sz="2400"/>
          </a:p>
          <a:p>
            <a:r>
              <a:rPr lang="en-US" altLang="zh-CN" sz="2400"/>
              <a:t>      home-grown data analytics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90040" y="365125"/>
            <a:ext cx="9369425" cy="58121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Job characteristics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56150" y="1691005"/>
            <a:ext cx="6744970" cy="46424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2460" y="1736725"/>
            <a:ext cx="443992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/>
              <a:t> </a:t>
            </a:r>
            <a:r>
              <a:rPr lang="en-US" altLang="zh-CN" sz="2800"/>
              <a:t>job size:</a:t>
            </a:r>
            <a:endParaRPr lang="en-US" altLang="zh-CN" sz="2800"/>
          </a:p>
          <a:p>
            <a:pPr algn="l"/>
            <a:endParaRPr lang="zh-CN" altLang="en-US" sz="2800"/>
          </a:p>
          <a:p>
            <a:pPr algn="l"/>
            <a:r>
              <a:rPr lang="zh-CN" altLang="en-US" sz="2800"/>
              <a:t>Google jobs request 3 - 406x fewer CPU cores</a:t>
            </a:r>
            <a:endParaRPr lang="zh-CN" altLang="en-US" sz="2800"/>
          </a:p>
          <a:p>
            <a:pPr algn="l"/>
            <a:endParaRPr lang="zh-CN" altLang="en-US" sz="2800"/>
          </a:p>
          <a:p>
            <a:pPr algn="l"/>
            <a:r>
              <a:rPr lang="zh-CN" altLang="en-US" sz="2800"/>
              <a:t> LANL request sizes more uniformly distributed</a:t>
            </a:r>
            <a:endParaRPr lang="zh-CN" alt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42230" y="1463675"/>
            <a:ext cx="5987415" cy="39306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02310" y="1183640"/>
            <a:ext cx="443992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/>
              <a:t> </a:t>
            </a:r>
            <a:r>
              <a:rPr lang="en-US" altLang="zh-CN" sz="2800"/>
              <a:t>job duration:</a:t>
            </a:r>
            <a:endParaRPr lang="en-US" altLang="zh-CN" sz="2800"/>
          </a:p>
          <a:p>
            <a:pPr algn="l"/>
            <a:endParaRPr lang="zh-CN" altLang="en-US" sz="2800"/>
          </a:p>
          <a:p>
            <a:pPr algn="l"/>
            <a:r>
              <a:rPr lang="zh-CN" altLang="en-US" sz="2800"/>
              <a:t>Google jobs</a:t>
            </a:r>
            <a:r>
              <a:rPr lang="en-US" altLang="zh-CN" sz="2800"/>
              <a:t>:</a:t>
            </a:r>
            <a:r>
              <a:rPr lang="zh-CN" altLang="en-US" sz="2800"/>
              <a:t> </a:t>
            </a:r>
            <a:endParaRPr lang="zh-CN" altLang="en-US" sz="2800"/>
          </a:p>
          <a:p>
            <a:pPr algn="l"/>
            <a:r>
              <a:rPr lang="zh-CN" altLang="en-US" sz="2800"/>
              <a:t>    80% of jobs last less than 12 minutes each</a:t>
            </a:r>
            <a:endParaRPr lang="zh-CN" altLang="en-US" sz="2800"/>
          </a:p>
          <a:p>
            <a:pPr algn="l"/>
            <a:r>
              <a:rPr lang="zh-CN" altLang="en-US" sz="2800"/>
              <a:t>    is 4 - 5x shorter </a:t>
            </a:r>
            <a:r>
              <a:rPr lang="en-US" altLang="zh-CN" sz="2800"/>
              <a:t>than Two Sigma and LANL</a:t>
            </a:r>
            <a:endParaRPr lang="zh-CN" altLang="en-US" sz="2800"/>
          </a:p>
          <a:p>
            <a:pPr algn="l"/>
            <a:r>
              <a:rPr lang="zh-CN" altLang="en-US" sz="2800"/>
              <a:t>    </a:t>
            </a:r>
            <a:endParaRPr lang="zh-CN" altLang="en-US" sz="2800"/>
          </a:p>
          <a:p>
            <a:pPr algn="l"/>
            <a:r>
              <a:rPr lang="zh-CN" altLang="en-US" sz="2800"/>
              <a:t> </a:t>
            </a:r>
            <a:endParaRPr lang="zh-CN" altLang="en-US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6280" y="1017905"/>
            <a:ext cx="10515600" cy="4351338"/>
          </a:xfrm>
        </p:spPr>
        <p:txBody>
          <a:bodyPr/>
          <a:p>
            <a:r>
              <a:rPr lang="zh-CN" altLang="zh-CN"/>
              <a:t>作业调度程序的</a:t>
            </a:r>
            <a:r>
              <a:rPr lang="zh-CN" altLang="en-US"/>
              <a:t>效率依赖于绝大多数作业持续时间约为几分钟到十几分钟</a:t>
            </a:r>
            <a:endParaRPr lang="zh-CN" altLang="en-US"/>
          </a:p>
          <a:p>
            <a:r>
              <a:rPr lang="zh-CN" altLang="en-US"/>
              <a:t>分布式调度调度程序来提高短期作业的效率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34645"/>
            <a:ext cx="10515600" cy="1325563"/>
          </a:xfrm>
        </p:spPr>
        <p:txBody>
          <a:bodyPr/>
          <a:p>
            <a:r>
              <a:rPr lang="en-US" altLang="zh-CN" sz="4000"/>
              <a:t>Workload heterogeneous</a:t>
            </a:r>
            <a:endParaRPr lang="zh-CN" altLang="en-US" sz="400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41110" y="788670"/>
            <a:ext cx="5268595" cy="52806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9600" y="1539240"/>
            <a:ext cx="5730875" cy="4677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l">
              <a:buFont typeface="Wingdings" panose="05000000000000000000" charset="0"/>
              <a:buChar char="l"/>
            </a:pPr>
            <a:r>
              <a:rPr lang="zh-CN" altLang="en-US" sz="2800"/>
              <a:t>Diurnal patterns are universal. Clusters received more scheduling requests and smaller jobs at daytime</a:t>
            </a:r>
            <a:endParaRPr lang="zh-CN" altLang="en-US" sz="2800"/>
          </a:p>
          <a:p>
            <a:pPr marL="457200" indent="-457200" algn="l">
              <a:buFont typeface="Wingdings" panose="05000000000000000000" charset="0"/>
              <a:buChar char="l"/>
            </a:pPr>
            <a:r>
              <a:rPr lang="zh-CN" altLang="en-US" sz="2800"/>
              <a:t> </a:t>
            </a:r>
            <a:r>
              <a:rPr lang="en-US" altLang="zh-CN" sz="2800"/>
              <a:t>Google</a:t>
            </a:r>
            <a:r>
              <a:rPr lang="zh-CN" altLang="en-US" sz="2800"/>
              <a:t>：most active from midnight to 4 AM , presumably due to batch jobs</a:t>
            </a:r>
            <a:endParaRPr lang="zh-CN" altLang="en-US" sz="2800"/>
          </a:p>
          <a:p>
            <a:pPr marL="457200" indent="-457200" algn="l">
              <a:buFont typeface="Wingdings" panose="05000000000000000000" charset="0"/>
              <a:buChar char="l"/>
            </a:pPr>
            <a:r>
              <a:rPr lang="zh-CN" altLang="en-US" sz="2800"/>
              <a:t> Scheduling request rates differ by up to 3 orders of magnitude across clusters</a:t>
            </a:r>
            <a:endParaRPr lang="zh-CN" altLang="en-US"/>
          </a:p>
          <a:p>
            <a:pPr marL="285750" indent="-285750" algn="l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Resource utilization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对于</a:t>
            </a:r>
            <a:r>
              <a:rPr lang="en-US" altLang="zh-CN"/>
              <a:t>CPU</a:t>
            </a:r>
            <a:r>
              <a:rPr lang="zh-CN" altLang="en-US"/>
              <a:t>和内存的分配，</a:t>
            </a:r>
            <a:r>
              <a:rPr lang="en-US" altLang="zh-CN"/>
              <a:t>Google</a:t>
            </a:r>
            <a:r>
              <a:rPr lang="zh-CN" altLang="en-US"/>
              <a:t>过度配置</a:t>
            </a:r>
            <a:r>
              <a:rPr lang="en-US" altLang="zh-CN"/>
              <a:t>10%</a:t>
            </a:r>
            <a:r>
              <a:rPr lang="zh-CN" altLang="en-US"/>
              <a:t>，其它工作集群未分配范围在</a:t>
            </a:r>
            <a:r>
              <a:rPr lang="en-US" altLang="zh-CN"/>
              <a:t>2%-10%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</a:t>
            </a:r>
            <a:r>
              <a:rPr lang="zh-CN" altLang="en-US"/>
              <a:t>资源分配的不平衡与资源利用目的有关。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1874</Words>
  <Application>WPS 演示</Application>
  <PresentationFormat>宽屏</PresentationFormat>
  <Paragraphs>90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宋体</vt:lpstr>
      <vt:lpstr>Wingdings</vt:lpstr>
      <vt:lpstr>Wingdings</vt:lpstr>
      <vt:lpstr>Calibri Light</vt:lpstr>
      <vt:lpstr>Calibri</vt:lpstr>
      <vt:lpstr>微软雅黑</vt:lpstr>
      <vt:lpstr>Arial Unicode MS</vt:lpstr>
      <vt:lpstr>Office 主题</vt:lpstr>
      <vt:lpstr>On the diversity of cluster workloads and its impact on research results</vt:lpstr>
      <vt:lpstr>研究目标：</vt:lpstr>
      <vt:lpstr>hardware configuration</vt:lpstr>
      <vt:lpstr>PowerPoint 演示文稿</vt:lpstr>
      <vt:lpstr>Job characteristics</vt:lpstr>
      <vt:lpstr>PowerPoint 演示文稿</vt:lpstr>
      <vt:lpstr>PowerPoint 演示文稿</vt:lpstr>
      <vt:lpstr>Workload heterogeneous</vt:lpstr>
      <vt:lpstr>Resource utilization</vt:lpstr>
      <vt:lpstr>PowerPoint 演示文稿</vt:lpstr>
      <vt:lpstr>PowerPoint 演示文稿</vt:lpstr>
      <vt:lpstr>PowerPoint 演示文稿</vt:lpstr>
      <vt:lpstr>Failure analysis</vt:lpstr>
      <vt:lpstr>PowerPoint 演示文稿</vt:lpstr>
      <vt:lpstr>A case study for dateset pluralism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13</cp:revision>
  <dcterms:created xsi:type="dcterms:W3CDTF">2018-10-24T05:02:00Z</dcterms:created>
  <dcterms:modified xsi:type="dcterms:W3CDTF">2018-10-25T04:02:56Z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