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337" r:id="rId3"/>
    <p:sldId id="279" r:id="rId4"/>
    <p:sldId id="257" r:id="rId5"/>
    <p:sldId id="258" r:id="rId7"/>
    <p:sldId id="268" r:id="rId8"/>
    <p:sldId id="308" r:id="rId9"/>
    <p:sldId id="309" r:id="rId10"/>
    <p:sldId id="310" r:id="rId11"/>
    <p:sldId id="311" r:id="rId12"/>
    <p:sldId id="312" r:id="rId13"/>
    <p:sldId id="313" r:id="rId14"/>
    <p:sldId id="314" r:id="rId15"/>
    <p:sldId id="259" r:id="rId16"/>
    <p:sldId id="315" r:id="rId17"/>
    <p:sldId id="316" r:id="rId18"/>
    <p:sldId id="317" r:id="rId19"/>
    <p:sldId id="318" r:id="rId20"/>
    <p:sldId id="319" r:id="rId21"/>
    <p:sldId id="320" r:id="rId22"/>
    <p:sldId id="321" r:id="rId23"/>
    <p:sldId id="322" r:id="rId24"/>
    <p:sldId id="260" r:id="rId25"/>
    <p:sldId id="324" r:id="rId26"/>
    <p:sldId id="325" r:id="rId27"/>
    <p:sldId id="326" r:id="rId28"/>
    <p:sldId id="327" r:id="rId29"/>
    <p:sldId id="328" r:id="rId30"/>
    <p:sldId id="261" r:id="rId31"/>
    <p:sldId id="333" r:id="rId32"/>
    <p:sldId id="329" r:id="rId33"/>
    <p:sldId id="289" r:id="rId34"/>
  </p:sldIdLst>
  <p:sldSz cx="9144000" cy="51435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108" d="100"/>
          <a:sy n="108" d="100"/>
        </p:scale>
        <p:origin x="730" y="77"/>
      </p:cViewPr>
      <p:guideLst>
        <p:guide orient="horz" pos="1699"/>
        <p:guide pos="2974"/>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sz="1200">
                <a:latin typeface="微软雅黑" panose="020B0503020204020204" pitchFamily="34" charset="-122"/>
                <a:ea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mtClean="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DC3B152-9061-4AA3-B146-03D7E24B8809}"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2052" name="幻灯片图像占位符 3"/>
          <p:cNvSpPr>
            <a:spLocks noGrp="1" noRot="1" noChangeAspect="1"/>
          </p:cNvSpPr>
          <p:nvPr>
            <p:ph type="sldImg"/>
          </p:nvPr>
        </p:nvSpPr>
        <p:spPr>
          <a:xfrm>
            <a:off x="381000" y="685800"/>
            <a:ext cx="6096000" cy="3429000"/>
          </a:xfrm>
          <a:prstGeom prst="rect">
            <a:avLst/>
          </a:prstGeom>
          <a:noFill/>
          <a:ln w="9525">
            <a:noFill/>
          </a:ln>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t>单击此处编辑母版文本样式</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t>第二级</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t>第三级</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t>第四级</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t>第五级</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eaLnBrk="1" hangingPunct="1">
              <a:buFont typeface="Arial" panose="020B0604020202020204" pitchFamily="34" charset="0"/>
              <a:buNone/>
              <a:defRPr sz="1200">
                <a:latin typeface="微软雅黑" panose="020B0503020204020204" pitchFamily="34" charset="-122"/>
                <a:ea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eaLnBrk="1" hangingPunct="1">
              <a:buFont typeface="Arial" panose="020B0604020202020204" pitchFamily="34" charset="0"/>
              <a:buNone/>
              <a:defRPr smtClean="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8A50FD6-D5BB-478A-89A3-56D7C2F7BECE}" type="slidenum">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hf sldNum="0"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日期占位符 2"/>
          <p:cNvSpPr>
            <a:spLocks noGrp="1"/>
          </p:cNvSpPr>
          <p:nvPr>
            <p:ph type="dt" idx="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DC3B152-9061-4AA3-B146-03D7E24B8809}"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511947F-4E16-4CAA-BF61-59CD83CC807C}" type="datetime1">
              <a:rPr kumimoji="0" lang="zh-CN" altLang="en-US" sz="1200" b="0" i="0" u="none" strike="noStrike" kern="1200" cap="none" spc="0" normalizeH="0" baseline="0" noProof="0">
                <a:ln>
                  <a:noFill/>
                </a:ln>
                <a:solidFill>
                  <a:srgbClr val="898989"/>
                </a:solidFill>
                <a:effectLst/>
                <a:uLnTx/>
                <a:uFillTx/>
                <a:latin typeface="+mn-lt"/>
                <a:ea typeface="+mn-ea"/>
                <a:cs typeface="+mn-cs"/>
                <a:sym typeface="微软雅黑" panose="020B0503020204020204" pitchFamily="34" charset="-122"/>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微软雅黑" panose="020B0503020204020204" pitchFamily="34" charset="-122"/>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mn-lt"/>
              <a:ea typeface="+mn-ea"/>
              <a:cs typeface="+mn-cs"/>
              <a:sym typeface="微软雅黑" panose="020B0503020204020204" pitchFamily="34" charset="-122"/>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CB6FEE3-8B0C-4F20-A6A3-3AAC38822CEB}" type="slidenum">
              <a:rPr kumimoji="0" lang="zh-CN" altLang="en-US" sz="1200" b="0" i="0" u="none" strike="noStrike" kern="1200" cap="none" spc="0" normalizeH="0" baseline="0" noProof="0">
                <a:ln>
                  <a:noFill/>
                </a:ln>
                <a:solidFill>
                  <a:srgbClr val="898989"/>
                </a:solidFill>
                <a:effectLst/>
                <a:uLnTx/>
                <a:uFillTx/>
                <a:latin typeface="+mn-lt"/>
                <a:ea typeface="+mn-ea"/>
                <a:cs typeface="+mn-cs"/>
                <a:sym typeface="微软雅黑" panose="020B0503020204020204" pitchFamily="34" charset="-122"/>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微软雅黑" panose="020B0503020204020204"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hasCustomPrompt="1"/>
          </p:nvPr>
        </p:nvSpPr>
        <p:spPr/>
        <p:txBody>
          <a:bodyPr vert="eaVert"/>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511947F-4E16-4CAA-BF61-59CD83CC807C}" type="datetime1">
              <a:rPr kumimoji="0" lang="zh-CN" altLang="en-US" sz="1200" b="0" i="0" u="none" strike="noStrike" kern="1200" cap="none" spc="0" normalizeH="0" baseline="0" noProof="0">
                <a:ln>
                  <a:noFill/>
                </a:ln>
                <a:solidFill>
                  <a:srgbClr val="898989"/>
                </a:solidFill>
                <a:effectLst/>
                <a:uLnTx/>
                <a:uFillTx/>
                <a:latin typeface="+mn-lt"/>
                <a:ea typeface="+mn-ea"/>
                <a:cs typeface="+mn-cs"/>
                <a:sym typeface="微软雅黑" panose="020B0503020204020204" pitchFamily="34" charset="-122"/>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微软雅黑" panose="020B0503020204020204" pitchFamily="34" charset="-122"/>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mn-lt"/>
              <a:ea typeface="+mn-ea"/>
              <a:cs typeface="+mn-cs"/>
              <a:sym typeface="微软雅黑" panose="020B0503020204020204" pitchFamily="34" charset="-122"/>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CB6FEE3-8B0C-4F20-A6A3-3AAC38822CEB}" type="slidenum">
              <a:rPr kumimoji="0" lang="zh-CN" altLang="en-US" sz="1200" b="0" i="0" u="none" strike="noStrike" kern="1200" cap="none" spc="0" normalizeH="0" baseline="0" noProof="0">
                <a:ln>
                  <a:noFill/>
                </a:ln>
                <a:solidFill>
                  <a:srgbClr val="898989"/>
                </a:solidFill>
                <a:effectLst/>
                <a:uLnTx/>
                <a:uFillTx/>
                <a:latin typeface="+mn-lt"/>
                <a:ea typeface="+mn-ea"/>
                <a:cs typeface="+mn-cs"/>
                <a:sym typeface="微软雅黑" panose="020B0503020204020204" pitchFamily="34" charset="-122"/>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微软雅黑" panose="020B0503020204020204" pitchFamily="34"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hasCustomPrompt="1"/>
          </p:nvPr>
        </p:nvSpPr>
        <p:spPr>
          <a:xfrm>
            <a:off x="457200" y="206375"/>
            <a:ext cx="6019800" cy="4387850"/>
          </a:xfrm>
        </p:spPr>
        <p:txBody>
          <a:bodyPr vert="eaVert"/>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511947F-4E16-4CAA-BF61-59CD83CC807C}" type="datetime1">
              <a:rPr kumimoji="0" lang="zh-CN" altLang="en-US" sz="1200" b="0" i="0" u="none" strike="noStrike" kern="1200" cap="none" spc="0" normalizeH="0" baseline="0" noProof="0">
                <a:ln>
                  <a:noFill/>
                </a:ln>
                <a:solidFill>
                  <a:srgbClr val="898989"/>
                </a:solidFill>
                <a:effectLst/>
                <a:uLnTx/>
                <a:uFillTx/>
                <a:latin typeface="+mn-lt"/>
                <a:ea typeface="+mn-ea"/>
                <a:cs typeface="+mn-cs"/>
                <a:sym typeface="微软雅黑" panose="020B0503020204020204" pitchFamily="34" charset="-122"/>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微软雅黑" panose="020B0503020204020204" pitchFamily="34" charset="-122"/>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mn-lt"/>
              <a:ea typeface="+mn-ea"/>
              <a:cs typeface="+mn-cs"/>
              <a:sym typeface="微软雅黑" panose="020B0503020204020204" pitchFamily="34" charset="-122"/>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CB6FEE3-8B0C-4F20-A6A3-3AAC38822CEB}" type="slidenum">
              <a:rPr kumimoji="0" lang="zh-CN" altLang="en-US" sz="1200" b="0" i="0" u="none" strike="noStrike" kern="1200" cap="none" spc="0" normalizeH="0" baseline="0" noProof="0">
                <a:ln>
                  <a:noFill/>
                </a:ln>
                <a:solidFill>
                  <a:srgbClr val="898989"/>
                </a:solidFill>
                <a:effectLst/>
                <a:uLnTx/>
                <a:uFillTx/>
                <a:latin typeface="+mn-lt"/>
                <a:ea typeface="+mn-ea"/>
                <a:cs typeface="+mn-cs"/>
                <a:sym typeface="微软雅黑" panose="020B0503020204020204" pitchFamily="34" charset="-122"/>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微软雅黑" panose="020B0503020204020204"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hasCustomPrompt="1"/>
          </p:nvPr>
        </p:nvSpPr>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511947F-4E16-4CAA-BF61-59CD83CC807C}" type="datetime1">
              <a:rPr kumimoji="0" lang="zh-CN" altLang="en-US" sz="1200" b="0" i="0" u="none" strike="noStrike" kern="1200" cap="none" spc="0" normalizeH="0" baseline="0" noProof="0">
                <a:ln>
                  <a:noFill/>
                </a:ln>
                <a:solidFill>
                  <a:srgbClr val="898989"/>
                </a:solidFill>
                <a:effectLst/>
                <a:uLnTx/>
                <a:uFillTx/>
                <a:latin typeface="+mn-lt"/>
                <a:ea typeface="+mn-ea"/>
                <a:cs typeface="+mn-cs"/>
                <a:sym typeface="微软雅黑" panose="020B0503020204020204" pitchFamily="34" charset="-122"/>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微软雅黑" panose="020B0503020204020204" pitchFamily="34" charset="-122"/>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mn-lt"/>
              <a:ea typeface="+mn-ea"/>
              <a:cs typeface="+mn-cs"/>
              <a:sym typeface="微软雅黑" panose="020B0503020204020204" pitchFamily="34" charset="-122"/>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CB6FEE3-8B0C-4F20-A6A3-3AAC38822CEB}" type="slidenum">
              <a:rPr kumimoji="0" lang="zh-CN" altLang="en-US" sz="1200" b="0" i="0" u="none" strike="noStrike" kern="1200" cap="none" spc="0" normalizeH="0" baseline="0" noProof="0">
                <a:ln>
                  <a:noFill/>
                </a:ln>
                <a:solidFill>
                  <a:srgbClr val="898989"/>
                </a:solidFill>
                <a:effectLst/>
                <a:uLnTx/>
                <a:uFillTx/>
                <a:latin typeface="+mn-lt"/>
                <a:ea typeface="+mn-ea"/>
                <a:cs typeface="+mn-cs"/>
                <a:sym typeface="微软雅黑" panose="020B0503020204020204" pitchFamily="34" charset="-122"/>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hasCustomPrompt="1"/>
          </p:nvPr>
        </p:nvSpPr>
        <p:spPr>
          <a:xfrm>
            <a:off x="623888" y="3441700"/>
            <a:ext cx="7886700" cy="112553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a:t>编辑母版文本样式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511947F-4E16-4CAA-BF61-59CD83CC807C}" type="datetime1">
              <a:rPr kumimoji="0" lang="zh-CN" altLang="en-US" sz="1200" b="0" i="0" u="none" strike="noStrike" kern="1200" cap="none" spc="0" normalizeH="0" baseline="0" noProof="0">
                <a:ln>
                  <a:noFill/>
                </a:ln>
                <a:solidFill>
                  <a:srgbClr val="898989"/>
                </a:solidFill>
                <a:effectLst/>
                <a:uLnTx/>
                <a:uFillTx/>
                <a:latin typeface="+mn-lt"/>
                <a:ea typeface="+mn-ea"/>
                <a:cs typeface="+mn-cs"/>
                <a:sym typeface="微软雅黑" panose="020B0503020204020204" pitchFamily="34" charset="-122"/>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微软雅黑" panose="020B0503020204020204" pitchFamily="34" charset="-122"/>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mn-lt"/>
              <a:ea typeface="+mn-ea"/>
              <a:cs typeface="+mn-cs"/>
              <a:sym typeface="微软雅黑" panose="020B0503020204020204" pitchFamily="34" charset="-122"/>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CB6FEE3-8B0C-4F20-A6A3-3AAC38822CEB}" type="slidenum">
              <a:rPr kumimoji="0" lang="zh-CN" altLang="en-US" sz="1200" b="0" i="0" u="none" strike="noStrike" kern="1200" cap="none" spc="0" normalizeH="0" baseline="0" noProof="0">
                <a:ln>
                  <a:noFill/>
                </a:ln>
                <a:solidFill>
                  <a:srgbClr val="898989"/>
                </a:solidFill>
                <a:effectLst/>
                <a:uLnTx/>
                <a:uFillTx/>
                <a:latin typeface="+mn-lt"/>
                <a:ea typeface="+mn-ea"/>
                <a:cs typeface="+mn-cs"/>
                <a:sym typeface="微软雅黑" panose="020B0503020204020204" pitchFamily="34" charset="-122"/>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微软雅黑" panose="020B0503020204020204" pitchFamily="3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hasCustomPrompt="1"/>
          </p:nvPr>
        </p:nvSpPr>
        <p:spPr>
          <a:xfrm>
            <a:off x="457200" y="1200150"/>
            <a:ext cx="4038600" cy="3394075"/>
          </a:xfr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hasCustomPrompt="1"/>
          </p:nvPr>
        </p:nvSpPr>
        <p:spPr>
          <a:xfrm>
            <a:off x="4648200" y="1200150"/>
            <a:ext cx="4038600" cy="3394075"/>
          </a:xfr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511947F-4E16-4CAA-BF61-59CD83CC807C}" type="datetime1">
              <a:rPr kumimoji="0" lang="zh-CN" altLang="en-US" sz="1200" b="0" i="0" u="none" strike="noStrike" kern="1200" cap="none" spc="0" normalizeH="0" baseline="0" noProof="0">
                <a:ln>
                  <a:noFill/>
                </a:ln>
                <a:solidFill>
                  <a:srgbClr val="898989"/>
                </a:solidFill>
                <a:effectLst/>
                <a:uLnTx/>
                <a:uFillTx/>
                <a:latin typeface="+mn-lt"/>
                <a:ea typeface="+mn-ea"/>
                <a:cs typeface="+mn-cs"/>
                <a:sym typeface="微软雅黑" panose="020B0503020204020204" pitchFamily="34" charset="-122"/>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微软雅黑" panose="020B0503020204020204" pitchFamily="34" charset="-122"/>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mn-lt"/>
              <a:ea typeface="+mn-ea"/>
              <a:cs typeface="+mn-cs"/>
              <a:sym typeface="微软雅黑" panose="020B0503020204020204" pitchFamily="34" charset="-122"/>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CB6FEE3-8B0C-4F20-A6A3-3AAC38822CEB}" type="slidenum">
              <a:rPr kumimoji="0" lang="zh-CN" altLang="en-US" sz="1200" b="0" i="0" u="none" strike="noStrike" kern="1200" cap="none" spc="0" normalizeH="0" baseline="0" noProof="0">
                <a:ln>
                  <a:noFill/>
                </a:ln>
                <a:solidFill>
                  <a:srgbClr val="898989"/>
                </a:solidFill>
                <a:effectLst/>
                <a:uLnTx/>
                <a:uFillTx/>
                <a:latin typeface="+mn-lt"/>
                <a:ea typeface="+mn-ea"/>
                <a:cs typeface="+mn-cs"/>
                <a:sym typeface="微软雅黑" panose="020B0503020204020204" pitchFamily="34" charset="-122"/>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微软雅黑" panose="020B0503020204020204" pitchFamily="34"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hasCustomPrompt="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编辑母版文本样式</a:t>
            </a:r>
            <a:endParaRPr lang="zh-CN" altLang="en-US" strike="noStrike" noProof="1"/>
          </a:p>
        </p:txBody>
      </p:sp>
      <p:sp>
        <p:nvSpPr>
          <p:cNvPr id="4" name="内容占位符 3"/>
          <p:cNvSpPr>
            <a:spLocks noGrp="1"/>
          </p:cNvSpPr>
          <p:nvPr>
            <p:ph sz="half" idx="2" hasCustomPrompt="1"/>
          </p:nvPr>
        </p:nvSpPr>
        <p:spPr>
          <a:xfrm>
            <a:off x="630238" y="1879600"/>
            <a:ext cx="3868737" cy="2762250"/>
          </a:xfr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hasCustomPrompt="1"/>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编辑母版文本样式</a:t>
            </a:r>
            <a:endParaRPr lang="zh-CN" altLang="en-US" strike="noStrike" noProof="1"/>
          </a:p>
        </p:txBody>
      </p:sp>
      <p:sp>
        <p:nvSpPr>
          <p:cNvPr id="6" name="内容占位符 5"/>
          <p:cNvSpPr>
            <a:spLocks noGrp="1"/>
          </p:cNvSpPr>
          <p:nvPr>
            <p:ph sz="quarter" idx="4" hasCustomPrompt="1"/>
          </p:nvPr>
        </p:nvSpPr>
        <p:spPr>
          <a:xfrm>
            <a:off x="4629150" y="1879600"/>
            <a:ext cx="3887788" cy="2762250"/>
          </a:xfrm>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511947F-4E16-4CAA-BF61-59CD83CC807C}" type="datetime1">
              <a:rPr kumimoji="0" lang="zh-CN" altLang="en-US" sz="1200" b="0" i="0" u="none" strike="noStrike" kern="1200" cap="none" spc="0" normalizeH="0" baseline="0" noProof="0">
                <a:ln>
                  <a:noFill/>
                </a:ln>
                <a:solidFill>
                  <a:srgbClr val="898989"/>
                </a:solidFill>
                <a:effectLst/>
                <a:uLnTx/>
                <a:uFillTx/>
                <a:latin typeface="+mn-lt"/>
                <a:ea typeface="+mn-ea"/>
                <a:cs typeface="+mn-cs"/>
                <a:sym typeface="微软雅黑" panose="020B0503020204020204" pitchFamily="34" charset="-122"/>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微软雅黑" panose="020B0503020204020204" pitchFamily="34" charset="-122"/>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mn-lt"/>
              <a:ea typeface="+mn-ea"/>
              <a:cs typeface="+mn-cs"/>
              <a:sym typeface="微软雅黑" panose="020B0503020204020204" pitchFamily="34" charset="-122"/>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CB6FEE3-8B0C-4F20-A6A3-3AAC38822CEB}" type="slidenum">
              <a:rPr kumimoji="0" lang="zh-CN" altLang="en-US" sz="1200" b="0" i="0" u="none" strike="noStrike" kern="1200" cap="none" spc="0" normalizeH="0" baseline="0" noProof="0">
                <a:ln>
                  <a:noFill/>
                </a:ln>
                <a:solidFill>
                  <a:srgbClr val="898989"/>
                </a:solidFill>
                <a:effectLst/>
                <a:uLnTx/>
                <a:uFillTx/>
                <a:latin typeface="+mn-lt"/>
                <a:ea typeface="+mn-ea"/>
                <a:cs typeface="+mn-cs"/>
                <a:sym typeface="微软雅黑" panose="020B0503020204020204" pitchFamily="34" charset="-122"/>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微软雅黑" panose="020B0503020204020204" pitchFamily="34"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511947F-4E16-4CAA-BF61-59CD83CC807C}" type="datetime1">
              <a:rPr kumimoji="0" lang="zh-CN" altLang="en-US" sz="1200" b="0" i="0" u="none" strike="noStrike" kern="1200" cap="none" spc="0" normalizeH="0" baseline="0" noProof="0">
                <a:ln>
                  <a:noFill/>
                </a:ln>
                <a:solidFill>
                  <a:srgbClr val="898989"/>
                </a:solidFill>
                <a:effectLst/>
                <a:uLnTx/>
                <a:uFillTx/>
                <a:latin typeface="+mn-lt"/>
                <a:ea typeface="+mn-ea"/>
                <a:cs typeface="+mn-cs"/>
                <a:sym typeface="微软雅黑" panose="020B0503020204020204" pitchFamily="34" charset="-122"/>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微软雅黑" panose="020B0503020204020204" pitchFamily="34" charset="-122"/>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mn-lt"/>
              <a:ea typeface="+mn-ea"/>
              <a:cs typeface="+mn-cs"/>
              <a:sym typeface="微软雅黑" panose="020B0503020204020204" pitchFamily="34" charset="-122"/>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CB6FEE3-8B0C-4F20-A6A3-3AAC38822CEB}" type="slidenum">
              <a:rPr kumimoji="0" lang="zh-CN" altLang="en-US" sz="1200" b="0" i="0" u="none" strike="noStrike" kern="1200" cap="none" spc="0" normalizeH="0" baseline="0" noProof="0">
                <a:ln>
                  <a:noFill/>
                </a:ln>
                <a:solidFill>
                  <a:srgbClr val="898989"/>
                </a:solidFill>
                <a:effectLst/>
                <a:uLnTx/>
                <a:uFillTx/>
                <a:latin typeface="+mn-lt"/>
                <a:ea typeface="+mn-ea"/>
                <a:cs typeface="+mn-cs"/>
                <a:sym typeface="微软雅黑" panose="020B0503020204020204" pitchFamily="34" charset="-122"/>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微软雅黑" panose="020B0503020204020204" pitchFamily="3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511947F-4E16-4CAA-BF61-59CD83CC807C}" type="datetime1">
              <a:rPr kumimoji="0" lang="zh-CN" altLang="en-US" sz="1200" b="0" i="0" u="none" strike="noStrike" kern="1200" cap="none" spc="0" normalizeH="0" baseline="0" noProof="0">
                <a:ln>
                  <a:noFill/>
                </a:ln>
                <a:solidFill>
                  <a:srgbClr val="898989"/>
                </a:solidFill>
                <a:effectLst/>
                <a:uLnTx/>
                <a:uFillTx/>
                <a:latin typeface="+mn-lt"/>
                <a:ea typeface="+mn-ea"/>
                <a:cs typeface="+mn-cs"/>
                <a:sym typeface="微软雅黑" panose="020B0503020204020204" pitchFamily="34" charset="-122"/>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微软雅黑" panose="020B0503020204020204" pitchFamily="34" charset="-122"/>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mn-lt"/>
              <a:ea typeface="+mn-ea"/>
              <a:cs typeface="+mn-cs"/>
              <a:sym typeface="微软雅黑" panose="020B0503020204020204" pitchFamily="34" charset="-122"/>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CB6FEE3-8B0C-4F20-A6A3-3AAC38822CEB}" type="slidenum">
              <a:rPr kumimoji="0" lang="zh-CN" altLang="en-US" sz="1200" b="0" i="0" u="none" strike="noStrike" kern="1200" cap="none" spc="0" normalizeH="0" baseline="0" noProof="0">
                <a:ln>
                  <a:noFill/>
                </a:ln>
                <a:solidFill>
                  <a:srgbClr val="898989"/>
                </a:solidFill>
                <a:effectLst/>
                <a:uLnTx/>
                <a:uFillTx/>
                <a:latin typeface="+mn-lt"/>
                <a:ea typeface="+mn-ea"/>
                <a:cs typeface="+mn-cs"/>
                <a:sym typeface="微软雅黑" panose="020B0503020204020204" pitchFamily="34" charset="-122"/>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微软雅黑" panose="020B0503020204020204" pitchFamily="34"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hasCustomPrompt="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hasCustomPrompt="1"/>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511947F-4E16-4CAA-BF61-59CD83CC807C}" type="datetime1">
              <a:rPr kumimoji="0" lang="zh-CN" altLang="en-US" sz="1200" b="0" i="0" u="none" strike="noStrike" kern="1200" cap="none" spc="0" normalizeH="0" baseline="0" noProof="0">
                <a:ln>
                  <a:noFill/>
                </a:ln>
                <a:solidFill>
                  <a:srgbClr val="898989"/>
                </a:solidFill>
                <a:effectLst/>
                <a:uLnTx/>
                <a:uFillTx/>
                <a:latin typeface="+mn-lt"/>
                <a:ea typeface="+mn-ea"/>
                <a:cs typeface="+mn-cs"/>
                <a:sym typeface="微软雅黑" panose="020B0503020204020204" pitchFamily="34" charset="-122"/>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微软雅黑" panose="020B0503020204020204" pitchFamily="34" charset="-122"/>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mn-lt"/>
              <a:ea typeface="+mn-ea"/>
              <a:cs typeface="+mn-cs"/>
              <a:sym typeface="微软雅黑" panose="020B0503020204020204" pitchFamily="34" charset="-122"/>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CB6FEE3-8B0C-4F20-A6A3-3AAC38822CEB}" type="slidenum">
              <a:rPr kumimoji="0" lang="zh-CN" altLang="en-US" sz="1200" b="0" i="0" u="none" strike="noStrike" kern="1200" cap="none" spc="0" normalizeH="0" baseline="0" noProof="0">
                <a:ln>
                  <a:noFill/>
                </a:ln>
                <a:solidFill>
                  <a:srgbClr val="898989"/>
                </a:solidFill>
                <a:effectLst/>
                <a:uLnTx/>
                <a:uFillTx/>
                <a:latin typeface="+mn-lt"/>
                <a:ea typeface="+mn-ea"/>
                <a:cs typeface="+mn-cs"/>
                <a:sym typeface="微软雅黑" panose="020B0503020204020204" pitchFamily="34" charset="-122"/>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微软雅黑" panose="020B0503020204020204" pitchFamily="34"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788" y="741363"/>
            <a:ext cx="4629150" cy="36544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sym typeface="Calibri" panose="020F0502020204030204" pitchFamily="34" charset="0"/>
            </a:endParaRPr>
          </a:p>
        </p:txBody>
      </p:sp>
      <p:sp>
        <p:nvSpPr>
          <p:cNvPr id="4" name="文本占位符 3"/>
          <p:cNvSpPr>
            <a:spLocks noGrp="1"/>
          </p:cNvSpPr>
          <p:nvPr>
            <p:ph type="body" sz="half" idx="2" hasCustomPrompt="1"/>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511947F-4E16-4CAA-BF61-59CD83CC807C}" type="datetime1">
              <a:rPr kumimoji="0" lang="zh-CN" altLang="en-US" sz="1200" b="0" i="0" u="none" strike="noStrike" kern="1200" cap="none" spc="0" normalizeH="0" baseline="0" noProof="0">
                <a:ln>
                  <a:noFill/>
                </a:ln>
                <a:solidFill>
                  <a:srgbClr val="898989"/>
                </a:solidFill>
                <a:effectLst/>
                <a:uLnTx/>
                <a:uFillTx/>
                <a:latin typeface="+mn-lt"/>
                <a:ea typeface="+mn-ea"/>
                <a:cs typeface="+mn-cs"/>
                <a:sym typeface="微软雅黑" panose="020B0503020204020204" pitchFamily="34" charset="-122"/>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微软雅黑" panose="020B0503020204020204" pitchFamily="34" charset="-122"/>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mn-lt"/>
              <a:ea typeface="+mn-ea"/>
              <a:cs typeface="+mn-cs"/>
              <a:sym typeface="微软雅黑" panose="020B0503020204020204" pitchFamily="34" charset="-122"/>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CB6FEE3-8B0C-4F20-A6A3-3AAC38822CEB}" type="slidenum">
              <a:rPr kumimoji="0" lang="zh-CN" altLang="en-US" sz="1200" b="0" i="0" u="none" strike="noStrike" kern="1200" cap="none" spc="0" normalizeH="0" baseline="0" noProof="0">
                <a:ln>
                  <a:noFill/>
                </a:ln>
                <a:solidFill>
                  <a:srgbClr val="898989"/>
                </a:solidFill>
                <a:effectLst/>
                <a:uLnTx/>
                <a:uFillTx/>
                <a:latin typeface="+mn-lt"/>
                <a:ea typeface="+mn-ea"/>
                <a:cs typeface="+mn-cs"/>
                <a:sym typeface="微软雅黑" panose="020B0503020204020204" pitchFamily="34" charset="-122"/>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微软雅黑" panose="020B0503020204020204"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457200" y="206375"/>
            <a:ext cx="8229600" cy="857250"/>
          </a:xfrm>
          <a:prstGeom prst="rect">
            <a:avLst/>
          </a:prstGeom>
          <a:noFill/>
          <a:ln w="9525">
            <a:noFill/>
          </a:ln>
        </p:spPr>
        <p:txBody>
          <a:bodyPr anchor="ctr"/>
          <a:p>
            <a:pPr lvl="0" indent="-914400"/>
            <a:r>
              <a:rPr lang="zh-CN" altLang="zh-CN" dirty="0"/>
              <a:t>单击此处编辑母版标题样式</a:t>
            </a:r>
            <a:endParaRPr lang="zh-CN" altLang="zh-CN" dirty="0"/>
          </a:p>
        </p:txBody>
      </p:sp>
      <p:sp>
        <p:nvSpPr>
          <p:cNvPr id="1027" name="文本占位符 2"/>
          <p:cNvSpPr>
            <a:spLocks noGrp="1"/>
          </p:cNvSpPr>
          <p:nvPr>
            <p:ph type="body"/>
          </p:nvPr>
        </p:nvSpPr>
        <p:spPr>
          <a:xfrm>
            <a:off x="457200" y="1200150"/>
            <a:ext cx="8229600" cy="3394075"/>
          </a:xfrm>
          <a:prstGeom prst="rect">
            <a:avLst/>
          </a:prstGeom>
          <a:noFill/>
          <a:ln w="9525">
            <a:noFill/>
          </a:ln>
        </p:spPr>
        <p:txBody>
          <a:bodyPr anchor="t"/>
          <a:p>
            <a:pPr lvl="0" indent="-342900"/>
            <a:r>
              <a:rPr lang="zh-CN" altLang="zh-CN" dirty="0"/>
              <a:t>单击此处编辑母版文本样式</a:t>
            </a:r>
            <a:endParaRPr lang="zh-CN" altLang="zh-CN" dirty="0"/>
          </a:p>
          <a:p>
            <a:pPr lvl="1" indent="-285750"/>
            <a:r>
              <a:rPr lang="zh-CN" altLang="zh-CN" dirty="0"/>
              <a:t>第二级</a:t>
            </a:r>
            <a:endParaRPr lang="zh-CN" altLang="zh-CN" dirty="0"/>
          </a:p>
          <a:p>
            <a:pPr lvl="2" indent="-228600"/>
            <a:r>
              <a:rPr lang="zh-CN" altLang="zh-CN" dirty="0"/>
              <a:t>第三级</a:t>
            </a:r>
            <a:endParaRPr lang="zh-CN" altLang="zh-CN" dirty="0"/>
          </a:p>
          <a:p>
            <a:pPr lvl="3" indent="-228600"/>
            <a:r>
              <a:rPr lang="zh-CN" altLang="zh-CN" dirty="0"/>
              <a:t>第四级</a:t>
            </a:r>
            <a:endParaRPr lang="zh-CN" altLang="zh-CN" dirty="0"/>
          </a:p>
          <a:p>
            <a:pPr lvl="4" indent="-228600"/>
            <a:r>
              <a:rPr lang="zh-CN" altLang="zh-CN" dirty="0"/>
              <a:t>第五级</a:t>
            </a:r>
            <a:endParaRPr lang="zh-CN" altLang="zh-CN" dirty="0"/>
          </a:p>
        </p:txBody>
      </p:sp>
      <p:sp>
        <p:nvSpPr>
          <p:cNvPr id="1028" name="日期占位符 3"/>
          <p:cNvSpPr>
            <a:spLocks noGrp="1" noChangeArrowheads="1"/>
          </p:cNvSpPr>
          <p:nvPr>
            <p:ph type="dt" sz="half" idx="2"/>
          </p:nvPr>
        </p:nvSpPr>
        <p:spPr bwMode="auto">
          <a:xfrm>
            <a:off x="457200" y="4767263"/>
            <a:ext cx="2133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smtClean="0">
                <a:solidFill>
                  <a:srgbClr val="898989"/>
                </a:solidFill>
                <a:latin typeface="+mn-lt"/>
                <a:ea typeface="+mn-ea"/>
                <a:sym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511947F-4E16-4CAA-BF61-59CD83CC807C}" type="datetime1">
              <a:rPr kumimoji="0" lang="zh-CN" altLang="en-US" sz="1200" b="0" i="0" u="none" strike="noStrike" kern="1200" cap="none" spc="0" normalizeH="0" baseline="0" noProof="0">
                <a:ln>
                  <a:noFill/>
                </a:ln>
                <a:solidFill>
                  <a:srgbClr val="898989"/>
                </a:solidFill>
                <a:effectLst/>
                <a:uLnTx/>
                <a:uFillTx/>
                <a:latin typeface="+mn-lt"/>
                <a:ea typeface="+mn-ea"/>
                <a:cs typeface="+mn-cs"/>
                <a:sym typeface="微软雅黑" panose="020B0503020204020204" pitchFamily="34" charset="-122"/>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微软雅黑" panose="020B0503020204020204" pitchFamily="34" charset="-122"/>
            </a:endParaRPr>
          </a:p>
        </p:txBody>
      </p:sp>
      <p:sp>
        <p:nvSpPr>
          <p:cNvPr id="1029" name="页脚占位符 4"/>
          <p:cNvSpPr>
            <a:spLocks noGrp="1" noChangeArrowheads="1"/>
          </p:cNvSpPr>
          <p:nvPr>
            <p:ph type="ftr" sz="quarter" idx="3"/>
          </p:nvPr>
        </p:nvSpPr>
        <p:spPr bwMode="auto">
          <a:xfrm>
            <a:off x="3124200" y="4767263"/>
            <a:ext cx="2895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latin typeface="+mn-lt"/>
                <a:ea typeface="+mn-ea"/>
                <a:sym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mn-lt"/>
              <a:ea typeface="+mn-ea"/>
              <a:cs typeface="+mn-cs"/>
              <a:sym typeface="微软雅黑" panose="020B0503020204020204" pitchFamily="34" charset="-122"/>
            </a:endParaRPr>
          </a:p>
        </p:txBody>
      </p:sp>
      <p:sp>
        <p:nvSpPr>
          <p:cNvPr id="1030" name="灯片编号占位符 5"/>
          <p:cNvSpPr>
            <a:spLocks noGrp="1" noChangeArrowheads="1"/>
          </p:cNvSpPr>
          <p:nvPr>
            <p:ph type="sldNum" sz="quarter" idx="4"/>
          </p:nvPr>
        </p:nvSpPr>
        <p:spPr bwMode="auto">
          <a:xfrm>
            <a:off x="6553200" y="4767263"/>
            <a:ext cx="2133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smtClean="0">
                <a:solidFill>
                  <a:srgbClr val="898989"/>
                </a:solidFill>
                <a:latin typeface="+mn-lt"/>
                <a:ea typeface="+mn-ea"/>
                <a:sym typeface="微软雅黑" panose="020B0503020204020204" pitchFamily="34"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CB6FEE3-8B0C-4F20-A6A3-3AAC38822CEB}" type="slidenum">
              <a:rPr kumimoji="0" lang="zh-CN" altLang="en-US" sz="1200" b="0" i="0" u="none" strike="noStrike" kern="1200" cap="none" spc="0" normalizeH="0" baseline="0" noProof="0">
                <a:ln>
                  <a:noFill/>
                </a:ln>
                <a:solidFill>
                  <a:srgbClr val="898989"/>
                </a:solidFill>
                <a:effectLst/>
                <a:uLnTx/>
                <a:uFillTx/>
                <a:latin typeface="+mn-lt"/>
                <a:ea typeface="+mn-ea"/>
                <a:cs typeface="+mn-cs"/>
                <a:sym typeface="微软雅黑" panose="020B0503020204020204" pitchFamily="34" charset="-122"/>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946785" y="3169920"/>
            <a:ext cx="7727315" cy="922020"/>
          </a:xfrm>
          <a:prstGeom prst="rect">
            <a:avLst/>
          </a:prstGeom>
          <a:noFill/>
        </p:spPr>
        <p:txBody>
          <a:bodyPr wrap="square" rtlCol="0">
            <a:spAutoFit/>
          </a:bodyPr>
          <a:p>
            <a:r>
              <a:rPr lang="zh-CN" altLang="en-US"/>
              <a:t>作者及相关工作人员：</a:t>
            </a:r>
            <a:endParaRPr lang="zh-CN" altLang="en-US"/>
          </a:p>
          <a:p>
            <a:r>
              <a:rPr lang="zh-CN" altLang="en-US"/>
              <a:t>    NICOLAS LE SCOUARNEC JOINT WORK WITH FABIEN ANDR, STPHANE GOUACHE, ANTOINE MONSIFROT</a:t>
            </a:r>
            <a:endParaRPr lang="zh-CN" altLang="en-US"/>
          </a:p>
        </p:txBody>
      </p:sp>
      <p:sp>
        <p:nvSpPr>
          <p:cNvPr id="6" name="文本框 5"/>
          <p:cNvSpPr txBox="1"/>
          <p:nvPr/>
        </p:nvSpPr>
        <p:spPr>
          <a:xfrm>
            <a:off x="666115" y="1242695"/>
            <a:ext cx="7811770" cy="1599565"/>
          </a:xfrm>
          <a:prstGeom prst="rect">
            <a:avLst/>
          </a:prstGeom>
          <a:noFill/>
        </p:spPr>
        <p:txBody>
          <a:bodyPr wrap="square" rtlCol="0">
            <a:spAutoFit/>
          </a:bodyPr>
          <a:p>
            <a:pPr algn="ctr">
              <a:buFont typeface="Arial" panose="020B0604020202020204" pitchFamily="34" charset="0"/>
              <a:buNone/>
            </a:pPr>
            <a:r>
              <a:rPr lang="zh-CN" altLang="en-US" sz="2800" dirty="0">
                <a:solidFill>
                  <a:srgbClr val="C46700"/>
                </a:solidFill>
                <a:latin typeface="Impact" panose="020B0806030902050204" pitchFamily="34" charset="0"/>
                <a:ea typeface="微软雅黑" panose="020B0503020204020204" pitchFamily="34" charset="-122"/>
                <a:sym typeface="Impact" panose="020B0806030902050204" pitchFamily="34" charset="0"/>
              </a:rPr>
              <a:t>论文名：</a:t>
            </a:r>
            <a:endParaRPr lang="zh-CN" altLang="en-US" sz="2800" dirty="0">
              <a:solidFill>
                <a:srgbClr val="C46700"/>
              </a:solidFill>
              <a:latin typeface="Impact" panose="020B0806030902050204" pitchFamily="34" charset="0"/>
              <a:ea typeface="微软雅黑" panose="020B0503020204020204" pitchFamily="34" charset="-122"/>
              <a:sym typeface="Impact" panose="020B0806030902050204" pitchFamily="34" charset="0"/>
            </a:endParaRPr>
          </a:p>
          <a:p>
            <a:pPr algn="ctr">
              <a:buFont typeface="Arial" panose="020B0604020202020204" pitchFamily="34" charset="0"/>
              <a:buNone/>
            </a:pPr>
            <a:r>
              <a:rPr lang="zh-CN" altLang="en-US" sz="2800" dirty="0">
                <a:solidFill>
                  <a:srgbClr val="C46700"/>
                </a:solidFill>
                <a:latin typeface="Impact" panose="020B0806030902050204" pitchFamily="34" charset="0"/>
                <a:ea typeface="微软雅黑" panose="020B0503020204020204" pitchFamily="34" charset="-122"/>
                <a:sym typeface="Impact" panose="020B0806030902050204" pitchFamily="34" charset="0"/>
              </a:rPr>
              <a:t>Don’t share, Don’t lock: Large-scale Software </a:t>
            </a:r>
            <a:endParaRPr lang="zh-CN" altLang="en-US" sz="2800" dirty="0">
              <a:solidFill>
                <a:srgbClr val="C46700"/>
              </a:solidFill>
              <a:latin typeface="Impact" panose="020B0806030902050204" pitchFamily="34" charset="0"/>
              <a:ea typeface="微软雅黑" panose="020B0503020204020204" pitchFamily="34" charset="-122"/>
              <a:sym typeface="Impact" panose="020B0806030902050204" pitchFamily="34" charset="0"/>
            </a:endParaRPr>
          </a:p>
          <a:p>
            <a:pPr algn="ctr">
              <a:buFont typeface="Arial" panose="020B0604020202020204" pitchFamily="34" charset="0"/>
              <a:buNone/>
            </a:pPr>
            <a:r>
              <a:rPr lang="zh-CN" altLang="en-US" sz="2800" dirty="0">
                <a:solidFill>
                  <a:srgbClr val="C46700"/>
                </a:solidFill>
                <a:latin typeface="Impact" panose="020B0806030902050204" pitchFamily="34" charset="0"/>
                <a:ea typeface="微软雅黑" panose="020B0503020204020204" pitchFamily="34" charset="-122"/>
                <a:sym typeface="Impact" panose="020B0806030902050204" pitchFamily="34" charset="0"/>
              </a:rPr>
              <a:t>Connection Tracking with Krononat</a:t>
            </a:r>
            <a:endParaRPr lang="zh-CN" altLang="en-US" sz="2800" dirty="0">
              <a:solidFill>
                <a:srgbClr val="C46700"/>
              </a:solidFill>
              <a:latin typeface="Impact" panose="020B0806030902050204" pitchFamily="34" charset="0"/>
              <a:ea typeface="微软雅黑" panose="020B0503020204020204" pitchFamily="34" charset="-122"/>
              <a:sym typeface="Impact" panose="020B0806030902050204" pitchFamily="34" charset="0"/>
            </a:endParaRPr>
          </a:p>
          <a:p>
            <a:pPr algn="ctr">
              <a:buFont typeface="Arial" panose="020B0604020202020204" pitchFamily="34" charset="0"/>
              <a:buNone/>
            </a:pPr>
            <a:r>
              <a:rPr lang="zh-CN" sz="1400" dirty="0">
                <a:sym typeface="Calibri" panose="020F0502020204030204" pitchFamily="34" charset="0"/>
              </a:rPr>
              <a:t>本篇论文</a:t>
            </a:r>
            <a:r>
              <a:rPr sz="1400" dirty="0">
                <a:sym typeface="Calibri" panose="020F0502020204030204" pitchFamily="34" charset="0"/>
              </a:rPr>
              <a:t>载于2018年USENIX年度技术会议记录(USENIX ATC‘18)</a:t>
            </a:r>
            <a:endParaRPr lang="zh-CN" altLang="en-US" sz="1400" dirty="0">
              <a:solidFill>
                <a:srgbClr val="C467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7" name="文本框 6"/>
          <p:cNvSpPr txBox="1"/>
          <p:nvPr/>
        </p:nvSpPr>
        <p:spPr>
          <a:xfrm>
            <a:off x="895985" y="516255"/>
            <a:ext cx="6910705" cy="645160"/>
          </a:xfrm>
          <a:prstGeom prst="rect">
            <a:avLst/>
          </a:prstGeom>
          <a:noFill/>
        </p:spPr>
        <p:txBody>
          <a:bodyPr wrap="square" rtlCol="0">
            <a:spAutoFit/>
          </a:bodyPr>
          <a:p>
            <a:r>
              <a:rPr lang="zh-CN" altLang="en-US"/>
              <a:t>特别说明：本篇</a:t>
            </a:r>
            <a:r>
              <a:rPr lang="en-US" altLang="zh-CN"/>
              <a:t>PPT</a:t>
            </a:r>
            <a:r>
              <a:rPr lang="zh-CN" altLang="en-US"/>
              <a:t>仅用于学习使用，参考自</a:t>
            </a:r>
            <a:r>
              <a:rPr dirty="0">
                <a:sym typeface="Calibri" panose="020F0502020204030204" pitchFamily="34" charset="0"/>
              </a:rPr>
              <a:t>2018年USENIX年度技术会议记录(USENIX ATC‘18)</a:t>
            </a:r>
            <a:r>
              <a:rPr lang="zh-CN" dirty="0">
                <a:sym typeface="Calibri" panose="020F0502020204030204" pitchFamily="34" charset="0"/>
              </a:rPr>
              <a:t>的一篇论文</a:t>
            </a:r>
            <a:endParaRPr lang="zh-CN" dirty="0">
              <a:sym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953135" y="541655"/>
            <a:ext cx="3970655" cy="368300"/>
          </a:xfrm>
          <a:prstGeom prst="rect">
            <a:avLst/>
          </a:prstGeom>
          <a:noFill/>
        </p:spPr>
        <p:txBody>
          <a:bodyPr wrap="square" rtlCol="0">
            <a:spAutoFit/>
          </a:bodyPr>
          <a:p>
            <a:r>
              <a:rPr lang="zh-CN" altLang="en-US"/>
              <a:t>住宅区接入网简化结构</a:t>
            </a:r>
            <a:endParaRPr lang="zh-CN" altLang="en-US"/>
          </a:p>
        </p:txBody>
      </p:sp>
      <p:pic>
        <p:nvPicPr>
          <p:cNvPr id="7" name="图片 6" descr="SA}TZL$O5@}3JUCTPPWHW~V"/>
          <p:cNvPicPr>
            <a:picLocks noChangeAspect="1"/>
          </p:cNvPicPr>
          <p:nvPr/>
        </p:nvPicPr>
        <p:blipFill>
          <a:blip r:embed="rId1"/>
          <a:stretch>
            <a:fillRect/>
          </a:stretch>
        </p:blipFill>
        <p:spPr>
          <a:xfrm>
            <a:off x="2028190" y="1009015"/>
            <a:ext cx="4728845" cy="2772410"/>
          </a:xfrm>
          <a:prstGeom prst="rect">
            <a:avLst/>
          </a:prstGeom>
        </p:spPr>
      </p:pic>
      <p:sp>
        <p:nvSpPr>
          <p:cNvPr id="8" name="文本框 7"/>
          <p:cNvSpPr txBox="1"/>
          <p:nvPr/>
        </p:nvSpPr>
        <p:spPr>
          <a:xfrm>
            <a:off x="802005" y="4147185"/>
            <a:ext cx="5426075" cy="368300"/>
          </a:xfrm>
          <a:prstGeom prst="rect">
            <a:avLst/>
          </a:prstGeom>
          <a:noFill/>
        </p:spPr>
        <p:txBody>
          <a:bodyPr wrap="square" rtlCol="0">
            <a:spAutoFit/>
          </a:bodyPr>
          <a:p>
            <a:r>
              <a:rPr lang="en-US" altLang="zh-CN"/>
              <a:t>BRAS</a:t>
            </a:r>
            <a:r>
              <a:rPr lang="zh-CN" altLang="en-US"/>
              <a:t>：</a:t>
            </a:r>
            <a:r>
              <a:rPr lang="en-US" altLang="zh-CN"/>
              <a:t>NAT</a:t>
            </a:r>
            <a:r>
              <a:rPr lang="zh-CN" altLang="en-US"/>
              <a:t>和</a:t>
            </a:r>
            <a:r>
              <a:rPr lang="en-US" altLang="zh-CN"/>
              <a:t>firewall</a:t>
            </a:r>
            <a:r>
              <a:rPr lang="zh-CN" altLang="en-US"/>
              <a:t>处理的数据包百万级别</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36245" y="548005"/>
            <a:ext cx="3271520" cy="368300"/>
          </a:xfrm>
          <a:prstGeom prst="rect">
            <a:avLst/>
          </a:prstGeom>
          <a:noFill/>
        </p:spPr>
        <p:txBody>
          <a:bodyPr wrap="square" rtlCol="0">
            <a:spAutoFit/>
          </a:bodyPr>
          <a:p>
            <a:r>
              <a:rPr lang="en-US" altLang="zh-CN"/>
              <a:t>NAT</a:t>
            </a:r>
            <a:r>
              <a:rPr lang="zh-CN" altLang="en-US"/>
              <a:t>解决方案：硬件和软件</a:t>
            </a:r>
            <a:endParaRPr lang="zh-CN" altLang="en-US"/>
          </a:p>
        </p:txBody>
      </p:sp>
      <p:sp>
        <p:nvSpPr>
          <p:cNvPr id="6" name="文本框 5"/>
          <p:cNvSpPr txBox="1"/>
          <p:nvPr/>
        </p:nvSpPr>
        <p:spPr>
          <a:xfrm>
            <a:off x="581025" y="1058545"/>
            <a:ext cx="8089265" cy="1691005"/>
          </a:xfrm>
          <a:prstGeom prst="rect">
            <a:avLst/>
          </a:prstGeom>
          <a:noFill/>
        </p:spPr>
        <p:txBody>
          <a:bodyPr wrap="square" rtlCol="0">
            <a:spAutoFit/>
          </a:bodyPr>
          <a:p>
            <a:pPr>
              <a:lnSpc>
                <a:spcPct val="130000"/>
              </a:lnSpc>
            </a:pPr>
            <a:r>
              <a:rPr lang="en-US" altLang="zh-CN" sz="1600"/>
              <a:t>1.</a:t>
            </a:r>
            <a:r>
              <a:rPr lang="zh-CN" altLang="en-US" sz="1600"/>
              <a:t>硬件：主要供应商提供NAT解决方案，</a:t>
            </a:r>
            <a:endParaRPr lang="zh-CN" altLang="en-US" sz="1600"/>
          </a:p>
          <a:p>
            <a:pPr>
              <a:lnSpc>
                <a:spcPct val="130000"/>
              </a:lnSpc>
            </a:pPr>
            <a:r>
              <a:rPr lang="zh-CN" altLang="en-US" sz="1600"/>
              <a:t>   可以容纳大量用户产生的流量</a:t>
            </a:r>
            <a:endParaRPr lang="zh-CN" altLang="en-US" sz="1600"/>
          </a:p>
          <a:p>
            <a:pPr>
              <a:lnSpc>
                <a:spcPct val="130000"/>
              </a:lnSpc>
            </a:pPr>
            <a:r>
              <a:rPr lang="zh-CN" altLang="en-US" sz="1600"/>
              <a:t>   成本高还有缺乏弹性（不能动态调整），</a:t>
            </a:r>
            <a:endParaRPr lang="zh-CN" altLang="en-US" sz="1600"/>
          </a:p>
          <a:p>
            <a:pPr>
              <a:lnSpc>
                <a:spcPct val="130000"/>
              </a:lnSpc>
            </a:pPr>
            <a:r>
              <a:rPr lang="zh-CN" altLang="en-US" sz="1600"/>
              <a:t>   可靠性有限（</a:t>
            </a:r>
            <a:r>
              <a:rPr lang="en-US" altLang="zh-CN" sz="1600"/>
              <a:t>1+1</a:t>
            </a:r>
            <a:r>
              <a:rPr lang="zh-CN" altLang="en-US" sz="1600"/>
              <a:t>？），</a:t>
            </a:r>
            <a:endParaRPr lang="zh-CN" altLang="en-US" sz="1600"/>
          </a:p>
          <a:p>
            <a:pPr>
              <a:lnSpc>
                <a:spcPct val="130000"/>
              </a:lnSpc>
            </a:pPr>
            <a:r>
              <a:rPr lang="zh-CN" altLang="en-US" sz="1600"/>
              <a:t>   不灵活</a:t>
            </a:r>
            <a:endParaRPr lang="zh-CN" altLang="en-US" sz="1600"/>
          </a:p>
        </p:txBody>
      </p:sp>
      <p:sp>
        <p:nvSpPr>
          <p:cNvPr id="8" name="文本框 7"/>
          <p:cNvSpPr txBox="1"/>
          <p:nvPr/>
        </p:nvSpPr>
        <p:spPr>
          <a:xfrm>
            <a:off x="581025" y="3264535"/>
            <a:ext cx="7434580" cy="878840"/>
          </a:xfrm>
          <a:prstGeom prst="rect">
            <a:avLst/>
          </a:prstGeom>
          <a:noFill/>
        </p:spPr>
        <p:txBody>
          <a:bodyPr wrap="square" rtlCol="0">
            <a:spAutoFit/>
          </a:bodyPr>
          <a:p>
            <a:pPr>
              <a:lnSpc>
                <a:spcPct val="160000"/>
              </a:lnSpc>
            </a:pPr>
            <a:r>
              <a:rPr lang="en-US" altLang="zh-CN" sz="1600"/>
              <a:t>2.</a:t>
            </a:r>
            <a:r>
              <a:rPr lang="zh-CN" altLang="en-US" sz="1600"/>
              <a:t>软件</a:t>
            </a:r>
            <a:r>
              <a:rPr lang="en-US" altLang="zh-CN" sz="1600"/>
              <a:t>NAT</a:t>
            </a:r>
            <a:r>
              <a:rPr lang="zh-CN" altLang="en-US" sz="1600"/>
              <a:t>：一种多用户状态防火墙和NAT服务.Krononat分布在多个服务器上，因此可以处理数百万用户产生的负载</a:t>
            </a:r>
            <a:endParaRPr lang="zh-CN" altLang="en-US"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619125" y="352425"/>
            <a:ext cx="3197225" cy="368300"/>
          </a:xfrm>
          <a:prstGeom prst="rect">
            <a:avLst/>
          </a:prstGeom>
          <a:noFill/>
        </p:spPr>
        <p:txBody>
          <a:bodyPr wrap="square" rtlCol="0">
            <a:spAutoFit/>
          </a:bodyPr>
          <a:p>
            <a:r>
              <a:rPr lang="en-US" altLang="zh-CN"/>
              <a:t>Krononat</a:t>
            </a:r>
            <a:endParaRPr lang="en-US" altLang="zh-CN"/>
          </a:p>
        </p:txBody>
      </p:sp>
      <p:sp>
        <p:nvSpPr>
          <p:cNvPr id="6" name="文本框 5"/>
          <p:cNvSpPr txBox="1"/>
          <p:nvPr/>
        </p:nvSpPr>
        <p:spPr>
          <a:xfrm>
            <a:off x="738505" y="963930"/>
            <a:ext cx="7706360" cy="368300"/>
          </a:xfrm>
          <a:prstGeom prst="rect">
            <a:avLst/>
          </a:prstGeom>
          <a:noFill/>
        </p:spPr>
        <p:txBody>
          <a:bodyPr wrap="square" rtlCol="0">
            <a:spAutoFit/>
          </a:bodyPr>
          <a:p>
            <a:r>
              <a:rPr lang="zh-CN" altLang="en-US"/>
              <a:t>实现基础：</a:t>
            </a:r>
            <a:r>
              <a:rPr lang="en-US" altLang="zh-CN"/>
              <a:t>DPDK</a:t>
            </a:r>
            <a:r>
              <a:rPr lang="zh-CN" altLang="en-US"/>
              <a:t>（Date plane development kit）包数据处理加速的软件库</a:t>
            </a:r>
            <a:endParaRPr lang="zh-CN" altLang="en-US"/>
          </a:p>
        </p:txBody>
      </p:sp>
      <p:sp>
        <p:nvSpPr>
          <p:cNvPr id="8" name="文本框 7"/>
          <p:cNvSpPr txBox="1"/>
          <p:nvPr/>
        </p:nvSpPr>
        <p:spPr>
          <a:xfrm>
            <a:off x="738505" y="1506220"/>
            <a:ext cx="7862570" cy="368300"/>
          </a:xfrm>
          <a:prstGeom prst="rect">
            <a:avLst/>
          </a:prstGeom>
          <a:noFill/>
        </p:spPr>
        <p:txBody>
          <a:bodyPr wrap="square" rtlCol="0">
            <a:spAutoFit/>
          </a:bodyPr>
          <a:p>
            <a:r>
              <a:rPr lang="zh-CN" altLang="en-US"/>
              <a:t>适用范围：支持</a:t>
            </a:r>
            <a:r>
              <a:rPr lang="en-US" altLang="zh-CN"/>
              <a:t>IPV4</a:t>
            </a:r>
            <a:r>
              <a:rPr lang="zh-CN" altLang="en-US"/>
              <a:t>，也可扩展到</a:t>
            </a:r>
            <a:r>
              <a:rPr lang="en-US" altLang="zh-CN"/>
              <a:t>IPV6</a:t>
            </a:r>
            <a:endParaRPr lang="en-US" altLang="zh-CN"/>
          </a:p>
        </p:txBody>
      </p:sp>
      <p:sp>
        <p:nvSpPr>
          <p:cNvPr id="9" name="文本框 8"/>
          <p:cNvSpPr txBox="1"/>
          <p:nvPr/>
        </p:nvSpPr>
        <p:spPr>
          <a:xfrm>
            <a:off x="738505" y="2214880"/>
            <a:ext cx="5786120" cy="368300"/>
          </a:xfrm>
          <a:prstGeom prst="rect">
            <a:avLst/>
          </a:prstGeom>
          <a:noFill/>
        </p:spPr>
        <p:txBody>
          <a:bodyPr wrap="square" rtlCol="0">
            <a:spAutoFit/>
          </a:bodyPr>
          <a:p>
            <a:r>
              <a:rPr lang="zh-CN" altLang="en-US"/>
              <a:t>位于</a:t>
            </a:r>
            <a:r>
              <a:rPr lang="en-US" altLang="zh-CN"/>
              <a:t>BRAS</a:t>
            </a:r>
            <a:r>
              <a:rPr lang="zh-CN" altLang="en-US"/>
              <a:t>级别，接收隧道通信，转发</a:t>
            </a:r>
            <a:r>
              <a:rPr lang="en-US" altLang="zh-CN"/>
              <a:t>NAT</a:t>
            </a:r>
            <a:r>
              <a:rPr lang="zh-CN" altLang="en-US"/>
              <a:t>转换数据包</a:t>
            </a:r>
            <a:endParaRPr lang="zh-CN" altLang="en-US"/>
          </a:p>
        </p:txBody>
      </p:sp>
      <p:sp>
        <p:nvSpPr>
          <p:cNvPr id="10" name="文本框 9"/>
          <p:cNvSpPr txBox="1"/>
          <p:nvPr/>
        </p:nvSpPr>
        <p:spPr>
          <a:xfrm>
            <a:off x="738505" y="2929255"/>
            <a:ext cx="6854190" cy="368300"/>
          </a:xfrm>
          <a:prstGeom prst="rect">
            <a:avLst/>
          </a:prstGeom>
          <a:noFill/>
        </p:spPr>
        <p:txBody>
          <a:bodyPr wrap="square" rtlCol="0">
            <a:spAutoFit/>
          </a:bodyPr>
          <a:p>
            <a:r>
              <a:rPr lang="zh-CN" altLang="en-US"/>
              <a:t>用户分组碎片化并动态映射</a:t>
            </a:r>
            <a:endParaRPr lang="zh-CN" altLang="en-US"/>
          </a:p>
        </p:txBody>
      </p:sp>
      <p:sp>
        <p:nvSpPr>
          <p:cNvPr id="11" name="文本框 10"/>
          <p:cNvSpPr txBox="1"/>
          <p:nvPr/>
        </p:nvSpPr>
        <p:spPr>
          <a:xfrm>
            <a:off x="738505" y="3649345"/>
            <a:ext cx="5463540" cy="368300"/>
          </a:xfrm>
          <a:prstGeom prst="rect">
            <a:avLst/>
          </a:prstGeom>
          <a:noFill/>
        </p:spPr>
        <p:txBody>
          <a:bodyPr wrap="square" rtlCol="0">
            <a:spAutoFit/>
          </a:bodyPr>
          <a:p>
            <a:r>
              <a:rPr lang="zh-CN" altLang="en-US"/>
              <a:t>主从服务器同时工作，避免服务中断</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矩形 121"/>
          <p:cNvSpPr/>
          <p:nvPr/>
        </p:nvSpPr>
        <p:spPr>
          <a:xfrm>
            <a:off x="0" y="0"/>
            <a:ext cx="9144000" cy="5143500"/>
          </a:xfrm>
          <a:prstGeom prst="rect">
            <a:avLst/>
          </a:prstGeom>
          <a:solidFill>
            <a:srgbClr val="282828"/>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7173" name="Group 6"/>
          <p:cNvGrpSpPr/>
          <p:nvPr/>
        </p:nvGrpSpPr>
        <p:grpSpPr>
          <a:xfrm>
            <a:off x="584200" y="515938"/>
            <a:ext cx="2474913" cy="4068762"/>
            <a:chOff x="0" y="0"/>
            <a:chExt cx="2476153" cy="4069266"/>
          </a:xfrm>
        </p:grpSpPr>
        <p:sp>
          <p:nvSpPr>
            <p:cNvPr id="7174" name="矩形 79"/>
            <p:cNvSpPr/>
            <p:nvPr/>
          </p:nvSpPr>
          <p:spPr>
            <a:xfrm>
              <a:off x="0" y="0"/>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75" name="矩形 86"/>
            <p:cNvSpPr/>
            <p:nvPr/>
          </p:nvSpPr>
          <p:spPr>
            <a:xfrm>
              <a:off x="437624" y="0"/>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76" name="矩形 93"/>
            <p:cNvSpPr/>
            <p:nvPr/>
          </p:nvSpPr>
          <p:spPr>
            <a:xfrm>
              <a:off x="875248" y="0"/>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77" name="矩形 100"/>
            <p:cNvSpPr/>
            <p:nvPr/>
          </p:nvSpPr>
          <p:spPr>
            <a:xfrm>
              <a:off x="1312872" y="0"/>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78" name="矩形 107"/>
            <p:cNvSpPr/>
            <p:nvPr/>
          </p:nvSpPr>
          <p:spPr>
            <a:xfrm>
              <a:off x="1750496" y="0"/>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79" name="矩形 114"/>
            <p:cNvSpPr/>
            <p:nvPr/>
          </p:nvSpPr>
          <p:spPr>
            <a:xfrm>
              <a:off x="2188121" y="0"/>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80" name="矩形 126"/>
            <p:cNvSpPr/>
            <p:nvPr/>
          </p:nvSpPr>
          <p:spPr>
            <a:xfrm>
              <a:off x="0" y="406202"/>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81" name="矩形 127"/>
            <p:cNvSpPr/>
            <p:nvPr/>
          </p:nvSpPr>
          <p:spPr>
            <a:xfrm>
              <a:off x="437624" y="406202"/>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82" name="矩形 128"/>
            <p:cNvSpPr/>
            <p:nvPr/>
          </p:nvSpPr>
          <p:spPr>
            <a:xfrm>
              <a:off x="875248" y="406202"/>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83" name="矩形 129"/>
            <p:cNvSpPr/>
            <p:nvPr/>
          </p:nvSpPr>
          <p:spPr>
            <a:xfrm>
              <a:off x="1312872" y="406202"/>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84" name="矩形 130"/>
            <p:cNvSpPr/>
            <p:nvPr/>
          </p:nvSpPr>
          <p:spPr>
            <a:xfrm>
              <a:off x="1750496" y="406202"/>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85" name="矩形 131"/>
            <p:cNvSpPr/>
            <p:nvPr/>
          </p:nvSpPr>
          <p:spPr>
            <a:xfrm>
              <a:off x="2188121" y="406202"/>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86" name="矩形 132"/>
            <p:cNvSpPr/>
            <p:nvPr/>
          </p:nvSpPr>
          <p:spPr>
            <a:xfrm>
              <a:off x="0" y="828081"/>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87" name="矩形 133"/>
            <p:cNvSpPr/>
            <p:nvPr/>
          </p:nvSpPr>
          <p:spPr>
            <a:xfrm>
              <a:off x="437624" y="828081"/>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88" name="矩形 134"/>
            <p:cNvSpPr/>
            <p:nvPr/>
          </p:nvSpPr>
          <p:spPr>
            <a:xfrm>
              <a:off x="875248" y="828081"/>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89" name="矩形 135"/>
            <p:cNvSpPr/>
            <p:nvPr/>
          </p:nvSpPr>
          <p:spPr>
            <a:xfrm>
              <a:off x="1312872" y="828081"/>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90" name="矩形 136"/>
            <p:cNvSpPr/>
            <p:nvPr/>
          </p:nvSpPr>
          <p:spPr>
            <a:xfrm>
              <a:off x="1750496" y="828081"/>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91" name="矩形 137"/>
            <p:cNvSpPr/>
            <p:nvPr/>
          </p:nvSpPr>
          <p:spPr>
            <a:xfrm>
              <a:off x="2188121" y="828081"/>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92" name="矩形 138"/>
            <p:cNvSpPr/>
            <p:nvPr/>
          </p:nvSpPr>
          <p:spPr>
            <a:xfrm>
              <a:off x="0" y="1249960"/>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93" name="矩形 139"/>
            <p:cNvSpPr/>
            <p:nvPr/>
          </p:nvSpPr>
          <p:spPr>
            <a:xfrm>
              <a:off x="437624" y="1249960"/>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94" name="矩形 140"/>
            <p:cNvSpPr/>
            <p:nvPr/>
          </p:nvSpPr>
          <p:spPr>
            <a:xfrm>
              <a:off x="875248" y="1249960"/>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95" name="矩形 141"/>
            <p:cNvSpPr/>
            <p:nvPr/>
          </p:nvSpPr>
          <p:spPr>
            <a:xfrm>
              <a:off x="1312872" y="1249960"/>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96" name="矩形 142"/>
            <p:cNvSpPr/>
            <p:nvPr/>
          </p:nvSpPr>
          <p:spPr>
            <a:xfrm>
              <a:off x="1750496" y="1249960"/>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97" name="矩形 143"/>
            <p:cNvSpPr/>
            <p:nvPr/>
          </p:nvSpPr>
          <p:spPr>
            <a:xfrm>
              <a:off x="2188121" y="1249960"/>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98" name="矩形 144"/>
            <p:cNvSpPr/>
            <p:nvPr/>
          </p:nvSpPr>
          <p:spPr>
            <a:xfrm>
              <a:off x="0" y="1671839"/>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99" name="矩形 145"/>
            <p:cNvSpPr/>
            <p:nvPr/>
          </p:nvSpPr>
          <p:spPr>
            <a:xfrm>
              <a:off x="437624" y="1671839"/>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00" name="矩形 146"/>
            <p:cNvSpPr/>
            <p:nvPr/>
          </p:nvSpPr>
          <p:spPr>
            <a:xfrm>
              <a:off x="875248" y="1671839"/>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01" name="矩形 147"/>
            <p:cNvSpPr/>
            <p:nvPr/>
          </p:nvSpPr>
          <p:spPr>
            <a:xfrm>
              <a:off x="1312872" y="1671839"/>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02" name="矩形 148"/>
            <p:cNvSpPr/>
            <p:nvPr/>
          </p:nvSpPr>
          <p:spPr>
            <a:xfrm>
              <a:off x="1750496" y="1671839"/>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03" name="矩形 149"/>
            <p:cNvSpPr/>
            <p:nvPr/>
          </p:nvSpPr>
          <p:spPr>
            <a:xfrm>
              <a:off x="2188121" y="1671839"/>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04" name="矩形 150"/>
            <p:cNvSpPr/>
            <p:nvPr/>
          </p:nvSpPr>
          <p:spPr>
            <a:xfrm>
              <a:off x="0" y="2093718"/>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05" name="矩形 151"/>
            <p:cNvSpPr/>
            <p:nvPr/>
          </p:nvSpPr>
          <p:spPr>
            <a:xfrm>
              <a:off x="437624" y="2093718"/>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06" name="矩形 152"/>
            <p:cNvSpPr/>
            <p:nvPr/>
          </p:nvSpPr>
          <p:spPr>
            <a:xfrm>
              <a:off x="875248" y="2093718"/>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07" name="矩形 153"/>
            <p:cNvSpPr/>
            <p:nvPr/>
          </p:nvSpPr>
          <p:spPr>
            <a:xfrm>
              <a:off x="1312872" y="2093718"/>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08" name="矩形 154"/>
            <p:cNvSpPr/>
            <p:nvPr/>
          </p:nvSpPr>
          <p:spPr>
            <a:xfrm>
              <a:off x="1750496" y="2093718"/>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09" name="矩形 155"/>
            <p:cNvSpPr/>
            <p:nvPr/>
          </p:nvSpPr>
          <p:spPr>
            <a:xfrm>
              <a:off x="2188121" y="2093718"/>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10" name="矩形 156"/>
            <p:cNvSpPr/>
            <p:nvPr/>
          </p:nvSpPr>
          <p:spPr>
            <a:xfrm>
              <a:off x="0" y="2515597"/>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11" name="矩形 157"/>
            <p:cNvSpPr/>
            <p:nvPr/>
          </p:nvSpPr>
          <p:spPr>
            <a:xfrm>
              <a:off x="437624" y="2515597"/>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12" name="矩形 158"/>
            <p:cNvSpPr/>
            <p:nvPr/>
          </p:nvSpPr>
          <p:spPr>
            <a:xfrm>
              <a:off x="875248" y="2515597"/>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13" name="矩形 159"/>
            <p:cNvSpPr/>
            <p:nvPr/>
          </p:nvSpPr>
          <p:spPr>
            <a:xfrm>
              <a:off x="1312872" y="2515597"/>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14" name="矩形 160"/>
            <p:cNvSpPr/>
            <p:nvPr/>
          </p:nvSpPr>
          <p:spPr>
            <a:xfrm>
              <a:off x="1750496" y="2515597"/>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15" name="矩形 161"/>
            <p:cNvSpPr/>
            <p:nvPr/>
          </p:nvSpPr>
          <p:spPr>
            <a:xfrm>
              <a:off x="2188121" y="2515597"/>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16" name="矩形 162"/>
            <p:cNvSpPr/>
            <p:nvPr/>
          </p:nvSpPr>
          <p:spPr>
            <a:xfrm>
              <a:off x="0" y="2937476"/>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17" name="矩形 163"/>
            <p:cNvSpPr/>
            <p:nvPr/>
          </p:nvSpPr>
          <p:spPr>
            <a:xfrm>
              <a:off x="437624" y="2937476"/>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18" name="矩形 164"/>
            <p:cNvSpPr/>
            <p:nvPr/>
          </p:nvSpPr>
          <p:spPr>
            <a:xfrm>
              <a:off x="875248" y="2937476"/>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19" name="矩形 165"/>
            <p:cNvSpPr/>
            <p:nvPr/>
          </p:nvSpPr>
          <p:spPr>
            <a:xfrm>
              <a:off x="1312872" y="2937476"/>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20" name="矩形 166"/>
            <p:cNvSpPr/>
            <p:nvPr/>
          </p:nvSpPr>
          <p:spPr>
            <a:xfrm>
              <a:off x="1750496" y="2937476"/>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21" name="矩形 167"/>
            <p:cNvSpPr/>
            <p:nvPr/>
          </p:nvSpPr>
          <p:spPr>
            <a:xfrm>
              <a:off x="2188121" y="2937476"/>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22" name="矩形 168"/>
            <p:cNvSpPr/>
            <p:nvPr/>
          </p:nvSpPr>
          <p:spPr>
            <a:xfrm>
              <a:off x="0" y="3359355"/>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23" name="矩形 169"/>
            <p:cNvSpPr/>
            <p:nvPr/>
          </p:nvSpPr>
          <p:spPr>
            <a:xfrm>
              <a:off x="437624" y="3359355"/>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24" name="矩形 170"/>
            <p:cNvSpPr/>
            <p:nvPr/>
          </p:nvSpPr>
          <p:spPr>
            <a:xfrm>
              <a:off x="875248" y="3359355"/>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25" name="矩形 171"/>
            <p:cNvSpPr/>
            <p:nvPr/>
          </p:nvSpPr>
          <p:spPr>
            <a:xfrm>
              <a:off x="1312872" y="3359355"/>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26" name="矩形 172"/>
            <p:cNvSpPr/>
            <p:nvPr/>
          </p:nvSpPr>
          <p:spPr>
            <a:xfrm>
              <a:off x="1750496" y="3359355"/>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27" name="矩形 173"/>
            <p:cNvSpPr/>
            <p:nvPr/>
          </p:nvSpPr>
          <p:spPr>
            <a:xfrm>
              <a:off x="2188121" y="3359355"/>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28" name="矩形 174"/>
            <p:cNvSpPr/>
            <p:nvPr/>
          </p:nvSpPr>
          <p:spPr>
            <a:xfrm>
              <a:off x="0" y="3781234"/>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29" name="矩形 175"/>
            <p:cNvSpPr/>
            <p:nvPr/>
          </p:nvSpPr>
          <p:spPr>
            <a:xfrm>
              <a:off x="437624" y="3781234"/>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30" name="矩形 176"/>
            <p:cNvSpPr/>
            <p:nvPr/>
          </p:nvSpPr>
          <p:spPr>
            <a:xfrm>
              <a:off x="875248" y="3781234"/>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31" name="矩形 177"/>
            <p:cNvSpPr/>
            <p:nvPr/>
          </p:nvSpPr>
          <p:spPr>
            <a:xfrm>
              <a:off x="1312872" y="3781234"/>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32" name="矩形 178"/>
            <p:cNvSpPr/>
            <p:nvPr/>
          </p:nvSpPr>
          <p:spPr>
            <a:xfrm>
              <a:off x="1750496" y="3781234"/>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33" name="矩形 179"/>
            <p:cNvSpPr/>
            <p:nvPr/>
          </p:nvSpPr>
          <p:spPr>
            <a:xfrm>
              <a:off x="2188121" y="3781234"/>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7234" name="Group 67"/>
          <p:cNvGrpSpPr/>
          <p:nvPr/>
        </p:nvGrpSpPr>
        <p:grpSpPr>
          <a:xfrm>
            <a:off x="584200" y="515938"/>
            <a:ext cx="2474913" cy="4068762"/>
            <a:chOff x="0" y="0"/>
            <a:chExt cx="2476153" cy="4069266"/>
          </a:xfrm>
        </p:grpSpPr>
        <p:sp>
          <p:nvSpPr>
            <p:cNvPr id="7235" name="矩形 3"/>
            <p:cNvSpPr/>
            <p:nvPr/>
          </p:nvSpPr>
          <p:spPr>
            <a:xfrm>
              <a:off x="0" y="0"/>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36" name="矩形 4"/>
            <p:cNvSpPr/>
            <p:nvPr/>
          </p:nvSpPr>
          <p:spPr>
            <a:xfrm>
              <a:off x="437624" y="0"/>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37" name="矩形 5"/>
            <p:cNvSpPr/>
            <p:nvPr/>
          </p:nvSpPr>
          <p:spPr>
            <a:xfrm>
              <a:off x="875248" y="0"/>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38" name="矩形 6"/>
            <p:cNvSpPr/>
            <p:nvPr/>
          </p:nvSpPr>
          <p:spPr>
            <a:xfrm>
              <a:off x="1312872" y="0"/>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39" name="矩形 7"/>
            <p:cNvSpPr/>
            <p:nvPr/>
          </p:nvSpPr>
          <p:spPr>
            <a:xfrm>
              <a:off x="1750496" y="0"/>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40" name="矩形 8"/>
            <p:cNvSpPr/>
            <p:nvPr/>
          </p:nvSpPr>
          <p:spPr>
            <a:xfrm>
              <a:off x="2188121" y="0"/>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41" name="矩形 59"/>
            <p:cNvSpPr/>
            <p:nvPr/>
          </p:nvSpPr>
          <p:spPr>
            <a:xfrm>
              <a:off x="0" y="406202"/>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42" name="矩形 60"/>
            <p:cNvSpPr/>
            <p:nvPr/>
          </p:nvSpPr>
          <p:spPr>
            <a:xfrm>
              <a:off x="437624" y="406202"/>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43" name="矩形 61"/>
            <p:cNvSpPr/>
            <p:nvPr/>
          </p:nvSpPr>
          <p:spPr>
            <a:xfrm>
              <a:off x="875248" y="406202"/>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44" name="矩形 62"/>
            <p:cNvSpPr/>
            <p:nvPr/>
          </p:nvSpPr>
          <p:spPr>
            <a:xfrm>
              <a:off x="1312872" y="406202"/>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45" name="矩形 63"/>
            <p:cNvSpPr/>
            <p:nvPr/>
          </p:nvSpPr>
          <p:spPr>
            <a:xfrm>
              <a:off x="1750496" y="406202"/>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46" name="矩形 64"/>
            <p:cNvSpPr/>
            <p:nvPr/>
          </p:nvSpPr>
          <p:spPr>
            <a:xfrm>
              <a:off x="2188121" y="406202"/>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47" name="矩形 70"/>
            <p:cNvSpPr/>
            <p:nvPr/>
          </p:nvSpPr>
          <p:spPr>
            <a:xfrm>
              <a:off x="1750496" y="828081"/>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48" name="矩形 71"/>
            <p:cNvSpPr/>
            <p:nvPr/>
          </p:nvSpPr>
          <p:spPr>
            <a:xfrm>
              <a:off x="2188121" y="828081"/>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49" name="矩形 77"/>
            <p:cNvSpPr/>
            <p:nvPr/>
          </p:nvSpPr>
          <p:spPr>
            <a:xfrm>
              <a:off x="1750496" y="1249960"/>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50" name="矩形 78"/>
            <p:cNvSpPr/>
            <p:nvPr/>
          </p:nvSpPr>
          <p:spPr>
            <a:xfrm>
              <a:off x="2188121" y="1249960"/>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51" name="矩形 80"/>
            <p:cNvSpPr/>
            <p:nvPr/>
          </p:nvSpPr>
          <p:spPr>
            <a:xfrm>
              <a:off x="0" y="1671839"/>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52" name="矩形 81"/>
            <p:cNvSpPr/>
            <p:nvPr/>
          </p:nvSpPr>
          <p:spPr>
            <a:xfrm>
              <a:off x="437624" y="1671839"/>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53" name="矩形 82"/>
            <p:cNvSpPr/>
            <p:nvPr/>
          </p:nvSpPr>
          <p:spPr>
            <a:xfrm>
              <a:off x="875248" y="1671839"/>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54" name="矩形 83"/>
            <p:cNvSpPr/>
            <p:nvPr/>
          </p:nvSpPr>
          <p:spPr>
            <a:xfrm>
              <a:off x="1312872" y="1671839"/>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55" name="矩形 84"/>
            <p:cNvSpPr/>
            <p:nvPr/>
          </p:nvSpPr>
          <p:spPr>
            <a:xfrm>
              <a:off x="1750496" y="1671839"/>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56" name="矩形 85"/>
            <p:cNvSpPr/>
            <p:nvPr/>
          </p:nvSpPr>
          <p:spPr>
            <a:xfrm>
              <a:off x="2188121" y="1671839"/>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57" name="矩形 87"/>
            <p:cNvSpPr/>
            <p:nvPr/>
          </p:nvSpPr>
          <p:spPr>
            <a:xfrm>
              <a:off x="0" y="2093718"/>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58" name="矩形 88"/>
            <p:cNvSpPr/>
            <p:nvPr/>
          </p:nvSpPr>
          <p:spPr>
            <a:xfrm>
              <a:off x="437624" y="2093718"/>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59" name="矩形 89"/>
            <p:cNvSpPr/>
            <p:nvPr/>
          </p:nvSpPr>
          <p:spPr>
            <a:xfrm>
              <a:off x="875248" y="2093718"/>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60" name="矩形 90"/>
            <p:cNvSpPr/>
            <p:nvPr/>
          </p:nvSpPr>
          <p:spPr>
            <a:xfrm>
              <a:off x="1312872" y="2093718"/>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61" name="矩形 91"/>
            <p:cNvSpPr/>
            <p:nvPr/>
          </p:nvSpPr>
          <p:spPr>
            <a:xfrm>
              <a:off x="1750496" y="2093718"/>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62" name="矩形 92"/>
            <p:cNvSpPr/>
            <p:nvPr/>
          </p:nvSpPr>
          <p:spPr>
            <a:xfrm>
              <a:off x="2188121" y="2093718"/>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63" name="矩形 94"/>
            <p:cNvSpPr/>
            <p:nvPr/>
          </p:nvSpPr>
          <p:spPr>
            <a:xfrm>
              <a:off x="0" y="2515597"/>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64" name="矩形 95"/>
            <p:cNvSpPr/>
            <p:nvPr/>
          </p:nvSpPr>
          <p:spPr>
            <a:xfrm>
              <a:off x="437624" y="2515597"/>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65" name="矩形 101"/>
            <p:cNvSpPr/>
            <p:nvPr/>
          </p:nvSpPr>
          <p:spPr>
            <a:xfrm>
              <a:off x="0" y="2937476"/>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66" name="矩形 102"/>
            <p:cNvSpPr/>
            <p:nvPr/>
          </p:nvSpPr>
          <p:spPr>
            <a:xfrm>
              <a:off x="437624" y="2937476"/>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67" name="矩形 108"/>
            <p:cNvSpPr/>
            <p:nvPr/>
          </p:nvSpPr>
          <p:spPr>
            <a:xfrm>
              <a:off x="0" y="3359355"/>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68" name="矩形 109"/>
            <p:cNvSpPr/>
            <p:nvPr/>
          </p:nvSpPr>
          <p:spPr>
            <a:xfrm>
              <a:off x="437624" y="3359355"/>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69" name="矩形 110"/>
            <p:cNvSpPr/>
            <p:nvPr/>
          </p:nvSpPr>
          <p:spPr>
            <a:xfrm>
              <a:off x="875248" y="3359355"/>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70" name="矩形 111"/>
            <p:cNvSpPr/>
            <p:nvPr/>
          </p:nvSpPr>
          <p:spPr>
            <a:xfrm>
              <a:off x="1312872" y="3359355"/>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71" name="矩形 112"/>
            <p:cNvSpPr/>
            <p:nvPr/>
          </p:nvSpPr>
          <p:spPr>
            <a:xfrm>
              <a:off x="1750496" y="3359355"/>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72" name="矩形 113"/>
            <p:cNvSpPr/>
            <p:nvPr/>
          </p:nvSpPr>
          <p:spPr>
            <a:xfrm>
              <a:off x="2188121" y="3359355"/>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73" name="矩形 115"/>
            <p:cNvSpPr/>
            <p:nvPr/>
          </p:nvSpPr>
          <p:spPr>
            <a:xfrm>
              <a:off x="0" y="3781234"/>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74" name="矩形 116"/>
            <p:cNvSpPr/>
            <p:nvPr/>
          </p:nvSpPr>
          <p:spPr>
            <a:xfrm>
              <a:off x="437624" y="3781234"/>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75" name="矩形 117"/>
            <p:cNvSpPr/>
            <p:nvPr/>
          </p:nvSpPr>
          <p:spPr>
            <a:xfrm>
              <a:off x="875248" y="3781234"/>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76" name="矩形 118"/>
            <p:cNvSpPr/>
            <p:nvPr/>
          </p:nvSpPr>
          <p:spPr>
            <a:xfrm>
              <a:off x="1312872" y="3781234"/>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77" name="矩形 119"/>
            <p:cNvSpPr/>
            <p:nvPr/>
          </p:nvSpPr>
          <p:spPr>
            <a:xfrm>
              <a:off x="1750496" y="3781234"/>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78" name="矩形 120"/>
            <p:cNvSpPr/>
            <p:nvPr/>
          </p:nvSpPr>
          <p:spPr>
            <a:xfrm>
              <a:off x="2188121" y="3781234"/>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7279" name="矩形 122"/>
          <p:cNvSpPr/>
          <p:nvPr/>
        </p:nvSpPr>
        <p:spPr>
          <a:xfrm>
            <a:off x="3535363" y="2132013"/>
            <a:ext cx="5621337" cy="706755"/>
          </a:xfrm>
          <a:prstGeom prst="rect">
            <a:avLst/>
          </a:prstGeom>
          <a:noFill/>
          <a:ln w="9525">
            <a:noFill/>
          </a:ln>
        </p:spPr>
        <p:txBody>
          <a:bodyPr anchor="t">
            <a:spAutoFit/>
          </a:bodyPr>
          <a:p>
            <a:pPr>
              <a:buFont typeface="Arial" panose="020B0604020202020204" pitchFamily="34" charset="0"/>
              <a:buNone/>
            </a:pPr>
            <a:r>
              <a:rPr lang="en-US" sz="4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Krononat</a:t>
            </a:r>
            <a:r>
              <a:rPr lang="zh-CN" altLang="en-US" sz="4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的设计实现</a:t>
            </a:r>
            <a:endParaRPr lang="zh-CN" altLang="en-US" sz="4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593725" y="567055"/>
            <a:ext cx="2898140" cy="368300"/>
          </a:xfrm>
          <a:prstGeom prst="rect">
            <a:avLst/>
          </a:prstGeom>
          <a:noFill/>
        </p:spPr>
        <p:txBody>
          <a:bodyPr wrap="square" rtlCol="0">
            <a:spAutoFit/>
          </a:bodyPr>
          <a:p>
            <a:r>
              <a:rPr lang="en-US" altLang="zh-CN"/>
              <a:t>NAT</a:t>
            </a:r>
            <a:r>
              <a:rPr lang="zh-CN" altLang="en-US"/>
              <a:t>硬件架构解决方案：</a:t>
            </a:r>
            <a:endParaRPr lang="zh-CN" altLang="en-US"/>
          </a:p>
        </p:txBody>
      </p:sp>
      <p:sp>
        <p:nvSpPr>
          <p:cNvPr id="6" name="文本框 5"/>
          <p:cNvSpPr txBox="1"/>
          <p:nvPr/>
        </p:nvSpPr>
        <p:spPr>
          <a:xfrm>
            <a:off x="965835" y="3037840"/>
            <a:ext cx="309880" cy="368300"/>
          </a:xfrm>
          <a:prstGeom prst="rect">
            <a:avLst/>
          </a:prstGeom>
          <a:noFill/>
        </p:spPr>
        <p:txBody>
          <a:bodyPr wrap="none" rtlCol="0">
            <a:spAutoFit/>
          </a:bodyPr>
          <a:p>
            <a:endParaRPr lang="zh-CN" altLang="en-US"/>
          </a:p>
        </p:txBody>
      </p:sp>
      <p:pic>
        <p:nvPicPr>
          <p:cNvPr id="2" name="图片 -2147482622" descr="JEIUN`]SE4Z55@COH[Y4@I6"/>
          <p:cNvPicPr>
            <a:picLocks noChangeAspect="1"/>
          </p:cNvPicPr>
          <p:nvPr/>
        </p:nvPicPr>
        <p:blipFill>
          <a:blip r:embed="rId1"/>
          <a:stretch>
            <a:fillRect/>
          </a:stretch>
        </p:blipFill>
        <p:spPr>
          <a:xfrm>
            <a:off x="1663065" y="1038860"/>
            <a:ext cx="5145405" cy="1855470"/>
          </a:xfrm>
          <a:prstGeom prst="rect">
            <a:avLst/>
          </a:prstGeom>
          <a:noFill/>
          <a:ln w="9525">
            <a:noFill/>
          </a:ln>
        </p:spPr>
      </p:pic>
      <p:sp>
        <p:nvSpPr>
          <p:cNvPr id="7" name="文本框 6"/>
          <p:cNvSpPr txBox="1"/>
          <p:nvPr/>
        </p:nvSpPr>
        <p:spPr>
          <a:xfrm>
            <a:off x="763905" y="3201670"/>
            <a:ext cx="6750685" cy="645160"/>
          </a:xfrm>
          <a:prstGeom prst="rect">
            <a:avLst/>
          </a:prstGeom>
          <a:noFill/>
        </p:spPr>
        <p:txBody>
          <a:bodyPr wrap="square" rtlCol="0">
            <a:spAutoFit/>
          </a:bodyPr>
          <a:p>
            <a:r>
              <a:rPr lang="zh-CN" altLang="en-US"/>
              <a:t>缺点：主要是维护连接追踪表（几千</a:t>
            </a:r>
            <a:r>
              <a:rPr lang="en-US" altLang="zh-CN"/>
              <a:t>M</a:t>
            </a:r>
            <a:r>
              <a:rPr lang="zh-CN" altLang="en-US"/>
              <a:t>字节），资源消耗太大</a:t>
            </a:r>
            <a:endParaRPr lang="zh-CN" altLang="en-US"/>
          </a:p>
          <a:p>
            <a:r>
              <a:rPr lang="zh-CN" altLang="en-US"/>
              <a:t>路由表维护只需几十</a:t>
            </a:r>
            <a:r>
              <a:rPr lang="en-US" altLang="zh-CN"/>
              <a:t>M</a:t>
            </a:r>
            <a:r>
              <a:rPr lang="zh-CN" altLang="en-US"/>
              <a:t>字节。</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354330" y="377825"/>
            <a:ext cx="6590665" cy="368300"/>
          </a:xfrm>
          <a:prstGeom prst="rect">
            <a:avLst/>
          </a:prstGeom>
          <a:noFill/>
        </p:spPr>
        <p:txBody>
          <a:bodyPr wrap="square" rtlCol="0">
            <a:spAutoFit/>
          </a:bodyPr>
          <a:p>
            <a:r>
              <a:rPr lang="en-US" altLang="zh-CN"/>
              <a:t>Krononat</a:t>
            </a:r>
            <a:r>
              <a:rPr lang="zh-CN" altLang="en-US"/>
              <a:t>软件设计方案：目标</a:t>
            </a:r>
            <a:r>
              <a:rPr lang="en-US" altLang="zh-CN"/>
              <a:t>--</a:t>
            </a:r>
            <a:r>
              <a:rPr lang="zh-CN" altLang="en-US"/>
              <a:t>每个核心至少4.5个MPP</a:t>
            </a:r>
            <a:r>
              <a:rPr lang="en-US" altLang="zh-CN"/>
              <a:t>s</a:t>
            </a:r>
            <a:endParaRPr lang="en-US" altLang="zh-CN"/>
          </a:p>
        </p:txBody>
      </p:sp>
      <p:sp>
        <p:nvSpPr>
          <p:cNvPr id="7" name="文本框 6"/>
          <p:cNvSpPr txBox="1"/>
          <p:nvPr/>
        </p:nvSpPr>
        <p:spPr>
          <a:xfrm>
            <a:off x="530860" y="982980"/>
            <a:ext cx="3465195" cy="2971800"/>
          </a:xfrm>
          <a:prstGeom prst="rect">
            <a:avLst/>
          </a:prstGeom>
          <a:noFill/>
        </p:spPr>
        <p:txBody>
          <a:bodyPr wrap="square" rtlCol="0">
            <a:spAutoFit/>
          </a:bodyPr>
          <a:p>
            <a:pPr>
              <a:lnSpc>
                <a:spcPct val="260000"/>
              </a:lnSpc>
            </a:pPr>
            <a:r>
              <a:rPr lang="zh-CN" altLang="en-US"/>
              <a:t>三个设计原则：</a:t>
            </a:r>
            <a:endParaRPr lang="zh-CN" altLang="en-US"/>
          </a:p>
          <a:p>
            <a:pPr>
              <a:lnSpc>
                <a:spcPct val="260000"/>
              </a:lnSpc>
            </a:pPr>
            <a:r>
              <a:rPr lang="en-US" altLang="zh-CN"/>
              <a:t>1.</a:t>
            </a:r>
            <a:r>
              <a:rPr lang="zh-CN" altLang="en-US"/>
              <a:t>划分到内核</a:t>
            </a:r>
            <a:endParaRPr lang="zh-CN" altLang="en-US"/>
          </a:p>
          <a:p>
            <a:pPr>
              <a:lnSpc>
                <a:spcPct val="260000"/>
              </a:lnSpc>
            </a:pPr>
            <a:r>
              <a:rPr lang="en-US" altLang="zh-CN"/>
              <a:t>2.</a:t>
            </a:r>
            <a:r>
              <a:rPr lang="zh-CN" altLang="en-US"/>
              <a:t>基于交换机的硬件负载均衡</a:t>
            </a:r>
            <a:endParaRPr lang="zh-CN" altLang="en-US"/>
          </a:p>
          <a:p>
            <a:pPr>
              <a:lnSpc>
                <a:spcPct val="260000"/>
              </a:lnSpc>
            </a:pPr>
            <a:r>
              <a:rPr lang="en-US" altLang="zh-CN"/>
              <a:t>3.</a:t>
            </a:r>
            <a:r>
              <a:rPr lang="zh-CN" altLang="en-US"/>
              <a:t>数据路径上没有锁</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511810" y="434340"/>
            <a:ext cx="7592695" cy="368300"/>
          </a:xfrm>
          <a:prstGeom prst="rect">
            <a:avLst/>
          </a:prstGeom>
          <a:noFill/>
        </p:spPr>
        <p:txBody>
          <a:bodyPr wrap="square" rtlCol="0">
            <a:spAutoFit/>
          </a:bodyPr>
          <a:p>
            <a:r>
              <a:rPr lang="en-US" altLang="zh-CN"/>
              <a:t>1.</a:t>
            </a:r>
            <a:r>
              <a:rPr lang="zh-CN" altLang="en-US"/>
              <a:t>划分到内核：</a:t>
            </a:r>
            <a:r>
              <a:rPr lang="en-US" altLang="zh-CN"/>
              <a:t>CPU</a:t>
            </a:r>
            <a:r>
              <a:rPr lang="zh-CN" altLang="en-US"/>
              <a:t>作为最小切分单元</a:t>
            </a:r>
            <a:endParaRPr lang="zh-CN" altLang="en-US"/>
          </a:p>
        </p:txBody>
      </p:sp>
      <p:sp>
        <p:nvSpPr>
          <p:cNvPr id="6" name="矩形 5"/>
          <p:cNvSpPr/>
          <p:nvPr/>
        </p:nvSpPr>
        <p:spPr>
          <a:xfrm>
            <a:off x="1115695" y="1275715"/>
            <a:ext cx="1511935" cy="126809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CPU1-NIC1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CPU2-NIC2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CPUn-NICn</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 name="矩形 7"/>
          <p:cNvSpPr/>
          <p:nvPr/>
        </p:nvSpPr>
        <p:spPr>
          <a:xfrm>
            <a:off x="4140200" y="1635760"/>
            <a:ext cx="1583690" cy="57023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负载均衡器</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9" name="矩形 8"/>
          <p:cNvSpPr/>
          <p:nvPr/>
        </p:nvSpPr>
        <p:spPr>
          <a:xfrm>
            <a:off x="7019925" y="1203325"/>
            <a:ext cx="1800225" cy="129603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800" smtClean="0">
                <a:ln>
                  <a:noFill/>
                </a:ln>
                <a:effectLst/>
                <a:sym typeface="+mn-ea"/>
              </a:rPr>
              <a:t>CPU1-NIC1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800" smtClean="0">
                <a:ln>
                  <a:noFill/>
                </a:ln>
                <a:effectLst/>
                <a:sym typeface="+mn-ea"/>
              </a:rPr>
              <a:t>CPU2-NIC2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800" smtClean="0">
                <a:ln>
                  <a:noFill/>
                </a:ln>
                <a:effectLst/>
                <a:sym typeface="+mn-ea"/>
              </a:rPr>
              <a:t>...</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800" smtClean="0">
                <a:ln>
                  <a:noFill/>
                </a:ln>
                <a:effectLst/>
                <a:sym typeface="+mn-ea"/>
              </a:rPr>
              <a:t>CPUn-NICn</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cxnSp>
        <p:nvCxnSpPr>
          <p:cNvPr id="12" name="直接箭头连接符 11"/>
          <p:cNvCxnSpPr>
            <a:endCxn id="8" idx="1"/>
          </p:cNvCxnSpPr>
          <p:nvPr/>
        </p:nvCxnSpPr>
        <p:spPr>
          <a:xfrm>
            <a:off x="2629535" y="1471295"/>
            <a:ext cx="1510665" cy="449580"/>
          </a:xfrm>
          <a:prstGeom prst="straightConnector1">
            <a:avLst/>
          </a:prstGeom>
          <a:solidFill>
            <a:schemeClr val="accent1"/>
          </a:solidFill>
          <a:ln w="9525" cap="flat" cmpd="sng" algn="ctr">
            <a:solidFill>
              <a:schemeClr val="tx1"/>
            </a:solidFill>
            <a:prstDash val="solid"/>
            <a:round/>
            <a:headEnd type="arrow" w="med" len="med"/>
            <a:tailEnd type="arrow" w="med" len="med"/>
          </a:ln>
        </p:spPr>
      </p:cxnSp>
      <p:cxnSp>
        <p:nvCxnSpPr>
          <p:cNvPr id="13" name="直接箭头连接符 12"/>
          <p:cNvCxnSpPr>
            <a:endCxn id="8" idx="1"/>
          </p:cNvCxnSpPr>
          <p:nvPr/>
        </p:nvCxnSpPr>
        <p:spPr>
          <a:xfrm>
            <a:off x="2635885" y="1761490"/>
            <a:ext cx="1504315" cy="159385"/>
          </a:xfrm>
          <a:prstGeom prst="straightConnector1">
            <a:avLst/>
          </a:prstGeom>
          <a:solidFill>
            <a:schemeClr val="accent1"/>
          </a:solidFill>
          <a:ln w="9525" cap="flat" cmpd="sng" algn="ctr">
            <a:solidFill>
              <a:schemeClr val="tx1"/>
            </a:solidFill>
            <a:prstDash val="solid"/>
            <a:round/>
            <a:headEnd type="arrow" w="med" len="med"/>
            <a:tailEnd type="arrow" w="med" len="med"/>
          </a:ln>
        </p:spPr>
      </p:cxnSp>
      <p:cxnSp>
        <p:nvCxnSpPr>
          <p:cNvPr id="14" name="直接箭头连接符 13"/>
          <p:cNvCxnSpPr/>
          <p:nvPr/>
        </p:nvCxnSpPr>
        <p:spPr>
          <a:xfrm flipV="1">
            <a:off x="2635885" y="1923415"/>
            <a:ext cx="1431925" cy="320040"/>
          </a:xfrm>
          <a:prstGeom prst="straightConnector1">
            <a:avLst/>
          </a:prstGeom>
          <a:solidFill>
            <a:schemeClr val="accent1"/>
          </a:solidFill>
          <a:ln w="9525" cap="flat" cmpd="sng" algn="ctr">
            <a:solidFill>
              <a:schemeClr val="tx1"/>
            </a:solidFill>
            <a:prstDash val="solid"/>
            <a:round/>
            <a:headEnd type="arrow" w="med" len="med"/>
            <a:tailEnd type="arrow" w="med" len="med"/>
          </a:ln>
        </p:spPr>
      </p:cxnSp>
      <p:cxnSp>
        <p:nvCxnSpPr>
          <p:cNvPr id="15" name="直接箭头连接符 14"/>
          <p:cNvCxnSpPr>
            <a:stCxn id="8" idx="3"/>
          </p:cNvCxnSpPr>
          <p:nvPr/>
        </p:nvCxnSpPr>
        <p:spPr>
          <a:xfrm flipV="1">
            <a:off x="5723890" y="1488440"/>
            <a:ext cx="1224280" cy="432435"/>
          </a:xfrm>
          <a:prstGeom prst="straightConnector1">
            <a:avLst/>
          </a:prstGeom>
          <a:solidFill>
            <a:schemeClr val="accent1"/>
          </a:solidFill>
          <a:ln w="9525" cap="flat" cmpd="sng" algn="ctr">
            <a:solidFill>
              <a:schemeClr val="tx1"/>
            </a:solidFill>
            <a:prstDash val="solid"/>
            <a:round/>
            <a:headEnd type="arrow" w="med" len="med"/>
            <a:tailEnd type="arrow" w="med" len="med"/>
          </a:ln>
        </p:spPr>
      </p:cxnSp>
      <p:cxnSp>
        <p:nvCxnSpPr>
          <p:cNvPr id="16" name="直接箭头连接符 15"/>
          <p:cNvCxnSpPr>
            <a:endCxn id="9" idx="1"/>
          </p:cNvCxnSpPr>
          <p:nvPr/>
        </p:nvCxnSpPr>
        <p:spPr>
          <a:xfrm flipV="1">
            <a:off x="5723890" y="1851660"/>
            <a:ext cx="1296035" cy="71755"/>
          </a:xfrm>
          <a:prstGeom prst="straightConnector1">
            <a:avLst/>
          </a:prstGeom>
          <a:solidFill>
            <a:schemeClr val="accent1"/>
          </a:solidFill>
          <a:ln w="9525" cap="flat" cmpd="sng" algn="ctr">
            <a:solidFill>
              <a:schemeClr val="tx1"/>
            </a:solidFill>
            <a:prstDash val="solid"/>
            <a:round/>
            <a:headEnd type="arrow" w="med" len="med"/>
            <a:tailEnd type="arrow" w="med" len="med"/>
          </a:ln>
        </p:spPr>
      </p:cxnSp>
      <p:cxnSp>
        <p:nvCxnSpPr>
          <p:cNvPr id="17" name="直接箭头连接符 16"/>
          <p:cNvCxnSpPr>
            <a:stCxn id="8" idx="3"/>
          </p:cNvCxnSpPr>
          <p:nvPr/>
        </p:nvCxnSpPr>
        <p:spPr>
          <a:xfrm>
            <a:off x="5723890" y="1920875"/>
            <a:ext cx="1296035" cy="359410"/>
          </a:xfrm>
          <a:prstGeom prst="straightConnector1">
            <a:avLst/>
          </a:prstGeom>
          <a:solidFill>
            <a:schemeClr val="accent1"/>
          </a:solidFill>
          <a:ln w="9525" cap="flat" cmpd="sng" algn="ctr">
            <a:solidFill>
              <a:schemeClr val="tx1"/>
            </a:solidFill>
            <a:prstDash val="solid"/>
            <a:round/>
            <a:headEnd type="arrow" w="med" len="med"/>
            <a:tailEnd type="arrow" w="med" len="med"/>
          </a:ln>
        </p:spPr>
      </p:cxnSp>
      <p:sp>
        <p:nvSpPr>
          <p:cNvPr id="18" name="文本框 17"/>
          <p:cNvSpPr txBox="1"/>
          <p:nvPr/>
        </p:nvSpPr>
        <p:spPr>
          <a:xfrm>
            <a:off x="751205" y="3126105"/>
            <a:ext cx="7429500" cy="1529715"/>
          </a:xfrm>
          <a:prstGeom prst="rect">
            <a:avLst/>
          </a:prstGeom>
          <a:noFill/>
        </p:spPr>
        <p:txBody>
          <a:bodyPr wrap="square" rtlCol="0">
            <a:spAutoFit/>
          </a:bodyPr>
          <a:p>
            <a:pPr>
              <a:lnSpc>
                <a:spcPct val="130000"/>
              </a:lnSpc>
            </a:pPr>
            <a:r>
              <a:rPr lang="en-US" altLang="zh-CN"/>
              <a:t>1.</a:t>
            </a:r>
            <a:r>
              <a:rPr lang="zh-CN" altLang="en-US"/>
              <a:t>每个CPU核心都可以独立地使用自己的专用连接跟踪表来处理通信量不需要全局共享连接跟踪表</a:t>
            </a:r>
            <a:endParaRPr lang="zh-CN" altLang="en-US"/>
          </a:p>
          <a:p>
            <a:pPr>
              <a:lnSpc>
                <a:spcPct val="130000"/>
              </a:lnSpc>
            </a:pPr>
            <a:r>
              <a:rPr lang="en-US" altLang="zh-CN"/>
              <a:t>2.更好地控制流量到核心的映射</a:t>
            </a:r>
            <a:endParaRPr lang="en-US" altLang="zh-CN"/>
          </a:p>
          <a:p>
            <a:pPr>
              <a:lnSpc>
                <a:spcPct val="130000"/>
              </a:lnSpc>
            </a:pPr>
            <a:r>
              <a:rPr lang="en-US" altLang="zh-CN"/>
              <a:t>3.使用nic的多队列功能-</a:t>
            </a:r>
            <a:r>
              <a:rPr lang="zh-CN" altLang="en-US"/>
              <a:t>提供标识来划分，不固定使用</a:t>
            </a:r>
            <a:r>
              <a:rPr lang="en-US" altLang="zh-CN"/>
              <a:t>NIC</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99110" y="403225"/>
            <a:ext cx="3237865" cy="368300"/>
          </a:xfrm>
          <a:prstGeom prst="rect">
            <a:avLst/>
          </a:prstGeom>
          <a:noFill/>
        </p:spPr>
        <p:txBody>
          <a:bodyPr wrap="square" rtlCol="0">
            <a:spAutoFit/>
          </a:bodyPr>
          <a:p>
            <a:r>
              <a:rPr lang="en-US" altLang="zh-CN"/>
              <a:t>2.</a:t>
            </a:r>
            <a:r>
              <a:rPr lang="zh-CN" altLang="en-US"/>
              <a:t>基于交换机的硬件负载均衡</a:t>
            </a:r>
            <a:endParaRPr lang="zh-CN" altLang="en-US"/>
          </a:p>
        </p:txBody>
      </p:sp>
      <p:pic>
        <p:nvPicPr>
          <p:cNvPr id="2" name="图片 -2147482619" descr="IMG_256"/>
          <p:cNvPicPr>
            <a:picLocks noChangeAspect="1"/>
          </p:cNvPicPr>
          <p:nvPr/>
        </p:nvPicPr>
        <p:blipFill>
          <a:blip r:embed="rId1"/>
          <a:stretch>
            <a:fillRect/>
          </a:stretch>
        </p:blipFill>
        <p:spPr>
          <a:xfrm>
            <a:off x="1515745" y="1042035"/>
            <a:ext cx="5387975" cy="2208530"/>
          </a:xfrm>
          <a:prstGeom prst="rect">
            <a:avLst/>
          </a:prstGeom>
          <a:noFill/>
          <a:ln w="9525">
            <a:noFill/>
          </a:ln>
        </p:spPr>
      </p:pic>
      <p:sp>
        <p:nvSpPr>
          <p:cNvPr id="6" name="文本框 5"/>
          <p:cNvSpPr txBox="1"/>
          <p:nvPr/>
        </p:nvSpPr>
        <p:spPr>
          <a:xfrm>
            <a:off x="732155" y="3567430"/>
            <a:ext cx="6702425" cy="810260"/>
          </a:xfrm>
          <a:prstGeom prst="rect">
            <a:avLst/>
          </a:prstGeom>
          <a:noFill/>
        </p:spPr>
        <p:txBody>
          <a:bodyPr wrap="square" rtlCol="0">
            <a:spAutoFit/>
          </a:bodyPr>
          <a:p>
            <a:pPr>
              <a:lnSpc>
                <a:spcPct val="130000"/>
              </a:lnSpc>
            </a:pPr>
            <a:r>
              <a:rPr lang="zh-CN" altLang="en-US"/>
              <a:t>依赖交换机的</a:t>
            </a:r>
            <a:r>
              <a:rPr lang="en-US" altLang="zh-CN"/>
              <a:t>IP</a:t>
            </a:r>
            <a:r>
              <a:rPr lang="zh-CN" altLang="en-US"/>
              <a:t>路由，比软件更有效</a:t>
            </a:r>
            <a:endParaRPr lang="zh-CN" altLang="en-US"/>
          </a:p>
          <a:p>
            <a:pPr>
              <a:lnSpc>
                <a:spcPct val="130000"/>
              </a:lnSpc>
            </a:pPr>
            <a:r>
              <a:rPr lang="zh-CN" altLang="en-US"/>
              <a:t>采用的划分方法可利用交换机精密实现流量控制</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530860" y="339725"/>
            <a:ext cx="7828280" cy="1745615"/>
          </a:xfrm>
          <a:prstGeom prst="rect">
            <a:avLst/>
          </a:prstGeom>
          <a:noFill/>
        </p:spPr>
        <p:txBody>
          <a:bodyPr wrap="square" rtlCol="0">
            <a:spAutoFit/>
          </a:bodyPr>
          <a:p>
            <a:r>
              <a:rPr lang="en-US" altLang="zh-CN"/>
              <a:t>3.</a:t>
            </a:r>
            <a:r>
              <a:rPr lang="zh-CN" altLang="en-US"/>
              <a:t>数据路径没有锁</a:t>
            </a:r>
            <a:endParaRPr lang="zh-CN" altLang="en-US"/>
          </a:p>
          <a:p>
            <a:pPr>
              <a:lnSpc>
                <a:spcPct val="140000"/>
              </a:lnSpc>
            </a:pPr>
            <a:r>
              <a:rPr lang="en-US" altLang="zh-CN" sz="1600"/>
              <a:t>  1.</a:t>
            </a:r>
            <a:r>
              <a:rPr lang="zh-CN" altLang="en-US" sz="1600"/>
              <a:t>切分方法确保运行在不同内核上的线程可以转发或拒绝通信，而无需访问其他核上的数据结构。</a:t>
            </a:r>
            <a:endParaRPr lang="zh-CN" altLang="en-US" sz="1600"/>
          </a:p>
          <a:p>
            <a:pPr>
              <a:lnSpc>
                <a:spcPct val="140000"/>
              </a:lnSpc>
            </a:pPr>
            <a:r>
              <a:rPr lang="en-US" altLang="zh-CN" sz="1600"/>
              <a:t>  2.</a:t>
            </a:r>
            <a:r>
              <a:rPr lang="zh-CN" altLang="en-US" sz="1600"/>
              <a:t>容错需要锁定表结构，但会中断从节点进程。</a:t>
            </a:r>
            <a:endParaRPr lang="zh-CN" altLang="en-US" sz="1600"/>
          </a:p>
          <a:p>
            <a:pPr>
              <a:lnSpc>
                <a:spcPct val="140000"/>
              </a:lnSpc>
            </a:pPr>
            <a:r>
              <a:rPr lang="en-US" altLang="zh-CN" sz="1600"/>
              <a:t>  3.</a:t>
            </a:r>
            <a:r>
              <a:rPr lang="zh-CN" altLang="en-US" sz="1600"/>
              <a:t>锁机制成本太高</a:t>
            </a:r>
            <a:endParaRPr lang="zh-CN" altLang="en-US" sz="1600"/>
          </a:p>
        </p:txBody>
      </p:sp>
      <p:sp>
        <p:nvSpPr>
          <p:cNvPr id="6" name="文本框 5"/>
          <p:cNvSpPr txBox="1"/>
          <p:nvPr/>
        </p:nvSpPr>
        <p:spPr>
          <a:xfrm>
            <a:off x="568325" y="2243455"/>
            <a:ext cx="6014720" cy="368300"/>
          </a:xfrm>
          <a:prstGeom prst="rect">
            <a:avLst/>
          </a:prstGeom>
          <a:noFill/>
        </p:spPr>
        <p:txBody>
          <a:bodyPr wrap="square" rtlCol="0">
            <a:spAutoFit/>
          </a:bodyPr>
          <a:p>
            <a:r>
              <a:rPr lang="zh-CN" altLang="en-US"/>
              <a:t>软件架构：</a:t>
            </a:r>
            <a:r>
              <a:rPr lang="zh-CN" altLang="en-US" sz="1200"/>
              <a:t>依靠vlan(第2层)和vrf(第3层)提供孤立的网络，实现安全隔离</a:t>
            </a:r>
            <a:endParaRPr lang="zh-CN" altLang="en-US" sz="1200"/>
          </a:p>
        </p:txBody>
      </p:sp>
      <p:pic>
        <p:nvPicPr>
          <p:cNvPr id="2" name="图片 -2147482620" descr="IMG_256"/>
          <p:cNvPicPr>
            <a:picLocks noChangeAspect="1"/>
          </p:cNvPicPr>
          <p:nvPr/>
        </p:nvPicPr>
        <p:blipFill>
          <a:blip r:embed="rId1"/>
          <a:stretch>
            <a:fillRect/>
          </a:stretch>
        </p:blipFill>
        <p:spPr>
          <a:xfrm>
            <a:off x="927100" y="2550795"/>
            <a:ext cx="7035800" cy="198437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675640" y="1304925"/>
            <a:ext cx="5750560" cy="368300"/>
          </a:xfrm>
          <a:prstGeom prst="rect">
            <a:avLst/>
          </a:prstGeom>
          <a:noFill/>
        </p:spPr>
        <p:txBody>
          <a:bodyPr wrap="square" rtlCol="0">
            <a:spAutoFit/>
          </a:bodyPr>
          <a:p>
            <a:r>
              <a:rPr lang="en-US" altLang="zh-CN"/>
              <a:t>NAT</a:t>
            </a:r>
            <a:r>
              <a:rPr lang="zh-CN" altLang="en-US"/>
              <a:t>线程：核心组件，与一个</a:t>
            </a:r>
            <a:r>
              <a:rPr lang="en-US" altLang="zh-CN"/>
              <a:t>CPU</a:t>
            </a:r>
            <a:r>
              <a:rPr lang="zh-CN" altLang="en-US"/>
              <a:t>核心绑定且独占</a:t>
            </a:r>
            <a:endParaRPr lang="zh-CN" altLang="en-US"/>
          </a:p>
        </p:txBody>
      </p:sp>
      <p:sp>
        <p:nvSpPr>
          <p:cNvPr id="6" name="文本框 5"/>
          <p:cNvSpPr txBox="1"/>
          <p:nvPr/>
        </p:nvSpPr>
        <p:spPr>
          <a:xfrm>
            <a:off x="675640" y="2174875"/>
            <a:ext cx="6645275" cy="368300"/>
          </a:xfrm>
          <a:prstGeom prst="rect">
            <a:avLst/>
          </a:prstGeom>
          <a:noFill/>
        </p:spPr>
        <p:txBody>
          <a:bodyPr wrap="square" rtlCol="0">
            <a:spAutoFit/>
          </a:bodyPr>
          <a:p>
            <a:r>
              <a:rPr lang="en-US" altLang="zh-CN"/>
              <a:t>Zookeeper</a:t>
            </a:r>
            <a:r>
              <a:rPr lang="zh-CN" altLang="en-US"/>
              <a:t>：管理组件，协调各实例，管理通信，检测故障</a:t>
            </a:r>
            <a:endParaRPr lang="zh-CN" altLang="en-US"/>
          </a:p>
        </p:txBody>
      </p:sp>
      <p:sp>
        <p:nvSpPr>
          <p:cNvPr id="7" name="文本框 6"/>
          <p:cNvSpPr txBox="1"/>
          <p:nvPr/>
        </p:nvSpPr>
        <p:spPr>
          <a:xfrm>
            <a:off x="675640" y="3024505"/>
            <a:ext cx="5533390" cy="368300"/>
          </a:xfrm>
          <a:prstGeom prst="rect">
            <a:avLst/>
          </a:prstGeom>
          <a:noFill/>
        </p:spPr>
        <p:txBody>
          <a:bodyPr wrap="square" rtlCol="0">
            <a:spAutoFit/>
          </a:bodyPr>
          <a:p>
            <a:r>
              <a:rPr lang="en-US" altLang="zh-CN"/>
              <a:t>shard manager</a:t>
            </a:r>
            <a:r>
              <a:rPr lang="zh-CN" altLang="en-US"/>
              <a:t>：确定分片和核心的对应关系</a:t>
            </a:r>
            <a:endParaRPr lang="zh-CN" altLang="en-US"/>
          </a:p>
        </p:txBody>
      </p:sp>
      <p:sp>
        <p:nvSpPr>
          <p:cNvPr id="8" name="文本框 7"/>
          <p:cNvSpPr txBox="1"/>
          <p:nvPr/>
        </p:nvSpPr>
        <p:spPr>
          <a:xfrm>
            <a:off x="675640" y="3901440"/>
            <a:ext cx="7607300" cy="645160"/>
          </a:xfrm>
          <a:prstGeom prst="rect">
            <a:avLst/>
          </a:prstGeom>
          <a:noFill/>
        </p:spPr>
        <p:txBody>
          <a:bodyPr wrap="square" rtlCol="0">
            <a:spAutoFit/>
          </a:bodyPr>
          <a:p>
            <a:r>
              <a:rPr lang="zh-CN" altLang="en-US"/>
              <a:t>容错性支持：设计了一个点对点（ad-hoc）复制协议：允许在不锁定连接跟踪表的情况下进行增量复制</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黑色底纹"/>
          <p:cNvSpPr/>
          <p:nvPr/>
        </p:nvSpPr>
        <p:spPr>
          <a:xfrm>
            <a:off x="0" y="0"/>
            <a:ext cx="9144000" cy="5143500"/>
          </a:xfrm>
          <a:prstGeom prst="rect">
            <a:avLst/>
          </a:prstGeom>
          <a:solidFill>
            <a:srgbClr val="282828"/>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074" name="Group 3"/>
          <p:cNvGrpSpPr/>
          <p:nvPr/>
        </p:nvGrpSpPr>
        <p:grpSpPr>
          <a:xfrm>
            <a:off x="0" y="-2519362"/>
            <a:ext cx="9144000" cy="6480175"/>
            <a:chOff x="0" y="0"/>
            <a:chExt cx="9144000" cy="6482614"/>
          </a:xfrm>
        </p:grpSpPr>
        <p:grpSp>
          <p:nvGrpSpPr>
            <p:cNvPr id="3075" name="Group 4"/>
            <p:cNvGrpSpPr/>
            <p:nvPr/>
          </p:nvGrpSpPr>
          <p:grpSpPr>
            <a:xfrm>
              <a:off x="0" y="2522646"/>
              <a:ext cx="9144000" cy="3959968"/>
              <a:chOff x="0" y="0"/>
              <a:chExt cx="9144000" cy="3959968"/>
            </a:xfrm>
          </p:grpSpPr>
          <p:sp>
            <p:nvSpPr>
              <p:cNvPr id="3076" name="矩形 254"/>
              <p:cNvSpPr/>
              <p:nvPr/>
            </p:nvSpPr>
            <p:spPr>
              <a:xfrm>
                <a:off x="0" y="113953"/>
                <a:ext cx="9144000" cy="3846015"/>
              </a:xfrm>
              <a:custGeom>
                <a:avLst/>
                <a:gdLst/>
                <a:ahLst/>
                <a:cxnLst>
                  <a:cxn ang="0">
                    <a:pos x="0" y="0"/>
                  </a:cxn>
                  <a:cxn ang="0">
                    <a:pos x="9144000" y="0"/>
                  </a:cxn>
                  <a:cxn ang="0">
                    <a:pos x="9144000" y="3651870"/>
                  </a:cxn>
                  <a:cxn ang="0">
                    <a:pos x="4766144" y="3651870"/>
                  </a:cxn>
                  <a:cxn ang="0">
                    <a:pos x="4571999" y="3846015"/>
                  </a:cxn>
                  <a:cxn ang="0">
                    <a:pos x="4377855" y="3651870"/>
                  </a:cxn>
                  <a:cxn ang="0">
                    <a:pos x="0" y="3651870"/>
                  </a:cxn>
                  <a:cxn ang="0">
                    <a:pos x="0" y="0"/>
                  </a:cxn>
                </a:cxnLst>
                <a:pathLst>
                  <a:path w="9144000" h="3846015">
                    <a:moveTo>
                      <a:pt x="0" y="0"/>
                    </a:moveTo>
                    <a:lnTo>
                      <a:pt x="9144000" y="0"/>
                    </a:lnTo>
                    <a:lnTo>
                      <a:pt x="9144000" y="3651870"/>
                    </a:lnTo>
                    <a:lnTo>
                      <a:pt x="4766144" y="3651870"/>
                    </a:lnTo>
                    <a:lnTo>
                      <a:pt x="4571999" y="3846015"/>
                    </a:lnTo>
                    <a:lnTo>
                      <a:pt x="4377855" y="3651870"/>
                    </a:lnTo>
                    <a:lnTo>
                      <a:pt x="0" y="3651870"/>
                    </a:lnTo>
                    <a:lnTo>
                      <a:pt x="0" y="0"/>
                    </a:lnTo>
                    <a:close/>
                  </a:path>
                </a:pathLst>
              </a:custGeom>
              <a:solidFill>
                <a:srgbClr val="000000">
                  <a:alpha val="59999"/>
                </a:srgbClr>
              </a:solidFill>
              <a:ln w="9525">
                <a:noFill/>
              </a:ln>
            </p:spPr>
            <p:txBody>
              <a:bodyPr/>
              <a:p>
                <a:endParaRPr lang="zh-CN" altLang="en-US"/>
              </a:p>
            </p:txBody>
          </p:sp>
          <p:sp>
            <p:nvSpPr>
              <p:cNvPr id="3077" name="矩形 254"/>
              <p:cNvSpPr/>
              <p:nvPr/>
            </p:nvSpPr>
            <p:spPr>
              <a:xfrm>
                <a:off x="0" y="0"/>
                <a:ext cx="9144000" cy="3846015"/>
              </a:xfrm>
              <a:custGeom>
                <a:avLst/>
                <a:gdLst/>
                <a:ahLst/>
                <a:cxnLst>
                  <a:cxn ang="0">
                    <a:pos x="0" y="0"/>
                  </a:cxn>
                  <a:cxn ang="0">
                    <a:pos x="9144000" y="0"/>
                  </a:cxn>
                  <a:cxn ang="0">
                    <a:pos x="9144000" y="3651870"/>
                  </a:cxn>
                  <a:cxn ang="0">
                    <a:pos x="4766144" y="3651870"/>
                  </a:cxn>
                  <a:cxn ang="0">
                    <a:pos x="4571999" y="3846015"/>
                  </a:cxn>
                  <a:cxn ang="0">
                    <a:pos x="4377855" y="3651870"/>
                  </a:cxn>
                  <a:cxn ang="0">
                    <a:pos x="0" y="3651870"/>
                  </a:cxn>
                  <a:cxn ang="0">
                    <a:pos x="0" y="0"/>
                  </a:cxn>
                </a:cxnLst>
                <a:pathLst>
                  <a:path w="9144000" h="3846015">
                    <a:moveTo>
                      <a:pt x="0" y="0"/>
                    </a:moveTo>
                    <a:lnTo>
                      <a:pt x="9144000" y="0"/>
                    </a:lnTo>
                    <a:lnTo>
                      <a:pt x="9144000" y="3651870"/>
                    </a:lnTo>
                    <a:lnTo>
                      <a:pt x="4766144" y="3651870"/>
                    </a:lnTo>
                    <a:lnTo>
                      <a:pt x="4571999" y="3846015"/>
                    </a:lnTo>
                    <a:lnTo>
                      <a:pt x="4377855" y="3651870"/>
                    </a:lnTo>
                    <a:lnTo>
                      <a:pt x="0" y="3651870"/>
                    </a:lnTo>
                    <a:lnTo>
                      <a:pt x="0" y="0"/>
                    </a:lnTo>
                    <a:close/>
                  </a:path>
                </a:pathLst>
              </a:custGeom>
              <a:solidFill>
                <a:srgbClr val="FF8607"/>
              </a:solidFill>
              <a:ln w="9525">
                <a:noFill/>
              </a:ln>
            </p:spPr>
            <p:txBody>
              <a:bodyPr/>
              <a:p>
                <a:endParaRPr lang="zh-CN" altLang="en-US"/>
              </a:p>
            </p:txBody>
          </p:sp>
        </p:grpSp>
        <p:sp>
          <p:nvSpPr>
            <p:cNvPr id="3078" name="任意多边形 62"/>
            <p:cNvSpPr/>
            <p:nvPr/>
          </p:nvSpPr>
          <p:spPr>
            <a:xfrm rot="-2700000">
              <a:off x="2043905" y="0"/>
              <a:ext cx="5045292" cy="5045292"/>
            </a:xfrm>
            <a:custGeom>
              <a:avLst/>
              <a:gdLst/>
              <a:ahLst/>
              <a:cxnLst>
                <a:cxn ang="0">
                  <a:pos x="0" y="0"/>
                </a:cxn>
                <a:cxn ang="0">
                  <a:pos x="5504954" y="5504954"/>
                </a:cxn>
                <a:cxn ang="0">
                  <a:pos x="0" y="5504954"/>
                </a:cxn>
              </a:cxnLst>
              <a:pathLst>
                <a:path w="4624012" h="4624012">
                  <a:moveTo>
                    <a:pt x="0" y="0"/>
                  </a:moveTo>
                  <a:lnTo>
                    <a:pt x="4624012" y="4624012"/>
                  </a:lnTo>
                  <a:lnTo>
                    <a:pt x="0" y="4624012"/>
                  </a:lnTo>
                  <a:lnTo>
                    <a:pt x="0" y="0"/>
                  </a:lnTo>
                  <a:close/>
                </a:path>
              </a:pathLst>
            </a:custGeom>
            <a:solidFill>
              <a:srgbClr val="FF9725"/>
            </a:solidFill>
            <a:ln w="9525">
              <a:noFill/>
            </a:ln>
          </p:spPr>
          <p:txBody>
            <a:bodyPr/>
            <a:p>
              <a:endParaRPr lang="zh-CN" altLang="en-US"/>
            </a:p>
          </p:txBody>
        </p:sp>
      </p:grpSp>
      <p:sp>
        <p:nvSpPr>
          <p:cNvPr id="3079" name="矩形 258"/>
          <p:cNvSpPr/>
          <p:nvPr/>
        </p:nvSpPr>
        <p:spPr>
          <a:xfrm>
            <a:off x="0" y="1314450"/>
            <a:ext cx="9144000" cy="1076325"/>
          </a:xfrm>
          <a:prstGeom prst="rect">
            <a:avLst/>
          </a:prstGeom>
          <a:noFill/>
          <a:ln w="9525">
            <a:noFill/>
          </a:ln>
        </p:spPr>
        <p:txBody>
          <a:bodyPr anchor="t">
            <a:spAutoFit/>
          </a:bodyPr>
          <a:p>
            <a:pPr algn="ctr">
              <a:buFont typeface="Arial" panose="020B0604020202020204" pitchFamily="34" charset="0"/>
              <a:buNone/>
            </a:pPr>
            <a:r>
              <a:rPr lang="zh-CN" altLang="en-US" sz="3200" dirty="0">
                <a:solidFill>
                  <a:srgbClr val="C46700"/>
                </a:solidFill>
                <a:latin typeface="Impact" panose="020B0806030902050204" pitchFamily="34" charset="0"/>
                <a:ea typeface="微软雅黑" panose="020B0503020204020204" pitchFamily="34" charset="-122"/>
                <a:sym typeface="Impact" panose="020B0806030902050204" pitchFamily="34" charset="0"/>
              </a:rPr>
              <a:t>Don’t share, Don’t lock: Large-scale Software </a:t>
            </a:r>
            <a:endParaRPr lang="zh-CN" altLang="en-US" sz="3200" dirty="0">
              <a:solidFill>
                <a:srgbClr val="C46700"/>
              </a:solidFill>
              <a:latin typeface="Impact" panose="020B0806030902050204" pitchFamily="34" charset="0"/>
              <a:ea typeface="微软雅黑" panose="020B0503020204020204" pitchFamily="34" charset="-122"/>
              <a:sym typeface="Impact" panose="020B0806030902050204" pitchFamily="34" charset="0"/>
            </a:endParaRPr>
          </a:p>
          <a:p>
            <a:pPr algn="ctr">
              <a:buFont typeface="Arial" panose="020B0604020202020204" pitchFamily="34" charset="0"/>
              <a:buNone/>
            </a:pPr>
            <a:r>
              <a:rPr lang="zh-CN" altLang="en-US" sz="3200" dirty="0">
                <a:solidFill>
                  <a:srgbClr val="C46700"/>
                </a:solidFill>
                <a:latin typeface="Impact" panose="020B0806030902050204" pitchFamily="34" charset="0"/>
                <a:ea typeface="微软雅黑" panose="020B0503020204020204" pitchFamily="34" charset="-122"/>
                <a:sym typeface="Impact" panose="020B0806030902050204" pitchFamily="34" charset="0"/>
              </a:rPr>
              <a:t>Connection Tracking with Krononat</a:t>
            </a:r>
            <a:endParaRPr lang="zh-CN" altLang="en-US" sz="3200" dirty="0">
              <a:solidFill>
                <a:srgbClr val="C46700"/>
              </a:solidFill>
              <a:latin typeface="Impact" panose="020B0806030902050204" pitchFamily="34" charset="0"/>
              <a:ea typeface="微软雅黑" panose="020B0503020204020204" pitchFamily="34" charset="-122"/>
              <a:sym typeface="Impact" panose="020B0806030902050204" pitchFamily="34" charset="0"/>
            </a:endParaRPr>
          </a:p>
        </p:txBody>
      </p:sp>
      <p:grpSp>
        <p:nvGrpSpPr>
          <p:cNvPr id="3080" name="Group 10"/>
          <p:cNvGrpSpPr/>
          <p:nvPr/>
        </p:nvGrpSpPr>
        <p:grpSpPr>
          <a:xfrm>
            <a:off x="1439863" y="2355850"/>
            <a:ext cx="6264275" cy="431800"/>
            <a:chOff x="0" y="0"/>
            <a:chExt cx="6264696" cy="432048"/>
          </a:xfrm>
        </p:grpSpPr>
        <p:sp>
          <p:nvSpPr>
            <p:cNvPr id="3081" name="矩形 1"/>
            <p:cNvSpPr/>
            <p:nvPr/>
          </p:nvSpPr>
          <p:spPr>
            <a:xfrm>
              <a:off x="0" y="0"/>
              <a:ext cx="6264696" cy="432048"/>
            </a:xfrm>
            <a:prstGeom prst="rect">
              <a:avLst/>
            </a:prstGeom>
            <a:solidFill>
              <a:srgbClr val="9A5100"/>
            </a:solidFill>
            <a:ln w="9525">
              <a:noFill/>
            </a:ln>
          </p:spPr>
          <p:txBody>
            <a:bodyPr anchor="ctr"/>
            <a:p>
              <a:pPr algn="ctr">
                <a:buFont typeface="Arial" panose="020B0604020202020204" pitchFamily="34" charset="0"/>
                <a:buNone/>
              </a:pPr>
              <a:endParaRPr lang="zh-CN" altLang="zh-CN" dirty="0">
                <a:solidFill>
                  <a:srgbClr val="8646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82" name="矩形 9"/>
            <p:cNvSpPr/>
            <p:nvPr/>
          </p:nvSpPr>
          <p:spPr>
            <a:xfrm>
              <a:off x="0" y="31358"/>
              <a:ext cx="6264696" cy="337379"/>
            </a:xfrm>
            <a:prstGeom prst="rect">
              <a:avLst/>
            </a:prstGeom>
            <a:noFill/>
            <a:ln w="9525">
              <a:noFill/>
            </a:ln>
          </p:spPr>
          <p:txBody>
            <a:bodyPr anchor="t">
              <a:spAutoFit/>
            </a:bodyPr>
            <a:p>
              <a:pPr algn="ctr">
                <a:buFont typeface="Arial" panose="020B0604020202020204" pitchFamily="34" charset="0"/>
                <a:buNone/>
              </a:pPr>
              <a:r>
                <a:rPr sz="1600" dirty="0">
                  <a:latin typeface="Arial" panose="020B0604020202020204" pitchFamily="34" charset="0"/>
                  <a:ea typeface="宋体" panose="02010600030101010101" pitchFamily="2" charset="-122"/>
                  <a:sym typeface="Calibri" panose="020F0502020204030204" pitchFamily="34" charset="0"/>
                </a:rPr>
                <a:t>本文件载于2018年USENIX年度技术会议记录(USENIX ATC‘18)。</a:t>
              </a:r>
              <a:endParaRPr lang="zh-CN" sz="1600" dirty="0">
                <a:latin typeface="Arial" panose="020B0604020202020204" pitchFamily="34" charset="0"/>
                <a:ea typeface="宋体" panose="02010600030101010101" pitchFamily="2" charset="-122"/>
                <a:sym typeface="Calibri" panose="020F0502020204030204" pitchFamily="34" charset="0"/>
              </a:endParaRPr>
            </a:p>
          </p:txBody>
        </p:sp>
      </p:grpSp>
      <p:sp>
        <p:nvSpPr>
          <p:cNvPr id="3083" name="落款标题"/>
          <p:cNvSpPr/>
          <p:nvPr/>
        </p:nvSpPr>
        <p:spPr>
          <a:xfrm>
            <a:off x="0" y="4219575"/>
            <a:ext cx="9144000" cy="368300"/>
          </a:xfrm>
          <a:prstGeom prst="rect">
            <a:avLst/>
          </a:prstGeom>
          <a:noFill/>
          <a:ln w="9525">
            <a:noFill/>
          </a:ln>
        </p:spPr>
        <p:txBody>
          <a:bodyPr anchor="t">
            <a:spAutoFit/>
          </a:bodyPr>
          <a:p>
            <a:pPr algn="ctr">
              <a:buFont typeface="Arial" panose="020B0604020202020204" pitchFamily="34" charset="0"/>
              <a:buNone/>
            </a:pPr>
            <a:r>
              <a:rPr lang="en-US" altLang="zh-CN" dirty="0">
                <a:solidFill>
                  <a:srgbClr val="777777"/>
                </a:solidFill>
                <a:latin typeface="微软雅黑" panose="020B0503020204020204" pitchFamily="34" charset="-122"/>
                <a:ea typeface="微软雅黑" panose="020B0503020204020204" pitchFamily="34" charset="-122"/>
                <a:sym typeface="微软雅黑" panose="020B0503020204020204" pitchFamily="34" charset="-122"/>
              </a:rPr>
              <a:t>M201877294     </a:t>
            </a:r>
            <a:r>
              <a:rPr lang="zh-CN" altLang="en-US" dirty="0">
                <a:solidFill>
                  <a:srgbClr val="777777"/>
                </a:solidFill>
                <a:latin typeface="微软雅黑" panose="020B0503020204020204" pitchFamily="34" charset="-122"/>
                <a:ea typeface="微软雅黑" panose="020B0503020204020204" pitchFamily="34" charset="-122"/>
                <a:sym typeface="微软雅黑" panose="020B0503020204020204" pitchFamily="34" charset="-122"/>
              </a:rPr>
              <a:t>周勉之</a:t>
            </a:r>
            <a:endParaRPr lang="zh-CN" altLang="en-US" dirty="0">
              <a:solidFill>
                <a:srgbClr val="777777"/>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67360" y="396875"/>
            <a:ext cx="2776855" cy="368300"/>
          </a:xfrm>
          <a:prstGeom prst="rect">
            <a:avLst/>
          </a:prstGeom>
          <a:noFill/>
        </p:spPr>
        <p:txBody>
          <a:bodyPr wrap="square" rtlCol="0">
            <a:spAutoFit/>
          </a:bodyPr>
          <a:p>
            <a:r>
              <a:rPr lang="zh-CN" altLang="en-US"/>
              <a:t>分片到核心及管理</a:t>
            </a:r>
            <a:endParaRPr lang="zh-CN" altLang="en-US"/>
          </a:p>
        </p:txBody>
      </p:sp>
      <p:sp>
        <p:nvSpPr>
          <p:cNvPr id="6" name="矩形 5"/>
          <p:cNvSpPr/>
          <p:nvPr/>
        </p:nvSpPr>
        <p:spPr>
          <a:xfrm>
            <a:off x="828040" y="1203325"/>
            <a:ext cx="575945" cy="43243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9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shard1</a:t>
            </a:r>
            <a:endPar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 name="矩形 6"/>
          <p:cNvSpPr/>
          <p:nvPr/>
        </p:nvSpPr>
        <p:spPr>
          <a:xfrm>
            <a:off x="828040" y="2033270"/>
            <a:ext cx="575945" cy="50419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90000"/>
              </a:lnSpc>
              <a:spcBef>
                <a:spcPct val="0"/>
              </a:spcBef>
              <a:spcAft>
                <a:spcPct val="0"/>
              </a:spcAft>
              <a:buClrTx/>
              <a:buSzTx/>
              <a:buFont typeface="Arial" panose="020B0604020202020204" pitchFamily="34" charset="0"/>
              <a:buNone/>
            </a:pPr>
            <a:r>
              <a:rPr lang="en-US" altLang="zh-CN" sz="1200" smtClean="0">
                <a:ln>
                  <a:noFill/>
                </a:ln>
                <a:effectLst/>
                <a:sym typeface="+mn-ea"/>
              </a:rPr>
              <a:t>shard2</a:t>
            </a:r>
            <a:endPar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mn-ea"/>
            </a:endParaRPr>
          </a:p>
        </p:txBody>
      </p:sp>
      <p:sp>
        <p:nvSpPr>
          <p:cNvPr id="8" name="矩形 7"/>
          <p:cNvSpPr/>
          <p:nvPr/>
        </p:nvSpPr>
        <p:spPr>
          <a:xfrm>
            <a:off x="828040" y="2934970"/>
            <a:ext cx="575945" cy="50419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90000"/>
              </a:lnSpc>
              <a:spcBef>
                <a:spcPct val="0"/>
              </a:spcBef>
              <a:spcAft>
                <a:spcPct val="0"/>
              </a:spcAft>
              <a:buClrTx/>
              <a:buSzTx/>
              <a:buFont typeface="Arial" panose="020B0604020202020204" pitchFamily="34" charset="0"/>
              <a:buNone/>
            </a:pPr>
            <a:r>
              <a:rPr lang="en-US" altLang="zh-CN" sz="1200" smtClean="0">
                <a:ln>
                  <a:noFill/>
                </a:ln>
                <a:effectLst/>
                <a:sym typeface="+mn-ea"/>
              </a:rPr>
              <a:t>shard3</a:t>
            </a:r>
            <a:endPar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mn-ea"/>
            </a:endParaRPr>
          </a:p>
        </p:txBody>
      </p:sp>
      <p:sp>
        <p:nvSpPr>
          <p:cNvPr id="9" name="矩形 8"/>
          <p:cNvSpPr/>
          <p:nvPr/>
        </p:nvSpPr>
        <p:spPr>
          <a:xfrm>
            <a:off x="828040" y="3893185"/>
            <a:ext cx="575945" cy="50419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90000"/>
              </a:lnSpc>
              <a:spcBef>
                <a:spcPct val="0"/>
              </a:spcBef>
              <a:spcAft>
                <a:spcPct val="0"/>
              </a:spcAft>
              <a:buClrTx/>
              <a:buSzTx/>
              <a:buFont typeface="Arial" panose="020B0604020202020204" pitchFamily="34" charset="0"/>
              <a:buNone/>
            </a:pPr>
            <a:r>
              <a:rPr lang="en-US" altLang="zh-CN" sz="1200" smtClean="0">
                <a:ln>
                  <a:noFill/>
                </a:ln>
                <a:effectLst/>
                <a:sym typeface="+mn-ea"/>
              </a:rPr>
              <a:t>shard4</a:t>
            </a:r>
            <a:endPar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mn-ea"/>
            </a:endParaRPr>
          </a:p>
        </p:txBody>
      </p:sp>
      <p:sp>
        <p:nvSpPr>
          <p:cNvPr id="10" name="矩形 9"/>
          <p:cNvSpPr/>
          <p:nvPr/>
        </p:nvSpPr>
        <p:spPr>
          <a:xfrm>
            <a:off x="4140200" y="1131570"/>
            <a:ext cx="215900"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1" name="矩形 10"/>
          <p:cNvSpPr/>
          <p:nvPr/>
        </p:nvSpPr>
        <p:spPr>
          <a:xfrm>
            <a:off x="4140200" y="1385570"/>
            <a:ext cx="215900"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2" name="矩形 11"/>
          <p:cNvSpPr/>
          <p:nvPr/>
        </p:nvSpPr>
        <p:spPr>
          <a:xfrm>
            <a:off x="4140200" y="1677670"/>
            <a:ext cx="215900"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3" name="矩形 12"/>
          <p:cNvSpPr/>
          <p:nvPr/>
        </p:nvSpPr>
        <p:spPr>
          <a:xfrm>
            <a:off x="4140200" y="2868295"/>
            <a:ext cx="215900"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4" name="矩形 13"/>
          <p:cNvSpPr/>
          <p:nvPr/>
        </p:nvSpPr>
        <p:spPr>
          <a:xfrm>
            <a:off x="4140200" y="2236470"/>
            <a:ext cx="215900"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5" name="矩形 14"/>
          <p:cNvSpPr/>
          <p:nvPr/>
        </p:nvSpPr>
        <p:spPr>
          <a:xfrm>
            <a:off x="4140200" y="3499485"/>
            <a:ext cx="215900"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6" name="矩形 15"/>
          <p:cNvSpPr/>
          <p:nvPr/>
        </p:nvSpPr>
        <p:spPr>
          <a:xfrm>
            <a:off x="4140200" y="2537460"/>
            <a:ext cx="215900"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7" name="矩形 16"/>
          <p:cNvSpPr/>
          <p:nvPr/>
        </p:nvSpPr>
        <p:spPr>
          <a:xfrm>
            <a:off x="4140200" y="3817620"/>
            <a:ext cx="215900"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8" name="矩形 17"/>
          <p:cNvSpPr/>
          <p:nvPr/>
        </p:nvSpPr>
        <p:spPr>
          <a:xfrm>
            <a:off x="4140200" y="4181475"/>
            <a:ext cx="215900"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0" name="矩形 19"/>
          <p:cNvSpPr/>
          <p:nvPr/>
        </p:nvSpPr>
        <p:spPr>
          <a:xfrm>
            <a:off x="4973320" y="1203325"/>
            <a:ext cx="1656080" cy="64833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server1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1" name="矩形 20"/>
          <p:cNvSpPr/>
          <p:nvPr/>
        </p:nvSpPr>
        <p:spPr>
          <a:xfrm>
            <a:off x="4973320" y="2320925"/>
            <a:ext cx="1656080" cy="64833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800" smtClean="0">
                <a:ln>
                  <a:noFill/>
                </a:ln>
                <a:effectLst/>
                <a:sym typeface="+mn-ea"/>
              </a:rPr>
              <a:t>server2</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2" name="矩形 21"/>
          <p:cNvSpPr/>
          <p:nvPr/>
        </p:nvSpPr>
        <p:spPr>
          <a:xfrm>
            <a:off x="4973320" y="3567430"/>
            <a:ext cx="1656080" cy="64833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800" smtClean="0">
                <a:ln>
                  <a:noFill/>
                </a:ln>
                <a:effectLst/>
                <a:sym typeface="+mn-ea"/>
              </a:rPr>
              <a:t>server3</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3" name="文本框 22"/>
          <p:cNvSpPr txBox="1"/>
          <p:nvPr/>
        </p:nvSpPr>
        <p:spPr>
          <a:xfrm>
            <a:off x="3896360" y="4613910"/>
            <a:ext cx="974090" cy="337185"/>
          </a:xfrm>
          <a:prstGeom prst="rect">
            <a:avLst/>
          </a:prstGeom>
          <a:noFill/>
        </p:spPr>
        <p:txBody>
          <a:bodyPr wrap="square" rtlCol="0">
            <a:spAutoFit/>
          </a:bodyPr>
          <a:p>
            <a:r>
              <a:rPr lang="en-US" altLang="zh-CN" sz="1600"/>
              <a:t>cpu</a:t>
            </a:r>
            <a:r>
              <a:rPr lang="zh-CN" altLang="en-US" sz="1600"/>
              <a:t>内核</a:t>
            </a:r>
            <a:endParaRPr lang="zh-CN" altLang="en-US" sz="1600"/>
          </a:p>
        </p:txBody>
      </p:sp>
      <p:cxnSp>
        <p:nvCxnSpPr>
          <p:cNvPr id="25" name="直接箭头连接符 24"/>
          <p:cNvCxnSpPr>
            <a:stCxn id="6" idx="3"/>
            <a:endCxn id="10" idx="1"/>
          </p:cNvCxnSpPr>
          <p:nvPr/>
        </p:nvCxnSpPr>
        <p:spPr>
          <a:xfrm flipV="1">
            <a:off x="1403985" y="1239520"/>
            <a:ext cx="2736215" cy="1803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6" name="直接箭头连接符 25"/>
          <p:cNvCxnSpPr>
            <a:stCxn id="6" idx="3"/>
            <a:endCxn id="14" idx="1"/>
          </p:cNvCxnSpPr>
          <p:nvPr/>
        </p:nvCxnSpPr>
        <p:spPr>
          <a:xfrm>
            <a:off x="1403985" y="1419860"/>
            <a:ext cx="2736215" cy="92456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7" name="直接箭头连接符 26"/>
          <p:cNvCxnSpPr>
            <a:stCxn id="7" idx="3"/>
            <a:endCxn id="12" idx="1"/>
          </p:cNvCxnSpPr>
          <p:nvPr/>
        </p:nvCxnSpPr>
        <p:spPr>
          <a:xfrm flipV="1">
            <a:off x="1403985" y="1785620"/>
            <a:ext cx="2736215" cy="4997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9" name="直接箭头连接符 28"/>
          <p:cNvCxnSpPr>
            <a:endCxn id="16" idx="1"/>
          </p:cNvCxnSpPr>
          <p:nvPr/>
        </p:nvCxnSpPr>
        <p:spPr>
          <a:xfrm>
            <a:off x="1403985" y="2283460"/>
            <a:ext cx="2736215" cy="3619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0" name="直接箭头连接符 29"/>
          <p:cNvCxnSpPr>
            <a:stCxn id="8" idx="3"/>
            <a:endCxn id="15" idx="1"/>
          </p:cNvCxnSpPr>
          <p:nvPr/>
        </p:nvCxnSpPr>
        <p:spPr>
          <a:xfrm>
            <a:off x="1403985" y="3187065"/>
            <a:ext cx="2736215" cy="4203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1" name="直接箭头连接符 30"/>
          <p:cNvCxnSpPr>
            <a:stCxn id="8" idx="3"/>
            <a:endCxn id="17" idx="1"/>
          </p:cNvCxnSpPr>
          <p:nvPr/>
        </p:nvCxnSpPr>
        <p:spPr>
          <a:xfrm>
            <a:off x="1403985" y="3187065"/>
            <a:ext cx="2736215" cy="7385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2" name="直接箭头连接符 31"/>
          <p:cNvCxnSpPr>
            <a:stCxn id="9" idx="3"/>
            <a:endCxn id="13" idx="1"/>
          </p:cNvCxnSpPr>
          <p:nvPr/>
        </p:nvCxnSpPr>
        <p:spPr>
          <a:xfrm flipV="1">
            <a:off x="1403985" y="2976245"/>
            <a:ext cx="2736215" cy="11690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3" name="直接箭头连接符 32"/>
          <p:cNvCxnSpPr>
            <a:stCxn id="9" idx="3"/>
            <a:endCxn id="18" idx="1"/>
          </p:cNvCxnSpPr>
          <p:nvPr/>
        </p:nvCxnSpPr>
        <p:spPr>
          <a:xfrm>
            <a:off x="1403985" y="4145280"/>
            <a:ext cx="2736215" cy="1441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4" name="文本框 33"/>
          <p:cNvSpPr txBox="1"/>
          <p:nvPr/>
        </p:nvSpPr>
        <p:spPr>
          <a:xfrm>
            <a:off x="2245360" y="1051560"/>
            <a:ext cx="942975" cy="275590"/>
          </a:xfrm>
          <a:prstGeom prst="rect">
            <a:avLst/>
          </a:prstGeom>
          <a:noFill/>
        </p:spPr>
        <p:txBody>
          <a:bodyPr wrap="square" rtlCol="0">
            <a:spAutoFit/>
          </a:bodyPr>
          <a:p>
            <a:r>
              <a:rPr lang="zh-CN" altLang="en-US" sz="1200"/>
              <a:t>主进程</a:t>
            </a:r>
            <a:endParaRPr lang="zh-CN" altLang="en-US" sz="1200"/>
          </a:p>
        </p:txBody>
      </p:sp>
      <p:sp>
        <p:nvSpPr>
          <p:cNvPr id="35" name="文本框 34"/>
          <p:cNvSpPr txBox="1"/>
          <p:nvPr/>
        </p:nvSpPr>
        <p:spPr>
          <a:xfrm>
            <a:off x="1942465" y="1575435"/>
            <a:ext cx="959485" cy="275590"/>
          </a:xfrm>
          <a:prstGeom prst="rect">
            <a:avLst/>
          </a:prstGeom>
          <a:noFill/>
        </p:spPr>
        <p:txBody>
          <a:bodyPr wrap="square" rtlCol="0">
            <a:spAutoFit/>
          </a:bodyPr>
          <a:p>
            <a:r>
              <a:rPr lang="zh-CN" altLang="en-US" sz="1200"/>
              <a:t>从进程</a:t>
            </a:r>
            <a:endParaRPr lang="zh-CN" altLang="en-US" sz="1200"/>
          </a:p>
        </p:txBody>
      </p:sp>
      <p:sp>
        <p:nvSpPr>
          <p:cNvPr id="36" name="矩形 35"/>
          <p:cNvSpPr/>
          <p:nvPr/>
        </p:nvSpPr>
        <p:spPr>
          <a:xfrm>
            <a:off x="7308215" y="2067560"/>
            <a:ext cx="1440180" cy="129603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顶层交换机</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cxnSp>
        <p:nvCxnSpPr>
          <p:cNvPr id="38" name="直接箭头连接符 37"/>
          <p:cNvCxnSpPr>
            <a:stCxn id="20" idx="3"/>
            <a:endCxn id="36" idx="1"/>
          </p:cNvCxnSpPr>
          <p:nvPr/>
        </p:nvCxnSpPr>
        <p:spPr>
          <a:xfrm>
            <a:off x="6629400" y="1527810"/>
            <a:ext cx="678815" cy="11880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9" name="直接箭头连接符 38"/>
          <p:cNvCxnSpPr>
            <a:stCxn id="21" idx="3"/>
            <a:endCxn id="36" idx="1"/>
          </p:cNvCxnSpPr>
          <p:nvPr/>
        </p:nvCxnSpPr>
        <p:spPr>
          <a:xfrm>
            <a:off x="6629400" y="2645410"/>
            <a:ext cx="678815" cy="704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0" name="直接箭头连接符 39"/>
          <p:cNvCxnSpPr>
            <a:stCxn id="22" idx="3"/>
          </p:cNvCxnSpPr>
          <p:nvPr/>
        </p:nvCxnSpPr>
        <p:spPr>
          <a:xfrm flipV="1">
            <a:off x="6629400" y="2715895"/>
            <a:ext cx="607060" cy="117602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41" name="文本框 40"/>
          <p:cNvSpPr txBox="1"/>
          <p:nvPr/>
        </p:nvSpPr>
        <p:spPr>
          <a:xfrm>
            <a:off x="6502400" y="2995295"/>
            <a:ext cx="734060" cy="368300"/>
          </a:xfrm>
          <a:prstGeom prst="rect">
            <a:avLst/>
          </a:prstGeom>
          <a:noFill/>
        </p:spPr>
        <p:txBody>
          <a:bodyPr wrap="square" rtlCol="0">
            <a:spAutoFit/>
          </a:bodyPr>
          <a:p>
            <a:r>
              <a:rPr lang="en-US" altLang="zh-CN"/>
              <a:t>BGP</a:t>
            </a: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90830" y="579755"/>
            <a:ext cx="6719570" cy="368300"/>
          </a:xfrm>
          <a:prstGeom prst="rect">
            <a:avLst/>
          </a:prstGeom>
          <a:noFill/>
        </p:spPr>
        <p:txBody>
          <a:bodyPr wrap="square" rtlCol="0">
            <a:spAutoFit/>
          </a:bodyPr>
          <a:p>
            <a:r>
              <a:rPr lang="en-US" altLang="zh-CN"/>
              <a:t>NAT</a:t>
            </a:r>
            <a:r>
              <a:rPr lang="zh-CN" altLang="en-US"/>
              <a:t>线程实现：轮询NIC队列使用运行到完成模型批处理包。</a:t>
            </a:r>
            <a:endParaRPr lang="zh-CN" altLang="en-US"/>
          </a:p>
        </p:txBody>
      </p:sp>
      <p:sp>
        <p:nvSpPr>
          <p:cNvPr id="6" name="矩形 5"/>
          <p:cNvSpPr/>
          <p:nvPr/>
        </p:nvSpPr>
        <p:spPr>
          <a:xfrm>
            <a:off x="992505" y="1694180"/>
            <a:ext cx="1511935" cy="90360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实现基础</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 name="矩形 6"/>
          <p:cNvSpPr/>
          <p:nvPr/>
        </p:nvSpPr>
        <p:spPr>
          <a:xfrm>
            <a:off x="4376420" y="1118235"/>
            <a:ext cx="2520315" cy="36004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Cuckoo++</a:t>
            </a: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哈希表</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 name="矩形 7"/>
          <p:cNvSpPr/>
          <p:nvPr/>
        </p:nvSpPr>
        <p:spPr>
          <a:xfrm>
            <a:off x="4376420" y="2070100"/>
            <a:ext cx="2663825" cy="36004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初始化复制</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9" name="矩形 8"/>
          <p:cNvSpPr/>
          <p:nvPr/>
        </p:nvSpPr>
        <p:spPr>
          <a:xfrm>
            <a:off x="4376420" y="3021965"/>
            <a:ext cx="2663825" cy="36004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流复制</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cxnSp>
        <p:nvCxnSpPr>
          <p:cNvPr id="10" name="直接箭头连接符 9"/>
          <p:cNvCxnSpPr>
            <a:stCxn id="6" idx="3"/>
            <a:endCxn id="7" idx="1"/>
          </p:cNvCxnSpPr>
          <p:nvPr/>
        </p:nvCxnSpPr>
        <p:spPr>
          <a:xfrm flipV="1">
            <a:off x="2504440" y="1298575"/>
            <a:ext cx="1871980" cy="8477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1" name="直接箭头连接符 10"/>
          <p:cNvCxnSpPr/>
          <p:nvPr/>
        </p:nvCxnSpPr>
        <p:spPr>
          <a:xfrm>
            <a:off x="2504440" y="2125980"/>
            <a:ext cx="1800225" cy="7239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2" name="直接箭头连接符 11"/>
          <p:cNvCxnSpPr>
            <a:endCxn id="9" idx="1"/>
          </p:cNvCxnSpPr>
          <p:nvPr/>
        </p:nvCxnSpPr>
        <p:spPr>
          <a:xfrm>
            <a:off x="2504440" y="2125980"/>
            <a:ext cx="1871980" cy="10763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3" name="文本框 12"/>
          <p:cNvSpPr txBox="1"/>
          <p:nvPr/>
        </p:nvSpPr>
        <p:spPr>
          <a:xfrm>
            <a:off x="770255" y="3907790"/>
            <a:ext cx="6968490" cy="922020"/>
          </a:xfrm>
          <a:prstGeom prst="rect">
            <a:avLst/>
          </a:prstGeom>
          <a:noFill/>
        </p:spPr>
        <p:txBody>
          <a:bodyPr wrap="square" rtlCol="0">
            <a:spAutoFit/>
          </a:bodyPr>
          <a:p>
            <a:r>
              <a:rPr lang="zh-CN" altLang="en-US"/>
              <a:t>最终实现：是在DPDK 17.08之上用C(30K行-GCC 5.4)实现的。分片管理器是用Scala(2K行)实现的。BGP部分由zookeeper3.4.8和GoBGP 1.18之间的500行包装器组成</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 name="灯片编号占位符 5"/>
          <p:cNvSpPr txBox="1">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DB81383-23C0-444B-9A9B-1CE729CA7883}" type="slidenum">
              <a:rPr kumimoji="0" lang="zh-CN" altLang="en-US" sz="1200" b="0" i="0" u="none" strike="noStrike" kern="1200" cap="none" spc="0" normalizeH="0" baseline="0" noProof="0">
                <a:ln>
                  <a:noFill/>
                </a:ln>
                <a:solidFill>
                  <a:srgbClr val="898989"/>
                </a:solidFill>
                <a:effectLst/>
                <a:uLnTx/>
                <a:uFillTx/>
                <a:latin typeface="+mn-lt"/>
                <a:ea typeface="+mn-ea"/>
                <a:cs typeface="+mn-cs"/>
                <a:sym typeface="微软雅黑" panose="020B0503020204020204" pitchFamily="34" charset="-122"/>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微软雅黑" panose="020B0503020204020204" pitchFamily="34" charset="-122"/>
            </a:endParaRPr>
          </a:p>
        </p:txBody>
      </p:sp>
      <p:sp>
        <p:nvSpPr>
          <p:cNvPr id="8194" name="矩形 121"/>
          <p:cNvSpPr/>
          <p:nvPr/>
        </p:nvSpPr>
        <p:spPr>
          <a:xfrm>
            <a:off x="12700" y="0"/>
            <a:ext cx="9144000" cy="5143500"/>
          </a:xfrm>
          <a:prstGeom prst="rect">
            <a:avLst/>
          </a:prstGeom>
          <a:solidFill>
            <a:srgbClr val="282828"/>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8198" name="Group 6"/>
          <p:cNvGrpSpPr/>
          <p:nvPr/>
        </p:nvGrpSpPr>
        <p:grpSpPr>
          <a:xfrm>
            <a:off x="584200" y="515938"/>
            <a:ext cx="2474913" cy="4068762"/>
            <a:chOff x="0" y="0"/>
            <a:chExt cx="2476153" cy="4069266"/>
          </a:xfrm>
        </p:grpSpPr>
        <p:sp>
          <p:nvSpPr>
            <p:cNvPr id="8199" name="矩形 79"/>
            <p:cNvSpPr/>
            <p:nvPr/>
          </p:nvSpPr>
          <p:spPr>
            <a:xfrm>
              <a:off x="0" y="0"/>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00" name="矩形 86"/>
            <p:cNvSpPr/>
            <p:nvPr/>
          </p:nvSpPr>
          <p:spPr>
            <a:xfrm>
              <a:off x="437624" y="0"/>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01" name="矩形 93"/>
            <p:cNvSpPr/>
            <p:nvPr/>
          </p:nvSpPr>
          <p:spPr>
            <a:xfrm>
              <a:off x="875248" y="0"/>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02" name="矩形 100"/>
            <p:cNvSpPr/>
            <p:nvPr/>
          </p:nvSpPr>
          <p:spPr>
            <a:xfrm>
              <a:off x="1312872" y="0"/>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03" name="矩形 107"/>
            <p:cNvSpPr/>
            <p:nvPr/>
          </p:nvSpPr>
          <p:spPr>
            <a:xfrm>
              <a:off x="1750496" y="0"/>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04" name="矩形 114"/>
            <p:cNvSpPr/>
            <p:nvPr/>
          </p:nvSpPr>
          <p:spPr>
            <a:xfrm>
              <a:off x="2188121" y="0"/>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05" name="矩形 126"/>
            <p:cNvSpPr/>
            <p:nvPr/>
          </p:nvSpPr>
          <p:spPr>
            <a:xfrm>
              <a:off x="0" y="406202"/>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06" name="矩形 127"/>
            <p:cNvSpPr/>
            <p:nvPr/>
          </p:nvSpPr>
          <p:spPr>
            <a:xfrm>
              <a:off x="437624" y="406202"/>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07" name="矩形 128"/>
            <p:cNvSpPr/>
            <p:nvPr/>
          </p:nvSpPr>
          <p:spPr>
            <a:xfrm>
              <a:off x="875248" y="406202"/>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08" name="矩形 129"/>
            <p:cNvSpPr/>
            <p:nvPr/>
          </p:nvSpPr>
          <p:spPr>
            <a:xfrm>
              <a:off x="1312872" y="406202"/>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09" name="矩形 130"/>
            <p:cNvSpPr/>
            <p:nvPr/>
          </p:nvSpPr>
          <p:spPr>
            <a:xfrm>
              <a:off x="1750496" y="406202"/>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10" name="矩形 131"/>
            <p:cNvSpPr/>
            <p:nvPr/>
          </p:nvSpPr>
          <p:spPr>
            <a:xfrm>
              <a:off x="2188121" y="406202"/>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11" name="矩形 132"/>
            <p:cNvSpPr/>
            <p:nvPr/>
          </p:nvSpPr>
          <p:spPr>
            <a:xfrm>
              <a:off x="0" y="828081"/>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12" name="矩形 133"/>
            <p:cNvSpPr/>
            <p:nvPr/>
          </p:nvSpPr>
          <p:spPr>
            <a:xfrm>
              <a:off x="437624" y="828081"/>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13" name="矩形 134"/>
            <p:cNvSpPr/>
            <p:nvPr/>
          </p:nvSpPr>
          <p:spPr>
            <a:xfrm>
              <a:off x="875248" y="828081"/>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14" name="矩形 135"/>
            <p:cNvSpPr/>
            <p:nvPr/>
          </p:nvSpPr>
          <p:spPr>
            <a:xfrm>
              <a:off x="1312872" y="828081"/>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15" name="矩形 136"/>
            <p:cNvSpPr/>
            <p:nvPr/>
          </p:nvSpPr>
          <p:spPr>
            <a:xfrm>
              <a:off x="1750496" y="828081"/>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16" name="矩形 137"/>
            <p:cNvSpPr/>
            <p:nvPr/>
          </p:nvSpPr>
          <p:spPr>
            <a:xfrm>
              <a:off x="2188121" y="828081"/>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17" name="矩形 138"/>
            <p:cNvSpPr/>
            <p:nvPr/>
          </p:nvSpPr>
          <p:spPr>
            <a:xfrm>
              <a:off x="0" y="1249960"/>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18" name="矩形 139"/>
            <p:cNvSpPr/>
            <p:nvPr/>
          </p:nvSpPr>
          <p:spPr>
            <a:xfrm>
              <a:off x="437624" y="1249960"/>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19" name="矩形 140"/>
            <p:cNvSpPr/>
            <p:nvPr/>
          </p:nvSpPr>
          <p:spPr>
            <a:xfrm>
              <a:off x="875248" y="1249960"/>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20" name="矩形 141"/>
            <p:cNvSpPr/>
            <p:nvPr/>
          </p:nvSpPr>
          <p:spPr>
            <a:xfrm>
              <a:off x="1312872" y="1249960"/>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21" name="矩形 142"/>
            <p:cNvSpPr/>
            <p:nvPr/>
          </p:nvSpPr>
          <p:spPr>
            <a:xfrm>
              <a:off x="1750496" y="1249960"/>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22" name="矩形 143"/>
            <p:cNvSpPr/>
            <p:nvPr/>
          </p:nvSpPr>
          <p:spPr>
            <a:xfrm>
              <a:off x="2188121" y="1249960"/>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23" name="矩形 144"/>
            <p:cNvSpPr/>
            <p:nvPr/>
          </p:nvSpPr>
          <p:spPr>
            <a:xfrm>
              <a:off x="0" y="1671839"/>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24" name="矩形 145"/>
            <p:cNvSpPr/>
            <p:nvPr/>
          </p:nvSpPr>
          <p:spPr>
            <a:xfrm>
              <a:off x="437624" y="1671839"/>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25" name="矩形 146"/>
            <p:cNvSpPr/>
            <p:nvPr/>
          </p:nvSpPr>
          <p:spPr>
            <a:xfrm>
              <a:off x="875248" y="1671839"/>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26" name="矩形 147"/>
            <p:cNvSpPr/>
            <p:nvPr/>
          </p:nvSpPr>
          <p:spPr>
            <a:xfrm>
              <a:off x="1312872" y="1671839"/>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27" name="矩形 148"/>
            <p:cNvSpPr/>
            <p:nvPr/>
          </p:nvSpPr>
          <p:spPr>
            <a:xfrm>
              <a:off x="1750496" y="1671839"/>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28" name="矩形 149"/>
            <p:cNvSpPr/>
            <p:nvPr/>
          </p:nvSpPr>
          <p:spPr>
            <a:xfrm>
              <a:off x="2188121" y="1671839"/>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29" name="矩形 150"/>
            <p:cNvSpPr/>
            <p:nvPr/>
          </p:nvSpPr>
          <p:spPr>
            <a:xfrm>
              <a:off x="0" y="2093718"/>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30" name="矩形 151"/>
            <p:cNvSpPr/>
            <p:nvPr/>
          </p:nvSpPr>
          <p:spPr>
            <a:xfrm>
              <a:off x="437624" y="2093718"/>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31" name="矩形 152"/>
            <p:cNvSpPr/>
            <p:nvPr/>
          </p:nvSpPr>
          <p:spPr>
            <a:xfrm>
              <a:off x="875248" y="2093718"/>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32" name="矩形 153"/>
            <p:cNvSpPr/>
            <p:nvPr/>
          </p:nvSpPr>
          <p:spPr>
            <a:xfrm>
              <a:off x="1312872" y="2093718"/>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33" name="矩形 154"/>
            <p:cNvSpPr/>
            <p:nvPr/>
          </p:nvSpPr>
          <p:spPr>
            <a:xfrm>
              <a:off x="1750496" y="2093718"/>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34" name="矩形 155"/>
            <p:cNvSpPr/>
            <p:nvPr/>
          </p:nvSpPr>
          <p:spPr>
            <a:xfrm>
              <a:off x="2188121" y="2093718"/>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35" name="矩形 156"/>
            <p:cNvSpPr/>
            <p:nvPr/>
          </p:nvSpPr>
          <p:spPr>
            <a:xfrm>
              <a:off x="0" y="2515597"/>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36" name="矩形 157"/>
            <p:cNvSpPr/>
            <p:nvPr/>
          </p:nvSpPr>
          <p:spPr>
            <a:xfrm>
              <a:off x="437624" y="2515597"/>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37" name="矩形 158"/>
            <p:cNvSpPr/>
            <p:nvPr/>
          </p:nvSpPr>
          <p:spPr>
            <a:xfrm>
              <a:off x="875248" y="2515597"/>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38" name="矩形 159"/>
            <p:cNvSpPr/>
            <p:nvPr/>
          </p:nvSpPr>
          <p:spPr>
            <a:xfrm>
              <a:off x="1312872" y="2515597"/>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39" name="矩形 160"/>
            <p:cNvSpPr/>
            <p:nvPr/>
          </p:nvSpPr>
          <p:spPr>
            <a:xfrm>
              <a:off x="1750496" y="2515597"/>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40" name="矩形 161"/>
            <p:cNvSpPr/>
            <p:nvPr/>
          </p:nvSpPr>
          <p:spPr>
            <a:xfrm>
              <a:off x="2188121" y="2515597"/>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41" name="矩形 162"/>
            <p:cNvSpPr/>
            <p:nvPr/>
          </p:nvSpPr>
          <p:spPr>
            <a:xfrm>
              <a:off x="0" y="2937476"/>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42" name="矩形 163"/>
            <p:cNvSpPr/>
            <p:nvPr/>
          </p:nvSpPr>
          <p:spPr>
            <a:xfrm>
              <a:off x="437624" y="2937476"/>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43" name="矩形 164"/>
            <p:cNvSpPr/>
            <p:nvPr/>
          </p:nvSpPr>
          <p:spPr>
            <a:xfrm>
              <a:off x="875248" y="2937476"/>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44" name="矩形 165"/>
            <p:cNvSpPr/>
            <p:nvPr/>
          </p:nvSpPr>
          <p:spPr>
            <a:xfrm>
              <a:off x="1312872" y="2937476"/>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45" name="矩形 166"/>
            <p:cNvSpPr/>
            <p:nvPr/>
          </p:nvSpPr>
          <p:spPr>
            <a:xfrm>
              <a:off x="1750496" y="2937476"/>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46" name="矩形 167"/>
            <p:cNvSpPr/>
            <p:nvPr/>
          </p:nvSpPr>
          <p:spPr>
            <a:xfrm>
              <a:off x="2188121" y="2937476"/>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47" name="矩形 168"/>
            <p:cNvSpPr/>
            <p:nvPr/>
          </p:nvSpPr>
          <p:spPr>
            <a:xfrm>
              <a:off x="0" y="3359355"/>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48" name="矩形 169"/>
            <p:cNvSpPr/>
            <p:nvPr/>
          </p:nvSpPr>
          <p:spPr>
            <a:xfrm>
              <a:off x="437624" y="3359355"/>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49" name="矩形 170"/>
            <p:cNvSpPr/>
            <p:nvPr/>
          </p:nvSpPr>
          <p:spPr>
            <a:xfrm>
              <a:off x="875248" y="3359355"/>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50" name="矩形 171"/>
            <p:cNvSpPr/>
            <p:nvPr/>
          </p:nvSpPr>
          <p:spPr>
            <a:xfrm>
              <a:off x="1312872" y="3359355"/>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51" name="矩形 172"/>
            <p:cNvSpPr/>
            <p:nvPr/>
          </p:nvSpPr>
          <p:spPr>
            <a:xfrm>
              <a:off x="1750496" y="3359355"/>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52" name="矩形 173"/>
            <p:cNvSpPr/>
            <p:nvPr/>
          </p:nvSpPr>
          <p:spPr>
            <a:xfrm>
              <a:off x="2188121" y="3359355"/>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53" name="矩形 174"/>
            <p:cNvSpPr/>
            <p:nvPr/>
          </p:nvSpPr>
          <p:spPr>
            <a:xfrm>
              <a:off x="0" y="3781234"/>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54" name="矩形 175"/>
            <p:cNvSpPr/>
            <p:nvPr/>
          </p:nvSpPr>
          <p:spPr>
            <a:xfrm>
              <a:off x="437624" y="3781234"/>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55" name="矩形 176"/>
            <p:cNvSpPr/>
            <p:nvPr/>
          </p:nvSpPr>
          <p:spPr>
            <a:xfrm>
              <a:off x="875248" y="3781234"/>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56" name="矩形 177"/>
            <p:cNvSpPr/>
            <p:nvPr/>
          </p:nvSpPr>
          <p:spPr>
            <a:xfrm>
              <a:off x="1312872" y="3781234"/>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57" name="矩形 178"/>
            <p:cNvSpPr/>
            <p:nvPr/>
          </p:nvSpPr>
          <p:spPr>
            <a:xfrm>
              <a:off x="1750496" y="3781234"/>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58" name="矩形 179"/>
            <p:cNvSpPr/>
            <p:nvPr/>
          </p:nvSpPr>
          <p:spPr>
            <a:xfrm>
              <a:off x="2188121" y="3781234"/>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8259" name="Group 67"/>
          <p:cNvGrpSpPr/>
          <p:nvPr/>
        </p:nvGrpSpPr>
        <p:grpSpPr>
          <a:xfrm>
            <a:off x="584200" y="515938"/>
            <a:ext cx="2474913" cy="4068762"/>
            <a:chOff x="0" y="0"/>
            <a:chExt cx="2476153" cy="4069266"/>
          </a:xfrm>
        </p:grpSpPr>
        <p:sp>
          <p:nvSpPr>
            <p:cNvPr id="8260" name="矩形 3"/>
            <p:cNvSpPr/>
            <p:nvPr/>
          </p:nvSpPr>
          <p:spPr>
            <a:xfrm>
              <a:off x="0" y="0"/>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61" name="矩形 4"/>
            <p:cNvSpPr/>
            <p:nvPr/>
          </p:nvSpPr>
          <p:spPr>
            <a:xfrm>
              <a:off x="437624" y="0"/>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62" name="矩形 5"/>
            <p:cNvSpPr/>
            <p:nvPr/>
          </p:nvSpPr>
          <p:spPr>
            <a:xfrm>
              <a:off x="875248" y="0"/>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63" name="矩形 6"/>
            <p:cNvSpPr/>
            <p:nvPr/>
          </p:nvSpPr>
          <p:spPr>
            <a:xfrm>
              <a:off x="1312872" y="0"/>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64" name="矩形 7"/>
            <p:cNvSpPr/>
            <p:nvPr/>
          </p:nvSpPr>
          <p:spPr>
            <a:xfrm>
              <a:off x="1750496" y="0"/>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65" name="矩形 8"/>
            <p:cNvSpPr/>
            <p:nvPr/>
          </p:nvSpPr>
          <p:spPr>
            <a:xfrm>
              <a:off x="2188121" y="0"/>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66" name="矩形 59"/>
            <p:cNvSpPr/>
            <p:nvPr/>
          </p:nvSpPr>
          <p:spPr>
            <a:xfrm>
              <a:off x="0" y="406202"/>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67" name="矩形 60"/>
            <p:cNvSpPr/>
            <p:nvPr/>
          </p:nvSpPr>
          <p:spPr>
            <a:xfrm>
              <a:off x="437624" y="406202"/>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68" name="矩形 61"/>
            <p:cNvSpPr/>
            <p:nvPr/>
          </p:nvSpPr>
          <p:spPr>
            <a:xfrm>
              <a:off x="875248" y="406202"/>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69" name="矩形 62"/>
            <p:cNvSpPr/>
            <p:nvPr/>
          </p:nvSpPr>
          <p:spPr>
            <a:xfrm>
              <a:off x="1312872" y="406202"/>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70" name="矩形 63"/>
            <p:cNvSpPr/>
            <p:nvPr/>
          </p:nvSpPr>
          <p:spPr>
            <a:xfrm>
              <a:off x="1750496" y="406202"/>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71" name="矩形 64"/>
            <p:cNvSpPr/>
            <p:nvPr/>
          </p:nvSpPr>
          <p:spPr>
            <a:xfrm>
              <a:off x="2188121" y="406202"/>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72" name="矩形 70"/>
            <p:cNvSpPr/>
            <p:nvPr/>
          </p:nvSpPr>
          <p:spPr>
            <a:xfrm>
              <a:off x="1750496" y="828081"/>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73" name="矩形 71"/>
            <p:cNvSpPr/>
            <p:nvPr/>
          </p:nvSpPr>
          <p:spPr>
            <a:xfrm>
              <a:off x="2188121" y="828081"/>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74" name="矩形 77"/>
            <p:cNvSpPr/>
            <p:nvPr/>
          </p:nvSpPr>
          <p:spPr>
            <a:xfrm>
              <a:off x="1750496" y="1249960"/>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75" name="矩形 78"/>
            <p:cNvSpPr/>
            <p:nvPr/>
          </p:nvSpPr>
          <p:spPr>
            <a:xfrm>
              <a:off x="2188121" y="1249960"/>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76" name="矩形 80"/>
            <p:cNvSpPr/>
            <p:nvPr/>
          </p:nvSpPr>
          <p:spPr>
            <a:xfrm>
              <a:off x="0" y="1671839"/>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77" name="矩形 81"/>
            <p:cNvSpPr/>
            <p:nvPr/>
          </p:nvSpPr>
          <p:spPr>
            <a:xfrm>
              <a:off x="437624" y="1671839"/>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78" name="矩形 82"/>
            <p:cNvSpPr/>
            <p:nvPr/>
          </p:nvSpPr>
          <p:spPr>
            <a:xfrm>
              <a:off x="875248" y="1671839"/>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79" name="矩形 83"/>
            <p:cNvSpPr/>
            <p:nvPr/>
          </p:nvSpPr>
          <p:spPr>
            <a:xfrm>
              <a:off x="1312872" y="1671839"/>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80" name="矩形 84"/>
            <p:cNvSpPr/>
            <p:nvPr/>
          </p:nvSpPr>
          <p:spPr>
            <a:xfrm>
              <a:off x="1750496" y="1671839"/>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81" name="矩形 85"/>
            <p:cNvSpPr/>
            <p:nvPr/>
          </p:nvSpPr>
          <p:spPr>
            <a:xfrm>
              <a:off x="2188121" y="1671839"/>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82" name="矩形 87"/>
            <p:cNvSpPr/>
            <p:nvPr/>
          </p:nvSpPr>
          <p:spPr>
            <a:xfrm>
              <a:off x="0" y="2093718"/>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83" name="矩形 88"/>
            <p:cNvSpPr/>
            <p:nvPr/>
          </p:nvSpPr>
          <p:spPr>
            <a:xfrm>
              <a:off x="437624" y="2093718"/>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84" name="矩形 89"/>
            <p:cNvSpPr/>
            <p:nvPr/>
          </p:nvSpPr>
          <p:spPr>
            <a:xfrm>
              <a:off x="875248" y="2093718"/>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85" name="矩形 90"/>
            <p:cNvSpPr/>
            <p:nvPr/>
          </p:nvSpPr>
          <p:spPr>
            <a:xfrm>
              <a:off x="1312872" y="2093718"/>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86" name="矩形 91"/>
            <p:cNvSpPr/>
            <p:nvPr/>
          </p:nvSpPr>
          <p:spPr>
            <a:xfrm>
              <a:off x="1750496" y="2093718"/>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87" name="矩形 92"/>
            <p:cNvSpPr/>
            <p:nvPr/>
          </p:nvSpPr>
          <p:spPr>
            <a:xfrm>
              <a:off x="2188121" y="2093718"/>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88" name="矩形 98"/>
            <p:cNvSpPr/>
            <p:nvPr/>
          </p:nvSpPr>
          <p:spPr>
            <a:xfrm>
              <a:off x="1750496" y="2515597"/>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89" name="矩形 99"/>
            <p:cNvSpPr/>
            <p:nvPr/>
          </p:nvSpPr>
          <p:spPr>
            <a:xfrm>
              <a:off x="2188121" y="2515597"/>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90" name="矩形 105"/>
            <p:cNvSpPr/>
            <p:nvPr/>
          </p:nvSpPr>
          <p:spPr>
            <a:xfrm>
              <a:off x="1750496" y="2937476"/>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91" name="矩形 106"/>
            <p:cNvSpPr/>
            <p:nvPr/>
          </p:nvSpPr>
          <p:spPr>
            <a:xfrm>
              <a:off x="2188121" y="2937476"/>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92" name="矩形 108"/>
            <p:cNvSpPr/>
            <p:nvPr/>
          </p:nvSpPr>
          <p:spPr>
            <a:xfrm>
              <a:off x="0" y="3359355"/>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93" name="矩形 109"/>
            <p:cNvSpPr/>
            <p:nvPr/>
          </p:nvSpPr>
          <p:spPr>
            <a:xfrm>
              <a:off x="437624" y="3359355"/>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94" name="矩形 110"/>
            <p:cNvSpPr/>
            <p:nvPr/>
          </p:nvSpPr>
          <p:spPr>
            <a:xfrm>
              <a:off x="875248" y="3359355"/>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95" name="矩形 111"/>
            <p:cNvSpPr/>
            <p:nvPr/>
          </p:nvSpPr>
          <p:spPr>
            <a:xfrm>
              <a:off x="1312872" y="3359355"/>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96" name="矩形 112"/>
            <p:cNvSpPr/>
            <p:nvPr/>
          </p:nvSpPr>
          <p:spPr>
            <a:xfrm>
              <a:off x="1750496" y="3359355"/>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97" name="矩形 113"/>
            <p:cNvSpPr/>
            <p:nvPr/>
          </p:nvSpPr>
          <p:spPr>
            <a:xfrm>
              <a:off x="2188121" y="3359355"/>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98" name="矩形 115"/>
            <p:cNvSpPr/>
            <p:nvPr/>
          </p:nvSpPr>
          <p:spPr>
            <a:xfrm>
              <a:off x="0" y="3781234"/>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99" name="矩形 116"/>
            <p:cNvSpPr/>
            <p:nvPr/>
          </p:nvSpPr>
          <p:spPr>
            <a:xfrm>
              <a:off x="437624" y="3781234"/>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300" name="矩形 117"/>
            <p:cNvSpPr/>
            <p:nvPr/>
          </p:nvSpPr>
          <p:spPr>
            <a:xfrm>
              <a:off x="875248" y="3781234"/>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301" name="矩形 118"/>
            <p:cNvSpPr/>
            <p:nvPr/>
          </p:nvSpPr>
          <p:spPr>
            <a:xfrm>
              <a:off x="1312872" y="3781234"/>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302" name="矩形 119"/>
            <p:cNvSpPr/>
            <p:nvPr/>
          </p:nvSpPr>
          <p:spPr>
            <a:xfrm>
              <a:off x="1750496" y="3781234"/>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303" name="矩形 120"/>
            <p:cNvSpPr/>
            <p:nvPr/>
          </p:nvSpPr>
          <p:spPr>
            <a:xfrm>
              <a:off x="2188121" y="3781234"/>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8304" name="矩形 122"/>
          <p:cNvSpPr/>
          <p:nvPr/>
        </p:nvSpPr>
        <p:spPr>
          <a:xfrm>
            <a:off x="3535363" y="2132013"/>
            <a:ext cx="5621337" cy="706755"/>
          </a:xfrm>
          <a:prstGeom prst="rect">
            <a:avLst/>
          </a:prstGeom>
          <a:noFill/>
          <a:ln w="9525">
            <a:noFill/>
          </a:ln>
        </p:spPr>
        <p:txBody>
          <a:bodyPr anchor="t">
            <a:spAutoFit/>
          </a:bodyPr>
          <a:p>
            <a:pPr>
              <a:buFont typeface="Arial" panose="020B0604020202020204" pitchFamily="34" charset="0"/>
              <a:buNone/>
            </a:pPr>
            <a:r>
              <a:rPr lang="en-US" sz="4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Krononat</a:t>
            </a:r>
            <a:r>
              <a:rPr lang="zh-CN" altLang="en-US" sz="4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的验证评价</a:t>
            </a:r>
            <a:endParaRPr lang="zh-CN" altLang="en-US" sz="4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612775" y="522605"/>
            <a:ext cx="1438910" cy="368300"/>
          </a:xfrm>
          <a:prstGeom prst="rect">
            <a:avLst/>
          </a:prstGeom>
          <a:noFill/>
        </p:spPr>
        <p:txBody>
          <a:bodyPr wrap="square" rtlCol="0">
            <a:spAutoFit/>
          </a:bodyPr>
          <a:p>
            <a:r>
              <a:rPr lang="zh-CN" altLang="en-US"/>
              <a:t>硬件基础</a:t>
            </a:r>
            <a:endParaRPr lang="zh-CN" altLang="en-US"/>
          </a:p>
        </p:txBody>
      </p:sp>
      <p:pic>
        <p:nvPicPr>
          <p:cNvPr id="2" name="图片 -2147482618" descr="IMG_256"/>
          <p:cNvPicPr>
            <a:picLocks noChangeAspect="1"/>
          </p:cNvPicPr>
          <p:nvPr/>
        </p:nvPicPr>
        <p:blipFill>
          <a:blip r:embed="rId1"/>
          <a:stretch>
            <a:fillRect/>
          </a:stretch>
        </p:blipFill>
        <p:spPr>
          <a:xfrm>
            <a:off x="875030" y="890905"/>
            <a:ext cx="6290310" cy="1588135"/>
          </a:xfrm>
          <a:prstGeom prst="rect">
            <a:avLst/>
          </a:prstGeom>
          <a:noFill/>
          <a:ln w="9525">
            <a:noFill/>
          </a:ln>
        </p:spPr>
      </p:pic>
      <p:sp>
        <p:nvSpPr>
          <p:cNvPr id="6" name="文本框 5"/>
          <p:cNvSpPr txBox="1"/>
          <p:nvPr/>
        </p:nvSpPr>
        <p:spPr>
          <a:xfrm>
            <a:off x="927735" y="2893060"/>
            <a:ext cx="6675755" cy="718185"/>
          </a:xfrm>
          <a:prstGeom prst="rect">
            <a:avLst/>
          </a:prstGeom>
          <a:noFill/>
        </p:spPr>
        <p:txBody>
          <a:bodyPr wrap="square" rtlCol="0">
            <a:spAutoFit/>
          </a:bodyPr>
          <a:p>
            <a:pPr>
              <a:lnSpc>
                <a:spcPct val="170000"/>
              </a:lnSpc>
            </a:pPr>
            <a:r>
              <a:rPr lang="zh-CN" altLang="en-US" sz="1200"/>
              <a:t>配置为性能模式，并禁用TurboBoost，并配备Intel x 540 10Gbps双口NIC</a:t>
            </a:r>
            <a:endParaRPr lang="zh-CN" altLang="en-US" sz="1200"/>
          </a:p>
          <a:p>
            <a:pPr>
              <a:lnSpc>
                <a:spcPct val="170000"/>
              </a:lnSpc>
            </a:pPr>
            <a:r>
              <a:rPr lang="zh-CN" altLang="en-US" sz="1200"/>
              <a:t>由一个10 Gbps的Alcatel OS 6900-T20交换机连接，提供接入、互联网和管理网络之间的隔离</a:t>
            </a:r>
            <a:endParaRPr lang="zh-CN" altLang="en-US" sz="1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511947F-4E16-4CAA-BF61-59CD83CC807C}" type="datetime1">
              <a:rPr kumimoji="0" lang="zh-CN" altLang="en-US" sz="1200" b="0" i="0" u="none" strike="noStrike" kern="1200" cap="none" spc="0" normalizeH="0" baseline="0" noProof="0">
                <a:ln>
                  <a:noFill/>
                </a:ln>
                <a:solidFill>
                  <a:srgbClr val="898989"/>
                </a:solidFill>
                <a:effectLst/>
                <a:uLnTx/>
                <a:uFillTx/>
                <a:latin typeface="+mn-lt"/>
                <a:ea typeface="+mn-ea"/>
                <a:cs typeface="+mn-cs"/>
                <a:sym typeface="微软雅黑" panose="020B0503020204020204" pitchFamily="34" charset="-122"/>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微软雅黑" panose="020B0503020204020204" pitchFamily="34" charset="-122"/>
            </a:endParaRPr>
          </a:p>
        </p:txBody>
      </p:sp>
      <p:sp>
        <p:nvSpPr>
          <p:cNvPr id="5" name="文本框 4"/>
          <p:cNvSpPr txBox="1"/>
          <p:nvPr/>
        </p:nvSpPr>
        <p:spPr>
          <a:xfrm>
            <a:off x="574675" y="497840"/>
            <a:ext cx="8204835" cy="1420495"/>
          </a:xfrm>
          <a:prstGeom prst="rect">
            <a:avLst/>
          </a:prstGeom>
          <a:noFill/>
        </p:spPr>
        <p:txBody>
          <a:bodyPr wrap="square" rtlCol="0">
            <a:spAutoFit/>
          </a:bodyPr>
          <a:p>
            <a:pPr>
              <a:lnSpc>
                <a:spcPct val="160000"/>
              </a:lnSpc>
            </a:pPr>
            <a:r>
              <a:rPr lang="zh-CN" altLang="en-US"/>
              <a:t>评价基础：</a:t>
            </a:r>
            <a:endParaRPr lang="zh-CN" altLang="en-US"/>
          </a:p>
          <a:p>
            <a:pPr>
              <a:lnSpc>
                <a:spcPct val="160000"/>
              </a:lnSpc>
            </a:pPr>
            <a:r>
              <a:rPr lang="en-US" altLang="zh-CN"/>
              <a:t>1.通信量发生器</a:t>
            </a:r>
            <a:r>
              <a:rPr lang="zh-CN" altLang="en-US"/>
              <a:t>：设计了自己的流量发生器来测试Krononat，以</a:t>
            </a:r>
            <a:r>
              <a:rPr lang="en-US" altLang="zh-CN"/>
              <a:t>DPDK</a:t>
            </a:r>
            <a:r>
              <a:rPr lang="zh-CN" altLang="en-US"/>
              <a:t>为基础</a:t>
            </a:r>
            <a:endParaRPr lang="zh-CN" altLang="en-US"/>
          </a:p>
          <a:p>
            <a:pPr>
              <a:lnSpc>
                <a:spcPct val="160000"/>
              </a:lnSpc>
            </a:pPr>
            <a:r>
              <a:rPr lang="en-US" altLang="zh-CN"/>
              <a:t>2.计量 初始连接速率</a:t>
            </a:r>
            <a:r>
              <a:rPr lang="zh-CN" altLang="en-US"/>
              <a:t>和已建立连接的速率</a:t>
            </a:r>
            <a:endParaRPr lang="zh-CN" altLang="en-US"/>
          </a:p>
        </p:txBody>
      </p:sp>
      <p:sp>
        <p:nvSpPr>
          <p:cNvPr id="6" name="文本框 5"/>
          <p:cNvSpPr txBox="1"/>
          <p:nvPr/>
        </p:nvSpPr>
        <p:spPr>
          <a:xfrm>
            <a:off x="612775" y="2413635"/>
            <a:ext cx="7710805" cy="1889760"/>
          </a:xfrm>
          <a:prstGeom prst="rect">
            <a:avLst/>
          </a:prstGeom>
          <a:noFill/>
        </p:spPr>
        <p:txBody>
          <a:bodyPr wrap="square" rtlCol="0">
            <a:spAutoFit/>
          </a:bodyPr>
          <a:p>
            <a:pPr>
              <a:lnSpc>
                <a:spcPct val="130000"/>
              </a:lnSpc>
            </a:pPr>
            <a:r>
              <a:rPr lang="zh-CN" altLang="en-US"/>
              <a:t>测试内容：</a:t>
            </a:r>
            <a:endParaRPr lang="zh-CN" altLang="en-US"/>
          </a:p>
          <a:p>
            <a:pPr>
              <a:lnSpc>
                <a:spcPct val="130000"/>
              </a:lnSpc>
            </a:pPr>
            <a:r>
              <a:rPr lang="en-US" altLang="zh-CN"/>
              <a:t>1.参数影响</a:t>
            </a:r>
            <a:endParaRPr lang="en-US" altLang="zh-CN"/>
          </a:p>
          <a:p>
            <a:pPr>
              <a:lnSpc>
                <a:spcPct val="130000"/>
              </a:lnSpc>
            </a:pPr>
            <a:r>
              <a:rPr lang="en-US" altLang="zh-CN"/>
              <a:t>2.</a:t>
            </a:r>
            <a:r>
              <a:rPr lang="zh-CN" altLang="en-US"/>
              <a:t>基准测试：对比简单</a:t>
            </a:r>
            <a:r>
              <a:rPr lang="en-US" altLang="zh-CN"/>
              <a:t>NAT</a:t>
            </a:r>
            <a:r>
              <a:rPr lang="zh-CN" altLang="en-US"/>
              <a:t>系统性能</a:t>
            </a:r>
            <a:endParaRPr lang="zh-CN" altLang="en-US"/>
          </a:p>
          <a:p>
            <a:pPr>
              <a:lnSpc>
                <a:spcPct val="130000"/>
              </a:lnSpc>
            </a:pPr>
            <a:r>
              <a:rPr lang="en-US" altLang="zh-CN"/>
              <a:t>3.</a:t>
            </a:r>
            <a:r>
              <a:rPr lang="zh-CN" altLang="en-US"/>
              <a:t>中断服务持续时间：为了容错</a:t>
            </a:r>
            <a:endParaRPr lang="zh-CN" altLang="en-US"/>
          </a:p>
          <a:p>
            <a:pPr>
              <a:lnSpc>
                <a:spcPct val="130000"/>
              </a:lnSpc>
            </a:pPr>
            <a:r>
              <a:rPr lang="en-US" altLang="zh-CN"/>
              <a:t>4.</a:t>
            </a:r>
            <a:r>
              <a:rPr lang="zh-CN" altLang="en-US"/>
              <a:t>故障恢复</a:t>
            </a:r>
            <a:endParaRPr lang="zh-CN" altLang="en-US"/>
          </a:p>
        </p:txBody>
      </p:sp>
      <p:sp>
        <p:nvSpPr>
          <p:cNvPr id="7" name="文本框 6"/>
          <p:cNvSpPr txBox="1"/>
          <p:nvPr/>
        </p:nvSpPr>
        <p:spPr>
          <a:xfrm>
            <a:off x="612775" y="2045335"/>
            <a:ext cx="4653280" cy="368300"/>
          </a:xfrm>
          <a:prstGeom prst="rect">
            <a:avLst/>
          </a:prstGeom>
          <a:noFill/>
        </p:spPr>
        <p:txBody>
          <a:bodyPr wrap="square" rtlCol="0">
            <a:spAutoFit/>
          </a:bodyPr>
          <a:p>
            <a:r>
              <a:rPr lang="zh-CN" altLang="en-US"/>
              <a:t>目标：4.5 MPPs/core</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28930" y="314960"/>
            <a:ext cx="3486150" cy="645160"/>
          </a:xfrm>
          <a:prstGeom prst="rect">
            <a:avLst/>
          </a:prstGeom>
          <a:noFill/>
        </p:spPr>
        <p:txBody>
          <a:bodyPr wrap="square" rtlCol="0">
            <a:spAutoFit/>
          </a:bodyPr>
          <a:p>
            <a:r>
              <a:rPr lang="en-US" altLang="zh-CN"/>
              <a:t>1</a:t>
            </a:r>
            <a:r>
              <a:rPr lang="zh-CN" altLang="en-US"/>
              <a:t>、参数影响和基准测试</a:t>
            </a:r>
            <a:endParaRPr lang="zh-CN" altLang="en-US"/>
          </a:p>
          <a:p>
            <a:endParaRPr lang="zh-CN" altLang="en-US"/>
          </a:p>
        </p:txBody>
      </p:sp>
      <p:pic>
        <p:nvPicPr>
          <p:cNvPr id="6" name="图片 5" descr="$]QON8[RHM7{KH7F_5G57H2"/>
          <p:cNvPicPr>
            <a:picLocks noChangeAspect="1"/>
          </p:cNvPicPr>
          <p:nvPr/>
        </p:nvPicPr>
        <p:blipFill>
          <a:blip r:embed="rId1"/>
          <a:stretch>
            <a:fillRect/>
          </a:stretch>
        </p:blipFill>
        <p:spPr>
          <a:xfrm>
            <a:off x="798195" y="678180"/>
            <a:ext cx="7328535" cy="40195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67030" y="352425"/>
            <a:ext cx="2298700" cy="368300"/>
          </a:xfrm>
          <a:prstGeom prst="rect">
            <a:avLst/>
          </a:prstGeom>
          <a:noFill/>
        </p:spPr>
        <p:txBody>
          <a:bodyPr wrap="square" rtlCol="0">
            <a:spAutoFit/>
          </a:bodyPr>
          <a:p>
            <a:r>
              <a:rPr lang="zh-CN" altLang="en-US"/>
              <a:t>处理中断服务时间</a:t>
            </a:r>
            <a:endParaRPr lang="zh-CN" altLang="en-US"/>
          </a:p>
        </p:txBody>
      </p:sp>
      <p:pic>
        <p:nvPicPr>
          <p:cNvPr id="6" name="图片 5" descr="%G2OWM]SZQUJZ9LZ3L@5A{T"/>
          <p:cNvPicPr>
            <a:picLocks noChangeAspect="1"/>
          </p:cNvPicPr>
          <p:nvPr/>
        </p:nvPicPr>
        <p:blipFill>
          <a:blip r:embed="rId1"/>
          <a:stretch>
            <a:fillRect/>
          </a:stretch>
        </p:blipFill>
        <p:spPr>
          <a:xfrm>
            <a:off x="655955" y="978535"/>
            <a:ext cx="7705725" cy="2105660"/>
          </a:xfrm>
          <a:prstGeom prst="rect">
            <a:avLst/>
          </a:prstGeom>
        </p:spPr>
      </p:pic>
      <p:sp>
        <p:nvSpPr>
          <p:cNvPr id="7" name="文本框 6"/>
          <p:cNvSpPr txBox="1"/>
          <p:nvPr/>
        </p:nvSpPr>
        <p:spPr>
          <a:xfrm>
            <a:off x="977900" y="3352800"/>
            <a:ext cx="7489825" cy="922020"/>
          </a:xfrm>
          <a:prstGeom prst="rect">
            <a:avLst/>
          </a:prstGeom>
          <a:noFill/>
        </p:spPr>
        <p:txBody>
          <a:bodyPr wrap="square" rtlCol="0">
            <a:spAutoFit/>
          </a:bodyPr>
          <a:p>
            <a:r>
              <a:rPr lang="zh-CN" altLang="en-US"/>
              <a:t>服务器离线和硬件故障，并在这两种情况下测量服务中断的持续时间</a:t>
            </a:r>
            <a:endParaRPr lang="zh-CN" altLang="en-US"/>
          </a:p>
          <a:p>
            <a:r>
              <a:rPr lang="zh-CN" altLang="en-US"/>
              <a:t>恢复（从服务器替换已离开的主服务器）-红色</a:t>
            </a:r>
            <a:endParaRPr lang="zh-CN" altLang="en-US"/>
          </a:p>
          <a:p>
            <a:r>
              <a:rPr lang="zh-CN" altLang="en-US"/>
              <a:t>负载平衡（主从交换它们的角色）-蓝色</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O[[IZF~VG_XCWJ$[NWBXUU9"/>
          <p:cNvPicPr>
            <a:picLocks noChangeAspect="1"/>
          </p:cNvPicPr>
          <p:nvPr/>
        </p:nvPicPr>
        <p:blipFill>
          <a:blip r:embed="rId1"/>
          <a:stretch>
            <a:fillRect/>
          </a:stretch>
        </p:blipFill>
        <p:spPr>
          <a:xfrm>
            <a:off x="360045" y="834390"/>
            <a:ext cx="8253730" cy="3197860"/>
          </a:xfrm>
          <a:prstGeom prst="rect">
            <a:avLst/>
          </a:prstGeom>
        </p:spPr>
      </p:pic>
      <p:sp>
        <p:nvSpPr>
          <p:cNvPr id="6" name="文本框 5"/>
          <p:cNvSpPr txBox="1"/>
          <p:nvPr/>
        </p:nvSpPr>
        <p:spPr>
          <a:xfrm>
            <a:off x="631825" y="636270"/>
            <a:ext cx="2644140" cy="368300"/>
          </a:xfrm>
          <a:prstGeom prst="rect">
            <a:avLst/>
          </a:prstGeom>
          <a:noFill/>
        </p:spPr>
        <p:txBody>
          <a:bodyPr wrap="square" rtlCol="0">
            <a:spAutoFit/>
          </a:bodyPr>
          <a:p>
            <a:r>
              <a:rPr lang="zh-CN" altLang="en-US"/>
              <a:t>故障恢复事件表</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矩形 121"/>
          <p:cNvSpPr/>
          <p:nvPr/>
        </p:nvSpPr>
        <p:spPr>
          <a:xfrm>
            <a:off x="0" y="0"/>
            <a:ext cx="9144000" cy="5143500"/>
          </a:xfrm>
          <a:prstGeom prst="rect">
            <a:avLst/>
          </a:prstGeom>
          <a:solidFill>
            <a:srgbClr val="282828"/>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45" name="矩形 122"/>
          <p:cNvSpPr/>
          <p:nvPr/>
        </p:nvSpPr>
        <p:spPr>
          <a:xfrm>
            <a:off x="3535363" y="2132013"/>
            <a:ext cx="5621337" cy="706755"/>
          </a:xfrm>
          <a:prstGeom prst="rect">
            <a:avLst/>
          </a:prstGeom>
          <a:noFill/>
          <a:ln w="9525">
            <a:noFill/>
          </a:ln>
        </p:spPr>
        <p:txBody>
          <a:bodyPr anchor="t">
            <a:spAutoFit/>
          </a:bodyPr>
          <a:p>
            <a:pPr>
              <a:buFont typeface="Arial" panose="020B0604020202020204" pitchFamily="34" charset="0"/>
              <a:buNone/>
            </a:pPr>
            <a:r>
              <a:rPr lang="zh-CN" altLang="en-US" sz="4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相关工作和总结</a:t>
            </a:r>
            <a:endParaRPr lang="zh-CN" altLang="en-US" sz="4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0247" name="Group 8"/>
          <p:cNvGrpSpPr/>
          <p:nvPr/>
        </p:nvGrpSpPr>
        <p:grpSpPr>
          <a:xfrm>
            <a:off x="584200" y="515938"/>
            <a:ext cx="2474913" cy="4068762"/>
            <a:chOff x="0" y="0"/>
            <a:chExt cx="2476153" cy="4069266"/>
          </a:xfrm>
        </p:grpSpPr>
        <p:sp>
          <p:nvSpPr>
            <p:cNvPr id="10248" name="矩形 79"/>
            <p:cNvSpPr/>
            <p:nvPr/>
          </p:nvSpPr>
          <p:spPr>
            <a:xfrm>
              <a:off x="0" y="0"/>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49" name="矩形 86"/>
            <p:cNvSpPr/>
            <p:nvPr/>
          </p:nvSpPr>
          <p:spPr>
            <a:xfrm>
              <a:off x="437624" y="0"/>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50" name="矩形 93"/>
            <p:cNvSpPr/>
            <p:nvPr/>
          </p:nvSpPr>
          <p:spPr>
            <a:xfrm>
              <a:off x="875248" y="0"/>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51" name="矩形 100"/>
            <p:cNvSpPr/>
            <p:nvPr/>
          </p:nvSpPr>
          <p:spPr>
            <a:xfrm>
              <a:off x="1312872" y="0"/>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52" name="矩形 107"/>
            <p:cNvSpPr/>
            <p:nvPr/>
          </p:nvSpPr>
          <p:spPr>
            <a:xfrm>
              <a:off x="1750496" y="0"/>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53" name="矩形 114"/>
            <p:cNvSpPr/>
            <p:nvPr/>
          </p:nvSpPr>
          <p:spPr>
            <a:xfrm>
              <a:off x="2188121" y="0"/>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54" name="矩形 126"/>
            <p:cNvSpPr/>
            <p:nvPr/>
          </p:nvSpPr>
          <p:spPr>
            <a:xfrm>
              <a:off x="0" y="406202"/>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55" name="矩形 127"/>
            <p:cNvSpPr/>
            <p:nvPr/>
          </p:nvSpPr>
          <p:spPr>
            <a:xfrm>
              <a:off x="437624" y="406202"/>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56" name="矩形 128"/>
            <p:cNvSpPr/>
            <p:nvPr/>
          </p:nvSpPr>
          <p:spPr>
            <a:xfrm>
              <a:off x="875248" y="406202"/>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57" name="矩形 129"/>
            <p:cNvSpPr/>
            <p:nvPr/>
          </p:nvSpPr>
          <p:spPr>
            <a:xfrm>
              <a:off x="1312872" y="406202"/>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58" name="矩形 130"/>
            <p:cNvSpPr/>
            <p:nvPr/>
          </p:nvSpPr>
          <p:spPr>
            <a:xfrm>
              <a:off x="1750496" y="406202"/>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59" name="矩形 131"/>
            <p:cNvSpPr/>
            <p:nvPr/>
          </p:nvSpPr>
          <p:spPr>
            <a:xfrm>
              <a:off x="2188121" y="406202"/>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60" name="矩形 132"/>
            <p:cNvSpPr/>
            <p:nvPr/>
          </p:nvSpPr>
          <p:spPr>
            <a:xfrm>
              <a:off x="0" y="828081"/>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61" name="矩形 133"/>
            <p:cNvSpPr/>
            <p:nvPr/>
          </p:nvSpPr>
          <p:spPr>
            <a:xfrm>
              <a:off x="437624" y="828081"/>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62" name="矩形 134"/>
            <p:cNvSpPr/>
            <p:nvPr/>
          </p:nvSpPr>
          <p:spPr>
            <a:xfrm>
              <a:off x="875248" y="828081"/>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63" name="矩形 135"/>
            <p:cNvSpPr/>
            <p:nvPr/>
          </p:nvSpPr>
          <p:spPr>
            <a:xfrm>
              <a:off x="1312872" y="828081"/>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64" name="矩形 136"/>
            <p:cNvSpPr/>
            <p:nvPr/>
          </p:nvSpPr>
          <p:spPr>
            <a:xfrm>
              <a:off x="1750496" y="828081"/>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65" name="矩形 137"/>
            <p:cNvSpPr/>
            <p:nvPr/>
          </p:nvSpPr>
          <p:spPr>
            <a:xfrm>
              <a:off x="2188121" y="828081"/>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66" name="矩形 138"/>
            <p:cNvSpPr/>
            <p:nvPr/>
          </p:nvSpPr>
          <p:spPr>
            <a:xfrm>
              <a:off x="0" y="1249960"/>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67" name="矩形 139"/>
            <p:cNvSpPr/>
            <p:nvPr/>
          </p:nvSpPr>
          <p:spPr>
            <a:xfrm>
              <a:off x="437624" y="1249960"/>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68" name="矩形 140"/>
            <p:cNvSpPr/>
            <p:nvPr/>
          </p:nvSpPr>
          <p:spPr>
            <a:xfrm>
              <a:off x="875248" y="1249960"/>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69" name="矩形 141"/>
            <p:cNvSpPr/>
            <p:nvPr/>
          </p:nvSpPr>
          <p:spPr>
            <a:xfrm>
              <a:off x="1312872" y="1249960"/>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70" name="矩形 142"/>
            <p:cNvSpPr/>
            <p:nvPr/>
          </p:nvSpPr>
          <p:spPr>
            <a:xfrm>
              <a:off x="1750496" y="1249960"/>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71" name="矩形 143"/>
            <p:cNvSpPr/>
            <p:nvPr/>
          </p:nvSpPr>
          <p:spPr>
            <a:xfrm>
              <a:off x="2188121" y="1249960"/>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72" name="矩形 144"/>
            <p:cNvSpPr/>
            <p:nvPr/>
          </p:nvSpPr>
          <p:spPr>
            <a:xfrm>
              <a:off x="0" y="1671839"/>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73" name="矩形 145"/>
            <p:cNvSpPr/>
            <p:nvPr/>
          </p:nvSpPr>
          <p:spPr>
            <a:xfrm>
              <a:off x="437624" y="1671839"/>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74" name="矩形 146"/>
            <p:cNvSpPr/>
            <p:nvPr/>
          </p:nvSpPr>
          <p:spPr>
            <a:xfrm>
              <a:off x="875248" y="1671839"/>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75" name="矩形 147"/>
            <p:cNvSpPr/>
            <p:nvPr/>
          </p:nvSpPr>
          <p:spPr>
            <a:xfrm>
              <a:off x="1312872" y="1671839"/>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76" name="矩形 148"/>
            <p:cNvSpPr/>
            <p:nvPr/>
          </p:nvSpPr>
          <p:spPr>
            <a:xfrm>
              <a:off x="1750496" y="1671839"/>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77" name="矩形 149"/>
            <p:cNvSpPr/>
            <p:nvPr/>
          </p:nvSpPr>
          <p:spPr>
            <a:xfrm>
              <a:off x="2188121" y="1671839"/>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78" name="矩形 150"/>
            <p:cNvSpPr/>
            <p:nvPr/>
          </p:nvSpPr>
          <p:spPr>
            <a:xfrm>
              <a:off x="0" y="2093718"/>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79" name="矩形 151"/>
            <p:cNvSpPr/>
            <p:nvPr/>
          </p:nvSpPr>
          <p:spPr>
            <a:xfrm>
              <a:off x="437624" y="2093718"/>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80" name="矩形 152"/>
            <p:cNvSpPr/>
            <p:nvPr/>
          </p:nvSpPr>
          <p:spPr>
            <a:xfrm>
              <a:off x="875248" y="2093718"/>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81" name="矩形 153"/>
            <p:cNvSpPr/>
            <p:nvPr/>
          </p:nvSpPr>
          <p:spPr>
            <a:xfrm>
              <a:off x="1312872" y="2093718"/>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82" name="矩形 154"/>
            <p:cNvSpPr/>
            <p:nvPr/>
          </p:nvSpPr>
          <p:spPr>
            <a:xfrm>
              <a:off x="1750496" y="2093718"/>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83" name="矩形 155"/>
            <p:cNvSpPr/>
            <p:nvPr/>
          </p:nvSpPr>
          <p:spPr>
            <a:xfrm>
              <a:off x="2188121" y="2093718"/>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84" name="矩形 156"/>
            <p:cNvSpPr/>
            <p:nvPr/>
          </p:nvSpPr>
          <p:spPr>
            <a:xfrm>
              <a:off x="0" y="2515597"/>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85" name="矩形 157"/>
            <p:cNvSpPr/>
            <p:nvPr/>
          </p:nvSpPr>
          <p:spPr>
            <a:xfrm>
              <a:off x="437624" y="2515597"/>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86" name="矩形 158"/>
            <p:cNvSpPr/>
            <p:nvPr/>
          </p:nvSpPr>
          <p:spPr>
            <a:xfrm>
              <a:off x="875248" y="2515597"/>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87" name="矩形 159"/>
            <p:cNvSpPr/>
            <p:nvPr/>
          </p:nvSpPr>
          <p:spPr>
            <a:xfrm>
              <a:off x="1312872" y="2515597"/>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88" name="矩形 160"/>
            <p:cNvSpPr/>
            <p:nvPr/>
          </p:nvSpPr>
          <p:spPr>
            <a:xfrm>
              <a:off x="1750496" y="2515597"/>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89" name="矩形 161"/>
            <p:cNvSpPr/>
            <p:nvPr/>
          </p:nvSpPr>
          <p:spPr>
            <a:xfrm>
              <a:off x="2188121" y="2515597"/>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90" name="矩形 162"/>
            <p:cNvSpPr/>
            <p:nvPr/>
          </p:nvSpPr>
          <p:spPr>
            <a:xfrm>
              <a:off x="0" y="2937476"/>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91" name="矩形 163"/>
            <p:cNvSpPr/>
            <p:nvPr/>
          </p:nvSpPr>
          <p:spPr>
            <a:xfrm>
              <a:off x="437624" y="2937476"/>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92" name="矩形 164"/>
            <p:cNvSpPr/>
            <p:nvPr/>
          </p:nvSpPr>
          <p:spPr>
            <a:xfrm>
              <a:off x="875248" y="2937476"/>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93" name="矩形 165"/>
            <p:cNvSpPr/>
            <p:nvPr/>
          </p:nvSpPr>
          <p:spPr>
            <a:xfrm>
              <a:off x="1312872" y="2937476"/>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94" name="矩形 166"/>
            <p:cNvSpPr/>
            <p:nvPr/>
          </p:nvSpPr>
          <p:spPr>
            <a:xfrm>
              <a:off x="1750496" y="2937476"/>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95" name="矩形 167"/>
            <p:cNvSpPr/>
            <p:nvPr/>
          </p:nvSpPr>
          <p:spPr>
            <a:xfrm>
              <a:off x="2188121" y="2937476"/>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96" name="矩形 168"/>
            <p:cNvSpPr/>
            <p:nvPr/>
          </p:nvSpPr>
          <p:spPr>
            <a:xfrm>
              <a:off x="0" y="3359355"/>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97" name="矩形 169"/>
            <p:cNvSpPr/>
            <p:nvPr/>
          </p:nvSpPr>
          <p:spPr>
            <a:xfrm>
              <a:off x="437624" y="3359355"/>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98" name="矩形 170"/>
            <p:cNvSpPr/>
            <p:nvPr/>
          </p:nvSpPr>
          <p:spPr>
            <a:xfrm>
              <a:off x="875248" y="3359355"/>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99" name="矩形 171"/>
            <p:cNvSpPr/>
            <p:nvPr/>
          </p:nvSpPr>
          <p:spPr>
            <a:xfrm>
              <a:off x="1312872" y="3359355"/>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00" name="矩形 172"/>
            <p:cNvSpPr/>
            <p:nvPr/>
          </p:nvSpPr>
          <p:spPr>
            <a:xfrm>
              <a:off x="1750496" y="3359355"/>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01" name="矩形 173"/>
            <p:cNvSpPr/>
            <p:nvPr/>
          </p:nvSpPr>
          <p:spPr>
            <a:xfrm>
              <a:off x="2188121" y="3359355"/>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02" name="矩形 174"/>
            <p:cNvSpPr/>
            <p:nvPr/>
          </p:nvSpPr>
          <p:spPr>
            <a:xfrm>
              <a:off x="0" y="3781234"/>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03" name="矩形 175"/>
            <p:cNvSpPr/>
            <p:nvPr/>
          </p:nvSpPr>
          <p:spPr>
            <a:xfrm>
              <a:off x="437624" y="3781234"/>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04" name="矩形 176"/>
            <p:cNvSpPr/>
            <p:nvPr/>
          </p:nvSpPr>
          <p:spPr>
            <a:xfrm>
              <a:off x="875248" y="3781234"/>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05" name="矩形 177"/>
            <p:cNvSpPr/>
            <p:nvPr/>
          </p:nvSpPr>
          <p:spPr>
            <a:xfrm>
              <a:off x="1312872" y="3781234"/>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06" name="矩形 178"/>
            <p:cNvSpPr/>
            <p:nvPr/>
          </p:nvSpPr>
          <p:spPr>
            <a:xfrm>
              <a:off x="1750496" y="3781234"/>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07" name="矩形 179"/>
            <p:cNvSpPr/>
            <p:nvPr/>
          </p:nvSpPr>
          <p:spPr>
            <a:xfrm>
              <a:off x="2188121" y="3781234"/>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0308" name="Group 69"/>
          <p:cNvGrpSpPr/>
          <p:nvPr/>
        </p:nvGrpSpPr>
        <p:grpSpPr>
          <a:xfrm>
            <a:off x="584200" y="515938"/>
            <a:ext cx="2474913" cy="4068762"/>
            <a:chOff x="0" y="0"/>
            <a:chExt cx="2476153" cy="4069266"/>
          </a:xfrm>
        </p:grpSpPr>
        <p:sp>
          <p:nvSpPr>
            <p:cNvPr id="10309" name="矩形 3"/>
            <p:cNvSpPr/>
            <p:nvPr/>
          </p:nvSpPr>
          <p:spPr>
            <a:xfrm>
              <a:off x="0" y="0"/>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10" name="矩形 4"/>
            <p:cNvSpPr/>
            <p:nvPr/>
          </p:nvSpPr>
          <p:spPr>
            <a:xfrm>
              <a:off x="437624" y="0"/>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11" name="矩形 7"/>
            <p:cNvSpPr/>
            <p:nvPr/>
          </p:nvSpPr>
          <p:spPr>
            <a:xfrm>
              <a:off x="1750496" y="0"/>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12" name="矩形 8"/>
            <p:cNvSpPr/>
            <p:nvPr/>
          </p:nvSpPr>
          <p:spPr>
            <a:xfrm>
              <a:off x="2188121" y="0"/>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13" name="矩形 59"/>
            <p:cNvSpPr/>
            <p:nvPr/>
          </p:nvSpPr>
          <p:spPr>
            <a:xfrm>
              <a:off x="0" y="406202"/>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14" name="矩形 60"/>
            <p:cNvSpPr/>
            <p:nvPr/>
          </p:nvSpPr>
          <p:spPr>
            <a:xfrm>
              <a:off x="437624" y="406202"/>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15" name="矩形 63"/>
            <p:cNvSpPr/>
            <p:nvPr/>
          </p:nvSpPr>
          <p:spPr>
            <a:xfrm>
              <a:off x="1750496" y="406202"/>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16" name="矩形 64"/>
            <p:cNvSpPr/>
            <p:nvPr/>
          </p:nvSpPr>
          <p:spPr>
            <a:xfrm>
              <a:off x="2188121" y="406202"/>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17" name="矩形 66"/>
            <p:cNvSpPr/>
            <p:nvPr/>
          </p:nvSpPr>
          <p:spPr>
            <a:xfrm>
              <a:off x="0" y="828081"/>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18" name="矩形 67"/>
            <p:cNvSpPr/>
            <p:nvPr/>
          </p:nvSpPr>
          <p:spPr>
            <a:xfrm>
              <a:off x="437624" y="828081"/>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19" name="矩形 70"/>
            <p:cNvSpPr/>
            <p:nvPr/>
          </p:nvSpPr>
          <p:spPr>
            <a:xfrm>
              <a:off x="1750496" y="828081"/>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20" name="矩形 71"/>
            <p:cNvSpPr/>
            <p:nvPr/>
          </p:nvSpPr>
          <p:spPr>
            <a:xfrm>
              <a:off x="2188121" y="828081"/>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21" name="矩形 73"/>
            <p:cNvSpPr/>
            <p:nvPr/>
          </p:nvSpPr>
          <p:spPr>
            <a:xfrm>
              <a:off x="0" y="1249960"/>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22" name="矩形 74"/>
            <p:cNvSpPr/>
            <p:nvPr/>
          </p:nvSpPr>
          <p:spPr>
            <a:xfrm>
              <a:off x="437624" y="1249960"/>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23" name="矩形 77"/>
            <p:cNvSpPr/>
            <p:nvPr/>
          </p:nvSpPr>
          <p:spPr>
            <a:xfrm>
              <a:off x="1750496" y="1249960"/>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24" name="矩形 78"/>
            <p:cNvSpPr/>
            <p:nvPr/>
          </p:nvSpPr>
          <p:spPr>
            <a:xfrm>
              <a:off x="2188121" y="1249960"/>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25" name="矩形 80"/>
            <p:cNvSpPr/>
            <p:nvPr/>
          </p:nvSpPr>
          <p:spPr>
            <a:xfrm>
              <a:off x="0" y="1671839"/>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26" name="矩形 81"/>
            <p:cNvSpPr/>
            <p:nvPr/>
          </p:nvSpPr>
          <p:spPr>
            <a:xfrm>
              <a:off x="437624" y="1671839"/>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27" name="矩形 82"/>
            <p:cNvSpPr/>
            <p:nvPr/>
          </p:nvSpPr>
          <p:spPr>
            <a:xfrm>
              <a:off x="875248" y="1671839"/>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28" name="矩形 83"/>
            <p:cNvSpPr/>
            <p:nvPr/>
          </p:nvSpPr>
          <p:spPr>
            <a:xfrm>
              <a:off x="1312872" y="1671839"/>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29" name="矩形 84"/>
            <p:cNvSpPr/>
            <p:nvPr/>
          </p:nvSpPr>
          <p:spPr>
            <a:xfrm>
              <a:off x="1750496" y="1671839"/>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30" name="矩形 85"/>
            <p:cNvSpPr/>
            <p:nvPr/>
          </p:nvSpPr>
          <p:spPr>
            <a:xfrm>
              <a:off x="2188121" y="1671839"/>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31" name="矩形 87"/>
            <p:cNvSpPr/>
            <p:nvPr/>
          </p:nvSpPr>
          <p:spPr>
            <a:xfrm>
              <a:off x="0" y="2093718"/>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32" name="矩形 88"/>
            <p:cNvSpPr/>
            <p:nvPr/>
          </p:nvSpPr>
          <p:spPr>
            <a:xfrm>
              <a:off x="437624" y="2093718"/>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33" name="矩形 89"/>
            <p:cNvSpPr/>
            <p:nvPr/>
          </p:nvSpPr>
          <p:spPr>
            <a:xfrm>
              <a:off x="875248" y="2093718"/>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34" name="矩形 90"/>
            <p:cNvSpPr/>
            <p:nvPr/>
          </p:nvSpPr>
          <p:spPr>
            <a:xfrm>
              <a:off x="1312872" y="2093718"/>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35" name="矩形 91"/>
            <p:cNvSpPr/>
            <p:nvPr/>
          </p:nvSpPr>
          <p:spPr>
            <a:xfrm>
              <a:off x="1750496" y="2093718"/>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36" name="矩形 92"/>
            <p:cNvSpPr/>
            <p:nvPr/>
          </p:nvSpPr>
          <p:spPr>
            <a:xfrm>
              <a:off x="2188121" y="2093718"/>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37" name="矩形 98"/>
            <p:cNvSpPr/>
            <p:nvPr/>
          </p:nvSpPr>
          <p:spPr>
            <a:xfrm>
              <a:off x="1750496" y="2515597"/>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38" name="矩形 99"/>
            <p:cNvSpPr/>
            <p:nvPr/>
          </p:nvSpPr>
          <p:spPr>
            <a:xfrm>
              <a:off x="2188121" y="2515597"/>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39" name="矩形 105"/>
            <p:cNvSpPr/>
            <p:nvPr/>
          </p:nvSpPr>
          <p:spPr>
            <a:xfrm>
              <a:off x="1750496" y="2937476"/>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40" name="矩形 106"/>
            <p:cNvSpPr/>
            <p:nvPr/>
          </p:nvSpPr>
          <p:spPr>
            <a:xfrm>
              <a:off x="2188121" y="2937476"/>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41" name="矩形 112"/>
            <p:cNvSpPr/>
            <p:nvPr/>
          </p:nvSpPr>
          <p:spPr>
            <a:xfrm>
              <a:off x="1750496" y="3359355"/>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42" name="矩形 113"/>
            <p:cNvSpPr/>
            <p:nvPr/>
          </p:nvSpPr>
          <p:spPr>
            <a:xfrm>
              <a:off x="2188121" y="3359355"/>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43" name="矩形 119"/>
            <p:cNvSpPr/>
            <p:nvPr/>
          </p:nvSpPr>
          <p:spPr>
            <a:xfrm>
              <a:off x="1750496" y="3781234"/>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44" name="矩形 120"/>
            <p:cNvSpPr/>
            <p:nvPr/>
          </p:nvSpPr>
          <p:spPr>
            <a:xfrm>
              <a:off x="2188121" y="3781234"/>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86410" y="409575"/>
            <a:ext cx="1637665" cy="368300"/>
          </a:xfrm>
          <a:prstGeom prst="rect">
            <a:avLst/>
          </a:prstGeom>
          <a:noFill/>
        </p:spPr>
        <p:txBody>
          <a:bodyPr wrap="square" rtlCol="0">
            <a:spAutoFit/>
          </a:bodyPr>
          <a:p>
            <a:r>
              <a:rPr lang="zh-CN" altLang="en-US"/>
              <a:t>相关工作</a:t>
            </a:r>
            <a:endParaRPr lang="zh-CN" altLang="en-US"/>
          </a:p>
        </p:txBody>
      </p:sp>
      <p:sp>
        <p:nvSpPr>
          <p:cNvPr id="6" name="文本框 5"/>
          <p:cNvSpPr txBox="1"/>
          <p:nvPr/>
        </p:nvSpPr>
        <p:spPr>
          <a:xfrm>
            <a:off x="650240" y="938530"/>
            <a:ext cx="7903210" cy="3692525"/>
          </a:xfrm>
          <a:prstGeom prst="rect">
            <a:avLst/>
          </a:prstGeom>
          <a:noFill/>
        </p:spPr>
        <p:txBody>
          <a:bodyPr wrap="square" rtlCol="0">
            <a:spAutoFit/>
          </a:bodyPr>
          <a:p>
            <a:pPr>
              <a:lnSpc>
                <a:spcPct val="130000"/>
              </a:lnSpc>
            </a:pPr>
            <a:r>
              <a:rPr lang="zh-CN" altLang="en-US" sz="1000"/>
              <a:t>[3] ARAUJO, J. T., SAINO, L., BUYTENHEK, L., AND LANDA,R. Balancing on the edge: Transport affinity without networkstate. In Proceedings of the 15th USENIX Conference on Net_x0002_worked Systems Design and Implementation (Renton, WA, 2018),NSDI’18, USENIX Association, pp. 111–124</a:t>
            </a:r>
            <a:endParaRPr lang="zh-CN" altLang="en-US" sz="1000"/>
          </a:p>
          <a:p>
            <a:pPr>
              <a:lnSpc>
                <a:spcPct val="130000"/>
              </a:lnSpc>
            </a:pPr>
            <a:endParaRPr lang="zh-CN" altLang="en-US" sz="1000"/>
          </a:p>
          <a:p>
            <a:pPr>
              <a:lnSpc>
                <a:spcPct val="130000"/>
              </a:lnSpc>
            </a:pPr>
            <a:r>
              <a:rPr lang="zh-CN" altLang="en-US" sz="1000"/>
              <a:t>[8] DOBRESCU, M., EGI, N., ARGYRAKI, K., CHUN, B.-G.,FALL, K., IANNACCONE, G., KNIES, A., MANESH, M., ANDRATNASAMY, S. Routebricks: Exploiting parallelism to scalesoftware routers. In Proceedings of the ACM SIGOPS 22Nd Sym_x0002_posium on Operating Systems Principles (New York, NY, USA,2009), SOSP ’09, ACM, pp. 15–28</a:t>
            </a:r>
            <a:endParaRPr lang="zh-CN" altLang="en-US" sz="1000"/>
          </a:p>
          <a:p>
            <a:pPr>
              <a:lnSpc>
                <a:spcPct val="130000"/>
              </a:lnSpc>
            </a:pPr>
            <a:endParaRPr lang="zh-CN" altLang="en-US" sz="1000"/>
          </a:p>
          <a:p>
            <a:pPr>
              <a:lnSpc>
                <a:spcPct val="130000"/>
              </a:lnSpc>
            </a:pPr>
            <a:r>
              <a:rPr lang="zh-CN" altLang="en-US" sz="1000"/>
              <a:t>[15] HAN, S., JANG, K., PANDA, A., PALKAR, S., HAN, D., ANDRATNASAMY, S. Softnic: A software nic to augment hardware.Tech. Rep. UCB/EECS-2015-155, EECS Department, Universityof California, Berkeley, May 2015</a:t>
            </a:r>
            <a:endParaRPr lang="zh-CN" altLang="en-US" sz="1000"/>
          </a:p>
          <a:p>
            <a:pPr>
              <a:lnSpc>
                <a:spcPct val="130000"/>
              </a:lnSpc>
            </a:pPr>
            <a:endParaRPr lang="zh-CN" altLang="en-US" sz="1000"/>
          </a:p>
          <a:p>
            <a:pPr>
              <a:lnSpc>
                <a:spcPct val="130000"/>
              </a:lnSpc>
            </a:pPr>
            <a:r>
              <a:rPr lang="en-US" altLang="zh-CN" sz="1000"/>
              <a:t>[28]</a:t>
            </a:r>
            <a:r>
              <a:rPr lang="zh-CN" altLang="en-US" sz="1000"/>
              <a:t> PANDA, A., HAN, S., JANG, K., WALLS, M., RATNASAMY,S., AND SHENKER, S. Netbricks: Taking the v out of nfv. InProceedings of the 12th USENIX Conference on Operating Sys_x0002_tems Design and Implementation (Berkeley, CA, USA, 2016),OSDI’16, USENIX Association, pp. 203–21</a:t>
            </a:r>
            <a:r>
              <a:rPr lang="en-US" altLang="zh-CN" sz="1000"/>
              <a:t>6</a:t>
            </a:r>
            <a:endParaRPr lang="en-US" altLang="zh-CN" sz="1000"/>
          </a:p>
          <a:p>
            <a:pPr>
              <a:lnSpc>
                <a:spcPct val="130000"/>
              </a:lnSpc>
            </a:pPr>
            <a:endParaRPr lang="en-US" altLang="zh-CN" sz="1000"/>
          </a:p>
          <a:p>
            <a:pPr>
              <a:lnSpc>
                <a:spcPct val="130000"/>
              </a:lnSpc>
            </a:pPr>
            <a:r>
              <a:rPr lang="en-US" altLang="zh-CN" sz="1000"/>
              <a:t>[27] PALKAR, S., LAN, C., HAN, S., JANG, K., PANDA, A., RAT_x0002_NASAMY, S., RIZZO, L., AND SHENKER, S. E2: A frame_x0002_work for nfv applications. In Proceedings of the 25th Symposiumon Operating Systems Principles (New York, NY, USA, 2015),SOSP ’15, ACM, pp. 121–136</a:t>
            </a:r>
            <a:r>
              <a:rPr lang="en-US" altLang="zh-CN" sz="900"/>
              <a:t>.</a:t>
            </a:r>
            <a:endParaRPr lang="en-US" altLang="zh-CN" sz="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矩形 14"/>
          <p:cNvSpPr/>
          <p:nvPr/>
        </p:nvSpPr>
        <p:spPr>
          <a:xfrm>
            <a:off x="0" y="0"/>
            <a:ext cx="2214563" cy="5143500"/>
          </a:xfrm>
          <a:prstGeom prst="rect">
            <a:avLst/>
          </a:prstGeom>
          <a:solidFill>
            <a:srgbClr val="282828"/>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098" name="Group 3"/>
          <p:cNvGrpSpPr/>
          <p:nvPr/>
        </p:nvGrpSpPr>
        <p:grpSpPr>
          <a:xfrm flipH="1">
            <a:off x="0" y="0"/>
            <a:ext cx="5003800" cy="5143500"/>
            <a:chOff x="0" y="0"/>
            <a:chExt cx="5004049" cy="5143500"/>
          </a:xfrm>
        </p:grpSpPr>
        <p:sp>
          <p:nvSpPr>
            <p:cNvPr id="4099" name="直接连接符 34"/>
            <p:cNvSpPr/>
            <p:nvPr/>
          </p:nvSpPr>
          <p:spPr>
            <a:xfrm flipH="1">
              <a:off x="2425903" y="3824346"/>
              <a:ext cx="2578144" cy="1319154"/>
            </a:xfrm>
            <a:prstGeom prst="line">
              <a:avLst/>
            </a:prstGeom>
            <a:ln w="9525" cap="flat" cmpd="sng">
              <a:solidFill>
                <a:srgbClr val="FFFFFF">
                  <a:alpha val="27843"/>
                </a:srgbClr>
              </a:solidFill>
              <a:prstDash val="dash"/>
              <a:round/>
              <a:headEnd type="none" w="med" len="med"/>
              <a:tailEnd type="none" w="med" len="med"/>
            </a:ln>
          </p:spPr>
        </p:sp>
        <p:sp>
          <p:nvSpPr>
            <p:cNvPr id="4100" name="直接连接符 35"/>
            <p:cNvSpPr/>
            <p:nvPr/>
          </p:nvSpPr>
          <p:spPr>
            <a:xfrm flipH="1" flipV="1">
              <a:off x="0" y="627534"/>
              <a:ext cx="5004049" cy="3960440"/>
            </a:xfrm>
            <a:prstGeom prst="line">
              <a:avLst/>
            </a:prstGeom>
            <a:ln w="9525" cap="flat" cmpd="sng">
              <a:solidFill>
                <a:srgbClr val="FFFFFF">
                  <a:alpha val="27843"/>
                </a:srgbClr>
              </a:solidFill>
              <a:prstDash val="dash"/>
              <a:round/>
              <a:headEnd type="none" w="med" len="med"/>
              <a:tailEnd type="none" w="med" len="med"/>
            </a:ln>
          </p:spPr>
        </p:sp>
        <p:sp>
          <p:nvSpPr>
            <p:cNvPr id="4101" name="直接连接符 36"/>
            <p:cNvSpPr/>
            <p:nvPr/>
          </p:nvSpPr>
          <p:spPr>
            <a:xfrm flipH="1">
              <a:off x="4248472" y="3013090"/>
              <a:ext cx="755575" cy="2130410"/>
            </a:xfrm>
            <a:prstGeom prst="line">
              <a:avLst/>
            </a:prstGeom>
            <a:ln w="9525" cap="flat" cmpd="sng">
              <a:solidFill>
                <a:srgbClr val="FFFFFF">
                  <a:alpha val="27843"/>
                </a:srgbClr>
              </a:solidFill>
              <a:prstDash val="dash"/>
              <a:round/>
              <a:headEnd type="none" w="med" len="med"/>
              <a:tailEnd type="none" w="med" len="med"/>
            </a:ln>
          </p:spPr>
        </p:sp>
        <p:sp>
          <p:nvSpPr>
            <p:cNvPr id="4102" name="直接连接符 38"/>
            <p:cNvSpPr/>
            <p:nvPr/>
          </p:nvSpPr>
          <p:spPr>
            <a:xfrm>
              <a:off x="2608837" y="0"/>
              <a:ext cx="1495619" cy="5092030"/>
            </a:xfrm>
            <a:prstGeom prst="line">
              <a:avLst/>
            </a:prstGeom>
            <a:ln w="9525" cap="flat" cmpd="sng">
              <a:solidFill>
                <a:srgbClr val="FFFFFF">
                  <a:alpha val="27843"/>
                </a:srgbClr>
              </a:solidFill>
              <a:prstDash val="dash"/>
              <a:round/>
              <a:headEnd type="none" w="med" len="med"/>
              <a:tailEnd type="none" w="med" len="med"/>
            </a:ln>
          </p:spPr>
        </p:sp>
        <p:sp>
          <p:nvSpPr>
            <p:cNvPr id="4103" name="直接连接符 39"/>
            <p:cNvSpPr/>
            <p:nvPr/>
          </p:nvSpPr>
          <p:spPr>
            <a:xfrm flipH="1">
              <a:off x="3168352" y="2571750"/>
              <a:ext cx="1835697" cy="2571750"/>
            </a:xfrm>
            <a:prstGeom prst="line">
              <a:avLst/>
            </a:prstGeom>
            <a:ln w="9525" cap="flat" cmpd="sng">
              <a:solidFill>
                <a:srgbClr val="FFFFFF">
                  <a:alpha val="27843"/>
                </a:srgbClr>
              </a:solidFill>
              <a:prstDash val="dash"/>
              <a:round/>
              <a:headEnd type="none" w="med" len="med"/>
              <a:tailEnd type="none" w="med" len="med"/>
            </a:ln>
          </p:spPr>
        </p:sp>
      </p:grpSp>
      <p:sp>
        <p:nvSpPr>
          <p:cNvPr id="4104" name="矩形 16"/>
          <p:cNvSpPr/>
          <p:nvPr/>
        </p:nvSpPr>
        <p:spPr>
          <a:xfrm>
            <a:off x="119063" y="165100"/>
            <a:ext cx="1976437" cy="461963"/>
          </a:xfrm>
          <a:prstGeom prst="rect">
            <a:avLst/>
          </a:prstGeom>
          <a:noFill/>
          <a:ln w="9525">
            <a:noFill/>
          </a:ln>
        </p:spPr>
        <p:txBody>
          <a:bodyPr wrap="none" anchor="t">
            <a:spAutoFit/>
          </a:bodyPr>
          <a:p>
            <a:pPr algn="ctr">
              <a:buFont typeface="Arial" panose="020B0604020202020204" pitchFamily="34" charset="0"/>
              <a:buNone/>
            </a:pPr>
            <a:r>
              <a:rPr lang="en-US" altLang="zh-CN" sz="24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CATALOGUE</a:t>
            </a:r>
            <a:endParaRPr lang="zh-CN" altLang="en-US" sz="24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105" name="Group 10"/>
          <p:cNvGrpSpPr/>
          <p:nvPr/>
        </p:nvGrpSpPr>
        <p:grpSpPr>
          <a:xfrm>
            <a:off x="2035175" y="774700"/>
            <a:ext cx="360363" cy="368300"/>
            <a:chOff x="0" y="0"/>
            <a:chExt cx="360040" cy="369332"/>
          </a:xfrm>
        </p:grpSpPr>
        <p:sp>
          <p:nvSpPr>
            <p:cNvPr id="4106" name="椭圆 23"/>
            <p:cNvSpPr/>
            <p:nvPr/>
          </p:nvSpPr>
          <p:spPr>
            <a:xfrm>
              <a:off x="0" y="4646"/>
              <a:ext cx="360040" cy="360040"/>
            </a:xfrm>
            <a:prstGeom prst="ellipse">
              <a:avLst/>
            </a:prstGeom>
            <a:solidFill>
              <a:srgbClr val="FF8607"/>
            </a:solidFill>
            <a:ln w="25400" cap="flat" cmpd="sng">
              <a:solidFill>
                <a:srgbClr val="FFFFFF"/>
              </a:solidFill>
              <a:prstDash val="solid"/>
              <a:round/>
              <a:headEnd type="none" w="med" len="med"/>
              <a:tailEnd type="none" w="med" len="med"/>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07" name="TextBox 52"/>
            <p:cNvSpPr/>
            <p:nvPr/>
          </p:nvSpPr>
          <p:spPr>
            <a:xfrm>
              <a:off x="20361" y="0"/>
              <a:ext cx="319318" cy="369332"/>
            </a:xfrm>
            <a:prstGeom prst="rect">
              <a:avLst/>
            </a:prstGeom>
            <a:noFill/>
            <a:ln w="9525">
              <a:noFill/>
            </a:ln>
          </p:spPr>
          <p:txBody>
            <a:bodyPr wrap="none" anchor="t">
              <a:spAutoFit/>
            </a:bodyPr>
            <a:p>
              <a:pPr>
                <a:buFont typeface="Arial" panose="020B0604020202020204" pitchFamily="34" charset="0"/>
                <a:buNone/>
              </a:pPr>
              <a:r>
                <a:rPr lang="en-US"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108" name="Group 13"/>
          <p:cNvGrpSpPr/>
          <p:nvPr/>
        </p:nvGrpSpPr>
        <p:grpSpPr>
          <a:xfrm>
            <a:off x="2035175" y="1803400"/>
            <a:ext cx="360363" cy="369888"/>
            <a:chOff x="0" y="0"/>
            <a:chExt cx="360040" cy="369332"/>
          </a:xfrm>
        </p:grpSpPr>
        <p:sp>
          <p:nvSpPr>
            <p:cNvPr id="4109" name="椭圆 24"/>
            <p:cNvSpPr/>
            <p:nvPr/>
          </p:nvSpPr>
          <p:spPr>
            <a:xfrm>
              <a:off x="0" y="4647"/>
              <a:ext cx="360040" cy="360040"/>
            </a:xfrm>
            <a:prstGeom prst="ellipse">
              <a:avLst/>
            </a:prstGeom>
            <a:solidFill>
              <a:srgbClr val="FF8607"/>
            </a:solidFill>
            <a:ln w="25400" cap="flat" cmpd="sng">
              <a:solidFill>
                <a:srgbClr val="FFFFFF"/>
              </a:solidFill>
              <a:prstDash val="solid"/>
              <a:round/>
              <a:headEnd type="none" w="med" len="med"/>
              <a:tailEnd type="none" w="med" len="med"/>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10" name="TextBox 53"/>
            <p:cNvSpPr/>
            <p:nvPr/>
          </p:nvSpPr>
          <p:spPr>
            <a:xfrm>
              <a:off x="20361" y="0"/>
              <a:ext cx="319318" cy="369332"/>
            </a:xfrm>
            <a:prstGeom prst="rect">
              <a:avLst/>
            </a:prstGeom>
            <a:noFill/>
            <a:ln w="9525">
              <a:noFill/>
            </a:ln>
          </p:spPr>
          <p:txBody>
            <a:bodyPr wrap="none" anchor="t">
              <a:spAutoFit/>
            </a:bodyPr>
            <a:p>
              <a:pPr>
                <a:buFont typeface="Arial" panose="020B0604020202020204" pitchFamily="34" charset="0"/>
                <a:buNone/>
              </a:pPr>
              <a:r>
                <a:rPr lang="en-US"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111" name="Group 16"/>
          <p:cNvGrpSpPr/>
          <p:nvPr/>
        </p:nvGrpSpPr>
        <p:grpSpPr>
          <a:xfrm>
            <a:off x="2035175" y="2816225"/>
            <a:ext cx="360363" cy="373063"/>
            <a:chOff x="0" y="0"/>
            <a:chExt cx="360040" cy="372618"/>
          </a:xfrm>
        </p:grpSpPr>
        <p:sp>
          <p:nvSpPr>
            <p:cNvPr id="4112" name="椭圆 26"/>
            <p:cNvSpPr/>
            <p:nvPr/>
          </p:nvSpPr>
          <p:spPr>
            <a:xfrm>
              <a:off x="0" y="0"/>
              <a:ext cx="360040" cy="360040"/>
            </a:xfrm>
            <a:prstGeom prst="ellipse">
              <a:avLst/>
            </a:prstGeom>
            <a:solidFill>
              <a:srgbClr val="FF8607"/>
            </a:solidFill>
            <a:ln w="25400" cap="flat" cmpd="sng">
              <a:solidFill>
                <a:srgbClr val="FFFFFF"/>
              </a:solidFill>
              <a:prstDash val="solid"/>
              <a:round/>
              <a:headEnd type="none" w="med" len="med"/>
              <a:tailEnd type="none" w="med" len="med"/>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13" name="TextBox 55"/>
            <p:cNvSpPr/>
            <p:nvPr/>
          </p:nvSpPr>
          <p:spPr>
            <a:xfrm>
              <a:off x="20361" y="3286"/>
              <a:ext cx="319318" cy="369332"/>
            </a:xfrm>
            <a:prstGeom prst="rect">
              <a:avLst/>
            </a:prstGeom>
            <a:noFill/>
            <a:ln w="9525">
              <a:noFill/>
            </a:ln>
          </p:spPr>
          <p:txBody>
            <a:bodyPr wrap="none" anchor="t">
              <a:spAutoFit/>
            </a:bodyPr>
            <a:p>
              <a:pPr>
                <a:buFont typeface="Arial" panose="020B0604020202020204" pitchFamily="34" charset="0"/>
                <a:buNone/>
              </a:pPr>
              <a:r>
                <a:rPr lang="en-US"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114" name="Group 19"/>
          <p:cNvGrpSpPr/>
          <p:nvPr/>
        </p:nvGrpSpPr>
        <p:grpSpPr>
          <a:xfrm>
            <a:off x="2035175" y="3829050"/>
            <a:ext cx="360363" cy="369888"/>
            <a:chOff x="0" y="0"/>
            <a:chExt cx="360040" cy="369332"/>
          </a:xfrm>
        </p:grpSpPr>
        <p:sp>
          <p:nvSpPr>
            <p:cNvPr id="4115" name="椭圆 28"/>
            <p:cNvSpPr/>
            <p:nvPr/>
          </p:nvSpPr>
          <p:spPr>
            <a:xfrm>
              <a:off x="0" y="4646"/>
              <a:ext cx="360040" cy="360040"/>
            </a:xfrm>
            <a:prstGeom prst="ellipse">
              <a:avLst/>
            </a:prstGeom>
            <a:solidFill>
              <a:srgbClr val="FF8607"/>
            </a:solidFill>
            <a:ln w="25400" cap="flat" cmpd="sng">
              <a:solidFill>
                <a:srgbClr val="FFFFFF"/>
              </a:solidFill>
              <a:prstDash val="solid"/>
              <a:round/>
              <a:headEnd type="none" w="med" len="med"/>
              <a:tailEnd type="none" w="med" len="med"/>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16" name="TextBox 56"/>
            <p:cNvSpPr/>
            <p:nvPr/>
          </p:nvSpPr>
          <p:spPr>
            <a:xfrm>
              <a:off x="20359" y="0"/>
              <a:ext cx="319318" cy="369332"/>
            </a:xfrm>
            <a:prstGeom prst="rect">
              <a:avLst/>
            </a:prstGeom>
            <a:noFill/>
            <a:ln w="9525">
              <a:noFill/>
            </a:ln>
          </p:spPr>
          <p:txBody>
            <a:bodyPr wrap="none" anchor="t">
              <a:spAutoFit/>
            </a:bodyPr>
            <a:p>
              <a:pPr>
                <a:buFont typeface="Arial" panose="020B0604020202020204" pitchFamily="34" charset="0"/>
                <a:buNone/>
              </a:pPr>
              <a:r>
                <a:rPr lang="en-US"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4129" name="矩形 30"/>
          <p:cNvSpPr/>
          <p:nvPr/>
        </p:nvSpPr>
        <p:spPr>
          <a:xfrm>
            <a:off x="2955608" y="769303"/>
            <a:ext cx="5621337" cy="368300"/>
          </a:xfrm>
          <a:prstGeom prst="rect">
            <a:avLst/>
          </a:prstGeom>
          <a:noFill/>
          <a:ln w="9525">
            <a:noFill/>
          </a:ln>
        </p:spPr>
        <p:txBody>
          <a:bodyPr anchor="t">
            <a:spAutoFit/>
          </a:bodyPr>
          <a:p>
            <a:pPr>
              <a:buFont typeface="Arial" panose="020B0604020202020204" pitchFamily="34" charset="0"/>
              <a:buNone/>
            </a:pPr>
            <a:r>
              <a:rPr 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基础介绍</a:t>
            </a:r>
            <a:endParaRPr 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31" name="矩形 68"/>
          <p:cNvSpPr/>
          <p:nvPr/>
        </p:nvSpPr>
        <p:spPr>
          <a:xfrm>
            <a:off x="2955608" y="3833495"/>
            <a:ext cx="5621337" cy="368300"/>
          </a:xfrm>
          <a:prstGeom prst="rect">
            <a:avLst/>
          </a:prstGeom>
          <a:noFill/>
          <a:ln w="9525">
            <a:noFill/>
          </a:ln>
        </p:spPr>
        <p:txBody>
          <a:bodyPr anchor="t">
            <a:spAutoFit/>
          </a:bodyPr>
          <a:p>
            <a:pPr>
              <a:buFont typeface="Arial" panose="020B0604020202020204" pitchFamily="34" charset="0"/>
              <a:buNone/>
            </a:pP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相关工作和总结</a:t>
            </a:r>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33" name="矩形 64"/>
          <p:cNvSpPr/>
          <p:nvPr/>
        </p:nvSpPr>
        <p:spPr>
          <a:xfrm>
            <a:off x="2955608" y="1807845"/>
            <a:ext cx="5621337" cy="368300"/>
          </a:xfrm>
          <a:prstGeom prst="rect">
            <a:avLst/>
          </a:prstGeom>
          <a:noFill/>
          <a:ln w="9525">
            <a:noFill/>
          </a:ln>
        </p:spPr>
        <p:txBody>
          <a:bodyPr anchor="t">
            <a:spAutoFit/>
          </a:bodyPr>
          <a:p>
            <a:pPr>
              <a:buFont typeface="Arial" panose="020B0604020202020204" pitchFamily="34" charset="0"/>
              <a:buNone/>
            </a:pPr>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Krononat</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的设计实现</a:t>
            </a:r>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35" name="矩形 66"/>
          <p:cNvSpPr/>
          <p:nvPr/>
        </p:nvSpPr>
        <p:spPr>
          <a:xfrm>
            <a:off x="2955608" y="2808605"/>
            <a:ext cx="5621337" cy="368300"/>
          </a:xfrm>
          <a:prstGeom prst="rect">
            <a:avLst/>
          </a:prstGeom>
          <a:noFill/>
          <a:ln w="9525">
            <a:noFill/>
          </a:ln>
        </p:spPr>
        <p:txBody>
          <a:bodyPr anchor="t">
            <a:spAutoFit/>
          </a:bodyPr>
          <a:p>
            <a:pPr>
              <a:buFont typeface="Arial" panose="020B0604020202020204" pitchFamily="34" charset="0"/>
              <a:buNone/>
            </a:pPr>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Krononat</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的验证评价</a:t>
            </a:r>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17195" y="598170"/>
            <a:ext cx="7736840" cy="3855085"/>
          </a:xfrm>
          <a:prstGeom prst="rect">
            <a:avLst/>
          </a:prstGeom>
          <a:noFill/>
        </p:spPr>
        <p:txBody>
          <a:bodyPr wrap="square" rtlCol="0">
            <a:spAutoFit/>
          </a:bodyPr>
          <a:p>
            <a:pPr>
              <a:lnSpc>
                <a:spcPct val="140000"/>
              </a:lnSpc>
            </a:pPr>
            <a:r>
              <a:rPr lang="zh-CN" altLang="en-US"/>
              <a:t>总结：</a:t>
            </a:r>
            <a:endParaRPr lang="zh-CN" altLang="en-US"/>
          </a:p>
          <a:p>
            <a:pPr>
              <a:lnSpc>
                <a:spcPct val="180000"/>
              </a:lnSpc>
            </a:pPr>
            <a:r>
              <a:rPr lang="en-US" altLang="zh-CN"/>
              <a:t>1.</a:t>
            </a:r>
            <a:r>
              <a:rPr lang="zh-CN" altLang="en-US"/>
              <a:t>效率高</a:t>
            </a:r>
            <a:endParaRPr lang="zh-CN" altLang="en-US"/>
          </a:p>
          <a:p>
            <a:pPr>
              <a:lnSpc>
                <a:spcPct val="180000"/>
              </a:lnSpc>
            </a:pPr>
            <a:r>
              <a:rPr lang="en-US" altLang="zh-CN"/>
              <a:t>2.</a:t>
            </a:r>
            <a:r>
              <a:rPr lang="zh-CN" altLang="en-US"/>
              <a:t>提供</a:t>
            </a:r>
            <a:r>
              <a:rPr lang="en-US" altLang="zh-CN"/>
              <a:t>分发、交叉服务器和容错功能</a:t>
            </a:r>
            <a:endParaRPr lang="en-US" altLang="zh-CN"/>
          </a:p>
          <a:p>
            <a:pPr>
              <a:lnSpc>
                <a:spcPct val="180000"/>
              </a:lnSpc>
            </a:pPr>
            <a:r>
              <a:rPr lang="en-US" altLang="zh-CN"/>
              <a:t>3.</a:t>
            </a:r>
            <a:r>
              <a:rPr lang="zh-CN" altLang="en-US"/>
              <a:t>良好的可扩展性</a:t>
            </a:r>
            <a:endParaRPr lang="zh-CN" altLang="en-US"/>
          </a:p>
          <a:p>
            <a:pPr>
              <a:lnSpc>
                <a:spcPct val="180000"/>
              </a:lnSpc>
            </a:pPr>
            <a:r>
              <a:rPr lang="en-US" altLang="zh-CN"/>
              <a:t>4.</a:t>
            </a:r>
            <a:r>
              <a:rPr lang="zh-CN" altLang="en-US"/>
              <a:t>可作为</a:t>
            </a:r>
            <a:r>
              <a:rPr lang="en-US" altLang="zh-CN"/>
              <a:t>ISP</a:t>
            </a:r>
            <a:r>
              <a:rPr lang="zh-CN" altLang="en-US"/>
              <a:t>级</a:t>
            </a:r>
            <a:r>
              <a:rPr lang="en-US" altLang="zh-CN"/>
              <a:t>NAT</a:t>
            </a:r>
            <a:r>
              <a:rPr lang="zh-CN" altLang="en-US"/>
              <a:t>解决方案。</a:t>
            </a:r>
            <a:endParaRPr lang="zh-CN" altLang="en-US"/>
          </a:p>
          <a:p>
            <a:pPr>
              <a:lnSpc>
                <a:spcPct val="180000"/>
              </a:lnSpc>
            </a:pPr>
            <a:r>
              <a:rPr lang="en-US" altLang="zh-CN"/>
              <a:t>5.使用切分核心和基于硬件的流量控制来实现有状态的多核多服务器流量生成器</a:t>
            </a:r>
            <a:r>
              <a:rPr lang="zh-CN" altLang="en-US"/>
              <a:t>是一种新的思路</a:t>
            </a:r>
            <a:endParaRPr lang="zh-CN" altLang="en-US"/>
          </a:p>
          <a:p>
            <a:pPr>
              <a:lnSpc>
                <a:spcPct val="140000"/>
              </a:lnSpc>
            </a:pPr>
            <a:r>
              <a:rPr lang="en-US" altLang="zh-CN"/>
              <a:t>这些Krononat</a:t>
            </a:r>
            <a:r>
              <a:rPr lang="zh-CN" altLang="en-US"/>
              <a:t>设计</a:t>
            </a:r>
            <a:r>
              <a:rPr lang="en-US" altLang="zh-CN"/>
              <a:t>原则也可以 广泛应用于有状态NFV函数的高性能实现</a:t>
            </a:r>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矩形 25"/>
          <p:cNvSpPr/>
          <p:nvPr/>
        </p:nvSpPr>
        <p:spPr>
          <a:xfrm>
            <a:off x="0" y="0"/>
            <a:ext cx="9144000" cy="5143500"/>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1266" name="Group 3"/>
          <p:cNvGrpSpPr/>
          <p:nvPr/>
        </p:nvGrpSpPr>
        <p:grpSpPr>
          <a:xfrm>
            <a:off x="0" y="0"/>
            <a:ext cx="9144000" cy="3959225"/>
            <a:chOff x="0" y="0"/>
            <a:chExt cx="9144000" cy="3959968"/>
          </a:xfrm>
        </p:grpSpPr>
        <p:sp>
          <p:nvSpPr>
            <p:cNvPr id="11267" name="矩形 254"/>
            <p:cNvSpPr/>
            <p:nvPr/>
          </p:nvSpPr>
          <p:spPr>
            <a:xfrm>
              <a:off x="0" y="113953"/>
              <a:ext cx="9144000" cy="3846015"/>
            </a:xfrm>
            <a:custGeom>
              <a:avLst/>
              <a:gdLst/>
              <a:ahLst/>
              <a:cxnLst>
                <a:cxn ang="0">
                  <a:pos x="0" y="0"/>
                </a:cxn>
                <a:cxn ang="0">
                  <a:pos x="9144000" y="0"/>
                </a:cxn>
                <a:cxn ang="0">
                  <a:pos x="9144000" y="3651870"/>
                </a:cxn>
                <a:cxn ang="0">
                  <a:pos x="4766144" y="3651870"/>
                </a:cxn>
                <a:cxn ang="0">
                  <a:pos x="4571999" y="3846015"/>
                </a:cxn>
                <a:cxn ang="0">
                  <a:pos x="4377855" y="3651870"/>
                </a:cxn>
                <a:cxn ang="0">
                  <a:pos x="0" y="3651870"/>
                </a:cxn>
                <a:cxn ang="0">
                  <a:pos x="0" y="0"/>
                </a:cxn>
              </a:cxnLst>
              <a:pathLst>
                <a:path w="9144000" h="3846015">
                  <a:moveTo>
                    <a:pt x="0" y="0"/>
                  </a:moveTo>
                  <a:lnTo>
                    <a:pt x="9144000" y="0"/>
                  </a:lnTo>
                  <a:lnTo>
                    <a:pt x="9144000" y="3651870"/>
                  </a:lnTo>
                  <a:lnTo>
                    <a:pt x="4766144" y="3651870"/>
                  </a:lnTo>
                  <a:lnTo>
                    <a:pt x="4571999" y="3846015"/>
                  </a:lnTo>
                  <a:lnTo>
                    <a:pt x="4377855" y="3651870"/>
                  </a:lnTo>
                  <a:lnTo>
                    <a:pt x="0" y="3651870"/>
                  </a:lnTo>
                  <a:lnTo>
                    <a:pt x="0" y="0"/>
                  </a:lnTo>
                  <a:close/>
                </a:path>
              </a:pathLst>
            </a:custGeom>
            <a:solidFill>
              <a:srgbClr val="292929">
                <a:alpha val="29803"/>
              </a:srgbClr>
            </a:solidFill>
            <a:ln w="9525">
              <a:noFill/>
            </a:ln>
          </p:spPr>
          <p:txBody>
            <a:bodyPr/>
            <a:p>
              <a:endParaRPr lang="zh-CN" altLang="en-US"/>
            </a:p>
          </p:txBody>
        </p:sp>
        <p:sp>
          <p:nvSpPr>
            <p:cNvPr id="11268" name="矩形 254"/>
            <p:cNvSpPr/>
            <p:nvPr/>
          </p:nvSpPr>
          <p:spPr>
            <a:xfrm>
              <a:off x="0" y="0"/>
              <a:ext cx="9144000" cy="3846015"/>
            </a:xfrm>
            <a:custGeom>
              <a:avLst/>
              <a:gdLst/>
              <a:ahLst/>
              <a:cxnLst>
                <a:cxn ang="0">
                  <a:pos x="0" y="0"/>
                </a:cxn>
                <a:cxn ang="0">
                  <a:pos x="9144000" y="0"/>
                </a:cxn>
                <a:cxn ang="0">
                  <a:pos x="9144000" y="3651870"/>
                </a:cxn>
                <a:cxn ang="0">
                  <a:pos x="4766144" y="3651870"/>
                </a:cxn>
                <a:cxn ang="0">
                  <a:pos x="4571999" y="3846015"/>
                </a:cxn>
                <a:cxn ang="0">
                  <a:pos x="4377855" y="3651870"/>
                </a:cxn>
                <a:cxn ang="0">
                  <a:pos x="0" y="3651870"/>
                </a:cxn>
                <a:cxn ang="0">
                  <a:pos x="0" y="0"/>
                </a:cxn>
              </a:cxnLst>
              <a:pathLst>
                <a:path w="9144000" h="3846015">
                  <a:moveTo>
                    <a:pt x="0" y="0"/>
                  </a:moveTo>
                  <a:lnTo>
                    <a:pt x="9144000" y="0"/>
                  </a:lnTo>
                  <a:lnTo>
                    <a:pt x="9144000" y="3651870"/>
                  </a:lnTo>
                  <a:lnTo>
                    <a:pt x="4766144" y="3651870"/>
                  </a:lnTo>
                  <a:lnTo>
                    <a:pt x="4571999" y="3846015"/>
                  </a:lnTo>
                  <a:lnTo>
                    <a:pt x="4377855" y="3651870"/>
                  </a:lnTo>
                  <a:lnTo>
                    <a:pt x="0" y="3651870"/>
                  </a:lnTo>
                  <a:lnTo>
                    <a:pt x="0" y="0"/>
                  </a:lnTo>
                  <a:close/>
                </a:path>
              </a:pathLst>
            </a:custGeom>
            <a:solidFill>
              <a:srgbClr val="292929"/>
            </a:solidFill>
            <a:ln w="9525">
              <a:noFill/>
            </a:ln>
          </p:spPr>
          <p:txBody>
            <a:bodyPr/>
            <a:p>
              <a:endParaRPr lang="zh-CN" altLang="en-US"/>
            </a:p>
          </p:txBody>
        </p:sp>
      </p:grpSp>
      <p:sp>
        <p:nvSpPr>
          <p:cNvPr id="11269" name="矩形 258"/>
          <p:cNvSpPr/>
          <p:nvPr/>
        </p:nvSpPr>
        <p:spPr>
          <a:xfrm>
            <a:off x="0" y="1771650"/>
            <a:ext cx="9144000" cy="1016000"/>
          </a:xfrm>
          <a:prstGeom prst="rect">
            <a:avLst/>
          </a:prstGeom>
          <a:noFill/>
          <a:ln w="9525">
            <a:noFill/>
          </a:ln>
        </p:spPr>
        <p:txBody>
          <a:bodyPr anchor="t">
            <a:spAutoFit/>
          </a:bodyPr>
          <a:p>
            <a:pPr algn="ctr">
              <a:buFont typeface="Arial" panose="020B0604020202020204" pitchFamily="34" charset="0"/>
              <a:buNone/>
            </a:pPr>
            <a:r>
              <a:rPr lang="en-US" altLang="zh-CN" sz="6000" dirty="0">
                <a:solidFill>
                  <a:srgbClr val="000000"/>
                </a:solidFill>
                <a:latin typeface="Impact" panose="020B0806030902050204" pitchFamily="34" charset="0"/>
                <a:ea typeface="微软雅黑" panose="020B0503020204020204" pitchFamily="34" charset="-122"/>
                <a:sym typeface="Impact" panose="020B0806030902050204" pitchFamily="34" charset="0"/>
              </a:rPr>
              <a:t>THANK YOU</a:t>
            </a:r>
            <a:endParaRPr lang="zh-CN" altLang="en-US" sz="6000" dirty="0">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1270" name="矩形 259"/>
          <p:cNvSpPr/>
          <p:nvPr/>
        </p:nvSpPr>
        <p:spPr>
          <a:xfrm>
            <a:off x="0" y="1681163"/>
            <a:ext cx="9144000" cy="1016000"/>
          </a:xfrm>
          <a:prstGeom prst="rect">
            <a:avLst/>
          </a:prstGeom>
          <a:noFill/>
          <a:ln w="9525">
            <a:noFill/>
          </a:ln>
        </p:spPr>
        <p:txBody>
          <a:bodyPr anchor="t">
            <a:spAutoFit/>
          </a:bodyPr>
          <a:p>
            <a:pPr marL="0" lvl="2" indent="0" algn="ctr" rtl="0" eaLnBrk="1" fontAlgn="base" hangingPunct="1">
              <a:spcBef>
                <a:spcPct val="0"/>
              </a:spcBef>
              <a:spcAft>
                <a:spcPct val="0"/>
              </a:spcAft>
              <a:buFont typeface="Arial" panose="020B0604020202020204" pitchFamily="34" charset="0"/>
              <a:buNone/>
            </a:pPr>
            <a:r>
              <a:rPr lang="en-US" altLang="zh-CN" sz="6000" dirty="0">
                <a:solidFill>
                  <a:srgbClr val="FFFFFF"/>
                </a:solidFill>
                <a:latin typeface="Impact" panose="020B0806030902050204" pitchFamily="34" charset="0"/>
                <a:ea typeface="微软雅黑" panose="020B0503020204020204" pitchFamily="34" charset="-122"/>
                <a:sym typeface="Impact" panose="020B0806030902050204" pitchFamily="34" charset="0"/>
              </a:rPr>
              <a:t>THANK YOU</a:t>
            </a:r>
            <a:endParaRPr lang="zh-CN" altLang="en-US" sz="6000" dirty="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1272" name="矩形 29"/>
          <p:cNvSpPr/>
          <p:nvPr/>
        </p:nvSpPr>
        <p:spPr>
          <a:xfrm>
            <a:off x="0" y="4219575"/>
            <a:ext cx="9144000" cy="368300"/>
          </a:xfrm>
          <a:prstGeom prst="rect">
            <a:avLst/>
          </a:prstGeom>
          <a:noFill/>
          <a:ln w="9525">
            <a:noFill/>
          </a:ln>
        </p:spPr>
        <p:txBody>
          <a:bodyPr anchor="t">
            <a:spAutoFit/>
          </a:bodyPr>
          <a:p>
            <a:pPr algn="ctr">
              <a:buFont typeface="Arial" panose="020B0604020202020204" pitchFamily="34" charset="0"/>
              <a:buNone/>
            </a:pPr>
            <a:r>
              <a:rPr lang="zh-CN" altLang="en-US" dirty="0">
                <a:solidFill>
                  <a:srgbClr val="8C4306"/>
                </a:solidFill>
                <a:latin typeface="微软雅黑" panose="020B0503020204020204" pitchFamily="34" charset="-122"/>
                <a:ea typeface="微软雅黑" panose="020B0503020204020204" pitchFamily="34" charset="-122"/>
                <a:sym typeface="微软雅黑" panose="020B0503020204020204" pitchFamily="34" charset="-122"/>
              </a:rPr>
              <a:t>感谢老师同学们的批评指正</a:t>
            </a:r>
            <a:endParaRPr lang="zh-CN" altLang="en-US" dirty="0">
              <a:solidFill>
                <a:srgbClr val="8C4306"/>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矩形 121"/>
          <p:cNvSpPr/>
          <p:nvPr/>
        </p:nvSpPr>
        <p:spPr>
          <a:xfrm>
            <a:off x="0" y="0"/>
            <a:ext cx="9144000" cy="5143500"/>
          </a:xfrm>
          <a:prstGeom prst="rect">
            <a:avLst/>
          </a:prstGeom>
          <a:solidFill>
            <a:srgbClr val="282828"/>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125" name="Group 6"/>
          <p:cNvGrpSpPr/>
          <p:nvPr/>
        </p:nvGrpSpPr>
        <p:grpSpPr>
          <a:xfrm>
            <a:off x="584200" y="515938"/>
            <a:ext cx="2474913" cy="4068762"/>
            <a:chOff x="0" y="0"/>
            <a:chExt cx="2476153" cy="4069266"/>
          </a:xfrm>
        </p:grpSpPr>
        <p:sp>
          <p:nvSpPr>
            <p:cNvPr id="5126" name="矩形 3"/>
            <p:cNvSpPr/>
            <p:nvPr/>
          </p:nvSpPr>
          <p:spPr>
            <a:xfrm>
              <a:off x="0" y="0"/>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27" name="矩形 4"/>
            <p:cNvSpPr/>
            <p:nvPr/>
          </p:nvSpPr>
          <p:spPr>
            <a:xfrm>
              <a:off x="437624" y="0"/>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28" name="矩形 5"/>
            <p:cNvSpPr/>
            <p:nvPr/>
          </p:nvSpPr>
          <p:spPr>
            <a:xfrm>
              <a:off x="875248" y="0"/>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29" name="矩形 6"/>
            <p:cNvSpPr/>
            <p:nvPr/>
          </p:nvSpPr>
          <p:spPr>
            <a:xfrm>
              <a:off x="1312872" y="0"/>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30" name="矩形 7"/>
            <p:cNvSpPr/>
            <p:nvPr/>
          </p:nvSpPr>
          <p:spPr>
            <a:xfrm>
              <a:off x="1750496" y="0"/>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31" name="矩形 8"/>
            <p:cNvSpPr/>
            <p:nvPr/>
          </p:nvSpPr>
          <p:spPr>
            <a:xfrm>
              <a:off x="2188121" y="0"/>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32" name="矩形 59"/>
            <p:cNvSpPr/>
            <p:nvPr/>
          </p:nvSpPr>
          <p:spPr>
            <a:xfrm>
              <a:off x="0" y="406202"/>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33" name="矩形 60"/>
            <p:cNvSpPr/>
            <p:nvPr/>
          </p:nvSpPr>
          <p:spPr>
            <a:xfrm>
              <a:off x="437624" y="406202"/>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34" name="矩形 61"/>
            <p:cNvSpPr/>
            <p:nvPr/>
          </p:nvSpPr>
          <p:spPr>
            <a:xfrm>
              <a:off x="875248" y="406202"/>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35" name="矩形 62"/>
            <p:cNvSpPr/>
            <p:nvPr/>
          </p:nvSpPr>
          <p:spPr>
            <a:xfrm>
              <a:off x="1312872" y="406202"/>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36" name="矩形 63"/>
            <p:cNvSpPr/>
            <p:nvPr/>
          </p:nvSpPr>
          <p:spPr>
            <a:xfrm>
              <a:off x="1750496" y="406202"/>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37" name="矩形 64"/>
            <p:cNvSpPr/>
            <p:nvPr/>
          </p:nvSpPr>
          <p:spPr>
            <a:xfrm>
              <a:off x="2188121" y="406202"/>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38" name="矩形 66"/>
            <p:cNvSpPr/>
            <p:nvPr/>
          </p:nvSpPr>
          <p:spPr>
            <a:xfrm>
              <a:off x="0" y="828081"/>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39" name="矩形 67"/>
            <p:cNvSpPr/>
            <p:nvPr/>
          </p:nvSpPr>
          <p:spPr>
            <a:xfrm>
              <a:off x="437624" y="828081"/>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40" name="矩形 68"/>
            <p:cNvSpPr/>
            <p:nvPr/>
          </p:nvSpPr>
          <p:spPr>
            <a:xfrm>
              <a:off x="875248" y="828081"/>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41" name="矩形 69"/>
            <p:cNvSpPr/>
            <p:nvPr/>
          </p:nvSpPr>
          <p:spPr>
            <a:xfrm>
              <a:off x="1312872" y="828081"/>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42" name="矩形 70"/>
            <p:cNvSpPr/>
            <p:nvPr/>
          </p:nvSpPr>
          <p:spPr>
            <a:xfrm>
              <a:off x="1750496" y="828081"/>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43" name="矩形 71"/>
            <p:cNvSpPr/>
            <p:nvPr/>
          </p:nvSpPr>
          <p:spPr>
            <a:xfrm>
              <a:off x="2188121" y="828081"/>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44" name="矩形 73"/>
            <p:cNvSpPr/>
            <p:nvPr/>
          </p:nvSpPr>
          <p:spPr>
            <a:xfrm>
              <a:off x="0" y="1249960"/>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45" name="矩形 74"/>
            <p:cNvSpPr/>
            <p:nvPr/>
          </p:nvSpPr>
          <p:spPr>
            <a:xfrm>
              <a:off x="437624" y="1249960"/>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46" name="矩形 75"/>
            <p:cNvSpPr/>
            <p:nvPr/>
          </p:nvSpPr>
          <p:spPr>
            <a:xfrm>
              <a:off x="875248" y="1249960"/>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47" name="矩形 76"/>
            <p:cNvSpPr/>
            <p:nvPr/>
          </p:nvSpPr>
          <p:spPr>
            <a:xfrm>
              <a:off x="1312872" y="1249960"/>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48" name="矩形 77"/>
            <p:cNvSpPr/>
            <p:nvPr/>
          </p:nvSpPr>
          <p:spPr>
            <a:xfrm>
              <a:off x="1750496" y="1249960"/>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49" name="矩形 78"/>
            <p:cNvSpPr/>
            <p:nvPr/>
          </p:nvSpPr>
          <p:spPr>
            <a:xfrm>
              <a:off x="2188121" y="1249960"/>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50" name="矩形 80"/>
            <p:cNvSpPr/>
            <p:nvPr/>
          </p:nvSpPr>
          <p:spPr>
            <a:xfrm>
              <a:off x="0" y="1671839"/>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51" name="矩形 81"/>
            <p:cNvSpPr/>
            <p:nvPr/>
          </p:nvSpPr>
          <p:spPr>
            <a:xfrm>
              <a:off x="437624" y="1671839"/>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52" name="矩形 82"/>
            <p:cNvSpPr/>
            <p:nvPr/>
          </p:nvSpPr>
          <p:spPr>
            <a:xfrm>
              <a:off x="875248" y="1671839"/>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53" name="矩形 83"/>
            <p:cNvSpPr/>
            <p:nvPr/>
          </p:nvSpPr>
          <p:spPr>
            <a:xfrm>
              <a:off x="1312872" y="1671839"/>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54" name="矩形 84"/>
            <p:cNvSpPr/>
            <p:nvPr/>
          </p:nvSpPr>
          <p:spPr>
            <a:xfrm>
              <a:off x="1750496" y="1671839"/>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55" name="矩形 85"/>
            <p:cNvSpPr/>
            <p:nvPr/>
          </p:nvSpPr>
          <p:spPr>
            <a:xfrm>
              <a:off x="2188121" y="1671839"/>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56" name="矩形 87"/>
            <p:cNvSpPr/>
            <p:nvPr/>
          </p:nvSpPr>
          <p:spPr>
            <a:xfrm>
              <a:off x="0" y="2093718"/>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57" name="矩形 88"/>
            <p:cNvSpPr/>
            <p:nvPr/>
          </p:nvSpPr>
          <p:spPr>
            <a:xfrm>
              <a:off x="437624" y="2093718"/>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58" name="矩形 89"/>
            <p:cNvSpPr/>
            <p:nvPr/>
          </p:nvSpPr>
          <p:spPr>
            <a:xfrm>
              <a:off x="875248" y="2093718"/>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59" name="矩形 90"/>
            <p:cNvSpPr/>
            <p:nvPr/>
          </p:nvSpPr>
          <p:spPr>
            <a:xfrm>
              <a:off x="1312872" y="2093718"/>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60" name="矩形 91"/>
            <p:cNvSpPr/>
            <p:nvPr/>
          </p:nvSpPr>
          <p:spPr>
            <a:xfrm>
              <a:off x="1750496" y="2093718"/>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61" name="矩形 92"/>
            <p:cNvSpPr/>
            <p:nvPr/>
          </p:nvSpPr>
          <p:spPr>
            <a:xfrm>
              <a:off x="2188121" y="2093718"/>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62" name="矩形 94"/>
            <p:cNvSpPr/>
            <p:nvPr/>
          </p:nvSpPr>
          <p:spPr>
            <a:xfrm>
              <a:off x="0" y="2515597"/>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63" name="矩形 95"/>
            <p:cNvSpPr/>
            <p:nvPr/>
          </p:nvSpPr>
          <p:spPr>
            <a:xfrm>
              <a:off x="437624" y="2515597"/>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64" name="矩形 96"/>
            <p:cNvSpPr/>
            <p:nvPr/>
          </p:nvSpPr>
          <p:spPr>
            <a:xfrm>
              <a:off x="875248" y="2515597"/>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65" name="矩形 97"/>
            <p:cNvSpPr/>
            <p:nvPr/>
          </p:nvSpPr>
          <p:spPr>
            <a:xfrm>
              <a:off x="1312872" y="2515597"/>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66" name="矩形 98"/>
            <p:cNvSpPr/>
            <p:nvPr/>
          </p:nvSpPr>
          <p:spPr>
            <a:xfrm>
              <a:off x="1750496" y="2515597"/>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67" name="矩形 99"/>
            <p:cNvSpPr/>
            <p:nvPr/>
          </p:nvSpPr>
          <p:spPr>
            <a:xfrm>
              <a:off x="2188121" y="2515597"/>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68" name="矩形 101"/>
            <p:cNvSpPr/>
            <p:nvPr/>
          </p:nvSpPr>
          <p:spPr>
            <a:xfrm>
              <a:off x="0" y="2937476"/>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69" name="矩形 102"/>
            <p:cNvSpPr/>
            <p:nvPr/>
          </p:nvSpPr>
          <p:spPr>
            <a:xfrm>
              <a:off x="437624" y="2937476"/>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70" name="矩形 103"/>
            <p:cNvSpPr/>
            <p:nvPr/>
          </p:nvSpPr>
          <p:spPr>
            <a:xfrm>
              <a:off x="875248" y="2937476"/>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71" name="矩形 104"/>
            <p:cNvSpPr/>
            <p:nvPr/>
          </p:nvSpPr>
          <p:spPr>
            <a:xfrm>
              <a:off x="1312872" y="2937476"/>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72" name="矩形 105"/>
            <p:cNvSpPr/>
            <p:nvPr/>
          </p:nvSpPr>
          <p:spPr>
            <a:xfrm>
              <a:off x="1750496" y="2937476"/>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73" name="矩形 106"/>
            <p:cNvSpPr/>
            <p:nvPr/>
          </p:nvSpPr>
          <p:spPr>
            <a:xfrm>
              <a:off x="2188121" y="2937476"/>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74" name="矩形 108"/>
            <p:cNvSpPr/>
            <p:nvPr/>
          </p:nvSpPr>
          <p:spPr>
            <a:xfrm>
              <a:off x="0" y="3359355"/>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75" name="矩形 109"/>
            <p:cNvSpPr/>
            <p:nvPr/>
          </p:nvSpPr>
          <p:spPr>
            <a:xfrm>
              <a:off x="437624" y="3359355"/>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76" name="矩形 110"/>
            <p:cNvSpPr/>
            <p:nvPr/>
          </p:nvSpPr>
          <p:spPr>
            <a:xfrm>
              <a:off x="875248" y="3359355"/>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77" name="矩形 111"/>
            <p:cNvSpPr/>
            <p:nvPr/>
          </p:nvSpPr>
          <p:spPr>
            <a:xfrm>
              <a:off x="1312872" y="3359355"/>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78" name="矩形 112"/>
            <p:cNvSpPr/>
            <p:nvPr/>
          </p:nvSpPr>
          <p:spPr>
            <a:xfrm>
              <a:off x="1750496" y="3359355"/>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79" name="矩形 113"/>
            <p:cNvSpPr/>
            <p:nvPr/>
          </p:nvSpPr>
          <p:spPr>
            <a:xfrm>
              <a:off x="2188121" y="3359355"/>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80" name="矩形 115"/>
            <p:cNvSpPr/>
            <p:nvPr/>
          </p:nvSpPr>
          <p:spPr>
            <a:xfrm>
              <a:off x="0" y="3781234"/>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81" name="矩形 116"/>
            <p:cNvSpPr/>
            <p:nvPr/>
          </p:nvSpPr>
          <p:spPr>
            <a:xfrm>
              <a:off x="437624" y="3781234"/>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82" name="矩形 117"/>
            <p:cNvSpPr/>
            <p:nvPr/>
          </p:nvSpPr>
          <p:spPr>
            <a:xfrm>
              <a:off x="875248" y="3781234"/>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83" name="矩形 118"/>
            <p:cNvSpPr/>
            <p:nvPr/>
          </p:nvSpPr>
          <p:spPr>
            <a:xfrm>
              <a:off x="1312872" y="3781234"/>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84" name="矩形 119"/>
            <p:cNvSpPr/>
            <p:nvPr/>
          </p:nvSpPr>
          <p:spPr>
            <a:xfrm>
              <a:off x="1750496" y="3781234"/>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85" name="矩形 120"/>
            <p:cNvSpPr/>
            <p:nvPr/>
          </p:nvSpPr>
          <p:spPr>
            <a:xfrm>
              <a:off x="2188121" y="3781234"/>
              <a:ext cx="288032" cy="288032"/>
            </a:xfrm>
            <a:prstGeom prst="rect">
              <a:avLst/>
            </a:prstGeom>
            <a:solidFill>
              <a:srgbClr val="454545"/>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186" name="矩形 122"/>
          <p:cNvSpPr/>
          <p:nvPr/>
        </p:nvSpPr>
        <p:spPr>
          <a:xfrm>
            <a:off x="3535363" y="2132013"/>
            <a:ext cx="5621337" cy="922020"/>
          </a:xfrm>
          <a:prstGeom prst="rect">
            <a:avLst/>
          </a:prstGeom>
          <a:noFill/>
          <a:ln w="9525">
            <a:noFill/>
          </a:ln>
        </p:spPr>
        <p:txBody>
          <a:bodyPr anchor="t">
            <a:spAutoFit/>
          </a:bodyPr>
          <a:p>
            <a:pPr>
              <a:buFont typeface="Arial" panose="020B0604020202020204" pitchFamily="34" charset="0"/>
              <a:buNone/>
            </a:pPr>
            <a:r>
              <a:rPr lang="zh-CN" altLang="en-US" sz="54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基础介绍</a:t>
            </a:r>
            <a:endParaRPr lang="zh-CN" altLang="en-US" sz="54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188" name="Group 69"/>
          <p:cNvGrpSpPr/>
          <p:nvPr/>
        </p:nvGrpSpPr>
        <p:grpSpPr>
          <a:xfrm>
            <a:off x="1458913" y="517525"/>
            <a:ext cx="725487" cy="4068763"/>
            <a:chOff x="0" y="0"/>
            <a:chExt cx="725656" cy="4069266"/>
          </a:xfrm>
        </p:grpSpPr>
        <p:sp>
          <p:nvSpPr>
            <p:cNvPr id="5189" name="矩形 72"/>
            <p:cNvSpPr/>
            <p:nvPr/>
          </p:nvSpPr>
          <p:spPr>
            <a:xfrm>
              <a:off x="0" y="0"/>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90" name="矩形 79"/>
            <p:cNvSpPr/>
            <p:nvPr/>
          </p:nvSpPr>
          <p:spPr>
            <a:xfrm>
              <a:off x="437624" y="0"/>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91" name="矩形 86"/>
            <p:cNvSpPr/>
            <p:nvPr/>
          </p:nvSpPr>
          <p:spPr>
            <a:xfrm>
              <a:off x="0" y="406202"/>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92" name="矩形 93"/>
            <p:cNvSpPr/>
            <p:nvPr/>
          </p:nvSpPr>
          <p:spPr>
            <a:xfrm>
              <a:off x="437624" y="406202"/>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93" name="矩形 100"/>
            <p:cNvSpPr/>
            <p:nvPr/>
          </p:nvSpPr>
          <p:spPr>
            <a:xfrm>
              <a:off x="0" y="828081"/>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94" name="矩形 107"/>
            <p:cNvSpPr/>
            <p:nvPr/>
          </p:nvSpPr>
          <p:spPr>
            <a:xfrm>
              <a:off x="437624" y="828081"/>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95" name="矩形 114"/>
            <p:cNvSpPr/>
            <p:nvPr/>
          </p:nvSpPr>
          <p:spPr>
            <a:xfrm>
              <a:off x="0" y="1249960"/>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96" name="矩形 126"/>
            <p:cNvSpPr/>
            <p:nvPr/>
          </p:nvSpPr>
          <p:spPr>
            <a:xfrm>
              <a:off x="437624" y="1249960"/>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97" name="矩形 127"/>
            <p:cNvSpPr/>
            <p:nvPr/>
          </p:nvSpPr>
          <p:spPr>
            <a:xfrm>
              <a:off x="0" y="1671839"/>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98" name="矩形 128"/>
            <p:cNvSpPr/>
            <p:nvPr/>
          </p:nvSpPr>
          <p:spPr>
            <a:xfrm>
              <a:off x="437624" y="1671839"/>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99" name="矩形 129"/>
            <p:cNvSpPr/>
            <p:nvPr/>
          </p:nvSpPr>
          <p:spPr>
            <a:xfrm>
              <a:off x="0" y="2093718"/>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00" name="矩形 130"/>
            <p:cNvSpPr/>
            <p:nvPr/>
          </p:nvSpPr>
          <p:spPr>
            <a:xfrm>
              <a:off x="437624" y="2093718"/>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01" name="矩形 131"/>
            <p:cNvSpPr/>
            <p:nvPr/>
          </p:nvSpPr>
          <p:spPr>
            <a:xfrm>
              <a:off x="0" y="2515597"/>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02" name="矩形 132"/>
            <p:cNvSpPr/>
            <p:nvPr/>
          </p:nvSpPr>
          <p:spPr>
            <a:xfrm>
              <a:off x="437624" y="2515597"/>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03" name="矩形 133"/>
            <p:cNvSpPr/>
            <p:nvPr/>
          </p:nvSpPr>
          <p:spPr>
            <a:xfrm>
              <a:off x="0" y="2937476"/>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04" name="矩形 134"/>
            <p:cNvSpPr/>
            <p:nvPr/>
          </p:nvSpPr>
          <p:spPr>
            <a:xfrm>
              <a:off x="437624" y="2937476"/>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05" name="矩形 135"/>
            <p:cNvSpPr/>
            <p:nvPr/>
          </p:nvSpPr>
          <p:spPr>
            <a:xfrm>
              <a:off x="0" y="3359355"/>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06" name="矩形 136"/>
            <p:cNvSpPr/>
            <p:nvPr/>
          </p:nvSpPr>
          <p:spPr>
            <a:xfrm>
              <a:off x="437624" y="3359355"/>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07" name="矩形 137"/>
            <p:cNvSpPr/>
            <p:nvPr/>
          </p:nvSpPr>
          <p:spPr>
            <a:xfrm>
              <a:off x="0" y="3781234"/>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08" name="矩形 138"/>
            <p:cNvSpPr/>
            <p:nvPr/>
          </p:nvSpPr>
          <p:spPr>
            <a:xfrm>
              <a:off x="437624" y="3781234"/>
              <a:ext cx="288032" cy="288032"/>
            </a:xfrm>
            <a:prstGeom prst="rect">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54" hidden="1"/>
          <p:cNvSpPr/>
          <p:nvPr/>
        </p:nvSpPr>
        <p:spPr>
          <a:xfrm>
            <a:off x="0" y="1455738"/>
            <a:ext cx="9144000" cy="1908175"/>
          </a:xfrm>
          <a:prstGeom prst="rect">
            <a:avLst/>
          </a:prstGeom>
          <a:solidFill>
            <a:srgbClr val="282828"/>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46" name="矩形 18"/>
          <p:cNvSpPr/>
          <p:nvPr/>
        </p:nvSpPr>
        <p:spPr>
          <a:xfrm>
            <a:off x="476250" y="177800"/>
            <a:ext cx="1605280" cy="521970"/>
          </a:xfrm>
          <a:prstGeom prst="rect">
            <a:avLst/>
          </a:prstGeom>
          <a:noFill/>
          <a:ln w="9525">
            <a:noFill/>
          </a:ln>
        </p:spPr>
        <p:txBody>
          <a:bodyPr wrap="none" anchor="t">
            <a:spAutoFit/>
          </a:bodyPr>
          <a:p>
            <a:pPr>
              <a:buFont typeface="Arial" panose="020B0604020202020204" pitchFamily="34" charset="0"/>
              <a:buNone/>
            </a:pPr>
            <a:r>
              <a:rPr lang="zh-CN" altLang="en-US" sz="2800" dirty="0">
                <a:latin typeface="Arial" panose="020B0604020202020204" pitchFamily="34" charset="0"/>
                <a:ea typeface="宋体" panose="02010600030101010101" pitchFamily="2" charset="-122"/>
                <a:sym typeface="Calibri" panose="020F0502020204030204" pitchFamily="34" charset="0"/>
              </a:rPr>
              <a:t>基础介绍</a:t>
            </a:r>
            <a:endParaRPr lang="zh-CN" altLang="en-US" sz="2800" dirty="0">
              <a:latin typeface="Arial" panose="020B0604020202020204" pitchFamily="34" charset="0"/>
              <a:ea typeface="宋体" panose="02010600030101010101" pitchFamily="2" charset="-122"/>
              <a:sym typeface="Calibri" panose="020F0502020204030204" pitchFamily="34" charset="0"/>
            </a:endParaRPr>
          </a:p>
        </p:txBody>
      </p:sp>
      <p:sp>
        <p:nvSpPr>
          <p:cNvPr id="6147" name="等腰三角形 19"/>
          <p:cNvSpPr/>
          <p:nvPr/>
        </p:nvSpPr>
        <p:spPr>
          <a:xfrm rot="5400000">
            <a:off x="-39687" y="157163"/>
            <a:ext cx="581025" cy="501650"/>
          </a:xfrm>
          <a:prstGeom prst="triangle">
            <a:avLst>
              <a:gd name="adj" fmla="val 50000"/>
            </a:avLst>
          </a:prstGeom>
          <a:solidFill>
            <a:srgbClr val="FF8607"/>
          </a:solidFill>
          <a:ln w="9525">
            <a:noFill/>
          </a:ln>
        </p:spPr>
        <p:txBody>
          <a:bodyPr anchor="ctr"/>
          <a:p>
            <a:pPr algn="ctr">
              <a:buFont typeface="Arial" panose="020B0604020202020204" pitchFamily="34" charset="0"/>
              <a:buNone/>
            </a:pPr>
            <a:endParaRPr lang="zh-CN"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6148" name="Group 5"/>
          <p:cNvGrpSpPr/>
          <p:nvPr/>
        </p:nvGrpSpPr>
        <p:grpSpPr>
          <a:xfrm>
            <a:off x="6597650" y="28575"/>
            <a:ext cx="5092700" cy="5092700"/>
            <a:chOff x="0" y="0"/>
            <a:chExt cx="5092030" cy="5092030"/>
          </a:xfrm>
        </p:grpSpPr>
        <p:sp>
          <p:nvSpPr>
            <p:cNvPr id="6149" name="椭圆 3"/>
            <p:cNvSpPr/>
            <p:nvPr/>
          </p:nvSpPr>
          <p:spPr>
            <a:xfrm rot="-5400000">
              <a:off x="-769108" y="1440973"/>
              <a:ext cx="4420164" cy="2210082"/>
            </a:xfrm>
            <a:custGeom>
              <a:avLst/>
              <a:gdLst/>
              <a:ahLst/>
              <a:cxnLst>
                <a:cxn ang="0">
                  <a:pos x="2210082" y="0"/>
                </a:cxn>
                <a:cxn ang="0">
                  <a:pos x="4420164" y="2210082"/>
                </a:cxn>
                <a:cxn ang="0">
                  <a:pos x="0" y="2210082"/>
                </a:cxn>
                <a:cxn ang="0">
                  <a:pos x="2210082" y="0"/>
                </a:cxn>
              </a:cxnLst>
              <a:pathLst>
                <a:path w="2808312" h="1404156">
                  <a:moveTo>
                    <a:pt x="1404156" y="0"/>
                  </a:moveTo>
                  <a:cubicBezTo>
                    <a:pt x="2179650" y="0"/>
                    <a:pt x="2808312" y="628662"/>
                    <a:pt x="2808312" y="1404156"/>
                  </a:cubicBezTo>
                  <a:lnTo>
                    <a:pt x="0" y="1404156"/>
                  </a:lnTo>
                  <a:cubicBezTo>
                    <a:pt x="0" y="628662"/>
                    <a:pt x="628662" y="0"/>
                    <a:pt x="1404156" y="0"/>
                  </a:cubicBezTo>
                  <a:close/>
                </a:path>
              </a:pathLst>
            </a:custGeom>
            <a:solidFill>
              <a:srgbClr val="FFFFFF"/>
            </a:solidFill>
            <a:ln w="9525">
              <a:noFill/>
            </a:ln>
          </p:spPr>
          <p:txBody>
            <a:bodyPr/>
            <a:p>
              <a:endParaRPr lang="zh-CN" altLang="en-US"/>
            </a:p>
          </p:txBody>
        </p:sp>
        <p:sp>
          <p:nvSpPr>
            <p:cNvPr id="6150" name="椭圆 3"/>
            <p:cNvSpPr>
              <a:spLocks noChangeAspect="1"/>
            </p:cNvSpPr>
            <p:nvPr/>
          </p:nvSpPr>
          <p:spPr>
            <a:xfrm rot="-5400000">
              <a:off x="-138730" y="1651096"/>
              <a:ext cx="3579659" cy="1789830"/>
            </a:xfrm>
            <a:custGeom>
              <a:avLst/>
              <a:gdLst/>
              <a:ahLst/>
              <a:cxnLst>
                <a:cxn ang="0">
                  <a:pos x="1789830" y="0"/>
                </a:cxn>
                <a:cxn ang="0">
                  <a:pos x="3579659" y="1789830"/>
                </a:cxn>
                <a:cxn ang="0">
                  <a:pos x="0" y="1789830"/>
                </a:cxn>
                <a:cxn ang="0">
                  <a:pos x="1789830" y="0"/>
                </a:cxn>
              </a:cxnLst>
              <a:pathLst>
                <a:path w="2808312" h="1404156">
                  <a:moveTo>
                    <a:pt x="1404156" y="0"/>
                  </a:moveTo>
                  <a:cubicBezTo>
                    <a:pt x="2179650" y="0"/>
                    <a:pt x="2808312" y="628662"/>
                    <a:pt x="2808312" y="1404156"/>
                  </a:cubicBezTo>
                  <a:lnTo>
                    <a:pt x="0" y="1404156"/>
                  </a:lnTo>
                  <a:cubicBezTo>
                    <a:pt x="0" y="628662"/>
                    <a:pt x="628662" y="0"/>
                    <a:pt x="1404156" y="0"/>
                  </a:cubicBezTo>
                  <a:close/>
                </a:path>
              </a:pathLst>
            </a:custGeom>
            <a:solidFill>
              <a:srgbClr val="FFFFFF"/>
            </a:solidFill>
            <a:ln w="9525">
              <a:noFill/>
            </a:ln>
          </p:spPr>
          <p:txBody>
            <a:bodyPr/>
            <a:p>
              <a:endParaRPr lang="zh-CN" altLang="en-US"/>
            </a:p>
          </p:txBody>
        </p:sp>
        <p:sp>
          <p:nvSpPr>
            <p:cNvPr id="6151" name="椭圆 3"/>
            <p:cNvSpPr>
              <a:spLocks noChangeAspect="1"/>
            </p:cNvSpPr>
            <p:nvPr/>
          </p:nvSpPr>
          <p:spPr>
            <a:xfrm rot="-5400000">
              <a:off x="532457" y="1874828"/>
              <a:ext cx="2684744" cy="1342372"/>
            </a:xfrm>
            <a:custGeom>
              <a:avLst/>
              <a:gdLst/>
              <a:ahLst/>
              <a:cxnLst>
                <a:cxn ang="0">
                  <a:pos x="1342372" y="0"/>
                </a:cxn>
                <a:cxn ang="0">
                  <a:pos x="2684744" y="1342372"/>
                </a:cxn>
                <a:cxn ang="0">
                  <a:pos x="0" y="1342372"/>
                </a:cxn>
                <a:cxn ang="0">
                  <a:pos x="1342372" y="0"/>
                </a:cxn>
              </a:cxnLst>
              <a:pathLst>
                <a:path w="2808312" h="1404156">
                  <a:moveTo>
                    <a:pt x="1404156" y="0"/>
                  </a:moveTo>
                  <a:cubicBezTo>
                    <a:pt x="2179650" y="0"/>
                    <a:pt x="2808312" y="628662"/>
                    <a:pt x="2808312" y="1404156"/>
                  </a:cubicBezTo>
                  <a:lnTo>
                    <a:pt x="0" y="1404156"/>
                  </a:lnTo>
                  <a:cubicBezTo>
                    <a:pt x="0" y="628662"/>
                    <a:pt x="628662" y="0"/>
                    <a:pt x="1404156" y="0"/>
                  </a:cubicBezTo>
                  <a:close/>
                </a:path>
              </a:pathLst>
            </a:custGeom>
            <a:solidFill>
              <a:srgbClr val="FFFFFF"/>
            </a:solidFill>
            <a:ln w="9525">
              <a:noFill/>
            </a:ln>
          </p:spPr>
          <p:txBody>
            <a:bodyPr/>
            <a:p>
              <a:endParaRPr lang="zh-CN" altLang="en-US"/>
            </a:p>
          </p:txBody>
        </p:sp>
        <p:sp>
          <p:nvSpPr>
            <p:cNvPr id="6152" name="椭圆 3"/>
            <p:cNvSpPr>
              <a:spLocks noChangeAspect="1"/>
            </p:cNvSpPr>
            <p:nvPr/>
          </p:nvSpPr>
          <p:spPr>
            <a:xfrm rot="-5400000">
              <a:off x="1190301" y="2095081"/>
              <a:ext cx="1803717" cy="901859"/>
            </a:xfrm>
            <a:custGeom>
              <a:avLst/>
              <a:gdLst/>
              <a:ahLst/>
              <a:cxnLst>
                <a:cxn ang="0">
                  <a:pos x="901858" y="0"/>
                </a:cxn>
                <a:cxn ang="0">
                  <a:pos x="1803717" y="901859"/>
                </a:cxn>
                <a:cxn ang="0">
                  <a:pos x="0" y="901859"/>
                </a:cxn>
                <a:cxn ang="0">
                  <a:pos x="901858" y="0"/>
                </a:cxn>
              </a:cxnLst>
              <a:pathLst>
                <a:path w="2808312" h="1404156">
                  <a:moveTo>
                    <a:pt x="1404156" y="0"/>
                  </a:moveTo>
                  <a:cubicBezTo>
                    <a:pt x="2179650" y="0"/>
                    <a:pt x="2808312" y="628662"/>
                    <a:pt x="2808312" y="1404156"/>
                  </a:cubicBezTo>
                  <a:lnTo>
                    <a:pt x="0" y="1404156"/>
                  </a:lnTo>
                  <a:cubicBezTo>
                    <a:pt x="0" y="628662"/>
                    <a:pt x="628662" y="0"/>
                    <a:pt x="1404156" y="0"/>
                  </a:cubicBezTo>
                  <a:close/>
                </a:path>
              </a:pathLst>
            </a:custGeom>
            <a:solidFill>
              <a:srgbClr val="FFFFFF"/>
            </a:solidFill>
            <a:ln w="9525">
              <a:noFill/>
            </a:ln>
          </p:spPr>
          <p:txBody>
            <a:bodyPr/>
            <a:p>
              <a:endParaRPr lang="zh-CN" altLang="en-US"/>
            </a:p>
          </p:txBody>
        </p:sp>
      </p:grpSp>
      <p:sp>
        <p:nvSpPr>
          <p:cNvPr id="2" name="流程图: 可选过程 1"/>
          <p:cNvSpPr/>
          <p:nvPr/>
        </p:nvSpPr>
        <p:spPr>
          <a:xfrm>
            <a:off x="501650" y="1346200"/>
            <a:ext cx="1367790" cy="792480"/>
          </a:xfrm>
          <a:prstGeom prst="flowChartAlternateProcess">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用户客户端</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 name="流程图: 可选过程 2"/>
          <p:cNvSpPr/>
          <p:nvPr/>
        </p:nvSpPr>
        <p:spPr>
          <a:xfrm>
            <a:off x="6371590" y="1346200"/>
            <a:ext cx="1728470" cy="792480"/>
          </a:xfrm>
          <a:prstGeom prst="flowChartAlternateProcess">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Internet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 name="文本框 4"/>
          <p:cNvSpPr txBox="1"/>
          <p:nvPr/>
        </p:nvSpPr>
        <p:spPr>
          <a:xfrm>
            <a:off x="3888740" y="1346200"/>
            <a:ext cx="1986915" cy="368300"/>
          </a:xfrm>
          <a:prstGeom prst="rect">
            <a:avLst/>
          </a:prstGeom>
          <a:noFill/>
        </p:spPr>
        <p:txBody>
          <a:bodyPr wrap="square" rtlCol="0">
            <a:spAutoFit/>
          </a:bodyPr>
          <a:p>
            <a:r>
              <a:rPr lang="en-US" altLang="zh-CN"/>
              <a:t>access network</a:t>
            </a:r>
            <a:endParaRPr lang="en-US" altLang="zh-CN"/>
          </a:p>
        </p:txBody>
      </p:sp>
      <p:sp>
        <p:nvSpPr>
          <p:cNvPr id="6" name="文本框 5"/>
          <p:cNvSpPr txBox="1"/>
          <p:nvPr/>
        </p:nvSpPr>
        <p:spPr>
          <a:xfrm>
            <a:off x="882015" y="801370"/>
            <a:ext cx="2105660" cy="368300"/>
          </a:xfrm>
          <a:prstGeom prst="rect">
            <a:avLst/>
          </a:prstGeom>
          <a:noFill/>
        </p:spPr>
        <p:txBody>
          <a:bodyPr wrap="square" rtlCol="0">
            <a:spAutoFit/>
          </a:bodyPr>
          <a:p>
            <a:r>
              <a:rPr lang="zh-CN" altLang="en-US"/>
              <a:t>一般的网络接入图</a:t>
            </a:r>
            <a:endParaRPr lang="zh-CN" altLang="en-US"/>
          </a:p>
        </p:txBody>
      </p:sp>
      <p:sp>
        <p:nvSpPr>
          <p:cNvPr id="7" name="文本框 6"/>
          <p:cNvSpPr txBox="1"/>
          <p:nvPr/>
        </p:nvSpPr>
        <p:spPr>
          <a:xfrm>
            <a:off x="946150" y="2603500"/>
            <a:ext cx="2580640" cy="368300"/>
          </a:xfrm>
          <a:prstGeom prst="rect">
            <a:avLst/>
          </a:prstGeom>
          <a:noFill/>
        </p:spPr>
        <p:txBody>
          <a:bodyPr wrap="square" rtlCol="0">
            <a:spAutoFit/>
          </a:bodyPr>
          <a:p>
            <a:r>
              <a:rPr lang="zh-CN" altLang="en-US"/>
              <a:t>安全可靠的网络接入图</a:t>
            </a:r>
            <a:endParaRPr lang="zh-CN" altLang="en-US"/>
          </a:p>
        </p:txBody>
      </p:sp>
      <p:sp>
        <p:nvSpPr>
          <p:cNvPr id="8" name="流程图: 过程 7"/>
          <p:cNvSpPr/>
          <p:nvPr/>
        </p:nvSpPr>
        <p:spPr>
          <a:xfrm>
            <a:off x="2536825" y="1527175"/>
            <a:ext cx="791845" cy="430530"/>
          </a:xfrm>
          <a:prstGeom prst="flowChartProcess">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网关</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9" name="右箭头 8"/>
          <p:cNvSpPr/>
          <p:nvPr/>
        </p:nvSpPr>
        <p:spPr>
          <a:xfrm>
            <a:off x="1835785" y="1707515"/>
            <a:ext cx="720090" cy="75565"/>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 name="右箭头 9"/>
          <p:cNvSpPr/>
          <p:nvPr/>
        </p:nvSpPr>
        <p:spPr>
          <a:xfrm>
            <a:off x="3328670" y="1707515"/>
            <a:ext cx="3023870" cy="75565"/>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1" name="流程图: 可选过程 10"/>
          <p:cNvSpPr/>
          <p:nvPr/>
        </p:nvSpPr>
        <p:spPr>
          <a:xfrm>
            <a:off x="485140" y="3410585"/>
            <a:ext cx="1367790" cy="792480"/>
          </a:xfrm>
          <a:prstGeom prst="flowChartAlternateProcess">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用户客户端</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2" name="流程图: 可选过程 11"/>
          <p:cNvSpPr/>
          <p:nvPr/>
        </p:nvSpPr>
        <p:spPr>
          <a:xfrm>
            <a:off x="6355080" y="3410585"/>
            <a:ext cx="1728470" cy="792480"/>
          </a:xfrm>
          <a:prstGeom prst="flowChartAlternateProcess">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Internet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3" name="文本框 12"/>
          <p:cNvSpPr txBox="1"/>
          <p:nvPr/>
        </p:nvSpPr>
        <p:spPr>
          <a:xfrm>
            <a:off x="3399790" y="3410585"/>
            <a:ext cx="974090" cy="229870"/>
          </a:xfrm>
          <a:prstGeom prst="rect">
            <a:avLst/>
          </a:prstGeom>
          <a:noFill/>
        </p:spPr>
        <p:txBody>
          <a:bodyPr wrap="square" rtlCol="0">
            <a:spAutoFit/>
          </a:bodyPr>
          <a:p>
            <a:r>
              <a:rPr lang="en-US" altLang="zh-CN" sz="900"/>
              <a:t>access network</a:t>
            </a:r>
            <a:endParaRPr lang="en-US" altLang="zh-CN" sz="900"/>
          </a:p>
        </p:txBody>
      </p:sp>
      <p:sp>
        <p:nvSpPr>
          <p:cNvPr id="14" name="流程图: 过程 13"/>
          <p:cNvSpPr/>
          <p:nvPr/>
        </p:nvSpPr>
        <p:spPr>
          <a:xfrm>
            <a:off x="2520315" y="3591560"/>
            <a:ext cx="791845" cy="430530"/>
          </a:xfrm>
          <a:prstGeom prst="flowChartProcess">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网关</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5" name="右箭头 14"/>
          <p:cNvSpPr/>
          <p:nvPr/>
        </p:nvSpPr>
        <p:spPr>
          <a:xfrm>
            <a:off x="1819275" y="3771900"/>
            <a:ext cx="720090" cy="75565"/>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8" name="流程图: 可选过程 17"/>
          <p:cNvSpPr/>
          <p:nvPr/>
        </p:nvSpPr>
        <p:spPr>
          <a:xfrm>
            <a:off x="4427855" y="3435350"/>
            <a:ext cx="1007745" cy="720090"/>
          </a:xfrm>
          <a:prstGeom prst="flowChartAlternateProcess">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中间盒（提供</a:t>
            </a:r>
            <a:r>
              <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NAT</a:t>
            </a:r>
            <a:r>
              <a:rPr kumimoji="0" lang="zh-CN" altLang="en-US"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和防火墙</a:t>
            </a:r>
            <a:r>
              <a:rPr kumimoji="0" lang="zh-CN"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zh-CN"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9" name="右箭头 18"/>
          <p:cNvSpPr/>
          <p:nvPr/>
        </p:nvSpPr>
        <p:spPr>
          <a:xfrm>
            <a:off x="3347720" y="3795395"/>
            <a:ext cx="1080135" cy="75565"/>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0" name="右箭头 19"/>
          <p:cNvSpPr/>
          <p:nvPr/>
        </p:nvSpPr>
        <p:spPr>
          <a:xfrm>
            <a:off x="5435600" y="3795395"/>
            <a:ext cx="935990" cy="75565"/>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537210" y="906780"/>
            <a:ext cx="6647815" cy="645160"/>
          </a:xfrm>
          <a:prstGeom prst="rect">
            <a:avLst/>
          </a:prstGeom>
          <a:noFill/>
        </p:spPr>
        <p:txBody>
          <a:bodyPr wrap="square" rtlCol="0">
            <a:spAutoFit/>
          </a:bodyPr>
          <a:p>
            <a:r>
              <a:rPr lang="zh-CN" altLang="en-US"/>
              <a:t>目的：</a:t>
            </a:r>
            <a:r>
              <a:rPr lang="en-US" altLang="zh-CN"/>
              <a:t>1.</a:t>
            </a:r>
            <a:r>
              <a:rPr lang="zh-CN" altLang="en-US"/>
              <a:t>简化软件更新和提供更好服务，提高用户使用体验。</a:t>
            </a:r>
            <a:endParaRPr lang="zh-CN" altLang="en-US"/>
          </a:p>
          <a:p>
            <a:r>
              <a:rPr lang="zh-CN" altLang="en-US"/>
              <a:t>           </a:t>
            </a:r>
            <a:r>
              <a:rPr lang="en-US" altLang="zh-CN"/>
              <a:t>2.</a:t>
            </a:r>
            <a:r>
              <a:rPr lang="zh-CN" altLang="en-US"/>
              <a:t>安全且可靠：如可以故障修复</a:t>
            </a:r>
            <a:endParaRPr lang="zh-CN" altLang="en-US"/>
          </a:p>
        </p:txBody>
      </p:sp>
      <p:sp>
        <p:nvSpPr>
          <p:cNvPr id="8" name="文本框 7"/>
          <p:cNvSpPr txBox="1"/>
          <p:nvPr/>
        </p:nvSpPr>
        <p:spPr>
          <a:xfrm>
            <a:off x="537210" y="1833880"/>
            <a:ext cx="6733540" cy="368300"/>
          </a:xfrm>
          <a:prstGeom prst="rect">
            <a:avLst/>
          </a:prstGeom>
          <a:noFill/>
        </p:spPr>
        <p:txBody>
          <a:bodyPr wrap="square" rtlCol="0">
            <a:spAutoFit/>
          </a:bodyPr>
          <a:p>
            <a:r>
              <a:rPr lang="zh-CN" altLang="en-US"/>
              <a:t>方法（难点）：将住宅网关的</a:t>
            </a:r>
            <a:r>
              <a:rPr lang="en-US" altLang="zh-CN"/>
              <a:t>NAT</a:t>
            </a:r>
            <a:r>
              <a:rPr lang="zh-CN" altLang="en-US"/>
              <a:t>和有状态防火墙迁移到云端</a:t>
            </a:r>
            <a:endParaRPr lang="zh-CN" altLang="en-US"/>
          </a:p>
        </p:txBody>
      </p:sp>
      <p:sp>
        <p:nvSpPr>
          <p:cNvPr id="9" name="文本框 8"/>
          <p:cNvSpPr txBox="1"/>
          <p:nvPr/>
        </p:nvSpPr>
        <p:spPr>
          <a:xfrm>
            <a:off x="537210" y="2533650"/>
            <a:ext cx="7269480" cy="645160"/>
          </a:xfrm>
          <a:prstGeom prst="rect">
            <a:avLst/>
          </a:prstGeom>
          <a:noFill/>
        </p:spPr>
        <p:txBody>
          <a:bodyPr wrap="square" rtlCol="0">
            <a:spAutoFit/>
          </a:bodyPr>
          <a:p>
            <a:r>
              <a:rPr lang="zh-CN" altLang="en-US"/>
              <a:t>实质：连接追踪？当前</a:t>
            </a:r>
            <a:r>
              <a:rPr lang="en-US" altLang="zh-CN"/>
              <a:t>OS</a:t>
            </a:r>
            <a:r>
              <a:rPr lang="zh-CN" altLang="en-US"/>
              <a:t>连接追踪无法满足</a:t>
            </a:r>
            <a:r>
              <a:rPr lang="en-US" altLang="zh-CN"/>
              <a:t>ISP</a:t>
            </a:r>
            <a:r>
              <a:rPr lang="zh-CN" altLang="en-US"/>
              <a:t>规模和可靠性需求，硬件也太昂贵</a:t>
            </a:r>
            <a:endParaRPr lang="zh-CN" altLang="en-US"/>
          </a:p>
        </p:txBody>
      </p:sp>
      <p:sp>
        <p:nvSpPr>
          <p:cNvPr id="10" name="文本框 9"/>
          <p:cNvSpPr txBox="1"/>
          <p:nvPr/>
        </p:nvSpPr>
        <p:spPr>
          <a:xfrm>
            <a:off x="537210" y="3359150"/>
            <a:ext cx="6335395" cy="368300"/>
          </a:xfrm>
          <a:prstGeom prst="rect">
            <a:avLst/>
          </a:prstGeom>
          <a:noFill/>
        </p:spPr>
        <p:txBody>
          <a:bodyPr wrap="square" rtlCol="0">
            <a:spAutoFit/>
          </a:bodyPr>
          <a:p>
            <a:r>
              <a:rPr lang="zh-CN" altLang="en-US"/>
              <a:t>解决方案：</a:t>
            </a:r>
            <a:r>
              <a:rPr lang="en-US" altLang="zh-CN"/>
              <a:t>NFV</a:t>
            </a:r>
            <a:r>
              <a:rPr lang="zh-CN" altLang="en-US"/>
              <a:t>，即网络功能虚拟化，用软件实现硬件功能</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54330" y="295910"/>
            <a:ext cx="4186555" cy="368300"/>
          </a:xfrm>
          <a:prstGeom prst="rect">
            <a:avLst/>
          </a:prstGeom>
          <a:noFill/>
        </p:spPr>
        <p:txBody>
          <a:bodyPr wrap="square" rtlCol="0">
            <a:spAutoFit/>
          </a:bodyPr>
          <a:p>
            <a:r>
              <a:rPr lang="en-US" altLang="zh-CN"/>
              <a:t>NFV</a:t>
            </a:r>
            <a:r>
              <a:rPr lang="zh-CN" altLang="en-US"/>
              <a:t>：路由器，防火墙，负载均衡器等</a:t>
            </a:r>
            <a:endParaRPr lang="zh-CN" altLang="en-US"/>
          </a:p>
        </p:txBody>
      </p:sp>
      <p:sp>
        <p:nvSpPr>
          <p:cNvPr id="6" name="文本框 5"/>
          <p:cNvSpPr txBox="1"/>
          <p:nvPr/>
        </p:nvSpPr>
        <p:spPr>
          <a:xfrm>
            <a:off x="455295" y="894715"/>
            <a:ext cx="3502025" cy="645160"/>
          </a:xfrm>
          <a:prstGeom prst="rect">
            <a:avLst/>
          </a:prstGeom>
          <a:noFill/>
        </p:spPr>
        <p:txBody>
          <a:bodyPr wrap="square" rtlCol="0">
            <a:spAutoFit/>
          </a:bodyPr>
          <a:p>
            <a:r>
              <a:rPr lang="zh-CN" altLang="en-US"/>
              <a:t>负载均衡器：负载均衡调度算法（代理和转发两种）</a:t>
            </a:r>
            <a:endParaRPr lang="zh-CN" altLang="en-US"/>
          </a:p>
        </p:txBody>
      </p:sp>
      <p:pic>
        <p:nvPicPr>
          <p:cNvPr id="7" name="图片 6"/>
          <p:cNvPicPr>
            <a:picLocks noChangeAspect="1"/>
          </p:cNvPicPr>
          <p:nvPr/>
        </p:nvPicPr>
        <p:blipFill>
          <a:blip r:embed="rId1"/>
          <a:stretch>
            <a:fillRect/>
          </a:stretch>
        </p:blipFill>
        <p:spPr>
          <a:xfrm>
            <a:off x="1423670" y="1628775"/>
            <a:ext cx="5553075" cy="2276475"/>
          </a:xfrm>
          <a:prstGeom prst="rect">
            <a:avLst/>
          </a:prstGeom>
        </p:spPr>
      </p:pic>
      <p:sp>
        <p:nvSpPr>
          <p:cNvPr id="8" name="文本框 7"/>
          <p:cNvSpPr txBox="1"/>
          <p:nvPr/>
        </p:nvSpPr>
        <p:spPr>
          <a:xfrm>
            <a:off x="763905" y="4115435"/>
            <a:ext cx="6961505" cy="368300"/>
          </a:xfrm>
          <a:prstGeom prst="rect">
            <a:avLst/>
          </a:prstGeom>
          <a:noFill/>
        </p:spPr>
        <p:txBody>
          <a:bodyPr wrap="square" rtlCol="0">
            <a:spAutoFit/>
          </a:bodyPr>
          <a:p>
            <a:r>
              <a:rPr lang="zh-CN" altLang="en-US"/>
              <a:t>主要公司，如google或云提供商，例如microsoft azure</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511810" y="749935"/>
            <a:ext cx="7716520" cy="1614805"/>
          </a:xfrm>
          <a:prstGeom prst="rect">
            <a:avLst/>
          </a:prstGeom>
          <a:noFill/>
        </p:spPr>
        <p:txBody>
          <a:bodyPr wrap="square" rtlCol="0">
            <a:spAutoFit/>
          </a:bodyPr>
          <a:p>
            <a:pPr>
              <a:lnSpc>
                <a:spcPct val="150000"/>
              </a:lnSpc>
            </a:pPr>
            <a:r>
              <a:rPr lang="en-US" altLang="zh-CN"/>
              <a:t>NFV</a:t>
            </a:r>
            <a:r>
              <a:rPr lang="zh-CN" altLang="en-US"/>
              <a:t>（网络功能虚拟化）优点：</a:t>
            </a:r>
            <a:r>
              <a:rPr lang="en-US" altLang="zh-CN"/>
              <a:t>NAT</a:t>
            </a:r>
            <a:r>
              <a:rPr lang="zh-CN" altLang="en-US"/>
              <a:t>和</a:t>
            </a:r>
            <a:r>
              <a:rPr lang="en-US" altLang="zh-CN"/>
              <a:t>Firewalls</a:t>
            </a:r>
            <a:r>
              <a:rPr lang="zh-CN" altLang="en-US"/>
              <a:t>可部署到</a:t>
            </a:r>
            <a:r>
              <a:rPr lang="en-US" altLang="zh-CN"/>
              <a:t>COTS </a:t>
            </a:r>
            <a:r>
              <a:rPr lang="zh-CN" altLang="en-US"/>
              <a:t>服务器</a:t>
            </a:r>
            <a:endParaRPr lang="zh-CN" altLang="en-US"/>
          </a:p>
          <a:p>
            <a:pPr>
              <a:lnSpc>
                <a:spcPct val="150000"/>
              </a:lnSpc>
            </a:pPr>
            <a:r>
              <a:rPr lang="en-US" altLang="zh-CN" sz="1600"/>
              <a:t>     1.</a:t>
            </a:r>
            <a:r>
              <a:rPr lang="zh-CN" altLang="en-US" sz="1600"/>
              <a:t>更好的可伸缩性</a:t>
            </a:r>
            <a:endParaRPr lang="zh-CN" altLang="en-US" sz="1600"/>
          </a:p>
          <a:p>
            <a:pPr>
              <a:lnSpc>
                <a:spcPct val="150000"/>
              </a:lnSpc>
            </a:pPr>
            <a:r>
              <a:rPr lang="en-US" altLang="zh-CN" sz="1600"/>
              <a:t>     2.</a:t>
            </a:r>
            <a:r>
              <a:rPr lang="zh-CN" altLang="en-US" sz="1600"/>
              <a:t>更好的冗余特性</a:t>
            </a:r>
            <a:endParaRPr lang="zh-CN" altLang="en-US" sz="1600"/>
          </a:p>
          <a:p>
            <a:pPr>
              <a:lnSpc>
                <a:spcPct val="150000"/>
              </a:lnSpc>
            </a:pPr>
            <a:r>
              <a:rPr lang="en-US" altLang="zh-CN" sz="1600"/>
              <a:t>     3.</a:t>
            </a:r>
            <a:r>
              <a:rPr lang="zh-CN" altLang="en-US" sz="1600"/>
              <a:t>更高的灵活性：容易部署在硬件上</a:t>
            </a:r>
            <a:endParaRPr lang="zh-CN" altLang="en-US" sz="1600"/>
          </a:p>
        </p:txBody>
      </p:sp>
      <p:sp>
        <p:nvSpPr>
          <p:cNvPr id="8" name="文本框 7"/>
          <p:cNvSpPr txBox="1"/>
          <p:nvPr/>
        </p:nvSpPr>
        <p:spPr>
          <a:xfrm>
            <a:off x="549910" y="2880360"/>
            <a:ext cx="6520180" cy="1450340"/>
          </a:xfrm>
          <a:prstGeom prst="rect">
            <a:avLst/>
          </a:prstGeom>
          <a:noFill/>
        </p:spPr>
        <p:txBody>
          <a:bodyPr wrap="square" rtlCol="0">
            <a:spAutoFit/>
          </a:bodyPr>
          <a:p>
            <a:pPr>
              <a:lnSpc>
                <a:spcPct val="170000"/>
              </a:lnSpc>
            </a:pPr>
            <a:r>
              <a:rPr lang="zh-CN" altLang="en-US"/>
              <a:t>当前</a:t>
            </a:r>
            <a:r>
              <a:rPr lang="en-US" altLang="zh-CN"/>
              <a:t>NFV </a:t>
            </a:r>
            <a:r>
              <a:rPr lang="zh-CN" altLang="en-US"/>
              <a:t>缺点（大规模的</a:t>
            </a:r>
            <a:r>
              <a:rPr lang="en-US" altLang="zh-CN"/>
              <a:t>ISP</a:t>
            </a:r>
            <a:r>
              <a:rPr lang="zh-CN" altLang="en-US"/>
              <a:t>的需求）：</a:t>
            </a:r>
            <a:endParaRPr lang="zh-CN" altLang="en-US"/>
          </a:p>
          <a:p>
            <a:pPr>
              <a:lnSpc>
                <a:spcPct val="170000"/>
              </a:lnSpc>
            </a:pPr>
            <a:r>
              <a:rPr lang="zh-CN" altLang="en-US"/>
              <a:t>     </a:t>
            </a:r>
            <a:r>
              <a:rPr lang="en-US" altLang="zh-CN" sz="1600"/>
              <a:t>1.</a:t>
            </a:r>
            <a:r>
              <a:rPr lang="zh-CN" altLang="en-US" sz="1600"/>
              <a:t>成本效率低：大量的服务器（</a:t>
            </a:r>
            <a:r>
              <a:rPr lang="en-US" altLang="zh-CN" sz="1600"/>
              <a:t>Linux</a:t>
            </a:r>
            <a:r>
              <a:rPr lang="zh-CN" altLang="en-US" sz="1600"/>
              <a:t>的</a:t>
            </a:r>
            <a:r>
              <a:rPr lang="en-US" altLang="zh-CN" sz="1600"/>
              <a:t>netfilter</a:t>
            </a:r>
            <a:r>
              <a:rPr lang="zh-CN" altLang="en-US" sz="1600"/>
              <a:t>）</a:t>
            </a:r>
            <a:endParaRPr lang="zh-CN" altLang="en-US" sz="1600"/>
          </a:p>
          <a:p>
            <a:pPr>
              <a:lnSpc>
                <a:spcPct val="170000"/>
              </a:lnSpc>
            </a:pPr>
            <a:r>
              <a:rPr lang="en-US" altLang="zh-CN" sz="1600"/>
              <a:t>      2.</a:t>
            </a:r>
            <a:r>
              <a:rPr lang="zh-CN" altLang="en-US" sz="1600"/>
              <a:t>可靠性：有限的容错性</a:t>
            </a:r>
            <a:endParaRPr lang="zh-CN" altLang="en-US"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10845" y="453390"/>
            <a:ext cx="8406765" cy="368300"/>
          </a:xfrm>
          <a:prstGeom prst="rect">
            <a:avLst/>
          </a:prstGeom>
          <a:noFill/>
        </p:spPr>
        <p:txBody>
          <a:bodyPr wrap="square" rtlCol="0">
            <a:spAutoFit/>
          </a:bodyPr>
          <a:p>
            <a:r>
              <a:rPr lang="zh-CN" altLang="en-US"/>
              <a:t>论文贡献：一种能够满足ISP要求的分布式高性能软件状态防火墙和NAT</a:t>
            </a:r>
            <a:r>
              <a:rPr lang="en-US" altLang="zh-CN"/>
              <a:t>-Krononat</a:t>
            </a:r>
            <a:endParaRPr lang="en-US" altLang="zh-CN"/>
          </a:p>
        </p:txBody>
      </p:sp>
      <p:sp>
        <p:nvSpPr>
          <p:cNvPr id="7" name="文本框 6"/>
          <p:cNvSpPr txBox="1"/>
          <p:nvPr/>
        </p:nvSpPr>
        <p:spPr>
          <a:xfrm>
            <a:off x="410845" y="1235075"/>
            <a:ext cx="5617210" cy="368300"/>
          </a:xfrm>
          <a:prstGeom prst="rect">
            <a:avLst/>
          </a:prstGeom>
          <a:noFill/>
        </p:spPr>
        <p:txBody>
          <a:bodyPr wrap="square" rtlCol="0">
            <a:spAutoFit/>
          </a:bodyPr>
          <a:p>
            <a:r>
              <a:rPr lang="zh-CN" altLang="en-US"/>
              <a:t>设计前提：现代CPU和商品服务器硬件结构的特点</a:t>
            </a:r>
            <a:endParaRPr lang="zh-CN" altLang="en-US"/>
          </a:p>
        </p:txBody>
      </p:sp>
      <p:sp>
        <p:nvSpPr>
          <p:cNvPr id="9" name="文本框 8"/>
          <p:cNvSpPr txBox="1"/>
          <p:nvPr/>
        </p:nvSpPr>
        <p:spPr>
          <a:xfrm>
            <a:off x="410845" y="2224405"/>
            <a:ext cx="7118985" cy="1660525"/>
          </a:xfrm>
          <a:prstGeom prst="rect">
            <a:avLst/>
          </a:prstGeom>
          <a:noFill/>
        </p:spPr>
        <p:txBody>
          <a:bodyPr wrap="square" rtlCol="0">
            <a:spAutoFit/>
          </a:bodyPr>
          <a:p>
            <a:pPr>
              <a:lnSpc>
                <a:spcPct val="150000"/>
              </a:lnSpc>
            </a:pPr>
            <a:r>
              <a:rPr lang="zh-CN" altLang="en-US"/>
              <a:t>高效网络软件设计原则：（可供大规模用户使用）</a:t>
            </a:r>
            <a:endParaRPr lang="zh-CN" altLang="en-US"/>
          </a:p>
          <a:p>
            <a:pPr>
              <a:lnSpc>
                <a:spcPct val="150000"/>
              </a:lnSpc>
            </a:pPr>
            <a:r>
              <a:rPr lang="en-US" altLang="zh-CN"/>
              <a:t>  </a:t>
            </a:r>
            <a:r>
              <a:rPr lang="en-US" altLang="zh-CN" sz="1600"/>
              <a:t>1.</a:t>
            </a:r>
            <a:r>
              <a:rPr lang="zh-CN" altLang="en-US" sz="1600"/>
              <a:t>分割状态到核心级别</a:t>
            </a:r>
            <a:r>
              <a:rPr lang="en-US" altLang="zh-CN" sz="1600"/>
              <a:t>--</a:t>
            </a:r>
            <a:r>
              <a:rPr lang="zh-CN" altLang="en-US" sz="1600"/>
              <a:t>避免跨核数据共享（</a:t>
            </a:r>
            <a:r>
              <a:rPr lang="en-US" altLang="zh-CN" sz="1600"/>
              <a:t>Don't Share</a:t>
            </a:r>
            <a:r>
              <a:rPr lang="zh-CN" altLang="en-US" sz="1600"/>
              <a:t>）</a:t>
            </a:r>
            <a:endParaRPr lang="zh-CN" altLang="en-US" sz="1600"/>
          </a:p>
          <a:p>
            <a:pPr>
              <a:lnSpc>
                <a:spcPct val="150000"/>
              </a:lnSpc>
            </a:pPr>
            <a:r>
              <a:rPr lang="en-US" altLang="zh-CN" sz="1600"/>
              <a:t>  2.</a:t>
            </a:r>
            <a:r>
              <a:rPr lang="zh-CN" altLang="en-US" sz="1600"/>
              <a:t>基于交换机进行引导到核心</a:t>
            </a:r>
            <a:endParaRPr lang="zh-CN" altLang="en-US" sz="1600"/>
          </a:p>
          <a:p>
            <a:pPr>
              <a:lnSpc>
                <a:spcPct val="150000"/>
              </a:lnSpc>
            </a:pPr>
            <a:r>
              <a:rPr lang="en-US" altLang="zh-CN" sz="1600"/>
              <a:t>  3.</a:t>
            </a:r>
            <a:r>
              <a:rPr lang="zh-CN" altLang="en-US" sz="1600"/>
              <a:t>避免数据路径上的锁（</a:t>
            </a:r>
            <a:r>
              <a:rPr lang="en-US" altLang="zh-CN" sz="1600"/>
              <a:t>Don't Lock</a:t>
            </a:r>
            <a:r>
              <a:rPr lang="zh-CN" altLang="en-US" sz="1600"/>
              <a:t>）</a:t>
            </a:r>
            <a:endParaRPr lang="en-US" altLang="zh-CN" sz="1600"/>
          </a:p>
        </p:txBody>
      </p:sp>
    </p:spTree>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4164</Words>
  <Application>WPS 演示</Application>
  <PresentationFormat/>
  <Paragraphs>273</Paragraphs>
  <Slides>31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31</vt:i4>
      </vt:variant>
    </vt:vector>
  </HeadingPairs>
  <TitlesOfParts>
    <vt:vector size="40" baseType="lpstr">
      <vt:lpstr>Arial</vt:lpstr>
      <vt:lpstr>宋体</vt:lpstr>
      <vt:lpstr>Wingdings</vt:lpstr>
      <vt:lpstr>微软雅黑</vt:lpstr>
      <vt:lpstr>Calibri</vt:lpstr>
      <vt:lpstr>Impact</vt:lpstr>
      <vt:lpstr>Arial Unicode MS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zmz</cp:lastModifiedBy>
  <cp:revision>217</cp:revision>
  <dcterms:created xsi:type="dcterms:W3CDTF">2014-02-20T03:23:00Z</dcterms:created>
  <dcterms:modified xsi:type="dcterms:W3CDTF">2018-11-27T10:46:54Z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2052-11.1.0.7932</vt:lpwstr>
  </property>
</Properties>
</file>