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200" y="6221412"/>
            <a:ext cx="661987" cy="4841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239000" y="6235700"/>
            <a:ext cx="165100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807700" y="6235700"/>
            <a:ext cx="444500" cy="482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403600" y="6197600"/>
            <a:ext cx="191770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16502" y="372532"/>
            <a:ext cx="4758995" cy="66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8419" y="3263900"/>
            <a:ext cx="8535161" cy="2557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2" Type="http://schemas.openxmlformats.org/officeDocument/2006/relationships/image" Target="../media/image19.jp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11.jpg"/><Relationship Id="rId9" Type="http://schemas.openxmlformats.org/officeDocument/2006/relationships/image" Target="../media/image21.png"/><Relationship Id="rId14" Type="http://schemas.openxmlformats.org/officeDocument/2006/relationships/image" Target="../media/image2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jp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1905000"/>
            <a:ext cx="7171341" cy="11811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510155" marR="5080" indent="-2498090">
              <a:lnSpc>
                <a:spcPts val="4100"/>
              </a:lnSpc>
              <a:spcBef>
                <a:spcPts val="985"/>
              </a:spcBef>
            </a:pPr>
            <a:r>
              <a:rPr lang="zh-CN" altLang="zh-CN" dirty="0"/>
              <a:t>AIQL</a:t>
            </a:r>
            <a:r>
              <a:rPr lang="zh-CN" altLang="zh-CN" dirty="0" smtClean="0"/>
              <a:t>：</a:t>
            </a:r>
            <a:r>
              <a:rPr lang="zh-CN" altLang="en-US" dirty="0"/>
              <a:t>基于</a:t>
            </a:r>
            <a:r>
              <a:rPr lang="zh-CN" altLang="zh-CN" dirty="0" smtClean="0"/>
              <a:t>系统</a:t>
            </a:r>
            <a:r>
              <a:rPr lang="zh-CN" altLang="zh-CN" dirty="0"/>
              <a:t>监控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的</a:t>
            </a:r>
            <a:r>
              <a:rPr lang="zh-CN" altLang="zh-CN" dirty="0" smtClean="0"/>
              <a:t>高效攻击</a:t>
            </a:r>
            <a:r>
              <a:rPr lang="zh-CN" altLang="zh-CN" dirty="0"/>
              <a:t>调查</a:t>
            </a:r>
            <a:endParaRPr sz="415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743200" y="3117695"/>
            <a:ext cx="8535161" cy="384721"/>
          </a:xfrm>
        </p:spPr>
        <p:txBody>
          <a:bodyPr/>
          <a:lstStyle/>
          <a:p>
            <a:r>
              <a:rPr lang="en-US" altLang="zh-CN" dirty="0" smtClean="0"/>
              <a:t>(Attack Investigation Query Language)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1935" y="374653"/>
            <a:ext cx="256540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50" spc="-170" dirty="0"/>
              <a:t>AIQL</a:t>
            </a:r>
            <a:r>
              <a:rPr sz="4050" spc="-455" dirty="0"/>
              <a:t> </a:t>
            </a:r>
            <a:r>
              <a:rPr lang="zh-CN" altLang="en-US" sz="4050" spc="-210" dirty="0" smtClean="0"/>
              <a:t>系统</a:t>
            </a:r>
            <a:endParaRPr sz="4050" dirty="0"/>
          </a:p>
        </p:txBody>
      </p:sp>
      <p:sp>
        <p:nvSpPr>
          <p:cNvPr id="3" name="object 3"/>
          <p:cNvSpPr/>
          <p:nvPr/>
        </p:nvSpPr>
        <p:spPr>
          <a:xfrm>
            <a:off x="1879600" y="1168400"/>
            <a:ext cx="8432800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2600" y="2774312"/>
            <a:ext cx="6747509" cy="403700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2500" b="1" spc="-125" dirty="0">
                <a:latin typeface="Trebuchet MS"/>
                <a:cs typeface="Trebuchet MS"/>
              </a:rPr>
              <a:t>一种新型的攻击调查查询系统              </a:t>
            </a:r>
            <a:endParaRPr lang="en-US" altLang="zh-CN" sz="2500" b="1" spc="-125" dirty="0" smtClean="0">
              <a:latin typeface="Trebuchet MS"/>
              <a:cs typeface="Trebuchet MS"/>
            </a:endParaRPr>
          </a:p>
          <a:p>
            <a:pPr marL="812800" lvl="1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2500" spc="-125" dirty="0" smtClean="0">
                <a:latin typeface="Trebuchet MS"/>
                <a:cs typeface="Trebuchet MS"/>
              </a:rPr>
              <a:t>建立</a:t>
            </a:r>
            <a:r>
              <a:rPr lang="zh-CN" altLang="en-US" sz="2500" spc="-125" dirty="0">
                <a:latin typeface="Trebuchet MS"/>
                <a:cs typeface="Trebuchet MS"/>
              </a:rPr>
              <a:t>在现有成熟工具之上              </a:t>
            </a:r>
            <a:endParaRPr lang="en-US" altLang="zh-CN" sz="2500" spc="-125" dirty="0" smtClean="0">
              <a:latin typeface="Trebuchet MS"/>
              <a:cs typeface="Trebuchet MS"/>
            </a:endParaRPr>
          </a:p>
          <a:p>
            <a:pPr marL="1270000" lvl="2" indent="-342900"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zh-CN" altLang="en-US" sz="2500" spc="-125" dirty="0" smtClean="0">
                <a:latin typeface="Trebuchet MS"/>
                <a:cs typeface="Trebuchet MS"/>
              </a:rPr>
              <a:t>系统</a:t>
            </a:r>
            <a:r>
              <a:rPr lang="zh-CN" altLang="en-US" sz="2500" spc="-125" dirty="0">
                <a:latin typeface="Trebuchet MS"/>
                <a:cs typeface="Trebuchet MS"/>
              </a:rPr>
              <a:t>级监控工具：</a:t>
            </a:r>
            <a:r>
              <a:rPr lang="en-US" altLang="zh-CN" sz="2500" spc="-125" dirty="0" err="1">
                <a:latin typeface="Trebuchet MS"/>
                <a:cs typeface="Trebuchet MS"/>
              </a:rPr>
              <a:t>AudiTD</a:t>
            </a:r>
            <a:r>
              <a:rPr lang="zh-CN" altLang="en-US" sz="2500" spc="-125" dirty="0">
                <a:latin typeface="Trebuchet MS"/>
                <a:cs typeface="Trebuchet MS"/>
              </a:rPr>
              <a:t>、</a:t>
            </a:r>
            <a:r>
              <a:rPr lang="en-US" altLang="zh-CN" sz="2500" spc="-125" dirty="0">
                <a:latin typeface="Trebuchet MS"/>
                <a:cs typeface="Trebuchet MS"/>
              </a:rPr>
              <a:t>ETW</a:t>
            </a:r>
            <a:r>
              <a:rPr lang="zh-CN" altLang="en-US" sz="2500" spc="-125" dirty="0">
                <a:latin typeface="Trebuchet MS"/>
                <a:cs typeface="Trebuchet MS"/>
              </a:rPr>
              <a:t>、</a:t>
            </a:r>
            <a:r>
              <a:rPr lang="en-US" altLang="zh-CN" sz="2500" spc="-125" dirty="0" smtClean="0">
                <a:latin typeface="Trebuchet MS"/>
                <a:cs typeface="Trebuchet MS"/>
              </a:rPr>
              <a:t>DTACE</a:t>
            </a:r>
          </a:p>
          <a:p>
            <a:pPr marL="1270000" lvl="2" indent="-342900"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zh-CN" altLang="en-US" sz="2500" spc="-125" dirty="0" smtClean="0">
                <a:latin typeface="Trebuchet MS"/>
                <a:cs typeface="Trebuchet MS"/>
              </a:rPr>
              <a:t>关系数据库</a:t>
            </a:r>
            <a:r>
              <a:rPr lang="zh-CN" altLang="en-US" sz="2500" spc="-125" dirty="0">
                <a:latin typeface="Trebuchet MS"/>
                <a:cs typeface="Trebuchet MS"/>
              </a:rPr>
              <a:t>：</a:t>
            </a:r>
            <a:r>
              <a:rPr lang="en-US" altLang="zh-CN" sz="2500" spc="-125" dirty="0">
                <a:latin typeface="Trebuchet MS"/>
                <a:cs typeface="Trebuchet MS"/>
              </a:rPr>
              <a:t>PostgreSQL</a:t>
            </a:r>
            <a:r>
              <a:rPr lang="zh-CN" altLang="en-US" sz="2500" spc="-125" dirty="0">
                <a:latin typeface="Trebuchet MS"/>
                <a:cs typeface="Trebuchet MS"/>
              </a:rPr>
              <a:t>，</a:t>
            </a:r>
            <a:r>
              <a:rPr lang="en-US" altLang="zh-CN" sz="2500" spc="-125" dirty="0" err="1">
                <a:latin typeface="Trebuchet MS"/>
                <a:cs typeface="Trebuchet MS"/>
              </a:rPr>
              <a:t>Greenplum</a:t>
            </a:r>
            <a:r>
              <a:rPr lang="en-US" altLang="zh-CN" sz="2500" spc="-125" dirty="0">
                <a:latin typeface="Trebuchet MS"/>
                <a:cs typeface="Trebuchet MS"/>
              </a:rPr>
              <a:t>              </a:t>
            </a:r>
            <a:endParaRPr lang="en-US" altLang="zh-CN" sz="2500" spc="-125" dirty="0" smtClean="0">
              <a:latin typeface="Trebuchet MS"/>
              <a:cs typeface="Trebuchet MS"/>
            </a:endParaRPr>
          </a:p>
          <a:p>
            <a:pPr marL="812800" lvl="1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2500" spc="-125" dirty="0" smtClean="0">
                <a:latin typeface="Trebuchet MS"/>
                <a:cs typeface="Trebuchet MS"/>
              </a:rPr>
              <a:t>实现</a:t>
            </a:r>
            <a:r>
              <a:rPr lang="zh-CN" altLang="en-US" sz="2500" spc="-125" dirty="0">
                <a:latin typeface="Trebuchet MS"/>
                <a:cs typeface="Trebuchet MS"/>
              </a:rPr>
              <a:t>：</a:t>
            </a:r>
            <a:r>
              <a:rPr lang="en-US" altLang="zh-CN" sz="2500" spc="-125" dirty="0">
                <a:latin typeface="Trebuchet MS"/>
                <a:cs typeface="Trebuchet MS"/>
              </a:rPr>
              <a:t>50000</a:t>
            </a:r>
            <a:r>
              <a:rPr lang="zh-CN" altLang="en-US" sz="2500" spc="-125" dirty="0">
                <a:latin typeface="Trebuchet MS"/>
                <a:cs typeface="Trebuchet MS"/>
              </a:rPr>
              <a:t>行</a:t>
            </a:r>
            <a:r>
              <a:rPr lang="en-US" altLang="zh-CN" sz="2500" spc="-125" dirty="0">
                <a:latin typeface="Trebuchet MS"/>
                <a:cs typeface="Trebuchet MS"/>
              </a:rPr>
              <a:t>Java</a:t>
            </a:r>
            <a:r>
              <a:rPr lang="zh-CN" altLang="en-US" sz="2500" spc="-125" dirty="0">
                <a:latin typeface="Trebuchet MS"/>
                <a:cs typeface="Trebuchet MS"/>
              </a:rPr>
              <a:t>代码             </a:t>
            </a:r>
            <a:endParaRPr lang="en-US" altLang="zh-CN" sz="2500" spc="-125" dirty="0" smtClean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2500" spc="-125" dirty="0" smtClean="0">
                <a:latin typeface="Trebuchet MS"/>
                <a:cs typeface="Trebuchet MS"/>
              </a:rPr>
              <a:t> </a:t>
            </a:r>
            <a:r>
              <a:rPr lang="zh-CN" altLang="en-US" sz="2500" b="1" spc="-125" dirty="0">
                <a:latin typeface="Trebuchet MS"/>
                <a:cs typeface="Trebuchet MS"/>
              </a:rPr>
              <a:t>系统组件</a:t>
            </a:r>
            <a:r>
              <a:rPr lang="en-US" altLang="zh-CN" sz="2500" b="1" spc="-125" dirty="0" smtClean="0">
                <a:latin typeface="Trebuchet MS"/>
                <a:cs typeface="Trebuchet MS"/>
              </a:rPr>
              <a:t>&lt;-</a:t>
            </a:r>
            <a:r>
              <a:rPr lang="zh-CN" altLang="en-US" sz="2500" b="1" spc="-125" dirty="0" smtClean="0">
                <a:latin typeface="Trebuchet MS"/>
                <a:cs typeface="Trebuchet MS"/>
              </a:rPr>
              <a:t>系统优化              </a:t>
            </a:r>
            <a:endParaRPr lang="en-US" altLang="zh-CN" sz="2500" b="1" spc="-125" dirty="0" smtClean="0">
              <a:latin typeface="Trebuchet MS"/>
              <a:cs typeface="Trebuchet MS"/>
            </a:endParaRPr>
          </a:p>
          <a:p>
            <a:pPr marL="812800" lvl="1" indent="-342900"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zh-CN" altLang="en-US" sz="2500" spc="-125" dirty="0" smtClean="0">
                <a:latin typeface="Trebuchet MS"/>
                <a:cs typeface="Trebuchet MS"/>
              </a:rPr>
              <a:t>数据采集</a:t>
            </a:r>
            <a:r>
              <a:rPr lang="zh-CN" altLang="en-US" sz="2500" spc="-125" dirty="0">
                <a:latin typeface="Trebuchet MS"/>
                <a:cs typeface="Trebuchet MS"/>
              </a:rPr>
              <a:t>与存储</a:t>
            </a:r>
            <a:r>
              <a:rPr lang="en-US" altLang="zh-CN" sz="2500" spc="-125" dirty="0" smtClean="0">
                <a:latin typeface="Trebuchet MS"/>
                <a:cs typeface="Trebuchet MS"/>
              </a:rPr>
              <a:t>&lt;-</a:t>
            </a:r>
            <a:r>
              <a:rPr lang="zh-CN" altLang="en-US" sz="2500" spc="-125" dirty="0" smtClean="0">
                <a:latin typeface="Trebuchet MS"/>
                <a:cs typeface="Trebuchet MS"/>
              </a:rPr>
              <a:t>数据模型</a:t>
            </a:r>
            <a:r>
              <a:rPr lang="zh-CN" altLang="en-US" sz="2500" spc="-125" dirty="0">
                <a:latin typeface="Trebuchet MS"/>
                <a:cs typeface="Trebuchet MS"/>
              </a:rPr>
              <a:t>与存储          </a:t>
            </a:r>
            <a:endParaRPr lang="en-US" altLang="zh-CN" sz="2500" spc="-125" dirty="0">
              <a:latin typeface="Trebuchet MS"/>
              <a:cs typeface="Trebuchet MS"/>
            </a:endParaRPr>
          </a:p>
          <a:p>
            <a:pPr marL="812800" lvl="1" indent="-342900"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altLang="zh-CN" sz="2500" spc="-125" dirty="0" smtClean="0">
                <a:latin typeface="Trebuchet MS"/>
                <a:cs typeface="Trebuchet MS"/>
              </a:rPr>
              <a:t>AIQL</a:t>
            </a:r>
            <a:r>
              <a:rPr lang="zh-CN" altLang="en-US" sz="2500" spc="-125" dirty="0">
                <a:latin typeface="Trebuchet MS"/>
                <a:cs typeface="Trebuchet MS"/>
              </a:rPr>
              <a:t>语言解析器</a:t>
            </a:r>
            <a:r>
              <a:rPr lang="en-US" altLang="zh-CN" sz="2500" spc="-125" dirty="0" smtClean="0">
                <a:latin typeface="Trebuchet MS"/>
                <a:cs typeface="Trebuchet MS"/>
              </a:rPr>
              <a:t>&lt;-</a:t>
            </a:r>
            <a:r>
              <a:rPr lang="zh-CN" altLang="en-US" sz="2500" spc="-125" dirty="0" smtClean="0">
                <a:latin typeface="Trebuchet MS"/>
                <a:cs typeface="Trebuchet MS"/>
              </a:rPr>
              <a:t>域</a:t>
            </a:r>
            <a:r>
              <a:rPr lang="zh-CN" altLang="en-US" sz="2500" spc="-125" dirty="0">
                <a:latin typeface="Trebuchet MS"/>
                <a:cs typeface="Trebuchet MS"/>
              </a:rPr>
              <a:t>特定查询语言           </a:t>
            </a:r>
            <a:endParaRPr lang="en-US" altLang="zh-CN" sz="2500" spc="-125" dirty="0">
              <a:latin typeface="Trebuchet MS"/>
              <a:cs typeface="Trebuchet MS"/>
            </a:endParaRPr>
          </a:p>
          <a:p>
            <a:pPr marL="812800" lvl="1" indent="-342900"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zh-CN" altLang="en-US" sz="2500" spc="-125" dirty="0" smtClean="0">
                <a:latin typeface="Trebuchet MS"/>
                <a:cs typeface="Trebuchet MS"/>
              </a:rPr>
              <a:t>查询</a:t>
            </a:r>
            <a:r>
              <a:rPr lang="zh-CN" altLang="en-US" sz="2500" spc="-125" dirty="0">
                <a:latin typeface="Trebuchet MS"/>
                <a:cs typeface="Trebuchet MS"/>
              </a:rPr>
              <a:t>执行引擎</a:t>
            </a:r>
            <a:r>
              <a:rPr lang="en-US" altLang="zh-CN" sz="2500" spc="-125" dirty="0" smtClean="0">
                <a:latin typeface="Trebuchet MS"/>
                <a:cs typeface="Trebuchet MS"/>
              </a:rPr>
              <a:t>&lt;-</a:t>
            </a:r>
            <a:r>
              <a:rPr lang="zh-CN" altLang="en-US" sz="2500" spc="-125" dirty="0" smtClean="0">
                <a:latin typeface="Trebuchet MS"/>
                <a:cs typeface="Trebuchet MS"/>
              </a:rPr>
              <a:t>基于</a:t>
            </a:r>
            <a:r>
              <a:rPr lang="zh-CN" altLang="en-US" sz="2500" spc="-125" dirty="0">
                <a:latin typeface="Trebuchet MS"/>
                <a:cs typeface="Trebuchet MS"/>
              </a:rPr>
              <a:t>关系的调度 </a:t>
            </a:r>
            <a:endParaRPr sz="20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906" y="3001432"/>
            <a:ext cx="5671185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spc="-270" dirty="0"/>
              <a:t>数据采集与存储 </a:t>
            </a:r>
            <a:endParaRPr spc="-25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6909" y="372532"/>
            <a:ext cx="3129915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spc="-270" dirty="0" smtClean="0"/>
              <a:t>数据收集</a:t>
            </a:r>
            <a:endParaRPr spc="-27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244600"/>
            <a:ext cx="8409305" cy="1987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975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zh-CN" altLang="en-US" dirty="0" smtClean="0"/>
              <a:t>数据</a:t>
            </a:r>
            <a:r>
              <a:rPr lang="zh-CN" altLang="en-US" dirty="0"/>
              <a:t>收集代理：系统调用作为一系列系统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marL="755650" lvl="1" indent="-285750">
              <a:lnSpc>
                <a:spcPts val="2975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altLang="zh-CN" dirty="0" smtClean="0"/>
              <a:t>Windows</a:t>
            </a:r>
            <a:r>
              <a:rPr lang="zh-CN" altLang="en-US" dirty="0"/>
              <a:t>：</a:t>
            </a:r>
            <a:r>
              <a:rPr lang="en-US" altLang="zh-CN" dirty="0"/>
              <a:t>Windows</a:t>
            </a:r>
            <a:r>
              <a:rPr lang="zh-CN" altLang="en-US" dirty="0"/>
              <a:t>事件跟踪（</a:t>
            </a:r>
            <a:r>
              <a:rPr lang="en-US" altLang="zh-CN" dirty="0"/>
              <a:t>ETW</a:t>
            </a:r>
            <a:r>
              <a:rPr lang="zh-CN" altLang="en-US" dirty="0" smtClean="0"/>
              <a:t>）</a:t>
            </a:r>
            <a:endParaRPr lang="en-US" altLang="zh-CN" sz="2800" dirty="0" smtClean="0"/>
          </a:p>
          <a:p>
            <a:pPr marL="755650" lvl="1" indent="-285750">
              <a:lnSpc>
                <a:spcPts val="2975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altLang="zh-CN" dirty="0" smtClean="0"/>
              <a:t>Linux</a:t>
            </a:r>
            <a:r>
              <a:rPr lang="zh-CN" altLang="en-US" dirty="0"/>
              <a:t>：审计框架</a:t>
            </a:r>
            <a:r>
              <a:rPr lang="zh-CN" altLang="en-US" dirty="0" smtClean="0"/>
              <a:t>（</a:t>
            </a:r>
            <a:r>
              <a:rPr lang="en-US" altLang="zh-CN" dirty="0" err="1"/>
              <a:t>auditd</a:t>
            </a:r>
            <a:r>
              <a:rPr lang="zh-CN" altLang="en-US" dirty="0" smtClean="0"/>
              <a:t>）</a:t>
            </a:r>
            <a:endParaRPr lang="en-US" altLang="zh-CN" sz="2800" dirty="0" smtClean="0"/>
          </a:p>
          <a:p>
            <a:pPr marL="755650" lvl="1" indent="-285750">
              <a:lnSpc>
                <a:spcPts val="2975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altLang="zh-CN" dirty="0" smtClean="0"/>
              <a:t>Mac</a:t>
            </a:r>
            <a:r>
              <a:rPr lang="zh-CN" altLang="en-US" dirty="0"/>
              <a:t>：</a:t>
            </a:r>
            <a:r>
              <a:rPr lang="en-US" altLang="zh-CN" dirty="0" err="1" smtClean="0"/>
              <a:t>Dtrace</a:t>
            </a:r>
            <a:endParaRPr lang="en-US" altLang="zh-CN" dirty="0"/>
          </a:p>
          <a:p>
            <a:pPr marL="298450" indent="-285750">
              <a:lnSpc>
                <a:spcPts val="2975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zh-CN" altLang="en-US" dirty="0" smtClean="0"/>
              <a:t>收集</a:t>
            </a:r>
            <a:r>
              <a:rPr lang="zh-CN" altLang="en-US" dirty="0"/>
              <a:t>安全分析的关键属性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2900" y="3340100"/>
            <a:ext cx="64262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5600" y="4864100"/>
            <a:ext cx="63754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1956" y="372532"/>
            <a:ext cx="263906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pc="-270" dirty="0" smtClean="0"/>
              <a:t>数据存储</a:t>
            </a:r>
            <a:endParaRPr spc="-254" dirty="0"/>
          </a:p>
        </p:txBody>
      </p:sp>
      <p:sp>
        <p:nvSpPr>
          <p:cNvPr id="3" name="object 3"/>
          <p:cNvSpPr txBox="1"/>
          <p:nvPr/>
        </p:nvSpPr>
        <p:spPr>
          <a:xfrm>
            <a:off x="3048000" y="1676400"/>
            <a:ext cx="7386320" cy="3565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975"/>
              </a:lnSpc>
              <a:spcBef>
                <a:spcPts val="100"/>
              </a:spcBef>
              <a:buFont typeface="Wingdings" panose="05000000000000000000" pitchFamily="2" charset="2"/>
              <a:buChar char="l"/>
              <a:tabLst>
                <a:tab pos="241300" algn="l"/>
              </a:tabLst>
            </a:pPr>
            <a:r>
              <a:rPr lang="zh-CN" altLang="en-US" dirty="0"/>
              <a:t>将数据存储在由</a:t>
            </a:r>
            <a:r>
              <a:rPr lang="en-US" altLang="zh-CN" dirty="0"/>
              <a:t>PostgreSQL</a:t>
            </a:r>
            <a:r>
              <a:rPr lang="zh-CN" altLang="en-US" dirty="0"/>
              <a:t>支持的关系数据库</a:t>
            </a:r>
            <a:r>
              <a:rPr lang="zh-CN" altLang="en-US" dirty="0" smtClean="0"/>
              <a:t>中</a:t>
            </a:r>
            <a:endParaRPr lang="en-US" altLang="zh-CN" sz="2800" dirty="0" smtClean="0"/>
          </a:p>
          <a:p>
            <a:pPr marL="755650" lvl="1" indent="-285750">
              <a:lnSpc>
                <a:spcPts val="2975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CN" altLang="en-US" dirty="0" smtClean="0"/>
              <a:t>处理高吞吐率</a:t>
            </a:r>
            <a:r>
              <a:rPr lang="zh-CN" altLang="en-US" dirty="0"/>
              <a:t>的挑战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en-US" altLang="zh-CN" sz="2800" dirty="0" smtClean="0"/>
          </a:p>
          <a:p>
            <a:pPr marL="298450" indent="-285750">
              <a:lnSpc>
                <a:spcPts val="2975"/>
              </a:lnSpc>
              <a:spcBef>
                <a:spcPts val="100"/>
              </a:spcBef>
              <a:buFont typeface="Wingdings" panose="05000000000000000000" pitchFamily="2" charset="2"/>
              <a:buChar char="l"/>
              <a:tabLst>
                <a:tab pos="241300" algn="l"/>
              </a:tabLst>
            </a:pPr>
            <a:r>
              <a:rPr lang="zh-CN" altLang="en-US" dirty="0" smtClean="0"/>
              <a:t>数据</a:t>
            </a:r>
            <a:r>
              <a:rPr lang="zh-CN" altLang="en-US" dirty="0"/>
              <a:t>存储</a:t>
            </a:r>
            <a:r>
              <a:rPr lang="zh-CN" altLang="en-US" dirty="0" smtClean="0"/>
              <a:t>优化</a:t>
            </a:r>
            <a:endParaRPr lang="en-US" altLang="zh-CN" sz="2800" dirty="0" smtClean="0"/>
          </a:p>
          <a:p>
            <a:pPr marL="755650" lvl="1" indent="-285750">
              <a:lnSpc>
                <a:spcPts val="2975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CN" altLang="en-US" dirty="0" smtClean="0"/>
              <a:t>重复</a:t>
            </a:r>
            <a:r>
              <a:rPr lang="zh-CN" altLang="en-US" dirty="0"/>
              <a:t>数据删除和内存</a:t>
            </a:r>
            <a:r>
              <a:rPr lang="zh-CN" altLang="en-US" dirty="0" smtClean="0"/>
              <a:t>索引</a:t>
            </a:r>
            <a:endParaRPr lang="en-US" altLang="zh-CN" sz="2800" dirty="0" smtClean="0"/>
          </a:p>
          <a:p>
            <a:pPr marL="1212850" lvl="2" indent="-285750">
              <a:lnSpc>
                <a:spcPts val="2975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zh-CN" altLang="en-US" dirty="0" smtClean="0"/>
              <a:t>实体</a:t>
            </a:r>
            <a:r>
              <a:rPr lang="zh-CN" altLang="en-US" dirty="0"/>
              <a:t>表：文件，进程，网络</a:t>
            </a:r>
            <a:r>
              <a:rPr lang="zh-CN" altLang="en-US" dirty="0" smtClean="0"/>
              <a:t>连接</a:t>
            </a:r>
            <a:endParaRPr lang="en-US" altLang="zh-CN" sz="2800" dirty="0" smtClean="0"/>
          </a:p>
          <a:p>
            <a:pPr marL="1212850" lvl="2" indent="-285750">
              <a:lnSpc>
                <a:spcPts val="2975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zh-CN" altLang="en-US" dirty="0" smtClean="0"/>
              <a:t>事件</a:t>
            </a:r>
            <a:r>
              <a:rPr lang="zh-CN" altLang="en-US" dirty="0"/>
              <a:t>表：文件事件，进程事件，网络</a:t>
            </a:r>
            <a:r>
              <a:rPr lang="zh-CN" altLang="en-US" dirty="0" smtClean="0"/>
              <a:t>事件</a:t>
            </a:r>
            <a:endParaRPr lang="en-US" altLang="zh-CN" sz="2800" dirty="0" smtClean="0"/>
          </a:p>
          <a:p>
            <a:pPr marL="755650" lvl="1" indent="-285750">
              <a:lnSpc>
                <a:spcPts val="2975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CN" altLang="en-US" dirty="0" smtClean="0"/>
              <a:t>时间</a:t>
            </a:r>
            <a:r>
              <a:rPr lang="zh-CN" altLang="en-US" dirty="0"/>
              <a:t>和空间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pPr marL="755650" lvl="1" indent="-285750">
              <a:lnSpc>
                <a:spcPts val="2975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altLang="zh-CN" dirty="0" err="1"/>
              <a:t>Hypertable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3138" y="3001432"/>
            <a:ext cx="881253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zh-CN" dirty="0"/>
              <a:t>AIQL（攻击调查查询语言）</a:t>
            </a:r>
            <a:endParaRPr spc="-27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8278" y="372532"/>
            <a:ext cx="470535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dirty="0"/>
              <a:t>多事件</a:t>
            </a:r>
            <a:r>
              <a:rPr lang="en-US" altLang="zh-CN" dirty="0"/>
              <a:t>AIQL</a:t>
            </a:r>
            <a:r>
              <a:rPr lang="zh-CN" altLang="en-US" dirty="0"/>
              <a:t>查询</a:t>
            </a:r>
            <a:endParaRPr spc="-215" dirty="0"/>
          </a:p>
        </p:txBody>
      </p:sp>
      <p:sp>
        <p:nvSpPr>
          <p:cNvPr id="3" name="object 3"/>
          <p:cNvSpPr/>
          <p:nvPr/>
        </p:nvSpPr>
        <p:spPr>
          <a:xfrm>
            <a:off x="3556000" y="1397000"/>
            <a:ext cx="5080000" cy="318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5029200"/>
            <a:ext cx="5937250" cy="6565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dirty="0"/>
              <a:t>攻击涉及多个系统</a:t>
            </a:r>
            <a:r>
              <a:rPr lang="zh-CN" altLang="en-US" dirty="0" smtClean="0"/>
              <a:t>事件</a:t>
            </a:r>
            <a:endParaRPr lang="en-US" altLang="zh-CN" sz="2800" dirty="0" smtClean="0"/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dirty="0" smtClean="0"/>
              <a:t>事件</a:t>
            </a:r>
            <a:r>
              <a:rPr lang="zh-CN" altLang="en-US" dirty="0"/>
              <a:t>的时间顺序：</a:t>
            </a:r>
            <a:r>
              <a:rPr lang="en-US" altLang="zh-CN" dirty="0"/>
              <a:t>e1-&gt; e2-&gt; e3-&gt; e4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8278" y="372532"/>
            <a:ext cx="470535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dirty="0"/>
              <a:t>多事件</a:t>
            </a:r>
            <a:r>
              <a:rPr lang="en-US" altLang="zh-CN" dirty="0"/>
              <a:t>AIQL</a:t>
            </a:r>
            <a:r>
              <a:rPr lang="zh-CN" altLang="en-US" dirty="0"/>
              <a:t>查询</a:t>
            </a:r>
            <a:endParaRPr spc="-215" dirty="0"/>
          </a:p>
        </p:txBody>
      </p:sp>
      <p:sp>
        <p:nvSpPr>
          <p:cNvPr id="3" name="object 3"/>
          <p:cNvSpPr/>
          <p:nvPr/>
        </p:nvSpPr>
        <p:spPr>
          <a:xfrm>
            <a:off x="3149600" y="1295400"/>
            <a:ext cx="57531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4825" y="1360487"/>
            <a:ext cx="5984875" cy="411480"/>
          </a:xfrm>
          <a:custGeom>
            <a:avLst/>
            <a:gdLst/>
            <a:ahLst/>
            <a:cxnLst/>
            <a:rect l="l" t="t" r="r" b="b"/>
            <a:pathLst>
              <a:path w="5984875" h="411480">
                <a:moveTo>
                  <a:pt x="0" y="0"/>
                </a:moveTo>
                <a:lnTo>
                  <a:pt x="5984873" y="0"/>
                </a:lnTo>
                <a:lnTo>
                  <a:pt x="5984873" y="411162"/>
                </a:lnTo>
                <a:lnTo>
                  <a:pt x="0" y="411162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3237" y="1814512"/>
            <a:ext cx="5983605" cy="1152525"/>
          </a:xfrm>
          <a:custGeom>
            <a:avLst/>
            <a:gdLst/>
            <a:ahLst/>
            <a:cxnLst/>
            <a:rect l="l" t="t" r="r" b="b"/>
            <a:pathLst>
              <a:path w="5983605" h="1152525">
                <a:moveTo>
                  <a:pt x="0" y="0"/>
                </a:moveTo>
                <a:lnTo>
                  <a:pt x="5983293" y="0"/>
                </a:lnTo>
                <a:lnTo>
                  <a:pt x="5983293" y="1152530"/>
                </a:lnTo>
                <a:lnTo>
                  <a:pt x="0" y="1152530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3237" y="2987675"/>
            <a:ext cx="5983605" cy="355600"/>
          </a:xfrm>
          <a:custGeom>
            <a:avLst/>
            <a:gdLst/>
            <a:ahLst/>
            <a:cxnLst/>
            <a:rect l="l" t="t" r="r" b="b"/>
            <a:pathLst>
              <a:path w="5983605" h="355600">
                <a:moveTo>
                  <a:pt x="0" y="0"/>
                </a:moveTo>
                <a:lnTo>
                  <a:pt x="5983293" y="0"/>
                </a:lnTo>
                <a:lnTo>
                  <a:pt x="5983293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0400" y="2149475"/>
            <a:ext cx="1828800" cy="294005"/>
          </a:xfrm>
          <a:custGeom>
            <a:avLst/>
            <a:gdLst/>
            <a:ahLst/>
            <a:cxnLst/>
            <a:rect l="l" t="t" r="r" b="b"/>
            <a:pathLst>
              <a:path w="1828800" h="294005">
                <a:moveTo>
                  <a:pt x="0" y="0"/>
                </a:moveTo>
                <a:lnTo>
                  <a:pt x="1828801" y="0"/>
                </a:lnTo>
                <a:lnTo>
                  <a:pt x="1828801" y="293688"/>
                </a:lnTo>
                <a:lnTo>
                  <a:pt x="0" y="293688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2513012"/>
            <a:ext cx="765175" cy="274955"/>
          </a:xfrm>
          <a:custGeom>
            <a:avLst/>
            <a:gdLst/>
            <a:ahLst/>
            <a:cxnLst/>
            <a:rect l="l" t="t" r="r" b="b"/>
            <a:pathLst>
              <a:path w="765175" h="274955">
                <a:moveTo>
                  <a:pt x="0" y="0"/>
                </a:moveTo>
                <a:lnTo>
                  <a:pt x="765175" y="0"/>
                </a:lnTo>
                <a:lnTo>
                  <a:pt x="765175" y="274637"/>
                </a:lnTo>
                <a:lnTo>
                  <a:pt x="0" y="274637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4900" y="3295650"/>
            <a:ext cx="2400300" cy="265430"/>
          </a:xfrm>
          <a:custGeom>
            <a:avLst/>
            <a:gdLst/>
            <a:ahLst/>
            <a:cxnLst/>
            <a:rect l="l" t="t" r="r" b="b"/>
            <a:pathLst>
              <a:path w="2400300" h="265429">
                <a:moveTo>
                  <a:pt x="0" y="0"/>
                </a:moveTo>
                <a:lnTo>
                  <a:pt x="2400301" y="0"/>
                </a:lnTo>
                <a:lnTo>
                  <a:pt x="2400301" y="265113"/>
                </a:lnTo>
                <a:lnTo>
                  <a:pt x="0" y="265113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8600" y="1773237"/>
            <a:ext cx="1295400" cy="215900"/>
          </a:xfrm>
          <a:custGeom>
            <a:avLst/>
            <a:gdLst/>
            <a:ahLst/>
            <a:cxnLst/>
            <a:rect l="l" t="t" r="r" b="b"/>
            <a:pathLst>
              <a:path w="1295400" h="215900">
                <a:moveTo>
                  <a:pt x="0" y="0"/>
                </a:moveTo>
                <a:lnTo>
                  <a:pt x="1295400" y="0"/>
                </a:lnTo>
                <a:lnTo>
                  <a:pt x="12954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9000" y="2149475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0"/>
                </a:moveTo>
                <a:lnTo>
                  <a:pt x="1600200" y="0"/>
                </a:lnTo>
                <a:lnTo>
                  <a:pt x="1600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939" y="3636433"/>
            <a:ext cx="10306050" cy="189218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975100">
              <a:lnSpc>
                <a:spcPct val="100000"/>
              </a:lnSpc>
              <a:spcBef>
                <a:spcPts val="114"/>
              </a:spcBef>
            </a:pPr>
            <a:r>
              <a:rPr sz="1650" spc="-120" dirty="0">
                <a:solidFill>
                  <a:srgbClr val="FF0000"/>
                </a:solidFill>
                <a:latin typeface="Trebuchet MS"/>
                <a:cs typeface="Trebuchet MS"/>
              </a:rPr>
              <a:t>p1.exe_name, p2.exe_name, p3.exe_name, f1.name, p4.exe_name,</a:t>
            </a:r>
            <a:r>
              <a:rPr sz="1650" spc="-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0000"/>
                </a:solidFill>
                <a:latin typeface="Trebuchet MS"/>
                <a:cs typeface="Trebuchet MS"/>
              </a:rPr>
              <a:t>i1.dst_ip</a:t>
            </a:r>
            <a:endParaRPr sz="1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zh-CN" dirty="0"/>
              <a:t>全局约束：例如，代理ID，时间</a:t>
            </a:r>
            <a:r>
              <a:rPr lang="zh-CN" altLang="zh-CN" dirty="0" smtClean="0"/>
              <a:t>窗口</a:t>
            </a:r>
            <a:endParaRPr lang="en-US" altLang="zh-CN" dirty="0" smtClean="0"/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zh-CN" dirty="0" smtClean="0"/>
              <a:t>事件</a:t>
            </a:r>
            <a:r>
              <a:rPr lang="zh-CN" altLang="zh-CN" dirty="0"/>
              <a:t>模式：&lt;subject，operation，object</a:t>
            </a:r>
            <a:r>
              <a:rPr lang="zh-CN" altLang="zh-CN" dirty="0" smtClean="0"/>
              <a:t>&gt;</a:t>
            </a:r>
            <a:endParaRPr lang="en-US" altLang="zh-CN" dirty="0" smtClean="0"/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zh-CN" dirty="0" smtClean="0"/>
              <a:t>时间</a:t>
            </a:r>
            <a:r>
              <a:rPr lang="zh-CN" altLang="zh-CN" dirty="0"/>
              <a:t>关系：例如，强制执行事件</a:t>
            </a:r>
            <a:r>
              <a:rPr lang="zh-CN" altLang="zh-CN" dirty="0" smtClean="0"/>
              <a:t>顺序</a:t>
            </a:r>
            <a:endParaRPr lang="en-US" altLang="zh-CN" dirty="0" smtClean="0"/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zh-CN" dirty="0" smtClean="0"/>
              <a:t>属性</a:t>
            </a:r>
            <a:r>
              <a:rPr lang="zh-CN" altLang="zh-CN" dirty="0"/>
              <a:t>关系：例如，由同一实体链接的两个</a:t>
            </a:r>
            <a:r>
              <a:rPr lang="zh-CN" altLang="zh-CN" dirty="0" smtClean="0"/>
              <a:t>事件</a:t>
            </a:r>
            <a:endParaRPr lang="en-US" altLang="zh-CN" dirty="0" smtClean="0"/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zh-CN" dirty="0" smtClean="0"/>
              <a:t>语法</a:t>
            </a:r>
            <a:r>
              <a:rPr lang="zh-CN" altLang="zh-CN" dirty="0"/>
              <a:t>快捷方式：例如，上下文感知属性推断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6890" y="2012950"/>
            <a:ext cx="170878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spc="-35" dirty="0">
                <a:solidFill>
                  <a:srgbClr val="FF0000"/>
                </a:solidFill>
                <a:latin typeface="Arial"/>
                <a:cs typeface="Arial"/>
              </a:rPr>
              <a:t>exe_name </a:t>
            </a:r>
            <a:r>
              <a:rPr sz="125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5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spc="-30" dirty="0">
                <a:solidFill>
                  <a:srgbClr val="FF0000"/>
                </a:solidFill>
                <a:latin typeface="Arial"/>
                <a:cs typeface="Arial"/>
              </a:rPr>
              <a:t>“%cmd.exe”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4740" y="2444750"/>
            <a:ext cx="1717039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spc="-30" dirty="0">
                <a:solidFill>
                  <a:srgbClr val="FF0000"/>
                </a:solidFill>
                <a:latin typeface="Arial"/>
                <a:cs typeface="Arial"/>
              </a:rPr>
              <a:t>name </a:t>
            </a:r>
            <a:r>
              <a:rPr sz="125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5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spc="-30" dirty="0">
                <a:solidFill>
                  <a:srgbClr val="FF0000"/>
                </a:solidFill>
                <a:latin typeface="Arial"/>
                <a:cs typeface="Arial"/>
              </a:rPr>
              <a:t>“%backup1.dmp”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4918" y="372532"/>
            <a:ext cx="503174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dirty="0"/>
              <a:t>依赖</a:t>
            </a:r>
            <a:r>
              <a:rPr lang="en-US" altLang="zh-CN" dirty="0"/>
              <a:t>AIQL</a:t>
            </a:r>
            <a:r>
              <a:rPr lang="zh-CN" altLang="en-US" dirty="0"/>
              <a:t>查询</a:t>
            </a:r>
            <a:endParaRPr spc="-215" dirty="0"/>
          </a:p>
        </p:txBody>
      </p:sp>
      <p:sp>
        <p:nvSpPr>
          <p:cNvPr id="3" name="object 3"/>
          <p:cNvSpPr/>
          <p:nvPr/>
        </p:nvSpPr>
        <p:spPr>
          <a:xfrm>
            <a:off x="3721100" y="1447800"/>
            <a:ext cx="4749800" cy="317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4902200"/>
            <a:ext cx="6402705" cy="6565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dirty="0"/>
              <a:t>事件之间的链条</a:t>
            </a:r>
            <a:r>
              <a:rPr lang="zh-CN" altLang="en-US" dirty="0" smtClean="0"/>
              <a:t>约束</a:t>
            </a:r>
            <a:endParaRPr lang="en-US" altLang="zh-CN" sz="2800" dirty="0" smtClean="0"/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dirty="0" smtClean="0"/>
              <a:t>攻击</a:t>
            </a:r>
            <a:r>
              <a:rPr lang="zh-CN" altLang="en-US" dirty="0"/>
              <a:t>因果关系分析的依赖跟踪</a:t>
            </a:r>
            <a:endParaRPr lang="en-US" altLang="zh-CN"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4918" y="372532"/>
            <a:ext cx="503174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dirty="0"/>
              <a:t>依赖</a:t>
            </a:r>
            <a:r>
              <a:rPr lang="en-US" altLang="zh-CN" dirty="0"/>
              <a:t>AIQL</a:t>
            </a:r>
            <a:r>
              <a:rPr lang="zh-CN" altLang="en-US" dirty="0"/>
              <a:t>查询</a:t>
            </a:r>
            <a:endParaRPr spc="-215" dirty="0"/>
          </a:p>
        </p:txBody>
      </p:sp>
      <p:sp>
        <p:nvSpPr>
          <p:cNvPr id="3" name="object 3"/>
          <p:cNvSpPr/>
          <p:nvPr/>
        </p:nvSpPr>
        <p:spPr>
          <a:xfrm>
            <a:off x="2540000" y="1409700"/>
            <a:ext cx="7099300" cy="218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3873500"/>
            <a:ext cx="7348855" cy="6565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dirty="0"/>
              <a:t>依赖跟踪方向：前进</a:t>
            </a:r>
            <a:r>
              <a:rPr lang="en-US" altLang="zh-CN" dirty="0"/>
              <a:t>/</a:t>
            </a:r>
            <a:r>
              <a:rPr lang="zh-CN" altLang="en-US" dirty="0"/>
              <a:t>后退， </a:t>
            </a:r>
            <a:r>
              <a:rPr lang="en-US" altLang="zh-CN" dirty="0"/>
              <a:t>- &gt; / &lt; - </a:t>
            </a:r>
            <a:endParaRPr lang="en-US" altLang="zh-CN" sz="2800" dirty="0" smtClean="0"/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dirty="0" smtClean="0"/>
              <a:t>跨</a:t>
            </a:r>
            <a:r>
              <a:rPr lang="zh-CN" altLang="en-US" dirty="0"/>
              <a:t>主机依赖关系跟踪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13037" y="1766887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0"/>
                </a:moveTo>
                <a:lnTo>
                  <a:pt x="1066800" y="0"/>
                </a:lnTo>
                <a:lnTo>
                  <a:pt x="10668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4625" y="2266950"/>
            <a:ext cx="304800" cy="190500"/>
          </a:xfrm>
          <a:custGeom>
            <a:avLst/>
            <a:gdLst/>
            <a:ahLst/>
            <a:cxnLst/>
            <a:rect l="l" t="t" r="r" b="b"/>
            <a:pathLst>
              <a:path w="304800" h="190500">
                <a:moveTo>
                  <a:pt x="0" y="0"/>
                </a:moveTo>
                <a:lnTo>
                  <a:pt x="304800" y="0"/>
                </a:lnTo>
                <a:lnTo>
                  <a:pt x="3048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625" y="2509837"/>
            <a:ext cx="304800" cy="190500"/>
          </a:xfrm>
          <a:custGeom>
            <a:avLst/>
            <a:gdLst/>
            <a:ahLst/>
            <a:cxnLst/>
            <a:rect l="l" t="t" r="r" b="b"/>
            <a:pathLst>
              <a:path w="304800" h="190500">
                <a:moveTo>
                  <a:pt x="0" y="0"/>
                </a:moveTo>
                <a:lnTo>
                  <a:pt x="304800" y="0"/>
                </a:lnTo>
                <a:lnTo>
                  <a:pt x="3048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4625" y="3014662"/>
            <a:ext cx="304800" cy="190500"/>
          </a:xfrm>
          <a:custGeom>
            <a:avLst/>
            <a:gdLst/>
            <a:ahLst/>
            <a:cxnLst/>
            <a:rect l="l" t="t" r="r" b="b"/>
            <a:pathLst>
              <a:path w="304800" h="190500">
                <a:moveTo>
                  <a:pt x="0" y="0"/>
                </a:moveTo>
                <a:lnTo>
                  <a:pt x="304800" y="0"/>
                </a:lnTo>
                <a:lnTo>
                  <a:pt x="3048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29600" y="1771650"/>
            <a:ext cx="304800" cy="190500"/>
          </a:xfrm>
          <a:custGeom>
            <a:avLst/>
            <a:gdLst/>
            <a:ahLst/>
            <a:cxnLst/>
            <a:rect l="l" t="t" r="r" b="b"/>
            <a:pathLst>
              <a:path w="304800" h="190500">
                <a:moveTo>
                  <a:pt x="0" y="0"/>
                </a:moveTo>
                <a:lnTo>
                  <a:pt x="304800" y="0"/>
                </a:lnTo>
                <a:lnTo>
                  <a:pt x="3048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9425" y="2457450"/>
            <a:ext cx="1171575" cy="295275"/>
          </a:xfrm>
          <a:custGeom>
            <a:avLst/>
            <a:gdLst/>
            <a:ahLst/>
            <a:cxnLst/>
            <a:rect l="l" t="t" r="r" b="b"/>
            <a:pathLst>
              <a:path w="1171575" h="295275">
                <a:moveTo>
                  <a:pt x="0" y="0"/>
                </a:moveTo>
                <a:lnTo>
                  <a:pt x="1171580" y="0"/>
                </a:lnTo>
                <a:lnTo>
                  <a:pt x="1171580" y="295275"/>
                </a:lnTo>
                <a:lnTo>
                  <a:pt x="0" y="295275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5918" y="372532"/>
            <a:ext cx="426974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dirty="0"/>
              <a:t>异常</a:t>
            </a:r>
            <a:r>
              <a:rPr lang="en-US" altLang="zh-CN" dirty="0"/>
              <a:t>AIQL</a:t>
            </a:r>
            <a:r>
              <a:rPr lang="zh-CN" altLang="en-US" dirty="0"/>
              <a:t>查询</a:t>
            </a:r>
            <a:endParaRPr spc="-215" dirty="0"/>
          </a:p>
        </p:txBody>
      </p:sp>
      <p:sp>
        <p:nvSpPr>
          <p:cNvPr id="3" name="object 3"/>
          <p:cNvSpPr/>
          <p:nvPr/>
        </p:nvSpPr>
        <p:spPr>
          <a:xfrm>
            <a:off x="4267200" y="1358900"/>
            <a:ext cx="3644900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5029200"/>
            <a:ext cx="45986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dirty="0"/>
              <a:t>基于频率的异常模型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8341" y="3001432"/>
            <a:ext cx="256667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spc="-245" dirty="0" smtClean="0"/>
              <a:t>背景</a:t>
            </a:r>
            <a:endParaRPr spc="-24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5918" y="372532"/>
            <a:ext cx="426974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dirty="0"/>
              <a:t>异常</a:t>
            </a:r>
            <a:r>
              <a:rPr lang="en-US" altLang="zh-CN" dirty="0"/>
              <a:t>AIQL</a:t>
            </a:r>
            <a:r>
              <a:rPr lang="zh-CN" altLang="en-US" dirty="0"/>
              <a:t>查询</a:t>
            </a:r>
            <a:endParaRPr spc="-215" dirty="0"/>
          </a:p>
        </p:txBody>
      </p:sp>
      <p:sp>
        <p:nvSpPr>
          <p:cNvPr id="3" name="object 3"/>
          <p:cNvSpPr/>
          <p:nvPr/>
        </p:nvSpPr>
        <p:spPr>
          <a:xfrm>
            <a:off x="2641600" y="1460500"/>
            <a:ext cx="69088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3606800"/>
            <a:ext cx="5921375" cy="98488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dirty="0"/>
              <a:t>滑动</a:t>
            </a:r>
            <a:r>
              <a:rPr lang="zh-CN" altLang="en-US" dirty="0" smtClean="0"/>
              <a:t>窗户</a:t>
            </a:r>
            <a:endParaRPr lang="en-US" altLang="zh-CN" sz="2800" dirty="0" smtClean="0"/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dirty="0" smtClean="0"/>
              <a:t>访问</a:t>
            </a:r>
            <a:r>
              <a:rPr lang="zh-CN" altLang="en-US" dirty="0"/>
              <a:t>历史</a:t>
            </a:r>
            <a:r>
              <a:rPr lang="zh-CN" altLang="en-US" dirty="0" smtClean="0"/>
              <a:t>状态</a:t>
            </a:r>
            <a:endParaRPr lang="en-US" altLang="zh-CN" sz="2800" dirty="0" smtClean="0"/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dirty="0" smtClean="0"/>
              <a:t>基于</a:t>
            </a:r>
            <a:r>
              <a:rPr lang="zh-CN" altLang="en-US" dirty="0"/>
              <a:t>频率的异常模型：例如，</a:t>
            </a:r>
            <a:r>
              <a:rPr lang="en-US" altLang="zh-CN" dirty="0"/>
              <a:t>SMA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9400" y="2057400"/>
            <a:ext cx="3657600" cy="228600"/>
          </a:xfrm>
          <a:custGeom>
            <a:avLst/>
            <a:gdLst/>
            <a:ahLst/>
            <a:cxnLst/>
            <a:rect l="l" t="t" r="r" b="b"/>
            <a:pathLst>
              <a:path w="3657600" h="228600">
                <a:moveTo>
                  <a:pt x="0" y="0"/>
                </a:moveTo>
                <a:lnTo>
                  <a:pt x="3657602" y="0"/>
                </a:lnTo>
                <a:lnTo>
                  <a:pt x="3657602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07341" y="2954072"/>
          <a:ext cx="48006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25" y="3001432"/>
            <a:ext cx="5954395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 rtl="0"/>
            <a:r>
              <a:rPr lang="en-US" altLang="zh-CN" dirty="0"/>
              <a:t>AIQL</a:t>
            </a:r>
            <a:r>
              <a:rPr lang="zh-CN" altLang="en-US" dirty="0"/>
              <a:t>查询执行引擎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0085" y="372532"/>
            <a:ext cx="6261735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 rtl="0"/>
            <a:r>
              <a:rPr lang="zh-CN" altLang="en-US" dirty="0"/>
              <a:t>执行多事件查询</a:t>
            </a:r>
          </a:p>
        </p:txBody>
      </p:sp>
      <p:sp>
        <p:nvSpPr>
          <p:cNvPr id="3" name="object 3"/>
          <p:cNvSpPr/>
          <p:nvPr/>
        </p:nvSpPr>
        <p:spPr>
          <a:xfrm>
            <a:off x="2222500" y="1447800"/>
            <a:ext cx="77851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4445000"/>
            <a:ext cx="8071484" cy="68223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dirty="0"/>
              <a:t>为每个事件模式合成</a:t>
            </a:r>
            <a:r>
              <a:rPr lang="en-US" altLang="zh-CN" dirty="0"/>
              <a:t>SQL</a:t>
            </a:r>
            <a:r>
              <a:rPr lang="zh-CN" altLang="en-US" dirty="0"/>
              <a:t>数据</a:t>
            </a:r>
            <a:r>
              <a:rPr lang="zh-CN" altLang="en-US" dirty="0" smtClean="0"/>
              <a:t>查询</a:t>
            </a:r>
            <a:endParaRPr lang="en-US" altLang="zh-CN" sz="2800" dirty="0" smtClean="0"/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dirty="0" smtClean="0"/>
              <a:t>使用</a:t>
            </a:r>
            <a:r>
              <a:rPr lang="zh-CN" altLang="en-US" dirty="0"/>
              <a:t>特定于域的优化来计划数据查询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8602" y="372532"/>
            <a:ext cx="448310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dirty="0"/>
              <a:t>数据查询计划程序</a:t>
            </a:r>
            <a:endParaRPr spc="-254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430389"/>
            <a:ext cx="8949055" cy="98103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70"/>
              </a:spcBef>
              <a:buFont typeface="Wingdings" panose="05000000000000000000" pitchFamily="2" charset="2"/>
              <a:buChar char="l"/>
              <a:tabLst>
                <a:tab pos="241300" algn="l"/>
              </a:tabLst>
            </a:pPr>
            <a:r>
              <a:rPr lang="zh-CN" altLang="en-US" dirty="0"/>
              <a:t>利用事件关系优化</a:t>
            </a:r>
            <a:r>
              <a:rPr lang="zh-CN" altLang="en-US" dirty="0" smtClean="0"/>
              <a:t>搜索策略</a:t>
            </a:r>
            <a:endParaRPr lang="en-US" altLang="zh-CN" sz="3200" dirty="0" smtClean="0"/>
          </a:p>
          <a:p>
            <a:pPr marL="755650" lvl="1" indent="-285750">
              <a:spcBef>
                <a:spcPts val="37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CN" altLang="en-US" dirty="0" smtClean="0"/>
              <a:t>根据</a:t>
            </a:r>
            <a:r>
              <a:rPr lang="zh-CN" altLang="en-US" dirty="0"/>
              <a:t>估计的修剪能力确定事件搜索的</a:t>
            </a:r>
            <a:r>
              <a:rPr lang="zh-CN" altLang="en-US" dirty="0" smtClean="0"/>
              <a:t>优先级</a:t>
            </a:r>
            <a:endParaRPr lang="en-US" altLang="zh-CN" sz="3200" dirty="0" smtClean="0"/>
          </a:p>
          <a:p>
            <a:pPr marL="755650" lvl="1" indent="-285750">
              <a:spcBef>
                <a:spcPts val="37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CN" altLang="en-US" dirty="0" smtClean="0"/>
              <a:t>修剪</a:t>
            </a:r>
            <a:r>
              <a:rPr lang="zh-CN" altLang="en-US" dirty="0"/>
              <a:t>相关事件的搜索空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998383"/>
            <a:ext cx="9916160" cy="880177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98450" marR="5080" indent="-285750">
              <a:lnSpc>
                <a:spcPts val="2900"/>
              </a:lnSpc>
              <a:spcBef>
                <a:spcPts val="695"/>
              </a:spcBef>
              <a:buFont typeface="Wingdings" panose="05000000000000000000" pitchFamily="2" charset="2"/>
              <a:buChar char="l"/>
              <a:tabLst>
                <a:tab pos="241300" algn="l"/>
              </a:tabLst>
            </a:pPr>
            <a:r>
              <a:rPr lang="zh-CN" altLang="en-US" dirty="0"/>
              <a:t>利用系统监控数据的特定于域的特性进行</a:t>
            </a:r>
            <a:r>
              <a:rPr lang="zh-CN" altLang="en-US" dirty="0" smtClean="0"/>
              <a:t>并行搜索</a:t>
            </a:r>
            <a:endParaRPr lang="en-US" altLang="zh-CN" sz="3200" dirty="0" smtClean="0"/>
          </a:p>
          <a:p>
            <a:pPr marL="755650" marR="5080" lvl="1" indent="-285750">
              <a:lnSpc>
                <a:spcPts val="2900"/>
              </a:lnSpc>
              <a:spcBef>
                <a:spcPts val="695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CN" altLang="en-US" dirty="0" smtClean="0"/>
              <a:t>时间</a:t>
            </a:r>
            <a:r>
              <a:rPr lang="zh-CN" altLang="en-US" dirty="0"/>
              <a:t>窗口分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9825" y="3006722"/>
            <a:ext cx="8029575" cy="457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2895600"/>
            <a:ext cx="5334000" cy="339725"/>
          </a:xfrm>
          <a:custGeom>
            <a:avLst/>
            <a:gdLst/>
            <a:ahLst/>
            <a:cxnLst/>
            <a:rect l="l" t="t" r="r" b="b"/>
            <a:pathLst>
              <a:path w="5334000" h="339725">
                <a:moveTo>
                  <a:pt x="0" y="0"/>
                </a:moveTo>
                <a:lnTo>
                  <a:pt x="5334003" y="0"/>
                </a:lnTo>
                <a:lnTo>
                  <a:pt x="5334003" y="339725"/>
                </a:lnTo>
                <a:lnTo>
                  <a:pt x="0" y="339725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3400" y="3216275"/>
            <a:ext cx="990600" cy="247650"/>
          </a:xfrm>
          <a:custGeom>
            <a:avLst/>
            <a:gdLst/>
            <a:ahLst/>
            <a:cxnLst/>
            <a:rect l="l" t="t" r="r" b="b"/>
            <a:pathLst>
              <a:path w="990600" h="247650">
                <a:moveTo>
                  <a:pt x="0" y="0"/>
                </a:moveTo>
                <a:lnTo>
                  <a:pt x="990600" y="0"/>
                </a:lnTo>
                <a:lnTo>
                  <a:pt x="9906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5870" y="372532"/>
            <a:ext cx="4731385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spc="-320" dirty="0" smtClean="0"/>
              <a:t>时间窗口的划分</a:t>
            </a:r>
            <a:endParaRPr spc="-27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4737100"/>
            <a:ext cx="7004050" cy="119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97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dirty="0"/>
              <a:t>统一时间窗口</a:t>
            </a:r>
            <a:r>
              <a:rPr lang="zh-CN" altLang="en-US" dirty="0" smtClean="0"/>
              <a:t>分区</a:t>
            </a:r>
            <a:endParaRPr lang="en-US" altLang="zh-CN" sz="2800" dirty="0" smtClean="0"/>
          </a:p>
          <a:p>
            <a:pPr marL="755650" lvl="1" indent="-285750">
              <a:lnSpc>
                <a:spcPts val="2975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CN" altLang="en-US" dirty="0" smtClean="0"/>
              <a:t>子</a:t>
            </a:r>
            <a:r>
              <a:rPr lang="zh-CN" altLang="en-US" dirty="0"/>
              <a:t>查询数取决于</a:t>
            </a:r>
            <a:r>
              <a:rPr lang="en-US" altLang="zh-CN" dirty="0"/>
              <a:t>I / O</a:t>
            </a:r>
            <a:r>
              <a:rPr lang="zh-CN" altLang="en-US" dirty="0"/>
              <a:t>容量（并发读取</a:t>
            </a:r>
            <a:r>
              <a:rPr lang="zh-CN" altLang="en-US" dirty="0" smtClean="0"/>
              <a:t>）</a:t>
            </a:r>
            <a:endParaRPr lang="en-US" altLang="zh-CN" sz="2800" dirty="0" smtClean="0"/>
          </a:p>
          <a:p>
            <a:pPr marL="241300" indent="-228600">
              <a:lnSpc>
                <a:spcPts val="297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dirty="0" smtClean="0"/>
              <a:t>其他</a:t>
            </a:r>
            <a:r>
              <a:rPr lang="zh-CN" altLang="en-US" dirty="0"/>
              <a:t>潜在分区：统一工作量</a:t>
            </a:r>
            <a:r>
              <a:rPr lang="en-US" altLang="zh-CN" dirty="0"/>
              <a:t>.....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5000" y="1181100"/>
            <a:ext cx="5842000" cy="241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4339" y="3763433"/>
            <a:ext cx="2767965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35" dirty="0">
                <a:latin typeface="Trebuchet MS"/>
                <a:cs typeface="Trebuchet MS"/>
              </a:rPr>
              <a:t>Query </a:t>
            </a:r>
            <a:r>
              <a:rPr sz="1650" b="1" spc="-40" dirty="0">
                <a:latin typeface="Trebuchet MS"/>
                <a:cs typeface="Trebuchet MS"/>
              </a:rPr>
              <a:t>time </a:t>
            </a:r>
            <a:r>
              <a:rPr sz="1650" b="1" spc="-20" dirty="0">
                <a:latin typeface="Trebuchet MS"/>
                <a:cs typeface="Trebuchet MS"/>
              </a:rPr>
              <a:t>window: </a:t>
            </a:r>
            <a:r>
              <a:rPr sz="1650" b="1" spc="-35" dirty="0">
                <a:latin typeface="Trebuchet MS"/>
                <a:cs typeface="Trebuchet MS"/>
              </a:rPr>
              <a:t>one</a:t>
            </a:r>
            <a:r>
              <a:rPr sz="1650" b="1" spc="-60" dirty="0">
                <a:latin typeface="Trebuchet MS"/>
                <a:cs typeface="Trebuchet MS"/>
              </a:rPr>
              <a:t> </a:t>
            </a:r>
            <a:r>
              <a:rPr sz="1650" b="1" spc="-40" dirty="0">
                <a:latin typeface="Trebuchet MS"/>
                <a:cs typeface="Trebuchet MS"/>
              </a:rPr>
              <a:t>day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635" y="3763433"/>
            <a:ext cx="1275080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125" dirty="0">
                <a:latin typeface="Trebuchet MS"/>
                <a:cs typeface="Trebuchet MS"/>
              </a:rPr>
              <a:t>4 </a:t>
            </a:r>
            <a:r>
              <a:rPr sz="1650" b="1" spc="-30" dirty="0">
                <a:latin typeface="Trebuchet MS"/>
                <a:cs typeface="Trebuchet MS"/>
              </a:rPr>
              <a:t>sub</a:t>
            </a:r>
            <a:r>
              <a:rPr sz="1650" b="1" spc="25" dirty="0">
                <a:latin typeface="Trebuchet MS"/>
                <a:cs typeface="Trebuchet MS"/>
              </a:rPr>
              <a:t> </a:t>
            </a:r>
            <a:r>
              <a:rPr sz="1650" b="1" spc="-45" dirty="0">
                <a:latin typeface="Trebuchet MS"/>
                <a:cs typeface="Trebuchet MS"/>
              </a:rPr>
              <a:t>queries</a:t>
            </a:r>
            <a:endParaRPr sz="165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31141" y="4126441"/>
          <a:ext cx="48768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650" spc="-80" dirty="0">
                          <a:latin typeface="Trebuchet MS"/>
                          <a:cs typeface="Trebuchet MS"/>
                        </a:rPr>
                        <a:t>Sub-query1</a:t>
                      </a:r>
                      <a:endParaRPr sz="1650" dirty="0">
                        <a:latin typeface="Trebuchet MS"/>
                        <a:cs typeface="Trebuchet MS"/>
                      </a:endParaRPr>
                    </a:p>
                  </a:txBody>
                  <a:tcPr marL="0" marR="0" marT="1460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650" spc="-80" dirty="0">
                          <a:latin typeface="Trebuchet MS"/>
                          <a:cs typeface="Trebuchet MS"/>
                        </a:rPr>
                        <a:t>Sub-query2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1460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650" spc="-80" dirty="0">
                          <a:latin typeface="Trebuchet MS"/>
                          <a:cs typeface="Trebuchet MS"/>
                        </a:rPr>
                        <a:t>Sub-query3</a:t>
                      </a:r>
                      <a:endParaRPr sz="1650">
                        <a:latin typeface="Trebuchet MS"/>
                        <a:cs typeface="Trebuchet MS"/>
                      </a:endParaRPr>
                    </a:p>
                  </a:txBody>
                  <a:tcPr marL="0" marR="0" marT="1460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650" spc="-80" dirty="0">
                          <a:latin typeface="Trebuchet MS"/>
                          <a:cs typeface="Trebuchet MS"/>
                        </a:rPr>
                        <a:t>Sub-query4</a:t>
                      </a:r>
                      <a:endParaRPr sz="1650" dirty="0">
                        <a:latin typeface="Trebuchet MS"/>
                        <a:cs typeface="Trebuchet MS"/>
                      </a:endParaRPr>
                    </a:p>
                  </a:txBody>
                  <a:tcPr marL="0" marR="0" marT="1460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376987" y="3759200"/>
            <a:ext cx="328930" cy="304800"/>
          </a:xfrm>
          <a:custGeom>
            <a:avLst/>
            <a:gdLst/>
            <a:ahLst/>
            <a:cxnLst/>
            <a:rect l="l" t="t" r="r" b="b"/>
            <a:pathLst>
              <a:path w="328929" h="304800">
                <a:moveTo>
                  <a:pt x="176212" y="0"/>
                </a:moveTo>
                <a:lnTo>
                  <a:pt x="176212" y="76200"/>
                </a:lnTo>
                <a:lnTo>
                  <a:pt x="0" y="76200"/>
                </a:lnTo>
                <a:lnTo>
                  <a:pt x="0" y="228600"/>
                </a:lnTo>
                <a:lnTo>
                  <a:pt x="176212" y="228600"/>
                </a:lnTo>
                <a:lnTo>
                  <a:pt x="176212" y="304800"/>
                </a:lnTo>
                <a:lnTo>
                  <a:pt x="328612" y="152400"/>
                </a:lnTo>
                <a:lnTo>
                  <a:pt x="1762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76987" y="3759200"/>
            <a:ext cx="328930" cy="304800"/>
          </a:xfrm>
          <a:custGeom>
            <a:avLst/>
            <a:gdLst/>
            <a:ahLst/>
            <a:cxnLst/>
            <a:rect l="l" t="t" r="r" b="b"/>
            <a:pathLst>
              <a:path w="328929" h="304800">
                <a:moveTo>
                  <a:pt x="328612" y="152400"/>
                </a:moveTo>
                <a:lnTo>
                  <a:pt x="176212" y="304800"/>
                </a:lnTo>
                <a:lnTo>
                  <a:pt x="176212" y="228600"/>
                </a:lnTo>
                <a:lnTo>
                  <a:pt x="0" y="228600"/>
                </a:lnTo>
                <a:lnTo>
                  <a:pt x="0" y="76200"/>
                </a:lnTo>
                <a:lnTo>
                  <a:pt x="176212" y="76200"/>
                </a:lnTo>
                <a:lnTo>
                  <a:pt x="176212" y="0"/>
                </a:lnTo>
                <a:lnTo>
                  <a:pt x="328612" y="152400"/>
                </a:lnTo>
                <a:close/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9347" y="3001432"/>
            <a:ext cx="5365115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dirty="0"/>
              <a:t>案例研究和评估</a:t>
            </a:r>
            <a:endParaRPr spc="-27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117" y="372532"/>
            <a:ext cx="5997575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dirty="0"/>
              <a:t>案例研究：</a:t>
            </a:r>
            <a:r>
              <a:rPr lang="en-US" altLang="zh-CN" dirty="0"/>
              <a:t>APT</a:t>
            </a:r>
            <a:r>
              <a:rPr lang="zh-CN" altLang="en-US" dirty="0"/>
              <a:t>调查</a:t>
            </a:r>
            <a:endParaRPr spc="-26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3331633"/>
            <a:ext cx="10151110" cy="253723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300" marR="388620" indent="-228600">
              <a:lnSpc>
                <a:spcPts val="2100"/>
              </a:lnSpc>
              <a:spcBef>
                <a:spcPts val="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zh-CN" altLang="zh-CN" dirty="0"/>
              <a:t>c1初始妥协：攻击者向受害者发送精心设计的电子邮件，其中包含嵌入了恶意宏的Excel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pPr marL="241300" marR="388620" indent="-228600">
              <a:lnSpc>
                <a:spcPts val="2100"/>
              </a:lnSpc>
              <a:spcBef>
                <a:spcPts val="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zh-CN" dirty="0" smtClean="0"/>
          </a:p>
          <a:p>
            <a:pPr marL="241300" marR="388620" indent="-228600">
              <a:lnSpc>
                <a:spcPts val="2100"/>
              </a:lnSpc>
              <a:spcBef>
                <a:spcPts val="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zh-CN" altLang="zh-CN" dirty="0" smtClean="0"/>
              <a:t>c</a:t>
            </a:r>
            <a:r>
              <a:rPr lang="zh-CN" altLang="zh-CN" dirty="0"/>
              <a:t>2恶意软件感染：受害者打开文件并运行宏，下载并执行恶意软件以打开</a:t>
            </a:r>
            <a:r>
              <a:rPr lang="zh-CN" altLang="zh-CN" dirty="0" smtClean="0"/>
              <a:t>后门</a:t>
            </a:r>
            <a:endParaRPr lang="en-US" altLang="zh-CN" dirty="0" smtClean="0"/>
          </a:p>
          <a:p>
            <a:pPr marL="241300" marR="388620" indent="-228600">
              <a:lnSpc>
                <a:spcPts val="2100"/>
              </a:lnSpc>
              <a:spcBef>
                <a:spcPts val="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zh-CN" dirty="0" smtClean="0"/>
          </a:p>
          <a:p>
            <a:pPr marL="241300" marR="388620" indent="-228600">
              <a:lnSpc>
                <a:spcPts val="2100"/>
              </a:lnSpc>
              <a:spcBef>
                <a:spcPts val="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zh-CN" altLang="zh-CN" dirty="0" smtClean="0"/>
              <a:t>c</a:t>
            </a:r>
            <a:r>
              <a:rPr lang="zh-CN" altLang="zh-CN" dirty="0"/>
              <a:t>3权限提升：攻击者运行数据库破解工具以获取数据库</a:t>
            </a:r>
            <a:r>
              <a:rPr lang="zh-CN" altLang="zh-CN" dirty="0" smtClean="0"/>
              <a:t>凭据</a:t>
            </a:r>
            <a:endParaRPr lang="en-US" altLang="zh-CN" dirty="0" smtClean="0"/>
          </a:p>
          <a:p>
            <a:pPr marL="241300" marR="388620" indent="-228600">
              <a:lnSpc>
                <a:spcPts val="2100"/>
              </a:lnSpc>
              <a:spcBef>
                <a:spcPts val="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zh-CN" dirty="0" smtClean="0"/>
          </a:p>
          <a:p>
            <a:pPr marL="241300" marR="388620" indent="-228600">
              <a:lnSpc>
                <a:spcPts val="2100"/>
              </a:lnSpc>
              <a:spcBef>
                <a:spcPts val="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zh-CN" altLang="zh-CN" dirty="0" smtClean="0"/>
              <a:t>c</a:t>
            </a:r>
            <a:r>
              <a:rPr lang="zh-CN" altLang="zh-CN" dirty="0"/>
              <a:t>4渗透到数据库服务器：攻击者丢弃另一个恶意软件以打开另一个</a:t>
            </a:r>
            <a:r>
              <a:rPr lang="zh-CN" altLang="zh-CN" dirty="0" smtClean="0"/>
              <a:t>后门</a:t>
            </a:r>
            <a:endParaRPr lang="en-US" altLang="zh-CN" dirty="0" smtClean="0"/>
          </a:p>
          <a:p>
            <a:pPr marL="241300" marR="388620" indent="-228600">
              <a:lnSpc>
                <a:spcPts val="2100"/>
              </a:lnSpc>
              <a:spcBef>
                <a:spcPts val="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zh-CN" dirty="0" smtClean="0"/>
          </a:p>
          <a:p>
            <a:pPr marL="241300" marR="388620" indent="-228600">
              <a:lnSpc>
                <a:spcPts val="2100"/>
              </a:lnSpc>
              <a:spcBef>
                <a:spcPts val="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zh-CN" altLang="zh-CN" dirty="0" smtClean="0"/>
              <a:t>c</a:t>
            </a:r>
            <a:r>
              <a:rPr lang="zh-CN" altLang="zh-CN" dirty="0"/>
              <a:t>5数据泄露：攻击者转储数据库内容并将转储发送回其主机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7300" y="1206500"/>
            <a:ext cx="71247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dirty="0"/>
              <a:t>步骤</a:t>
            </a:r>
            <a:r>
              <a:rPr lang="en-US" altLang="zh-CN" dirty="0"/>
              <a:t>c5</a:t>
            </a:r>
            <a:r>
              <a:rPr lang="zh-CN" altLang="en-US" dirty="0"/>
              <a:t>的调查</a:t>
            </a:r>
            <a:endParaRPr spc="-25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244600"/>
            <a:ext cx="10245725" cy="159017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marR="5080" indent="-228600">
              <a:lnSpc>
                <a:spcPts val="25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dirty="0"/>
              <a:t>在数据库服务器上部署异常检测器以检测大量数据</a:t>
            </a:r>
            <a:r>
              <a:rPr lang="zh-CN" altLang="en-US" dirty="0" smtClean="0"/>
              <a:t>传输</a:t>
            </a:r>
            <a:endParaRPr lang="en-US" altLang="zh-CN" sz="2800" dirty="0" smtClean="0"/>
          </a:p>
          <a:p>
            <a:pPr marL="755650" marR="5080" lvl="1" indent="-285750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CN" altLang="en-US" dirty="0" smtClean="0"/>
              <a:t>识别</a:t>
            </a:r>
            <a:r>
              <a:rPr lang="zh-CN" altLang="en-US" dirty="0"/>
              <a:t>可疑</a:t>
            </a:r>
            <a:r>
              <a:rPr lang="en-US" altLang="zh-CN" dirty="0"/>
              <a:t>IP“XXX.129</a:t>
            </a:r>
            <a:r>
              <a:rPr lang="en-US" altLang="zh-CN" dirty="0" smtClean="0"/>
              <a:t>”</a:t>
            </a:r>
            <a:endParaRPr lang="en-US" altLang="zh-CN" sz="2800" dirty="0" smtClean="0"/>
          </a:p>
          <a:p>
            <a:pPr marL="241300" marR="5080" indent="-228600">
              <a:lnSpc>
                <a:spcPts val="25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dirty="0" smtClean="0"/>
              <a:t>构造异常</a:t>
            </a:r>
            <a:r>
              <a:rPr lang="en-US" altLang="zh-CN" dirty="0"/>
              <a:t>AIQL</a:t>
            </a:r>
            <a:r>
              <a:rPr lang="zh-CN" altLang="en-US" dirty="0"/>
              <a:t>查询以查找访问“</a:t>
            </a:r>
            <a:r>
              <a:rPr lang="en-US" altLang="zh-CN" dirty="0"/>
              <a:t>XXX.129”</a:t>
            </a:r>
            <a:r>
              <a:rPr lang="zh-CN" altLang="en-US" dirty="0"/>
              <a:t>的</a:t>
            </a:r>
            <a:r>
              <a:rPr lang="zh-CN" altLang="en-US" dirty="0" smtClean="0"/>
              <a:t>进程</a:t>
            </a:r>
            <a:endParaRPr lang="en-US" altLang="zh-CN" sz="2800" dirty="0" smtClean="0"/>
          </a:p>
          <a:p>
            <a:pPr marL="755650" marR="5080" lvl="1" indent="-285750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CN" altLang="en-US" dirty="0" smtClean="0"/>
              <a:t>“</a:t>
            </a:r>
            <a:r>
              <a:rPr lang="en-US" altLang="zh-CN" dirty="0" smtClean="0"/>
              <a:t>sbblv.exe”</a:t>
            </a:r>
            <a:r>
              <a:rPr lang="zh-CN" altLang="en-US" dirty="0"/>
              <a:t>（</a:t>
            </a:r>
            <a:r>
              <a:rPr lang="en-US" altLang="zh-CN" dirty="0"/>
              <a:t>p</a:t>
            </a:r>
            <a:r>
              <a:rPr lang="zh-CN" altLang="en-US" dirty="0"/>
              <a:t>）写入“</a:t>
            </a:r>
            <a:r>
              <a:rPr lang="en-US" altLang="zh-CN" dirty="0"/>
              <a:t>XXX.129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41600" y="3517900"/>
            <a:ext cx="69088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dirty="0"/>
              <a:t>步骤</a:t>
            </a:r>
            <a:r>
              <a:rPr lang="en-US" altLang="zh-CN" dirty="0"/>
              <a:t>c5</a:t>
            </a:r>
            <a:r>
              <a:rPr lang="zh-CN" altLang="en-US" dirty="0"/>
              <a:t>的调查</a:t>
            </a:r>
            <a:endParaRPr spc="-25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244600"/>
            <a:ext cx="8379461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97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dirty="0"/>
              <a:t>找到“</a:t>
            </a:r>
            <a:r>
              <a:rPr lang="en-US" altLang="zh-CN" dirty="0"/>
              <a:t>sbblv.exe”</a:t>
            </a:r>
            <a:r>
              <a:rPr lang="zh-CN" altLang="en-US" dirty="0"/>
              <a:t>访问的</a:t>
            </a:r>
            <a:r>
              <a:rPr lang="zh-CN" altLang="en-US" dirty="0" smtClean="0"/>
              <a:t>文件</a:t>
            </a:r>
            <a:endParaRPr lang="en-US" altLang="zh-CN" sz="2800" dirty="0"/>
          </a:p>
          <a:p>
            <a:pPr marL="755650" lvl="1" indent="-285750">
              <a:lnSpc>
                <a:spcPts val="2975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CN" altLang="en-US" dirty="0" smtClean="0"/>
              <a:t>通过多时间</a:t>
            </a:r>
            <a:r>
              <a:rPr lang="en-US" altLang="zh-CN" dirty="0" smtClean="0"/>
              <a:t>AIQL</a:t>
            </a:r>
            <a:r>
              <a:rPr lang="zh-CN" altLang="en-US" dirty="0" smtClean="0"/>
              <a:t>查询发现</a:t>
            </a:r>
            <a:r>
              <a:rPr lang="zh-CN" altLang="en-US" dirty="0" smtClean="0"/>
              <a:t>“</a:t>
            </a:r>
            <a:r>
              <a:rPr lang="en-US" altLang="zh-CN" dirty="0" smtClean="0"/>
              <a:t>sbblv.exe”</a:t>
            </a:r>
            <a:r>
              <a:rPr lang="zh-CN" altLang="en-US" dirty="0"/>
              <a:t>从“</a:t>
            </a:r>
            <a:r>
              <a:rPr lang="en-US" altLang="zh-CN" dirty="0"/>
              <a:t>backup1.dmp”</a:t>
            </a:r>
            <a:r>
              <a:rPr lang="zh-CN" altLang="en-US" dirty="0"/>
              <a:t>读取（</a:t>
            </a:r>
            <a:r>
              <a:rPr lang="en-US" altLang="zh-CN" dirty="0"/>
              <a:t>f1</a:t>
            </a:r>
            <a:r>
              <a:rPr lang="zh-CN" altLang="en-US" dirty="0"/>
              <a:t>）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65500"/>
            <a:ext cx="5246370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97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zh-CN" dirty="0"/>
              <a:t>“backup1.dmp”的创建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pPr marL="755650" lvl="1" indent="-285750">
              <a:lnSpc>
                <a:spcPts val="2975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CN" altLang="zh-CN" dirty="0" smtClean="0"/>
              <a:t>“sqlservr.exe”</a:t>
            </a:r>
            <a:r>
              <a:rPr lang="zh-CN" altLang="zh-CN" dirty="0"/>
              <a:t>（p1）写入“backup1.dmp”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4400" y="2082800"/>
            <a:ext cx="5283200" cy="132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6300" y="4254500"/>
            <a:ext cx="5334000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6576" y="2526512"/>
            <a:ext cx="5029200" cy="217170"/>
          </a:xfrm>
          <a:custGeom>
            <a:avLst/>
            <a:gdLst/>
            <a:ahLst/>
            <a:cxnLst/>
            <a:rect l="l" t="t" r="r" b="b"/>
            <a:pathLst>
              <a:path w="5029200" h="217169">
                <a:moveTo>
                  <a:pt x="0" y="0"/>
                </a:moveTo>
                <a:lnTo>
                  <a:pt x="5029202" y="0"/>
                </a:lnTo>
                <a:lnTo>
                  <a:pt x="5029202" y="216693"/>
                </a:lnTo>
                <a:lnTo>
                  <a:pt x="0" y="216693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200" y="4724400"/>
            <a:ext cx="4419600" cy="152400"/>
          </a:xfrm>
          <a:custGeom>
            <a:avLst/>
            <a:gdLst/>
            <a:ahLst/>
            <a:cxnLst/>
            <a:rect l="l" t="t" r="r" b="b"/>
            <a:pathLst>
              <a:path w="4419600" h="152400">
                <a:moveTo>
                  <a:pt x="0" y="0"/>
                </a:moveTo>
                <a:lnTo>
                  <a:pt x="4419602" y="0"/>
                </a:lnTo>
                <a:lnTo>
                  <a:pt x="441960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dirty="0"/>
              <a:t>步骤</a:t>
            </a:r>
            <a:r>
              <a:rPr lang="en-US" altLang="zh-CN" dirty="0"/>
              <a:t>c5</a:t>
            </a:r>
            <a:r>
              <a:rPr lang="zh-CN" altLang="en-US" dirty="0"/>
              <a:t>的调查</a:t>
            </a:r>
            <a:endParaRPr spc="-25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206500"/>
            <a:ext cx="7846059" cy="113877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dirty="0"/>
              <a:t>进一步验证：“</a:t>
            </a:r>
            <a:r>
              <a:rPr lang="en-US" altLang="zh-CN" dirty="0"/>
              <a:t>cmd.exe”</a:t>
            </a:r>
            <a:r>
              <a:rPr lang="zh-CN" altLang="en-US" dirty="0"/>
              <a:t>启动“</a:t>
            </a:r>
            <a:r>
              <a:rPr lang="en-US" altLang="zh-CN" dirty="0"/>
              <a:t>osql.exe”</a:t>
            </a:r>
            <a:r>
              <a:rPr lang="zh-CN" altLang="en-US" dirty="0"/>
              <a:t>（</a:t>
            </a:r>
            <a:r>
              <a:rPr lang="en-US" altLang="zh-CN" dirty="0"/>
              <a:t>OSQL</a:t>
            </a:r>
            <a:r>
              <a:rPr lang="zh-CN" altLang="en-US" dirty="0"/>
              <a:t>实用程序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endParaRPr lang="en-US" altLang="zh-CN" sz="2800" dirty="0" smtClean="0"/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dirty="0" smtClean="0"/>
              <a:t>c5</a:t>
            </a:r>
            <a:r>
              <a:rPr lang="zh-CN" altLang="en-US" dirty="0"/>
              <a:t>的完整</a:t>
            </a:r>
            <a:r>
              <a:rPr lang="en-US" altLang="zh-CN" dirty="0"/>
              <a:t>AIQL</a:t>
            </a:r>
            <a:r>
              <a:rPr lang="zh-CN" altLang="en-US" dirty="0"/>
              <a:t>查询（数据泄漏）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0400" y="2527300"/>
            <a:ext cx="57658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128" y="372532"/>
            <a:ext cx="495935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pc="-310" dirty="0" smtClean="0"/>
              <a:t>Equifax </a:t>
            </a:r>
            <a:r>
              <a:rPr lang="zh-CN" altLang="en-US" spc="-270" dirty="0" smtClean="0"/>
              <a:t>数据泄露</a:t>
            </a:r>
            <a:endParaRPr spc="-260" dirty="0"/>
          </a:p>
        </p:txBody>
      </p:sp>
      <p:sp>
        <p:nvSpPr>
          <p:cNvPr id="3" name="object 3"/>
          <p:cNvSpPr/>
          <p:nvPr/>
        </p:nvSpPr>
        <p:spPr>
          <a:xfrm>
            <a:off x="2552700" y="1600200"/>
            <a:ext cx="70993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269" y="372532"/>
            <a:ext cx="7389495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dirty="0"/>
              <a:t>案例</a:t>
            </a:r>
            <a:r>
              <a:rPr lang="zh-CN" altLang="en-US" dirty="0" smtClean="0"/>
              <a:t>研究</a:t>
            </a:r>
            <a:endParaRPr spc="-235" dirty="0"/>
          </a:p>
        </p:txBody>
      </p:sp>
      <p:sp>
        <p:nvSpPr>
          <p:cNvPr id="3" name="object 3"/>
          <p:cNvSpPr/>
          <p:nvPr/>
        </p:nvSpPr>
        <p:spPr>
          <a:xfrm>
            <a:off x="3784600" y="2006600"/>
            <a:ext cx="47752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5000" y="3784600"/>
            <a:ext cx="56642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6790" y="3357033"/>
            <a:ext cx="654685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dirty="0">
                <a:solidFill>
                  <a:srgbClr val="FF0000"/>
                </a:solidFill>
                <a:latin typeface="Trebuchet MS"/>
                <a:cs typeface="Trebuchet MS"/>
              </a:rPr>
              <a:t>~3</a:t>
            </a:r>
            <a:r>
              <a:rPr sz="1650" spc="-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FF0000"/>
                </a:solidFill>
                <a:latin typeface="Trebuchet MS"/>
                <a:cs typeface="Trebuchet MS"/>
              </a:rPr>
              <a:t>min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3240" y="3344333"/>
            <a:ext cx="2352675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5" dirty="0">
                <a:solidFill>
                  <a:srgbClr val="FF0000"/>
                </a:solidFill>
                <a:latin typeface="Trebuchet MS"/>
                <a:cs typeface="Trebuchet MS"/>
              </a:rPr>
              <a:t>124x </a:t>
            </a:r>
            <a:r>
              <a:rPr sz="1650" spc="-5" dirty="0">
                <a:solidFill>
                  <a:srgbClr val="FF0000"/>
                </a:solidFill>
                <a:latin typeface="Trebuchet MS"/>
                <a:cs typeface="Trebuchet MS"/>
              </a:rPr>
              <a:t>slower </a:t>
            </a:r>
            <a:r>
              <a:rPr sz="1650" spc="5" dirty="0">
                <a:solidFill>
                  <a:srgbClr val="FF0000"/>
                </a:solidFill>
                <a:latin typeface="Trebuchet MS"/>
                <a:cs typeface="Trebuchet MS"/>
              </a:rPr>
              <a:t>157x</a:t>
            </a:r>
            <a:r>
              <a:rPr sz="1650" spc="-2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50" spc="-5" dirty="0">
                <a:solidFill>
                  <a:srgbClr val="FF0000"/>
                </a:solidFill>
                <a:latin typeface="Trebuchet MS"/>
                <a:cs typeface="Trebuchet MS"/>
              </a:rPr>
              <a:t>slower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42062" y="3190875"/>
            <a:ext cx="2214880" cy="163830"/>
          </a:xfrm>
          <a:custGeom>
            <a:avLst/>
            <a:gdLst/>
            <a:ahLst/>
            <a:cxnLst/>
            <a:rect l="l" t="t" r="r" b="b"/>
            <a:pathLst>
              <a:path w="2214879" h="163829">
                <a:moveTo>
                  <a:pt x="0" y="0"/>
                </a:moveTo>
                <a:lnTo>
                  <a:pt x="2214561" y="0"/>
                </a:lnTo>
                <a:lnTo>
                  <a:pt x="2214561" y="163513"/>
                </a:lnTo>
                <a:lnTo>
                  <a:pt x="0" y="163513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39" y="1282700"/>
            <a:ext cx="82257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altLang="zh-CN" dirty="0"/>
              <a:t>27</a:t>
            </a:r>
            <a:r>
              <a:rPr lang="zh-CN" altLang="en-US" dirty="0"/>
              <a:t>个查询，触及</a:t>
            </a:r>
            <a:r>
              <a:rPr lang="en-US" altLang="zh-CN" dirty="0"/>
              <a:t>119 GB</a:t>
            </a:r>
            <a:r>
              <a:rPr lang="zh-CN" altLang="en-US" dirty="0"/>
              <a:t>数据（</a:t>
            </a:r>
            <a:r>
              <a:rPr lang="en-US" altLang="zh-CN" dirty="0"/>
              <a:t>4.22</a:t>
            </a:r>
            <a:r>
              <a:rPr lang="zh-CN" altLang="en-US" dirty="0"/>
              <a:t>亿个系统事件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8110" y="372532"/>
            <a:ext cx="474726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dirty="0"/>
              <a:t>简洁性</a:t>
            </a:r>
            <a:r>
              <a:rPr lang="zh-CN" altLang="en-US" dirty="0" smtClean="0"/>
              <a:t>评估</a:t>
            </a:r>
            <a:endParaRPr spc="-275" dirty="0"/>
          </a:p>
        </p:txBody>
      </p:sp>
      <p:sp>
        <p:nvSpPr>
          <p:cNvPr id="3" name="object 3"/>
          <p:cNvSpPr/>
          <p:nvPr/>
        </p:nvSpPr>
        <p:spPr>
          <a:xfrm>
            <a:off x="2006600" y="3543300"/>
            <a:ext cx="8153400" cy="233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282700"/>
            <a:ext cx="10257155" cy="204927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5600" marR="5080" indent="-342900">
              <a:lnSpc>
                <a:spcPts val="29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dirty="0"/>
              <a:t>针对四种主要类型的攻击行为进行</a:t>
            </a:r>
            <a:r>
              <a:rPr lang="en-US" altLang="zh-CN" dirty="0"/>
              <a:t>19</a:t>
            </a:r>
            <a:r>
              <a:rPr lang="zh-CN" altLang="en-US" dirty="0"/>
              <a:t>次查询，触及</a:t>
            </a:r>
            <a:r>
              <a:rPr lang="en-US" altLang="zh-CN" dirty="0"/>
              <a:t>738 GB</a:t>
            </a:r>
            <a:r>
              <a:rPr lang="zh-CN" altLang="en-US" dirty="0"/>
              <a:t>数据（</a:t>
            </a:r>
            <a:r>
              <a:rPr lang="en-US" altLang="zh-CN" dirty="0"/>
              <a:t>21</a:t>
            </a:r>
            <a:r>
              <a:rPr lang="zh-CN" altLang="en-US" dirty="0"/>
              <a:t>亿个事件</a:t>
            </a:r>
            <a:r>
              <a:rPr lang="zh-CN" altLang="en-US" dirty="0" smtClean="0"/>
              <a:t>）</a:t>
            </a:r>
            <a:endParaRPr lang="en-US" altLang="zh-CN" sz="2800" dirty="0" smtClean="0"/>
          </a:p>
          <a:p>
            <a:pPr marL="812800" marR="5080" lvl="1" indent="-342900">
              <a:lnSpc>
                <a:spcPts val="2900"/>
              </a:lnSpc>
              <a:spcBef>
                <a:spcPts val="28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altLang="zh-CN" dirty="0" smtClean="0"/>
              <a:t>a1-a5</a:t>
            </a:r>
            <a:r>
              <a:rPr lang="zh-CN" altLang="en-US" dirty="0"/>
              <a:t>：多步</a:t>
            </a:r>
            <a:r>
              <a:rPr lang="zh-CN" altLang="en-US" dirty="0" smtClean="0"/>
              <a:t>攻击行为</a:t>
            </a:r>
            <a:endParaRPr lang="en-US" altLang="zh-CN" sz="2800" dirty="0" smtClean="0"/>
          </a:p>
          <a:p>
            <a:pPr marL="812800" marR="5080" lvl="1" indent="-342900">
              <a:lnSpc>
                <a:spcPts val="2900"/>
              </a:lnSpc>
              <a:spcBef>
                <a:spcPts val="28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altLang="zh-CN" dirty="0" smtClean="0"/>
              <a:t>d1-d3</a:t>
            </a:r>
            <a:r>
              <a:rPr lang="zh-CN" altLang="en-US" dirty="0"/>
              <a:t>：依赖关系</a:t>
            </a:r>
            <a:r>
              <a:rPr lang="zh-CN" altLang="en-US" dirty="0" smtClean="0"/>
              <a:t>跟踪行为</a:t>
            </a:r>
            <a:endParaRPr lang="en-US" altLang="zh-CN" sz="2800" dirty="0" smtClean="0"/>
          </a:p>
          <a:p>
            <a:pPr marL="812800" marR="5080" lvl="1" indent="-342900">
              <a:lnSpc>
                <a:spcPts val="2900"/>
              </a:lnSpc>
              <a:spcBef>
                <a:spcPts val="28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altLang="zh-CN" dirty="0" smtClean="0"/>
              <a:t>v1-v5</a:t>
            </a:r>
            <a:r>
              <a:rPr lang="zh-CN" altLang="en-US" dirty="0"/>
              <a:t>：真实的恶意软件行为（来自</a:t>
            </a:r>
            <a:r>
              <a:rPr lang="en-US" altLang="zh-CN" dirty="0" err="1"/>
              <a:t>Virussign</a:t>
            </a:r>
            <a:r>
              <a:rPr lang="zh-CN" altLang="en-US" dirty="0" smtClean="0"/>
              <a:t>）</a:t>
            </a:r>
            <a:endParaRPr lang="en-US" altLang="zh-CN" sz="2800" dirty="0" smtClean="0"/>
          </a:p>
          <a:p>
            <a:pPr marL="812800" marR="5080" lvl="1" indent="-342900">
              <a:lnSpc>
                <a:spcPts val="2900"/>
              </a:lnSpc>
              <a:spcBef>
                <a:spcPts val="28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altLang="zh-CN" dirty="0" smtClean="0"/>
              <a:t>s1-s6</a:t>
            </a:r>
            <a:r>
              <a:rPr lang="zh-CN" altLang="en-US" dirty="0"/>
              <a:t>：系统行为异常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4073" y="5909733"/>
            <a:ext cx="8578215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5" dirty="0">
                <a:latin typeface="Trebuchet MS"/>
                <a:cs typeface="Trebuchet MS"/>
              </a:rPr>
              <a:t>Other </a:t>
            </a:r>
            <a:r>
              <a:rPr sz="1650" dirty="0">
                <a:latin typeface="Trebuchet MS"/>
                <a:cs typeface="Trebuchet MS"/>
              </a:rPr>
              <a:t>languages </a:t>
            </a:r>
            <a:r>
              <a:rPr sz="1650" spc="-55" dirty="0">
                <a:latin typeface="Trebuchet MS"/>
                <a:cs typeface="Trebuchet MS"/>
              </a:rPr>
              <a:t>vs. </a:t>
            </a:r>
            <a:r>
              <a:rPr sz="1650" spc="-20" dirty="0">
                <a:latin typeface="Trebuchet MS"/>
                <a:cs typeface="Trebuchet MS"/>
              </a:rPr>
              <a:t>AIQL: </a:t>
            </a:r>
            <a:r>
              <a:rPr sz="1650" spc="-45" dirty="0">
                <a:solidFill>
                  <a:srgbClr val="FF0000"/>
                </a:solidFill>
                <a:latin typeface="Trebuchet MS"/>
                <a:cs typeface="Trebuchet MS"/>
              </a:rPr>
              <a:t>2.4x </a:t>
            </a:r>
            <a:r>
              <a:rPr sz="1650" dirty="0">
                <a:latin typeface="Trebuchet MS"/>
                <a:cs typeface="Trebuchet MS"/>
              </a:rPr>
              <a:t>more </a:t>
            </a:r>
            <a:r>
              <a:rPr sz="1650" spc="-30" dirty="0">
                <a:latin typeface="Trebuchet MS"/>
                <a:cs typeface="Trebuchet MS"/>
              </a:rPr>
              <a:t>constraints, </a:t>
            </a:r>
            <a:r>
              <a:rPr sz="1650" spc="-45" dirty="0">
                <a:solidFill>
                  <a:srgbClr val="FF0000"/>
                </a:solidFill>
                <a:latin typeface="Trebuchet MS"/>
                <a:cs typeface="Trebuchet MS"/>
              </a:rPr>
              <a:t>3.1x </a:t>
            </a:r>
            <a:r>
              <a:rPr sz="1650" dirty="0">
                <a:latin typeface="Trebuchet MS"/>
                <a:cs typeface="Trebuchet MS"/>
              </a:rPr>
              <a:t>more </a:t>
            </a:r>
            <a:r>
              <a:rPr sz="1650" spc="-15" dirty="0">
                <a:latin typeface="Trebuchet MS"/>
                <a:cs typeface="Trebuchet MS"/>
              </a:rPr>
              <a:t>words, </a:t>
            </a:r>
            <a:r>
              <a:rPr sz="1650" spc="-5" dirty="0">
                <a:latin typeface="Trebuchet MS"/>
                <a:cs typeface="Trebuchet MS"/>
              </a:rPr>
              <a:t>and </a:t>
            </a:r>
            <a:r>
              <a:rPr sz="1650" spc="-45" dirty="0">
                <a:solidFill>
                  <a:srgbClr val="FF0000"/>
                </a:solidFill>
                <a:latin typeface="Trebuchet MS"/>
                <a:cs typeface="Trebuchet MS"/>
              </a:rPr>
              <a:t>4.7x </a:t>
            </a:r>
            <a:r>
              <a:rPr sz="1650" dirty="0">
                <a:latin typeface="Trebuchet MS"/>
                <a:cs typeface="Trebuchet MS"/>
              </a:rPr>
              <a:t>more</a:t>
            </a:r>
            <a:r>
              <a:rPr sz="1650" spc="-105" dirty="0">
                <a:latin typeface="Trebuchet MS"/>
                <a:cs typeface="Trebuchet MS"/>
              </a:rPr>
              <a:t> </a:t>
            </a:r>
            <a:r>
              <a:rPr sz="1650" spc="-30" dirty="0">
                <a:latin typeface="Trebuchet MS"/>
                <a:cs typeface="Trebuchet MS"/>
              </a:rPr>
              <a:t>characters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008" y="372532"/>
            <a:ext cx="9526905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dirty="0"/>
              <a:t>优化存储中的调度效率</a:t>
            </a:r>
            <a:endParaRPr spc="-254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244600"/>
            <a:ext cx="3196590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97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dirty="0"/>
              <a:t>PostgreSQL</a:t>
            </a:r>
            <a:r>
              <a:rPr lang="zh-CN" altLang="en-US" dirty="0"/>
              <a:t>的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marL="812800" lvl="1" indent="-342900">
              <a:lnSpc>
                <a:spcPts val="2975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sz="2050" spc="-85" dirty="0" smtClean="0">
                <a:solidFill>
                  <a:srgbClr val="FF0000"/>
                </a:solidFill>
                <a:latin typeface="Trebuchet MS"/>
                <a:cs typeface="Trebuchet MS"/>
              </a:rPr>
              <a:t>40x</a:t>
            </a:r>
            <a:r>
              <a:rPr sz="2050" spc="-215" dirty="0" smtClean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50" spc="-85" dirty="0">
                <a:latin typeface="Trebuchet MS"/>
                <a:cs typeface="Trebuchet MS"/>
              </a:rPr>
              <a:t>speedup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634739"/>
            <a:ext cx="3196590" cy="7181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dirty="0" err="1"/>
              <a:t>Greenplum</a:t>
            </a:r>
            <a:r>
              <a:rPr lang="zh-CN" altLang="en-US" dirty="0"/>
              <a:t>的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marL="812800" lvl="1" indent="-342900"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sz="2050" spc="-85" dirty="0" smtClean="0">
                <a:solidFill>
                  <a:srgbClr val="FF0000"/>
                </a:solidFill>
                <a:latin typeface="Trebuchet MS"/>
                <a:cs typeface="Trebuchet MS"/>
              </a:rPr>
              <a:t>16x</a:t>
            </a:r>
            <a:r>
              <a:rPr sz="2050" spc="-215" dirty="0" smtClean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50" spc="-85" dirty="0">
                <a:latin typeface="Trebuchet MS"/>
                <a:cs typeface="Trebuchet MS"/>
              </a:rPr>
              <a:t>speedup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5500" y="2133600"/>
            <a:ext cx="8013700" cy="161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4400" y="4572000"/>
            <a:ext cx="7848600" cy="154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8075" y="372532"/>
            <a:ext cx="226822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spc="-260" dirty="0" smtClean="0"/>
              <a:t>结论</a:t>
            </a:r>
            <a:endParaRPr spc="-105" dirty="0"/>
          </a:p>
        </p:txBody>
      </p:sp>
      <p:sp>
        <p:nvSpPr>
          <p:cNvPr id="4" name="object 4"/>
          <p:cNvSpPr txBox="1"/>
          <p:nvPr/>
        </p:nvSpPr>
        <p:spPr>
          <a:xfrm>
            <a:off x="3429000" y="2514600"/>
            <a:ext cx="9853930" cy="2503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97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500" b="1" spc="-200" dirty="0" smtClean="0">
                <a:latin typeface="Trebuchet MS"/>
                <a:cs typeface="Trebuchet MS"/>
              </a:rPr>
              <a:t> </a:t>
            </a:r>
            <a:r>
              <a:rPr lang="en-US" altLang="zh-CN" dirty="0"/>
              <a:t>AIQL</a:t>
            </a:r>
            <a:r>
              <a:rPr lang="zh-CN" altLang="en-US" dirty="0"/>
              <a:t>，一种从系统监控数据进行高效攻击调查的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241300" indent="-228600">
              <a:lnSpc>
                <a:spcPts val="297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endParaRPr lang="en-US" altLang="zh-CN" sz="2400" dirty="0" smtClean="0"/>
          </a:p>
          <a:p>
            <a:pPr marL="755650" lvl="1" indent="-285750">
              <a:lnSpc>
                <a:spcPts val="2975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CN" altLang="en-US" dirty="0" smtClean="0"/>
              <a:t>富有</a:t>
            </a:r>
            <a:r>
              <a:rPr lang="zh-CN" altLang="en-US" dirty="0"/>
              <a:t>表现力和简洁的特定于域的</a:t>
            </a:r>
            <a:r>
              <a:rPr lang="zh-CN" altLang="en-US" dirty="0" smtClean="0"/>
              <a:t>查询语言</a:t>
            </a:r>
            <a:endParaRPr lang="en-US" altLang="zh-CN" dirty="0" smtClean="0"/>
          </a:p>
          <a:p>
            <a:pPr marL="755650" lvl="1" indent="-285750">
              <a:lnSpc>
                <a:spcPts val="2975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endParaRPr lang="en-US" altLang="zh-CN" sz="2400" dirty="0" smtClean="0"/>
          </a:p>
          <a:p>
            <a:pPr marL="755650" lvl="1" indent="-285750">
              <a:lnSpc>
                <a:spcPts val="2975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CN" altLang="en-US" dirty="0" smtClean="0"/>
              <a:t>基于</a:t>
            </a:r>
            <a:r>
              <a:rPr lang="zh-CN" altLang="en-US" dirty="0"/>
              <a:t>特定于域的数据特征执行高效的查询</a:t>
            </a:r>
            <a:endParaRPr sz="205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3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 txBox="1">
            <a:spLocks noGrp="1"/>
          </p:cNvSpPr>
          <p:nvPr>
            <p:ph type="body" idx="1"/>
          </p:nvPr>
        </p:nvSpPr>
        <p:spPr>
          <a:xfrm>
            <a:off x="1295400" y="2819400"/>
            <a:ext cx="8535161" cy="66492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indent="541020" algn="ctr">
              <a:lnSpc>
                <a:spcPts val="4600"/>
              </a:lnSpc>
              <a:spcBef>
                <a:spcPts val="585"/>
              </a:spcBef>
            </a:pPr>
            <a:r>
              <a:rPr sz="4150" spc="-254" dirty="0" smtClean="0">
                <a:latin typeface="Trebuchet MS"/>
                <a:cs typeface="Trebuchet MS"/>
              </a:rPr>
              <a:t>Thank</a:t>
            </a:r>
            <a:r>
              <a:rPr lang="en-US" sz="4150" spc="-254" dirty="0" smtClean="0">
                <a:latin typeface="Trebuchet MS"/>
                <a:cs typeface="Trebuchet MS"/>
              </a:rPr>
              <a:t>   </a:t>
            </a:r>
            <a:r>
              <a:rPr sz="4150" spc="-509" dirty="0" smtClean="0">
                <a:latin typeface="Trebuchet MS"/>
                <a:cs typeface="Trebuchet MS"/>
              </a:rPr>
              <a:t> </a:t>
            </a:r>
            <a:r>
              <a:rPr sz="4150" spc="-190" dirty="0">
                <a:latin typeface="Trebuchet MS"/>
                <a:cs typeface="Trebuchet MS"/>
              </a:rPr>
              <a:t>you!</a:t>
            </a:r>
            <a:endParaRPr sz="41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591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598" y="372532"/>
            <a:ext cx="1024382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zh-CN" dirty="0"/>
              <a:t>高级</a:t>
            </a:r>
            <a:r>
              <a:rPr lang="zh-CN" altLang="zh-CN" dirty="0" smtClean="0"/>
              <a:t>持续</a:t>
            </a:r>
            <a:r>
              <a:rPr lang="zh-CN" altLang="en-US" dirty="0" smtClean="0"/>
              <a:t>性</a:t>
            </a:r>
            <a:r>
              <a:rPr lang="zh-CN" altLang="zh-CN" dirty="0" smtClean="0"/>
              <a:t>威胁</a:t>
            </a:r>
            <a:r>
              <a:rPr lang="zh-CN" altLang="zh-CN" dirty="0"/>
              <a:t>（APT）攻击的影响</a:t>
            </a:r>
            <a:endParaRPr spc="-335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4283131"/>
            <a:ext cx="6322061" cy="119263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marR="550545" indent="-228600">
              <a:lnSpc>
                <a:spcPts val="25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zh-CN" sz="2500" spc="-170" dirty="0">
                <a:solidFill>
                  <a:srgbClr val="00B0F0"/>
                </a:solidFill>
                <a:latin typeface="Trebuchet MS"/>
                <a:cs typeface="Trebuchet MS"/>
              </a:rPr>
              <a:t>高级：</a:t>
            </a:r>
            <a:r>
              <a:rPr lang="zh-CN" altLang="zh-CN" sz="2500" spc="-140" dirty="0">
                <a:latin typeface="Trebuchet MS"/>
                <a:cs typeface="Trebuchet MS"/>
              </a:rPr>
              <a:t>复杂的技术，例如，利用多个</a:t>
            </a:r>
            <a:r>
              <a:rPr lang="zh-CN" altLang="zh-CN" sz="2500" spc="-140" dirty="0" smtClean="0">
                <a:latin typeface="Trebuchet MS"/>
                <a:cs typeface="Trebuchet MS"/>
              </a:rPr>
              <a:t>漏洞</a:t>
            </a:r>
            <a:endParaRPr lang="en-US" altLang="zh-CN" sz="2500" spc="-140" dirty="0" smtClean="0">
              <a:latin typeface="Trebuchet MS"/>
              <a:cs typeface="Trebuchet MS"/>
            </a:endParaRPr>
          </a:p>
          <a:p>
            <a:pPr marL="241300" marR="550545" indent="-228600">
              <a:lnSpc>
                <a:spcPts val="25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zh-CN" sz="2500" spc="-170" dirty="0">
                <a:solidFill>
                  <a:srgbClr val="00B0F0"/>
                </a:solidFill>
                <a:latin typeface="Trebuchet MS"/>
                <a:cs typeface="Trebuchet MS"/>
              </a:rPr>
              <a:t>持久性：</a:t>
            </a:r>
            <a:r>
              <a:rPr lang="zh-CN" altLang="zh-CN" sz="2500" spc="-140" dirty="0">
                <a:latin typeface="Trebuchet MS"/>
                <a:cs typeface="Trebuchet MS"/>
              </a:rPr>
              <a:t>攻击者不断监视和窃取目标</a:t>
            </a:r>
            <a:r>
              <a:rPr lang="zh-CN" altLang="zh-CN" sz="2500" spc="-140" dirty="0" smtClean="0">
                <a:latin typeface="Trebuchet MS"/>
                <a:cs typeface="Trebuchet MS"/>
              </a:rPr>
              <a:t>数据</a:t>
            </a:r>
            <a:endParaRPr lang="en-US" altLang="zh-CN" sz="2500" spc="-140" dirty="0" smtClean="0">
              <a:latin typeface="Trebuchet MS"/>
              <a:cs typeface="Trebuchet MS"/>
            </a:endParaRPr>
          </a:p>
          <a:p>
            <a:pPr marL="241300" marR="550545" indent="-228600">
              <a:lnSpc>
                <a:spcPts val="25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zh-CN" sz="2500" spc="-170" dirty="0">
                <a:solidFill>
                  <a:srgbClr val="00B0F0"/>
                </a:solidFill>
                <a:latin typeface="Trebuchet MS"/>
                <a:cs typeface="Trebuchet MS"/>
              </a:rPr>
              <a:t>威胁：</a:t>
            </a:r>
            <a:r>
              <a:rPr lang="zh-CN" altLang="zh-CN" sz="2500" spc="-140" dirty="0">
                <a:latin typeface="Trebuchet MS"/>
                <a:cs typeface="Trebuchet MS"/>
              </a:rPr>
              <a:t>强烈的经济或政治动机</a:t>
            </a:r>
            <a:endParaRPr sz="2500" spc="-14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7200" y="3759798"/>
            <a:ext cx="2870515" cy="2641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8600" y="1366837"/>
            <a:ext cx="3194049" cy="2136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200" y="1366837"/>
            <a:ext cx="4540250" cy="2136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718" y="372532"/>
            <a:ext cx="679704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zh-CN" dirty="0"/>
              <a:t>高级持续</a:t>
            </a:r>
            <a:r>
              <a:rPr lang="zh-CN" altLang="en-US" dirty="0"/>
              <a:t>性</a:t>
            </a:r>
            <a:r>
              <a:rPr lang="zh-CN" altLang="zh-CN" dirty="0"/>
              <a:t>威胁</a:t>
            </a:r>
            <a:r>
              <a:rPr spc="-320" dirty="0" smtClean="0"/>
              <a:t>(</a:t>
            </a:r>
            <a:r>
              <a:rPr spc="-320" dirty="0"/>
              <a:t>APT)</a:t>
            </a:r>
          </a:p>
        </p:txBody>
      </p:sp>
      <p:sp>
        <p:nvSpPr>
          <p:cNvPr id="3" name="object 3"/>
          <p:cNvSpPr/>
          <p:nvPr/>
        </p:nvSpPr>
        <p:spPr>
          <a:xfrm>
            <a:off x="3505200" y="1163637"/>
            <a:ext cx="6629400" cy="4419600"/>
          </a:xfrm>
          <a:custGeom>
            <a:avLst/>
            <a:gdLst/>
            <a:ahLst/>
            <a:cxnLst/>
            <a:rect l="l" t="t" r="r" b="b"/>
            <a:pathLst>
              <a:path w="6629400" h="4419600">
                <a:moveTo>
                  <a:pt x="0" y="736615"/>
                </a:moveTo>
                <a:lnTo>
                  <a:pt x="1566" y="688182"/>
                </a:lnTo>
                <a:lnTo>
                  <a:pt x="6202" y="640586"/>
                </a:lnTo>
                <a:lnTo>
                  <a:pt x="13810" y="593924"/>
                </a:lnTo>
                <a:lnTo>
                  <a:pt x="24292" y="548292"/>
                </a:lnTo>
                <a:lnTo>
                  <a:pt x="37553" y="503788"/>
                </a:lnTo>
                <a:lnTo>
                  <a:pt x="53494" y="460508"/>
                </a:lnTo>
                <a:lnTo>
                  <a:pt x="72018" y="418551"/>
                </a:lnTo>
                <a:lnTo>
                  <a:pt x="93030" y="378012"/>
                </a:lnTo>
                <a:lnTo>
                  <a:pt x="116430" y="338989"/>
                </a:lnTo>
                <a:lnTo>
                  <a:pt x="142124" y="301580"/>
                </a:lnTo>
                <a:lnTo>
                  <a:pt x="170012" y="265880"/>
                </a:lnTo>
                <a:lnTo>
                  <a:pt x="199999" y="231987"/>
                </a:lnTo>
                <a:lnTo>
                  <a:pt x="231987" y="199999"/>
                </a:lnTo>
                <a:lnTo>
                  <a:pt x="265880" y="170012"/>
                </a:lnTo>
                <a:lnTo>
                  <a:pt x="301580" y="142124"/>
                </a:lnTo>
                <a:lnTo>
                  <a:pt x="338989" y="116430"/>
                </a:lnTo>
                <a:lnTo>
                  <a:pt x="378012" y="93030"/>
                </a:lnTo>
                <a:lnTo>
                  <a:pt x="418551" y="72018"/>
                </a:lnTo>
                <a:lnTo>
                  <a:pt x="460508" y="53494"/>
                </a:lnTo>
                <a:lnTo>
                  <a:pt x="503788" y="37553"/>
                </a:lnTo>
                <a:lnTo>
                  <a:pt x="548292" y="24292"/>
                </a:lnTo>
                <a:lnTo>
                  <a:pt x="593924" y="13810"/>
                </a:lnTo>
                <a:lnTo>
                  <a:pt x="640586" y="6202"/>
                </a:lnTo>
                <a:lnTo>
                  <a:pt x="688182" y="1566"/>
                </a:lnTo>
                <a:lnTo>
                  <a:pt x="736615" y="0"/>
                </a:lnTo>
                <a:lnTo>
                  <a:pt x="5892793" y="0"/>
                </a:lnTo>
                <a:lnTo>
                  <a:pt x="5941225" y="1566"/>
                </a:lnTo>
                <a:lnTo>
                  <a:pt x="5988821" y="6202"/>
                </a:lnTo>
                <a:lnTo>
                  <a:pt x="6035484" y="13810"/>
                </a:lnTo>
                <a:lnTo>
                  <a:pt x="6081115" y="24292"/>
                </a:lnTo>
                <a:lnTo>
                  <a:pt x="6125619" y="37553"/>
                </a:lnTo>
                <a:lnTo>
                  <a:pt x="6168898" y="53494"/>
                </a:lnTo>
                <a:lnTo>
                  <a:pt x="6210856" y="72018"/>
                </a:lnTo>
                <a:lnTo>
                  <a:pt x="6251394" y="93030"/>
                </a:lnTo>
                <a:lnTo>
                  <a:pt x="6290417" y="116430"/>
                </a:lnTo>
                <a:lnTo>
                  <a:pt x="6327826" y="142124"/>
                </a:lnTo>
                <a:lnTo>
                  <a:pt x="6363525" y="170012"/>
                </a:lnTo>
                <a:lnTo>
                  <a:pt x="6397418" y="199999"/>
                </a:lnTo>
                <a:lnTo>
                  <a:pt x="6429406" y="231987"/>
                </a:lnTo>
                <a:lnTo>
                  <a:pt x="6459392" y="265880"/>
                </a:lnTo>
                <a:lnTo>
                  <a:pt x="6487281" y="301580"/>
                </a:lnTo>
                <a:lnTo>
                  <a:pt x="6512974" y="338989"/>
                </a:lnTo>
                <a:lnTo>
                  <a:pt x="6536374" y="378012"/>
                </a:lnTo>
                <a:lnTo>
                  <a:pt x="6557385" y="418551"/>
                </a:lnTo>
                <a:lnTo>
                  <a:pt x="6575910" y="460508"/>
                </a:lnTo>
                <a:lnTo>
                  <a:pt x="6591851" y="503788"/>
                </a:lnTo>
                <a:lnTo>
                  <a:pt x="6605111" y="548292"/>
                </a:lnTo>
                <a:lnTo>
                  <a:pt x="6615593" y="593924"/>
                </a:lnTo>
                <a:lnTo>
                  <a:pt x="6623201" y="640586"/>
                </a:lnTo>
                <a:lnTo>
                  <a:pt x="6627836" y="688182"/>
                </a:lnTo>
                <a:lnTo>
                  <a:pt x="6629403" y="736615"/>
                </a:lnTo>
                <a:lnTo>
                  <a:pt x="6629403" y="3682992"/>
                </a:lnTo>
                <a:lnTo>
                  <a:pt x="6627836" y="3731424"/>
                </a:lnTo>
                <a:lnTo>
                  <a:pt x="6623201" y="3779020"/>
                </a:lnTo>
                <a:lnTo>
                  <a:pt x="6615593" y="3825682"/>
                </a:lnTo>
                <a:lnTo>
                  <a:pt x="6605111" y="3871314"/>
                </a:lnTo>
                <a:lnTo>
                  <a:pt x="6591851" y="3915818"/>
                </a:lnTo>
                <a:lnTo>
                  <a:pt x="6575910" y="3959097"/>
                </a:lnTo>
                <a:lnTo>
                  <a:pt x="6557385" y="4001055"/>
                </a:lnTo>
                <a:lnTo>
                  <a:pt x="6536374" y="4041593"/>
                </a:lnTo>
                <a:lnTo>
                  <a:pt x="6512974" y="4080615"/>
                </a:lnTo>
                <a:lnTo>
                  <a:pt x="6487281" y="4118025"/>
                </a:lnTo>
                <a:lnTo>
                  <a:pt x="6459392" y="4153724"/>
                </a:lnTo>
                <a:lnTo>
                  <a:pt x="6429406" y="4187616"/>
                </a:lnTo>
                <a:lnTo>
                  <a:pt x="6397418" y="4219604"/>
                </a:lnTo>
                <a:lnTo>
                  <a:pt x="6363525" y="4249591"/>
                </a:lnTo>
                <a:lnTo>
                  <a:pt x="6327826" y="4277479"/>
                </a:lnTo>
                <a:lnTo>
                  <a:pt x="6290417" y="4303172"/>
                </a:lnTo>
                <a:lnTo>
                  <a:pt x="6251394" y="4326573"/>
                </a:lnTo>
                <a:lnTo>
                  <a:pt x="6210856" y="4347584"/>
                </a:lnTo>
                <a:lnTo>
                  <a:pt x="6168898" y="4366108"/>
                </a:lnTo>
                <a:lnTo>
                  <a:pt x="6125619" y="4382049"/>
                </a:lnTo>
                <a:lnTo>
                  <a:pt x="6081115" y="4395309"/>
                </a:lnTo>
                <a:lnTo>
                  <a:pt x="6035484" y="4405792"/>
                </a:lnTo>
                <a:lnTo>
                  <a:pt x="5988821" y="4413399"/>
                </a:lnTo>
                <a:lnTo>
                  <a:pt x="5941225" y="4418035"/>
                </a:lnTo>
                <a:lnTo>
                  <a:pt x="5892793" y="4419602"/>
                </a:lnTo>
                <a:lnTo>
                  <a:pt x="736615" y="4419602"/>
                </a:lnTo>
                <a:lnTo>
                  <a:pt x="688182" y="4418035"/>
                </a:lnTo>
                <a:lnTo>
                  <a:pt x="640586" y="4413399"/>
                </a:lnTo>
                <a:lnTo>
                  <a:pt x="593924" y="4405792"/>
                </a:lnTo>
                <a:lnTo>
                  <a:pt x="548292" y="4395309"/>
                </a:lnTo>
                <a:lnTo>
                  <a:pt x="503788" y="4382049"/>
                </a:lnTo>
                <a:lnTo>
                  <a:pt x="460508" y="4366108"/>
                </a:lnTo>
                <a:lnTo>
                  <a:pt x="418551" y="4347584"/>
                </a:lnTo>
                <a:lnTo>
                  <a:pt x="378012" y="4326573"/>
                </a:lnTo>
                <a:lnTo>
                  <a:pt x="338989" y="4303172"/>
                </a:lnTo>
                <a:lnTo>
                  <a:pt x="301580" y="4277479"/>
                </a:lnTo>
                <a:lnTo>
                  <a:pt x="265880" y="4249591"/>
                </a:lnTo>
                <a:lnTo>
                  <a:pt x="231987" y="4219604"/>
                </a:lnTo>
                <a:lnTo>
                  <a:pt x="199999" y="4187616"/>
                </a:lnTo>
                <a:lnTo>
                  <a:pt x="170012" y="4153724"/>
                </a:lnTo>
                <a:lnTo>
                  <a:pt x="142124" y="4118025"/>
                </a:lnTo>
                <a:lnTo>
                  <a:pt x="116430" y="4080615"/>
                </a:lnTo>
                <a:lnTo>
                  <a:pt x="93030" y="4041593"/>
                </a:lnTo>
                <a:lnTo>
                  <a:pt x="72018" y="4001055"/>
                </a:lnTo>
                <a:lnTo>
                  <a:pt x="53494" y="3959097"/>
                </a:lnTo>
                <a:lnTo>
                  <a:pt x="37553" y="3915818"/>
                </a:lnTo>
                <a:lnTo>
                  <a:pt x="24292" y="3871314"/>
                </a:lnTo>
                <a:lnTo>
                  <a:pt x="13810" y="3825682"/>
                </a:lnTo>
                <a:lnTo>
                  <a:pt x="6202" y="3779020"/>
                </a:lnTo>
                <a:lnTo>
                  <a:pt x="1566" y="3731424"/>
                </a:lnTo>
                <a:lnTo>
                  <a:pt x="0" y="3682992"/>
                </a:lnTo>
                <a:lnTo>
                  <a:pt x="0" y="736615"/>
                </a:lnTo>
                <a:close/>
              </a:path>
            </a:pathLst>
          </a:custGeom>
          <a:ln w="52916">
            <a:solidFill>
              <a:srgbClr val="113A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0620" y="5119687"/>
            <a:ext cx="989330" cy="640080"/>
          </a:xfrm>
          <a:custGeom>
            <a:avLst/>
            <a:gdLst/>
            <a:ahLst/>
            <a:cxnLst/>
            <a:rect l="l" t="t" r="r" b="b"/>
            <a:pathLst>
              <a:path w="989329" h="640079">
                <a:moveTo>
                  <a:pt x="909142" y="159943"/>
                </a:moveTo>
                <a:lnTo>
                  <a:pt x="749198" y="159943"/>
                </a:lnTo>
                <a:lnTo>
                  <a:pt x="734113" y="198563"/>
                </a:lnTo>
                <a:lnTo>
                  <a:pt x="715999" y="236058"/>
                </a:lnTo>
                <a:lnTo>
                  <a:pt x="694968" y="272355"/>
                </a:lnTo>
                <a:lnTo>
                  <a:pt x="671133" y="307384"/>
                </a:lnTo>
                <a:lnTo>
                  <a:pt x="644605" y="341073"/>
                </a:lnTo>
                <a:lnTo>
                  <a:pt x="615498" y="373350"/>
                </a:lnTo>
                <a:lnTo>
                  <a:pt x="583923" y="404143"/>
                </a:lnTo>
                <a:lnTo>
                  <a:pt x="549993" y="433382"/>
                </a:lnTo>
                <a:lnTo>
                  <a:pt x="513820" y="460995"/>
                </a:lnTo>
                <a:lnTo>
                  <a:pt x="475516" y="486911"/>
                </a:lnTo>
                <a:lnTo>
                  <a:pt x="435194" y="511057"/>
                </a:lnTo>
                <a:lnTo>
                  <a:pt x="392966" y="533363"/>
                </a:lnTo>
                <a:lnTo>
                  <a:pt x="348944" y="553756"/>
                </a:lnTo>
                <a:lnTo>
                  <a:pt x="303241" y="572166"/>
                </a:lnTo>
                <a:lnTo>
                  <a:pt x="255968" y="588521"/>
                </a:lnTo>
                <a:lnTo>
                  <a:pt x="207239" y="602749"/>
                </a:lnTo>
                <a:lnTo>
                  <a:pt x="157165" y="614780"/>
                </a:lnTo>
                <a:lnTo>
                  <a:pt x="105859" y="624540"/>
                </a:lnTo>
                <a:lnTo>
                  <a:pt x="53433" y="631960"/>
                </a:lnTo>
                <a:lnTo>
                  <a:pt x="0" y="636967"/>
                </a:lnTo>
                <a:lnTo>
                  <a:pt x="54407" y="639492"/>
                </a:lnTo>
                <a:lnTo>
                  <a:pt x="108313" y="639455"/>
                </a:lnTo>
                <a:lnTo>
                  <a:pt x="161596" y="636920"/>
                </a:lnTo>
                <a:lnTo>
                  <a:pt x="214134" y="631951"/>
                </a:lnTo>
                <a:lnTo>
                  <a:pt x="265807" y="624612"/>
                </a:lnTo>
                <a:lnTo>
                  <a:pt x="316492" y="614966"/>
                </a:lnTo>
                <a:lnTo>
                  <a:pt x="366067" y="603078"/>
                </a:lnTo>
                <a:lnTo>
                  <a:pt x="414411" y="589011"/>
                </a:lnTo>
                <a:lnTo>
                  <a:pt x="461403" y="572828"/>
                </a:lnTo>
                <a:lnTo>
                  <a:pt x="506920" y="554595"/>
                </a:lnTo>
                <a:lnTo>
                  <a:pt x="550842" y="534374"/>
                </a:lnTo>
                <a:lnTo>
                  <a:pt x="593046" y="512230"/>
                </a:lnTo>
                <a:lnTo>
                  <a:pt x="633411" y="488226"/>
                </a:lnTo>
                <a:lnTo>
                  <a:pt x="671815" y="462426"/>
                </a:lnTo>
                <a:lnTo>
                  <a:pt x="708136" y="434894"/>
                </a:lnTo>
                <a:lnTo>
                  <a:pt x="742253" y="405694"/>
                </a:lnTo>
                <a:lnTo>
                  <a:pt x="774045" y="374890"/>
                </a:lnTo>
                <a:lnTo>
                  <a:pt x="803389" y="342544"/>
                </a:lnTo>
                <a:lnTo>
                  <a:pt x="830164" y="308723"/>
                </a:lnTo>
                <a:lnTo>
                  <a:pt x="854249" y="273488"/>
                </a:lnTo>
                <a:lnTo>
                  <a:pt x="875521" y="236904"/>
                </a:lnTo>
                <a:lnTo>
                  <a:pt x="893859" y="199034"/>
                </a:lnTo>
                <a:lnTo>
                  <a:pt x="909142" y="159943"/>
                </a:lnTo>
                <a:close/>
              </a:path>
              <a:path w="989329" h="640079">
                <a:moveTo>
                  <a:pt x="856361" y="0"/>
                </a:moveTo>
                <a:lnTo>
                  <a:pt x="669226" y="159943"/>
                </a:lnTo>
                <a:lnTo>
                  <a:pt x="989114" y="159943"/>
                </a:lnTo>
                <a:lnTo>
                  <a:pt x="8563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4300" y="5119687"/>
            <a:ext cx="1016635" cy="640080"/>
          </a:xfrm>
          <a:custGeom>
            <a:avLst/>
            <a:gdLst/>
            <a:ahLst/>
            <a:cxnLst/>
            <a:rect l="l" t="t" r="r" b="b"/>
            <a:pathLst>
              <a:path w="1016635" h="640079">
                <a:moveTo>
                  <a:pt x="159943" y="0"/>
                </a:moveTo>
                <a:lnTo>
                  <a:pt x="0" y="0"/>
                </a:lnTo>
                <a:lnTo>
                  <a:pt x="1684" y="40459"/>
                </a:lnTo>
                <a:lnTo>
                  <a:pt x="6672" y="80249"/>
                </a:lnTo>
                <a:lnTo>
                  <a:pt x="14861" y="119296"/>
                </a:lnTo>
                <a:lnTo>
                  <a:pt x="26153" y="157524"/>
                </a:lnTo>
                <a:lnTo>
                  <a:pt x="40447" y="194859"/>
                </a:lnTo>
                <a:lnTo>
                  <a:pt x="57642" y="231225"/>
                </a:lnTo>
                <a:lnTo>
                  <a:pt x="77638" y="266548"/>
                </a:lnTo>
                <a:lnTo>
                  <a:pt x="100335" y="300753"/>
                </a:lnTo>
                <a:lnTo>
                  <a:pt x="125632" y="333765"/>
                </a:lnTo>
                <a:lnTo>
                  <a:pt x="153429" y="365508"/>
                </a:lnTo>
                <a:lnTo>
                  <a:pt x="183627" y="395908"/>
                </a:lnTo>
                <a:lnTo>
                  <a:pt x="216124" y="424889"/>
                </a:lnTo>
                <a:lnTo>
                  <a:pt x="250820" y="452378"/>
                </a:lnTo>
                <a:lnTo>
                  <a:pt x="287615" y="478299"/>
                </a:lnTo>
                <a:lnTo>
                  <a:pt x="326409" y="502577"/>
                </a:lnTo>
                <a:lnTo>
                  <a:pt x="367101" y="525137"/>
                </a:lnTo>
                <a:lnTo>
                  <a:pt x="409591" y="545904"/>
                </a:lnTo>
                <a:lnTo>
                  <a:pt x="453778" y="564803"/>
                </a:lnTo>
                <a:lnTo>
                  <a:pt x="499564" y="581759"/>
                </a:lnTo>
                <a:lnTo>
                  <a:pt x="546846" y="596698"/>
                </a:lnTo>
                <a:lnTo>
                  <a:pt x="595525" y="609544"/>
                </a:lnTo>
                <a:lnTo>
                  <a:pt x="645500" y="620223"/>
                </a:lnTo>
                <a:lnTo>
                  <a:pt x="696672" y="628659"/>
                </a:lnTo>
                <a:lnTo>
                  <a:pt x="748939" y="634777"/>
                </a:lnTo>
                <a:lnTo>
                  <a:pt x="802202" y="638503"/>
                </a:lnTo>
                <a:lnTo>
                  <a:pt x="856361" y="639762"/>
                </a:lnTo>
                <a:lnTo>
                  <a:pt x="1016292" y="639762"/>
                </a:lnTo>
                <a:lnTo>
                  <a:pt x="962135" y="638503"/>
                </a:lnTo>
                <a:lnTo>
                  <a:pt x="908873" y="634777"/>
                </a:lnTo>
                <a:lnTo>
                  <a:pt x="856607" y="628659"/>
                </a:lnTo>
                <a:lnTo>
                  <a:pt x="805436" y="620223"/>
                </a:lnTo>
                <a:lnTo>
                  <a:pt x="755462" y="609544"/>
                </a:lnTo>
                <a:lnTo>
                  <a:pt x="706784" y="596698"/>
                </a:lnTo>
                <a:lnTo>
                  <a:pt x="659502" y="581759"/>
                </a:lnTo>
                <a:lnTo>
                  <a:pt x="613718" y="564803"/>
                </a:lnTo>
                <a:lnTo>
                  <a:pt x="569531" y="545904"/>
                </a:lnTo>
                <a:lnTo>
                  <a:pt x="527041" y="525137"/>
                </a:lnTo>
                <a:lnTo>
                  <a:pt x="486350" y="502577"/>
                </a:lnTo>
                <a:lnTo>
                  <a:pt x="447557" y="478299"/>
                </a:lnTo>
                <a:lnTo>
                  <a:pt x="410762" y="452378"/>
                </a:lnTo>
                <a:lnTo>
                  <a:pt x="376066" y="424889"/>
                </a:lnTo>
                <a:lnTo>
                  <a:pt x="343570" y="395908"/>
                </a:lnTo>
                <a:lnTo>
                  <a:pt x="313372" y="365508"/>
                </a:lnTo>
                <a:lnTo>
                  <a:pt x="285575" y="333765"/>
                </a:lnTo>
                <a:lnTo>
                  <a:pt x="260278" y="300753"/>
                </a:lnTo>
                <a:lnTo>
                  <a:pt x="237581" y="266548"/>
                </a:lnTo>
                <a:lnTo>
                  <a:pt x="217585" y="231225"/>
                </a:lnTo>
                <a:lnTo>
                  <a:pt x="200390" y="194859"/>
                </a:lnTo>
                <a:lnTo>
                  <a:pt x="186097" y="157524"/>
                </a:lnTo>
                <a:lnTo>
                  <a:pt x="174805" y="119296"/>
                </a:lnTo>
                <a:lnTo>
                  <a:pt x="166615" y="80249"/>
                </a:lnTo>
                <a:lnTo>
                  <a:pt x="161628" y="40459"/>
                </a:lnTo>
                <a:lnTo>
                  <a:pt x="159943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4300" y="5119687"/>
            <a:ext cx="1925955" cy="640080"/>
          </a:xfrm>
          <a:custGeom>
            <a:avLst/>
            <a:gdLst/>
            <a:ahLst/>
            <a:cxnLst/>
            <a:rect l="l" t="t" r="r" b="b"/>
            <a:pathLst>
              <a:path w="1925954" h="640079">
                <a:moveTo>
                  <a:pt x="936327" y="636967"/>
                </a:moveTo>
                <a:lnTo>
                  <a:pt x="989761" y="631960"/>
                </a:lnTo>
                <a:lnTo>
                  <a:pt x="1042186" y="624540"/>
                </a:lnTo>
                <a:lnTo>
                  <a:pt x="1093492" y="614780"/>
                </a:lnTo>
                <a:lnTo>
                  <a:pt x="1143565" y="602750"/>
                </a:lnTo>
                <a:lnTo>
                  <a:pt x="1192294" y="588521"/>
                </a:lnTo>
                <a:lnTo>
                  <a:pt x="1239565" y="572167"/>
                </a:lnTo>
                <a:lnTo>
                  <a:pt x="1285268" y="553757"/>
                </a:lnTo>
                <a:lnTo>
                  <a:pt x="1329289" y="533363"/>
                </a:lnTo>
                <a:lnTo>
                  <a:pt x="1371516" y="511057"/>
                </a:lnTo>
                <a:lnTo>
                  <a:pt x="1411837" y="486911"/>
                </a:lnTo>
                <a:lnTo>
                  <a:pt x="1450140" y="460996"/>
                </a:lnTo>
                <a:lnTo>
                  <a:pt x="1486313" y="433382"/>
                </a:lnTo>
                <a:lnTo>
                  <a:pt x="1520243" y="404143"/>
                </a:lnTo>
                <a:lnTo>
                  <a:pt x="1551817" y="373349"/>
                </a:lnTo>
                <a:lnTo>
                  <a:pt x="1580924" y="341072"/>
                </a:lnTo>
                <a:lnTo>
                  <a:pt x="1607452" y="307383"/>
                </a:lnTo>
                <a:lnTo>
                  <a:pt x="1631288" y="272354"/>
                </a:lnTo>
                <a:lnTo>
                  <a:pt x="1652319" y="236056"/>
                </a:lnTo>
                <a:lnTo>
                  <a:pt x="1670434" y="198561"/>
                </a:lnTo>
                <a:lnTo>
                  <a:pt x="1685520" y="159941"/>
                </a:lnTo>
                <a:lnTo>
                  <a:pt x="1605550" y="159941"/>
                </a:lnTo>
                <a:lnTo>
                  <a:pt x="1792681" y="0"/>
                </a:lnTo>
                <a:lnTo>
                  <a:pt x="1925431" y="159941"/>
                </a:lnTo>
                <a:lnTo>
                  <a:pt x="1845461" y="159941"/>
                </a:lnTo>
                <a:lnTo>
                  <a:pt x="1829880" y="199702"/>
                </a:lnTo>
                <a:lnTo>
                  <a:pt x="1811113" y="238233"/>
                </a:lnTo>
                <a:lnTo>
                  <a:pt x="1789285" y="275460"/>
                </a:lnTo>
                <a:lnTo>
                  <a:pt x="1764522" y="311311"/>
                </a:lnTo>
                <a:lnTo>
                  <a:pt x="1736951" y="345713"/>
                </a:lnTo>
                <a:lnTo>
                  <a:pt x="1706695" y="378593"/>
                </a:lnTo>
                <a:lnTo>
                  <a:pt x="1673882" y="409880"/>
                </a:lnTo>
                <a:lnTo>
                  <a:pt x="1638636" y="439499"/>
                </a:lnTo>
                <a:lnTo>
                  <a:pt x="1601084" y="467378"/>
                </a:lnTo>
                <a:lnTo>
                  <a:pt x="1561352" y="493445"/>
                </a:lnTo>
                <a:lnTo>
                  <a:pt x="1519564" y="517627"/>
                </a:lnTo>
                <a:lnTo>
                  <a:pt x="1475846" y="539851"/>
                </a:lnTo>
                <a:lnTo>
                  <a:pt x="1430325" y="560044"/>
                </a:lnTo>
                <a:lnTo>
                  <a:pt x="1383125" y="578134"/>
                </a:lnTo>
                <a:lnTo>
                  <a:pt x="1334374" y="594048"/>
                </a:lnTo>
                <a:lnTo>
                  <a:pt x="1284195" y="607713"/>
                </a:lnTo>
                <a:lnTo>
                  <a:pt x="1232716" y="619057"/>
                </a:lnTo>
                <a:lnTo>
                  <a:pt x="1180061" y="628006"/>
                </a:lnTo>
                <a:lnTo>
                  <a:pt x="1126356" y="634489"/>
                </a:lnTo>
                <a:lnTo>
                  <a:pt x="1071727" y="638431"/>
                </a:lnTo>
                <a:lnTo>
                  <a:pt x="1016300" y="639762"/>
                </a:lnTo>
                <a:lnTo>
                  <a:pt x="856358" y="639762"/>
                </a:lnTo>
                <a:lnTo>
                  <a:pt x="802200" y="638503"/>
                </a:lnTo>
                <a:lnTo>
                  <a:pt x="748938" y="634777"/>
                </a:lnTo>
                <a:lnTo>
                  <a:pt x="696671" y="628659"/>
                </a:lnTo>
                <a:lnTo>
                  <a:pt x="645500" y="620223"/>
                </a:lnTo>
                <a:lnTo>
                  <a:pt x="595525" y="609545"/>
                </a:lnTo>
                <a:lnTo>
                  <a:pt x="546846" y="596699"/>
                </a:lnTo>
                <a:lnTo>
                  <a:pt x="499564" y="581760"/>
                </a:lnTo>
                <a:lnTo>
                  <a:pt x="453779" y="564804"/>
                </a:lnTo>
                <a:lnTo>
                  <a:pt x="409592" y="545905"/>
                </a:lnTo>
                <a:lnTo>
                  <a:pt x="367102" y="525138"/>
                </a:lnTo>
                <a:lnTo>
                  <a:pt x="326410" y="502578"/>
                </a:lnTo>
                <a:lnTo>
                  <a:pt x="287616" y="478300"/>
                </a:lnTo>
                <a:lnTo>
                  <a:pt x="250821" y="452380"/>
                </a:lnTo>
                <a:lnTo>
                  <a:pt x="216125" y="424891"/>
                </a:lnTo>
                <a:lnTo>
                  <a:pt x="183628" y="395909"/>
                </a:lnTo>
                <a:lnTo>
                  <a:pt x="153430" y="365510"/>
                </a:lnTo>
                <a:lnTo>
                  <a:pt x="125633" y="333766"/>
                </a:lnTo>
                <a:lnTo>
                  <a:pt x="100335" y="300755"/>
                </a:lnTo>
                <a:lnTo>
                  <a:pt x="77638" y="266550"/>
                </a:lnTo>
                <a:lnTo>
                  <a:pt x="57642" y="231227"/>
                </a:lnTo>
                <a:lnTo>
                  <a:pt x="40447" y="194861"/>
                </a:lnTo>
                <a:lnTo>
                  <a:pt x="26153" y="157526"/>
                </a:lnTo>
                <a:lnTo>
                  <a:pt x="14862" y="119297"/>
                </a:lnTo>
                <a:lnTo>
                  <a:pt x="6672" y="80250"/>
                </a:lnTo>
                <a:lnTo>
                  <a:pt x="1684" y="40459"/>
                </a:lnTo>
                <a:lnTo>
                  <a:pt x="0" y="0"/>
                </a:lnTo>
                <a:lnTo>
                  <a:pt x="159941" y="0"/>
                </a:lnTo>
                <a:lnTo>
                  <a:pt x="161625" y="40459"/>
                </a:lnTo>
                <a:lnTo>
                  <a:pt x="166613" y="80250"/>
                </a:lnTo>
                <a:lnTo>
                  <a:pt x="174803" y="119297"/>
                </a:lnTo>
                <a:lnTo>
                  <a:pt x="186095" y="157526"/>
                </a:lnTo>
                <a:lnTo>
                  <a:pt x="200388" y="194861"/>
                </a:lnTo>
                <a:lnTo>
                  <a:pt x="217583" y="231227"/>
                </a:lnTo>
                <a:lnTo>
                  <a:pt x="237579" y="266550"/>
                </a:lnTo>
                <a:lnTo>
                  <a:pt x="260276" y="300755"/>
                </a:lnTo>
                <a:lnTo>
                  <a:pt x="285574" y="333766"/>
                </a:lnTo>
                <a:lnTo>
                  <a:pt x="313371" y="365510"/>
                </a:lnTo>
                <a:lnTo>
                  <a:pt x="343569" y="395909"/>
                </a:lnTo>
                <a:lnTo>
                  <a:pt x="376066" y="424891"/>
                </a:lnTo>
                <a:lnTo>
                  <a:pt x="410762" y="452380"/>
                </a:lnTo>
                <a:lnTo>
                  <a:pt x="447557" y="478300"/>
                </a:lnTo>
                <a:lnTo>
                  <a:pt x="486351" y="502578"/>
                </a:lnTo>
                <a:lnTo>
                  <a:pt x="527043" y="525138"/>
                </a:lnTo>
                <a:lnTo>
                  <a:pt x="569533" y="545905"/>
                </a:lnTo>
                <a:lnTo>
                  <a:pt x="613721" y="564804"/>
                </a:lnTo>
                <a:lnTo>
                  <a:pt x="659506" y="581760"/>
                </a:lnTo>
                <a:lnTo>
                  <a:pt x="706788" y="596699"/>
                </a:lnTo>
                <a:lnTo>
                  <a:pt x="755467" y="609545"/>
                </a:lnTo>
                <a:lnTo>
                  <a:pt x="805442" y="620223"/>
                </a:lnTo>
                <a:lnTo>
                  <a:pt x="856613" y="628659"/>
                </a:lnTo>
                <a:lnTo>
                  <a:pt x="908880" y="634777"/>
                </a:lnTo>
                <a:lnTo>
                  <a:pt x="962142" y="638503"/>
                </a:lnTo>
                <a:lnTo>
                  <a:pt x="1016300" y="639762"/>
                </a:lnTo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7400" y="4876800"/>
            <a:ext cx="990600" cy="97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6100" y="4384675"/>
            <a:ext cx="1181100" cy="330200"/>
          </a:xfrm>
          <a:custGeom>
            <a:avLst/>
            <a:gdLst/>
            <a:ahLst/>
            <a:cxnLst/>
            <a:rect l="l" t="t" r="r" b="b"/>
            <a:pathLst>
              <a:path w="1181100" h="330200">
                <a:moveTo>
                  <a:pt x="1016000" y="0"/>
                </a:moveTo>
                <a:lnTo>
                  <a:pt x="1016000" y="82550"/>
                </a:lnTo>
                <a:lnTo>
                  <a:pt x="0" y="82550"/>
                </a:lnTo>
                <a:lnTo>
                  <a:pt x="0" y="247650"/>
                </a:lnTo>
                <a:lnTo>
                  <a:pt x="1016000" y="247650"/>
                </a:lnTo>
                <a:lnTo>
                  <a:pt x="1016000" y="330200"/>
                </a:lnTo>
                <a:lnTo>
                  <a:pt x="1181100" y="165100"/>
                </a:lnTo>
                <a:lnTo>
                  <a:pt x="1016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6100" y="4384675"/>
            <a:ext cx="1181100" cy="330200"/>
          </a:xfrm>
          <a:custGeom>
            <a:avLst/>
            <a:gdLst/>
            <a:ahLst/>
            <a:cxnLst/>
            <a:rect l="l" t="t" r="r" b="b"/>
            <a:pathLst>
              <a:path w="1181100" h="330200">
                <a:moveTo>
                  <a:pt x="1016000" y="330200"/>
                </a:moveTo>
                <a:lnTo>
                  <a:pt x="1016000" y="247649"/>
                </a:lnTo>
                <a:lnTo>
                  <a:pt x="0" y="247649"/>
                </a:lnTo>
                <a:lnTo>
                  <a:pt x="0" y="82549"/>
                </a:lnTo>
                <a:lnTo>
                  <a:pt x="1016000" y="82549"/>
                </a:lnTo>
                <a:lnTo>
                  <a:pt x="1016000" y="0"/>
                </a:lnTo>
                <a:lnTo>
                  <a:pt x="1181100" y="165100"/>
                </a:lnTo>
                <a:lnTo>
                  <a:pt x="1016000" y="330200"/>
                </a:lnTo>
                <a:close/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37600" y="5753100"/>
            <a:ext cx="1422400" cy="43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53325" y="3800475"/>
            <a:ext cx="1390650" cy="1390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67145" y="4230098"/>
            <a:ext cx="938530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125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72059" y="5119687"/>
            <a:ext cx="1231900" cy="574675"/>
          </a:xfrm>
          <a:custGeom>
            <a:avLst/>
            <a:gdLst/>
            <a:ahLst/>
            <a:cxnLst/>
            <a:rect l="l" t="t" r="r" b="b"/>
            <a:pathLst>
              <a:path w="1231900" h="574675">
                <a:moveTo>
                  <a:pt x="1159522" y="143675"/>
                </a:moveTo>
                <a:lnTo>
                  <a:pt x="1015847" y="143675"/>
                </a:lnTo>
                <a:lnTo>
                  <a:pt x="999185" y="173386"/>
                </a:lnTo>
                <a:lnTo>
                  <a:pt x="979612" y="202358"/>
                </a:lnTo>
                <a:lnTo>
                  <a:pt x="932102" y="257930"/>
                </a:lnTo>
                <a:lnTo>
                  <a:pt x="904350" y="284452"/>
                </a:lnTo>
                <a:lnTo>
                  <a:pt x="874057" y="310078"/>
                </a:lnTo>
                <a:lnTo>
                  <a:pt x="841316" y="334769"/>
                </a:lnTo>
                <a:lnTo>
                  <a:pt x="806220" y="358486"/>
                </a:lnTo>
                <a:lnTo>
                  <a:pt x="768861" y="381190"/>
                </a:lnTo>
                <a:lnTo>
                  <a:pt x="729332" y="402842"/>
                </a:lnTo>
                <a:lnTo>
                  <a:pt x="687726" y="423402"/>
                </a:lnTo>
                <a:lnTo>
                  <a:pt x="644136" y="442832"/>
                </a:lnTo>
                <a:lnTo>
                  <a:pt x="598653" y="461091"/>
                </a:lnTo>
                <a:lnTo>
                  <a:pt x="551372" y="478141"/>
                </a:lnTo>
                <a:lnTo>
                  <a:pt x="502383" y="493942"/>
                </a:lnTo>
                <a:lnTo>
                  <a:pt x="451782" y="508456"/>
                </a:lnTo>
                <a:lnTo>
                  <a:pt x="399659" y="521643"/>
                </a:lnTo>
                <a:lnTo>
                  <a:pt x="346108" y="533463"/>
                </a:lnTo>
                <a:lnTo>
                  <a:pt x="291221" y="543878"/>
                </a:lnTo>
                <a:lnTo>
                  <a:pt x="235092" y="552849"/>
                </a:lnTo>
                <a:lnTo>
                  <a:pt x="177812" y="560335"/>
                </a:lnTo>
                <a:lnTo>
                  <a:pt x="119475" y="566299"/>
                </a:lnTo>
                <a:lnTo>
                  <a:pt x="60173" y="570700"/>
                </a:lnTo>
                <a:lnTo>
                  <a:pt x="0" y="573500"/>
                </a:lnTo>
                <a:lnTo>
                  <a:pt x="59557" y="574650"/>
                </a:lnTo>
                <a:lnTo>
                  <a:pt x="118601" y="574205"/>
                </a:lnTo>
                <a:lnTo>
                  <a:pt x="177038" y="572197"/>
                </a:lnTo>
                <a:lnTo>
                  <a:pt x="234777" y="568661"/>
                </a:lnTo>
                <a:lnTo>
                  <a:pt x="291727" y="563631"/>
                </a:lnTo>
                <a:lnTo>
                  <a:pt x="347797" y="557141"/>
                </a:lnTo>
                <a:lnTo>
                  <a:pt x="402893" y="549224"/>
                </a:lnTo>
                <a:lnTo>
                  <a:pt x="456926" y="539915"/>
                </a:lnTo>
                <a:lnTo>
                  <a:pt x="509802" y="529248"/>
                </a:lnTo>
                <a:lnTo>
                  <a:pt x="561432" y="517257"/>
                </a:lnTo>
                <a:lnTo>
                  <a:pt x="611722" y="503975"/>
                </a:lnTo>
                <a:lnTo>
                  <a:pt x="660582" y="489436"/>
                </a:lnTo>
                <a:lnTo>
                  <a:pt x="707920" y="473675"/>
                </a:lnTo>
                <a:lnTo>
                  <a:pt x="753644" y="456726"/>
                </a:lnTo>
                <a:lnTo>
                  <a:pt x="797662" y="438622"/>
                </a:lnTo>
                <a:lnTo>
                  <a:pt x="839884" y="419397"/>
                </a:lnTo>
                <a:lnTo>
                  <a:pt x="880217" y="399086"/>
                </a:lnTo>
                <a:lnTo>
                  <a:pt x="918570" y="377722"/>
                </a:lnTo>
                <a:lnTo>
                  <a:pt x="954851" y="355339"/>
                </a:lnTo>
                <a:lnTo>
                  <a:pt x="988968" y="331971"/>
                </a:lnTo>
                <a:lnTo>
                  <a:pt x="1020831" y="307652"/>
                </a:lnTo>
                <a:lnTo>
                  <a:pt x="1050347" y="282417"/>
                </a:lnTo>
                <a:lnTo>
                  <a:pt x="1101973" y="229331"/>
                </a:lnTo>
                <a:lnTo>
                  <a:pt x="1143113" y="172985"/>
                </a:lnTo>
                <a:lnTo>
                  <a:pt x="1159522" y="143675"/>
                </a:lnTo>
                <a:close/>
              </a:path>
              <a:path w="1231900" h="574675">
                <a:moveTo>
                  <a:pt x="1123365" y="0"/>
                </a:moveTo>
                <a:lnTo>
                  <a:pt x="944029" y="143675"/>
                </a:lnTo>
                <a:lnTo>
                  <a:pt x="1231353" y="143675"/>
                </a:lnTo>
                <a:lnTo>
                  <a:pt x="11233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76875" y="5119687"/>
            <a:ext cx="1267460" cy="574675"/>
          </a:xfrm>
          <a:custGeom>
            <a:avLst/>
            <a:gdLst/>
            <a:ahLst/>
            <a:cxnLst/>
            <a:rect l="l" t="t" r="r" b="b"/>
            <a:pathLst>
              <a:path w="1267459" h="574675">
                <a:moveTo>
                  <a:pt x="143675" y="0"/>
                </a:moveTo>
                <a:lnTo>
                  <a:pt x="0" y="0"/>
                </a:lnTo>
                <a:lnTo>
                  <a:pt x="1662" y="31530"/>
                </a:lnTo>
                <a:lnTo>
                  <a:pt x="14702" y="93215"/>
                </a:lnTo>
                <a:lnTo>
                  <a:pt x="40127" y="152771"/>
                </a:lnTo>
                <a:lnTo>
                  <a:pt x="77250" y="209849"/>
                </a:lnTo>
                <a:lnTo>
                  <a:pt x="125387" y="264096"/>
                </a:lnTo>
                <a:lnTo>
                  <a:pt x="153371" y="290050"/>
                </a:lnTo>
                <a:lnTo>
                  <a:pt x="183851" y="315164"/>
                </a:lnTo>
                <a:lnTo>
                  <a:pt x="216742" y="339396"/>
                </a:lnTo>
                <a:lnTo>
                  <a:pt x="251959" y="362701"/>
                </a:lnTo>
                <a:lnTo>
                  <a:pt x="289414" y="385036"/>
                </a:lnTo>
                <a:lnTo>
                  <a:pt x="329023" y="406357"/>
                </a:lnTo>
                <a:lnTo>
                  <a:pt x="370700" y="426619"/>
                </a:lnTo>
                <a:lnTo>
                  <a:pt x="414360" y="445781"/>
                </a:lnTo>
                <a:lnTo>
                  <a:pt x="459916" y="463796"/>
                </a:lnTo>
                <a:lnTo>
                  <a:pt x="507283" y="480622"/>
                </a:lnTo>
                <a:lnTo>
                  <a:pt x="556376" y="496215"/>
                </a:lnTo>
                <a:lnTo>
                  <a:pt x="607109" y="510531"/>
                </a:lnTo>
                <a:lnTo>
                  <a:pt x="659395" y="523525"/>
                </a:lnTo>
                <a:lnTo>
                  <a:pt x="713150" y="535156"/>
                </a:lnTo>
                <a:lnTo>
                  <a:pt x="768287" y="545377"/>
                </a:lnTo>
                <a:lnTo>
                  <a:pt x="824722" y="554147"/>
                </a:lnTo>
                <a:lnTo>
                  <a:pt x="882368" y="561420"/>
                </a:lnTo>
                <a:lnTo>
                  <a:pt x="941140" y="567153"/>
                </a:lnTo>
                <a:lnTo>
                  <a:pt x="1000951" y="571302"/>
                </a:lnTo>
                <a:lnTo>
                  <a:pt x="1061718" y="573824"/>
                </a:lnTo>
                <a:lnTo>
                  <a:pt x="1123353" y="574675"/>
                </a:lnTo>
                <a:lnTo>
                  <a:pt x="1267028" y="574675"/>
                </a:lnTo>
                <a:lnTo>
                  <a:pt x="1205392" y="573824"/>
                </a:lnTo>
                <a:lnTo>
                  <a:pt x="1144624" y="571302"/>
                </a:lnTo>
                <a:lnTo>
                  <a:pt x="1084812" y="567153"/>
                </a:lnTo>
                <a:lnTo>
                  <a:pt x="1026039" y="561420"/>
                </a:lnTo>
                <a:lnTo>
                  <a:pt x="968393" y="554147"/>
                </a:lnTo>
                <a:lnTo>
                  <a:pt x="911958" y="545377"/>
                </a:lnTo>
                <a:lnTo>
                  <a:pt x="856820" y="535156"/>
                </a:lnTo>
                <a:lnTo>
                  <a:pt x="803065" y="523525"/>
                </a:lnTo>
                <a:lnTo>
                  <a:pt x="750778" y="510531"/>
                </a:lnTo>
                <a:lnTo>
                  <a:pt x="700046" y="496215"/>
                </a:lnTo>
                <a:lnTo>
                  <a:pt x="650953" y="480622"/>
                </a:lnTo>
                <a:lnTo>
                  <a:pt x="603586" y="463796"/>
                </a:lnTo>
                <a:lnTo>
                  <a:pt x="558030" y="445781"/>
                </a:lnTo>
                <a:lnTo>
                  <a:pt x="514370" y="426619"/>
                </a:lnTo>
                <a:lnTo>
                  <a:pt x="472693" y="406357"/>
                </a:lnTo>
                <a:lnTo>
                  <a:pt x="433085" y="385036"/>
                </a:lnTo>
                <a:lnTo>
                  <a:pt x="395630" y="362701"/>
                </a:lnTo>
                <a:lnTo>
                  <a:pt x="360414" y="339396"/>
                </a:lnTo>
                <a:lnTo>
                  <a:pt x="327523" y="315164"/>
                </a:lnTo>
                <a:lnTo>
                  <a:pt x="297043" y="290050"/>
                </a:lnTo>
                <a:lnTo>
                  <a:pt x="269059" y="264096"/>
                </a:lnTo>
                <a:lnTo>
                  <a:pt x="220924" y="209849"/>
                </a:lnTo>
                <a:lnTo>
                  <a:pt x="183801" y="152771"/>
                </a:lnTo>
                <a:lnTo>
                  <a:pt x="158377" y="93215"/>
                </a:lnTo>
                <a:lnTo>
                  <a:pt x="145337" y="31530"/>
                </a:lnTo>
                <a:lnTo>
                  <a:pt x="143675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6875" y="5119687"/>
            <a:ext cx="2426970" cy="574675"/>
          </a:xfrm>
          <a:custGeom>
            <a:avLst/>
            <a:gdLst/>
            <a:ahLst/>
            <a:cxnLst/>
            <a:rect l="l" t="t" r="r" b="b"/>
            <a:pathLst>
              <a:path w="2426970" h="574675">
                <a:moveTo>
                  <a:pt x="1195190" y="573498"/>
                </a:moveTo>
                <a:lnTo>
                  <a:pt x="1255364" y="570698"/>
                </a:lnTo>
                <a:lnTo>
                  <a:pt x="1314665" y="566297"/>
                </a:lnTo>
                <a:lnTo>
                  <a:pt x="1373002" y="560334"/>
                </a:lnTo>
                <a:lnTo>
                  <a:pt x="1430282" y="552847"/>
                </a:lnTo>
                <a:lnTo>
                  <a:pt x="1486411" y="543877"/>
                </a:lnTo>
                <a:lnTo>
                  <a:pt x="1541297" y="533461"/>
                </a:lnTo>
                <a:lnTo>
                  <a:pt x="1594848" y="521641"/>
                </a:lnTo>
                <a:lnTo>
                  <a:pt x="1646970" y="508454"/>
                </a:lnTo>
                <a:lnTo>
                  <a:pt x="1697572" y="493940"/>
                </a:lnTo>
                <a:lnTo>
                  <a:pt x="1746559" y="478139"/>
                </a:lnTo>
                <a:lnTo>
                  <a:pt x="1793841" y="461089"/>
                </a:lnTo>
                <a:lnTo>
                  <a:pt x="1839323" y="442830"/>
                </a:lnTo>
                <a:lnTo>
                  <a:pt x="1882914" y="423400"/>
                </a:lnTo>
                <a:lnTo>
                  <a:pt x="1924520" y="402840"/>
                </a:lnTo>
                <a:lnTo>
                  <a:pt x="1964049" y="381188"/>
                </a:lnTo>
                <a:lnTo>
                  <a:pt x="2001408" y="358483"/>
                </a:lnTo>
                <a:lnTo>
                  <a:pt x="2036504" y="334766"/>
                </a:lnTo>
                <a:lnTo>
                  <a:pt x="2069245" y="310074"/>
                </a:lnTo>
                <a:lnTo>
                  <a:pt x="2099539" y="284448"/>
                </a:lnTo>
                <a:lnTo>
                  <a:pt x="2127291" y="257926"/>
                </a:lnTo>
                <a:lnTo>
                  <a:pt x="2174804" y="202352"/>
                </a:lnTo>
                <a:lnTo>
                  <a:pt x="2211041" y="143668"/>
                </a:lnTo>
                <a:lnTo>
                  <a:pt x="2139211" y="143670"/>
                </a:lnTo>
                <a:lnTo>
                  <a:pt x="2318551" y="0"/>
                </a:lnTo>
                <a:lnTo>
                  <a:pt x="2426541" y="143670"/>
                </a:lnTo>
                <a:lnTo>
                  <a:pt x="2354711" y="143670"/>
                </a:lnTo>
                <a:lnTo>
                  <a:pt x="2337826" y="173744"/>
                </a:lnTo>
                <a:lnTo>
                  <a:pt x="2295251" y="231535"/>
                </a:lnTo>
                <a:lnTo>
                  <a:pt x="2241588" y="285927"/>
                </a:lnTo>
                <a:lnTo>
                  <a:pt x="2210842" y="311750"/>
                </a:lnTo>
                <a:lnTo>
                  <a:pt x="2177618" y="336608"/>
                </a:lnTo>
                <a:lnTo>
                  <a:pt x="2142011" y="360460"/>
                </a:lnTo>
                <a:lnTo>
                  <a:pt x="2104121" y="383269"/>
                </a:lnTo>
                <a:lnTo>
                  <a:pt x="2064046" y="404995"/>
                </a:lnTo>
                <a:lnTo>
                  <a:pt x="2021881" y="425600"/>
                </a:lnTo>
                <a:lnTo>
                  <a:pt x="1977726" y="445046"/>
                </a:lnTo>
                <a:lnTo>
                  <a:pt x="1931679" y="463293"/>
                </a:lnTo>
                <a:lnTo>
                  <a:pt x="1883836" y="480302"/>
                </a:lnTo>
                <a:lnTo>
                  <a:pt x="1834295" y="496036"/>
                </a:lnTo>
                <a:lnTo>
                  <a:pt x="1783155" y="510455"/>
                </a:lnTo>
                <a:lnTo>
                  <a:pt x="1730513" y="523520"/>
                </a:lnTo>
                <a:lnTo>
                  <a:pt x="1676466" y="535194"/>
                </a:lnTo>
                <a:lnTo>
                  <a:pt x="1621112" y="545436"/>
                </a:lnTo>
                <a:lnTo>
                  <a:pt x="1564549" y="554209"/>
                </a:lnTo>
                <a:lnTo>
                  <a:pt x="1506875" y="561474"/>
                </a:lnTo>
                <a:lnTo>
                  <a:pt x="1448188" y="567192"/>
                </a:lnTo>
                <a:lnTo>
                  <a:pt x="1388584" y="571324"/>
                </a:lnTo>
                <a:lnTo>
                  <a:pt x="1328163" y="573831"/>
                </a:lnTo>
                <a:lnTo>
                  <a:pt x="1267020" y="574676"/>
                </a:lnTo>
                <a:lnTo>
                  <a:pt x="1123360" y="574675"/>
                </a:lnTo>
                <a:lnTo>
                  <a:pt x="1061724" y="573824"/>
                </a:lnTo>
                <a:lnTo>
                  <a:pt x="1000957" y="571303"/>
                </a:lnTo>
                <a:lnTo>
                  <a:pt x="941145" y="567153"/>
                </a:lnTo>
                <a:lnTo>
                  <a:pt x="882372" y="561420"/>
                </a:lnTo>
                <a:lnTo>
                  <a:pt x="824726" y="554147"/>
                </a:lnTo>
                <a:lnTo>
                  <a:pt x="768290" y="545377"/>
                </a:lnTo>
                <a:lnTo>
                  <a:pt x="713152" y="535156"/>
                </a:lnTo>
                <a:lnTo>
                  <a:pt x="659397" y="523526"/>
                </a:lnTo>
                <a:lnTo>
                  <a:pt x="607110" y="510531"/>
                </a:lnTo>
                <a:lnTo>
                  <a:pt x="556377" y="496215"/>
                </a:lnTo>
                <a:lnTo>
                  <a:pt x="507284" y="480622"/>
                </a:lnTo>
                <a:lnTo>
                  <a:pt x="459917" y="463796"/>
                </a:lnTo>
                <a:lnTo>
                  <a:pt x="414360" y="445780"/>
                </a:lnTo>
                <a:lnTo>
                  <a:pt x="370701" y="426619"/>
                </a:lnTo>
                <a:lnTo>
                  <a:pt x="329023" y="406356"/>
                </a:lnTo>
                <a:lnTo>
                  <a:pt x="289414" y="385035"/>
                </a:lnTo>
                <a:lnTo>
                  <a:pt x="251958" y="362700"/>
                </a:lnTo>
                <a:lnTo>
                  <a:pt x="216742" y="339395"/>
                </a:lnTo>
                <a:lnTo>
                  <a:pt x="183851" y="315163"/>
                </a:lnTo>
                <a:lnTo>
                  <a:pt x="153371" y="290049"/>
                </a:lnTo>
                <a:lnTo>
                  <a:pt x="125387" y="264096"/>
                </a:lnTo>
                <a:lnTo>
                  <a:pt x="77250" y="209848"/>
                </a:lnTo>
                <a:lnTo>
                  <a:pt x="40127" y="152771"/>
                </a:lnTo>
                <a:lnTo>
                  <a:pt x="14702" y="93215"/>
                </a:lnTo>
                <a:lnTo>
                  <a:pt x="1662" y="31530"/>
                </a:lnTo>
                <a:lnTo>
                  <a:pt x="0" y="0"/>
                </a:lnTo>
                <a:lnTo>
                  <a:pt x="143670" y="0"/>
                </a:lnTo>
                <a:lnTo>
                  <a:pt x="145332" y="31530"/>
                </a:lnTo>
                <a:lnTo>
                  <a:pt x="150261" y="62617"/>
                </a:lnTo>
                <a:lnTo>
                  <a:pt x="169580" y="123281"/>
                </a:lnTo>
                <a:lnTo>
                  <a:pt x="200939" y="181641"/>
                </a:lnTo>
                <a:lnTo>
                  <a:pt x="243655" y="237348"/>
                </a:lnTo>
                <a:lnTo>
                  <a:pt x="297041" y="290049"/>
                </a:lnTo>
                <a:lnTo>
                  <a:pt x="327521" y="315163"/>
                </a:lnTo>
                <a:lnTo>
                  <a:pt x="360412" y="339395"/>
                </a:lnTo>
                <a:lnTo>
                  <a:pt x="395629" y="362700"/>
                </a:lnTo>
                <a:lnTo>
                  <a:pt x="433084" y="385035"/>
                </a:lnTo>
                <a:lnTo>
                  <a:pt x="472693" y="406356"/>
                </a:lnTo>
                <a:lnTo>
                  <a:pt x="514371" y="426619"/>
                </a:lnTo>
                <a:lnTo>
                  <a:pt x="558030" y="445780"/>
                </a:lnTo>
                <a:lnTo>
                  <a:pt x="603587" y="463796"/>
                </a:lnTo>
                <a:lnTo>
                  <a:pt x="650955" y="480622"/>
                </a:lnTo>
                <a:lnTo>
                  <a:pt x="700048" y="496215"/>
                </a:lnTo>
                <a:lnTo>
                  <a:pt x="750780" y="510531"/>
                </a:lnTo>
                <a:lnTo>
                  <a:pt x="803067" y="523526"/>
                </a:lnTo>
                <a:lnTo>
                  <a:pt x="856822" y="535156"/>
                </a:lnTo>
                <a:lnTo>
                  <a:pt x="911960" y="545377"/>
                </a:lnTo>
                <a:lnTo>
                  <a:pt x="968396" y="554147"/>
                </a:lnTo>
                <a:lnTo>
                  <a:pt x="1026042" y="561420"/>
                </a:lnTo>
                <a:lnTo>
                  <a:pt x="1084815" y="567153"/>
                </a:lnTo>
                <a:lnTo>
                  <a:pt x="1144627" y="571303"/>
                </a:lnTo>
                <a:lnTo>
                  <a:pt x="1205394" y="573824"/>
                </a:lnTo>
                <a:lnTo>
                  <a:pt x="1267030" y="574675"/>
                </a:lnTo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6100" y="4876800"/>
            <a:ext cx="990600" cy="97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52540" y="5759450"/>
            <a:ext cx="66484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i="1" spc="-30" dirty="0">
                <a:latin typeface="Trebuchet MS"/>
                <a:cs typeface="Trebuchet MS"/>
              </a:rPr>
              <a:t>Infection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41567" y="4146960"/>
            <a:ext cx="247337" cy="330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92612" y="3871080"/>
            <a:ext cx="464695" cy="619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67812" y="3822700"/>
            <a:ext cx="662305" cy="298450"/>
          </a:xfrm>
          <a:custGeom>
            <a:avLst/>
            <a:gdLst/>
            <a:ahLst/>
            <a:cxnLst/>
            <a:rect l="l" t="t" r="r" b="b"/>
            <a:pathLst>
              <a:path w="662304" h="298450">
                <a:moveTo>
                  <a:pt x="0" y="298450"/>
                </a:moveTo>
                <a:lnTo>
                  <a:pt x="661987" y="0"/>
                </a:lnTo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67812" y="4500562"/>
            <a:ext cx="523875" cy="11430"/>
          </a:xfrm>
          <a:custGeom>
            <a:avLst/>
            <a:gdLst/>
            <a:ahLst/>
            <a:cxnLst/>
            <a:rect l="l" t="t" r="r" b="b"/>
            <a:pathLst>
              <a:path w="523875" h="11429">
                <a:moveTo>
                  <a:pt x="0" y="0"/>
                </a:moveTo>
                <a:lnTo>
                  <a:pt x="523875" y="11112"/>
                </a:lnTo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149715" y="4578350"/>
            <a:ext cx="770255" cy="611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zh-CN" altLang="en-US" dirty="0"/>
              <a:t>特权升级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80400" y="3152775"/>
            <a:ext cx="355600" cy="619125"/>
          </a:xfrm>
          <a:custGeom>
            <a:avLst/>
            <a:gdLst/>
            <a:ahLst/>
            <a:cxnLst/>
            <a:rect l="l" t="t" r="r" b="b"/>
            <a:pathLst>
              <a:path w="355600" h="619125">
                <a:moveTo>
                  <a:pt x="355600" y="441325"/>
                </a:moveTo>
                <a:lnTo>
                  <a:pt x="0" y="441325"/>
                </a:lnTo>
                <a:lnTo>
                  <a:pt x="177800" y="619125"/>
                </a:lnTo>
                <a:lnTo>
                  <a:pt x="355600" y="441325"/>
                </a:lnTo>
                <a:close/>
              </a:path>
              <a:path w="355600" h="619125">
                <a:moveTo>
                  <a:pt x="266700" y="177800"/>
                </a:moveTo>
                <a:lnTo>
                  <a:pt x="88900" y="177800"/>
                </a:lnTo>
                <a:lnTo>
                  <a:pt x="88900" y="441325"/>
                </a:lnTo>
                <a:lnTo>
                  <a:pt x="266700" y="441325"/>
                </a:lnTo>
                <a:lnTo>
                  <a:pt x="266700" y="177800"/>
                </a:lnTo>
                <a:close/>
              </a:path>
              <a:path w="355600" h="619125">
                <a:moveTo>
                  <a:pt x="177800" y="0"/>
                </a:moveTo>
                <a:lnTo>
                  <a:pt x="0" y="177800"/>
                </a:lnTo>
                <a:lnTo>
                  <a:pt x="355600" y="177800"/>
                </a:lnTo>
                <a:lnTo>
                  <a:pt x="177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80400" y="3152775"/>
            <a:ext cx="355600" cy="619125"/>
          </a:xfrm>
          <a:custGeom>
            <a:avLst/>
            <a:gdLst/>
            <a:ahLst/>
            <a:cxnLst/>
            <a:rect l="l" t="t" r="r" b="b"/>
            <a:pathLst>
              <a:path w="355600" h="619125">
                <a:moveTo>
                  <a:pt x="0" y="177800"/>
                </a:moveTo>
                <a:lnTo>
                  <a:pt x="177800" y="0"/>
                </a:lnTo>
                <a:lnTo>
                  <a:pt x="355600" y="177800"/>
                </a:lnTo>
                <a:lnTo>
                  <a:pt x="266700" y="177800"/>
                </a:lnTo>
                <a:lnTo>
                  <a:pt x="266700" y="441326"/>
                </a:lnTo>
                <a:lnTo>
                  <a:pt x="355600" y="441326"/>
                </a:lnTo>
                <a:lnTo>
                  <a:pt x="177800" y="619125"/>
                </a:lnTo>
                <a:lnTo>
                  <a:pt x="0" y="441326"/>
                </a:lnTo>
                <a:lnTo>
                  <a:pt x="88899" y="441326"/>
                </a:lnTo>
                <a:lnTo>
                  <a:pt x="88899" y="177800"/>
                </a:lnTo>
                <a:lnTo>
                  <a:pt x="0" y="177800"/>
                </a:lnTo>
                <a:close/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835390" y="2952750"/>
            <a:ext cx="1245235" cy="611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zh-CN" altLang="en-US" dirty="0"/>
              <a:t>获取数据库凭据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55112" y="2136775"/>
            <a:ext cx="687387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05300" y="1803400"/>
            <a:ext cx="1384300" cy="138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78581" y="3051530"/>
            <a:ext cx="1133475" cy="593090"/>
          </a:xfrm>
          <a:custGeom>
            <a:avLst/>
            <a:gdLst/>
            <a:ahLst/>
            <a:cxnLst/>
            <a:rect l="l" t="t" r="r" b="b"/>
            <a:pathLst>
              <a:path w="1133475" h="593089">
                <a:moveTo>
                  <a:pt x="95669" y="283819"/>
                </a:moveTo>
                <a:lnTo>
                  <a:pt x="0" y="496798"/>
                </a:lnTo>
                <a:lnTo>
                  <a:pt x="212979" y="592467"/>
                </a:lnTo>
                <a:lnTo>
                  <a:pt x="183654" y="515302"/>
                </a:lnTo>
                <a:lnTo>
                  <a:pt x="589659" y="360984"/>
                </a:lnTo>
                <a:lnTo>
                  <a:pt x="124993" y="360984"/>
                </a:lnTo>
                <a:lnTo>
                  <a:pt x="95669" y="283819"/>
                </a:lnTo>
                <a:close/>
              </a:path>
              <a:path w="1133475" h="593089">
                <a:moveTo>
                  <a:pt x="1074712" y="0"/>
                </a:moveTo>
                <a:lnTo>
                  <a:pt x="124993" y="360984"/>
                </a:lnTo>
                <a:lnTo>
                  <a:pt x="589659" y="360984"/>
                </a:lnTo>
                <a:lnTo>
                  <a:pt x="1133360" y="154330"/>
                </a:lnTo>
                <a:lnTo>
                  <a:pt x="10747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78577" y="3051530"/>
            <a:ext cx="1133475" cy="593090"/>
          </a:xfrm>
          <a:custGeom>
            <a:avLst/>
            <a:gdLst/>
            <a:ahLst/>
            <a:cxnLst/>
            <a:rect l="l" t="t" r="r" b="b"/>
            <a:pathLst>
              <a:path w="1133475" h="593089">
                <a:moveTo>
                  <a:pt x="95668" y="283814"/>
                </a:moveTo>
                <a:lnTo>
                  <a:pt x="124998" y="360978"/>
                </a:lnTo>
                <a:lnTo>
                  <a:pt x="1074708" y="0"/>
                </a:lnTo>
                <a:lnTo>
                  <a:pt x="1133368" y="154328"/>
                </a:lnTo>
                <a:lnTo>
                  <a:pt x="183657" y="515306"/>
                </a:lnTo>
                <a:lnTo>
                  <a:pt x="212986" y="592469"/>
                </a:lnTo>
                <a:lnTo>
                  <a:pt x="0" y="496801"/>
                </a:lnTo>
                <a:lnTo>
                  <a:pt x="95668" y="283814"/>
                </a:lnTo>
                <a:close/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68500" y="2952750"/>
            <a:ext cx="137159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b="1" spc="-20" dirty="0" smtClean="0">
                <a:latin typeface="Trebuchet MS"/>
                <a:cs typeface="Trebuchet MS"/>
              </a:rPr>
              <a:t>数据泄露</a:t>
            </a:r>
            <a:endParaRPr sz="1600" b="1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43600" y="2479675"/>
            <a:ext cx="1828800" cy="355600"/>
          </a:xfrm>
          <a:custGeom>
            <a:avLst/>
            <a:gdLst/>
            <a:ahLst/>
            <a:cxnLst/>
            <a:rect l="l" t="t" r="r" b="b"/>
            <a:pathLst>
              <a:path w="1828800" h="355600">
                <a:moveTo>
                  <a:pt x="177800" y="0"/>
                </a:moveTo>
                <a:lnTo>
                  <a:pt x="0" y="177800"/>
                </a:lnTo>
                <a:lnTo>
                  <a:pt x="177800" y="355600"/>
                </a:lnTo>
                <a:lnTo>
                  <a:pt x="177800" y="266700"/>
                </a:lnTo>
                <a:lnTo>
                  <a:pt x="1739900" y="266700"/>
                </a:lnTo>
                <a:lnTo>
                  <a:pt x="1828800" y="177800"/>
                </a:lnTo>
                <a:lnTo>
                  <a:pt x="1739900" y="88900"/>
                </a:lnTo>
                <a:lnTo>
                  <a:pt x="177800" y="88900"/>
                </a:lnTo>
                <a:lnTo>
                  <a:pt x="177800" y="0"/>
                </a:lnTo>
                <a:close/>
              </a:path>
              <a:path w="1828800" h="355600">
                <a:moveTo>
                  <a:pt x="1739900" y="266700"/>
                </a:moveTo>
                <a:lnTo>
                  <a:pt x="1651000" y="266700"/>
                </a:lnTo>
                <a:lnTo>
                  <a:pt x="1651000" y="355600"/>
                </a:lnTo>
                <a:lnTo>
                  <a:pt x="1739900" y="266700"/>
                </a:lnTo>
                <a:close/>
              </a:path>
              <a:path w="1828800" h="355600">
                <a:moveTo>
                  <a:pt x="1651000" y="0"/>
                </a:moveTo>
                <a:lnTo>
                  <a:pt x="1651000" y="88900"/>
                </a:lnTo>
                <a:lnTo>
                  <a:pt x="1739900" y="88900"/>
                </a:lnTo>
                <a:lnTo>
                  <a:pt x="1651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43598" y="2479675"/>
            <a:ext cx="1828800" cy="355600"/>
          </a:xfrm>
          <a:custGeom>
            <a:avLst/>
            <a:gdLst/>
            <a:ahLst/>
            <a:cxnLst/>
            <a:rect l="l" t="t" r="r" b="b"/>
            <a:pathLst>
              <a:path w="1828800" h="355600">
                <a:moveTo>
                  <a:pt x="1651000" y="0"/>
                </a:moveTo>
                <a:lnTo>
                  <a:pt x="1828801" y="177800"/>
                </a:lnTo>
                <a:lnTo>
                  <a:pt x="1651000" y="355600"/>
                </a:lnTo>
                <a:lnTo>
                  <a:pt x="1651000" y="266700"/>
                </a:lnTo>
                <a:lnTo>
                  <a:pt x="177800" y="266700"/>
                </a:lnTo>
                <a:lnTo>
                  <a:pt x="177800" y="355600"/>
                </a:lnTo>
                <a:lnTo>
                  <a:pt x="0" y="177800"/>
                </a:lnTo>
                <a:lnTo>
                  <a:pt x="177800" y="0"/>
                </a:lnTo>
                <a:lnTo>
                  <a:pt x="177800" y="88900"/>
                </a:lnTo>
                <a:lnTo>
                  <a:pt x="1651000" y="88900"/>
                </a:lnTo>
                <a:lnTo>
                  <a:pt x="1651000" y="0"/>
                </a:lnTo>
                <a:close/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9600" y="3683000"/>
            <a:ext cx="1244600" cy="1257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6400" y="1917700"/>
            <a:ext cx="774700" cy="1143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01058" y="5793214"/>
            <a:ext cx="1378501" cy="3814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6400" y="3784600"/>
            <a:ext cx="1257300" cy="1257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34965" y="3738033"/>
            <a:ext cx="748665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z="1650" spc="-114" dirty="0" smtClean="0">
                <a:latin typeface="Trebuchet MS"/>
                <a:cs typeface="Trebuchet MS"/>
              </a:rPr>
              <a:t>网关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93902" y="3636433"/>
            <a:ext cx="745490" cy="48795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405"/>
              </a:spcBef>
            </a:pPr>
            <a:r>
              <a:rPr lang="zh-CN" altLang="en-US" sz="1650" spc="-95" dirty="0" smtClean="0">
                <a:latin typeface="Trebuchet MS"/>
                <a:cs typeface="Trebuchet MS"/>
              </a:rPr>
              <a:t>内部机器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87552" y="1858432"/>
            <a:ext cx="857885" cy="269946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405"/>
              </a:spcBef>
            </a:pPr>
            <a:r>
              <a:rPr lang="zh-CN" altLang="en-US" sz="1650" spc="-70" dirty="0" smtClean="0">
                <a:latin typeface="Trebuchet MS"/>
                <a:cs typeface="Trebuchet MS"/>
              </a:rPr>
              <a:t>域控制器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20690" y="2061632"/>
            <a:ext cx="79629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zh-CN" altLang="en-US" sz="1650" spc="-70" dirty="0" smtClean="0">
                <a:latin typeface="Trebuchet MS"/>
                <a:cs typeface="Trebuchet MS"/>
              </a:rPr>
              <a:t>数据库</a:t>
            </a:r>
            <a:endParaRPr sz="16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504" y="372532"/>
            <a:ext cx="6058535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sz="4050" spc="-215" dirty="0" smtClean="0">
                <a:solidFill>
                  <a:srgbClr val="FF0000"/>
                </a:solidFill>
              </a:rPr>
              <a:t>挑战</a:t>
            </a:r>
            <a:r>
              <a:rPr lang="zh-CN" altLang="en-US" sz="4050" spc="-215" dirty="0" smtClean="0"/>
              <a:t>与</a:t>
            </a:r>
            <a:r>
              <a:rPr lang="zh-CN" altLang="en-US" sz="4050" spc="-215" dirty="0" smtClean="0">
                <a:solidFill>
                  <a:srgbClr val="0070C0"/>
                </a:solidFill>
              </a:rPr>
              <a:t>机遇</a:t>
            </a:r>
            <a:endParaRPr sz="4050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994833"/>
            <a:ext cx="2497455" cy="1581843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lang="zh-CN" altLang="en-US" sz="1650" b="1" spc="-35" dirty="0" smtClean="0">
                <a:latin typeface="Trebuchet MS"/>
                <a:cs typeface="Trebuchet MS"/>
              </a:rPr>
              <a:t>复杂性和隐秘性</a:t>
            </a:r>
            <a:endParaRPr lang="en-US" altLang="zh-CN" sz="1650" b="1" spc="-35" dirty="0" smtClean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115"/>
              </a:spcBef>
              <a:buFont typeface="Wingdings" panose="05000000000000000000" pitchFamily="2" charset="2"/>
              <a:buChar char="l"/>
            </a:pPr>
            <a:r>
              <a:rPr lang="zh-CN" altLang="en-US" sz="1650" spc="-65" dirty="0" smtClean="0">
                <a:solidFill>
                  <a:srgbClr val="FF0000"/>
                </a:solidFill>
                <a:latin typeface="Trebuchet MS"/>
                <a:cs typeface="Trebuchet MS"/>
              </a:rPr>
              <a:t>多步骤</a:t>
            </a:r>
            <a:endParaRPr lang="en-US" altLang="zh-CN" sz="1650" spc="-65" dirty="0" smtClean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115"/>
              </a:spcBef>
              <a:buFont typeface="Wingdings" panose="05000000000000000000" pitchFamily="2" charset="2"/>
              <a:buChar char="l"/>
            </a:pPr>
            <a:r>
              <a:rPr lang="zh-CN" altLang="en-US" sz="1650" spc="-105" dirty="0" smtClean="0">
                <a:solidFill>
                  <a:srgbClr val="FF0000"/>
                </a:solidFill>
                <a:latin typeface="Trebuchet MS"/>
                <a:cs typeface="Trebuchet MS"/>
              </a:rPr>
              <a:t>单独的步骤不够可疑</a:t>
            </a:r>
            <a:endParaRPr lang="en-US" altLang="zh-CN" sz="1650" spc="-105" dirty="0" smtClean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115"/>
              </a:spcBef>
              <a:buFont typeface="Wingdings" panose="05000000000000000000" pitchFamily="2" charset="2"/>
              <a:buChar char="l"/>
            </a:pPr>
            <a:r>
              <a:rPr lang="zh-CN" altLang="en-US" sz="1650" spc="-105" dirty="0" smtClean="0">
                <a:solidFill>
                  <a:srgbClr val="FF0000"/>
                </a:solidFill>
                <a:latin typeface="Trebuchet MS"/>
                <a:cs typeface="Trebuchet MS"/>
              </a:rPr>
              <a:t>隐身 一段时间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71208" y="3673475"/>
            <a:ext cx="896704" cy="91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2833" y="4235450"/>
            <a:ext cx="896704" cy="91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6400" y="3784600"/>
            <a:ext cx="125730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200" y="1163637"/>
            <a:ext cx="6629400" cy="4419600"/>
          </a:xfrm>
          <a:custGeom>
            <a:avLst/>
            <a:gdLst/>
            <a:ahLst/>
            <a:cxnLst/>
            <a:rect l="l" t="t" r="r" b="b"/>
            <a:pathLst>
              <a:path w="6629400" h="4419600">
                <a:moveTo>
                  <a:pt x="0" y="736615"/>
                </a:moveTo>
                <a:lnTo>
                  <a:pt x="1566" y="688182"/>
                </a:lnTo>
                <a:lnTo>
                  <a:pt x="6202" y="640586"/>
                </a:lnTo>
                <a:lnTo>
                  <a:pt x="13810" y="593924"/>
                </a:lnTo>
                <a:lnTo>
                  <a:pt x="24292" y="548292"/>
                </a:lnTo>
                <a:lnTo>
                  <a:pt x="37553" y="503788"/>
                </a:lnTo>
                <a:lnTo>
                  <a:pt x="53494" y="460508"/>
                </a:lnTo>
                <a:lnTo>
                  <a:pt x="72018" y="418551"/>
                </a:lnTo>
                <a:lnTo>
                  <a:pt x="93030" y="378012"/>
                </a:lnTo>
                <a:lnTo>
                  <a:pt x="116430" y="338989"/>
                </a:lnTo>
                <a:lnTo>
                  <a:pt x="142124" y="301580"/>
                </a:lnTo>
                <a:lnTo>
                  <a:pt x="170012" y="265880"/>
                </a:lnTo>
                <a:lnTo>
                  <a:pt x="199999" y="231987"/>
                </a:lnTo>
                <a:lnTo>
                  <a:pt x="231987" y="199999"/>
                </a:lnTo>
                <a:lnTo>
                  <a:pt x="265880" y="170012"/>
                </a:lnTo>
                <a:lnTo>
                  <a:pt x="301580" y="142124"/>
                </a:lnTo>
                <a:lnTo>
                  <a:pt x="338989" y="116430"/>
                </a:lnTo>
                <a:lnTo>
                  <a:pt x="378012" y="93030"/>
                </a:lnTo>
                <a:lnTo>
                  <a:pt x="418551" y="72018"/>
                </a:lnTo>
                <a:lnTo>
                  <a:pt x="460508" y="53494"/>
                </a:lnTo>
                <a:lnTo>
                  <a:pt x="503788" y="37553"/>
                </a:lnTo>
                <a:lnTo>
                  <a:pt x="548292" y="24292"/>
                </a:lnTo>
                <a:lnTo>
                  <a:pt x="593924" y="13810"/>
                </a:lnTo>
                <a:lnTo>
                  <a:pt x="640586" y="6202"/>
                </a:lnTo>
                <a:lnTo>
                  <a:pt x="688182" y="1566"/>
                </a:lnTo>
                <a:lnTo>
                  <a:pt x="736615" y="0"/>
                </a:lnTo>
                <a:lnTo>
                  <a:pt x="5892793" y="0"/>
                </a:lnTo>
                <a:lnTo>
                  <a:pt x="5941225" y="1566"/>
                </a:lnTo>
                <a:lnTo>
                  <a:pt x="5988821" y="6202"/>
                </a:lnTo>
                <a:lnTo>
                  <a:pt x="6035484" y="13810"/>
                </a:lnTo>
                <a:lnTo>
                  <a:pt x="6081115" y="24292"/>
                </a:lnTo>
                <a:lnTo>
                  <a:pt x="6125619" y="37553"/>
                </a:lnTo>
                <a:lnTo>
                  <a:pt x="6168898" y="53494"/>
                </a:lnTo>
                <a:lnTo>
                  <a:pt x="6210856" y="72018"/>
                </a:lnTo>
                <a:lnTo>
                  <a:pt x="6251394" y="93030"/>
                </a:lnTo>
                <a:lnTo>
                  <a:pt x="6290417" y="116430"/>
                </a:lnTo>
                <a:lnTo>
                  <a:pt x="6327826" y="142124"/>
                </a:lnTo>
                <a:lnTo>
                  <a:pt x="6363525" y="170012"/>
                </a:lnTo>
                <a:lnTo>
                  <a:pt x="6397418" y="199999"/>
                </a:lnTo>
                <a:lnTo>
                  <a:pt x="6429406" y="231987"/>
                </a:lnTo>
                <a:lnTo>
                  <a:pt x="6459392" y="265880"/>
                </a:lnTo>
                <a:lnTo>
                  <a:pt x="6487281" y="301580"/>
                </a:lnTo>
                <a:lnTo>
                  <a:pt x="6512974" y="338989"/>
                </a:lnTo>
                <a:lnTo>
                  <a:pt x="6536374" y="378012"/>
                </a:lnTo>
                <a:lnTo>
                  <a:pt x="6557385" y="418551"/>
                </a:lnTo>
                <a:lnTo>
                  <a:pt x="6575910" y="460508"/>
                </a:lnTo>
                <a:lnTo>
                  <a:pt x="6591851" y="503788"/>
                </a:lnTo>
                <a:lnTo>
                  <a:pt x="6605111" y="548292"/>
                </a:lnTo>
                <a:lnTo>
                  <a:pt x="6615593" y="593924"/>
                </a:lnTo>
                <a:lnTo>
                  <a:pt x="6623201" y="640586"/>
                </a:lnTo>
                <a:lnTo>
                  <a:pt x="6627836" y="688182"/>
                </a:lnTo>
                <a:lnTo>
                  <a:pt x="6629403" y="736615"/>
                </a:lnTo>
                <a:lnTo>
                  <a:pt x="6629403" y="3682992"/>
                </a:lnTo>
                <a:lnTo>
                  <a:pt x="6627836" y="3731424"/>
                </a:lnTo>
                <a:lnTo>
                  <a:pt x="6623201" y="3779020"/>
                </a:lnTo>
                <a:lnTo>
                  <a:pt x="6615593" y="3825682"/>
                </a:lnTo>
                <a:lnTo>
                  <a:pt x="6605111" y="3871314"/>
                </a:lnTo>
                <a:lnTo>
                  <a:pt x="6591851" y="3915818"/>
                </a:lnTo>
                <a:lnTo>
                  <a:pt x="6575910" y="3959097"/>
                </a:lnTo>
                <a:lnTo>
                  <a:pt x="6557385" y="4001055"/>
                </a:lnTo>
                <a:lnTo>
                  <a:pt x="6536374" y="4041593"/>
                </a:lnTo>
                <a:lnTo>
                  <a:pt x="6512974" y="4080615"/>
                </a:lnTo>
                <a:lnTo>
                  <a:pt x="6487281" y="4118025"/>
                </a:lnTo>
                <a:lnTo>
                  <a:pt x="6459392" y="4153724"/>
                </a:lnTo>
                <a:lnTo>
                  <a:pt x="6429406" y="4187616"/>
                </a:lnTo>
                <a:lnTo>
                  <a:pt x="6397418" y="4219604"/>
                </a:lnTo>
                <a:lnTo>
                  <a:pt x="6363525" y="4249591"/>
                </a:lnTo>
                <a:lnTo>
                  <a:pt x="6327826" y="4277479"/>
                </a:lnTo>
                <a:lnTo>
                  <a:pt x="6290417" y="4303172"/>
                </a:lnTo>
                <a:lnTo>
                  <a:pt x="6251394" y="4326573"/>
                </a:lnTo>
                <a:lnTo>
                  <a:pt x="6210856" y="4347584"/>
                </a:lnTo>
                <a:lnTo>
                  <a:pt x="6168898" y="4366108"/>
                </a:lnTo>
                <a:lnTo>
                  <a:pt x="6125619" y="4382049"/>
                </a:lnTo>
                <a:lnTo>
                  <a:pt x="6081115" y="4395309"/>
                </a:lnTo>
                <a:lnTo>
                  <a:pt x="6035484" y="4405792"/>
                </a:lnTo>
                <a:lnTo>
                  <a:pt x="5988821" y="4413399"/>
                </a:lnTo>
                <a:lnTo>
                  <a:pt x="5941225" y="4418035"/>
                </a:lnTo>
                <a:lnTo>
                  <a:pt x="5892793" y="4419602"/>
                </a:lnTo>
                <a:lnTo>
                  <a:pt x="736615" y="4419602"/>
                </a:lnTo>
                <a:lnTo>
                  <a:pt x="688182" y="4418035"/>
                </a:lnTo>
                <a:lnTo>
                  <a:pt x="640586" y="4413399"/>
                </a:lnTo>
                <a:lnTo>
                  <a:pt x="593924" y="4405792"/>
                </a:lnTo>
                <a:lnTo>
                  <a:pt x="548292" y="4395309"/>
                </a:lnTo>
                <a:lnTo>
                  <a:pt x="503788" y="4382049"/>
                </a:lnTo>
                <a:lnTo>
                  <a:pt x="460508" y="4366108"/>
                </a:lnTo>
                <a:lnTo>
                  <a:pt x="418551" y="4347584"/>
                </a:lnTo>
                <a:lnTo>
                  <a:pt x="378012" y="4326573"/>
                </a:lnTo>
                <a:lnTo>
                  <a:pt x="338989" y="4303172"/>
                </a:lnTo>
                <a:lnTo>
                  <a:pt x="301580" y="4277479"/>
                </a:lnTo>
                <a:lnTo>
                  <a:pt x="265880" y="4249591"/>
                </a:lnTo>
                <a:lnTo>
                  <a:pt x="231987" y="4219604"/>
                </a:lnTo>
                <a:lnTo>
                  <a:pt x="199999" y="4187616"/>
                </a:lnTo>
                <a:lnTo>
                  <a:pt x="170012" y="4153724"/>
                </a:lnTo>
                <a:lnTo>
                  <a:pt x="142124" y="4118025"/>
                </a:lnTo>
                <a:lnTo>
                  <a:pt x="116430" y="4080615"/>
                </a:lnTo>
                <a:lnTo>
                  <a:pt x="93030" y="4041593"/>
                </a:lnTo>
                <a:lnTo>
                  <a:pt x="72018" y="4001055"/>
                </a:lnTo>
                <a:lnTo>
                  <a:pt x="53494" y="3959097"/>
                </a:lnTo>
                <a:lnTo>
                  <a:pt x="37553" y="3915818"/>
                </a:lnTo>
                <a:lnTo>
                  <a:pt x="24292" y="3871314"/>
                </a:lnTo>
                <a:lnTo>
                  <a:pt x="13810" y="3825682"/>
                </a:lnTo>
                <a:lnTo>
                  <a:pt x="6202" y="3779020"/>
                </a:lnTo>
                <a:lnTo>
                  <a:pt x="1566" y="3731424"/>
                </a:lnTo>
                <a:lnTo>
                  <a:pt x="0" y="3682992"/>
                </a:lnTo>
                <a:lnTo>
                  <a:pt x="0" y="736615"/>
                </a:lnTo>
                <a:close/>
              </a:path>
            </a:pathLst>
          </a:custGeom>
          <a:ln w="52916">
            <a:solidFill>
              <a:srgbClr val="113A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0620" y="5119687"/>
            <a:ext cx="989330" cy="640080"/>
          </a:xfrm>
          <a:custGeom>
            <a:avLst/>
            <a:gdLst/>
            <a:ahLst/>
            <a:cxnLst/>
            <a:rect l="l" t="t" r="r" b="b"/>
            <a:pathLst>
              <a:path w="989329" h="640079">
                <a:moveTo>
                  <a:pt x="909142" y="159943"/>
                </a:moveTo>
                <a:lnTo>
                  <a:pt x="749198" y="159943"/>
                </a:lnTo>
                <a:lnTo>
                  <a:pt x="734113" y="198563"/>
                </a:lnTo>
                <a:lnTo>
                  <a:pt x="715999" y="236058"/>
                </a:lnTo>
                <a:lnTo>
                  <a:pt x="694968" y="272355"/>
                </a:lnTo>
                <a:lnTo>
                  <a:pt x="671133" y="307384"/>
                </a:lnTo>
                <a:lnTo>
                  <a:pt x="644605" y="341073"/>
                </a:lnTo>
                <a:lnTo>
                  <a:pt x="615498" y="373350"/>
                </a:lnTo>
                <a:lnTo>
                  <a:pt x="583923" y="404143"/>
                </a:lnTo>
                <a:lnTo>
                  <a:pt x="549993" y="433382"/>
                </a:lnTo>
                <a:lnTo>
                  <a:pt x="513820" y="460995"/>
                </a:lnTo>
                <a:lnTo>
                  <a:pt x="475516" y="486911"/>
                </a:lnTo>
                <a:lnTo>
                  <a:pt x="435194" y="511057"/>
                </a:lnTo>
                <a:lnTo>
                  <a:pt x="392966" y="533363"/>
                </a:lnTo>
                <a:lnTo>
                  <a:pt x="348944" y="553756"/>
                </a:lnTo>
                <a:lnTo>
                  <a:pt x="303241" y="572166"/>
                </a:lnTo>
                <a:lnTo>
                  <a:pt x="255968" y="588521"/>
                </a:lnTo>
                <a:lnTo>
                  <a:pt x="207239" y="602749"/>
                </a:lnTo>
                <a:lnTo>
                  <a:pt x="157165" y="614780"/>
                </a:lnTo>
                <a:lnTo>
                  <a:pt x="105859" y="624540"/>
                </a:lnTo>
                <a:lnTo>
                  <a:pt x="53433" y="631960"/>
                </a:lnTo>
                <a:lnTo>
                  <a:pt x="0" y="636967"/>
                </a:lnTo>
                <a:lnTo>
                  <a:pt x="54407" y="639492"/>
                </a:lnTo>
                <a:lnTo>
                  <a:pt x="108313" y="639455"/>
                </a:lnTo>
                <a:lnTo>
                  <a:pt x="161596" y="636920"/>
                </a:lnTo>
                <a:lnTo>
                  <a:pt x="214134" y="631951"/>
                </a:lnTo>
                <a:lnTo>
                  <a:pt x="265807" y="624612"/>
                </a:lnTo>
                <a:lnTo>
                  <a:pt x="316492" y="614966"/>
                </a:lnTo>
                <a:lnTo>
                  <a:pt x="366067" y="603078"/>
                </a:lnTo>
                <a:lnTo>
                  <a:pt x="414411" y="589011"/>
                </a:lnTo>
                <a:lnTo>
                  <a:pt x="461403" y="572828"/>
                </a:lnTo>
                <a:lnTo>
                  <a:pt x="506920" y="554595"/>
                </a:lnTo>
                <a:lnTo>
                  <a:pt x="550842" y="534374"/>
                </a:lnTo>
                <a:lnTo>
                  <a:pt x="593046" y="512230"/>
                </a:lnTo>
                <a:lnTo>
                  <a:pt x="633411" y="488226"/>
                </a:lnTo>
                <a:lnTo>
                  <a:pt x="671815" y="462426"/>
                </a:lnTo>
                <a:lnTo>
                  <a:pt x="708136" y="434894"/>
                </a:lnTo>
                <a:lnTo>
                  <a:pt x="742253" y="405694"/>
                </a:lnTo>
                <a:lnTo>
                  <a:pt x="774045" y="374890"/>
                </a:lnTo>
                <a:lnTo>
                  <a:pt x="803389" y="342544"/>
                </a:lnTo>
                <a:lnTo>
                  <a:pt x="830164" y="308723"/>
                </a:lnTo>
                <a:lnTo>
                  <a:pt x="854249" y="273488"/>
                </a:lnTo>
                <a:lnTo>
                  <a:pt x="875521" y="236904"/>
                </a:lnTo>
                <a:lnTo>
                  <a:pt x="893859" y="199034"/>
                </a:lnTo>
                <a:lnTo>
                  <a:pt x="909142" y="159943"/>
                </a:lnTo>
                <a:close/>
              </a:path>
              <a:path w="989329" h="640079">
                <a:moveTo>
                  <a:pt x="856361" y="0"/>
                </a:moveTo>
                <a:lnTo>
                  <a:pt x="669226" y="159943"/>
                </a:lnTo>
                <a:lnTo>
                  <a:pt x="989114" y="159943"/>
                </a:lnTo>
                <a:lnTo>
                  <a:pt x="8563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4300" y="5119687"/>
            <a:ext cx="1016635" cy="640080"/>
          </a:xfrm>
          <a:custGeom>
            <a:avLst/>
            <a:gdLst/>
            <a:ahLst/>
            <a:cxnLst/>
            <a:rect l="l" t="t" r="r" b="b"/>
            <a:pathLst>
              <a:path w="1016635" h="640079">
                <a:moveTo>
                  <a:pt x="159943" y="0"/>
                </a:moveTo>
                <a:lnTo>
                  <a:pt x="0" y="0"/>
                </a:lnTo>
                <a:lnTo>
                  <a:pt x="1684" y="40459"/>
                </a:lnTo>
                <a:lnTo>
                  <a:pt x="6672" y="80249"/>
                </a:lnTo>
                <a:lnTo>
                  <a:pt x="14861" y="119296"/>
                </a:lnTo>
                <a:lnTo>
                  <a:pt x="26153" y="157524"/>
                </a:lnTo>
                <a:lnTo>
                  <a:pt x="40447" y="194859"/>
                </a:lnTo>
                <a:lnTo>
                  <a:pt x="57642" y="231225"/>
                </a:lnTo>
                <a:lnTo>
                  <a:pt x="77638" y="266548"/>
                </a:lnTo>
                <a:lnTo>
                  <a:pt x="100335" y="300753"/>
                </a:lnTo>
                <a:lnTo>
                  <a:pt x="125632" y="333765"/>
                </a:lnTo>
                <a:lnTo>
                  <a:pt x="153429" y="365508"/>
                </a:lnTo>
                <a:lnTo>
                  <a:pt x="183627" y="395908"/>
                </a:lnTo>
                <a:lnTo>
                  <a:pt x="216124" y="424889"/>
                </a:lnTo>
                <a:lnTo>
                  <a:pt x="250820" y="452378"/>
                </a:lnTo>
                <a:lnTo>
                  <a:pt x="287615" y="478299"/>
                </a:lnTo>
                <a:lnTo>
                  <a:pt x="326409" y="502577"/>
                </a:lnTo>
                <a:lnTo>
                  <a:pt x="367101" y="525137"/>
                </a:lnTo>
                <a:lnTo>
                  <a:pt x="409591" y="545904"/>
                </a:lnTo>
                <a:lnTo>
                  <a:pt x="453778" y="564803"/>
                </a:lnTo>
                <a:lnTo>
                  <a:pt x="499564" y="581759"/>
                </a:lnTo>
                <a:lnTo>
                  <a:pt x="546846" y="596698"/>
                </a:lnTo>
                <a:lnTo>
                  <a:pt x="595525" y="609544"/>
                </a:lnTo>
                <a:lnTo>
                  <a:pt x="645500" y="620223"/>
                </a:lnTo>
                <a:lnTo>
                  <a:pt x="696672" y="628659"/>
                </a:lnTo>
                <a:lnTo>
                  <a:pt x="748939" y="634777"/>
                </a:lnTo>
                <a:lnTo>
                  <a:pt x="802202" y="638503"/>
                </a:lnTo>
                <a:lnTo>
                  <a:pt x="856361" y="639762"/>
                </a:lnTo>
                <a:lnTo>
                  <a:pt x="1016292" y="639762"/>
                </a:lnTo>
                <a:lnTo>
                  <a:pt x="962135" y="638503"/>
                </a:lnTo>
                <a:lnTo>
                  <a:pt x="908873" y="634777"/>
                </a:lnTo>
                <a:lnTo>
                  <a:pt x="856607" y="628659"/>
                </a:lnTo>
                <a:lnTo>
                  <a:pt x="805436" y="620223"/>
                </a:lnTo>
                <a:lnTo>
                  <a:pt x="755462" y="609544"/>
                </a:lnTo>
                <a:lnTo>
                  <a:pt x="706784" y="596698"/>
                </a:lnTo>
                <a:lnTo>
                  <a:pt x="659502" y="581759"/>
                </a:lnTo>
                <a:lnTo>
                  <a:pt x="613718" y="564803"/>
                </a:lnTo>
                <a:lnTo>
                  <a:pt x="569531" y="545904"/>
                </a:lnTo>
                <a:lnTo>
                  <a:pt x="527041" y="525137"/>
                </a:lnTo>
                <a:lnTo>
                  <a:pt x="486350" y="502577"/>
                </a:lnTo>
                <a:lnTo>
                  <a:pt x="447557" y="478299"/>
                </a:lnTo>
                <a:lnTo>
                  <a:pt x="410762" y="452378"/>
                </a:lnTo>
                <a:lnTo>
                  <a:pt x="376066" y="424889"/>
                </a:lnTo>
                <a:lnTo>
                  <a:pt x="343570" y="395908"/>
                </a:lnTo>
                <a:lnTo>
                  <a:pt x="313372" y="365508"/>
                </a:lnTo>
                <a:lnTo>
                  <a:pt x="285575" y="333765"/>
                </a:lnTo>
                <a:lnTo>
                  <a:pt x="260278" y="300753"/>
                </a:lnTo>
                <a:lnTo>
                  <a:pt x="237581" y="266548"/>
                </a:lnTo>
                <a:lnTo>
                  <a:pt x="217585" y="231225"/>
                </a:lnTo>
                <a:lnTo>
                  <a:pt x="200390" y="194859"/>
                </a:lnTo>
                <a:lnTo>
                  <a:pt x="186097" y="157524"/>
                </a:lnTo>
                <a:lnTo>
                  <a:pt x="174805" y="119296"/>
                </a:lnTo>
                <a:lnTo>
                  <a:pt x="166615" y="80249"/>
                </a:lnTo>
                <a:lnTo>
                  <a:pt x="161628" y="40459"/>
                </a:lnTo>
                <a:lnTo>
                  <a:pt x="159943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4300" y="5119687"/>
            <a:ext cx="1925955" cy="640080"/>
          </a:xfrm>
          <a:custGeom>
            <a:avLst/>
            <a:gdLst/>
            <a:ahLst/>
            <a:cxnLst/>
            <a:rect l="l" t="t" r="r" b="b"/>
            <a:pathLst>
              <a:path w="1925954" h="640079">
                <a:moveTo>
                  <a:pt x="936327" y="636967"/>
                </a:moveTo>
                <a:lnTo>
                  <a:pt x="989761" y="631960"/>
                </a:lnTo>
                <a:lnTo>
                  <a:pt x="1042186" y="624540"/>
                </a:lnTo>
                <a:lnTo>
                  <a:pt x="1093492" y="614780"/>
                </a:lnTo>
                <a:lnTo>
                  <a:pt x="1143565" y="602750"/>
                </a:lnTo>
                <a:lnTo>
                  <a:pt x="1192294" y="588521"/>
                </a:lnTo>
                <a:lnTo>
                  <a:pt x="1239565" y="572167"/>
                </a:lnTo>
                <a:lnTo>
                  <a:pt x="1285268" y="553757"/>
                </a:lnTo>
                <a:lnTo>
                  <a:pt x="1329289" y="533363"/>
                </a:lnTo>
                <a:lnTo>
                  <a:pt x="1371516" y="511057"/>
                </a:lnTo>
                <a:lnTo>
                  <a:pt x="1411837" y="486911"/>
                </a:lnTo>
                <a:lnTo>
                  <a:pt x="1450140" y="460996"/>
                </a:lnTo>
                <a:lnTo>
                  <a:pt x="1486313" y="433382"/>
                </a:lnTo>
                <a:lnTo>
                  <a:pt x="1520243" y="404143"/>
                </a:lnTo>
                <a:lnTo>
                  <a:pt x="1551817" y="373349"/>
                </a:lnTo>
                <a:lnTo>
                  <a:pt x="1580924" y="341072"/>
                </a:lnTo>
                <a:lnTo>
                  <a:pt x="1607452" y="307383"/>
                </a:lnTo>
                <a:lnTo>
                  <a:pt x="1631288" y="272354"/>
                </a:lnTo>
                <a:lnTo>
                  <a:pt x="1652319" y="236056"/>
                </a:lnTo>
                <a:lnTo>
                  <a:pt x="1670434" y="198561"/>
                </a:lnTo>
                <a:lnTo>
                  <a:pt x="1685520" y="159941"/>
                </a:lnTo>
                <a:lnTo>
                  <a:pt x="1605550" y="159941"/>
                </a:lnTo>
                <a:lnTo>
                  <a:pt x="1792681" y="0"/>
                </a:lnTo>
                <a:lnTo>
                  <a:pt x="1925431" y="159941"/>
                </a:lnTo>
                <a:lnTo>
                  <a:pt x="1845461" y="159941"/>
                </a:lnTo>
                <a:lnTo>
                  <a:pt x="1829880" y="199702"/>
                </a:lnTo>
                <a:lnTo>
                  <a:pt x="1811113" y="238233"/>
                </a:lnTo>
                <a:lnTo>
                  <a:pt x="1789285" y="275460"/>
                </a:lnTo>
                <a:lnTo>
                  <a:pt x="1764522" y="311311"/>
                </a:lnTo>
                <a:lnTo>
                  <a:pt x="1736951" y="345713"/>
                </a:lnTo>
                <a:lnTo>
                  <a:pt x="1706695" y="378593"/>
                </a:lnTo>
                <a:lnTo>
                  <a:pt x="1673882" y="409880"/>
                </a:lnTo>
                <a:lnTo>
                  <a:pt x="1638636" y="439499"/>
                </a:lnTo>
                <a:lnTo>
                  <a:pt x="1601084" y="467378"/>
                </a:lnTo>
                <a:lnTo>
                  <a:pt x="1561352" y="493445"/>
                </a:lnTo>
                <a:lnTo>
                  <a:pt x="1519564" y="517627"/>
                </a:lnTo>
                <a:lnTo>
                  <a:pt x="1475846" y="539851"/>
                </a:lnTo>
                <a:lnTo>
                  <a:pt x="1430325" y="560044"/>
                </a:lnTo>
                <a:lnTo>
                  <a:pt x="1383125" y="578134"/>
                </a:lnTo>
                <a:lnTo>
                  <a:pt x="1334374" y="594048"/>
                </a:lnTo>
                <a:lnTo>
                  <a:pt x="1284195" y="607713"/>
                </a:lnTo>
                <a:lnTo>
                  <a:pt x="1232716" y="619057"/>
                </a:lnTo>
                <a:lnTo>
                  <a:pt x="1180061" y="628006"/>
                </a:lnTo>
                <a:lnTo>
                  <a:pt x="1126356" y="634489"/>
                </a:lnTo>
                <a:lnTo>
                  <a:pt x="1071727" y="638431"/>
                </a:lnTo>
                <a:lnTo>
                  <a:pt x="1016300" y="639762"/>
                </a:lnTo>
                <a:lnTo>
                  <a:pt x="856358" y="639762"/>
                </a:lnTo>
                <a:lnTo>
                  <a:pt x="802200" y="638503"/>
                </a:lnTo>
                <a:lnTo>
                  <a:pt x="748938" y="634777"/>
                </a:lnTo>
                <a:lnTo>
                  <a:pt x="696671" y="628659"/>
                </a:lnTo>
                <a:lnTo>
                  <a:pt x="645500" y="620223"/>
                </a:lnTo>
                <a:lnTo>
                  <a:pt x="595525" y="609545"/>
                </a:lnTo>
                <a:lnTo>
                  <a:pt x="546846" y="596699"/>
                </a:lnTo>
                <a:lnTo>
                  <a:pt x="499564" y="581760"/>
                </a:lnTo>
                <a:lnTo>
                  <a:pt x="453779" y="564804"/>
                </a:lnTo>
                <a:lnTo>
                  <a:pt x="409592" y="545905"/>
                </a:lnTo>
                <a:lnTo>
                  <a:pt x="367102" y="525138"/>
                </a:lnTo>
                <a:lnTo>
                  <a:pt x="326410" y="502578"/>
                </a:lnTo>
                <a:lnTo>
                  <a:pt x="287616" y="478300"/>
                </a:lnTo>
                <a:lnTo>
                  <a:pt x="250821" y="452380"/>
                </a:lnTo>
                <a:lnTo>
                  <a:pt x="216125" y="424891"/>
                </a:lnTo>
                <a:lnTo>
                  <a:pt x="183628" y="395909"/>
                </a:lnTo>
                <a:lnTo>
                  <a:pt x="153430" y="365510"/>
                </a:lnTo>
                <a:lnTo>
                  <a:pt x="125633" y="333766"/>
                </a:lnTo>
                <a:lnTo>
                  <a:pt x="100335" y="300755"/>
                </a:lnTo>
                <a:lnTo>
                  <a:pt x="77638" y="266550"/>
                </a:lnTo>
                <a:lnTo>
                  <a:pt x="57642" y="231227"/>
                </a:lnTo>
                <a:lnTo>
                  <a:pt x="40447" y="194861"/>
                </a:lnTo>
                <a:lnTo>
                  <a:pt x="26153" y="157526"/>
                </a:lnTo>
                <a:lnTo>
                  <a:pt x="14862" y="119297"/>
                </a:lnTo>
                <a:lnTo>
                  <a:pt x="6672" y="80250"/>
                </a:lnTo>
                <a:lnTo>
                  <a:pt x="1684" y="40459"/>
                </a:lnTo>
                <a:lnTo>
                  <a:pt x="0" y="0"/>
                </a:lnTo>
                <a:lnTo>
                  <a:pt x="159941" y="0"/>
                </a:lnTo>
                <a:lnTo>
                  <a:pt x="161625" y="40459"/>
                </a:lnTo>
                <a:lnTo>
                  <a:pt x="166613" y="80250"/>
                </a:lnTo>
                <a:lnTo>
                  <a:pt x="174803" y="119297"/>
                </a:lnTo>
                <a:lnTo>
                  <a:pt x="186095" y="157526"/>
                </a:lnTo>
                <a:lnTo>
                  <a:pt x="200388" y="194861"/>
                </a:lnTo>
                <a:lnTo>
                  <a:pt x="217583" y="231227"/>
                </a:lnTo>
                <a:lnTo>
                  <a:pt x="237579" y="266550"/>
                </a:lnTo>
                <a:lnTo>
                  <a:pt x="260276" y="300755"/>
                </a:lnTo>
                <a:lnTo>
                  <a:pt x="285574" y="333766"/>
                </a:lnTo>
                <a:lnTo>
                  <a:pt x="313371" y="365510"/>
                </a:lnTo>
                <a:lnTo>
                  <a:pt x="343569" y="395909"/>
                </a:lnTo>
                <a:lnTo>
                  <a:pt x="376066" y="424891"/>
                </a:lnTo>
                <a:lnTo>
                  <a:pt x="410762" y="452380"/>
                </a:lnTo>
                <a:lnTo>
                  <a:pt x="447557" y="478300"/>
                </a:lnTo>
                <a:lnTo>
                  <a:pt x="486351" y="502578"/>
                </a:lnTo>
                <a:lnTo>
                  <a:pt x="527043" y="525138"/>
                </a:lnTo>
                <a:lnTo>
                  <a:pt x="569533" y="545905"/>
                </a:lnTo>
                <a:lnTo>
                  <a:pt x="613721" y="564804"/>
                </a:lnTo>
                <a:lnTo>
                  <a:pt x="659506" y="581760"/>
                </a:lnTo>
                <a:lnTo>
                  <a:pt x="706788" y="596699"/>
                </a:lnTo>
                <a:lnTo>
                  <a:pt x="755467" y="609545"/>
                </a:lnTo>
                <a:lnTo>
                  <a:pt x="805442" y="620223"/>
                </a:lnTo>
                <a:lnTo>
                  <a:pt x="856613" y="628659"/>
                </a:lnTo>
                <a:lnTo>
                  <a:pt x="908880" y="634777"/>
                </a:lnTo>
                <a:lnTo>
                  <a:pt x="962142" y="638503"/>
                </a:lnTo>
                <a:lnTo>
                  <a:pt x="1016300" y="639762"/>
                </a:lnTo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86100" y="4384675"/>
            <a:ext cx="1181100" cy="330200"/>
          </a:xfrm>
          <a:custGeom>
            <a:avLst/>
            <a:gdLst/>
            <a:ahLst/>
            <a:cxnLst/>
            <a:rect l="l" t="t" r="r" b="b"/>
            <a:pathLst>
              <a:path w="1181100" h="330200">
                <a:moveTo>
                  <a:pt x="1016000" y="0"/>
                </a:moveTo>
                <a:lnTo>
                  <a:pt x="1016000" y="82550"/>
                </a:lnTo>
                <a:lnTo>
                  <a:pt x="0" y="82550"/>
                </a:lnTo>
                <a:lnTo>
                  <a:pt x="0" y="247650"/>
                </a:lnTo>
                <a:lnTo>
                  <a:pt x="1016000" y="247650"/>
                </a:lnTo>
                <a:lnTo>
                  <a:pt x="1016000" y="330200"/>
                </a:lnTo>
                <a:lnTo>
                  <a:pt x="1181100" y="165100"/>
                </a:lnTo>
                <a:lnTo>
                  <a:pt x="1016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6100" y="4384675"/>
            <a:ext cx="1181100" cy="330200"/>
          </a:xfrm>
          <a:custGeom>
            <a:avLst/>
            <a:gdLst/>
            <a:ahLst/>
            <a:cxnLst/>
            <a:rect l="l" t="t" r="r" b="b"/>
            <a:pathLst>
              <a:path w="1181100" h="330200">
                <a:moveTo>
                  <a:pt x="1016000" y="330200"/>
                </a:moveTo>
                <a:lnTo>
                  <a:pt x="1016000" y="247649"/>
                </a:lnTo>
                <a:lnTo>
                  <a:pt x="0" y="247649"/>
                </a:lnTo>
                <a:lnTo>
                  <a:pt x="0" y="82549"/>
                </a:lnTo>
                <a:lnTo>
                  <a:pt x="1016000" y="82549"/>
                </a:lnTo>
                <a:lnTo>
                  <a:pt x="1016000" y="0"/>
                </a:lnTo>
                <a:lnTo>
                  <a:pt x="1181100" y="165100"/>
                </a:lnTo>
                <a:lnTo>
                  <a:pt x="1016000" y="330200"/>
                </a:lnTo>
                <a:close/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3325" y="3800475"/>
            <a:ext cx="1390650" cy="1390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64839" y="4235450"/>
            <a:ext cx="938530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250" b="1" i="1" spc="-10" dirty="0" smtClean="0">
                <a:latin typeface="Trebuchet MS"/>
                <a:cs typeface="Trebuchet MS"/>
              </a:rPr>
              <a:t>许可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72059" y="5119687"/>
            <a:ext cx="1231900" cy="574675"/>
          </a:xfrm>
          <a:custGeom>
            <a:avLst/>
            <a:gdLst/>
            <a:ahLst/>
            <a:cxnLst/>
            <a:rect l="l" t="t" r="r" b="b"/>
            <a:pathLst>
              <a:path w="1231900" h="574675">
                <a:moveTo>
                  <a:pt x="1159522" y="143675"/>
                </a:moveTo>
                <a:lnTo>
                  <a:pt x="1015847" y="143675"/>
                </a:lnTo>
                <a:lnTo>
                  <a:pt x="999185" y="173386"/>
                </a:lnTo>
                <a:lnTo>
                  <a:pt x="979612" y="202358"/>
                </a:lnTo>
                <a:lnTo>
                  <a:pt x="932102" y="257930"/>
                </a:lnTo>
                <a:lnTo>
                  <a:pt x="904350" y="284452"/>
                </a:lnTo>
                <a:lnTo>
                  <a:pt x="874057" y="310078"/>
                </a:lnTo>
                <a:lnTo>
                  <a:pt x="841316" y="334769"/>
                </a:lnTo>
                <a:lnTo>
                  <a:pt x="806220" y="358486"/>
                </a:lnTo>
                <a:lnTo>
                  <a:pt x="768861" y="381190"/>
                </a:lnTo>
                <a:lnTo>
                  <a:pt x="729332" y="402842"/>
                </a:lnTo>
                <a:lnTo>
                  <a:pt x="687726" y="423402"/>
                </a:lnTo>
                <a:lnTo>
                  <a:pt x="644136" y="442832"/>
                </a:lnTo>
                <a:lnTo>
                  <a:pt x="598653" y="461091"/>
                </a:lnTo>
                <a:lnTo>
                  <a:pt x="551372" y="478141"/>
                </a:lnTo>
                <a:lnTo>
                  <a:pt x="502383" y="493942"/>
                </a:lnTo>
                <a:lnTo>
                  <a:pt x="451782" y="508456"/>
                </a:lnTo>
                <a:lnTo>
                  <a:pt x="399659" y="521643"/>
                </a:lnTo>
                <a:lnTo>
                  <a:pt x="346108" y="533463"/>
                </a:lnTo>
                <a:lnTo>
                  <a:pt x="291221" y="543878"/>
                </a:lnTo>
                <a:lnTo>
                  <a:pt x="235092" y="552849"/>
                </a:lnTo>
                <a:lnTo>
                  <a:pt x="177812" y="560335"/>
                </a:lnTo>
                <a:lnTo>
                  <a:pt x="119475" y="566299"/>
                </a:lnTo>
                <a:lnTo>
                  <a:pt x="60173" y="570700"/>
                </a:lnTo>
                <a:lnTo>
                  <a:pt x="0" y="573500"/>
                </a:lnTo>
                <a:lnTo>
                  <a:pt x="59557" y="574650"/>
                </a:lnTo>
                <a:lnTo>
                  <a:pt x="118601" y="574205"/>
                </a:lnTo>
                <a:lnTo>
                  <a:pt x="177038" y="572197"/>
                </a:lnTo>
                <a:lnTo>
                  <a:pt x="234777" y="568661"/>
                </a:lnTo>
                <a:lnTo>
                  <a:pt x="291727" y="563631"/>
                </a:lnTo>
                <a:lnTo>
                  <a:pt x="347797" y="557141"/>
                </a:lnTo>
                <a:lnTo>
                  <a:pt x="402893" y="549224"/>
                </a:lnTo>
                <a:lnTo>
                  <a:pt x="456926" y="539915"/>
                </a:lnTo>
                <a:lnTo>
                  <a:pt x="509802" y="529248"/>
                </a:lnTo>
                <a:lnTo>
                  <a:pt x="561432" y="517257"/>
                </a:lnTo>
                <a:lnTo>
                  <a:pt x="611722" y="503975"/>
                </a:lnTo>
                <a:lnTo>
                  <a:pt x="660582" y="489436"/>
                </a:lnTo>
                <a:lnTo>
                  <a:pt x="707920" y="473675"/>
                </a:lnTo>
                <a:lnTo>
                  <a:pt x="753644" y="456726"/>
                </a:lnTo>
                <a:lnTo>
                  <a:pt x="797662" y="438622"/>
                </a:lnTo>
                <a:lnTo>
                  <a:pt x="839884" y="419397"/>
                </a:lnTo>
                <a:lnTo>
                  <a:pt x="880217" y="399086"/>
                </a:lnTo>
                <a:lnTo>
                  <a:pt x="918570" y="377722"/>
                </a:lnTo>
                <a:lnTo>
                  <a:pt x="954851" y="355339"/>
                </a:lnTo>
                <a:lnTo>
                  <a:pt x="988968" y="331971"/>
                </a:lnTo>
                <a:lnTo>
                  <a:pt x="1020831" y="307652"/>
                </a:lnTo>
                <a:lnTo>
                  <a:pt x="1050347" y="282417"/>
                </a:lnTo>
                <a:lnTo>
                  <a:pt x="1101973" y="229331"/>
                </a:lnTo>
                <a:lnTo>
                  <a:pt x="1143113" y="172985"/>
                </a:lnTo>
                <a:lnTo>
                  <a:pt x="1159522" y="143675"/>
                </a:lnTo>
                <a:close/>
              </a:path>
              <a:path w="1231900" h="574675">
                <a:moveTo>
                  <a:pt x="1123365" y="0"/>
                </a:moveTo>
                <a:lnTo>
                  <a:pt x="944029" y="143675"/>
                </a:lnTo>
                <a:lnTo>
                  <a:pt x="1231353" y="143675"/>
                </a:lnTo>
                <a:lnTo>
                  <a:pt x="11233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6875" y="5119687"/>
            <a:ext cx="1267460" cy="574675"/>
          </a:xfrm>
          <a:custGeom>
            <a:avLst/>
            <a:gdLst/>
            <a:ahLst/>
            <a:cxnLst/>
            <a:rect l="l" t="t" r="r" b="b"/>
            <a:pathLst>
              <a:path w="1267459" h="574675">
                <a:moveTo>
                  <a:pt x="143675" y="0"/>
                </a:moveTo>
                <a:lnTo>
                  <a:pt x="0" y="0"/>
                </a:lnTo>
                <a:lnTo>
                  <a:pt x="1662" y="31530"/>
                </a:lnTo>
                <a:lnTo>
                  <a:pt x="14702" y="93215"/>
                </a:lnTo>
                <a:lnTo>
                  <a:pt x="40127" y="152771"/>
                </a:lnTo>
                <a:lnTo>
                  <a:pt x="77250" y="209849"/>
                </a:lnTo>
                <a:lnTo>
                  <a:pt x="125387" y="264096"/>
                </a:lnTo>
                <a:lnTo>
                  <a:pt x="153371" y="290050"/>
                </a:lnTo>
                <a:lnTo>
                  <a:pt x="183851" y="315164"/>
                </a:lnTo>
                <a:lnTo>
                  <a:pt x="216742" y="339396"/>
                </a:lnTo>
                <a:lnTo>
                  <a:pt x="251959" y="362701"/>
                </a:lnTo>
                <a:lnTo>
                  <a:pt x="289414" y="385036"/>
                </a:lnTo>
                <a:lnTo>
                  <a:pt x="329023" y="406357"/>
                </a:lnTo>
                <a:lnTo>
                  <a:pt x="370700" y="426619"/>
                </a:lnTo>
                <a:lnTo>
                  <a:pt x="414360" y="445781"/>
                </a:lnTo>
                <a:lnTo>
                  <a:pt x="459916" y="463796"/>
                </a:lnTo>
                <a:lnTo>
                  <a:pt x="507283" y="480622"/>
                </a:lnTo>
                <a:lnTo>
                  <a:pt x="556376" y="496215"/>
                </a:lnTo>
                <a:lnTo>
                  <a:pt x="607109" y="510531"/>
                </a:lnTo>
                <a:lnTo>
                  <a:pt x="659395" y="523525"/>
                </a:lnTo>
                <a:lnTo>
                  <a:pt x="713150" y="535156"/>
                </a:lnTo>
                <a:lnTo>
                  <a:pt x="768287" y="545377"/>
                </a:lnTo>
                <a:lnTo>
                  <a:pt x="824722" y="554147"/>
                </a:lnTo>
                <a:lnTo>
                  <a:pt x="882368" y="561420"/>
                </a:lnTo>
                <a:lnTo>
                  <a:pt x="941140" y="567153"/>
                </a:lnTo>
                <a:lnTo>
                  <a:pt x="1000951" y="571302"/>
                </a:lnTo>
                <a:lnTo>
                  <a:pt x="1061718" y="573824"/>
                </a:lnTo>
                <a:lnTo>
                  <a:pt x="1123353" y="574675"/>
                </a:lnTo>
                <a:lnTo>
                  <a:pt x="1267028" y="574675"/>
                </a:lnTo>
                <a:lnTo>
                  <a:pt x="1205392" y="573824"/>
                </a:lnTo>
                <a:lnTo>
                  <a:pt x="1144624" y="571302"/>
                </a:lnTo>
                <a:lnTo>
                  <a:pt x="1084812" y="567153"/>
                </a:lnTo>
                <a:lnTo>
                  <a:pt x="1026039" y="561420"/>
                </a:lnTo>
                <a:lnTo>
                  <a:pt x="968393" y="554147"/>
                </a:lnTo>
                <a:lnTo>
                  <a:pt x="911958" y="545377"/>
                </a:lnTo>
                <a:lnTo>
                  <a:pt x="856820" y="535156"/>
                </a:lnTo>
                <a:lnTo>
                  <a:pt x="803065" y="523525"/>
                </a:lnTo>
                <a:lnTo>
                  <a:pt x="750778" y="510531"/>
                </a:lnTo>
                <a:lnTo>
                  <a:pt x="700046" y="496215"/>
                </a:lnTo>
                <a:lnTo>
                  <a:pt x="650953" y="480622"/>
                </a:lnTo>
                <a:lnTo>
                  <a:pt x="603586" y="463796"/>
                </a:lnTo>
                <a:lnTo>
                  <a:pt x="558030" y="445781"/>
                </a:lnTo>
                <a:lnTo>
                  <a:pt x="514370" y="426619"/>
                </a:lnTo>
                <a:lnTo>
                  <a:pt x="472693" y="406357"/>
                </a:lnTo>
                <a:lnTo>
                  <a:pt x="433085" y="385036"/>
                </a:lnTo>
                <a:lnTo>
                  <a:pt x="395630" y="362701"/>
                </a:lnTo>
                <a:lnTo>
                  <a:pt x="360414" y="339396"/>
                </a:lnTo>
                <a:lnTo>
                  <a:pt x="327523" y="315164"/>
                </a:lnTo>
                <a:lnTo>
                  <a:pt x="297043" y="290050"/>
                </a:lnTo>
                <a:lnTo>
                  <a:pt x="269059" y="264096"/>
                </a:lnTo>
                <a:lnTo>
                  <a:pt x="220924" y="209849"/>
                </a:lnTo>
                <a:lnTo>
                  <a:pt x="183801" y="152771"/>
                </a:lnTo>
                <a:lnTo>
                  <a:pt x="158377" y="93215"/>
                </a:lnTo>
                <a:lnTo>
                  <a:pt x="145337" y="31530"/>
                </a:lnTo>
                <a:lnTo>
                  <a:pt x="143675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76875" y="5119687"/>
            <a:ext cx="2426970" cy="574675"/>
          </a:xfrm>
          <a:custGeom>
            <a:avLst/>
            <a:gdLst/>
            <a:ahLst/>
            <a:cxnLst/>
            <a:rect l="l" t="t" r="r" b="b"/>
            <a:pathLst>
              <a:path w="2426970" h="574675">
                <a:moveTo>
                  <a:pt x="1195190" y="573498"/>
                </a:moveTo>
                <a:lnTo>
                  <a:pt x="1255364" y="570698"/>
                </a:lnTo>
                <a:lnTo>
                  <a:pt x="1314665" y="566297"/>
                </a:lnTo>
                <a:lnTo>
                  <a:pt x="1373002" y="560334"/>
                </a:lnTo>
                <a:lnTo>
                  <a:pt x="1430282" y="552847"/>
                </a:lnTo>
                <a:lnTo>
                  <a:pt x="1486411" y="543877"/>
                </a:lnTo>
                <a:lnTo>
                  <a:pt x="1541297" y="533461"/>
                </a:lnTo>
                <a:lnTo>
                  <a:pt x="1594848" y="521641"/>
                </a:lnTo>
                <a:lnTo>
                  <a:pt x="1646970" y="508454"/>
                </a:lnTo>
                <a:lnTo>
                  <a:pt x="1697572" y="493940"/>
                </a:lnTo>
                <a:lnTo>
                  <a:pt x="1746559" y="478139"/>
                </a:lnTo>
                <a:lnTo>
                  <a:pt x="1793841" y="461089"/>
                </a:lnTo>
                <a:lnTo>
                  <a:pt x="1839323" y="442830"/>
                </a:lnTo>
                <a:lnTo>
                  <a:pt x="1882914" y="423400"/>
                </a:lnTo>
                <a:lnTo>
                  <a:pt x="1924520" y="402840"/>
                </a:lnTo>
                <a:lnTo>
                  <a:pt x="1964049" y="381188"/>
                </a:lnTo>
                <a:lnTo>
                  <a:pt x="2001408" y="358483"/>
                </a:lnTo>
                <a:lnTo>
                  <a:pt x="2036504" y="334766"/>
                </a:lnTo>
                <a:lnTo>
                  <a:pt x="2069245" y="310074"/>
                </a:lnTo>
                <a:lnTo>
                  <a:pt x="2099539" y="284448"/>
                </a:lnTo>
                <a:lnTo>
                  <a:pt x="2127291" y="257926"/>
                </a:lnTo>
                <a:lnTo>
                  <a:pt x="2174804" y="202352"/>
                </a:lnTo>
                <a:lnTo>
                  <a:pt x="2211041" y="143668"/>
                </a:lnTo>
                <a:lnTo>
                  <a:pt x="2139211" y="143670"/>
                </a:lnTo>
                <a:lnTo>
                  <a:pt x="2318551" y="0"/>
                </a:lnTo>
                <a:lnTo>
                  <a:pt x="2426541" y="143670"/>
                </a:lnTo>
                <a:lnTo>
                  <a:pt x="2354711" y="143670"/>
                </a:lnTo>
                <a:lnTo>
                  <a:pt x="2337826" y="173744"/>
                </a:lnTo>
                <a:lnTo>
                  <a:pt x="2295251" y="231535"/>
                </a:lnTo>
                <a:lnTo>
                  <a:pt x="2241588" y="285927"/>
                </a:lnTo>
                <a:lnTo>
                  <a:pt x="2210842" y="311750"/>
                </a:lnTo>
                <a:lnTo>
                  <a:pt x="2177618" y="336608"/>
                </a:lnTo>
                <a:lnTo>
                  <a:pt x="2142011" y="360460"/>
                </a:lnTo>
                <a:lnTo>
                  <a:pt x="2104121" y="383269"/>
                </a:lnTo>
                <a:lnTo>
                  <a:pt x="2064046" y="404995"/>
                </a:lnTo>
                <a:lnTo>
                  <a:pt x="2021881" y="425600"/>
                </a:lnTo>
                <a:lnTo>
                  <a:pt x="1977726" y="445046"/>
                </a:lnTo>
                <a:lnTo>
                  <a:pt x="1931679" y="463293"/>
                </a:lnTo>
                <a:lnTo>
                  <a:pt x="1883836" y="480302"/>
                </a:lnTo>
                <a:lnTo>
                  <a:pt x="1834295" y="496036"/>
                </a:lnTo>
                <a:lnTo>
                  <a:pt x="1783155" y="510455"/>
                </a:lnTo>
                <a:lnTo>
                  <a:pt x="1730513" y="523520"/>
                </a:lnTo>
                <a:lnTo>
                  <a:pt x="1676466" y="535194"/>
                </a:lnTo>
                <a:lnTo>
                  <a:pt x="1621112" y="545436"/>
                </a:lnTo>
                <a:lnTo>
                  <a:pt x="1564549" y="554209"/>
                </a:lnTo>
                <a:lnTo>
                  <a:pt x="1506875" y="561474"/>
                </a:lnTo>
                <a:lnTo>
                  <a:pt x="1448188" y="567192"/>
                </a:lnTo>
                <a:lnTo>
                  <a:pt x="1388584" y="571324"/>
                </a:lnTo>
                <a:lnTo>
                  <a:pt x="1328163" y="573831"/>
                </a:lnTo>
                <a:lnTo>
                  <a:pt x="1267020" y="574676"/>
                </a:lnTo>
                <a:lnTo>
                  <a:pt x="1123360" y="574675"/>
                </a:lnTo>
                <a:lnTo>
                  <a:pt x="1061724" y="573824"/>
                </a:lnTo>
                <a:lnTo>
                  <a:pt x="1000957" y="571303"/>
                </a:lnTo>
                <a:lnTo>
                  <a:pt x="941145" y="567153"/>
                </a:lnTo>
                <a:lnTo>
                  <a:pt x="882372" y="561420"/>
                </a:lnTo>
                <a:lnTo>
                  <a:pt x="824726" y="554147"/>
                </a:lnTo>
                <a:lnTo>
                  <a:pt x="768290" y="545377"/>
                </a:lnTo>
                <a:lnTo>
                  <a:pt x="713152" y="535156"/>
                </a:lnTo>
                <a:lnTo>
                  <a:pt x="659397" y="523526"/>
                </a:lnTo>
                <a:lnTo>
                  <a:pt x="607110" y="510531"/>
                </a:lnTo>
                <a:lnTo>
                  <a:pt x="556377" y="496215"/>
                </a:lnTo>
                <a:lnTo>
                  <a:pt x="507284" y="480622"/>
                </a:lnTo>
                <a:lnTo>
                  <a:pt x="459917" y="463796"/>
                </a:lnTo>
                <a:lnTo>
                  <a:pt x="414360" y="445780"/>
                </a:lnTo>
                <a:lnTo>
                  <a:pt x="370701" y="426619"/>
                </a:lnTo>
                <a:lnTo>
                  <a:pt x="329023" y="406356"/>
                </a:lnTo>
                <a:lnTo>
                  <a:pt x="289414" y="385035"/>
                </a:lnTo>
                <a:lnTo>
                  <a:pt x="251958" y="362700"/>
                </a:lnTo>
                <a:lnTo>
                  <a:pt x="216742" y="339395"/>
                </a:lnTo>
                <a:lnTo>
                  <a:pt x="183851" y="315163"/>
                </a:lnTo>
                <a:lnTo>
                  <a:pt x="153371" y="290049"/>
                </a:lnTo>
                <a:lnTo>
                  <a:pt x="125387" y="264096"/>
                </a:lnTo>
                <a:lnTo>
                  <a:pt x="77250" y="209848"/>
                </a:lnTo>
                <a:lnTo>
                  <a:pt x="40127" y="152771"/>
                </a:lnTo>
                <a:lnTo>
                  <a:pt x="14702" y="93215"/>
                </a:lnTo>
                <a:lnTo>
                  <a:pt x="1662" y="31530"/>
                </a:lnTo>
                <a:lnTo>
                  <a:pt x="0" y="0"/>
                </a:lnTo>
                <a:lnTo>
                  <a:pt x="143670" y="0"/>
                </a:lnTo>
                <a:lnTo>
                  <a:pt x="145332" y="31530"/>
                </a:lnTo>
                <a:lnTo>
                  <a:pt x="150261" y="62617"/>
                </a:lnTo>
                <a:lnTo>
                  <a:pt x="169580" y="123281"/>
                </a:lnTo>
                <a:lnTo>
                  <a:pt x="200939" y="181641"/>
                </a:lnTo>
                <a:lnTo>
                  <a:pt x="243655" y="237348"/>
                </a:lnTo>
                <a:lnTo>
                  <a:pt x="297041" y="290049"/>
                </a:lnTo>
                <a:lnTo>
                  <a:pt x="327521" y="315163"/>
                </a:lnTo>
                <a:lnTo>
                  <a:pt x="360412" y="339395"/>
                </a:lnTo>
                <a:lnTo>
                  <a:pt x="395629" y="362700"/>
                </a:lnTo>
                <a:lnTo>
                  <a:pt x="433084" y="385035"/>
                </a:lnTo>
                <a:lnTo>
                  <a:pt x="472693" y="406356"/>
                </a:lnTo>
                <a:lnTo>
                  <a:pt x="514371" y="426619"/>
                </a:lnTo>
                <a:lnTo>
                  <a:pt x="558030" y="445780"/>
                </a:lnTo>
                <a:lnTo>
                  <a:pt x="603587" y="463796"/>
                </a:lnTo>
                <a:lnTo>
                  <a:pt x="650955" y="480622"/>
                </a:lnTo>
                <a:lnTo>
                  <a:pt x="700048" y="496215"/>
                </a:lnTo>
                <a:lnTo>
                  <a:pt x="750780" y="510531"/>
                </a:lnTo>
                <a:lnTo>
                  <a:pt x="803067" y="523526"/>
                </a:lnTo>
                <a:lnTo>
                  <a:pt x="856822" y="535156"/>
                </a:lnTo>
                <a:lnTo>
                  <a:pt x="911960" y="545377"/>
                </a:lnTo>
                <a:lnTo>
                  <a:pt x="968396" y="554147"/>
                </a:lnTo>
                <a:lnTo>
                  <a:pt x="1026042" y="561420"/>
                </a:lnTo>
                <a:lnTo>
                  <a:pt x="1084815" y="567153"/>
                </a:lnTo>
                <a:lnTo>
                  <a:pt x="1144627" y="571303"/>
                </a:lnTo>
                <a:lnTo>
                  <a:pt x="1205394" y="573824"/>
                </a:lnTo>
                <a:lnTo>
                  <a:pt x="1267030" y="574675"/>
                </a:lnTo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52540" y="5759450"/>
            <a:ext cx="664845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250" b="1" i="1" spc="-30" dirty="0" smtClean="0">
                <a:latin typeface="Trebuchet MS"/>
                <a:cs typeface="Trebuchet MS"/>
              </a:rPr>
              <a:t>感染</a:t>
            </a:r>
            <a:endParaRPr lang="en-US" altLang="zh-CN" sz="125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2415" y="4591050"/>
            <a:ext cx="770255" cy="210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zh-CN" altLang="en-US" sz="1250" b="1" i="1" spc="-35" dirty="0" smtClean="0">
                <a:latin typeface="Trebuchet MS"/>
                <a:cs typeface="Trebuchet MS"/>
              </a:rPr>
              <a:t>特权升级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80400" y="3152775"/>
            <a:ext cx="355600" cy="619125"/>
          </a:xfrm>
          <a:custGeom>
            <a:avLst/>
            <a:gdLst/>
            <a:ahLst/>
            <a:cxnLst/>
            <a:rect l="l" t="t" r="r" b="b"/>
            <a:pathLst>
              <a:path w="355600" h="619125">
                <a:moveTo>
                  <a:pt x="355600" y="441325"/>
                </a:moveTo>
                <a:lnTo>
                  <a:pt x="0" y="441325"/>
                </a:lnTo>
                <a:lnTo>
                  <a:pt x="177800" y="619125"/>
                </a:lnTo>
                <a:lnTo>
                  <a:pt x="355600" y="441325"/>
                </a:lnTo>
                <a:close/>
              </a:path>
              <a:path w="355600" h="619125">
                <a:moveTo>
                  <a:pt x="266700" y="177800"/>
                </a:moveTo>
                <a:lnTo>
                  <a:pt x="88900" y="177800"/>
                </a:lnTo>
                <a:lnTo>
                  <a:pt x="88900" y="441325"/>
                </a:lnTo>
                <a:lnTo>
                  <a:pt x="266700" y="441325"/>
                </a:lnTo>
                <a:lnTo>
                  <a:pt x="266700" y="177800"/>
                </a:lnTo>
                <a:close/>
              </a:path>
              <a:path w="355600" h="619125">
                <a:moveTo>
                  <a:pt x="177800" y="0"/>
                </a:moveTo>
                <a:lnTo>
                  <a:pt x="0" y="177800"/>
                </a:lnTo>
                <a:lnTo>
                  <a:pt x="355600" y="177800"/>
                </a:lnTo>
                <a:lnTo>
                  <a:pt x="177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80400" y="3152775"/>
            <a:ext cx="355600" cy="619125"/>
          </a:xfrm>
          <a:custGeom>
            <a:avLst/>
            <a:gdLst/>
            <a:ahLst/>
            <a:cxnLst/>
            <a:rect l="l" t="t" r="r" b="b"/>
            <a:pathLst>
              <a:path w="355600" h="619125">
                <a:moveTo>
                  <a:pt x="0" y="177800"/>
                </a:moveTo>
                <a:lnTo>
                  <a:pt x="177800" y="0"/>
                </a:lnTo>
                <a:lnTo>
                  <a:pt x="355600" y="177800"/>
                </a:lnTo>
                <a:lnTo>
                  <a:pt x="266700" y="177800"/>
                </a:lnTo>
                <a:lnTo>
                  <a:pt x="266700" y="441326"/>
                </a:lnTo>
                <a:lnTo>
                  <a:pt x="355600" y="441326"/>
                </a:lnTo>
                <a:lnTo>
                  <a:pt x="177800" y="619125"/>
                </a:lnTo>
                <a:lnTo>
                  <a:pt x="0" y="441326"/>
                </a:lnTo>
                <a:lnTo>
                  <a:pt x="88899" y="441326"/>
                </a:lnTo>
                <a:lnTo>
                  <a:pt x="88899" y="177800"/>
                </a:lnTo>
                <a:lnTo>
                  <a:pt x="0" y="177800"/>
                </a:lnTo>
                <a:close/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43327" y="2965450"/>
            <a:ext cx="1245235" cy="2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lang="zh-CN" altLang="en-US" sz="1250" b="1" i="1" spc="-25" dirty="0" smtClean="0">
                <a:latin typeface="Trebuchet MS"/>
                <a:cs typeface="Trebuchet MS"/>
              </a:rPr>
              <a:t>获得数据库凭据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05300" y="1803400"/>
            <a:ext cx="1384300" cy="138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78581" y="3099560"/>
            <a:ext cx="1133475" cy="593090"/>
          </a:xfrm>
          <a:custGeom>
            <a:avLst/>
            <a:gdLst/>
            <a:ahLst/>
            <a:cxnLst/>
            <a:rect l="l" t="t" r="r" b="b"/>
            <a:pathLst>
              <a:path w="1133475" h="593089">
                <a:moveTo>
                  <a:pt x="95669" y="283819"/>
                </a:moveTo>
                <a:lnTo>
                  <a:pt x="0" y="496798"/>
                </a:lnTo>
                <a:lnTo>
                  <a:pt x="212979" y="592467"/>
                </a:lnTo>
                <a:lnTo>
                  <a:pt x="183654" y="515302"/>
                </a:lnTo>
                <a:lnTo>
                  <a:pt x="589659" y="360984"/>
                </a:lnTo>
                <a:lnTo>
                  <a:pt x="124993" y="360984"/>
                </a:lnTo>
                <a:lnTo>
                  <a:pt x="95669" y="283819"/>
                </a:lnTo>
                <a:close/>
              </a:path>
              <a:path w="1133475" h="593089">
                <a:moveTo>
                  <a:pt x="1074712" y="0"/>
                </a:moveTo>
                <a:lnTo>
                  <a:pt x="124993" y="360984"/>
                </a:lnTo>
                <a:lnTo>
                  <a:pt x="589659" y="360984"/>
                </a:lnTo>
                <a:lnTo>
                  <a:pt x="1133360" y="154330"/>
                </a:lnTo>
                <a:lnTo>
                  <a:pt x="10747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78581" y="3107093"/>
            <a:ext cx="1133475" cy="593090"/>
          </a:xfrm>
          <a:custGeom>
            <a:avLst/>
            <a:gdLst/>
            <a:ahLst/>
            <a:cxnLst/>
            <a:rect l="l" t="t" r="r" b="b"/>
            <a:pathLst>
              <a:path w="1133475" h="593089">
                <a:moveTo>
                  <a:pt x="95668" y="283814"/>
                </a:moveTo>
                <a:lnTo>
                  <a:pt x="124998" y="360978"/>
                </a:lnTo>
                <a:lnTo>
                  <a:pt x="1074708" y="0"/>
                </a:lnTo>
                <a:lnTo>
                  <a:pt x="1133368" y="154328"/>
                </a:lnTo>
                <a:lnTo>
                  <a:pt x="183657" y="515306"/>
                </a:lnTo>
                <a:lnTo>
                  <a:pt x="212986" y="592469"/>
                </a:lnTo>
                <a:lnTo>
                  <a:pt x="0" y="496801"/>
                </a:lnTo>
                <a:lnTo>
                  <a:pt x="95668" y="283814"/>
                </a:lnTo>
                <a:close/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101214" y="3092450"/>
            <a:ext cx="1238885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250" b="1" i="1" spc="-20" dirty="0" smtClean="0">
                <a:latin typeface="Trebuchet MS"/>
                <a:cs typeface="Trebuchet MS"/>
              </a:rPr>
              <a:t>数据泄露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43600" y="2479675"/>
            <a:ext cx="1828800" cy="355600"/>
          </a:xfrm>
          <a:custGeom>
            <a:avLst/>
            <a:gdLst/>
            <a:ahLst/>
            <a:cxnLst/>
            <a:rect l="l" t="t" r="r" b="b"/>
            <a:pathLst>
              <a:path w="1828800" h="355600">
                <a:moveTo>
                  <a:pt x="177800" y="0"/>
                </a:moveTo>
                <a:lnTo>
                  <a:pt x="0" y="177800"/>
                </a:lnTo>
                <a:lnTo>
                  <a:pt x="177800" y="355600"/>
                </a:lnTo>
                <a:lnTo>
                  <a:pt x="177800" y="266700"/>
                </a:lnTo>
                <a:lnTo>
                  <a:pt x="1739900" y="266700"/>
                </a:lnTo>
                <a:lnTo>
                  <a:pt x="1828800" y="177800"/>
                </a:lnTo>
                <a:lnTo>
                  <a:pt x="1739900" y="88900"/>
                </a:lnTo>
                <a:lnTo>
                  <a:pt x="177800" y="88900"/>
                </a:lnTo>
                <a:lnTo>
                  <a:pt x="177800" y="0"/>
                </a:lnTo>
                <a:close/>
              </a:path>
              <a:path w="1828800" h="355600">
                <a:moveTo>
                  <a:pt x="1739900" y="266700"/>
                </a:moveTo>
                <a:lnTo>
                  <a:pt x="1651000" y="266700"/>
                </a:lnTo>
                <a:lnTo>
                  <a:pt x="1651000" y="355600"/>
                </a:lnTo>
                <a:lnTo>
                  <a:pt x="1739900" y="266700"/>
                </a:lnTo>
                <a:close/>
              </a:path>
              <a:path w="1828800" h="355600">
                <a:moveTo>
                  <a:pt x="1651000" y="0"/>
                </a:moveTo>
                <a:lnTo>
                  <a:pt x="1651000" y="88900"/>
                </a:lnTo>
                <a:lnTo>
                  <a:pt x="1739900" y="88900"/>
                </a:lnTo>
                <a:lnTo>
                  <a:pt x="1651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43598" y="2479675"/>
            <a:ext cx="1828800" cy="355600"/>
          </a:xfrm>
          <a:custGeom>
            <a:avLst/>
            <a:gdLst/>
            <a:ahLst/>
            <a:cxnLst/>
            <a:rect l="l" t="t" r="r" b="b"/>
            <a:pathLst>
              <a:path w="1828800" h="355600">
                <a:moveTo>
                  <a:pt x="1651000" y="0"/>
                </a:moveTo>
                <a:lnTo>
                  <a:pt x="1828801" y="177800"/>
                </a:lnTo>
                <a:lnTo>
                  <a:pt x="1651000" y="355600"/>
                </a:lnTo>
                <a:lnTo>
                  <a:pt x="1651000" y="266700"/>
                </a:lnTo>
                <a:lnTo>
                  <a:pt x="177800" y="266700"/>
                </a:lnTo>
                <a:lnTo>
                  <a:pt x="177800" y="355600"/>
                </a:lnTo>
                <a:lnTo>
                  <a:pt x="0" y="177800"/>
                </a:lnTo>
                <a:lnTo>
                  <a:pt x="177800" y="0"/>
                </a:lnTo>
                <a:lnTo>
                  <a:pt x="177800" y="88900"/>
                </a:lnTo>
                <a:lnTo>
                  <a:pt x="1651000" y="88900"/>
                </a:lnTo>
                <a:lnTo>
                  <a:pt x="1651000" y="0"/>
                </a:lnTo>
                <a:close/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19600" y="3683000"/>
            <a:ext cx="1244600" cy="1257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26400" y="1917700"/>
            <a:ext cx="774700" cy="1143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2500" y="4013200"/>
            <a:ext cx="927100" cy="939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29600" y="1219200"/>
            <a:ext cx="927100" cy="939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51600" y="2603500"/>
            <a:ext cx="927100" cy="939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64000" y="4559300"/>
            <a:ext cx="838200" cy="927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53100" y="3162300"/>
            <a:ext cx="850900" cy="939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34300" y="1727200"/>
            <a:ext cx="850900" cy="9271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73700" y="1376362"/>
            <a:ext cx="912812" cy="9128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23337" y="1673225"/>
            <a:ext cx="912812" cy="9128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37600" y="5753100"/>
            <a:ext cx="1422400" cy="431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01058" y="5793214"/>
            <a:ext cx="1378501" cy="3814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564" y="374653"/>
            <a:ext cx="6225540" cy="6559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zh-CN" altLang="en-US" dirty="0"/>
              <a:t>无所不在的系统监控</a:t>
            </a:r>
            <a:endParaRPr sz="405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969080"/>
            <a:ext cx="7036434" cy="86818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500" spc="-155" dirty="0">
                <a:latin typeface="Trebuchet MS"/>
                <a:cs typeface="Trebuchet MS"/>
              </a:rPr>
              <a:t>记录内核的系统行为</a:t>
            </a:r>
            <a:endParaRPr lang="en-US" altLang="zh-CN" sz="2500" spc="-155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500" spc="-155" dirty="0">
                <a:latin typeface="Trebuchet MS"/>
                <a:cs typeface="Trebuchet MS"/>
              </a:rPr>
              <a:t>日志的统一结构：未绑定到应用程序</a:t>
            </a:r>
            <a:endParaRPr sz="2500" spc="-155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1950" y="2654300"/>
            <a:ext cx="2580005" cy="652780"/>
          </a:xfrm>
          <a:custGeom>
            <a:avLst/>
            <a:gdLst/>
            <a:ahLst/>
            <a:cxnLst/>
            <a:rect l="l" t="t" r="r" b="b"/>
            <a:pathLst>
              <a:path w="2580004" h="652779">
                <a:moveTo>
                  <a:pt x="0" y="326231"/>
                </a:moveTo>
                <a:lnTo>
                  <a:pt x="18049" y="271534"/>
                </a:lnTo>
                <a:lnTo>
                  <a:pt x="49231" y="236654"/>
                </a:lnTo>
                <a:lnTo>
                  <a:pt x="94714" y="203298"/>
                </a:lnTo>
                <a:lnTo>
                  <a:pt x="153629" y="171687"/>
                </a:lnTo>
                <a:lnTo>
                  <a:pt x="225103" y="142041"/>
                </a:lnTo>
                <a:lnTo>
                  <a:pt x="265278" y="128023"/>
                </a:lnTo>
                <a:lnTo>
                  <a:pt x="308267" y="114580"/>
                </a:lnTo>
                <a:lnTo>
                  <a:pt x="353959" y="101738"/>
                </a:lnTo>
                <a:lnTo>
                  <a:pt x="402248" y="89524"/>
                </a:lnTo>
                <a:lnTo>
                  <a:pt x="453023" y="77967"/>
                </a:lnTo>
                <a:lnTo>
                  <a:pt x="506175" y="67095"/>
                </a:lnTo>
                <a:lnTo>
                  <a:pt x="561597" y="56934"/>
                </a:lnTo>
                <a:lnTo>
                  <a:pt x="619179" y="47511"/>
                </a:lnTo>
                <a:lnTo>
                  <a:pt x="678811" y="38856"/>
                </a:lnTo>
                <a:lnTo>
                  <a:pt x="740387" y="30995"/>
                </a:lnTo>
                <a:lnTo>
                  <a:pt x="803795" y="23955"/>
                </a:lnTo>
                <a:lnTo>
                  <a:pt x="868928" y="17765"/>
                </a:lnTo>
                <a:lnTo>
                  <a:pt x="935676" y="12451"/>
                </a:lnTo>
                <a:lnTo>
                  <a:pt x="1003931" y="8042"/>
                </a:lnTo>
                <a:lnTo>
                  <a:pt x="1073584" y="4565"/>
                </a:lnTo>
                <a:lnTo>
                  <a:pt x="1144526" y="2047"/>
                </a:lnTo>
                <a:lnTo>
                  <a:pt x="1216647" y="516"/>
                </a:lnTo>
                <a:lnTo>
                  <a:pt x="1289840" y="0"/>
                </a:lnTo>
                <a:lnTo>
                  <a:pt x="1363033" y="516"/>
                </a:lnTo>
                <a:lnTo>
                  <a:pt x="1435156" y="2047"/>
                </a:lnTo>
                <a:lnTo>
                  <a:pt x="1506098" y="4565"/>
                </a:lnTo>
                <a:lnTo>
                  <a:pt x="1575751" y="8042"/>
                </a:lnTo>
                <a:lnTo>
                  <a:pt x="1644006" y="12451"/>
                </a:lnTo>
                <a:lnTo>
                  <a:pt x="1710755" y="17765"/>
                </a:lnTo>
                <a:lnTo>
                  <a:pt x="1775888" y="23955"/>
                </a:lnTo>
                <a:lnTo>
                  <a:pt x="1839297" y="30995"/>
                </a:lnTo>
                <a:lnTo>
                  <a:pt x="1900873" y="38856"/>
                </a:lnTo>
                <a:lnTo>
                  <a:pt x="1960506" y="47511"/>
                </a:lnTo>
                <a:lnTo>
                  <a:pt x="2018088" y="56934"/>
                </a:lnTo>
                <a:lnTo>
                  <a:pt x="2073510" y="67095"/>
                </a:lnTo>
                <a:lnTo>
                  <a:pt x="2126663" y="77967"/>
                </a:lnTo>
                <a:lnTo>
                  <a:pt x="2177439" y="89524"/>
                </a:lnTo>
                <a:lnTo>
                  <a:pt x="2225727" y="101738"/>
                </a:lnTo>
                <a:lnTo>
                  <a:pt x="2271421" y="114580"/>
                </a:lnTo>
                <a:lnTo>
                  <a:pt x="2314409" y="128023"/>
                </a:lnTo>
                <a:lnTo>
                  <a:pt x="2354585" y="142041"/>
                </a:lnTo>
                <a:lnTo>
                  <a:pt x="2391838" y="156605"/>
                </a:lnTo>
                <a:lnTo>
                  <a:pt x="2457142" y="187261"/>
                </a:lnTo>
                <a:lnTo>
                  <a:pt x="2509451" y="219772"/>
                </a:lnTo>
                <a:lnTo>
                  <a:pt x="2547892" y="253917"/>
                </a:lnTo>
                <a:lnTo>
                  <a:pt x="2571596" y="289477"/>
                </a:lnTo>
                <a:lnTo>
                  <a:pt x="2579691" y="326231"/>
                </a:lnTo>
                <a:lnTo>
                  <a:pt x="2577649" y="344743"/>
                </a:lnTo>
                <a:lnTo>
                  <a:pt x="2561641" y="380927"/>
                </a:lnTo>
                <a:lnTo>
                  <a:pt x="2530459" y="415808"/>
                </a:lnTo>
                <a:lnTo>
                  <a:pt x="2484975" y="449164"/>
                </a:lnTo>
                <a:lnTo>
                  <a:pt x="2426060" y="480775"/>
                </a:lnTo>
                <a:lnTo>
                  <a:pt x="2354585" y="510421"/>
                </a:lnTo>
                <a:lnTo>
                  <a:pt x="2314409" y="524439"/>
                </a:lnTo>
                <a:lnTo>
                  <a:pt x="2271421" y="537882"/>
                </a:lnTo>
                <a:lnTo>
                  <a:pt x="2225727" y="550725"/>
                </a:lnTo>
                <a:lnTo>
                  <a:pt x="2177439" y="562938"/>
                </a:lnTo>
                <a:lnTo>
                  <a:pt x="2126663" y="574495"/>
                </a:lnTo>
                <a:lnTo>
                  <a:pt x="2073510" y="585368"/>
                </a:lnTo>
                <a:lnTo>
                  <a:pt x="2018088" y="595529"/>
                </a:lnTo>
                <a:lnTo>
                  <a:pt x="1960506" y="604951"/>
                </a:lnTo>
                <a:lnTo>
                  <a:pt x="1900873" y="613606"/>
                </a:lnTo>
                <a:lnTo>
                  <a:pt x="1839297" y="621468"/>
                </a:lnTo>
                <a:lnTo>
                  <a:pt x="1775888" y="628507"/>
                </a:lnTo>
                <a:lnTo>
                  <a:pt x="1710755" y="634698"/>
                </a:lnTo>
                <a:lnTo>
                  <a:pt x="1644006" y="640011"/>
                </a:lnTo>
                <a:lnTo>
                  <a:pt x="1575751" y="644420"/>
                </a:lnTo>
                <a:lnTo>
                  <a:pt x="1506098" y="647898"/>
                </a:lnTo>
                <a:lnTo>
                  <a:pt x="1435156" y="650416"/>
                </a:lnTo>
                <a:lnTo>
                  <a:pt x="1363033" y="651946"/>
                </a:lnTo>
                <a:lnTo>
                  <a:pt x="1289840" y="652463"/>
                </a:lnTo>
                <a:lnTo>
                  <a:pt x="1216647" y="651946"/>
                </a:lnTo>
                <a:lnTo>
                  <a:pt x="1144526" y="650416"/>
                </a:lnTo>
                <a:lnTo>
                  <a:pt x="1073584" y="647898"/>
                </a:lnTo>
                <a:lnTo>
                  <a:pt x="1003931" y="644420"/>
                </a:lnTo>
                <a:lnTo>
                  <a:pt x="935676" y="640011"/>
                </a:lnTo>
                <a:lnTo>
                  <a:pt x="868928" y="634698"/>
                </a:lnTo>
                <a:lnTo>
                  <a:pt x="803795" y="628507"/>
                </a:lnTo>
                <a:lnTo>
                  <a:pt x="740387" y="621468"/>
                </a:lnTo>
                <a:lnTo>
                  <a:pt x="678811" y="613606"/>
                </a:lnTo>
                <a:lnTo>
                  <a:pt x="619179" y="604951"/>
                </a:lnTo>
                <a:lnTo>
                  <a:pt x="561597" y="595529"/>
                </a:lnTo>
                <a:lnTo>
                  <a:pt x="506175" y="585368"/>
                </a:lnTo>
                <a:lnTo>
                  <a:pt x="453023" y="574495"/>
                </a:lnTo>
                <a:lnTo>
                  <a:pt x="402248" y="562938"/>
                </a:lnTo>
                <a:lnTo>
                  <a:pt x="353959" y="550725"/>
                </a:lnTo>
                <a:lnTo>
                  <a:pt x="308267" y="537882"/>
                </a:lnTo>
                <a:lnTo>
                  <a:pt x="265278" y="524439"/>
                </a:lnTo>
                <a:lnTo>
                  <a:pt x="225103" y="510421"/>
                </a:lnTo>
                <a:lnTo>
                  <a:pt x="187850" y="495858"/>
                </a:lnTo>
                <a:lnTo>
                  <a:pt x="122547" y="465201"/>
                </a:lnTo>
                <a:lnTo>
                  <a:pt x="70239" y="432690"/>
                </a:lnTo>
                <a:lnTo>
                  <a:pt x="31798" y="398544"/>
                </a:lnTo>
                <a:lnTo>
                  <a:pt x="8094" y="362984"/>
                </a:lnTo>
                <a:lnTo>
                  <a:pt x="0" y="326231"/>
                </a:lnTo>
                <a:close/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2770717"/>
            <a:ext cx="8880475" cy="340477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2725" algn="ctr">
              <a:lnSpc>
                <a:spcPct val="100000"/>
              </a:lnSpc>
              <a:spcBef>
                <a:spcPts val="130"/>
              </a:spcBef>
            </a:pPr>
            <a:r>
              <a:rPr sz="2050" b="1" spc="-120" dirty="0">
                <a:latin typeface="Trebuchet MS"/>
                <a:cs typeface="Trebuchet MS"/>
              </a:rPr>
              <a:t>Kernel</a:t>
            </a:r>
            <a:endParaRPr sz="20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339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900" spc="-165" dirty="0" smtClean="0">
                <a:latin typeface="Trebuchet MS"/>
                <a:cs typeface="Trebuchet MS"/>
              </a:rPr>
              <a:t>系统活动以及系统资源</a:t>
            </a:r>
            <a:endParaRPr lang="en-US" altLang="zh-CN" sz="2900" spc="-165" dirty="0" smtClean="0">
              <a:latin typeface="Trebuchet MS"/>
              <a:cs typeface="Trebuchet MS"/>
            </a:endParaRPr>
          </a:p>
          <a:p>
            <a:pPr marL="812800" lvl="1" indent="-342900">
              <a:lnSpc>
                <a:spcPts val="3390"/>
              </a:lnSpc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CN" altLang="en-US" sz="2500" spc="-150" dirty="0">
                <a:latin typeface="Trebuchet MS"/>
                <a:cs typeface="Trebuchet MS"/>
              </a:rPr>
              <a:t>系统资源：进程、文件、网络连接 </a:t>
            </a:r>
            <a:endParaRPr lang="en-US" altLang="zh-CN" sz="2500" spc="-150" dirty="0" smtClean="0">
              <a:latin typeface="Trebuchet MS"/>
              <a:cs typeface="Trebuchet MS"/>
            </a:endParaRPr>
          </a:p>
          <a:p>
            <a:pPr marL="812800" lvl="1" indent="-342900">
              <a:lnSpc>
                <a:spcPts val="3390"/>
              </a:lnSpc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CN" altLang="en-US" sz="2500" spc="-150" dirty="0">
                <a:latin typeface="Trebuchet MS"/>
                <a:cs typeface="Trebuchet MS"/>
              </a:rPr>
              <a:t>系统活动（系统事件）：</a:t>
            </a:r>
            <a:r>
              <a:rPr lang="en-US" altLang="zh-CN" sz="2500" spc="-150" dirty="0">
                <a:latin typeface="Trebuchet MS"/>
                <a:cs typeface="Trebuchet MS"/>
              </a:rPr>
              <a:t>&lt;</a:t>
            </a:r>
            <a:r>
              <a:rPr lang="zh-CN" altLang="en-US" sz="2500" spc="-150" dirty="0" smtClean="0">
                <a:latin typeface="Trebuchet MS"/>
                <a:cs typeface="Trebuchet MS"/>
              </a:rPr>
              <a:t>主体、</a:t>
            </a:r>
            <a:r>
              <a:rPr lang="zh-CN" altLang="en-US" sz="2500" spc="-150" dirty="0">
                <a:latin typeface="Trebuchet MS"/>
                <a:cs typeface="Trebuchet MS"/>
              </a:rPr>
              <a:t>操作、对象</a:t>
            </a:r>
            <a:r>
              <a:rPr lang="en-US" altLang="zh-CN" sz="2500" spc="-150" dirty="0" smtClean="0">
                <a:latin typeface="Trebuchet MS"/>
                <a:cs typeface="Trebuchet MS"/>
              </a:rPr>
              <a:t>&gt;</a:t>
            </a:r>
          </a:p>
          <a:p>
            <a:pPr marL="1270000" lvl="2" indent="-342900">
              <a:lnSpc>
                <a:spcPts val="3390"/>
              </a:lnSpc>
              <a:buFont typeface="Wingdings" panose="05000000000000000000" pitchFamily="2" charset="2"/>
              <a:buChar char="l"/>
              <a:tabLst>
                <a:tab pos="241300" algn="l"/>
              </a:tabLst>
            </a:pPr>
            <a:r>
              <a:rPr lang="en-US" altLang="zh-CN" sz="2500" spc="-150" dirty="0" smtClean="0">
                <a:latin typeface="Trebuchet MS"/>
                <a:cs typeface="Trebuchet MS"/>
              </a:rPr>
              <a:t> </a:t>
            </a:r>
            <a:r>
              <a:rPr sz="2050" spc="-190" dirty="0" smtClean="0">
                <a:latin typeface="Trebuchet MS"/>
                <a:cs typeface="Trebuchet MS"/>
              </a:rPr>
              <a:t>e.g</a:t>
            </a:r>
            <a:r>
              <a:rPr sz="2050" spc="-190" dirty="0">
                <a:latin typeface="Trebuchet MS"/>
                <a:cs typeface="Trebuchet MS"/>
              </a:rPr>
              <a:t>.,</a:t>
            </a:r>
            <a:r>
              <a:rPr sz="2050" spc="-195" dirty="0">
                <a:latin typeface="Trebuchet MS"/>
                <a:cs typeface="Trebuchet MS"/>
              </a:rPr>
              <a:t> </a:t>
            </a:r>
            <a:r>
              <a:rPr sz="2050" spc="-105" dirty="0">
                <a:solidFill>
                  <a:srgbClr val="00B0F0"/>
                </a:solidFill>
                <a:latin typeface="Trebuchet MS"/>
                <a:cs typeface="Trebuchet MS"/>
              </a:rPr>
              <a:t>proc</a:t>
            </a:r>
            <a:r>
              <a:rPr sz="2050" spc="-200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sz="2050" spc="-60" dirty="0">
                <a:latin typeface="Trebuchet MS"/>
                <a:cs typeface="Trebuchet MS"/>
              </a:rPr>
              <a:t>p1</a:t>
            </a:r>
            <a:r>
              <a:rPr sz="2050" spc="-215" dirty="0">
                <a:latin typeface="Trebuchet MS"/>
                <a:cs typeface="Trebuchet MS"/>
              </a:rPr>
              <a:t> </a:t>
            </a:r>
            <a:r>
              <a:rPr sz="2050" spc="-105" dirty="0">
                <a:solidFill>
                  <a:srgbClr val="FF0000"/>
                </a:solidFill>
                <a:latin typeface="Trebuchet MS"/>
                <a:cs typeface="Trebuchet MS"/>
              </a:rPr>
              <a:t>read</a:t>
            </a:r>
            <a:r>
              <a:rPr sz="2050" spc="-2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50" spc="-125" dirty="0">
                <a:solidFill>
                  <a:srgbClr val="00B0F0"/>
                </a:solidFill>
                <a:latin typeface="Trebuchet MS"/>
                <a:cs typeface="Trebuchet MS"/>
              </a:rPr>
              <a:t>file</a:t>
            </a:r>
            <a:r>
              <a:rPr sz="2050" spc="-204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sz="2050" spc="-100" dirty="0">
                <a:latin typeface="Trebuchet MS"/>
                <a:cs typeface="Trebuchet MS"/>
              </a:rPr>
              <a:t>f1</a:t>
            </a:r>
            <a:endParaRPr sz="20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900" spc="-160" dirty="0">
                <a:latin typeface="Trebuchet MS"/>
                <a:cs typeface="Trebuchet MS"/>
              </a:rPr>
              <a:t>通过查询收集到的数据进行攻击调查 </a:t>
            </a:r>
            <a:endParaRPr lang="en-US" altLang="zh-CN" sz="2900" spc="-160" dirty="0" smtClean="0">
              <a:latin typeface="Trebuchet MS"/>
              <a:cs typeface="Trebuchet MS"/>
            </a:endParaRPr>
          </a:p>
          <a:p>
            <a:pPr marL="812800" lvl="1" indent="-342900">
              <a:spcBef>
                <a:spcPts val="49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CN" altLang="en-US" sz="2500" spc="-170" dirty="0">
                <a:solidFill>
                  <a:srgbClr val="FF0000"/>
                </a:solidFill>
                <a:latin typeface="Trebuchet MS"/>
                <a:cs typeface="Trebuchet MS"/>
              </a:rPr>
              <a:t>交互式查询：恢复多个主机中的攻击步骤 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9700" y="2260600"/>
            <a:ext cx="495300" cy="58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8600" y="1981200"/>
            <a:ext cx="12827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0900" y="2260600"/>
            <a:ext cx="584200" cy="58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0592" y="2673565"/>
            <a:ext cx="882694" cy="37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7375" y="2765425"/>
            <a:ext cx="259079" cy="240029"/>
          </a:xfrm>
          <a:custGeom>
            <a:avLst/>
            <a:gdLst/>
            <a:ahLst/>
            <a:cxnLst/>
            <a:rect l="l" t="t" r="r" b="b"/>
            <a:pathLst>
              <a:path w="259079" h="240030">
                <a:moveTo>
                  <a:pt x="138912" y="0"/>
                </a:moveTo>
                <a:lnTo>
                  <a:pt x="138912" y="59931"/>
                </a:lnTo>
                <a:lnTo>
                  <a:pt x="0" y="59931"/>
                </a:lnTo>
                <a:lnTo>
                  <a:pt x="0" y="179781"/>
                </a:lnTo>
                <a:lnTo>
                  <a:pt x="138912" y="179781"/>
                </a:lnTo>
                <a:lnTo>
                  <a:pt x="138912" y="239712"/>
                </a:lnTo>
                <a:lnTo>
                  <a:pt x="258762" y="119862"/>
                </a:lnTo>
                <a:lnTo>
                  <a:pt x="1389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7374" y="2765424"/>
            <a:ext cx="259079" cy="240029"/>
          </a:xfrm>
          <a:custGeom>
            <a:avLst/>
            <a:gdLst/>
            <a:ahLst/>
            <a:cxnLst/>
            <a:rect l="l" t="t" r="r" b="b"/>
            <a:pathLst>
              <a:path w="259079" h="240030">
                <a:moveTo>
                  <a:pt x="258763" y="119856"/>
                </a:moveTo>
                <a:lnTo>
                  <a:pt x="138906" y="239713"/>
                </a:lnTo>
                <a:lnTo>
                  <a:pt x="138906" y="179784"/>
                </a:lnTo>
                <a:lnTo>
                  <a:pt x="0" y="179784"/>
                </a:lnTo>
                <a:lnTo>
                  <a:pt x="0" y="59928"/>
                </a:lnTo>
                <a:lnTo>
                  <a:pt x="138906" y="59928"/>
                </a:lnTo>
                <a:lnTo>
                  <a:pt x="138906" y="0"/>
                </a:lnTo>
                <a:lnTo>
                  <a:pt x="258763" y="119856"/>
                </a:lnTo>
                <a:close/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0" y="3695700"/>
            <a:ext cx="9102724" cy="13080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500" b="1" spc="-130" dirty="0">
                <a:latin typeface="Trebuchet MS"/>
                <a:cs typeface="Trebuchet MS"/>
              </a:rPr>
              <a:t>多步攻击：</a:t>
            </a:r>
            <a:r>
              <a:rPr lang="zh-CN" altLang="en-US" sz="2500" spc="-130" dirty="0">
                <a:latin typeface="Trebuchet MS"/>
                <a:cs typeface="Trebuchet MS"/>
              </a:rPr>
              <a:t>多系统活动及其关系              </a:t>
            </a:r>
            <a:endParaRPr lang="en-US" altLang="zh-CN" sz="2500" spc="-130" dirty="0" smtClean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500" b="1" spc="-130" dirty="0" smtClean="0">
                <a:latin typeface="Trebuchet MS"/>
                <a:cs typeface="Trebuchet MS"/>
              </a:rPr>
              <a:t>依赖</a:t>
            </a:r>
            <a:r>
              <a:rPr lang="zh-CN" altLang="en-US" sz="2500" b="1" spc="-130" dirty="0">
                <a:latin typeface="Trebuchet MS"/>
                <a:cs typeface="Trebuchet MS"/>
              </a:rPr>
              <a:t>跟踪：</a:t>
            </a:r>
            <a:r>
              <a:rPr lang="zh-CN" altLang="en-US" sz="2500" spc="-130" dirty="0">
                <a:latin typeface="Trebuchet MS"/>
                <a:cs typeface="Trebuchet MS"/>
              </a:rPr>
              <a:t>系统活动之间的链接约束              </a:t>
            </a:r>
            <a:endParaRPr lang="en-US" altLang="zh-CN" sz="2500" spc="-130" dirty="0" smtClean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500" b="1" spc="-130" dirty="0" smtClean="0">
                <a:latin typeface="Trebuchet MS"/>
                <a:cs typeface="Trebuchet MS"/>
              </a:rPr>
              <a:t>异常</a:t>
            </a:r>
            <a:r>
              <a:rPr lang="zh-CN" altLang="en-US" sz="2500" b="1" spc="-130" dirty="0">
                <a:latin typeface="Trebuchet MS"/>
                <a:cs typeface="Trebuchet MS"/>
              </a:rPr>
              <a:t>系统行为：</a:t>
            </a:r>
            <a:r>
              <a:rPr lang="zh-CN" altLang="en-US" sz="2500" spc="-130" dirty="0">
                <a:latin typeface="Trebuchet MS"/>
                <a:cs typeface="Trebuchet MS"/>
              </a:rPr>
              <a:t>滑动窗口和统计聚集方法 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2000" y="1524000"/>
            <a:ext cx="8077200" cy="191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29180" y="372532"/>
            <a:ext cx="8545830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spc="-275" dirty="0"/>
              <a:t>挑战</a:t>
            </a:r>
            <a:r>
              <a:rPr lang="en-US" altLang="zh-CN" spc="-275" dirty="0"/>
              <a:t>1</a:t>
            </a:r>
            <a:r>
              <a:rPr lang="zh-CN" altLang="en-US" spc="-275" dirty="0"/>
              <a:t>：攻击行为规范 </a:t>
            </a:r>
            <a:endParaRPr sz="4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644900"/>
            <a:ext cx="10316210" cy="16389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5600" marR="5080" indent="-342900">
              <a:lnSpc>
                <a:spcPts val="29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2500" spc="-180" dirty="0">
                <a:latin typeface="Trebuchet MS"/>
                <a:cs typeface="Trebuchet MS"/>
              </a:rPr>
              <a:t>收集和存储组织中主机的系统监控数据（每天</a:t>
            </a:r>
            <a:r>
              <a:rPr lang="en-US" altLang="zh-CN" sz="2500" spc="-180" dirty="0">
                <a:latin typeface="Trebuchet MS"/>
                <a:cs typeface="Trebuchet MS"/>
              </a:rPr>
              <a:t>50</a:t>
            </a:r>
            <a:r>
              <a:rPr lang="zh-CN" altLang="en-US" sz="2500" spc="-180" dirty="0">
                <a:latin typeface="Trebuchet MS"/>
                <a:cs typeface="Trebuchet MS"/>
              </a:rPr>
              <a:t>台主机</a:t>
            </a:r>
            <a:r>
              <a:rPr lang="en-US" altLang="zh-CN" sz="2500" spc="-180" dirty="0">
                <a:latin typeface="Trebuchet MS"/>
                <a:cs typeface="Trebuchet MS"/>
              </a:rPr>
              <a:t>100 GB</a:t>
            </a:r>
            <a:r>
              <a:rPr lang="zh-CN" altLang="en-US" sz="2500" spc="-180" dirty="0">
                <a:latin typeface="Trebuchet MS"/>
                <a:cs typeface="Trebuchet MS"/>
              </a:rPr>
              <a:t>）        </a:t>
            </a:r>
            <a:endParaRPr lang="en-US" altLang="zh-CN" sz="2500" spc="-180" dirty="0" smtClean="0">
              <a:latin typeface="Trebuchet MS"/>
              <a:cs typeface="Trebuchet MS"/>
            </a:endParaRPr>
          </a:p>
          <a:p>
            <a:pPr marL="812800" marR="5080" lvl="1" indent="-342900">
              <a:lnSpc>
                <a:spcPts val="2900"/>
              </a:lnSpc>
              <a:spcBef>
                <a:spcPts val="280"/>
              </a:spcBef>
              <a:buFont typeface="Wingdings" panose="05000000000000000000" pitchFamily="2" charset="2"/>
              <a:buChar char="n"/>
              <a:tabLst>
                <a:tab pos="354965" algn="l"/>
                <a:tab pos="355600" algn="l"/>
              </a:tabLst>
            </a:pPr>
            <a:r>
              <a:rPr lang="zh-CN" altLang="en-US" sz="2500" spc="-180" dirty="0" smtClean="0">
                <a:latin typeface="Trebuchet MS"/>
                <a:cs typeface="Trebuchet MS"/>
              </a:rPr>
              <a:t>数据</a:t>
            </a:r>
            <a:r>
              <a:rPr lang="zh-CN" altLang="en-US" sz="2500" spc="-180" dirty="0">
                <a:latin typeface="Trebuchet MS"/>
                <a:cs typeface="Trebuchet MS"/>
              </a:rPr>
              <a:t>存储优化              </a:t>
            </a:r>
            <a:endParaRPr lang="en-US" altLang="zh-CN" sz="2500" spc="-180" dirty="0" smtClean="0">
              <a:latin typeface="Trebuchet MS"/>
              <a:cs typeface="Trebuchet MS"/>
            </a:endParaRPr>
          </a:p>
          <a:p>
            <a:pPr marL="355600" marR="5080" indent="-342900">
              <a:lnSpc>
                <a:spcPts val="29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2500" spc="-180" dirty="0" smtClean="0">
                <a:latin typeface="Trebuchet MS"/>
                <a:cs typeface="Trebuchet MS"/>
              </a:rPr>
              <a:t>在攻击调查时，对中央服务器数据进行查询</a:t>
            </a:r>
            <a:endParaRPr lang="en-US" altLang="zh-CN" sz="2500" spc="-180" dirty="0" smtClean="0">
              <a:latin typeface="Trebuchet MS"/>
              <a:cs typeface="Trebuchet MS"/>
            </a:endParaRPr>
          </a:p>
          <a:p>
            <a:pPr marL="812800" marR="5080" lvl="1" indent="-342900">
              <a:lnSpc>
                <a:spcPts val="2900"/>
              </a:lnSpc>
              <a:spcBef>
                <a:spcPts val="280"/>
              </a:spcBef>
              <a:buFont typeface="Wingdings" panose="05000000000000000000" pitchFamily="2" charset="2"/>
              <a:buChar char="n"/>
              <a:tabLst>
                <a:tab pos="354965" algn="l"/>
                <a:tab pos="355600" algn="l"/>
              </a:tabLst>
            </a:pPr>
            <a:r>
              <a:rPr lang="zh-CN" altLang="en-US" sz="2500" spc="-180" dirty="0" smtClean="0">
                <a:latin typeface="Trebuchet MS"/>
                <a:cs typeface="Trebuchet MS"/>
              </a:rPr>
              <a:t>查询</a:t>
            </a:r>
            <a:r>
              <a:rPr lang="zh-CN" altLang="en-US" sz="2500" spc="-180" dirty="0">
                <a:latin typeface="Trebuchet MS"/>
                <a:cs typeface="Trebuchet MS"/>
              </a:rPr>
              <a:t>执行优化 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25908" y="1577359"/>
            <a:ext cx="3098478" cy="728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1795462"/>
            <a:ext cx="327025" cy="306705"/>
          </a:xfrm>
          <a:custGeom>
            <a:avLst/>
            <a:gdLst/>
            <a:ahLst/>
            <a:cxnLst/>
            <a:rect l="l" t="t" r="r" b="b"/>
            <a:pathLst>
              <a:path w="327025" h="306705">
                <a:moveTo>
                  <a:pt x="173824" y="0"/>
                </a:moveTo>
                <a:lnTo>
                  <a:pt x="173824" y="76593"/>
                </a:lnTo>
                <a:lnTo>
                  <a:pt x="0" y="76593"/>
                </a:lnTo>
                <a:lnTo>
                  <a:pt x="0" y="229793"/>
                </a:lnTo>
                <a:lnTo>
                  <a:pt x="173824" y="229793"/>
                </a:lnTo>
                <a:lnTo>
                  <a:pt x="173824" y="306387"/>
                </a:lnTo>
                <a:lnTo>
                  <a:pt x="327025" y="153200"/>
                </a:lnTo>
                <a:lnTo>
                  <a:pt x="17382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1795462"/>
            <a:ext cx="327025" cy="306705"/>
          </a:xfrm>
          <a:custGeom>
            <a:avLst/>
            <a:gdLst/>
            <a:ahLst/>
            <a:cxnLst/>
            <a:rect l="l" t="t" r="r" b="b"/>
            <a:pathLst>
              <a:path w="327025" h="306705">
                <a:moveTo>
                  <a:pt x="327025" y="153193"/>
                </a:moveTo>
                <a:lnTo>
                  <a:pt x="173831" y="306387"/>
                </a:lnTo>
                <a:lnTo>
                  <a:pt x="173831" y="229790"/>
                </a:lnTo>
                <a:lnTo>
                  <a:pt x="0" y="229790"/>
                </a:lnTo>
                <a:lnTo>
                  <a:pt x="0" y="76597"/>
                </a:lnTo>
                <a:lnTo>
                  <a:pt x="173831" y="76597"/>
                </a:lnTo>
                <a:lnTo>
                  <a:pt x="173831" y="0"/>
                </a:lnTo>
                <a:lnTo>
                  <a:pt x="327025" y="153193"/>
                </a:lnTo>
                <a:close/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1604" y="1419196"/>
            <a:ext cx="791942" cy="340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8609" y="1833838"/>
            <a:ext cx="791942" cy="762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41616" y="2689437"/>
            <a:ext cx="791942" cy="340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33443" y="3098800"/>
            <a:ext cx="380365" cy="3429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dirty="0">
                <a:latin typeface="Arial"/>
                <a:cs typeface="Arial"/>
              </a:rPr>
              <a:t>…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8787" y="1797050"/>
            <a:ext cx="328930" cy="304800"/>
          </a:xfrm>
          <a:custGeom>
            <a:avLst/>
            <a:gdLst/>
            <a:ahLst/>
            <a:cxnLst/>
            <a:rect l="l" t="t" r="r" b="b"/>
            <a:pathLst>
              <a:path w="328929" h="304800">
                <a:moveTo>
                  <a:pt x="176212" y="0"/>
                </a:moveTo>
                <a:lnTo>
                  <a:pt x="176212" y="76200"/>
                </a:lnTo>
                <a:lnTo>
                  <a:pt x="0" y="76200"/>
                </a:lnTo>
                <a:lnTo>
                  <a:pt x="0" y="228600"/>
                </a:lnTo>
                <a:lnTo>
                  <a:pt x="176212" y="228600"/>
                </a:lnTo>
                <a:lnTo>
                  <a:pt x="176212" y="304800"/>
                </a:lnTo>
                <a:lnTo>
                  <a:pt x="328612" y="152400"/>
                </a:lnTo>
                <a:lnTo>
                  <a:pt x="1762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8787" y="1797049"/>
            <a:ext cx="328930" cy="304800"/>
          </a:xfrm>
          <a:custGeom>
            <a:avLst/>
            <a:gdLst/>
            <a:ahLst/>
            <a:cxnLst/>
            <a:rect l="l" t="t" r="r" b="b"/>
            <a:pathLst>
              <a:path w="328929" h="304800">
                <a:moveTo>
                  <a:pt x="328612" y="152400"/>
                </a:moveTo>
                <a:lnTo>
                  <a:pt x="176212" y="304800"/>
                </a:lnTo>
                <a:lnTo>
                  <a:pt x="176212" y="228600"/>
                </a:lnTo>
                <a:lnTo>
                  <a:pt x="0" y="228600"/>
                </a:lnTo>
                <a:lnTo>
                  <a:pt x="0" y="76200"/>
                </a:lnTo>
                <a:lnTo>
                  <a:pt x="176212" y="76200"/>
                </a:lnTo>
                <a:lnTo>
                  <a:pt x="176212" y="0"/>
                </a:lnTo>
                <a:lnTo>
                  <a:pt x="328612" y="152400"/>
                </a:lnTo>
                <a:close/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24800" y="2895600"/>
            <a:ext cx="838200" cy="673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45475" y="3379787"/>
            <a:ext cx="506730" cy="176530"/>
          </a:xfrm>
          <a:custGeom>
            <a:avLst/>
            <a:gdLst/>
            <a:ahLst/>
            <a:cxnLst/>
            <a:rect l="l" t="t" r="r" b="b"/>
            <a:pathLst>
              <a:path w="506729" h="176529">
                <a:moveTo>
                  <a:pt x="0" y="176212"/>
                </a:moveTo>
                <a:lnTo>
                  <a:pt x="506412" y="176212"/>
                </a:lnTo>
                <a:lnTo>
                  <a:pt x="506412" y="0"/>
                </a:lnTo>
                <a:lnTo>
                  <a:pt x="0" y="0"/>
                </a:lnTo>
                <a:lnTo>
                  <a:pt x="0" y="176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45475" y="3379787"/>
            <a:ext cx="506730" cy="176530"/>
          </a:xfrm>
          <a:custGeom>
            <a:avLst/>
            <a:gdLst/>
            <a:ahLst/>
            <a:cxnLst/>
            <a:rect l="l" t="t" r="r" b="b"/>
            <a:pathLst>
              <a:path w="506729" h="176529">
                <a:moveTo>
                  <a:pt x="0" y="0"/>
                </a:moveTo>
                <a:lnTo>
                  <a:pt x="506413" y="0"/>
                </a:lnTo>
                <a:lnTo>
                  <a:pt x="506413" y="176212"/>
                </a:lnTo>
                <a:lnTo>
                  <a:pt x="0" y="176212"/>
                </a:lnTo>
                <a:lnTo>
                  <a:pt x="0" y="0"/>
                </a:lnTo>
                <a:close/>
              </a:path>
            </a:pathLst>
          </a:custGeom>
          <a:ln w="529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34337" y="2452687"/>
            <a:ext cx="304800" cy="327025"/>
          </a:xfrm>
          <a:custGeom>
            <a:avLst/>
            <a:gdLst/>
            <a:ahLst/>
            <a:cxnLst/>
            <a:rect l="l" t="t" r="r" b="b"/>
            <a:pathLst>
              <a:path w="304800" h="327025">
                <a:moveTo>
                  <a:pt x="304800" y="174625"/>
                </a:moveTo>
                <a:lnTo>
                  <a:pt x="0" y="174625"/>
                </a:lnTo>
                <a:lnTo>
                  <a:pt x="152400" y="327025"/>
                </a:lnTo>
                <a:lnTo>
                  <a:pt x="304800" y="174625"/>
                </a:lnTo>
                <a:close/>
              </a:path>
              <a:path w="304800" h="327025">
                <a:moveTo>
                  <a:pt x="228600" y="0"/>
                </a:moveTo>
                <a:lnTo>
                  <a:pt x="76200" y="0"/>
                </a:lnTo>
                <a:lnTo>
                  <a:pt x="76200" y="174625"/>
                </a:lnTo>
                <a:lnTo>
                  <a:pt x="228600" y="174625"/>
                </a:lnTo>
                <a:lnTo>
                  <a:pt x="2286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34337" y="2452687"/>
            <a:ext cx="304800" cy="327025"/>
          </a:xfrm>
          <a:custGeom>
            <a:avLst/>
            <a:gdLst/>
            <a:ahLst/>
            <a:cxnLst/>
            <a:rect l="l" t="t" r="r" b="b"/>
            <a:pathLst>
              <a:path w="304800" h="327025">
                <a:moveTo>
                  <a:pt x="152400" y="327025"/>
                </a:moveTo>
                <a:lnTo>
                  <a:pt x="0" y="174625"/>
                </a:lnTo>
                <a:lnTo>
                  <a:pt x="76200" y="174625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174625"/>
                </a:lnTo>
                <a:lnTo>
                  <a:pt x="304800" y="174625"/>
                </a:lnTo>
                <a:lnTo>
                  <a:pt x="152400" y="327025"/>
                </a:lnTo>
                <a:close/>
              </a:path>
            </a:pathLst>
          </a:custGeom>
          <a:ln w="52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9100" y="1943100"/>
            <a:ext cx="342900" cy="41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20900" y="1752600"/>
            <a:ext cx="901700" cy="80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78200" y="1917700"/>
            <a:ext cx="419100" cy="406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27250" y="1528766"/>
            <a:ext cx="1984375" cy="3744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246250" y="372532"/>
            <a:ext cx="9707245" cy="660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spc="-275" dirty="0"/>
              <a:t>挑战</a:t>
            </a:r>
            <a:r>
              <a:rPr lang="en-US" altLang="zh-CN" spc="-275" dirty="0"/>
              <a:t>2</a:t>
            </a:r>
            <a:r>
              <a:rPr lang="zh-CN" altLang="en-US" spc="-275" dirty="0"/>
              <a:t>：</a:t>
            </a:r>
            <a:r>
              <a:rPr lang="zh-CN" altLang="en-US" spc="-275" dirty="0" smtClean="0">
                <a:solidFill>
                  <a:srgbClr val="0070C0"/>
                </a:solidFill>
              </a:rPr>
              <a:t>及时</a:t>
            </a:r>
            <a:r>
              <a:rPr lang="zh-CN" altLang="en-US" spc="-275" dirty="0" smtClean="0"/>
              <a:t>的“大数据”</a:t>
            </a:r>
            <a:r>
              <a:rPr lang="zh-CN" altLang="en-US" spc="-275" dirty="0"/>
              <a:t>安全分析 </a:t>
            </a:r>
            <a:endParaRPr sz="4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1005</Words>
  <Application>Microsoft Office PowerPoint</Application>
  <PresentationFormat>宽屏</PresentationFormat>
  <Paragraphs>168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宋体</vt:lpstr>
      <vt:lpstr>Arial</vt:lpstr>
      <vt:lpstr>Calibri</vt:lpstr>
      <vt:lpstr>Times New Roman</vt:lpstr>
      <vt:lpstr>Trebuchet MS</vt:lpstr>
      <vt:lpstr>Wingdings</vt:lpstr>
      <vt:lpstr>Office Theme</vt:lpstr>
      <vt:lpstr>AIQL：基于系统监控数据的高效攻击调查</vt:lpstr>
      <vt:lpstr>背景</vt:lpstr>
      <vt:lpstr>Equifax 数据泄露</vt:lpstr>
      <vt:lpstr>高级持续性威胁（APT）攻击的影响</vt:lpstr>
      <vt:lpstr>高级持续性威胁(APT)</vt:lpstr>
      <vt:lpstr>挑战与机遇</vt:lpstr>
      <vt:lpstr>无所不在的系统监控</vt:lpstr>
      <vt:lpstr>挑战1：攻击行为规范 </vt:lpstr>
      <vt:lpstr>挑战2：及时的“大数据”安全分析 </vt:lpstr>
      <vt:lpstr>AIQL 系统</vt:lpstr>
      <vt:lpstr>数据采集与存储 </vt:lpstr>
      <vt:lpstr>数据收集</vt:lpstr>
      <vt:lpstr>数据存储</vt:lpstr>
      <vt:lpstr>AIQL（攻击调查查询语言）</vt:lpstr>
      <vt:lpstr>多事件AIQL查询</vt:lpstr>
      <vt:lpstr>多事件AIQL查询</vt:lpstr>
      <vt:lpstr>依赖AIQL查询</vt:lpstr>
      <vt:lpstr>依赖AIQL查询</vt:lpstr>
      <vt:lpstr>异常AIQL查询</vt:lpstr>
      <vt:lpstr>异常AIQL查询</vt:lpstr>
      <vt:lpstr>AIQL查询执行引擎</vt:lpstr>
      <vt:lpstr>执行多事件查询</vt:lpstr>
      <vt:lpstr>数据查询计划程序</vt:lpstr>
      <vt:lpstr>时间窗口的划分</vt:lpstr>
      <vt:lpstr>案例研究和评估</vt:lpstr>
      <vt:lpstr>案例研究：APT调查</vt:lpstr>
      <vt:lpstr>步骤c5的调查</vt:lpstr>
      <vt:lpstr>步骤c5的调查</vt:lpstr>
      <vt:lpstr>步骤c5的调查</vt:lpstr>
      <vt:lpstr>案例研究</vt:lpstr>
      <vt:lpstr>简洁性评估</vt:lpstr>
      <vt:lpstr>优化存储中的调度效率</vt:lpstr>
      <vt:lpstr>结论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AIQL: Enabling Efficient Attack Investigation from  System Monitoring Data</dc:title>
  <cp:lastModifiedBy>GLJ</cp:lastModifiedBy>
  <cp:revision>27</cp:revision>
  <dcterms:created xsi:type="dcterms:W3CDTF">2018-10-31T01:42:33Z</dcterms:created>
  <dcterms:modified xsi:type="dcterms:W3CDTF">2018-11-01T02:40:27Z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2018-10-31T00:00:00Z</vt:filetime>
  </property>
</Properties>
</file>