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87" r:id="rId4"/>
    <p:sldId id="259" r:id="rId5"/>
    <p:sldId id="257" r:id="rId7"/>
    <p:sldId id="288" r:id="rId8"/>
    <p:sldId id="289" r:id="rId9"/>
    <p:sldId id="290" r:id="rId10"/>
    <p:sldId id="286" r:id="rId11"/>
    <p:sldId id="260" r:id="rId12"/>
    <p:sldId id="264" r:id="rId13"/>
    <p:sldId id="265" r:id="rId14"/>
    <p:sldId id="266" r:id="rId15"/>
    <p:sldId id="267" r:id="rId16"/>
    <p:sldId id="293" r:id="rId17"/>
    <p:sldId id="268" r:id="rId18"/>
    <p:sldId id="269" r:id="rId19"/>
    <p:sldId id="270" r:id="rId20"/>
    <p:sldId id="271" r:id="rId21"/>
    <p:sldId id="272" r:id="rId22"/>
    <p:sldId id="291" r:id="rId23"/>
    <p:sldId id="273" r:id="rId24"/>
    <p:sldId id="276" r:id="rId25"/>
    <p:sldId id="274" r:id="rId26"/>
    <p:sldId id="279" r:id="rId27"/>
    <p:sldId id="281" r:id="rId28"/>
    <p:sldId id="282" r:id="rId29"/>
    <p:sldId id="283" r:id="rId30"/>
    <p:sldId id="285" r:id="rId31"/>
    <p:sldId id="284" r:id="rId32"/>
    <p:sldId id="292"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91" autoAdjust="0"/>
    <p:restoredTop sz="83754" autoAdjust="0"/>
  </p:normalViewPr>
  <p:slideViewPr>
    <p:cSldViewPr snapToGrid="0" showGuides="1">
      <p:cViewPr varScale="1">
        <p:scale>
          <a:sx n="61" d="100"/>
          <a:sy n="61" d="100"/>
        </p:scale>
        <p:origin x="1566" y="66"/>
      </p:cViewPr>
      <p:guideLst>
        <p:guide orient="horz" pos="2160"/>
        <p:guide pos="2880"/>
      </p:guideLst>
    </p:cSldViewPr>
  </p:slideViewPr>
  <p:notesTextViewPr>
    <p:cViewPr>
      <p:scale>
        <a:sx n="1" d="1"/>
        <a:sy n="1" d="1"/>
      </p:scale>
      <p:origin x="0" y="0"/>
    </p:cViewPr>
  </p:notesTextViewPr>
  <p:sorterViewPr>
    <p:cViewPr>
      <p:scale>
        <a:sx n="200" d="100"/>
        <a:sy n="200" d="100"/>
      </p:scale>
      <p:origin x="0" y="-3097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3F04BF-C09A-4B8E-95FC-5398D2D3C7B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FC2EE6-D488-42E9-B35E-613BA88CFA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 与备份数据库复制整个数据库不同，快照并不复制整个数据库的页，而是仅仅复制在快照建立时间点之后改变的页。因此，当利用快照进行数据库恢复时，也仅仅将那些做出改变的页恢复到源数据库，这个速度无疑会大大高于备份和恢复方式。这个原理如图</a:t>
            </a:r>
            <a:r>
              <a:rPr lang="en-US" altLang="zh-CN" dirty="0" smtClean="0"/>
              <a:t>1</a:t>
            </a:r>
            <a:r>
              <a:rPr lang="zh-CN" altLang="en-US" dirty="0" smtClean="0"/>
              <a:t>所示（图摘自</a:t>
            </a:r>
            <a:r>
              <a:rPr lang="en-US" altLang="zh-CN" dirty="0" smtClean="0"/>
              <a:t>SQL Server 2008</a:t>
            </a:r>
            <a:r>
              <a:rPr lang="zh-CN" altLang="en-US" dirty="0" smtClean="0"/>
              <a:t>揭秘）。</a:t>
            </a:r>
            <a:endParaRPr lang="zh-CN" altLang="en-US" dirty="0"/>
          </a:p>
        </p:txBody>
      </p:sp>
      <p:sp>
        <p:nvSpPr>
          <p:cNvPr id="4" name="灯片编号占位符 3"/>
          <p:cNvSpPr>
            <a:spLocks noGrp="1"/>
          </p:cNvSpPr>
          <p:nvPr>
            <p:ph type="sldNum" sz="quarter" idx="10"/>
          </p:nvPr>
        </p:nvSpPr>
        <p:spPr/>
        <p:txBody>
          <a:bodyPr/>
          <a:lstStyle/>
          <a:p>
            <a:fld id="{C6FC2EE6-D488-42E9-B35E-613BA88CFAB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在无共享系统中，锁定发生在分区级别。要获得子分区锁定，必须实施分布式锁定或中央锁定管理器，这违反了严格分区的原则</a:t>
            </a:r>
            <a:r>
              <a:rPr lang="en-US" altLang="zh-CN" dirty="0"/>
              <a:t>(</a:t>
            </a:r>
            <a:r>
              <a:rPr lang="zh-CN" altLang="en-US" dirty="0"/>
              <a:t>即，取消分布式锁定</a:t>
            </a:r>
            <a:r>
              <a:rPr lang="en-US" altLang="zh-CN" dirty="0"/>
              <a:t>/</a:t>
            </a:r>
            <a:r>
              <a:rPr lang="zh-CN" altLang="en-US" dirty="0"/>
              <a:t>锁</a:t>
            </a:r>
            <a:r>
              <a:rPr lang="en-US" altLang="zh-CN" dirty="0"/>
              <a:t>)</a:t>
            </a:r>
            <a:r>
              <a:rPr lang="zh-CN" altLang="en-US" dirty="0"/>
              <a:t>，并重新引入</a:t>
            </a:r>
            <a:r>
              <a:rPr lang="en-US" altLang="zh-CN" dirty="0"/>
              <a:t>(</a:t>
            </a:r>
            <a:r>
              <a:rPr lang="zh-CN" altLang="en-US" dirty="0"/>
              <a:t>分布式</a:t>
            </a:r>
            <a:r>
              <a:rPr lang="en-US" altLang="zh-CN" dirty="0"/>
              <a:t>)</a:t>
            </a:r>
            <a:r>
              <a:rPr lang="zh-CN" altLang="en-US" dirty="0"/>
              <a:t>锁定和锁存协调开销，并破坏了共享管理的收益。也就是说，新的并发控制方案可以提高分布式事务的性能</a:t>
            </a:r>
            <a:r>
              <a:rPr lang="en-US" altLang="zh-CN" dirty="0"/>
              <a:t>(</a:t>
            </a:r>
            <a:r>
              <a:rPr lang="zh-CN" altLang="en-US" dirty="0"/>
              <a:t>例如，共享</a:t>
            </a:r>
            <a:r>
              <a:rPr lang="en-US" altLang="zh-CN" dirty="0"/>
              <a:t>-</a:t>
            </a:r>
            <a:r>
              <a:rPr lang="zh-CN" altLang="en-US" dirty="0"/>
              <a:t>所有系统。共享</a:t>
            </a:r>
            <a:r>
              <a:rPr lang="en-US" altLang="zh-CN" dirty="0"/>
              <a:t>-</a:t>
            </a:r>
            <a:r>
              <a:rPr lang="zh-CN" altLang="en-US" dirty="0"/>
              <a:t>一切结构是实现高可扩展性和高性能的另一种选择，任何节点都可以访问和修改系统中的任何</a:t>
            </a:r>
            <a:r>
              <a:rPr lang="zh-CN" altLang="en-US" dirty="0" smtClean="0"/>
              <a:t>记录</a:t>
            </a:r>
            <a:endParaRPr lang="en-US" altLang="zh-CN" dirty="0" smtClean="0"/>
          </a:p>
          <a:p>
            <a:endParaRPr lang="en-US" altLang="zh-CN" dirty="0" smtClean="0"/>
          </a:p>
          <a:p>
            <a:r>
              <a:rPr lang="zh-CN" altLang="en-US" dirty="0" smtClean="0"/>
              <a:t>各个处理单元都有自己私有的</a:t>
            </a:r>
            <a:r>
              <a:rPr lang="en-US" altLang="zh-CN" dirty="0" smtClean="0"/>
              <a:t>CPU/</a:t>
            </a:r>
            <a:r>
              <a:rPr lang="zh-CN" altLang="en-US" dirty="0" smtClean="0"/>
              <a:t>内存</a:t>
            </a:r>
            <a:r>
              <a:rPr lang="en-US" altLang="zh-CN" dirty="0" smtClean="0"/>
              <a:t>/</a:t>
            </a:r>
            <a:r>
              <a:rPr lang="zh-CN" altLang="en-US" dirty="0" smtClean="0"/>
              <a:t>硬盘等，不存在共享资源  </a:t>
            </a:r>
            <a:r>
              <a:rPr lang="en-US" altLang="zh-CN" dirty="0" smtClean="0"/>
              <a:t>vs  </a:t>
            </a:r>
            <a:r>
              <a:rPr lang="zh-CN" altLang="en-US" dirty="0" smtClean="0"/>
              <a:t>完全透明共享</a:t>
            </a:r>
            <a:r>
              <a:rPr lang="en-US" altLang="zh-CN" dirty="0" smtClean="0"/>
              <a:t>CPU/MEMORY/IO</a:t>
            </a:r>
            <a:endParaRPr lang="zh-CN" altLang="en-US" dirty="0"/>
          </a:p>
        </p:txBody>
      </p:sp>
      <p:sp>
        <p:nvSpPr>
          <p:cNvPr id="4" name="灯片编号占位符 3"/>
          <p:cNvSpPr>
            <a:spLocks noGrp="1"/>
          </p:cNvSpPr>
          <p:nvPr>
            <p:ph type="sldNum" sz="quarter" idx="5"/>
          </p:nvPr>
        </p:nvSpPr>
        <p:spPr/>
        <p:txBody>
          <a:bodyPr/>
          <a:lstStyle/>
          <a:p>
            <a:fld id="{C6FC2EE6-D488-42E9-B35E-613BA88CFAB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WAL</a:t>
            </a:r>
            <a:r>
              <a:rPr lang="zh-CN" altLang="en-US" dirty="0" smtClean="0"/>
              <a:t>即 </a:t>
            </a:r>
            <a:r>
              <a:rPr lang="en-US" altLang="zh-CN" dirty="0" smtClean="0"/>
              <a:t>Write-Ahead Logging</a:t>
            </a:r>
            <a:r>
              <a:rPr lang="zh-CN" altLang="en-US" dirty="0" smtClean="0"/>
              <a:t>，是一种实现事务日志的标准方法。</a:t>
            </a:r>
            <a:r>
              <a:rPr lang="en-US" altLang="zh-CN" dirty="0" smtClean="0"/>
              <a:t>WAL </a:t>
            </a:r>
            <a:r>
              <a:rPr lang="zh-CN" altLang="en-US" dirty="0" smtClean="0"/>
              <a:t>的中心思想是先写日志，再写数据，数据文件的修改必须发生在这些修改已经记录在日志文件中之后。采用</a:t>
            </a:r>
            <a:r>
              <a:rPr lang="en-US" altLang="zh-CN" dirty="0" smtClean="0"/>
              <a:t>WAL</a:t>
            </a:r>
            <a:r>
              <a:rPr lang="zh-CN" altLang="en-US" dirty="0" smtClean="0"/>
              <a:t>日志的数据库系统在事务提交时，</a:t>
            </a:r>
            <a:r>
              <a:rPr lang="en-US" altLang="zh-CN" dirty="0" smtClean="0"/>
              <a:t>WAL</a:t>
            </a:r>
            <a:r>
              <a:rPr lang="zh-CN" altLang="en-US" dirty="0" smtClean="0"/>
              <a:t>机制可以从两个方面来提高性能：</a:t>
            </a:r>
            <a:endParaRPr lang="zh-CN" altLang="en-US" dirty="0" smtClean="0"/>
          </a:p>
          <a:p>
            <a:r>
              <a:rPr lang="en-US" altLang="zh-CN" baseline="0" dirty="0" smtClean="0"/>
              <a:t>   </a:t>
            </a:r>
            <a:r>
              <a:rPr lang="zh-CN" altLang="en-US" dirty="0" smtClean="0"/>
              <a:t>多个</a:t>
            </a:r>
            <a:r>
              <a:rPr lang="en-US" altLang="zh-CN" dirty="0" smtClean="0"/>
              <a:t>client</a:t>
            </a:r>
            <a:r>
              <a:rPr lang="zh-CN" altLang="en-US" dirty="0" smtClean="0"/>
              <a:t>写日志文件可以通过一次 </a:t>
            </a:r>
            <a:r>
              <a:rPr lang="en-US" altLang="zh-CN" dirty="0" err="1" smtClean="0"/>
              <a:t>fsync</a:t>
            </a:r>
            <a:r>
              <a:rPr lang="en-US" altLang="zh-CN" dirty="0" smtClean="0"/>
              <a:t>()</a:t>
            </a:r>
            <a:r>
              <a:rPr lang="zh-CN" altLang="en-US" dirty="0" smtClean="0"/>
              <a:t>来完成</a:t>
            </a:r>
            <a:endParaRPr lang="zh-CN" altLang="en-US" dirty="0" smtClean="0"/>
          </a:p>
          <a:p>
            <a:r>
              <a:rPr lang="zh-CN" altLang="en-US" dirty="0" smtClean="0"/>
              <a:t>    日志文件是顺序写的，同步日志的开销要远比同步数据页的开销要小</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C6FC2EE6-D488-42E9-B35E-613BA88CFAB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 </a:t>
            </a:r>
            <a:r>
              <a:rPr lang="en-US" altLang="zh-CN" dirty="0" smtClean="0"/>
              <a:t>1.</a:t>
            </a:r>
            <a:r>
              <a:rPr lang="zh-CN" altLang="en-US" dirty="0" smtClean="0"/>
              <a:t>水平分区（</a:t>
            </a:r>
            <a:r>
              <a:rPr lang="en-US" altLang="zh-CN" dirty="0" smtClean="0"/>
              <a:t>Horizontal Partitioning</a:t>
            </a:r>
            <a:r>
              <a:rPr lang="zh-CN" altLang="en-US" dirty="0" smtClean="0"/>
              <a:t>） 这种形式分区是对表的行进行分区，通过这样的方式不同分组里面的物理列分割的数据集得以组合，从而进行个体分割（单分区）或集体分割（</a:t>
            </a:r>
            <a:r>
              <a:rPr lang="en-US" altLang="zh-CN" dirty="0" smtClean="0"/>
              <a:t>1</a:t>
            </a:r>
            <a:r>
              <a:rPr lang="zh-CN" altLang="en-US" dirty="0" smtClean="0"/>
              <a:t>个或多个分区）。所有在表中定义的列在每个数据集中都能找到，所以</a:t>
            </a:r>
            <a:r>
              <a:rPr lang="zh-CN" altLang="en-US" dirty="0" smtClean="0">
                <a:solidFill>
                  <a:schemeClr val="accent1"/>
                </a:solidFill>
              </a:rPr>
              <a:t>表的特性</a:t>
            </a:r>
            <a:r>
              <a:rPr lang="zh-CN" altLang="en-US" dirty="0" smtClean="0"/>
              <a:t>依然得以保持。</a:t>
            </a:r>
            <a:endParaRPr lang="zh-CN" altLang="en-US" dirty="0" smtClean="0"/>
          </a:p>
          <a:p>
            <a:r>
              <a:rPr lang="zh-CN" altLang="en-US" dirty="0" smtClean="0"/>
              <a:t>举个简单例子：一个包含十年发票记录的表可以被分区为十个不同的分区，每个分区包含的是其中一年的记录。（注：这里具体使用的分区方式我们后面再说，可以先说一点，一定要通过某个属性列来分割，譬如这里使用的列就是年份）</a:t>
            </a:r>
            <a:endParaRPr lang="en-US" altLang="zh-CN" dirty="0" smtClean="0"/>
          </a:p>
          <a:p>
            <a:endParaRPr lang="en-US" altLang="zh-CN" dirty="0" smtClean="0"/>
          </a:p>
          <a:p>
            <a:r>
              <a:rPr lang="en-US" altLang="zh-CN" dirty="0" smtClean="0"/>
              <a:t>2PC</a:t>
            </a:r>
            <a:r>
              <a:rPr lang="zh-CN" altLang="en-US" dirty="0" smtClean="0"/>
              <a:t>：事务投票阶段和事务提交阶段</a:t>
            </a:r>
            <a:endParaRPr lang="en-US" altLang="zh-CN" dirty="0" smtClean="0"/>
          </a:p>
          <a:p>
            <a:r>
              <a:rPr lang="zh-CN" altLang="en-US" dirty="0" smtClean="0"/>
              <a:t>投票：该阶段的主要目的在于打探数据库集群中的各个参与者是否能够正常的执行事务（执行事务但是不提交）</a:t>
            </a:r>
            <a:endParaRPr lang="en-US" altLang="zh-CN" dirty="0" smtClean="0"/>
          </a:p>
          <a:p>
            <a:endParaRPr lang="en-US" altLang="zh-CN" dirty="0" smtClean="0"/>
          </a:p>
          <a:p>
            <a:r>
              <a:rPr lang="zh-CN" altLang="en-US" dirty="0" smtClean="0"/>
              <a:t>工作负载分区：得依赖给定的数据负载进行分区</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C6FC2EE6-D488-42E9-B35E-613BA88CFAB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通过 </a:t>
            </a:r>
            <a:r>
              <a:rPr lang="en-US" altLang="zh-CN" dirty="0"/>
              <a:t>P </a:t>
            </a:r>
            <a:r>
              <a:rPr lang="zh-CN" altLang="en-US" dirty="0"/>
              <a:t>单元将计算和存储分开，将多个数据访问操作分组到一</a:t>
            </a:r>
            <a:endParaRPr lang="zh-CN" altLang="en-US" dirty="0"/>
          </a:p>
          <a:p>
            <a:r>
              <a:rPr lang="zh-CN" altLang="en-US" dirty="0"/>
              <a:t>个事务中，包含位图以避免对分布式存储引擎的不必要的数据访问</a:t>
            </a:r>
            <a:endParaRPr lang="zh-CN" altLang="en-US" dirty="0"/>
          </a:p>
        </p:txBody>
      </p:sp>
      <p:sp>
        <p:nvSpPr>
          <p:cNvPr id="4" name="灯片编号占位符 3"/>
          <p:cNvSpPr>
            <a:spLocks noGrp="1"/>
          </p:cNvSpPr>
          <p:nvPr>
            <p:ph type="sldNum" sz="quarter" idx="5"/>
          </p:nvPr>
        </p:nvSpPr>
        <p:spPr/>
        <p:txBody>
          <a:bodyPr/>
          <a:lstStyle/>
          <a:p>
            <a:fld id="{C6FC2EE6-D488-42E9-B35E-613BA88CFAB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FC2EE6-D488-42E9-B35E-613BA88CFAB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如果事务在数据压缩操作开始之前开始其验证阶段，可以在 </a:t>
            </a:r>
            <a:r>
              <a:rPr lang="en-US" altLang="zh-CN" dirty="0" smtClean="0"/>
              <a:t>m0 </a:t>
            </a:r>
            <a:r>
              <a:rPr lang="zh-CN" altLang="en-US" dirty="0" smtClean="0"/>
              <a:t>上验证和写入</a:t>
            </a:r>
            <a:endParaRPr lang="zh-CN" altLang="en-US" dirty="0" smtClean="0"/>
          </a:p>
          <a:p>
            <a:r>
              <a:rPr lang="zh-CN" altLang="en-US" dirty="0" smtClean="0"/>
              <a:t>在数据压缩操作开始之前，已经开始验证的每个事务中止或获取到提交时间戳时，数据压缩操作才能获取时间戳 </a:t>
            </a:r>
            <a:r>
              <a:rPr lang="en-US" altLang="zh-CN" dirty="0" smtClean="0"/>
              <a:t>TDC</a:t>
            </a:r>
            <a:r>
              <a:rPr lang="zh-CN" altLang="en-US" dirty="0" smtClean="0"/>
              <a:t>，数据压缩在提交时间戳小于 </a:t>
            </a:r>
            <a:r>
              <a:rPr lang="en-US" altLang="zh-CN" dirty="0" smtClean="0"/>
              <a:t>TDC </a:t>
            </a:r>
            <a:r>
              <a:rPr lang="zh-CN" altLang="en-US" dirty="0" smtClean="0"/>
              <a:t>的所有事务完成后开始</a:t>
            </a:r>
            <a:endParaRPr lang="zh-CN" altLang="en-US" dirty="0" smtClean="0"/>
          </a:p>
          <a:p>
            <a:r>
              <a:rPr lang="zh-CN" altLang="en-US" dirty="0" smtClean="0"/>
              <a:t>如果事务 </a:t>
            </a:r>
            <a:r>
              <a:rPr lang="en-US" altLang="zh-CN" dirty="0" err="1" smtClean="0"/>
              <a:t>tx</a:t>
            </a:r>
            <a:r>
              <a:rPr lang="en-US" altLang="zh-CN" dirty="0" smtClean="0"/>
              <a:t> </a:t>
            </a:r>
            <a:r>
              <a:rPr lang="zh-CN" altLang="en-US" dirty="0" smtClean="0"/>
              <a:t>在数据压缩操作开始之后提交给</a:t>
            </a:r>
            <a:r>
              <a:rPr lang="en-US" altLang="zh-CN" dirty="0" smtClean="0"/>
              <a:t>T</a:t>
            </a:r>
            <a:r>
              <a:rPr lang="zh-CN" altLang="en-US" dirty="0" smtClean="0"/>
              <a:t>节点，则它只能在数据压缩操作时间戳 </a:t>
            </a:r>
            <a:r>
              <a:rPr lang="en-US" altLang="zh-CN" dirty="0" smtClean="0"/>
              <a:t>TDC </a:t>
            </a:r>
            <a:r>
              <a:rPr lang="zh-CN" altLang="en-US" dirty="0" smtClean="0"/>
              <a:t>之后开始验证</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C6FC2EE6-D488-42E9-B35E-613BA88CFA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normAutofit/>
          </a:bodyPr>
          <a:lstStyle>
            <a:lvl1pPr algn="ctr">
              <a:defRPr sz="36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en-US" dirty="0"/>
          </a:p>
        </p:txBody>
      </p:sp>
      <p:sp>
        <p:nvSpPr>
          <p:cNvPr id="4" name="Date Placeholder 3"/>
          <p:cNvSpPr>
            <a:spLocks noGrp="1"/>
          </p:cNvSpPr>
          <p:nvPr>
            <p:ph type="dt" sz="half" idx="10"/>
          </p:nvPr>
        </p:nvSpPr>
        <p:spPr/>
        <p:txBody>
          <a:bodyPr/>
          <a:lstStyle/>
          <a:p>
            <a:fld id="{F784404B-4C57-4E68-907A-BB46390523F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11C8078-60EB-45FF-A7EA-51327947638C}"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1081825"/>
            <a:ext cx="7886700" cy="608864"/>
          </a:xfrm>
        </p:spPr>
        <p:txBody>
          <a:bodyPr>
            <a:normAutofit/>
          </a:bodyPr>
          <a:lstStyle>
            <a:lvl1pPr>
              <a:defRPr sz="2400"/>
            </a:lvl1pPr>
          </a:lstStyle>
          <a:p>
            <a:r>
              <a:rPr lang="zh-CN" altLang="en-US" dirty="0"/>
              <a:t>单击此处编辑母版标题样式</a:t>
            </a:r>
            <a:endParaRPr lang="en-US" dirty="0"/>
          </a:p>
        </p:txBody>
      </p:sp>
      <p:sp>
        <p:nvSpPr>
          <p:cNvPr id="3" name="Content Placeholder 2"/>
          <p:cNvSpPr>
            <a:spLocks noGrp="1"/>
          </p:cNvSpPr>
          <p:nvPr>
            <p:ph idx="1" hasCustomPrompt="1"/>
          </p:nvPr>
        </p:nvSpPr>
        <p:spPr/>
        <p:txBody>
          <a:bodyPr/>
          <a:lstStyle>
            <a:lvl1pPr>
              <a:defRPr sz="2400"/>
            </a:lvl1pPr>
            <a:lvl2pPr>
              <a:defRPr sz="2000"/>
            </a:lvl2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Date Placeholder 3"/>
          <p:cNvSpPr>
            <a:spLocks noGrp="1"/>
          </p:cNvSpPr>
          <p:nvPr>
            <p:ph type="dt" sz="half" idx="10"/>
          </p:nvPr>
        </p:nvSpPr>
        <p:spPr/>
        <p:txBody>
          <a:bodyPr/>
          <a:lstStyle/>
          <a:p>
            <a:fld id="{F784404B-4C57-4E68-907A-BB46390523F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11C8078-60EB-45FF-A7EA-51327947638C}"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normAutofit/>
          </a:bodyPr>
          <a:lstStyle>
            <a:lvl1pPr>
              <a:defRPr sz="2400"/>
            </a:lvl1pPr>
          </a:lstStyle>
          <a:p>
            <a:r>
              <a:rPr lang="zh-CN" altLang="en-US" dirty="0"/>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编辑母版文本样式</a:t>
            </a:r>
            <a:endParaRPr lang="zh-CN" altLang="en-US" dirty="0"/>
          </a:p>
        </p:txBody>
      </p:sp>
      <p:sp>
        <p:nvSpPr>
          <p:cNvPr id="4" name="Date Placeholder 3"/>
          <p:cNvSpPr>
            <a:spLocks noGrp="1"/>
          </p:cNvSpPr>
          <p:nvPr>
            <p:ph type="dt" sz="half" idx="10"/>
          </p:nvPr>
        </p:nvSpPr>
        <p:spPr/>
        <p:txBody>
          <a:bodyPr/>
          <a:lstStyle/>
          <a:p>
            <a:fld id="{F784404B-4C57-4E68-907A-BB46390523F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11C8078-60EB-45FF-A7EA-51327947638C}"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1081825"/>
            <a:ext cx="7886700" cy="608864"/>
          </a:xfrm>
        </p:spPr>
        <p:txBody>
          <a:bodyPr>
            <a:normAutofit/>
          </a:bodyPr>
          <a:lstStyle>
            <a:lvl1pPr>
              <a:defRPr sz="2400"/>
            </a:lvl1pPr>
          </a:lstStyle>
          <a:p>
            <a:r>
              <a:rPr lang="zh-CN" altLang="en-US" dirty="0"/>
              <a:t>单击此处编辑母版标题样式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lvl1pPr>
              <a:defRPr sz="2400"/>
            </a:lvl1pPr>
            <a:lvl2pPr>
              <a:defRPr sz="2000"/>
            </a:lvl2pPr>
            <a:lvl3pPr>
              <a:defRPr sz="2000"/>
            </a:lvl3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lvl1pPr>
              <a:defRPr sz="2400"/>
            </a:lvl1pPr>
            <a:lvl2pPr>
              <a:defRPr sz="2000"/>
            </a:lvl2pPr>
            <a:lvl3pPr>
              <a:defRPr sz="2000"/>
            </a:lvl3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5" name="Date Placeholder 4"/>
          <p:cNvSpPr>
            <a:spLocks noGrp="1"/>
          </p:cNvSpPr>
          <p:nvPr>
            <p:ph type="dt" sz="half" idx="10"/>
          </p:nvPr>
        </p:nvSpPr>
        <p:spPr/>
        <p:txBody>
          <a:bodyPr/>
          <a:lstStyle/>
          <a:p>
            <a:fld id="{F784404B-4C57-4E68-907A-BB46390523FB}"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11C8078-60EB-45FF-A7EA-51327947638C}"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1.pn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84404B-4C57-4E68-907A-BB46390523FB}" type="datetimeFigureOut">
              <a:rPr lang="zh-CN" altLang="en-US" smtClean="0"/>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1C8078-60EB-45FF-A7EA-51327947638C}" type="slidenum">
              <a:rPr lang="zh-CN" altLang="en-US" smtClean="0"/>
            </a:fld>
            <a:endParaRPr lang="zh-CN" altLang="en-US"/>
          </a:p>
        </p:txBody>
      </p:sp>
      <p:pic>
        <p:nvPicPr>
          <p:cNvPr id="7" name="图片 6"/>
          <p:cNvPicPr>
            <a:picLocks noChangeAspect="1"/>
          </p:cNvPicPr>
          <p:nvPr userDrawn="1"/>
        </p:nvPicPr>
        <p:blipFill>
          <a:blip r:embed="rId5"/>
          <a:stretch>
            <a:fillRect/>
          </a:stretch>
        </p:blipFill>
        <p:spPr>
          <a:xfrm>
            <a:off x="0" y="12000"/>
            <a:ext cx="9144000" cy="6834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2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0953" y="781697"/>
            <a:ext cx="8542176" cy="1503881"/>
          </a:xfrm>
        </p:spPr>
        <p:txBody>
          <a:bodyPr>
            <a:normAutofit/>
          </a:bodyPr>
          <a:lstStyle/>
          <a:p>
            <a:r>
              <a:rPr lang="en-US" altLang="zh-CN" sz="3600" dirty="0"/>
              <a:t>Solar: Towards a Shared-Everything Database</a:t>
            </a:r>
            <a:br>
              <a:rPr lang="en-US" altLang="zh-CN" sz="3600" dirty="0"/>
            </a:br>
            <a:r>
              <a:rPr lang="en-US" altLang="zh-CN" sz="3600" dirty="0"/>
              <a:t>on Distributed Log-Structured Storage</a:t>
            </a:r>
            <a:endParaRPr lang="zh-CN" altLang="en-US" sz="3600" dirty="0"/>
          </a:p>
        </p:txBody>
      </p:sp>
      <p:sp>
        <p:nvSpPr>
          <p:cNvPr id="4" name="文本框 3"/>
          <p:cNvSpPr txBox="1"/>
          <p:nvPr/>
        </p:nvSpPr>
        <p:spPr>
          <a:xfrm>
            <a:off x="1579881" y="2350472"/>
            <a:ext cx="6948778" cy="461665"/>
          </a:xfrm>
          <a:prstGeom prst="rect">
            <a:avLst/>
          </a:prstGeom>
          <a:noFill/>
        </p:spPr>
        <p:txBody>
          <a:bodyPr wrap="square" rtlCol="0">
            <a:spAutoFit/>
          </a:bodyPr>
          <a:lstStyle/>
          <a:p>
            <a:r>
              <a:rPr lang="en-US" altLang="zh-CN" sz="2400" dirty="0"/>
              <a:t>Solar</a:t>
            </a:r>
            <a:r>
              <a:rPr lang="zh-CN" altLang="en-US" sz="2400" dirty="0"/>
              <a:t>：基于分布式日志结构存储的共享一切数据库</a:t>
            </a:r>
            <a:endParaRPr lang="zh-CN" altLang="en-US" sz="2400" dirty="0"/>
          </a:p>
        </p:txBody>
      </p:sp>
      <p:sp>
        <p:nvSpPr>
          <p:cNvPr id="5" name="副标题 4"/>
          <p:cNvSpPr/>
          <p:nvPr>
            <p:ph type="subTitle" idx="1"/>
          </p:nvPr>
        </p:nvSpPr>
        <p:spPr>
          <a:xfrm>
            <a:off x="1178560" y="4095115"/>
            <a:ext cx="7071995" cy="1655445"/>
          </a:xfrm>
        </p:spPr>
        <p:txBody>
          <a:bodyPr>
            <a:normAutofit fontScale="90000" lnSpcReduction="20000"/>
          </a:bodyPr>
          <a:p>
            <a:r>
              <a:rPr lang="zh-CN" altLang="en-US"/>
              <a:t>Tao Zhu, East China Normal University; Zhuoyue Zhao and Feifei Li, University of Utah; Weining Qian and Aoying Zhou, East China Normal University; Dong Xie and Ryan Stutsman, University of Utah; Haining Li, Bank of Communications; Huiqi Hu, East China Normal University; Bank of Communications</a:t>
            </a:r>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017037"/>
            <a:ext cx="7886700" cy="673652"/>
          </a:xfrm>
        </p:spPr>
        <p:txBody>
          <a:bodyPr>
            <a:normAutofit/>
          </a:bodyPr>
          <a:lstStyle/>
          <a:p>
            <a:r>
              <a:rPr lang="zh-CN" altLang="en-US" sz="2400" dirty="0"/>
              <a:t>结构</a:t>
            </a:r>
            <a:endParaRPr lang="zh-CN" altLang="en-US" sz="2400" dirty="0"/>
          </a:p>
        </p:txBody>
      </p:sp>
      <p:pic>
        <p:nvPicPr>
          <p:cNvPr id="3" name="内容占位符 2"/>
          <p:cNvPicPr>
            <a:picLocks noGrp="1" noChangeAspect="1"/>
          </p:cNvPicPr>
          <p:nvPr>
            <p:ph idx="1"/>
          </p:nvPr>
        </p:nvPicPr>
        <p:blipFill>
          <a:blip r:embed="rId1"/>
          <a:stretch>
            <a:fillRect/>
          </a:stretch>
        </p:blipFill>
        <p:spPr>
          <a:xfrm>
            <a:off x="273212" y="2003612"/>
            <a:ext cx="5160179" cy="3602643"/>
          </a:xfrm>
          <a:prstGeom prst="rect">
            <a:avLst/>
          </a:prstGeom>
        </p:spPr>
      </p:pic>
      <p:sp>
        <p:nvSpPr>
          <p:cNvPr id="4" name="文本框 3"/>
          <p:cNvSpPr txBox="1"/>
          <p:nvPr/>
        </p:nvSpPr>
        <p:spPr>
          <a:xfrm>
            <a:off x="5741233" y="2263515"/>
            <a:ext cx="2774117" cy="2308324"/>
          </a:xfrm>
          <a:prstGeom prst="rect">
            <a:avLst/>
          </a:prstGeom>
          <a:noFill/>
        </p:spPr>
        <p:txBody>
          <a:bodyPr wrap="square" rtlCol="0">
            <a:spAutoFit/>
          </a:bodyPr>
          <a:lstStyle/>
          <a:p>
            <a:r>
              <a:rPr lang="zh-CN" altLang="en-US" dirty="0"/>
              <a:t>多个</a:t>
            </a:r>
            <a:r>
              <a:rPr lang="en-US" altLang="zh-CN" dirty="0"/>
              <a:t>S</a:t>
            </a:r>
            <a:r>
              <a:rPr lang="zh-CN" altLang="en-US" dirty="0"/>
              <a:t>节点（用于存储快照）</a:t>
            </a:r>
            <a:endParaRPr lang="en-US" altLang="zh-CN" dirty="0"/>
          </a:p>
          <a:p>
            <a:endParaRPr lang="en-US" altLang="zh-CN" dirty="0"/>
          </a:p>
          <a:p>
            <a:r>
              <a:rPr lang="zh-CN" altLang="en-US" dirty="0"/>
              <a:t>一个</a:t>
            </a:r>
            <a:r>
              <a:rPr lang="en-US" altLang="zh-CN" dirty="0"/>
              <a:t>T</a:t>
            </a:r>
            <a:r>
              <a:rPr lang="zh-CN" altLang="en-US" dirty="0"/>
              <a:t>节点 （事务验证</a:t>
            </a:r>
            <a:r>
              <a:rPr lang="en-US" altLang="zh-CN" dirty="0"/>
              <a:t>/</a:t>
            </a:r>
            <a:r>
              <a:rPr lang="zh-CN" altLang="en-US" dirty="0"/>
              <a:t>提交）</a:t>
            </a:r>
            <a:endParaRPr lang="en-US" altLang="zh-CN" dirty="0"/>
          </a:p>
          <a:p>
            <a:endParaRPr lang="en-US" altLang="zh-CN" dirty="0"/>
          </a:p>
          <a:p>
            <a:r>
              <a:rPr lang="zh-CN" altLang="en-US" dirty="0"/>
              <a:t>多个</a:t>
            </a:r>
            <a:r>
              <a:rPr lang="en-US" altLang="zh-CN" dirty="0" smtClean="0"/>
              <a:t>P</a:t>
            </a:r>
            <a:r>
              <a:rPr lang="zh-CN" altLang="en-US" dirty="0" smtClean="0"/>
              <a:t>单元 </a:t>
            </a:r>
            <a:r>
              <a:rPr lang="zh-CN" altLang="en-US" dirty="0"/>
              <a:t>（业务逻辑处理）</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017037"/>
            <a:ext cx="7886700" cy="673652"/>
          </a:xfrm>
        </p:spPr>
        <p:txBody>
          <a:bodyPr>
            <a:normAutofit/>
          </a:bodyPr>
          <a:lstStyle/>
          <a:p>
            <a:r>
              <a:rPr lang="zh-CN" altLang="en-US" sz="2400" dirty="0"/>
              <a:t>结构</a:t>
            </a:r>
            <a:endParaRPr lang="zh-CN" altLang="en-US" sz="2400" dirty="0"/>
          </a:p>
        </p:txBody>
      </p:sp>
      <p:sp>
        <p:nvSpPr>
          <p:cNvPr id="8" name="内容占位符 7"/>
          <p:cNvSpPr>
            <a:spLocks noGrp="1"/>
          </p:cNvSpPr>
          <p:nvPr>
            <p:ph idx="1"/>
          </p:nvPr>
        </p:nvSpPr>
        <p:spPr/>
        <p:txBody>
          <a:bodyPr>
            <a:normAutofit/>
          </a:bodyPr>
          <a:lstStyle/>
          <a:p>
            <a:pPr marL="0" indent="0">
              <a:buNone/>
            </a:pPr>
            <a:r>
              <a:rPr lang="en-US" altLang="zh-CN" sz="1800" dirty="0"/>
              <a:t>T</a:t>
            </a:r>
            <a:r>
              <a:rPr lang="zh-CN" altLang="en-US" sz="1800" dirty="0"/>
              <a:t>节点</a:t>
            </a:r>
            <a:endParaRPr lang="en-US" altLang="zh-CN" sz="1800" dirty="0"/>
          </a:p>
          <a:p>
            <a:r>
              <a:rPr lang="zh-CN" altLang="en-US" sz="1800" dirty="0"/>
              <a:t>内存事务处理</a:t>
            </a:r>
            <a:r>
              <a:rPr lang="zh-CN" altLang="en-US" sz="1800" dirty="0" smtClean="0"/>
              <a:t>引擎</a:t>
            </a:r>
            <a:endParaRPr lang="en-US" altLang="zh-CN" sz="1800" dirty="0"/>
          </a:p>
          <a:p>
            <a:r>
              <a:rPr lang="zh-CN" altLang="en-US" sz="1800" dirty="0"/>
              <a:t>处理自上次数据快照之后新提交的数据（</a:t>
            </a:r>
            <a:r>
              <a:rPr lang="en-US" altLang="zh-CN" sz="1800" dirty="0" err="1"/>
              <a:t>Memtable</a:t>
            </a:r>
            <a:r>
              <a:rPr lang="zh-CN" altLang="en-US" sz="1800" dirty="0"/>
              <a:t>）</a:t>
            </a:r>
            <a:endParaRPr lang="en-US" altLang="zh-CN" sz="1800" dirty="0"/>
          </a:p>
          <a:p>
            <a:r>
              <a:rPr lang="zh-CN" altLang="en-US" sz="1800" dirty="0"/>
              <a:t>特点：服务于高性能事务写入</a:t>
            </a:r>
            <a:endParaRPr lang="en-US" altLang="zh-CN" sz="1800" dirty="0"/>
          </a:p>
          <a:p>
            <a:endParaRPr lang="zh-CN" altLang="en-US" sz="1800" dirty="0"/>
          </a:p>
        </p:txBody>
      </p:sp>
      <p:pic>
        <p:nvPicPr>
          <p:cNvPr id="3" name="图片 2"/>
          <p:cNvPicPr>
            <a:picLocks noChangeAspect="1"/>
          </p:cNvPicPr>
          <p:nvPr/>
        </p:nvPicPr>
        <p:blipFill>
          <a:blip r:embed="rId1"/>
          <a:stretch>
            <a:fillRect/>
          </a:stretch>
        </p:blipFill>
        <p:spPr>
          <a:xfrm>
            <a:off x="868359" y="3429000"/>
            <a:ext cx="7407282" cy="305588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017037"/>
            <a:ext cx="7886700" cy="673652"/>
          </a:xfrm>
        </p:spPr>
        <p:txBody>
          <a:bodyPr>
            <a:normAutofit/>
          </a:bodyPr>
          <a:lstStyle/>
          <a:p>
            <a:r>
              <a:rPr lang="zh-CN" altLang="en-US" sz="2400" dirty="0"/>
              <a:t>结构</a:t>
            </a:r>
            <a:endParaRPr lang="zh-CN" altLang="en-US" sz="2400" dirty="0"/>
          </a:p>
        </p:txBody>
      </p:sp>
      <p:sp>
        <p:nvSpPr>
          <p:cNvPr id="8" name="内容占位符 7"/>
          <p:cNvSpPr>
            <a:spLocks noGrp="1"/>
          </p:cNvSpPr>
          <p:nvPr>
            <p:ph idx="1"/>
          </p:nvPr>
        </p:nvSpPr>
        <p:spPr/>
        <p:txBody>
          <a:bodyPr>
            <a:normAutofit/>
          </a:bodyPr>
          <a:lstStyle/>
          <a:p>
            <a:pPr marL="0" indent="0">
              <a:buNone/>
            </a:pPr>
            <a:r>
              <a:rPr lang="en-US" altLang="zh-CN" sz="1800" dirty="0"/>
              <a:t>S</a:t>
            </a:r>
            <a:r>
              <a:rPr lang="zh-CN" altLang="en-US" sz="1800" dirty="0"/>
              <a:t>节点</a:t>
            </a:r>
            <a:endParaRPr lang="en-US" altLang="zh-CN" sz="1800" dirty="0"/>
          </a:p>
          <a:p>
            <a:r>
              <a:rPr lang="en-US" altLang="zh-CN" sz="1800" dirty="0"/>
              <a:t> </a:t>
            </a:r>
            <a:r>
              <a:rPr lang="zh-CN" altLang="en-US" sz="1800" dirty="0"/>
              <a:t>分布式存储引擎</a:t>
            </a:r>
            <a:endParaRPr lang="en-US" altLang="zh-CN" sz="1800" dirty="0"/>
          </a:p>
          <a:p>
            <a:r>
              <a:rPr lang="zh-CN" altLang="en-US" sz="1800" dirty="0"/>
              <a:t>存储数据库快照（</a:t>
            </a:r>
            <a:r>
              <a:rPr lang="en-US" altLang="zh-CN" sz="1800" dirty="0" err="1"/>
              <a:t>SSTable</a:t>
            </a:r>
            <a:r>
              <a:rPr lang="zh-CN" altLang="en-US" sz="1800" dirty="0"/>
              <a:t>）</a:t>
            </a:r>
            <a:endParaRPr lang="en-US" altLang="zh-CN" sz="1800" dirty="0"/>
          </a:p>
          <a:p>
            <a:r>
              <a:rPr lang="zh-CN" altLang="en-US" sz="1800" dirty="0"/>
              <a:t>支持扩展</a:t>
            </a:r>
            <a:endParaRPr lang="zh-CN" altLang="en-US" sz="1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017037"/>
            <a:ext cx="7886700" cy="673652"/>
          </a:xfrm>
        </p:spPr>
        <p:txBody>
          <a:bodyPr>
            <a:normAutofit/>
          </a:bodyPr>
          <a:lstStyle/>
          <a:p>
            <a:r>
              <a:rPr lang="zh-CN" altLang="en-US" sz="2400" dirty="0"/>
              <a:t>结构</a:t>
            </a:r>
            <a:endParaRPr lang="zh-CN" altLang="en-US" sz="2400" dirty="0"/>
          </a:p>
        </p:txBody>
      </p:sp>
      <p:sp>
        <p:nvSpPr>
          <p:cNvPr id="8" name="内容占位符 7"/>
          <p:cNvSpPr>
            <a:spLocks noGrp="1"/>
          </p:cNvSpPr>
          <p:nvPr>
            <p:ph idx="1"/>
          </p:nvPr>
        </p:nvSpPr>
        <p:spPr/>
        <p:txBody>
          <a:bodyPr>
            <a:normAutofit/>
          </a:bodyPr>
          <a:lstStyle/>
          <a:p>
            <a:pPr marL="0" indent="0">
              <a:buNone/>
            </a:pPr>
            <a:r>
              <a:rPr lang="en-US" altLang="zh-CN" sz="1800" dirty="0" smtClean="0"/>
              <a:t>P</a:t>
            </a:r>
            <a:r>
              <a:rPr lang="zh-CN" altLang="en-US" sz="1800" dirty="0" smtClean="0"/>
              <a:t>单元</a:t>
            </a:r>
            <a:endParaRPr lang="en-US" altLang="zh-CN" sz="1800" dirty="0" smtClean="0"/>
          </a:p>
          <a:p>
            <a:r>
              <a:rPr lang="zh-CN" altLang="en-US" sz="1800" dirty="0" smtClean="0"/>
              <a:t>分布式</a:t>
            </a:r>
            <a:r>
              <a:rPr lang="zh-CN" altLang="en-US" sz="1800" dirty="0"/>
              <a:t>查询引擎</a:t>
            </a:r>
            <a:endParaRPr lang="en-US" altLang="zh-CN" sz="1800" dirty="0"/>
          </a:p>
          <a:p>
            <a:r>
              <a:rPr lang="en-US" altLang="zh-CN" sz="1800" dirty="0"/>
              <a:t>SQL</a:t>
            </a:r>
            <a:r>
              <a:rPr lang="zh-CN" altLang="en-US" sz="1800" dirty="0"/>
              <a:t>、存储过程、查询处理、远程数据访问</a:t>
            </a:r>
            <a:endParaRPr lang="en-US" altLang="zh-CN" sz="1800" dirty="0"/>
          </a:p>
          <a:p>
            <a:r>
              <a:rPr lang="zh-CN" altLang="en-US" sz="1800" dirty="0"/>
              <a:t>可扩展</a:t>
            </a:r>
            <a:endParaRPr lang="zh-CN" altLang="en-US" sz="18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结构</a:t>
            </a:r>
            <a:endParaRPr lang="zh-CN" altLang="en-US" dirty="0"/>
          </a:p>
        </p:txBody>
      </p:sp>
      <p:pic>
        <p:nvPicPr>
          <p:cNvPr id="4" name="内容占位符 3"/>
          <p:cNvPicPr>
            <a:picLocks noGrp="1" noChangeAspect="1"/>
          </p:cNvPicPr>
          <p:nvPr>
            <p:ph idx="1"/>
          </p:nvPr>
        </p:nvPicPr>
        <p:blipFill>
          <a:blip r:embed="rId1"/>
          <a:stretch>
            <a:fillRect/>
          </a:stretch>
        </p:blipFill>
        <p:spPr>
          <a:xfrm>
            <a:off x="845638" y="1825625"/>
            <a:ext cx="7452723" cy="4351338"/>
          </a:xfrm>
          <a:prstGeom prst="rect">
            <a:avLst/>
          </a:prstGeom>
        </p:spPr>
      </p:pic>
      <p:cxnSp>
        <p:nvCxnSpPr>
          <p:cNvPr id="6" name="直接箭头连接符 5"/>
          <p:cNvCxnSpPr/>
          <p:nvPr/>
        </p:nvCxnSpPr>
        <p:spPr>
          <a:xfrm flipH="1">
            <a:off x="3137338" y="4209393"/>
            <a:ext cx="867103" cy="599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H="1">
            <a:off x="4556234" y="4540469"/>
            <a:ext cx="15766" cy="5833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5029200" y="4209393"/>
            <a:ext cx="867103" cy="425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4698124" y="4635062"/>
            <a:ext cx="1403131" cy="646331"/>
          </a:xfrm>
          <a:prstGeom prst="rect">
            <a:avLst/>
          </a:prstGeom>
          <a:noFill/>
        </p:spPr>
        <p:txBody>
          <a:bodyPr wrap="square" rtlCol="0">
            <a:spAutoFit/>
          </a:bodyPr>
          <a:lstStyle/>
          <a:p>
            <a:r>
              <a:rPr lang="en-US" altLang="zh-CN" dirty="0"/>
              <a:t>Data</a:t>
            </a:r>
            <a:endParaRPr lang="en-US" altLang="zh-CN" dirty="0"/>
          </a:p>
          <a:p>
            <a:r>
              <a:rPr lang="en-US" altLang="zh-CN" dirty="0"/>
              <a:t>Compaction</a:t>
            </a: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017037"/>
            <a:ext cx="7886700" cy="673652"/>
          </a:xfrm>
        </p:spPr>
        <p:txBody>
          <a:bodyPr>
            <a:normAutofit/>
          </a:bodyPr>
          <a:lstStyle/>
          <a:p>
            <a:r>
              <a:rPr lang="zh-CN" altLang="en-US" sz="2400" dirty="0" smtClean="0"/>
              <a:t>结构</a:t>
            </a:r>
            <a:endParaRPr lang="zh-CN" altLang="en-US" sz="2400" dirty="0"/>
          </a:p>
        </p:txBody>
      </p:sp>
      <p:sp>
        <p:nvSpPr>
          <p:cNvPr id="8" name="内容占位符 7"/>
          <p:cNvSpPr>
            <a:spLocks noGrp="1"/>
          </p:cNvSpPr>
          <p:nvPr>
            <p:ph idx="1"/>
          </p:nvPr>
        </p:nvSpPr>
        <p:spPr/>
        <p:txBody>
          <a:bodyPr>
            <a:normAutofit/>
          </a:bodyPr>
          <a:lstStyle/>
          <a:p>
            <a:pPr marL="0" indent="0">
              <a:buNone/>
            </a:pPr>
            <a:r>
              <a:rPr lang="zh-CN" altLang="en-US" sz="1800" dirty="0"/>
              <a:t>两层日志合并树</a:t>
            </a:r>
            <a:endParaRPr lang="en-US" altLang="zh-CN" sz="1800" dirty="0" smtClean="0"/>
          </a:p>
          <a:p>
            <a:pPr marL="0" indent="0">
              <a:buNone/>
            </a:pPr>
            <a:r>
              <a:rPr lang="en-US" altLang="zh-CN" sz="1800" dirty="0" err="1" smtClean="0"/>
              <a:t>Sstable</a:t>
            </a:r>
            <a:r>
              <a:rPr lang="zh-CN" altLang="en-US" sz="1800" dirty="0"/>
              <a:t>（</a:t>
            </a:r>
            <a:r>
              <a:rPr lang="en-US" altLang="zh-CN" sz="1800" dirty="0"/>
              <a:t>S</a:t>
            </a:r>
            <a:r>
              <a:rPr lang="zh-CN" altLang="en-US" sz="1800" dirty="0"/>
              <a:t>节点）</a:t>
            </a:r>
            <a:endParaRPr lang="en-US" altLang="zh-CN" sz="1800" dirty="0"/>
          </a:p>
          <a:p>
            <a:r>
              <a:rPr lang="zh-CN" altLang="en-US" sz="1800" dirty="0"/>
              <a:t>数据库快照（外存储器）</a:t>
            </a:r>
            <a:endParaRPr lang="en-US" altLang="zh-CN" sz="1800" dirty="0"/>
          </a:p>
          <a:p>
            <a:r>
              <a:rPr lang="zh-CN" altLang="en-US" sz="1800" dirty="0"/>
              <a:t>数据分块</a:t>
            </a:r>
            <a:endParaRPr lang="en-US" altLang="zh-CN" sz="1800" dirty="0"/>
          </a:p>
          <a:p>
            <a:r>
              <a:rPr lang="zh-CN" altLang="en-US" sz="1800" dirty="0"/>
              <a:t>数据块备份（</a:t>
            </a:r>
            <a:r>
              <a:rPr lang="en-US" altLang="zh-CN" sz="1800" dirty="0"/>
              <a:t>3</a:t>
            </a:r>
            <a:r>
              <a:rPr lang="zh-CN" altLang="en-US" sz="1800" dirty="0"/>
              <a:t>份）</a:t>
            </a:r>
            <a:endParaRPr lang="en-US" altLang="zh-CN" sz="1800" dirty="0"/>
          </a:p>
          <a:p>
            <a:endParaRPr lang="en-US" altLang="zh-CN" sz="1800" dirty="0"/>
          </a:p>
          <a:p>
            <a:pPr marL="0" indent="0">
              <a:buNone/>
            </a:pPr>
            <a:r>
              <a:rPr lang="en-US" altLang="zh-CN" sz="1800" dirty="0" err="1"/>
              <a:t>Memtable</a:t>
            </a:r>
            <a:r>
              <a:rPr lang="zh-CN" altLang="en-US" sz="1800" dirty="0"/>
              <a:t>（</a:t>
            </a:r>
            <a:r>
              <a:rPr lang="en-US" altLang="zh-CN" sz="1800" dirty="0"/>
              <a:t>T</a:t>
            </a:r>
            <a:r>
              <a:rPr lang="zh-CN" altLang="en-US" sz="1800" dirty="0"/>
              <a:t>节点）</a:t>
            </a:r>
            <a:endParaRPr lang="en-US" altLang="zh-CN" sz="1800" dirty="0"/>
          </a:p>
          <a:p>
            <a:r>
              <a:rPr lang="zh-CN" altLang="en-US" sz="1800" dirty="0"/>
              <a:t>新提交的数据</a:t>
            </a:r>
            <a:endParaRPr lang="en-US" altLang="zh-CN" sz="1800" dirty="0"/>
          </a:p>
          <a:p>
            <a:r>
              <a:rPr lang="zh-CN" altLang="en-US" sz="1800" dirty="0"/>
              <a:t>存储在内存中</a:t>
            </a:r>
            <a:endParaRPr lang="en-US" altLang="zh-CN" sz="1800" dirty="0"/>
          </a:p>
          <a:p>
            <a:endParaRPr lang="en-US" altLang="zh-CN" sz="1800" dirty="0"/>
          </a:p>
          <a:p>
            <a:endParaRPr lang="zh-CN" altLang="en-US" sz="18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017037"/>
            <a:ext cx="7886700" cy="673652"/>
          </a:xfrm>
        </p:spPr>
        <p:txBody>
          <a:bodyPr>
            <a:normAutofit/>
          </a:bodyPr>
          <a:lstStyle/>
          <a:p>
            <a:r>
              <a:rPr lang="zh-CN" altLang="en-US" sz="2400" dirty="0" smtClean="0"/>
              <a:t>事务管理</a:t>
            </a:r>
            <a:endParaRPr lang="zh-CN" altLang="en-US" sz="2400" dirty="0"/>
          </a:p>
        </p:txBody>
      </p:sp>
      <p:sp>
        <p:nvSpPr>
          <p:cNvPr id="8" name="内容占位符 7"/>
          <p:cNvSpPr>
            <a:spLocks noGrp="1"/>
          </p:cNvSpPr>
          <p:nvPr>
            <p:ph idx="1"/>
          </p:nvPr>
        </p:nvSpPr>
        <p:spPr>
          <a:xfrm>
            <a:off x="628649" y="1825625"/>
            <a:ext cx="7886701" cy="4351338"/>
          </a:xfrm>
        </p:spPr>
        <p:txBody>
          <a:bodyPr>
            <a:normAutofit/>
          </a:bodyPr>
          <a:lstStyle/>
          <a:p>
            <a:r>
              <a:rPr lang="zh-CN" altLang="en-US" sz="1800" dirty="0"/>
              <a:t>事务处理的三个阶段：处理、验证、</a:t>
            </a:r>
            <a:r>
              <a:rPr lang="zh-CN" altLang="en-US" sz="1800" dirty="0" smtClean="0"/>
              <a:t>提交</a:t>
            </a:r>
            <a:endParaRPr lang="en-US" altLang="zh-CN" sz="1800" dirty="0" smtClean="0"/>
          </a:p>
          <a:p>
            <a:pPr marL="0" indent="0">
              <a:buNone/>
            </a:pPr>
            <a:endParaRPr lang="en-US" altLang="zh-CN" sz="1800" dirty="0"/>
          </a:p>
          <a:p>
            <a:pPr marL="0" indent="0">
              <a:buNone/>
            </a:pPr>
            <a:r>
              <a:rPr lang="zh-CN" altLang="en-US" sz="1800" dirty="0" smtClean="0"/>
              <a:t>处理</a:t>
            </a:r>
            <a:endParaRPr lang="en-US" altLang="zh-CN" sz="1800" dirty="0" smtClean="0"/>
          </a:p>
          <a:p>
            <a:r>
              <a:rPr lang="en-US" altLang="zh-CN" sz="1800" dirty="0" smtClean="0"/>
              <a:t>P</a:t>
            </a:r>
            <a:r>
              <a:rPr lang="zh-CN" altLang="en-US" sz="1800" dirty="0" smtClean="0"/>
              <a:t>单元执行事务</a:t>
            </a:r>
            <a:r>
              <a:rPr lang="en-US" altLang="zh-CN" sz="1800" dirty="0" err="1" smtClean="0"/>
              <a:t>tx</a:t>
            </a:r>
            <a:r>
              <a:rPr lang="zh-CN" altLang="en-US" sz="1800" dirty="0" smtClean="0"/>
              <a:t>的用户定义逻辑，并从</a:t>
            </a:r>
            <a:r>
              <a:rPr lang="en-US" altLang="zh-CN" sz="1800" dirty="0" smtClean="0"/>
              <a:t>T</a:t>
            </a:r>
            <a:r>
              <a:rPr lang="zh-CN" altLang="en-US" sz="1800" dirty="0" smtClean="0"/>
              <a:t>节点和</a:t>
            </a:r>
            <a:r>
              <a:rPr lang="en-US" altLang="zh-CN" sz="1800" dirty="0" smtClean="0"/>
              <a:t>S</a:t>
            </a:r>
            <a:r>
              <a:rPr lang="zh-CN" altLang="en-US" sz="1800" dirty="0" smtClean="0"/>
              <a:t>节点中读取</a:t>
            </a:r>
            <a:r>
              <a:rPr lang="en-US" altLang="zh-CN" sz="1800" dirty="0" err="1" smtClean="0"/>
              <a:t>tx</a:t>
            </a:r>
            <a:r>
              <a:rPr lang="zh-CN" altLang="en-US" sz="1800" dirty="0" smtClean="0"/>
              <a:t>涉及到的数据，事务</a:t>
            </a:r>
            <a:r>
              <a:rPr lang="en-US" altLang="zh-CN" sz="1800" dirty="0" err="1" smtClean="0"/>
              <a:t>tx</a:t>
            </a:r>
            <a:r>
              <a:rPr lang="zh-CN" altLang="en-US" sz="1800" dirty="0" smtClean="0"/>
              <a:t>首次与</a:t>
            </a:r>
            <a:r>
              <a:rPr lang="en-US" altLang="zh-CN" sz="1800" dirty="0" smtClean="0"/>
              <a:t>T</a:t>
            </a:r>
            <a:r>
              <a:rPr lang="zh-CN" altLang="en-US" sz="1800" dirty="0" smtClean="0"/>
              <a:t>节点时获得读取时间戳</a:t>
            </a:r>
            <a:r>
              <a:rPr lang="en-US" altLang="zh-CN" sz="1800" dirty="0" smtClean="0"/>
              <a:t>RTX</a:t>
            </a:r>
            <a:endParaRPr lang="en-US" altLang="zh-CN" sz="1800" dirty="0" smtClean="0"/>
          </a:p>
          <a:p>
            <a:r>
              <a:rPr lang="en-US" altLang="zh-CN" sz="1800" dirty="0" smtClean="0"/>
              <a:t>P</a:t>
            </a:r>
            <a:r>
              <a:rPr lang="zh-CN" altLang="en-US" sz="1800" dirty="0"/>
              <a:t>节点从</a:t>
            </a:r>
            <a:r>
              <a:rPr lang="en-US" altLang="zh-CN" sz="1800" dirty="0"/>
              <a:t>T</a:t>
            </a:r>
            <a:r>
              <a:rPr lang="zh-CN" altLang="en-US" sz="1800" dirty="0"/>
              <a:t>和</a:t>
            </a:r>
            <a:r>
              <a:rPr lang="en-US" altLang="zh-CN" sz="1800" dirty="0"/>
              <a:t>S</a:t>
            </a:r>
            <a:r>
              <a:rPr lang="zh-CN" altLang="en-US" sz="1800" dirty="0"/>
              <a:t>节点获取到的数据版本的时间戳均应小于</a:t>
            </a:r>
            <a:r>
              <a:rPr lang="en-US" altLang="zh-CN" sz="1800" dirty="0"/>
              <a:t>RTX</a:t>
            </a:r>
            <a:r>
              <a:rPr lang="zh-CN" altLang="en-US" sz="1800" dirty="0"/>
              <a:t>。</a:t>
            </a:r>
            <a:endParaRPr lang="en-US" altLang="zh-CN" sz="1800" dirty="0"/>
          </a:p>
          <a:p>
            <a:r>
              <a:rPr lang="en-US" altLang="zh-CN" sz="1800" dirty="0"/>
              <a:t>P</a:t>
            </a:r>
            <a:r>
              <a:rPr lang="zh-CN" altLang="en-US" sz="1800" dirty="0"/>
              <a:t>节点执行完业务逻辑代码之后，将</a:t>
            </a:r>
            <a:r>
              <a:rPr lang="en-US" altLang="zh-CN" sz="1800" dirty="0" err="1"/>
              <a:t>tx</a:t>
            </a:r>
            <a:r>
              <a:rPr lang="zh-CN" altLang="en-US" sz="1800" dirty="0"/>
              <a:t>的写集</a:t>
            </a:r>
            <a:r>
              <a:rPr lang="en-US" altLang="zh-CN" sz="1800" dirty="0" err="1"/>
              <a:t>wx</a:t>
            </a:r>
            <a:r>
              <a:rPr lang="zh-CN" altLang="en-US" sz="1800" dirty="0"/>
              <a:t>提交给</a:t>
            </a:r>
            <a:r>
              <a:rPr lang="en-US" altLang="zh-CN" sz="1800" dirty="0"/>
              <a:t>T</a:t>
            </a:r>
            <a:r>
              <a:rPr lang="zh-CN" altLang="en-US" sz="1800" dirty="0"/>
              <a:t>节点验证。</a:t>
            </a:r>
            <a:endParaRPr lang="en-US" altLang="zh-CN" sz="18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017037"/>
            <a:ext cx="7886700" cy="673652"/>
          </a:xfrm>
        </p:spPr>
        <p:txBody>
          <a:bodyPr>
            <a:normAutofit/>
          </a:bodyPr>
          <a:lstStyle/>
          <a:p>
            <a:r>
              <a:rPr lang="zh-CN" altLang="en-US" sz="2400" dirty="0" smtClean="0"/>
              <a:t>事务管理</a:t>
            </a:r>
            <a:endParaRPr lang="zh-CN" altLang="en-US" sz="2400" dirty="0"/>
          </a:p>
        </p:txBody>
      </p:sp>
      <p:sp>
        <p:nvSpPr>
          <p:cNvPr id="8" name="内容占位符 7"/>
          <p:cNvSpPr>
            <a:spLocks noGrp="1"/>
          </p:cNvSpPr>
          <p:nvPr>
            <p:ph idx="1"/>
          </p:nvPr>
        </p:nvSpPr>
        <p:spPr/>
        <p:txBody>
          <a:bodyPr>
            <a:normAutofit/>
          </a:bodyPr>
          <a:lstStyle/>
          <a:p>
            <a:pPr marL="0" indent="0">
              <a:buNone/>
            </a:pPr>
            <a:r>
              <a:rPr lang="zh-CN" altLang="en-US" sz="1800" dirty="0" smtClean="0"/>
              <a:t>验证</a:t>
            </a:r>
            <a:endParaRPr lang="en-US" altLang="zh-CN" sz="1800" dirty="0" smtClean="0"/>
          </a:p>
          <a:p>
            <a:r>
              <a:rPr lang="en-US" altLang="zh-CN" sz="1800" dirty="0" smtClean="0"/>
              <a:t>T</a:t>
            </a:r>
            <a:r>
              <a:rPr lang="zh-CN" altLang="en-US" sz="1800" dirty="0"/>
              <a:t>节点主要验证</a:t>
            </a:r>
            <a:r>
              <a:rPr lang="en-US" altLang="zh-CN" sz="1800" dirty="0" err="1"/>
              <a:t>tx</a:t>
            </a:r>
            <a:r>
              <a:rPr lang="zh-CN" altLang="en-US" sz="1800" dirty="0"/>
              <a:t>和其他事务之间潜在的写</a:t>
            </a:r>
            <a:r>
              <a:rPr lang="zh-CN" altLang="en-US" sz="1800" dirty="0" smtClean="0"/>
              <a:t>冲突</a:t>
            </a:r>
            <a:endParaRPr lang="zh-CN" altLang="en-US" sz="1800" dirty="0"/>
          </a:p>
          <a:p>
            <a:r>
              <a:rPr lang="en-US" altLang="zh-CN" sz="1800" dirty="0"/>
              <a:t>T</a:t>
            </a:r>
            <a:r>
              <a:rPr lang="zh-CN" altLang="en-US" sz="1800" dirty="0"/>
              <a:t>节点锁定</a:t>
            </a:r>
            <a:r>
              <a:rPr lang="en-US" altLang="zh-CN" sz="1800" dirty="0" err="1"/>
              <a:t>Memtable</a:t>
            </a:r>
            <a:r>
              <a:rPr lang="zh-CN" altLang="en-US" sz="1800" dirty="0"/>
              <a:t>上事务</a:t>
            </a:r>
            <a:r>
              <a:rPr lang="en-US" altLang="zh-CN" sz="1800" dirty="0" err="1"/>
              <a:t>tx</a:t>
            </a:r>
            <a:r>
              <a:rPr lang="zh-CN" altLang="en-US" sz="1800" dirty="0"/>
              <a:t>的写集中的所有数据（记为</a:t>
            </a:r>
            <a:r>
              <a:rPr lang="en-US" altLang="zh-CN" sz="1800" dirty="0" err="1"/>
              <a:t>wx</a:t>
            </a:r>
            <a:r>
              <a:rPr lang="zh-CN" altLang="en-US" sz="1800" dirty="0"/>
              <a:t>）</a:t>
            </a:r>
            <a:endParaRPr lang="en-US" altLang="zh-CN" sz="1800" dirty="0"/>
          </a:p>
          <a:p>
            <a:r>
              <a:rPr lang="zh-CN" altLang="en-US" sz="1800" dirty="0"/>
              <a:t>检查 </a:t>
            </a:r>
            <a:r>
              <a:rPr lang="en-US" altLang="zh-CN" sz="1800" dirty="0" err="1"/>
              <a:t>Memtable</a:t>
            </a:r>
            <a:r>
              <a:rPr lang="en-US" altLang="zh-CN" sz="1800" dirty="0"/>
              <a:t> </a:t>
            </a:r>
            <a:r>
              <a:rPr lang="zh-CN" altLang="en-US" sz="1800" dirty="0"/>
              <a:t>中是否存在时间戳大于</a:t>
            </a:r>
            <a:r>
              <a:rPr lang="en-US" altLang="zh-CN" sz="1800" dirty="0"/>
              <a:t>RTX </a:t>
            </a:r>
            <a:r>
              <a:rPr lang="zh-CN" altLang="en-US" sz="1800" dirty="0"/>
              <a:t>的任何记录 </a:t>
            </a:r>
            <a:r>
              <a:rPr lang="en-US" altLang="zh-CN" sz="1800" dirty="0"/>
              <a:t>r ∈ </a:t>
            </a:r>
            <a:r>
              <a:rPr lang="en-US" altLang="zh-CN" sz="1800" dirty="0" err="1"/>
              <a:t>wx</a:t>
            </a:r>
            <a:r>
              <a:rPr lang="en-US" altLang="zh-CN" sz="1800" dirty="0"/>
              <a:t> </a:t>
            </a:r>
            <a:r>
              <a:rPr lang="zh-CN" altLang="en-US" sz="1800" dirty="0"/>
              <a:t>的更新版本</a:t>
            </a:r>
            <a:endParaRPr lang="en-US" altLang="zh-CN" sz="1800" dirty="0"/>
          </a:p>
          <a:p>
            <a:r>
              <a:rPr lang="zh-CN" altLang="en-US" sz="1800" dirty="0"/>
              <a:t>若没有更新版本，则提交，否则</a:t>
            </a:r>
            <a:r>
              <a:rPr lang="zh-CN" altLang="en-US" sz="1800" dirty="0" smtClean="0"/>
              <a:t>终止</a:t>
            </a:r>
            <a:endParaRPr lang="zh-CN" altLang="en-US" sz="18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017037"/>
            <a:ext cx="7886700" cy="673652"/>
          </a:xfrm>
        </p:spPr>
        <p:txBody>
          <a:bodyPr>
            <a:normAutofit/>
          </a:bodyPr>
          <a:lstStyle/>
          <a:p>
            <a:r>
              <a:rPr lang="zh-CN" altLang="en-US" sz="2400" dirty="0" smtClean="0"/>
              <a:t>事务管理</a:t>
            </a:r>
            <a:endParaRPr lang="zh-CN" altLang="en-US" sz="2400" dirty="0"/>
          </a:p>
        </p:txBody>
      </p:sp>
      <p:sp>
        <p:nvSpPr>
          <p:cNvPr id="8" name="内容占位符 7"/>
          <p:cNvSpPr>
            <a:spLocks noGrp="1"/>
          </p:cNvSpPr>
          <p:nvPr>
            <p:ph idx="1"/>
          </p:nvPr>
        </p:nvSpPr>
        <p:spPr/>
        <p:txBody>
          <a:bodyPr>
            <a:normAutofit/>
          </a:bodyPr>
          <a:lstStyle/>
          <a:p>
            <a:pPr marL="0" indent="0">
              <a:buNone/>
            </a:pPr>
            <a:r>
              <a:rPr lang="zh-CN" altLang="en-US" sz="1800" dirty="0" smtClean="0"/>
              <a:t>提交</a:t>
            </a:r>
            <a:endParaRPr lang="en-US" altLang="zh-CN" sz="1800" dirty="0" smtClean="0"/>
          </a:p>
          <a:p>
            <a:r>
              <a:rPr lang="zh-CN" altLang="en-US" sz="1800" dirty="0" smtClean="0"/>
              <a:t>为</a:t>
            </a:r>
            <a:r>
              <a:rPr lang="en-US" altLang="zh-CN" sz="1800" dirty="0" err="1"/>
              <a:t>wx</a:t>
            </a:r>
            <a:r>
              <a:rPr lang="zh-CN" altLang="en-US" sz="1800" dirty="0"/>
              <a:t>中的每个记录创建新版本</a:t>
            </a:r>
            <a:endParaRPr lang="en-US" altLang="zh-CN" sz="1800" dirty="0"/>
          </a:p>
          <a:p>
            <a:r>
              <a:rPr lang="zh-CN" altLang="en-US" sz="1800" dirty="0"/>
              <a:t>通过递增全局计数器获得</a:t>
            </a:r>
            <a:r>
              <a:rPr lang="en-US" altLang="zh-CN" sz="1800" dirty="0" err="1"/>
              <a:t>tx</a:t>
            </a:r>
            <a:r>
              <a:rPr lang="zh-CN" altLang="en-US" sz="1800" dirty="0"/>
              <a:t>的提交时间戳</a:t>
            </a:r>
            <a:r>
              <a:rPr lang="en-US" altLang="zh-CN" sz="1800" dirty="0"/>
              <a:t>CTX</a:t>
            </a:r>
            <a:endParaRPr lang="en-US" altLang="zh-CN" sz="1800" dirty="0"/>
          </a:p>
          <a:p>
            <a:r>
              <a:rPr lang="zh-CN" altLang="en-US" sz="1800" dirty="0"/>
              <a:t>为新版本数据加入标识符</a:t>
            </a:r>
            <a:r>
              <a:rPr lang="en-US" altLang="zh-CN" sz="1800" dirty="0"/>
              <a:t>CTX</a:t>
            </a:r>
            <a:r>
              <a:rPr lang="zh-CN" altLang="en-US" sz="1800" dirty="0"/>
              <a:t>。</a:t>
            </a:r>
            <a:endParaRPr lang="en-US" altLang="zh-CN" sz="1800" dirty="0"/>
          </a:p>
          <a:p>
            <a:r>
              <a:rPr lang="zh-CN" altLang="en-US" sz="1800" dirty="0"/>
              <a:t>为防止丢失更新，在（</a:t>
            </a:r>
            <a:r>
              <a:rPr lang="en-US" altLang="zh-CN" sz="1800" dirty="0"/>
              <a:t>RTX</a:t>
            </a:r>
            <a:r>
              <a:rPr lang="zh-CN" altLang="en-US" sz="1800" dirty="0"/>
              <a:t>，</a:t>
            </a:r>
            <a:r>
              <a:rPr lang="en-US" altLang="zh-CN" sz="1800" dirty="0"/>
              <a:t>CTX</a:t>
            </a:r>
            <a:r>
              <a:rPr lang="zh-CN" altLang="en-US" sz="1800" dirty="0"/>
              <a:t>）范围内，属于</a:t>
            </a:r>
            <a:r>
              <a:rPr lang="en-US" altLang="zh-CN" sz="1800" dirty="0" err="1"/>
              <a:t>wx</a:t>
            </a:r>
            <a:r>
              <a:rPr lang="zh-CN" altLang="en-US" sz="1800" dirty="0"/>
              <a:t>的记录</a:t>
            </a:r>
            <a:r>
              <a:rPr lang="en-US" altLang="zh-CN" sz="1800" dirty="0"/>
              <a:t>r</a:t>
            </a:r>
            <a:r>
              <a:rPr lang="zh-CN" altLang="en-US" sz="1800" dirty="0" smtClean="0"/>
              <a:t>被其他事务</a:t>
            </a:r>
            <a:r>
              <a:rPr lang="zh-CN" altLang="en-US" sz="1800" dirty="0"/>
              <a:t>更新，</a:t>
            </a:r>
            <a:endParaRPr lang="en-US" altLang="zh-CN" sz="1800" dirty="0"/>
          </a:p>
          <a:p>
            <a:pPr marL="0" indent="0">
              <a:buNone/>
            </a:pPr>
            <a:r>
              <a:rPr lang="zh-CN" altLang="en-US" sz="1800" dirty="0"/>
              <a:t>则终止事务</a:t>
            </a:r>
            <a:r>
              <a:rPr lang="en-US" altLang="zh-CN" sz="1800" dirty="0" err="1"/>
              <a:t>tx</a:t>
            </a:r>
            <a:r>
              <a:rPr lang="zh-CN" altLang="en-US" sz="1800" dirty="0"/>
              <a:t>的提交</a:t>
            </a:r>
            <a:endParaRPr lang="zh-CN" altLang="en-US" sz="18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017037"/>
            <a:ext cx="7886700" cy="673652"/>
          </a:xfrm>
        </p:spPr>
        <p:txBody>
          <a:bodyPr>
            <a:normAutofit/>
          </a:bodyPr>
          <a:lstStyle/>
          <a:p>
            <a:r>
              <a:rPr lang="zh-CN" altLang="en-US" sz="2400" dirty="0" smtClean="0"/>
              <a:t>事务管理</a:t>
            </a:r>
            <a:endParaRPr lang="zh-CN" altLang="en-US" sz="2400" dirty="0"/>
          </a:p>
        </p:txBody>
      </p:sp>
      <p:sp>
        <p:nvSpPr>
          <p:cNvPr id="8" name="内容占位符 7"/>
          <p:cNvSpPr>
            <a:spLocks noGrp="1"/>
          </p:cNvSpPr>
          <p:nvPr>
            <p:ph idx="1"/>
          </p:nvPr>
        </p:nvSpPr>
        <p:spPr/>
        <p:txBody>
          <a:bodyPr>
            <a:normAutofit/>
          </a:bodyPr>
          <a:lstStyle/>
          <a:p>
            <a:pPr marL="0" indent="0">
              <a:buNone/>
            </a:pPr>
            <a:r>
              <a:rPr lang="zh-CN" altLang="en-US" sz="1800" dirty="0" smtClean="0"/>
              <a:t>系统恢复</a:t>
            </a:r>
            <a:endParaRPr lang="en-US" altLang="zh-CN" sz="1800" dirty="0" smtClean="0"/>
          </a:p>
          <a:p>
            <a:pPr marL="0" indent="0">
              <a:buNone/>
            </a:pPr>
            <a:r>
              <a:rPr lang="zh-CN" altLang="en-US" sz="1800" dirty="0" smtClean="0"/>
              <a:t>可能有三种情况故障：</a:t>
            </a:r>
            <a:endParaRPr lang="en-US" altLang="zh-CN" sz="1800" dirty="0" smtClean="0"/>
          </a:p>
          <a:p>
            <a:r>
              <a:rPr lang="en-US" altLang="zh-CN" sz="1800" dirty="0"/>
              <a:t>P</a:t>
            </a:r>
            <a:r>
              <a:rPr lang="zh-CN" altLang="en-US" sz="1800" dirty="0"/>
              <a:t>单元故障</a:t>
            </a:r>
            <a:endParaRPr lang="en-US" altLang="zh-CN" sz="1800" dirty="0"/>
          </a:p>
          <a:p>
            <a:r>
              <a:rPr lang="en-US" altLang="zh-CN" sz="1800" dirty="0"/>
              <a:t>T</a:t>
            </a:r>
            <a:r>
              <a:rPr lang="zh-CN" altLang="en-US" sz="1800" dirty="0"/>
              <a:t>节点故障</a:t>
            </a:r>
            <a:endParaRPr lang="en-US" altLang="zh-CN" sz="1800" dirty="0"/>
          </a:p>
          <a:p>
            <a:r>
              <a:rPr lang="en-US" altLang="zh-CN" sz="1800" dirty="0"/>
              <a:t>S</a:t>
            </a:r>
            <a:r>
              <a:rPr lang="zh-CN" altLang="en-US" sz="1800" dirty="0"/>
              <a:t>节点</a:t>
            </a:r>
            <a:r>
              <a:rPr lang="zh-CN" altLang="en-US" sz="1800" dirty="0" smtClean="0"/>
              <a:t>故障</a:t>
            </a:r>
            <a:endParaRPr lang="en-US" altLang="zh-CN" sz="1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背景</a:t>
            </a:r>
            <a:endParaRPr lang="en-US" altLang="zh-CN" dirty="0" smtClean="0"/>
          </a:p>
          <a:p>
            <a:r>
              <a:rPr lang="zh-CN" altLang="en-US" dirty="0" smtClean="0"/>
              <a:t>系统结构</a:t>
            </a:r>
            <a:endParaRPr lang="en-US" altLang="zh-CN" dirty="0" smtClean="0"/>
          </a:p>
          <a:p>
            <a:r>
              <a:rPr lang="zh-CN" altLang="en-US" dirty="0" smtClean="0"/>
              <a:t>事务管理</a:t>
            </a:r>
            <a:endParaRPr lang="en-US" altLang="zh-CN" dirty="0" smtClean="0"/>
          </a:p>
          <a:p>
            <a:r>
              <a:rPr lang="zh-CN" altLang="en-US" dirty="0" smtClean="0"/>
              <a:t>系统优化</a:t>
            </a:r>
            <a:endParaRPr lang="en-US" altLang="zh-CN" dirty="0" smtClean="0"/>
          </a:p>
          <a:p>
            <a:r>
              <a:rPr lang="zh-CN" altLang="en-US" dirty="0"/>
              <a:t>实验</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事务管理</a:t>
            </a:r>
            <a:endParaRPr lang="zh-CN" altLang="en-US" dirty="0"/>
          </a:p>
        </p:txBody>
      </p:sp>
      <p:sp>
        <p:nvSpPr>
          <p:cNvPr id="3" name="内容占位符 2"/>
          <p:cNvSpPr>
            <a:spLocks noGrp="1"/>
          </p:cNvSpPr>
          <p:nvPr>
            <p:ph idx="1"/>
          </p:nvPr>
        </p:nvSpPr>
        <p:spPr/>
        <p:txBody>
          <a:bodyPr/>
          <a:lstStyle/>
          <a:p>
            <a:pPr marL="0" indent="0">
              <a:buFont typeface="Arial" panose="020B0604020202020204" pitchFamily="34" charset="0"/>
              <a:buNone/>
            </a:pPr>
            <a:r>
              <a:rPr lang="en-US" altLang="zh-CN" sz="1800" dirty="0"/>
              <a:t>P</a:t>
            </a:r>
            <a:r>
              <a:rPr lang="zh-CN" altLang="en-US" sz="1800" dirty="0"/>
              <a:t>单元故障</a:t>
            </a:r>
            <a:endParaRPr lang="en-US" altLang="zh-CN" sz="1800" dirty="0"/>
          </a:p>
          <a:p>
            <a:r>
              <a:rPr lang="zh-CN" altLang="en-US" sz="1800" dirty="0"/>
              <a:t>事务仍处于</a:t>
            </a:r>
            <a:r>
              <a:rPr lang="en-US" altLang="zh-CN" sz="1800" dirty="0"/>
              <a:t>P</a:t>
            </a:r>
            <a:r>
              <a:rPr lang="zh-CN" altLang="en-US" sz="1800" dirty="0"/>
              <a:t>节点处理阶段，直接终止</a:t>
            </a:r>
            <a:endParaRPr lang="en-US" altLang="zh-CN" sz="1800" dirty="0"/>
          </a:p>
          <a:p>
            <a:r>
              <a:rPr lang="zh-CN" altLang="en-US" sz="1800" dirty="0"/>
              <a:t>处于</a:t>
            </a:r>
            <a:r>
              <a:rPr lang="en-US" altLang="zh-CN" sz="1800" dirty="0"/>
              <a:t>T</a:t>
            </a:r>
            <a:r>
              <a:rPr lang="zh-CN" altLang="en-US" sz="1800" dirty="0"/>
              <a:t>节点验证阶段，由</a:t>
            </a:r>
            <a:r>
              <a:rPr lang="en-US" altLang="zh-CN" sz="1800" dirty="0"/>
              <a:t>T</a:t>
            </a:r>
            <a:r>
              <a:rPr lang="zh-CN" altLang="en-US" sz="1800" dirty="0"/>
              <a:t>节点</a:t>
            </a:r>
            <a:r>
              <a:rPr lang="zh-CN" altLang="en-US" sz="1800" dirty="0" smtClean="0"/>
              <a:t>终止</a:t>
            </a:r>
            <a:endParaRPr lang="zh-CN" altLang="en-US" sz="1800" dirty="0"/>
          </a:p>
          <a:p>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017037"/>
            <a:ext cx="7886700" cy="673652"/>
          </a:xfrm>
        </p:spPr>
        <p:txBody>
          <a:bodyPr>
            <a:normAutofit/>
          </a:bodyPr>
          <a:lstStyle/>
          <a:p>
            <a:r>
              <a:rPr lang="zh-CN" altLang="en-US" sz="2400" dirty="0" smtClean="0"/>
              <a:t>事务管理</a:t>
            </a:r>
            <a:endParaRPr lang="zh-CN" altLang="en-US" sz="2400" dirty="0"/>
          </a:p>
        </p:txBody>
      </p:sp>
      <p:sp>
        <p:nvSpPr>
          <p:cNvPr id="8" name="内容占位符 7"/>
          <p:cNvSpPr>
            <a:spLocks noGrp="1"/>
          </p:cNvSpPr>
          <p:nvPr>
            <p:ph idx="1"/>
          </p:nvPr>
        </p:nvSpPr>
        <p:spPr/>
        <p:txBody>
          <a:bodyPr>
            <a:normAutofit/>
          </a:bodyPr>
          <a:lstStyle/>
          <a:p>
            <a:pPr marL="0" indent="0">
              <a:buNone/>
            </a:pPr>
            <a:r>
              <a:rPr lang="en-US" altLang="zh-CN" sz="1800" dirty="0"/>
              <a:t>T</a:t>
            </a:r>
            <a:r>
              <a:rPr lang="zh-CN" altLang="en-US" sz="1800" dirty="0"/>
              <a:t>节点故障</a:t>
            </a:r>
            <a:endParaRPr lang="en-US" altLang="zh-CN" sz="1800" dirty="0"/>
          </a:p>
          <a:p>
            <a:r>
              <a:rPr lang="zh-CN" altLang="en-US" sz="1800" dirty="0" smtClean="0"/>
              <a:t>由于</a:t>
            </a:r>
            <a:r>
              <a:rPr lang="en-US" altLang="zh-CN" sz="1800" dirty="0" smtClean="0"/>
              <a:t>T</a:t>
            </a:r>
            <a:r>
              <a:rPr lang="zh-CN" altLang="en-US" sz="1800" dirty="0"/>
              <a:t>节点数据在内存中，同时强制将事务日志存储在磁盘中，发生</a:t>
            </a:r>
            <a:r>
              <a:rPr lang="zh-CN" altLang="en-US" sz="1800" dirty="0" smtClean="0"/>
              <a:t>故障可以直接</a:t>
            </a:r>
            <a:r>
              <a:rPr lang="zh-CN" altLang="en-US" sz="1800" dirty="0"/>
              <a:t>回退。</a:t>
            </a:r>
            <a:endParaRPr lang="en-US" altLang="zh-CN" sz="1800" dirty="0"/>
          </a:p>
          <a:p>
            <a:r>
              <a:rPr lang="en-US" altLang="zh-CN" sz="1800" dirty="0"/>
              <a:t>Solar</a:t>
            </a:r>
            <a:r>
              <a:rPr lang="zh-CN" altLang="en-US" sz="1800" dirty="0"/>
              <a:t>使用主备份方案将日志记录同步到两个</a:t>
            </a:r>
            <a:r>
              <a:rPr lang="en-US" altLang="zh-CN" sz="1800" dirty="0"/>
              <a:t>T</a:t>
            </a:r>
            <a:r>
              <a:rPr lang="zh-CN" altLang="en-US" sz="1800" dirty="0"/>
              <a:t>节点。当初级</a:t>
            </a:r>
            <a:r>
              <a:rPr lang="en-US" altLang="zh-CN" sz="1800" dirty="0"/>
              <a:t>T</a:t>
            </a:r>
            <a:r>
              <a:rPr lang="zh-CN" altLang="en-US" sz="1800" dirty="0"/>
              <a:t>节点崩溃，终止其上所有事务，并迅速将事务提交到辅助</a:t>
            </a:r>
            <a:r>
              <a:rPr lang="en-US" altLang="zh-CN" sz="1800" dirty="0"/>
              <a:t>T</a:t>
            </a:r>
            <a:r>
              <a:rPr lang="zh-CN" altLang="en-US" sz="1800" dirty="0"/>
              <a:t>节点。</a:t>
            </a:r>
            <a:endParaRPr lang="zh-CN" altLang="en-US" sz="18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017037"/>
            <a:ext cx="7886700" cy="673652"/>
          </a:xfrm>
        </p:spPr>
        <p:txBody>
          <a:bodyPr>
            <a:normAutofit/>
          </a:bodyPr>
          <a:lstStyle/>
          <a:p>
            <a:r>
              <a:rPr lang="zh-CN" altLang="en-US" sz="2400" dirty="0" smtClean="0"/>
              <a:t>事务管理</a:t>
            </a:r>
            <a:endParaRPr lang="zh-CN" altLang="en-US" sz="2400" dirty="0"/>
          </a:p>
        </p:txBody>
      </p:sp>
      <p:sp>
        <p:nvSpPr>
          <p:cNvPr id="8" name="内容占位符 7"/>
          <p:cNvSpPr>
            <a:spLocks noGrp="1"/>
          </p:cNvSpPr>
          <p:nvPr>
            <p:ph idx="1"/>
          </p:nvPr>
        </p:nvSpPr>
        <p:spPr/>
        <p:txBody>
          <a:bodyPr>
            <a:normAutofit/>
          </a:bodyPr>
          <a:lstStyle/>
          <a:p>
            <a:pPr marL="0" indent="0">
              <a:buNone/>
            </a:pPr>
            <a:r>
              <a:rPr lang="en-US" altLang="zh-CN" sz="1800" dirty="0"/>
              <a:t>S</a:t>
            </a:r>
            <a:r>
              <a:rPr lang="zh-CN" altLang="en-US" sz="1800" dirty="0"/>
              <a:t>节点故障</a:t>
            </a:r>
            <a:endParaRPr lang="en-US" altLang="zh-CN" sz="1800" dirty="0"/>
          </a:p>
          <a:p>
            <a:r>
              <a:rPr lang="en-US" altLang="zh-CN" sz="1800" dirty="0"/>
              <a:t>S</a:t>
            </a:r>
            <a:r>
              <a:rPr lang="zh-CN" altLang="en-US" sz="1800" dirty="0"/>
              <a:t>节点数据块至少有三个副本</a:t>
            </a:r>
            <a:endParaRPr lang="en-US" altLang="zh-CN" sz="1800" dirty="0"/>
          </a:p>
          <a:p>
            <a:r>
              <a:rPr lang="zh-CN" altLang="en-US" sz="1800" dirty="0"/>
              <a:t>一个</a:t>
            </a:r>
            <a:r>
              <a:rPr lang="en-US" altLang="zh-CN" sz="1800" dirty="0"/>
              <a:t>S</a:t>
            </a:r>
            <a:r>
              <a:rPr lang="zh-CN" altLang="en-US" sz="1800" dirty="0"/>
              <a:t>节点崩溃，</a:t>
            </a:r>
            <a:r>
              <a:rPr lang="en-US" altLang="zh-CN" sz="1800" dirty="0"/>
              <a:t>P</a:t>
            </a:r>
            <a:r>
              <a:rPr lang="zh-CN" altLang="en-US" sz="1800" dirty="0"/>
              <a:t>节点仍然可以从</a:t>
            </a:r>
            <a:r>
              <a:rPr lang="en-US" altLang="zh-CN" sz="1800" dirty="0"/>
              <a:t>S</a:t>
            </a:r>
            <a:r>
              <a:rPr lang="zh-CN" altLang="en-US" sz="1800" dirty="0"/>
              <a:t>节点副本访问数据</a:t>
            </a:r>
            <a:endParaRPr lang="zh-CN" altLang="en-US" sz="18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017037"/>
            <a:ext cx="7886700" cy="673652"/>
          </a:xfrm>
        </p:spPr>
        <p:txBody>
          <a:bodyPr>
            <a:normAutofit/>
          </a:bodyPr>
          <a:lstStyle/>
          <a:p>
            <a:r>
              <a:rPr lang="zh-CN" altLang="en-US" sz="2400" dirty="0" smtClean="0"/>
              <a:t>事务管理</a:t>
            </a:r>
            <a:endParaRPr lang="zh-CN" altLang="en-US" sz="2400" dirty="0"/>
          </a:p>
        </p:txBody>
      </p:sp>
      <p:pic>
        <p:nvPicPr>
          <p:cNvPr id="3" name="内容占位符 2"/>
          <p:cNvPicPr>
            <a:picLocks noGrp="1" noChangeAspect="1"/>
          </p:cNvPicPr>
          <p:nvPr>
            <p:ph idx="1"/>
          </p:nvPr>
        </p:nvPicPr>
        <p:blipFill>
          <a:blip r:embed="rId1"/>
          <a:stretch>
            <a:fillRect/>
          </a:stretch>
        </p:blipFill>
        <p:spPr>
          <a:xfrm>
            <a:off x="2107979" y="2052476"/>
            <a:ext cx="5380641" cy="2911923"/>
          </a:xfrm>
          <a:prstGeom prst="rect">
            <a:avLst/>
          </a:prstGeom>
        </p:spPr>
      </p:pic>
      <p:sp>
        <p:nvSpPr>
          <p:cNvPr id="4" name="文本框 3"/>
          <p:cNvSpPr txBox="1"/>
          <p:nvPr/>
        </p:nvSpPr>
        <p:spPr>
          <a:xfrm>
            <a:off x="628650" y="1867810"/>
            <a:ext cx="3191663" cy="369332"/>
          </a:xfrm>
          <a:prstGeom prst="rect">
            <a:avLst/>
          </a:prstGeom>
          <a:noFill/>
        </p:spPr>
        <p:txBody>
          <a:bodyPr wrap="square" rtlCol="0">
            <a:spAutoFit/>
          </a:bodyPr>
          <a:lstStyle/>
          <a:p>
            <a:r>
              <a:rPr lang="zh-CN" altLang="en-US" dirty="0"/>
              <a:t>数据压缩过程</a:t>
            </a:r>
            <a:endParaRPr lang="zh-CN" altLang="en-US" dirty="0"/>
          </a:p>
        </p:txBody>
      </p:sp>
      <p:sp>
        <p:nvSpPr>
          <p:cNvPr id="5" name="文本框 4"/>
          <p:cNvSpPr txBox="1"/>
          <p:nvPr/>
        </p:nvSpPr>
        <p:spPr>
          <a:xfrm>
            <a:off x="628650" y="5149065"/>
            <a:ext cx="7886700" cy="92333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合并 </a:t>
            </a:r>
            <a:r>
              <a:rPr lang="en-US" altLang="zh-CN" dirty="0"/>
              <a:t>m0 </a:t>
            </a:r>
            <a:r>
              <a:rPr lang="zh-CN" altLang="en-US" dirty="0"/>
              <a:t>和 </a:t>
            </a:r>
            <a:r>
              <a:rPr lang="en-US" altLang="zh-CN" dirty="0"/>
              <a:t>s0 </a:t>
            </a:r>
            <a:r>
              <a:rPr lang="zh-CN" altLang="en-US" dirty="0"/>
              <a:t>来创建新的</a:t>
            </a:r>
            <a:r>
              <a:rPr lang="en-US" altLang="zh-CN" dirty="0" err="1"/>
              <a:t>SSTable</a:t>
            </a:r>
            <a:r>
              <a:rPr lang="en-US" altLang="zh-CN" dirty="0"/>
              <a:t> S1</a:t>
            </a:r>
            <a:r>
              <a:rPr lang="zh-CN" altLang="en-US" dirty="0"/>
              <a:t>。空的 </a:t>
            </a:r>
            <a:r>
              <a:rPr lang="en-US" altLang="zh-CN" dirty="0" err="1"/>
              <a:t>Memtable</a:t>
            </a:r>
            <a:r>
              <a:rPr lang="en-US" altLang="zh-CN" dirty="0"/>
              <a:t> m1 </a:t>
            </a:r>
            <a:r>
              <a:rPr lang="zh-CN" altLang="en-US" dirty="0"/>
              <a:t>替换 </a:t>
            </a:r>
            <a:r>
              <a:rPr lang="en-US" altLang="zh-CN" dirty="0"/>
              <a:t>T </a:t>
            </a:r>
            <a:r>
              <a:rPr lang="zh-CN" altLang="en-US" dirty="0"/>
              <a:t>节点上的 </a:t>
            </a:r>
            <a:r>
              <a:rPr lang="en-US" altLang="zh-CN" dirty="0"/>
              <a:t>m0</a:t>
            </a:r>
            <a:r>
              <a:rPr lang="zh-CN" altLang="en-US" dirty="0"/>
              <a:t>，以服务未来的事务写入。</a:t>
            </a:r>
            <a:endParaRPr lang="zh-CN" altLang="en-US" dirty="0"/>
          </a:p>
          <a:p>
            <a:pPr marL="285750" indent="-285750">
              <a:buFont typeface="Arial" panose="020B0604020202020204" pitchFamily="34" charset="0"/>
              <a:buChar char="•"/>
            </a:pPr>
            <a:r>
              <a:rPr lang="en-US" altLang="zh-CN" dirty="0"/>
              <a:t>S</a:t>
            </a:r>
            <a:r>
              <a:rPr lang="zh-CN" altLang="en-US" dirty="0"/>
              <a:t>节点不会覆盖原来的</a:t>
            </a:r>
            <a:r>
              <a:rPr lang="en-US" altLang="zh-CN" dirty="0"/>
              <a:t>S0</a:t>
            </a:r>
            <a:r>
              <a:rPr lang="zh-CN" altLang="en-US" dirty="0"/>
              <a:t>，而是使用拷贝策略</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017037"/>
            <a:ext cx="7886700" cy="673652"/>
          </a:xfrm>
        </p:spPr>
        <p:txBody>
          <a:bodyPr>
            <a:normAutofit/>
          </a:bodyPr>
          <a:lstStyle/>
          <a:p>
            <a:r>
              <a:rPr lang="zh-CN" altLang="en-US" sz="2400" dirty="0" smtClean="0"/>
              <a:t>事务管理</a:t>
            </a:r>
            <a:endParaRPr lang="zh-CN" altLang="en-US" sz="2400" dirty="0"/>
          </a:p>
        </p:txBody>
      </p:sp>
      <p:pic>
        <p:nvPicPr>
          <p:cNvPr id="3" name="图片 2"/>
          <p:cNvPicPr>
            <a:picLocks noChangeAspect="1"/>
          </p:cNvPicPr>
          <p:nvPr/>
        </p:nvPicPr>
        <p:blipFill>
          <a:blip r:embed="rId1"/>
          <a:stretch>
            <a:fillRect/>
          </a:stretch>
        </p:blipFill>
        <p:spPr>
          <a:xfrm>
            <a:off x="911624" y="2199045"/>
            <a:ext cx="6311758" cy="3264971"/>
          </a:xfrm>
          <a:prstGeom prst="rect">
            <a:avLst/>
          </a:prstGeom>
        </p:spPr>
      </p:pic>
      <p:sp>
        <p:nvSpPr>
          <p:cNvPr id="8" name="内容占位符 7"/>
          <p:cNvSpPr>
            <a:spLocks noGrp="1"/>
          </p:cNvSpPr>
          <p:nvPr>
            <p:ph idx="1"/>
          </p:nvPr>
        </p:nvSpPr>
        <p:spPr>
          <a:xfrm>
            <a:off x="628650" y="5732140"/>
            <a:ext cx="7204840" cy="1517971"/>
          </a:xfrm>
        </p:spPr>
        <p:txBody>
          <a:bodyPr>
            <a:normAutofit/>
          </a:bodyPr>
          <a:lstStyle/>
          <a:p>
            <a:r>
              <a:rPr lang="zh-CN" altLang="en-US" sz="1800" dirty="0" smtClean="0"/>
              <a:t>时间</a:t>
            </a:r>
            <a:r>
              <a:rPr lang="zh-CN" altLang="en-US" sz="1800" dirty="0"/>
              <a:t>戳 </a:t>
            </a:r>
            <a:r>
              <a:rPr lang="en-US" altLang="zh-CN" sz="1800" dirty="0"/>
              <a:t>TDC </a:t>
            </a:r>
            <a:r>
              <a:rPr lang="zh-CN" altLang="en-US" sz="1800" dirty="0"/>
              <a:t>是开始压缩的时间</a:t>
            </a:r>
            <a:endParaRPr lang="en-US" altLang="zh-CN" sz="1800" dirty="0" smtClean="0"/>
          </a:p>
          <a:p>
            <a:r>
              <a:rPr lang="zh-CN" altLang="en-US" sz="1800" dirty="0" smtClean="0"/>
              <a:t>如果</a:t>
            </a:r>
            <a:r>
              <a:rPr lang="zh-CN" altLang="en-US" sz="1800" dirty="0"/>
              <a:t>事务获取的读时间戳大于 </a:t>
            </a:r>
            <a:r>
              <a:rPr lang="en-US" altLang="zh-CN" sz="1800" dirty="0"/>
              <a:t>TDC</a:t>
            </a:r>
            <a:r>
              <a:rPr lang="zh-CN" altLang="en-US" sz="1800" dirty="0"/>
              <a:t>，则它只在 </a:t>
            </a:r>
            <a:r>
              <a:rPr lang="en-US" altLang="zh-CN" sz="1800" dirty="0"/>
              <a:t>m1 </a:t>
            </a:r>
            <a:r>
              <a:rPr lang="zh-CN" altLang="en-US" sz="1800" dirty="0"/>
              <a:t>进行验证和写入</a:t>
            </a:r>
            <a:endParaRPr lang="en-US" altLang="zh-CN" sz="1800" dirty="0"/>
          </a:p>
          <a:p>
            <a:endParaRPr lang="en-US" altLang="zh-CN" sz="1800" dirty="0"/>
          </a:p>
        </p:txBody>
      </p:sp>
      <p:sp>
        <p:nvSpPr>
          <p:cNvPr id="4" name="文本框 3"/>
          <p:cNvSpPr txBox="1"/>
          <p:nvPr/>
        </p:nvSpPr>
        <p:spPr>
          <a:xfrm>
            <a:off x="628650" y="1930921"/>
            <a:ext cx="3831020" cy="646331"/>
          </a:xfrm>
          <a:prstGeom prst="rect">
            <a:avLst/>
          </a:prstGeom>
          <a:noFill/>
        </p:spPr>
        <p:txBody>
          <a:bodyPr wrap="square" rtlCol="0">
            <a:spAutoFit/>
          </a:bodyPr>
          <a:lstStyle/>
          <a:p>
            <a:r>
              <a:rPr lang="zh-CN" altLang="en-US" dirty="0"/>
              <a:t>数据压缩过程中的并发控制</a:t>
            </a:r>
            <a:endParaRPr lang="en-US" altLang="zh-CN" dirty="0"/>
          </a:p>
          <a:p>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017037"/>
            <a:ext cx="7886700" cy="673652"/>
          </a:xfrm>
        </p:spPr>
        <p:txBody>
          <a:bodyPr>
            <a:normAutofit/>
          </a:bodyPr>
          <a:lstStyle/>
          <a:p>
            <a:r>
              <a:rPr lang="zh-CN" altLang="en-US" sz="2400" dirty="0"/>
              <a:t>优化</a:t>
            </a:r>
            <a:endParaRPr lang="zh-CN" altLang="en-US" sz="2400" dirty="0"/>
          </a:p>
        </p:txBody>
      </p:sp>
      <p:sp>
        <p:nvSpPr>
          <p:cNvPr id="8" name="内容占位符 7"/>
          <p:cNvSpPr>
            <a:spLocks noGrp="1"/>
          </p:cNvSpPr>
          <p:nvPr>
            <p:ph idx="1"/>
          </p:nvPr>
        </p:nvSpPr>
        <p:spPr/>
        <p:txBody>
          <a:bodyPr>
            <a:normAutofit/>
          </a:bodyPr>
          <a:lstStyle/>
          <a:p>
            <a:r>
              <a:rPr lang="zh-CN" altLang="en-US" sz="1800" dirty="0"/>
              <a:t>减少 </a:t>
            </a:r>
            <a:r>
              <a:rPr lang="en-US" altLang="zh-CN" sz="1800" dirty="0"/>
              <a:t>P </a:t>
            </a:r>
            <a:r>
              <a:rPr lang="zh-CN" altLang="en-US" sz="1800" dirty="0"/>
              <a:t>单元、</a:t>
            </a:r>
            <a:r>
              <a:rPr lang="en-US" altLang="zh-CN" sz="1800" dirty="0"/>
              <a:t>S </a:t>
            </a:r>
            <a:r>
              <a:rPr lang="zh-CN" altLang="en-US" sz="1800" dirty="0"/>
              <a:t>节点和 </a:t>
            </a:r>
            <a:r>
              <a:rPr lang="en-US" altLang="zh-CN" sz="1800" dirty="0"/>
              <a:t>T </a:t>
            </a:r>
            <a:r>
              <a:rPr lang="zh-CN" altLang="en-US" sz="1800" dirty="0"/>
              <a:t>节点之间的网络通信开销</a:t>
            </a:r>
            <a:endParaRPr lang="en-US" altLang="zh-CN" sz="1800" dirty="0"/>
          </a:p>
          <a:p>
            <a:r>
              <a:rPr lang="zh-CN" altLang="en-US" sz="1800" dirty="0"/>
              <a:t>设计 </a:t>
            </a:r>
            <a:r>
              <a:rPr lang="en-US" altLang="zh-CN" sz="1800" dirty="0"/>
              <a:t>P </a:t>
            </a:r>
            <a:r>
              <a:rPr lang="zh-CN" altLang="en-US" sz="1800" dirty="0"/>
              <a:t>单元和存储节点之间细粒度的数据访问方法</a:t>
            </a:r>
            <a:endParaRPr lang="en-US" altLang="zh-CN" sz="1800" dirty="0"/>
          </a:p>
          <a:p>
            <a:endParaRPr lang="en-US" altLang="zh-CN" sz="1800" dirty="0"/>
          </a:p>
          <a:p>
            <a:endParaRPr lang="zh-CN" altLang="en-US" sz="18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017037"/>
            <a:ext cx="7886700" cy="673652"/>
          </a:xfrm>
        </p:spPr>
        <p:txBody>
          <a:bodyPr>
            <a:normAutofit/>
          </a:bodyPr>
          <a:lstStyle/>
          <a:p>
            <a:r>
              <a:rPr lang="zh-CN" altLang="en-US" sz="2400" dirty="0" smtClean="0"/>
              <a:t>优化</a:t>
            </a:r>
            <a:endParaRPr lang="zh-CN" altLang="en-US" sz="2400" dirty="0"/>
          </a:p>
        </p:txBody>
      </p:sp>
      <p:sp>
        <p:nvSpPr>
          <p:cNvPr id="8" name="内容占位符 7"/>
          <p:cNvSpPr>
            <a:spLocks noGrp="1"/>
          </p:cNvSpPr>
          <p:nvPr>
            <p:ph idx="1"/>
          </p:nvPr>
        </p:nvSpPr>
        <p:spPr/>
        <p:txBody>
          <a:bodyPr>
            <a:normAutofit lnSpcReduction="10000"/>
          </a:bodyPr>
          <a:lstStyle/>
          <a:p>
            <a:r>
              <a:rPr lang="zh-CN" altLang="en-US" sz="1800" dirty="0"/>
              <a:t>缓存</a:t>
            </a:r>
            <a:r>
              <a:rPr lang="en-US" altLang="zh-CN" sz="1800" dirty="0"/>
              <a:t>: p</a:t>
            </a:r>
            <a:r>
              <a:rPr lang="zh-CN" altLang="en-US" sz="1800" dirty="0"/>
              <a:t>单元的缓存池保存从</a:t>
            </a:r>
            <a:r>
              <a:rPr lang="en-US" altLang="zh-CN" sz="1800" dirty="0" err="1"/>
              <a:t>Sstable</a:t>
            </a:r>
            <a:r>
              <a:rPr lang="zh-CN" altLang="en-US" sz="1800" dirty="0"/>
              <a:t>获取到的记录，为相同记录的数据提供访问服务</a:t>
            </a:r>
            <a:endParaRPr lang="en-US" altLang="zh-CN" sz="1800" dirty="0"/>
          </a:p>
          <a:p>
            <a:r>
              <a:rPr lang="zh-CN" altLang="en-US" sz="1800" dirty="0"/>
              <a:t>为防止缓存数据过期，每次</a:t>
            </a:r>
            <a:r>
              <a:rPr lang="en-US" altLang="zh-CN" sz="1800" dirty="0"/>
              <a:t>T</a:t>
            </a:r>
            <a:r>
              <a:rPr lang="zh-CN" altLang="en-US" sz="1800" dirty="0"/>
              <a:t>节点执行数据压缩之后，清空缓存池</a:t>
            </a:r>
            <a:endParaRPr lang="en-US" altLang="zh-CN" sz="1800" dirty="0"/>
          </a:p>
          <a:p>
            <a:endParaRPr lang="en-US" altLang="zh-CN" sz="1800" dirty="0"/>
          </a:p>
          <a:p>
            <a:r>
              <a:rPr lang="zh-CN" altLang="en-US" sz="1800" dirty="0"/>
              <a:t>异步比特数组</a:t>
            </a:r>
            <a:endParaRPr lang="en-US" altLang="zh-CN" sz="1800" dirty="0"/>
          </a:p>
          <a:p>
            <a:r>
              <a:rPr lang="en-US" altLang="zh-CN" sz="1800" dirty="0"/>
              <a:t>P</a:t>
            </a:r>
            <a:r>
              <a:rPr lang="zh-CN" altLang="en-US" sz="1800" dirty="0"/>
              <a:t>单元首先从</a:t>
            </a:r>
            <a:r>
              <a:rPr lang="en-US" altLang="zh-CN" sz="1800" dirty="0"/>
              <a:t>T</a:t>
            </a:r>
            <a:r>
              <a:rPr lang="zh-CN" altLang="en-US" sz="1800" dirty="0"/>
              <a:t>节点的</a:t>
            </a:r>
            <a:r>
              <a:rPr lang="en-US" altLang="zh-CN" sz="1800" dirty="0" err="1"/>
              <a:t>Memtable</a:t>
            </a:r>
            <a:r>
              <a:rPr lang="zh-CN" altLang="en-US" sz="1800" dirty="0"/>
              <a:t>获取数据，若没有，再访问</a:t>
            </a:r>
            <a:r>
              <a:rPr lang="en-US" altLang="zh-CN" sz="1800" dirty="0"/>
              <a:t>S</a:t>
            </a:r>
            <a:r>
              <a:rPr lang="zh-CN" altLang="en-US" sz="1800" dirty="0"/>
              <a:t>节点的</a:t>
            </a:r>
            <a:r>
              <a:rPr lang="en-US" altLang="zh-CN" sz="1800" dirty="0" err="1" smtClean="0"/>
              <a:t>SStable</a:t>
            </a:r>
            <a:r>
              <a:rPr lang="zh-CN" altLang="en-US" sz="1800" dirty="0"/>
              <a:t>，这样造成对</a:t>
            </a:r>
            <a:r>
              <a:rPr lang="en-US" altLang="zh-CN" sz="1800" dirty="0"/>
              <a:t>T</a:t>
            </a:r>
            <a:r>
              <a:rPr lang="zh-CN" altLang="en-US" sz="1800" dirty="0"/>
              <a:t>节点空读，浪费</a:t>
            </a:r>
            <a:r>
              <a:rPr lang="en-US" altLang="zh-CN" sz="1800" dirty="0"/>
              <a:t>T</a:t>
            </a:r>
            <a:r>
              <a:rPr lang="zh-CN" altLang="en-US" sz="1800" dirty="0"/>
              <a:t>节点资源</a:t>
            </a:r>
            <a:endParaRPr lang="en-US" altLang="zh-CN" sz="1800" dirty="0"/>
          </a:p>
          <a:p>
            <a:r>
              <a:rPr lang="en-US" altLang="zh-CN" sz="1800" dirty="0"/>
              <a:t>Bit</a:t>
            </a:r>
            <a:r>
              <a:rPr lang="zh-CN" altLang="en-US" sz="1800" dirty="0"/>
              <a:t>数组</a:t>
            </a:r>
            <a:r>
              <a:rPr lang="en-US" altLang="zh-CN" sz="1800" dirty="0"/>
              <a:t>b</a:t>
            </a:r>
            <a:r>
              <a:rPr lang="zh-CN" altLang="en-US" sz="1800" dirty="0"/>
              <a:t>记录块中的一列是否被修改，若块</a:t>
            </a:r>
            <a:r>
              <a:rPr lang="en-US" altLang="zh-CN" sz="1800" dirty="0"/>
              <a:t>T</a:t>
            </a:r>
            <a:r>
              <a:rPr lang="zh-CN" altLang="en-US" sz="1800" dirty="0"/>
              <a:t>中的第</a:t>
            </a:r>
            <a:r>
              <a:rPr lang="en-US" altLang="zh-CN" sz="1800" dirty="0"/>
              <a:t>C</a:t>
            </a:r>
            <a:r>
              <a:rPr lang="zh-CN" altLang="en-US" sz="1800" dirty="0"/>
              <a:t>列被修改，则</a:t>
            </a:r>
            <a:r>
              <a:rPr lang="en-US" altLang="zh-CN" sz="1800" dirty="0"/>
              <a:t>bit</a:t>
            </a:r>
            <a:r>
              <a:rPr lang="zh-CN" altLang="en-US" sz="1800" dirty="0"/>
              <a:t>数组中的（</a:t>
            </a:r>
            <a:r>
              <a:rPr lang="en-US" altLang="zh-CN" sz="1800" dirty="0"/>
              <a:t>T,</a:t>
            </a:r>
            <a:r>
              <a:rPr lang="zh-CN" altLang="en-US" sz="1800" dirty="0"/>
              <a:t> </a:t>
            </a:r>
            <a:r>
              <a:rPr lang="en-US" altLang="zh-CN" sz="1800" dirty="0"/>
              <a:t>C</a:t>
            </a:r>
            <a:r>
              <a:rPr lang="zh-CN" altLang="en-US" sz="1800" dirty="0"/>
              <a:t>）位置</a:t>
            </a:r>
            <a:r>
              <a:rPr lang="en-US" altLang="zh-CN" sz="1800" dirty="0"/>
              <a:t>1</a:t>
            </a:r>
            <a:endParaRPr lang="en-US" altLang="zh-CN" sz="1800" dirty="0"/>
          </a:p>
          <a:p>
            <a:r>
              <a:rPr lang="en-US" altLang="zh-CN" sz="1800" dirty="0"/>
              <a:t>P</a:t>
            </a:r>
            <a:r>
              <a:rPr lang="zh-CN" altLang="en-US" sz="1800" dirty="0"/>
              <a:t>单元保存数组</a:t>
            </a:r>
            <a:r>
              <a:rPr lang="en-US" altLang="zh-CN" sz="1800" dirty="0"/>
              <a:t>b</a:t>
            </a:r>
            <a:r>
              <a:rPr lang="zh-CN" altLang="en-US" sz="1800" dirty="0"/>
              <a:t>在</a:t>
            </a:r>
            <a:r>
              <a:rPr lang="en-US" altLang="zh-CN" sz="1800" dirty="0"/>
              <a:t>t</a:t>
            </a:r>
            <a:r>
              <a:rPr lang="zh-CN" altLang="en-US" sz="1800" dirty="0"/>
              <a:t>时刻的备份</a:t>
            </a:r>
            <a:r>
              <a:rPr lang="en-US" altLang="zh-CN" sz="1800" dirty="0" err="1"/>
              <a:t>bt</a:t>
            </a:r>
            <a:endParaRPr lang="en-US" altLang="zh-CN" sz="1800" dirty="0"/>
          </a:p>
          <a:p>
            <a:r>
              <a:rPr lang="en-US" altLang="zh-CN" sz="1800" dirty="0"/>
              <a:t>P</a:t>
            </a:r>
            <a:r>
              <a:rPr lang="zh-CN" altLang="en-US" sz="1800" dirty="0"/>
              <a:t>单元访问数据之前，首先查询</a:t>
            </a:r>
            <a:r>
              <a:rPr lang="en-US" altLang="zh-CN" sz="1800" dirty="0" err="1"/>
              <a:t>bt</a:t>
            </a:r>
            <a:r>
              <a:rPr lang="zh-CN" altLang="en-US" sz="1800" dirty="0"/>
              <a:t>表，若值为</a:t>
            </a:r>
            <a:r>
              <a:rPr lang="en-US" altLang="zh-CN" sz="1800" dirty="0"/>
              <a:t>1</a:t>
            </a:r>
            <a:r>
              <a:rPr lang="zh-CN" altLang="en-US" sz="1800" dirty="0"/>
              <a:t>，则从</a:t>
            </a:r>
            <a:r>
              <a:rPr lang="en-US" altLang="zh-CN" sz="1800" dirty="0" err="1"/>
              <a:t>Memtable</a:t>
            </a:r>
            <a:r>
              <a:rPr lang="zh-CN" altLang="en-US" sz="1800" dirty="0"/>
              <a:t>读取数据，否则直接从</a:t>
            </a:r>
            <a:r>
              <a:rPr lang="en-US" altLang="zh-CN" sz="1800" dirty="0" err="1"/>
              <a:t>Sstable</a:t>
            </a:r>
            <a:r>
              <a:rPr lang="zh-CN" altLang="en-US" sz="1800" dirty="0"/>
              <a:t>读取数据</a:t>
            </a:r>
            <a:endParaRPr lang="en-US" altLang="zh-CN" sz="1800" dirty="0"/>
          </a:p>
          <a:p>
            <a:r>
              <a:rPr lang="zh-CN" altLang="en-US" sz="1800" dirty="0"/>
              <a:t>由于编码的粒度，查询 </a:t>
            </a:r>
            <a:r>
              <a:rPr lang="en-US" altLang="zh-CN" sz="1800" dirty="0" err="1"/>
              <a:t>bt</a:t>
            </a:r>
            <a:r>
              <a:rPr lang="en-US" altLang="zh-CN" sz="1800" dirty="0"/>
              <a:t> </a:t>
            </a:r>
            <a:r>
              <a:rPr lang="zh-CN" altLang="en-US" sz="1800" dirty="0"/>
              <a:t>会导致误报，上述方法对于读密集型或只读列最为有效</a:t>
            </a:r>
            <a:endParaRPr lang="zh-CN" altLang="en-US" sz="18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017037"/>
            <a:ext cx="7886700" cy="673652"/>
          </a:xfrm>
        </p:spPr>
        <p:txBody>
          <a:bodyPr>
            <a:normAutofit/>
          </a:bodyPr>
          <a:lstStyle/>
          <a:p>
            <a:r>
              <a:rPr lang="zh-CN" altLang="en-US" sz="2400" dirty="0"/>
              <a:t>实验验证</a:t>
            </a:r>
            <a:endParaRPr lang="zh-CN" altLang="en-US" sz="2400" dirty="0"/>
          </a:p>
        </p:txBody>
      </p:sp>
      <p:sp>
        <p:nvSpPr>
          <p:cNvPr id="8" name="内容占位符 7"/>
          <p:cNvSpPr>
            <a:spLocks noGrp="1"/>
          </p:cNvSpPr>
          <p:nvPr>
            <p:ph idx="1"/>
          </p:nvPr>
        </p:nvSpPr>
        <p:spPr/>
        <p:txBody>
          <a:bodyPr>
            <a:normAutofit/>
          </a:bodyPr>
          <a:lstStyle/>
          <a:p>
            <a:r>
              <a:rPr lang="en-US" altLang="zh-CN" sz="1800" dirty="0"/>
              <a:t>Solar</a:t>
            </a:r>
            <a:r>
              <a:rPr lang="zh-CN" altLang="en-US" sz="1800" dirty="0"/>
              <a:t>与以下数据库进行比较</a:t>
            </a:r>
            <a:endParaRPr lang="en-US" altLang="zh-CN" sz="1800" dirty="0"/>
          </a:p>
          <a:p>
            <a:r>
              <a:rPr lang="en-US" altLang="zh-CN" sz="1800" dirty="0" err="1"/>
              <a:t>MySql</a:t>
            </a:r>
            <a:r>
              <a:rPr lang="en-US" altLang="zh-CN" sz="1800" dirty="0"/>
              <a:t>-Cluster 5.6</a:t>
            </a:r>
            <a:endParaRPr lang="en-US" altLang="zh-CN" sz="1800" dirty="0"/>
          </a:p>
          <a:p>
            <a:r>
              <a:rPr lang="en-US" altLang="zh-CN" sz="1800" dirty="0"/>
              <a:t>Tell </a:t>
            </a:r>
            <a:r>
              <a:rPr lang="zh-CN" altLang="en-US" sz="1800" dirty="0"/>
              <a:t>（</a:t>
            </a:r>
            <a:r>
              <a:rPr lang="en-US" altLang="zh-CN" sz="1800" dirty="0"/>
              <a:t>shared-everything</a:t>
            </a:r>
            <a:r>
              <a:rPr lang="zh-CN" altLang="en-US" sz="1800" dirty="0"/>
              <a:t>）</a:t>
            </a:r>
            <a:endParaRPr lang="en-US" altLang="zh-CN" sz="1800" dirty="0"/>
          </a:p>
          <a:p>
            <a:r>
              <a:rPr lang="en-US" altLang="zh-CN" sz="1800" dirty="0" err="1"/>
              <a:t>VoltDB</a:t>
            </a:r>
            <a:r>
              <a:rPr lang="en-US" altLang="zh-CN" sz="1800" dirty="0"/>
              <a:t> </a:t>
            </a:r>
            <a:r>
              <a:rPr lang="zh-CN" altLang="en-US" sz="1800" dirty="0"/>
              <a:t>企业版</a:t>
            </a:r>
            <a:r>
              <a:rPr lang="en-US" altLang="zh-CN" sz="1800" dirty="0"/>
              <a:t>6.6 </a:t>
            </a:r>
            <a:r>
              <a:rPr lang="zh-CN" altLang="en-US" sz="1800" dirty="0"/>
              <a:t>（</a:t>
            </a:r>
            <a:r>
              <a:rPr lang="en-US" altLang="zh-CN" sz="1800" dirty="0"/>
              <a:t>shared-nothing</a:t>
            </a:r>
            <a:r>
              <a:rPr lang="zh-CN" altLang="en-US" sz="1800" dirty="0"/>
              <a:t>）</a:t>
            </a:r>
            <a:endParaRPr lang="zh-CN" altLang="en-US" sz="18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017037"/>
            <a:ext cx="7886700" cy="673652"/>
          </a:xfrm>
        </p:spPr>
        <p:txBody>
          <a:bodyPr>
            <a:normAutofit/>
          </a:bodyPr>
          <a:lstStyle/>
          <a:p>
            <a:r>
              <a:rPr lang="en-US" altLang="zh-CN" sz="2400" dirty="0"/>
              <a:t>TPC-C</a:t>
            </a:r>
            <a:r>
              <a:rPr lang="zh-CN" altLang="en-US" sz="2400" dirty="0"/>
              <a:t>测试</a:t>
            </a:r>
            <a:endParaRPr lang="zh-CN" altLang="en-US" sz="2400" dirty="0"/>
          </a:p>
        </p:txBody>
      </p:sp>
      <p:pic>
        <p:nvPicPr>
          <p:cNvPr id="3" name="内容占位符 2"/>
          <p:cNvPicPr>
            <a:picLocks noGrp="1" noChangeAspect="1"/>
          </p:cNvPicPr>
          <p:nvPr>
            <p:ph idx="1"/>
          </p:nvPr>
        </p:nvPicPr>
        <p:blipFill>
          <a:blip r:embed="rId1"/>
          <a:stretch>
            <a:fillRect/>
          </a:stretch>
        </p:blipFill>
        <p:spPr>
          <a:xfrm>
            <a:off x="420415" y="1690689"/>
            <a:ext cx="4064365" cy="2317503"/>
          </a:xfrm>
          <a:prstGeom prst="rect">
            <a:avLst/>
          </a:prstGeom>
        </p:spPr>
      </p:pic>
      <p:pic>
        <p:nvPicPr>
          <p:cNvPr id="4" name="图片 3"/>
          <p:cNvPicPr>
            <a:picLocks noChangeAspect="1"/>
          </p:cNvPicPr>
          <p:nvPr/>
        </p:nvPicPr>
        <p:blipFill>
          <a:blip r:embed="rId2"/>
          <a:stretch>
            <a:fillRect/>
          </a:stretch>
        </p:blipFill>
        <p:spPr>
          <a:xfrm>
            <a:off x="4866821" y="1792838"/>
            <a:ext cx="4063731" cy="2453574"/>
          </a:xfrm>
          <a:prstGeom prst="rect">
            <a:avLst/>
          </a:prstGeom>
        </p:spPr>
      </p:pic>
      <p:pic>
        <p:nvPicPr>
          <p:cNvPr id="5" name="图片 4"/>
          <p:cNvPicPr>
            <a:picLocks noChangeAspect="1"/>
          </p:cNvPicPr>
          <p:nvPr/>
        </p:nvPicPr>
        <p:blipFill>
          <a:blip r:embed="rId3"/>
          <a:stretch>
            <a:fillRect/>
          </a:stretch>
        </p:blipFill>
        <p:spPr>
          <a:xfrm>
            <a:off x="628650" y="4135055"/>
            <a:ext cx="4150951" cy="2355601"/>
          </a:xfrm>
          <a:prstGeom prst="rect">
            <a:avLst/>
          </a:prstGeom>
        </p:spPr>
      </p:pic>
      <p:pic>
        <p:nvPicPr>
          <p:cNvPr id="6" name="图片 5"/>
          <p:cNvPicPr>
            <a:picLocks noChangeAspect="1"/>
          </p:cNvPicPr>
          <p:nvPr/>
        </p:nvPicPr>
        <p:blipFill>
          <a:blip r:embed="rId4"/>
          <a:stretch>
            <a:fillRect/>
          </a:stretch>
        </p:blipFill>
        <p:spPr>
          <a:xfrm>
            <a:off x="4866821" y="4221002"/>
            <a:ext cx="4290344" cy="2482464"/>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017037"/>
            <a:ext cx="7886700" cy="673652"/>
          </a:xfrm>
        </p:spPr>
        <p:txBody>
          <a:bodyPr>
            <a:normAutofit/>
          </a:bodyPr>
          <a:lstStyle/>
          <a:p>
            <a:r>
              <a:rPr lang="en-US" altLang="zh-CN" sz="2400" dirty="0"/>
              <a:t>E-commerce </a:t>
            </a:r>
            <a:r>
              <a:rPr lang="zh-CN" altLang="en-US" sz="2400" dirty="0"/>
              <a:t>测试</a:t>
            </a:r>
            <a:endParaRPr lang="zh-CN" altLang="en-US" sz="2400" dirty="0"/>
          </a:p>
        </p:txBody>
      </p:sp>
      <p:pic>
        <p:nvPicPr>
          <p:cNvPr id="3" name="内容占位符 2"/>
          <p:cNvPicPr>
            <a:picLocks noGrp="1" noChangeAspect="1"/>
          </p:cNvPicPr>
          <p:nvPr>
            <p:ph idx="1"/>
          </p:nvPr>
        </p:nvPicPr>
        <p:blipFill>
          <a:blip r:embed="rId1"/>
          <a:stretch>
            <a:fillRect/>
          </a:stretch>
        </p:blipFill>
        <p:spPr>
          <a:xfrm>
            <a:off x="357047" y="1690689"/>
            <a:ext cx="3833192" cy="2088061"/>
          </a:xfrm>
          <a:prstGeom prst="rect">
            <a:avLst/>
          </a:prstGeom>
        </p:spPr>
      </p:pic>
      <p:pic>
        <p:nvPicPr>
          <p:cNvPr id="4" name="图片 3"/>
          <p:cNvPicPr>
            <a:picLocks noChangeAspect="1"/>
          </p:cNvPicPr>
          <p:nvPr/>
        </p:nvPicPr>
        <p:blipFill>
          <a:blip r:embed="rId2"/>
          <a:stretch>
            <a:fillRect/>
          </a:stretch>
        </p:blipFill>
        <p:spPr>
          <a:xfrm>
            <a:off x="4682126" y="1850851"/>
            <a:ext cx="3635055" cy="2019475"/>
          </a:xfrm>
          <a:prstGeom prst="rect">
            <a:avLst/>
          </a:prstGeom>
        </p:spPr>
      </p:pic>
      <p:pic>
        <p:nvPicPr>
          <p:cNvPr id="5" name="图片 4"/>
          <p:cNvPicPr>
            <a:picLocks noChangeAspect="1"/>
          </p:cNvPicPr>
          <p:nvPr/>
        </p:nvPicPr>
        <p:blipFill>
          <a:blip r:embed="rId3"/>
          <a:stretch>
            <a:fillRect/>
          </a:stretch>
        </p:blipFill>
        <p:spPr>
          <a:xfrm>
            <a:off x="684735" y="4169004"/>
            <a:ext cx="3505504" cy="1996613"/>
          </a:xfrm>
          <a:prstGeom prst="rect">
            <a:avLst/>
          </a:prstGeom>
        </p:spPr>
      </p:pic>
      <p:pic>
        <p:nvPicPr>
          <p:cNvPr id="6" name="图片 5"/>
          <p:cNvPicPr>
            <a:picLocks noChangeAspect="1"/>
          </p:cNvPicPr>
          <p:nvPr/>
        </p:nvPicPr>
        <p:blipFill>
          <a:blip r:embed="rId4"/>
          <a:stretch>
            <a:fillRect/>
          </a:stretch>
        </p:blipFill>
        <p:spPr>
          <a:xfrm>
            <a:off x="4682126" y="4108038"/>
            <a:ext cx="3718882" cy="2118544"/>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017037"/>
            <a:ext cx="7886700" cy="673652"/>
          </a:xfrm>
        </p:spPr>
        <p:txBody>
          <a:bodyPr>
            <a:normAutofit/>
          </a:bodyPr>
          <a:lstStyle/>
          <a:p>
            <a:r>
              <a:rPr lang="zh-CN" altLang="en-US" sz="2400" dirty="0" smtClean="0"/>
              <a:t>背景</a:t>
            </a:r>
            <a:endParaRPr lang="zh-CN" altLang="en-US" sz="2400" dirty="0"/>
          </a:p>
        </p:txBody>
      </p:sp>
      <p:sp>
        <p:nvSpPr>
          <p:cNvPr id="8" name="内容占位符 7"/>
          <p:cNvSpPr>
            <a:spLocks noGrp="1"/>
          </p:cNvSpPr>
          <p:nvPr>
            <p:ph idx="1"/>
          </p:nvPr>
        </p:nvSpPr>
        <p:spPr>
          <a:xfrm>
            <a:off x="586330" y="1933566"/>
            <a:ext cx="7886700" cy="4351338"/>
          </a:xfrm>
        </p:spPr>
        <p:txBody>
          <a:bodyPr>
            <a:normAutofit/>
          </a:bodyPr>
          <a:lstStyle/>
          <a:p>
            <a:pPr marL="0" indent="0">
              <a:buNone/>
            </a:pPr>
            <a:r>
              <a:rPr lang="zh-CN" altLang="en-US" sz="1800" dirty="0"/>
              <a:t>概念</a:t>
            </a:r>
            <a:r>
              <a:rPr lang="zh-CN" altLang="en-US" sz="1800" dirty="0" smtClean="0"/>
              <a:t>回顾</a:t>
            </a:r>
            <a:endParaRPr lang="en-US" altLang="zh-CN" sz="1800" dirty="0" smtClean="0"/>
          </a:p>
          <a:p>
            <a:r>
              <a:rPr lang="zh-CN" altLang="en-US" sz="1800" dirty="0" smtClean="0"/>
              <a:t>数据库</a:t>
            </a:r>
            <a:r>
              <a:rPr lang="zh-CN" altLang="en-US" sz="1800" dirty="0"/>
              <a:t>事务</a:t>
            </a:r>
            <a:r>
              <a:rPr lang="en-US" altLang="zh-CN" sz="1800" dirty="0"/>
              <a:t>(Database Transaction) </a:t>
            </a:r>
            <a:r>
              <a:rPr lang="zh-CN" altLang="en-US" sz="1800" dirty="0"/>
              <a:t>，是指作为单个逻辑工作单元执行的一系列操作，要么完全地执行，要么完全地不执行</a:t>
            </a:r>
            <a:endParaRPr lang="en-US" altLang="zh-CN" sz="1800" dirty="0"/>
          </a:p>
          <a:p>
            <a:r>
              <a:rPr lang="zh-CN" altLang="en-US" sz="1800" dirty="0"/>
              <a:t>一个逻辑工作单元要成为事务，必须满足所谓的</a:t>
            </a:r>
            <a:r>
              <a:rPr lang="en-US" altLang="zh-CN" sz="1800" dirty="0"/>
              <a:t>ACID</a:t>
            </a:r>
            <a:r>
              <a:rPr lang="zh-CN" altLang="en-US" sz="1800" dirty="0"/>
              <a:t>（原子性、一致性、隔离性和持久性）属性。事务是数据库运行中的逻辑工作单位，由</a:t>
            </a:r>
            <a:r>
              <a:rPr lang="en-US" altLang="zh-CN" sz="1800" dirty="0"/>
              <a:t>DBMS</a:t>
            </a:r>
            <a:r>
              <a:rPr lang="zh-CN" altLang="en-US" sz="1800" dirty="0"/>
              <a:t>中的事务管理子系统负责事务的处理。</a:t>
            </a:r>
            <a:endParaRPr lang="en-US" altLang="zh-CN" sz="1800" dirty="0"/>
          </a:p>
          <a:p>
            <a:endParaRPr lang="en-US" altLang="zh-CN" sz="1800" dirty="0"/>
          </a:p>
          <a:p>
            <a:endParaRPr lang="zh-CN" altLang="en-US" sz="1800" dirty="0"/>
          </a:p>
        </p:txBody>
      </p:sp>
      <p:sp>
        <p:nvSpPr>
          <p:cNvPr id="9" name="矩形 8"/>
          <p:cNvSpPr/>
          <p:nvPr/>
        </p:nvSpPr>
        <p:spPr>
          <a:xfrm>
            <a:off x="586330" y="3476203"/>
            <a:ext cx="7971340" cy="3382464"/>
          </a:xfrm>
          <a:prstGeom prst="rect">
            <a:avLst/>
          </a:prstGeom>
        </p:spPr>
        <p:txBody>
          <a:bodyPr wrap="square">
            <a:spAutoFit/>
          </a:bodyPr>
          <a:lstStyle/>
          <a:p>
            <a:r>
              <a:rPr lang="zh-CN" altLang="en-US" dirty="0"/>
              <a:t> </a:t>
            </a:r>
            <a:endParaRPr lang="zh-CN" altLang="en-US" dirty="0"/>
          </a:p>
          <a:p>
            <a:pPr defTabSz="914400">
              <a:lnSpc>
                <a:spcPct val="90000"/>
              </a:lnSpc>
              <a:spcBef>
                <a:spcPts val="1000"/>
              </a:spcBef>
            </a:pPr>
            <a:r>
              <a:rPr lang="zh-CN" altLang="en-US" dirty="0"/>
              <a:t>数据库</a:t>
            </a:r>
            <a:r>
              <a:rPr lang="zh-CN" altLang="en-US" dirty="0" smtClean="0"/>
              <a:t>快照</a:t>
            </a:r>
            <a:endParaRPr lang="zh-CN" altLang="en-US" dirty="0"/>
          </a:p>
          <a:p>
            <a:pPr marL="228600" indent="-228600" defTabSz="914400">
              <a:lnSpc>
                <a:spcPct val="90000"/>
              </a:lnSpc>
              <a:spcBef>
                <a:spcPts val="1000"/>
              </a:spcBef>
              <a:buFont typeface="Arial" panose="020B0604020202020204" pitchFamily="34" charset="0"/>
              <a:buChar char="•"/>
            </a:pPr>
            <a:r>
              <a:rPr lang="zh-CN" altLang="en-US" dirty="0" smtClean="0"/>
              <a:t>数据库快照是只读</a:t>
            </a:r>
            <a:r>
              <a:rPr lang="zh-CN" altLang="en-US" dirty="0"/>
              <a:t>静态</a:t>
            </a:r>
            <a:r>
              <a:rPr lang="zh-CN" altLang="en-US" dirty="0" smtClean="0"/>
              <a:t>视图</a:t>
            </a:r>
            <a:endParaRPr lang="en-US" altLang="zh-CN" dirty="0" smtClean="0"/>
          </a:p>
          <a:p>
            <a:pPr marL="228600" indent="-228600" defTabSz="914400">
              <a:lnSpc>
                <a:spcPct val="90000"/>
              </a:lnSpc>
              <a:spcBef>
                <a:spcPts val="1000"/>
              </a:spcBef>
              <a:buFont typeface="Arial" panose="020B0604020202020204" pitchFamily="34" charset="0"/>
              <a:buChar char="•"/>
            </a:pPr>
            <a:r>
              <a:rPr lang="zh-CN" altLang="en-US" dirty="0"/>
              <a:t>与备份数据库复制整个数据库不同，快照并不复制整个数据库的页，而是仅仅复制在快照建立时间点之后改变的页</a:t>
            </a:r>
            <a:endParaRPr lang="en-US" altLang="zh-CN" dirty="0" smtClean="0"/>
          </a:p>
          <a:p>
            <a:pPr marL="228600" indent="-228600" defTabSz="914400">
              <a:lnSpc>
                <a:spcPct val="90000"/>
              </a:lnSpc>
              <a:spcBef>
                <a:spcPts val="1000"/>
              </a:spcBef>
              <a:buFont typeface="Arial" panose="020B0604020202020204" pitchFamily="34" charset="0"/>
              <a:buChar char="•"/>
            </a:pPr>
            <a:r>
              <a:rPr lang="zh-CN" altLang="en-US" dirty="0" smtClean="0"/>
              <a:t>可以</a:t>
            </a:r>
            <a:r>
              <a:rPr lang="zh-CN" altLang="en-US" dirty="0"/>
              <a:t>利用数据库快照来恢复数据库，相比备份恢复来说，这个速度会</a:t>
            </a:r>
            <a:r>
              <a:rPr lang="zh-CN" altLang="en-US" dirty="0" smtClean="0"/>
              <a:t>大大  提高</a:t>
            </a:r>
            <a:endParaRPr lang="en-US" altLang="zh-CN" dirty="0"/>
          </a:p>
          <a:p>
            <a:pPr marL="228600" indent="-228600" defTabSz="914400">
              <a:lnSpc>
                <a:spcPct val="90000"/>
              </a:lnSpc>
              <a:spcBef>
                <a:spcPts val="1000"/>
              </a:spcBef>
              <a:buFont typeface="Arial" panose="020B0604020202020204" pitchFamily="34" charset="0"/>
              <a:buChar char="•"/>
            </a:pPr>
            <a:r>
              <a:rPr lang="zh-CN" altLang="en-US" dirty="0" smtClean="0"/>
              <a:t>和</a:t>
            </a:r>
            <a:r>
              <a:rPr lang="zh-CN" altLang="en-US" dirty="0"/>
              <a:t>数据库镜像结合使用，提供读写分离</a:t>
            </a:r>
            <a:endParaRPr lang="zh-CN" altLang="en-US" dirty="0"/>
          </a:p>
          <a:p>
            <a:pPr marL="228600" indent="-228600" defTabSz="914400">
              <a:lnSpc>
                <a:spcPct val="90000"/>
              </a:lnSpc>
              <a:spcBef>
                <a:spcPts val="1000"/>
              </a:spcBef>
              <a:buFont typeface="Arial" panose="020B0604020202020204" pitchFamily="34" charset="0"/>
              <a:buChar char="•"/>
            </a:pPr>
            <a:r>
              <a:rPr lang="zh-CN" altLang="en-US" dirty="0" smtClean="0"/>
              <a:t> </a:t>
            </a:r>
            <a:r>
              <a:rPr lang="zh-CN" altLang="en-US" dirty="0"/>
              <a:t>作为测试环境或数据变更前的备份，如果出现问题，则可以利用快照恢复到快照建立时的状态</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020856" y="3632548"/>
            <a:ext cx="964503" cy="563671"/>
          </a:xfrm>
        </p:spPr>
        <p:txBody>
          <a:bodyPr/>
          <a:lstStyle/>
          <a:p>
            <a:pPr marL="0" indent="0">
              <a:buNone/>
            </a:pPr>
            <a:r>
              <a:rPr lang="zh-CN" altLang="en-US" dirty="0" smtClean="0"/>
              <a:t>谢谢</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017037"/>
            <a:ext cx="7886700" cy="673652"/>
          </a:xfrm>
        </p:spPr>
        <p:txBody>
          <a:bodyPr>
            <a:normAutofit/>
          </a:bodyPr>
          <a:lstStyle/>
          <a:p>
            <a:r>
              <a:rPr lang="zh-CN" altLang="en-US" sz="2400" dirty="0"/>
              <a:t>背景</a:t>
            </a:r>
            <a:endParaRPr lang="zh-CN" altLang="en-US" sz="2400" dirty="0"/>
          </a:p>
        </p:txBody>
      </p:sp>
      <p:pic>
        <p:nvPicPr>
          <p:cNvPr id="4" name="内容占位符 3"/>
          <p:cNvPicPr>
            <a:picLocks noGrp="1" noChangeAspect="1"/>
          </p:cNvPicPr>
          <p:nvPr>
            <p:ph idx="1"/>
          </p:nvPr>
        </p:nvPicPr>
        <p:blipFill>
          <a:blip r:embed="rId1"/>
          <a:stretch>
            <a:fillRect/>
          </a:stretch>
        </p:blipFill>
        <p:spPr>
          <a:xfrm>
            <a:off x="250172" y="1806964"/>
            <a:ext cx="2784031" cy="4351338"/>
          </a:xfrm>
          <a:prstGeom prst="rect">
            <a:avLst/>
          </a:prstGeom>
        </p:spPr>
      </p:pic>
      <p:sp>
        <p:nvSpPr>
          <p:cNvPr id="5" name="文本框 4"/>
          <p:cNvSpPr txBox="1"/>
          <p:nvPr/>
        </p:nvSpPr>
        <p:spPr>
          <a:xfrm>
            <a:off x="3368351" y="1903445"/>
            <a:ext cx="4917233" cy="646331"/>
          </a:xfrm>
          <a:prstGeom prst="rect">
            <a:avLst/>
          </a:prstGeom>
          <a:noFill/>
        </p:spPr>
        <p:txBody>
          <a:bodyPr wrap="square" rtlCol="0">
            <a:spAutoFit/>
          </a:bodyPr>
          <a:lstStyle/>
          <a:p>
            <a:r>
              <a:rPr lang="en-US" altLang="zh-CN" dirty="0"/>
              <a:t>Single-Node In-Memory DBMS</a:t>
            </a:r>
            <a:endParaRPr lang="en-US" altLang="zh-CN" dirty="0"/>
          </a:p>
          <a:p>
            <a:r>
              <a:rPr lang="en-US" altLang="zh-CN" dirty="0"/>
              <a:t>	</a:t>
            </a:r>
            <a:endParaRPr lang="zh-CN" altLang="en-US" dirty="0"/>
          </a:p>
        </p:txBody>
      </p:sp>
      <p:sp>
        <p:nvSpPr>
          <p:cNvPr id="6" name="文本框 5"/>
          <p:cNvSpPr txBox="1"/>
          <p:nvPr/>
        </p:nvSpPr>
        <p:spPr>
          <a:xfrm>
            <a:off x="3368350" y="2965797"/>
            <a:ext cx="5147000" cy="646331"/>
          </a:xfrm>
          <a:prstGeom prst="rect">
            <a:avLst/>
          </a:prstGeom>
          <a:noFill/>
        </p:spPr>
        <p:txBody>
          <a:bodyPr wrap="square" rtlCol="0">
            <a:spAutoFit/>
          </a:bodyPr>
          <a:lstStyle/>
          <a:p>
            <a:r>
              <a:rPr lang="en-US" altLang="zh-CN" dirty="0"/>
              <a:t>Shared-Nothing DBMS</a:t>
            </a:r>
            <a:endParaRPr lang="en-US" altLang="zh-CN" dirty="0"/>
          </a:p>
          <a:p>
            <a:r>
              <a:rPr lang="en-US" altLang="zh-CN" dirty="0"/>
              <a:t>	</a:t>
            </a:r>
            <a:endParaRPr lang="zh-CN" altLang="en-US" dirty="0"/>
          </a:p>
        </p:txBody>
      </p:sp>
      <p:sp>
        <p:nvSpPr>
          <p:cNvPr id="7" name="文本框 6"/>
          <p:cNvSpPr txBox="1"/>
          <p:nvPr/>
        </p:nvSpPr>
        <p:spPr>
          <a:xfrm>
            <a:off x="3368350" y="4585223"/>
            <a:ext cx="4917233" cy="369332"/>
          </a:xfrm>
          <a:prstGeom prst="rect">
            <a:avLst/>
          </a:prstGeom>
          <a:noFill/>
        </p:spPr>
        <p:txBody>
          <a:bodyPr wrap="square" rtlCol="0">
            <a:spAutoFit/>
          </a:bodyPr>
          <a:lstStyle/>
          <a:p>
            <a:r>
              <a:rPr lang="en-US" altLang="zh-CN" dirty="0"/>
              <a:t>Shared-Everything DBMS</a:t>
            </a:r>
            <a:endParaRPr lang="en-US" altLang="zh-C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背景</a:t>
            </a:r>
            <a:endParaRPr lang="zh-CN" altLang="en-US" dirty="0"/>
          </a:p>
        </p:txBody>
      </p:sp>
      <p:sp>
        <p:nvSpPr>
          <p:cNvPr id="3" name="内容占位符 2"/>
          <p:cNvSpPr>
            <a:spLocks noGrp="1"/>
          </p:cNvSpPr>
          <p:nvPr>
            <p:ph idx="1"/>
          </p:nvPr>
        </p:nvSpPr>
        <p:spPr/>
        <p:txBody>
          <a:bodyPr/>
          <a:lstStyle/>
          <a:p>
            <a:r>
              <a:rPr lang="en-US" altLang="zh-CN" dirty="0"/>
              <a:t>Single-Node In-Memory </a:t>
            </a:r>
            <a:r>
              <a:rPr lang="en-US" altLang="zh-CN" dirty="0" smtClean="0"/>
              <a:t>DBMS</a:t>
            </a:r>
            <a:endParaRPr lang="en-US" altLang="zh-CN" dirty="0" smtClean="0"/>
          </a:p>
          <a:p>
            <a:r>
              <a:rPr lang="zh-CN" altLang="en-US" sz="1800" dirty="0" smtClean="0"/>
              <a:t>实例：</a:t>
            </a:r>
            <a:r>
              <a:rPr lang="en-US" altLang="zh-CN" sz="1800" dirty="0" err="1"/>
              <a:t>Hekaton</a:t>
            </a:r>
            <a:r>
              <a:rPr lang="en-US" altLang="zh-CN" sz="1800" dirty="0"/>
              <a:t>, </a:t>
            </a:r>
            <a:r>
              <a:rPr lang="en-US" altLang="zh-CN" sz="1800" dirty="0" err="1"/>
              <a:t>HyPer</a:t>
            </a:r>
            <a:endParaRPr lang="en-US" altLang="zh-CN" sz="1800" dirty="0" smtClean="0"/>
          </a:p>
          <a:p>
            <a:r>
              <a:rPr lang="zh-CN" altLang="en-US" sz="1800" dirty="0" smtClean="0"/>
              <a:t>特性：</a:t>
            </a:r>
            <a:endParaRPr lang="en-US" altLang="zh-CN" sz="1800" dirty="0"/>
          </a:p>
          <a:p>
            <a:pPr lvl="1"/>
            <a:r>
              <a:rPr lang="zh-CN" altLang="en-US" sz="1400" dirty="0" smtClean="0"/>
              <a:t>事务处理过程中没有内存</a:t>
            </a:r>
            <a:r>
              <a:rPr lang="en-US" altLang="zh-CN" sz="1400" dirty="0" smtClean="0"/>
              <a:t>I/O</a:t>
            </a:r>
            <a:endParaRPr lang="en-US" altLang="zh-CN" sz="1400" dirty="0" smtClean="0"/>
          </a:p>
          <a:p>
            <a:pPr lvl="1"/>
            <a:r>
              <a:rPr lang="zh-CN" altLang="en-US" sz="1400" dirty="0" smtClean="0"/>
              <a:t>事务编译</a:t>
            </a:r>
            <a:endParaRPr lang="en-US" altLang="zh-CN" sz="1400" dirty="0" smtClean="0"/>
          </a:p>
          <a:p>
            <a:pPr lvl="1"/>
            <a:r>
              <a:rPr lang="zh-CN" altLang="en-US" sz="1400" dirty="0" smtClean="0"/>
              <a:t>轻量级并发控制（</a:t>
            </a:r>
            <a:r>
              <a:rPr lang="en-US" altLang="zh-CN" sz="1400" dirty="0"/>
              <a:t>OCC, </a:t>
            </a:r>
            <a:r>
              <a:rPr lang="en-US" altLang="zh-CN" sz="1400" dirty="0" smtClean="0"/>
              <a:t>MVCC</a:t>
            </a:r>
            <a:r>
              <a:rPr lang="zh-CN" altLang="en-US" sz="1400" dirty="0" smtClean="0"/>
              <a:t>）</a:t>
            </a:r>
            <a:endParaRPr lang="en-US" altLang="zh-CN" sz="1400" dirty="0" smtClean="0"/>
          </a:p>
          <a:p>
            <a:pPr lvl="1"/>
            <a:r>
              <a:rPr lang="zh-CN" altLang="en-US" sz="1400" dirty="0" smtClean="0"/>
              <a:t>简化的事务日志（</a:t>
            </a:r>
            <a:r>
              <a:rPr lang="en-US" altLang="zh-CN" sz="1400" dirty="0"/>
              <a:t>Write-Ahead Logging</a:t>
            </a:r>
            <a:r>
              <a:rPr lang="zh-CN" altLang="en-US" sz="1400" dirty="0" smtClean="0"/>
              <a:t>）</a:t>
            </a:r>
            <a:endParaRPr lang="en-US" altLang="zh-CN" sz="1400" dirty="0" smtClean="0"/>
          </a:p>
          <a:p>
            <a:pPr lvl="1"/>
            <a:r>
              <a:rPr lang="zh-CN" altLang="en-US" sz="1400" dirty="0" smtClean="0"/>
              <a:t>高性能事务处理</a:t>
            </a:r>
            <a:endParaRPr lang="en-US" altLang="zh-CN" sz="1400" dirty="0" smtClean="0"/>
          </a:p>
          <a:p>
            <a:endParaRPr lang="en-US" altLang="zh-CN" sz="1800" dirty="0"/>
          </a:p>
          <a:p>
            <a:r>
              <a:rPr lang="zh-CN" altLang="en-US" sz="1800" dirty="0" smtClean="0"/>
              <a:t>限制</a:t>
            </a:r>
            <a:r>
              <a:rPr lang="en-US" altLang="zh-CN" sz="1800" dirty="0" smtClean="0"/>
              <a:t>:</a:t>
            </a:r>
            <a:endParaRPr lang="en-US" altLang="zh-CN" sz="1800" dirty="0" smtClean="0"/>
          </a:p>
          <a:p>
            <a:pPr lvl="1"/>
            <a:r>
              <a:rPr lang="zh-CN" altLang="en-US" sz="1400" dirty="0" smtClean="0"/>
              <a:t>数据库大小不能超过内存容量</a:t>
            </a:r>
            <a:endParaRPr lang="en-US" altLang="zh-CN" sz="1400" dirty="0" smtClean="0"/>
          </a:p>
          <a:p>
            <a:pPr lvl="1"/>
            <a:r>
              <a:rPr lang="zh-CN" altLang="en-US" sz="1400" dirty="0" smtClean="0"/>
              <a:t>不能扩展</a:t>
            </a:r>
            <a:endParaRPr lang="zh-CN" altLang="en-US" sz="1400" dirty="0"/>
          </a:p>
        </p:txBody>
      </p:sp>
      <p:pic>
        <p:nvPicPr>
          <p:cNvPr id="4" name="图片 3"/>
          <p:cNvPicPr>
            <a:picLocks noChangeAspect="1"/>
          </p:cNvPicPr>
          <p:nvPr/>
        </p:nvPicPr>
        <p:blipFill>
          <a:blip r:embed="rId1"/>
          <a:stretch>
            <a:fillRect/>
          </a:stretch>
        </p:blipFill>
        <p:spPr>
          <a:xfrm>
            <a:off x="6783185" y="2006573"/>
            <a:ext cx="2236975" cy="1512868"/>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背景</a:t>
            </a:r>
            <a:endParaRPr lang="zh-CN" altLang="en-US" dirty="0"/>
          </a:p>
        </p:txBody>
      </p:sp>
      <p:sp>
        <p:nvSpPr>
          <p:cNvPr id="3" name="内容占位符 2"/>
          <p:cNvSpPr>
            <a:spLocks noGrp="1"/>
          </p:cNvSpPr>
          <p:nvPr>
            <p:ph idx="1"/>
          </p:nvPr>
        </p:nvSpPr>
        <p:spPr/>
        <p:txBody>
          <a:bodyPr/>
          <a:lstStyle/>
          <a:p>
            <a:r>
              <a:rPr lang="en-US" altLang="zh-CN" dirty="0"/>
              <a:t>Shared-Nothing </a:t>
            </a:r>
            <a:r>
              <a:rPr lang="en-US" altLang="zh-CN" dirty="0" smtClean="0"/>
              <a:t>DBMS</a:t>
            </a:r>
            <a:endParaRPr lang="en-US" altLang="zh-CN" dirty="0" smtClean="0"/>
          </a:p>
          <a:p>
            <a:r>
              <a:rPr lang="zh-CN" altLang="en-US" sz="1800" dirty="0" smtClean="0"/>
              <a:t>实例：</a:t>
            </a:r>
            <a:r>
              <a:rPr lang="en-US" altLang="zh-CN" sz="1800" dirty="0" err="1"/>
              <a:t>VoltDB</a:t>
            </a:r>
            <a:r>
              <a:rPr lang="en-US" altLang="zh-CN" sz="1800" dirty="0"/>
              <a:t>/</a:t>
            </a:r>
            <a:r>
              <a:rPr lang="en-US" altLang="zh-CN" sz="1800" dirty="0" err="1"/>
              <a:t>HStore</a:t>
            </a:r>
            <a:r>
              <a:rPr lang="en-US" altLang="zh-CN" sz="1800" dirty="0"/>
              <a:t>, </a:t>
            </a:r>
            <a:r>
              <a:rPr lang="en-US" altLang="zh-CN" sz="1800" dirty="0" smtClean="0"/>
              <a:t>Spanner</a:t>
            </a:r>
            <a:endParaRPr lang="en-US" altLang="zh-CN" sz="1800" dirty="0" smtClean="0"/>
          </a:p>
          <a:p>
            <a:r>
              <a:rPr lang="zh-CN" altLang="en-US" sz="1800" dirty="0" smtClean="0"/>
              <a:t>特性：</a:t>
            </a:r>
            <a:endParaRPr lang="en-US" altLang="zh-CN" sz="1800" dirty="0" smtClean="0"/>
          </a:p>
          <a:p>
            <a:pPr lvl="1"/>
            <a:r>
              <a:rPr lang="zh-CN" altLang="en-US" sz="1400" dirty="0" smtClean="0"/>
              <a:t>使用水平分区</a:t>
            </a:r>
            <a:endParaRPr lang="en-US" altLang="zh-CN" sz="1400" dirty="0" smtClean="0"/>
          </a:p>
          <a:p>
            <a:pPr lvl="1"/>
            <a:r>
              <a:rPr lang="zh-CN" altLang="en-US" sz="1400" dirty="0" smtClean="0"/>
              <a:t>依赖两阶段提交（</a:t>
            </a:r>
            <a:r>
              <a:rPr lang="en-US" altLang="zh-CN" sz="1400" dirty="0" smtClean="0"/>
              <a:t>2PC</a:t>
            </a:r>
            <a:r>
              <a:rPr lang="zh-CN" altLang="en-US" sz="1400" dirty="0" smtClean="0"/>
              <a:t>）</a:t>
            </a:r>
            <a:endParaRPr lang="en-US" altLang="zh-CN" sz="1400" dirty="0" smtClean="0"/>
          </a:p>
          <a:p>
            <a:pPr lvl="1"/>
            <a:r>
              <a:rPr lang="zh-CN" altLang="en-US" sz="1400" dirty="0"/>
              <a:t>可扩展的事务处理和</a:t>
            </a:r>
            <a:r>
              <a:rPr lang="zh-CN" altLang="en-US" sz="1400" dirty="0" smtClean="0"/>
              <a:t>存储</a:t>
            </a:r>
            <a:endParaRPr lang="en-US" altLang="zh-CN" sz="1400" dirty="0" smtClean="0"/>
          </a:p>
          <a:p>
            <a:endParaRPr lang="en-US" altLang="zh-CN" sz="1800" dirty="0"/>
          </a:p>
          <a:p>
            <a:r>
              <a:rPr lang="zh-CN" altLang="en-US" sz="1800" dirty="0" smtClean="0"/>
              <a:t>限制：</a:t>
            </a:r>
            <a:endParaRPr lang="en-US" altLang="zh-CN" sz="1800" dirty="0" smtClean="0"/>
          </a:p>
          <a:p>
            <a:pPr lvl="1"/>
            <a:r>
              <a:rPr lang="zh-CN" altLang="en-US" sz="1400" dirty="0" smtClean="0"/>
              <a:t>分布式事务占比小</a:t>
            </a:r>
            <a:endParaRPr lang="en-US" altLang="zh-CN" sz="1400" dirty="0" smtClean="0"/>
          </a:p>
          <a:p>
            <a:pPr lvl="1"/>
            <a:r>
              <a:rPr lang="zh-CN" altLang="en-US" sz="1400" dirty="0" smtClean="0"/>
              <a:t>工作负载分区</a:t>
            </a:r>
            <a:endParaRPr lang="zh-CN" altLang="en-US" sz="1400" dirty="0"/>
          </a:p>
        </p:txBody>
      </p:sp>
      <p:pic>
        <p:nvPicPr>
          <p:cNvPr id="4" name="图片 3"/>
          <p:cNvPicPr>
            <a:picLocks noChangeAspect="1"/>
          </p:cNvPicPr>
          <p:nvPr/>
        </p:nvPicPr>
        <p:blipFill>
          <a:blip r:embed="rId1"/>
          <a:stretch>
            <a:fillRect/>
          </a:stretch>
        </p:blipFill>
        <p:spPr>
          <a:xfrm>
            <a:off x="4833851" y="1825625"/>
            <a:ext cx="4109180" cy="1369726"/>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背景</a:t>
            </a:r>
            <a:endParaRPr lang="zh-CN" altLang="en-US" dirty="0"/>
          </a:p>
        </p:txBody>
      </p:sp>
      <p:sp>
        <p:nvSpPr>
          <p:cNvPr id="3" name="内容占位符 2"/>
          <p:cNvSpPr>
            <a:spLocks noGrp="1"/>
          </p:cNvSpPr>
          <p:nvPr>
            <p:ph idx="1"/>
          </p:nvPr>
        </p:nvSpPr>
        <p:spPr/>
        <p:txBody>
          <a:bodyPr/>
          <a:lstStyle/>
          <a:p>
            <a:r>
              <a:rPr lang="en-US" altLang="zh-CN" dirty="0"/>
              <a:t>Shared-Everything </a:t>
            </a:r>
            <a:r>
              <a:rPr lang="en-US" altLang="zh-CN" dirty="0" smtClean="0"/>
              <a:t>DBMS</a:t>
            </a:r>
            <a:endParaRPr lang="en-US" altLang="zh-CN" dirty="0" smtClean="0"/>
          </a:p>
          <a:p>
            <a:r>
              <a:rPr lang="zh-CN" altLang="en-US" sz="1800" dirty="0" smtClean="0"/>
              <a:t>实例：</a:t>
            </a:r>
            <a:r>
              <a:rPr lang="en-US" altLang="zh-CN" sz="1800" dirty="0"/>
              <a:t>Oracle RAC, </a:t>
            </a:r>
            <a:r>
              <a:rPr lang="en-US" altLang="zh-CN" sz="1800" dirty="0" smtClean="0"/>
              <a:t>Tell</a:t>
            </a:r>
            <a:endParaRPr lang="en-US" altLang="zh-CN" sz="1800" dirty="0" smtClean="0"/>
          </a:p>
          <a:p>
            <a:r>
              <a:rPr lang="zh-CN" altLang="en-US" sz="1800" dirty="0"/>
              <a:t>特性</a:t>
            </a:r>
            <a:r>
              <a:rPr lang="zh-CN" altLang="en-US" sz="1800" dirty="0" smtClean="0"/>
              <a:t>：</a:t>
            </a:r>
            <a:endParaRPr lang="en-US" altLang="zh-CN" sz="1800" dirty="0" smtClean="0"/>
          </a:p>
          <a:p>
            <a:pPr lvl="1"/>
            <a:r>
              <a:rPr lang="zh-CN" altLang="en-US" sz="1400" dirty="0" smtClean="0"/>
              <a:t>在节点之间共享数据和缓存</a:t>
            </a:r>
            <a:endParaRPr lang="en-US" altLang="zh-CN" sz="1400" dirty="0" smtClean="0"/>
          </a:p>
          <a:p>
            <a:pPr lvl="1"/>
            <a:r>
              <a:rPr lang="zh-CN" altLang="en-US" sz="1400" dirty="0" smtClean="0"/>
              <a:t>依赖节点间的高速通信</a:t>
            </a:r>
            <a:endParaRPr lang="en-US" altLang="zh-CN" sz="1400" dirty="0" smtClean="0"/>
          </a:p>
          <a:p>
            <a:pPr lvl="1"/>
            <a:r>
              <a:rPr lang="zh-CN" altLang="en-US" sz="1400" dirty="0"/>
              <a:t>可</a:t>
            </a:r>
            <a:r>
              <a:rPr lang="zh-CN" altLang="en-US" sz="1400" dirty="0" smtClean="0"/>
              <a:t>扩展的事务处理和存储</a:t>
            </a:r>
            <a:endParaRPr lang="en-US" altLang="zh-CN" sz="1400" dirty="0" smtClean="0"/>
          </a:p>
          <a:p>
            <a:endParaRPr lang="en-US" altLang="zh-CN" sz="1800" dirty="0"/>
          </a:p>
          <a:p>
            <a:r>
              <a:rPr lang="zh-CN" altLang="en-US" sz="1800" dirty="0" smtClean="0"/>
              <a:t>限制</a:t>
            </a:r>
            <a:endParaRPr lang="en-US" altLang="zh-CN" sz="1800" dirty="0" smtClean="0"/>
          </a:p>
          <a:p>
            <a:pPr lvl="1"/>
            <a:r>
              <a:rPr lang="zh-CN" altLang="en-US" sz="1400" dirty="0" smtClean="0"/>
              <a:t>需要高级的网络基础架构</a:t>
            </a:r>
            <a:endParaRPr lang="zh-CN" altLang="en-US" sz="1400" dirty="0"/>
          </a:p>
        </p:txBody>
      </p:sp>
      <p:pic>
        <p:nvPicPr>
          <p:cNvPr id="4" name="图片 3"/>
          <p:cNvPicPr>
            <a:picLocks noChangeAspect="1"/>
          </p:cNvPicPr>
          <p:nvPr/>
        </p:nvPicPr>
        <p:blipFill>
          <a:blip r:embed="rId1"/>
          <a:stretch>
            <a:fillRect/>
          </a:stretch>
        </p:blipFill>
        <p:spPr>
          <a:xfrm>
            <a:off x="5766806" y="1825625"/>
            <a:ext cx="3061309" cy="2283833"/>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926757"/>
            <a:ext cx="7886700" cy="763932"/>
          </a:xfrm>
        </p:spPr>
        <p:txBody>
          <a:bodyPr>
            <a:normAutofit/>
          </a:bodyPr>
          <a:lstStyle/>
          <a:p>
            <a:r>
              <a:rPr lang="zh-CN" altLang="en-US" sz="2400" dirty="0"/>
              <a:t>背景</a:t>
            </a:r>
            <a:endParaRPr lang="zh-CN" altLang="en-US" sz="2400" dirty="0"/>
          </a:p>
        </p:txBody>
      </p:sp>
      <p:sp>
        <p:nvSpPr>
          <p:cNvPr id="3" name="内容占位符 2"/>
          <p:cNvSpPr>
            <a:spLocks noGrp="1"/>
          </p:cNvSpPr>
          <p:nvPr>
            <p:ph idx="1"/>
          </p:nvPr>
        </p:nvSpPr>
        <p:spPr/>
        <p:txBody>
          <a:bodyPr>
            <a:normAutofit/>
          </a:bodyPr>
          <a:lstStyle/>
          <a:p>
            <a:pPr marL="0" indent="0">
              <a:buNone/>
            </a:pPr>
            <a:r>
              <a:rPr lang="zh-CN" altLang="en-US" sz="1800" dirty="0" smtClean="0"/>
              <a:t>为什么要设计</a:t>
            </a:r>
            <a:r>
              <a:rPr lang="en-US" altLang="zh-CN" sz="1800" dirty="0" smtClean="0"/>
              <a:t>Solar</a:t>
            </a:r>
            <a:r>
              <a:rPr lang="zh-CN" altLang="en-US" sz="1800" dirty="0" smtClean="0"/>
              <a:t>架构</a:t>
            </a:r>
            <a:endParaRPr lang="en-US" altLang="zh-CN" sz="1800" dirty="0"/>
          </a:p>
          <a:p>
            <a:r>
              <a:rPr lang="en-US" altLang="zh-CN" sz="1800" dirty="0" smtClean="0"/>
              <a:t>NoSQL </a:t>
            </a:r>
            <a:r>
              <a:rPr lang="zh-CN" altLang="en-US" sz="1800" dirty="0" smtClean="0"/>
              <a:t>（非关系型数据库）系统</a:t>
            </a:r>
            <a:r>
              <a:rPr lang="zh-CN" altLang="en-US" sz="1800" dirty="0"/>
              <a:t>的成功显示了横向扩展体系结构在</a:t>
            </a:r>
            <a:r>
              <a:rPr lang="zh-CN" altLang="en-US" sz="1800" dirty="0" smtClean="0"/>
              <a:t>实现可</a:t>
            </a:r>
            <a:r>
              <a:rPr lang="zh-CN" altLang="en-US" sz="1800" dirty="0"/>
              <a:t>扩展性方面的优势</a:t>
            </a:r>
            <a:r>
              <a:rPr lang="zh-CN" altLang="en-US" sz="1800" dirty="0" smtClean="0"/>
              <a:t>。但难以</a:t>
            </a:r>
            <a:r>
              <a:rPr lang="zh-CN" altLang="en-US" sz="1800" dirty="0"/>
              <a:t>支持分布式系统中的事务。</a:t>
            </a:r>
            <a:endParaRPr lang="en-US" altLang="zh-CN" sz="1800" dirty="0"/>
          </a:p>
          <a:p>
            <a:r>
              <a:rPr lang="zh-CN" altLang="en-US" sz="1800" dirty="0"/>
              <a:t>无共享架构和 </a:t>
            </a:r>
            <a:r>
              <a:rPr lang="en-US" altLang="zh-CN" sz="1800" dirty="0"/>
              <a:t>2PC (</a:t>
            </a:r>
            <a:r>
              <a:rPr lang="zh-CN" altLang="en-US" sz="1800" dirty="0"/>
              <a:t>两阶段提交</a:t>
            </a:r>
            <a:r>
              <a:rPr lang="en-US" altLang="zh-CN" sz="1800" dirty="0"/>
              <a:t>)</a:t>
            </a:r>
            <a:r>
              <a:rPr lang="zh-CN" altLang="en-US" sz="1800" dirty="0"/>
              <a:t>的系统严重遭受跨分区分布式事务的困扰</a:t>
            </a:r>
            <a:endParaRPr lang="en-US" altLang="zh-CN" sz="1800" dirty="0"/>
          </a:p>
          <a:p>
            <a:r>
              <a:rPr lang="zh-CN" altLang="en-US" sz="1800" dirty="0"/>
              <a:t>分布式共享数据系统如</a:t>
            </a:r>
            <a:r>
              <a:rPr lang="en-US" altLang="zh-CN" sz="1800" dirty="0"/>
              <a:t>Tell</a:t>
            </a:r>
            <a:r>
              <a:rPr lang="zh-CN" altLang="en-US" sz="1800" dirty="0"/>
              <a:t>需要特定的硬件支持</a:t>
            </a:r>
            <a:endParaRPr lang="zh-CN" altLang="en-US" sz="1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017037"/>
            <a:ext cx="7886700" cy="673652"/>
          </a:xfrm>
        </p:spPr>
        <p:txBody>
          <a:bodyPr>
            <a:normAutofit/>
          </a:bodyPr>
          <a:lstStyle/>
          <a:p>
            <a:r>
              <a:rPr lang="zh-CN" altLang="en-US" sz="2400" dirty="0" smtClean="0"/>
              <a:t>背景</a:t>
            </a:r>
            <a:endParaRPr lang="zh-CN" altLang="en-US" sz="2400" dirty="0"/>
          </a:p>
        </p:txBody>
      </p:sp>
      <p:sp>
        <p:nvSpPr>
          <p:cNvPr id="8" name="内容占位符 7"/>
          <p:cNvSpPr>
            <a:spLocks noGrp="1"/>
          </p:cNvSpPr>
          <p:nvPr>
            <p:ph idx="1"/>
          </p:nvPr>
        </p:nvSpPr>
        <p:spPr/>
        <p:txBody>
          <a:bodyPr>
            <a:normAutofit/>
          </a:bodyPr>
          <a:lstStyle/>
          <a:p>
            <a:pPr marL="0" indent="0">
              <a:buNone/>
            </a:pPr>
            <a:r>
              <a:rPr lang="en-US" altLang="zh-CN" sz="1800" dirty="0" smtClean="0"/>
              <a:t>Solar</a:t>
            </a:r>
            <a:r>
              <a:rPr lang="zh-CN" altLang="en-US" sz="1800" dirty="0" smtClean="0"/>
              <a:t>的设计目标</a:t>
            </a:r>
            <a:endParaRPr lang="en-US" altLang="zh-CN" sz="1800" dirty="0" smtClean="0"/>
          </a:p>
          <a:p>
            <a:pPr marL="0" indent="0">
              <a:buNone/>
            </a:pPr>
            <a:r>
              <a:rPr lang="zh-CN" altLang="en-US" sz="1800" dirty="0" smtClean="0"/>
              <a:t>结合节点</a:t>
            </a:r>
            <a:r>
              <a:rPr lang="zh-CN" altLang="en-US" sz="1800" dirty="0"/>
              <a:t>集群提供的可扩展数据</a:t>
            </a:r>
            <a:r>
              <a:rPr lang="zh-CN" altLang="en-US" sz="1800" dirty="0" smtClean="0"/>
              <a:t>存储的优势，和</a:t>
            </a:r>
            <a:r>
              <a:rPr lang="zh-CN" altLang="en-US" sz="1800" dirty="0"/>
              <a:t>在单个服务器节点上实现高效事务处理的简单性，而无需对事务工作负载做出任何先验</a:t>
            </a:r>
            <a:r>
              <a:rPr lang="zh-CN" altLang="en-US" sz="1800" dirty="0" smtClean="0"/>
              <a:t>假设</a:t>
            </a:r>
            <a:r>
              <a:rPr lang="zh-CN" altLang="en-US" sz="1800" dirty="0"/>
              <a:t>，</a:t>
            </a:r>
            <a:r>
              <a:rPr lang="zh-CN" altLang="en-US" sz="1800" dirty="0" smtClean="0"/>
              <a:t>也</a:t>
            </a:r>
            <a:r>
              <a:rPr lang="zh-CN" altLang="en-US" sz="1800" dirty="0"/>
              <a:t>无需任何特殊的硬件支持</a:t>
            </a:r>
            <a:r>
              <a:rPr lang="zh-CN" altLang="en-US" sz="1800" dirty="0" smtClean="0"/>
              <a:t>。</a:t>
            </a:r>
            <a:endParaRPr lang="en-US" altLang="zh-CN" sz="1800" dirty="0" smtClean="0"/>
          </a:p>
          <a:p>
            <a:pPr marL="0" indent="0">
              <a:buNone/>
            </a:pPr>
            <a:endParaRPr lang="en-US" altLang="zh-CN" sz="1800" dirty="0"/>
          </a:p>
          <a:p>
            <a:pPr marL="0" indent="0">
              <a:buNone/>
            </a:pPr>
            <a:r>
              <a:rPr lang="zh-CN" altLang="en-US" sz="1800" dirty="0" smtClean="0"/>
              <a:t>主要特点</a:t>
            </a:r>
            <a:endParaRPr lang="en-US" altLang="zh-CN" sz="1800" dirty="0" smtClean="0"/>
          </a:p>
          <a:p>
            <a:pPr lvl="1"/>
            <a:r>
              <a:rPr lang="zh-CN" altLang="en-US" sz="1400" dirty="0"/>
              <a:t>基于两层日志结构合并树的</a:t>
            </a:r>
            <a:r>
              <a:rPr lang="en-US" altLang="zh-CN" sz="1400" dirty="0"/>
              <a:t>Shared-everything</a:t>
            </a:r>
            <a:r>
              <a:rPr lang="zh-CN" altLang="en-US" sz="1400" dirty="0"/>
              <a:t>架构</a:t>
            </a:r>
            <a:endParaRPr lang="en-US" altLang="zh-CN" sz="1400" dirty="0"/>
          </a:p>
          <a:p>
            <a:pPr lvl="1"/>
            <a:r>
              <a:rPr lang="zh-CN" altLang="en-US" sz="1400" dirty="0"/>
              <a:t>一种新的并发控制算法，即使存储层后台节点在压缩数据，也能确保高效、无阻塞的事务处理</a:t>
            </a:r>
            <a:endParaRPr lang="en-US" altLang="zh-CN" sz="1400" dirty="0"/>
          </a:p>
          <a:p>
            <a:pPr lvl="1"/>
            <a:r>
              <a:rPr lang="zh-CN" altLang="en-US" sz="1400" dirty="0"/>
              <a:t>细粒度的访问控制，平衡集群内的网络通信</a:t>
            </a:r>
            <a:endParaRPr lang="zh-CN" altLang="en-US" sz="1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2920</Words>
  <Application>WPS 演示</Application>
  <PresentationFormat>全屏显示(4:3)</PresentationFormat>
  <Paragraphs>245</Paragraphs>
  <Slides>30</Slides>
  <Notes>7</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30</vt:i4>
      </vt:variant>
    </vt:vector>
  </HeadingPairs>
  <TitlesOfParts>
    <vt:vector size="40" baseType="lpstr">
      <vt:lpstr>Arial</vt:lpstr>
      <vt:lpstr>宋体</vt:lpstr>
      <vt:lpstr>Wingdings</vt:lpstr>
      <vt:lpstr>Calibri Light</vt:lpstr>
      <vt:lpstr>等线</vt:lpstr>
      <vt:lpstr>Calibri</vt:lpstr>
      <vt:lpstr>微软雅黑</vt:lpstr>
      <vt:lpstr>Arial Unicode MS</vt:lpstr>
      <vt:lpstr>等线 Light</vt:lpstr>
      <vt:lpstr>Office 主题​​</vt:lpstr>
      <vt:lpstr>Solar: Towards a Shared-Everything Database on Distributed Log-Structured Storage</vt:lpstr>
      <vt:lpstr>PowerPoint 演示文稿</vt:lpstr>
      <vt:lpstr>背景</vt:lpstr>
      <vt:lpstr>背景</vt:lpstr>
      <vt:lpstr>背景</vt:lpstr>
      <vt:lpstr>背景</vt:lpstr>
      <vt:lpstr>背景</vt:lpstr>
      <vt:lpstr>背景</vt:lpstr>
      <vt:lpstr>背景</vt:lpstr>
      <vt:lpstr>结构</vt:lpstr>
      <vt:lpstr>结构</vt:lpstr>
      <vt:lpstr>结构</vt:lpstr>
      <vt:lpstr>结构</vt:lpstr>
      <vt:lpstr>结构</vt:lpstr>
      <vt:lpstr>结构</vt:lpstr>
      <vt:lpstr>事务管理</vt:lpstr>
      <vt:lpstr>事务管理</vt:lpstr>
      <vt:lpstr>事务管理</vt:lpstr>
      <vt:lpstr>事务管理</vt:lpstr>
      <vt:lpstr>事务管理</vt:lpstr>
      <vt:lpstr>事务管理</vt:lpstr>
      <vt:lpstr>事务管理</vt:lpstr>
      <vt:lpstr>事务管理</vt:lpstr>
      <vt:lpstr>事务管理</vt:lpstr>
      <vt:lpstr>优化</vt:lpstr>
      <vt:lpstr>优化</vt:lpstr>
      <vt:lpstr>实验验证</vt:lpstr>
      <vt:lpstr>TPC-C测试</vt:lpstr>
      <vt:lpstr>E-commerce 测试</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 inoa</dc:creator>
  <cp:lastModifiedBy>aigo</cp:lastModifiedBy>
  <cp:revision>49</cp:revision>
  <dcterms:created xsi:type="dcterms:W3CDTF">2018-10-25T02:19:00Z</dcterms:created>
  <dcterms:modified xsi:type="dcterms:W3CDTF">2018-11-27T07:44:27Z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2052-10.8.2.6837</vt:lpwstr>
  </property>
</Properties>
</file>