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92" r:id="rId3"/>
    <p:sldId id="256" r:id="rId4"/>
    <p:sldId id="263" r:id="rId5"/>
    <p:sldId id="268" r:id="rId6"/>
    <p:sldId id="259" r:id="rId7"/>
    <p:sldId id="262" r:id="rId8"/>
    <p:sldId id="267" r:id="rId9"/>
    <p:sldId id="269" r:id="rId10"/>
    <p:sldId id="261" r:id="rId11"/>
    <p:sldId id="291" r:id="rId12"/>
    <p:sldId id="260" r:id="rId13"/>
    <p:sldId id="264" r:id="rId14"/>
    <p:sldId id="265"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4" r:id="rId28"/>
    <p:sldId id="285" r:id="rId29"/>
    <p:sldId id="286" r:id="rId30"/>
    <p:sldId id="287" r:id="rId31"/>
    <p:sldId id="288" r:id="rId32"/>
    <p:sldId id="289" r:id="rId33"/>
    <p:sldId id="290" r:id="rId34"/>
    <p:sldId id="25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721"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E966FCC-009E-4714-9A14-15F5EDE4D7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55723C7-A284-4BC2-9D8E-7751AE1A22F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42EB4-AB17-40A4-9487-E74D23C24799}" type="datetimeFigureOut">
              <a:rPr lang="zh-CN" altLang="en-US" smtClean="0"/>
              <a:t>2020/12/27</a:t>
            </a:fld>
            <a:endParaRPr lang="zh-CN" altLang="en-US"/>
          </a:p>
        </p:txBody>
      </p:sp>
      <p:sp>
        <p:nvSpPr>
          <p:cNvPr id="4" name="幻灯片图像占位符 3">
            <a:extLst>
              <a:ext uri="{FF2B5EF4-FFF2-40B4-BE49-F238E27FC236}">
                <a16:creationId xmlns:a16="http://schemas.microsoft.com/office/drawing/2014/main" id="{B903F4A6-2AA0-4918-AD72-57D2B5DDBB1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63964D58-0F85-4892-9995-2A80F272CB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6613654A-7130-498B-AFBE-E6E4B0CC947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6DE37721-8523-4E44-99FA-59524EB3155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4024B-E657-4C6E-9890-A0E3152419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我们刚开始是用一台服务器来提供服务。</a:t>
            </a:r>
            <a:endParaRPr lang="en-US" altLang="zh-CN" dirty="0"/>
          </a:p>
          <a:p>
            <a:endParaRPr lang="en-US" altLang="zh-CN" dirty="0"/>
          </a:p>
          <a:p>
            <a:r>
              <a:rPr lang="zh-CN" altLang="en-US" dirty="0"/>
              <a:t>来增加性能和提供数据服务的高可用性</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4</a:t>
            </a:fld>
            <a:endParaRPr lang="zh-CN" altLang="en-US"/>
          </a:p>
        </p:txBody>
      </p:sp>
    </p:spTree>
    <p:extLst>
      <p:ext uri="{BB962C8B-B14F-4D97-AF65-F5344CB8AC3E}">
        <p14:creationId xmlns:p14="http://schemas.microsoft.com/office/powerpoint/2010/main" val="308532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915AA6-1F42-4E9F-AB98-17B7E0EC8F5D}" type="slidenum">
              <a:rPr lang="zh-CN" altLang="en-US" smtClean="0"/>
              <a:t>22</a:t>
            </a:fld>
            <a:endParaRPr lang="zh-CN" altLang="en-US"/>
          </a:p>
        </p:txBody>
      </p:sp>
    </p:spTree>
    <p:extLst>
      <p:ext uri="{BB962C8B-B14F-4D97-AF65-F5344CB8AC3E}">
        <p14:creationId xmlns:p14="http://schemas.microsoft.com/office/powerpoint/2010/main" val="52616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共识算法是通过消息传递复制日志来解决一致性问题的，我们使用完整日志信息就会占用非常多的网络带宽。</a:t>
            </a:r>
          </a:p>
        </p:txBody>
      </p:sp>
      <p:sp>
        <p:nvSpPr>
          <p:cNvPr id="4" name="灯片编号占位符 3"/>
          <p:cNvSpPr>
            <a:spLocks noGrp="1"/>
          </p:cNvSpPr>
          <p:nvPr>
            <p:ph type="sldNum" sz="quarter" idx="5"/>
          </p:nvPr>
        </p:nvSpPr>
        <p:spPr/>
        <p:txBody>
          <a:bodyPr/>
          <a:lstStyle/>
          <a:p>
            <a:fld id="{99C4024B-E657-4C6E-9890-A0E315241974}" type="slidenum">
              <a:rPr lang="zh-CN" altLang="en-US" smtClean="0"/>
              <a:t>24</a:t>
            </a:fld>
            <a:endParaRPr lang="zh-CN" altLang="en-US"/>
          </a:p>
        </p:txBody>
      </p:sp>
    </p:spTree>
    <p:extLst>
      <p:ext uri="{BB962C8B-B14F-4D97-AF65-F5344CB8AC3E}">
        <p14:creationId xmlns:p14="http://schemas.microsoft.com/office/powerpoint/2010/main" val="19165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46464"/>
                </a:solidFill>
                <a:effectLst/>
                <a:latin typeface="-apple-system"/>
              </a:rPr>
              <a:t>Cross-client monotonic reads guarantees that a read from a client will return a state that is at least as up-to-date as the state returned to a previous read from any client, irrespective of failures and across sessions.</a:t>
            </a:r>
            <a:r>
              <a:rPr lang="zh-CN" altLang="en-US" b="0" i="0" dirty="0">
                <a:solidFill>
                  <a:srgbClr val="646464"/>
                </a:solidFill>
                <a:effectLst/>
                <a:latin typeface="-apple-system"/>
              </a:rPr>
              <a:t>（单调读是一个客户端读保证单调，跨客户端读是多个客户端读保证单调（请求不同的</a:t>
            </a:r>
            <a:r>
              <a:rPr lang="en-US" altLang="zh-CN" b="0" i="0" dirty="0">
                <a:solidFill>
                  <a:srgbClr val="646464"/>
                </a:solidFill>
                <a:effectLst/>
                <a:latin typeface="-apple-system"/>
              </a:rPr>
              <a:t>follow</a:t>
            </a:r>
            <a:r>
              <a:rPr lang="zh-CN" altLang="en-US" b="0" i="0" dirty="0">
                <a:solidFill>
                  <a:srgbClr val="646464"/>
                </a:solidFill>
                <a:effectLst/>
                <a:latin typeface="-apple-system"/>
              </a:rPr>
              <a:t>节点））</a:t>
            </a:r>
            <a:endParaRPr lang="en-US" altLang="zh-CN" b="0" i="0" dirty="0">
              <a:solidFill>
                <a:srgbClr val="646464"/>
              </a:solidFill>
              <a:effectLst/>
              <a:latin typeface="-apple-system"/>
            </a:endParaRPr>
          </a:p>
          <a:p>
            <a:endParaRPr lang="en-US" altLang="zh-CN" b="0" i="0" dirty="0">
              <a:solidFill>
                <a:srgbClr val="646464"/>
              </a:solidFill>
              <a:effectLst/>
              <a:latin typeface="-apple-system"/>
            </a:endParaRPr>
          </a:p>
          <a:p>
            <a:r>
              <a:rPr lang="zh-CN" altLang="en-US" b="0" i="0" dirty="0">
                <a:solidFill>
                  <a:srgbClr val="121212"/>
                </a:solidFill>
                <a:effectLst/>
                <a:latin typeface="-apple-system"/>
              </a:rPr>
              <a:t>这篇文章的目的是探索在一个异步复制</a:t>
            </a:r>
            <a:r>
              <a:rPr lang="en-US" altLang="zh-CN" b="0" i="0" dirty="0">
                <a:solidFill>
                  <a:srgbClr val="121212"/>
                </a:solidFill>
                <a:effectLst/>
                <a:latin typeface="-apple-system"/>
              </a:rPr>
              <a:t>+</a:t>
            </a:r>
            <a:r>
              <a:rPr lang="zh-CN" altLang="en-US" b="0" i="0" dirty="0">
                <a:solidFill>
                  <a:srgbClr val="121212"/>
                </a:solidFill>
                <a:effectLst/>
                <a:latin typeface="-apple-system"/>
              </a:rPr>
              <a:t>异步落盘的模式下，如何高效地获得</a:t>
            </a:r>
            <a:r>
              <a:rPr lang="en-US" altLang="zh-CN" b="0" i="0" dirty="0">
                <a:solidFill>
                  <a:srgbClr val="121212"/>
                </a:solidFill>
                <a:effectLst/>
                <a:latin typeface="-apple-system"/>
              </a:rPr>
              <a:t>cross-client monotonic read</a:t>
            </a:r>
            <a:r>
              <a:rPr lang="zh-CN" altLang="en-US" b="0" i="0" dirty="0">
                <a:solidFill>
                  <a:srgbClr val="121212"/>
                </a:solidFill>
                <a:effectLst/>
                <a:latin typeface="-apple-system"/>
              </a:rPr>
              <a:t>的一致性保证。</a:t>
            </a:r>
            <a:endParaRPr lang="zh-CN" altLang="en-US" dirty="0"/>
          </a:p>
        </p:txBody>
      </p:sp>
      <p:sp>
        <p:nvSpPr>
          <p:cNvPr id="4" name="灯片编号占位符 3"/>
          <p:cNvSpPr>
            <a:spLocks noGrp="1"/>
          </p:cNvSpPr>
          <p:nvPr>
            <p:ph type="sldNum" sz="quarter" idx="5"/>
          </p:nvPr>
        </p:nvSpPr>
        <p:spPr/>
        <p:txBody>
          <a:bodyPr/>
          <a:lstStyle/>
          <a:p>
            <a:fld id="{99C4024B-E657-4C6E-9890-A0E315241974}" type="slidenum">
              <a:rPr lang="zh-CN" altLang="en-US" smtClean="0"/>
              <a:t>27</a:t>
            </a:fld>
            <a:endParaRPr lang="zh-CN" altLang="en-US"/>
          </a:p>
        </p:txBody>
      </p:sp>
    </p:spTree>
    <p:extLst>
      <p:ext uri="{BB962C8B-B14F-4D97-AF65-F5344CB8AC3E}">
        <p14:creationId xmlns:p14="http://schemas.microsoft.com/office/powerpoint/2010/main" val="293121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一些建议通过在不同程度上削弱强一致性来解决地理复制中的这种基本张力</a:t>
            </a:r>
            <a:r>
              <a:rPr lang="en-US" altLang="zh-CN" dirty="0">
                <a:effectLst/>
                <a:latin typeface="Arial" panose="020B0604020202020204" pitchFamily="34" charset="0"/>
              </a:rPr>
              <a:t>:</a:t>
            </a:r>
            <a:r>
              <a:rPr lang="zh-CN" altLang="en-US" dirty="0">
                <a:effectLst/>
                <a:latin typeface="Arial" panose="020B0604020202020204" pitchFamily="34" charset="0"/>
              </a:rPr>
              <a:t>一些研究者建议完全放弃强一致性，而采用某种形式的弱一致性，如最终一致性</a:t>
            </a:r>
            <a:r>
              <a:rPr lang="en-US" altLang="zh-CN" dirty="0">
                <a:effectLst/>
                <a:latin typeface="Arial" panose="020B0604020202020204" pitchFamily="34" charset="0"/>
              </a:rPr>
              <a:t>[22,41,19]</a:t>
            </a:r>
            <a:r>
              <a:rPr lang="zh-CN" altLang="en-US" dirty="0">
                <a:effectLst/>
                <a:latin typeface="Arial" panose="020B0604020202020204" pitchFamily="34" charset="0"/>
              </a:rPr>
              <a:t>或因果一致性</a:t>
            </a:r>
            <a:r>
              <a:rPr lang="en-US" altLang="zh-CN" dirty="0">
                <a:effectLst/>
                <a:latin typeface="Arial" panose="020B0604020202020204" pitchFamily="34" charset="0"/>
              </a:rPr>
              <a:t>[32];</a:t>
            </a:r>
            <a:r>
              <a:rPr lang="zh-CN" altLang="en-US" dirty="0">
                <a:effectLst/>
                <a:latin typeface="Arial" panose="020B0604020202020204" pitchFamily="34" charset="0"/>
              </a:rPr>
              <a:t>其他方法允许多个一致性级别在单一系统中共存</a:t>
            </a:r>
            <a:r>
              <a:rPr lang="en-US" altLang="zh-CN" dirty="0">
                <a:effectLst/>
                <a:latin typeface="Arial" panose="020B0604020202020204" pitchFamily="34" charset="0"/>
              </a:rPr>
              <a:t>[30,17,12,4]</a:t>
            </a:r>
            <a:r>
              <a:rPr lang="zh-CN" altLang="en-US" dirty="0">
                <a:effectLst/>
                <a:latin typeface="Arial" panose="020B0604020202020204" pitchFamily="34" charset="0"/>
              </a:rPr>
              <a:t>。</a:t>
            </a:r>
          </a:p>
        </p:txBody>
      </p:sp>
      <p:sp>
        <p:nvSpPr>
          <p:cNvPr id="4" name="灯片编号占位符 3"/>
          <p:cNvSpPr>
            <a:spLocks noGrp="1"/>
          </p:cNvSpPr>
          <p:nvPr>
            <p:ph type="sldNum" sz="quarter" idx="5"/>
          </p:nvPr>
        </p:nvSpPr>
        <p:spPr/>
        <p:txBody>
          <a:bodyPr/>
          <a:lstStyle/>
          <a:p>
            <a:fld id="{99C4024B-E657-4C6E-9890-A0E315241974}" type="slidenum">
              <a:rPr lang="zh-CN" altLang="en-US" smtClean="0"/>
              <a:t>30</a:t>
            </a:fld>
            <a:endParaRPr lang="zh-CN" altLang="en-US"/>
          </a:p>
        </p:txBody>
      </p:sp>
    </p:spTree>
    <p:extLst>
      <p:ext uri="{BB962C8B-B14F-4D97-AF65-F5344CB8AC3E}">
        <p14:creationId xmlns:p14="http://schemas.microsoft.com/office/powerpoint/2010/main" val="422444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在多数据中心的系统中直接提供强一致性显然是不合理的。有一种做法是直接提供最终一致性或因果一致性，另一种做法则是允许多个一致性级别在一个系统中共存。红蓝一致性就是后一种做法的一个具体实现。</a:t>
            </a:r>
            <a:endParaRPr lang="en-US" altLang="zh-CN" dirty="0"/>
          </a:p>
          <a:p>
            <a:endParaRPr lang="en-US" altLang="zh-CN" dirty="0"/>
          </a:p>
          <a:p>
            <a:r>
              <a:rPr lang="en-US" altLang="zh-CN" dirty="0"/>
              <a:t>1</a:t>
            </a:r>
            <a:r>
              <a:rPr lang="zh-CN" altLang="en-US" dirty="0"/>
              <a:t>）蓝操作可以任意交换顺序，且不会破坏不变性。</a:t>
            </a:r>
            <a:endParaRPr lang="en-US" altLang="zh-CN" dirty="0"/>
          </a:p>
        </p:txBody>
      </p:sp>
      <p:sp>
        <p:nvSpPr>
          <p:cNvPr id="4" name="灯片编号占位符 3"/>
          <p:cNvSpPr>
            <a:spLocks noGrp="1"/>
          </p:cNvSpPr>
          <p:nvPr>
            <p:ph type="sldNum" sz="quarter" idx="5"/>
          </p:nvPr>
        </p:nvSpPr>
        <p:spPr/>
        <p:txBody>
          <a:bodyPr/>
          <a:lstStyle/>
          <a:p>
            <a:fld id="{99C4024B-E657-4C6E-9890-A0E315241974}" type="slidenum">
              <a:rPr lang="zh-CN" altLang="en-US" smtClean="0"/>
              <a:t>31</a:t>
            </a:fld>
            <a:endParaRPr lang="zh-CN" altLang="en-US"/>
          </a:p>
        </p:txBody>
      </p:sp>
    </p:spTree>
    <p:extLst>
      <p:ext uri="{BB962C8B-B14F-4D97-AF65-F5344CB8AC3E}">
        <p14:creationId xmlns:p14="http://schemas.microsoft.com/office/powerpoint/2010/main" val="53528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在介绍具体的一致性模型之前，先讲讲与一致性相关的一些理论。</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5</a:t>
            </a:fld>
            <a:endParaRPr lang="zh-CN" altLang="en-US"/>
          </a:p>
        </p:txBody>
      </p:sp>
    </p:spTree>
    <p:extLst>
      <p:ext uri="{BB962C8B-B14F-4D97-AF65-F5344CB8AC3E}">
        <p14:creationId xmlns:p14="http://schemas.microsoft.com/office/powerpoint/2010/main" val="345881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为什么只能二选一？</a:t>
            </a:r>
            <a:endParaRPr lang="en-US" altLang="zh-CN" dirty="0"/>
          </a:p>
          <a:p>
            <a:endParaRPr lang="en-US" altLang="zh-CN" dirty="0"/>
          </a:p>
          <a:p>
            <a:r>
              <a:rPr lang="zh-CN" altLang="en-US" dirty="0"/>
              <a:t>我们可以想象一下，当一个系统被分成了两块，且他们之间不能互相通信。如果提供可用性，那么当我进行写操作时，就会导致两个分区数据不一致。如果提供一致性，就不能提供写服务。</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6</a:t>
            </a:fld>
            <a:endParaRPr lang="zh-CN" altLang="en-US"/>
          </a:p>
        </p:txBody>
      </p:sp>
    </p:spTree>
    <p:extLst>
      <p:ext uri="{BB962C8B-B14F-4D97-AF65-F5344CB8AC3E}">
        <p14:creationId xmlns:p14="http://schemas.microsoft.com/office/powerpoint/2010/main" val="245805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CAP</a:t>
            </a:r>
            <a:r>
              <a:rPr lang="zh-CN" altLang="en-US" dirty="0"/>
              <a:t>定理中的一致性定义太过于苛刻，在分布式系统中为了实现这个一致性，会导致系统很难用。</a:t>
            </a:r>
            <a:endParaRPr lang="en-US" altLang="zh-CN" dirty="0"/>
          </a:p>
          <a:p>
            <a:r>
              <a:rPr lang="zh-CN" altLang="en-US" dirty="0"/>
              <a:t>在一致性和可用性之间做出一些取舍，来让系统达到基本可用，数据最终一致。</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8</a:t>
            </a:fld>
            <a:endParaRPr lang="zh-CN" altLang="en-US"/>
          </a:p>
        </p:txBody>
      </p:sp>
    </p:spTree>
    <p:extLst>
      <p:ext uri="{BB962C8B-B14F-4D97-AF65-F5344CB8AC3E}">
        <p14:creationId xmlns:p14="http://schemas.microsoft.com/office/powerpoint/2010/main" val="203034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线性一致性：所有操作都被记录在一条时间线上。（日志）</a:t>
            </a:r>
            <a:endParaRPr lang="en-US" altLang="zh-CN" dirty="0"/>
          </a:p>
          <a:p>
            <a:r>
              <a:rPr lang="zh-CN" altLang="en-US" dirty="0"/>
              <a:t>因果一致性：有的操作之间存在因果关系，需要保证它们执行的先后顺序。</a:t>
            </a:r>
            <a:endParaRPr lang="en-US" altLang="zh-CN" dirty="0"/>
          </a:p>
          <a:p>
            <a:r>
              <a:rPr lang="zh-CN" altLang="en-US" dirty="0"/>
              <a:t>读写一致性：保证写后读，读到的是最新的值。</a:t>
            </a:r>
            <a:endParaRPr lang="en-US" altLang="zh-CN" dirty="0"/>
          </a:p>
          <a:p>
            <a:r>
              <a:rPr lang="zh-CN" altLang="en-US" dirty="0"/>
              <a:t>单调读：保证读到的值只会越来越新。</a:t>
            </a:r>
            <a:endParaRPr lang="en-US" altLang="zh-CN" dirty="0"/>
          </a:p>
          <a:p>
            <a:r>
              <a:rPr lang="zh-CN" altLang="en-US" dirty="0"/>
              <a:t>最终一致性：在某个时间窗口之后能够读到最新写入的值（</a:t>
            </a:r>
            <a:r>
              <a:rPr lang="en-US" altLang="zh-CN" dirty="0"/>
              <a:t>DNS</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F915AA6-1F42-4E9F-AB98-17B7E0EC8F5D}" type="slidenum">
              <a:rPr lang="zh-CN" altLang="en-US" smtClean="0"/>
              <a:t>10</a:t>
            </a:fld>
            <a:endParaRPr lang="zh-CN" altLang="en-US"/>
          </a:p>
        </p:txBody>
      </p:sp>
    </p:spTree>
    <p:extLst>
      <p:ext uri="{BB962C8B-B14F-4D97-AF65-F5344CB8AC3E}">
        <p14:creationId xmlns:p14="http://schemas.microsoft.com/office/powerpoint/2010/main" val="12607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实现简单，同步复制，异步复制都可以</a:t>
            </a:r>
            <a:endParaRPr lang="en-US" altLang="zh-CN" dirty="0"/>
          </a:p>
          <a:p>
            <a:endParaRPr lang="en-US" altLang="zh-CN" dirty="0"/>
          </a:p>
          <a:p>
            <a:r>
              <a:rPr lang="zh-CN" altLang="en-US" dirty="0"/>
              <a:t>问题：</a:t>
            </a:r>
            <a:endParaRPr lang="en-US" altLang="zh-CN" dirty="0"/>
          </a:p>
          <a:p>
            <a:r>
              <a:rPr lang="en-US" altLang="zh-CN" dirty="0"/>
              <a:t>a</a:t>
            </a:r>
            <a:r>
              <a:rPr lang="zh-CN" altLang="en-US" dirty="0"/>
              <a:t>）单点失效</a:t>
            </a:r>
          </a:p>
          <a:p>
            <a:r>
              <a:rPr lang="en-US" altLang="zh-CN" dirty="0"/>
              <a:t>b</a:t>
            </a:r>
            <a:r>
              <a:rPr lang="zh-CN" altLang="en-US" dirty="0"/>
              <a:t>）</a:t>
            </a:r>
            <a:r>
              <a:rPr lang="en-US" altLang="zh-CN" dirty="0"/>
              <a:t>Slave</a:t>
            </a:r>
            <a:r>
              <a:rPr lang="zh-CN" altLang="en-US" dirty="0"/>
              <a:t>节点失败出现数据不一致</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12</a:t>
            </a:fld>
            <a:endParaRPr lang="zh-CN" altLang="en-US"/>
          </a:p>
        </p:txBody>
      </p:sp>
    </p:spTree>
    <p:extLst>
      <p:ext uri="{BB962C8B-B14F-4D97-AF65-F5344CB8AC3E}">
        <p14:creationId xmlns:p14="http://schemas.microsoft.com/office/powerpoint/2010/main" val="65229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a:p>
            <a:r>
              <a:rPr lang="en-US" altLang="zh-CN" dirty="0"/>
              <a:t>1</a:t>
            </a:r>
            <a:r>
              <a:rPr lang="zh-CN" altLang="en-US" dirty="0"/>
              <a:t>）多个</a:t>
            </a:r>
            <a:r>
              <a:rPr lang="en-US" altLang="zh-CN" dirty="0"/>
              <a:t>Master</a:t>
            </a:r>
            <a:r>
              <a:rPr lang="zh-CN" altLang="en-US" dirty="0"/>
              <a:t>对同一个数据进行修改时，存在数据冲突。</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13</a:t>
            </a:fld>
            <a:endParaRPr lang="zh-CN" altLang="en-US"/>
          </a:p>
        </p:txBody>
      </p:sp>
    </p:spTree>
    <p:extLst>
      <p:ext uri="{BB962C8B-B14F-4D97-AF65-F5344CB8AC3E}">
        <p14:creationId xmlns:p14="http://schemas.microsoft.com/office/powerpoint/2010/main" val="157991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共识：消息可能丢失，但不会造假</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16</a:t>
            </a:fld>
            <a:endParaRPr lang="zh-CN" altLang="en-US"/>
          </a:p>
        </p:txBody>
      </p:sp>
    </p:spTree>
    <p:extLst>
      <p:ext uri="{BB962C8B-B14F-4D97-AF65-F5344CB8AC3E}">
        <p14:creationId xmlns:p14="http://schemas.microsoft.com/office/powerpoint/2010/main" val="116205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M/S</a:t>
            </a:r>
            <a:r>
              <a:rPr lang="zh-CN" altLang="en-US" dirty="0"/>
              <a:t>、</a:t>
            </a:r>
            <a:r>
              <a:rPr lang="en-US" altLang="zh-CN" dirty="0"/>
              <a:t>MM</a:t>
            </a:r>
            <a:r>
              <a:rPr lang="zh-CN" altLang="en-US" dirty="0"/>
              <a:t>采用异步提交来提高性能，那么就要忍受数据丢失和最终一致性。</a:t>
            </a:r>
            <a:endParaRPr lang="en-US" altLang="zh-CN" dirty="0"/>
          </a:p>
          <a:p>
            <a:r>
              <a:rPr lang="en-US" altLang="zh-CN" dirty="0"/>
              <a:t>2PC</a:t>
            </a:r>
            <a:r>
              <a:rPr lang="zh-CN" altLang="en-US" dirty="0"/>
              <a:t>保证了强一致性，那么就需要忍受高延迟。</a:t>
            </a:r>
            <a:endParaRPr lang="en-US" altLang="zh-CN" dirty="0"/>
          </a:p>
          <a:p>
            <a:r>
              <a:rPr lang="en-US" altLang="zh-CN" dirty="0" err="1"/>
              <a:t>Paxos</a:t>
            </a:r>
            <a:r>
              <a:rPr lang="zh-CN" altLang="en-US" dirty="0"/>
              <a:t>降低了对一致性的要求，采用多数派一致性，来提升系统的性能。</a:t>
            </a:r>
          </a:p>
        </p:txBody>
      </p:sp>
      <p:sp>
        <p:nvSpPr>
          <p:cNvPr id="4" name="灯片编号占位符 3"/>
          <p:cNvSpPr>
            <a:spLocks noGrp="1"/>
          </p:cNvSpPr>
          <p:nvPr>
            <p:ph type="sldNum" sz="quarter" idx="5"/>
          </p:nvPr>
        </p:nvSpPr>
        <p:spPr/>
        <p:txBody>
          <a:bodyPr/>
          <a:lstStyle/>
          <a:p>
            <a:fld id="{EF915AA6-1F42-4E9F-AB98-17B7E0EC8F5D}" type="slidenum">
              <a:rPr lang="zh-CN" altLang="en-US" smtClean="0"/>
              <a:t>17</a:t>
            </a:fld>
            <a:endParaRPr lang="zh-CN" altLang="en-US"/>
          </a:p>
        </p:txBody>
      </p:sp>
    </p:spTree>
    <p:extLst>
      <p:ext uri="{BB962C8B-B14F-4D97-AF65-F5344CB8AC3E}">
        <p14:creationId xmlns:p14="http://schemas.microsoft.com/office/powerpoint/2010/main" val="345934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spTree>
    <p:extLst>
      <p:ext uri="{BB962C8B-B14F-4D97-AF65-F5344CB8AC3E}">
        <p14:creationId xmlns:p14="http://schemas.microsoft.com/office/powerpoint/2010/main" val="60388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5" name="Footer Placeholder 4"/>
          <p:cNvSpPr>
            <a:spLocks noGrp="1"/>
          </p:cNvSpPr>
          <p:nvPr>
            <p:ph type="ftr" sz="quarter" idx="11"/>
          </p:nvPr>
        </p:nvSpPr>
        <p:spPr/>
        <p:txBody>
          <a:bodyPr/>
          <a:lstStyle/>
          <a:p>
            <a:pPr defTabSz="457200"/>
            <a:endParaRPr lang="zh-CN" altLang="en-US">
              <a:solidFill>
                <a:prstClr val="black"/>
              </a:solidFill>
            </a:endParaRPr>
          </a:p>
        </p:txBody>
      </p:sp>
      <p:sp>
        <p:nvSpPr>
          <p:cNvPr id="6" name="Slide Number Placeholder 5"/>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35120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spTree>
    <p:extLst>
      <p:ext uri="{BB962C8B-B14F-4D97-AF65-F5344CB8AC3E}">
        <p14:creationId xmlns:p14="http://schemas.microsoft.com/office/powerpoint/2010/main" val="119895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12192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12192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
        <p:nvSpPr>
          <p:cNvPr id="9" name="标题 1"/>
          <p:cNvSpPr txBox="1"/>
          <p:nvPr userDrawn="1"/>
        </p:nvSpPr>
        <p:spPr>
          <a:xfrm>
            <a:off x="2458229" y="618124"/>
            <a:ext cx="7351745" cy="650636"/>
          </a:xfrm>
          <a:prstGeom prst="rect">
            <a:avLst/>
          </a:prstGeom>
        </p:spPr>
        <p:txBody>
          <a:bodyPr anchor="b"/>
          <a:lstStyle>
            <a:lvl1pPr algn="l" defTabSz="914400" rtl="0" eaLnBrk="1" latinLnBrk="0" hangingPunct="1">
              <a:lnSpc>
                <a:spcPct val="90000"/>
              </a:lnSpc>
              <a:spcBef>
                <a:spcPct val="0"/>
              </a:spcBef>
              <a:buNone/>
              <a:defRPr sz="3600" b="1" kern="1200">
                <a:solidFill>
                  <a:schemeClr val="accent1"/>
                </a:solidFill>
                <a:latin typeface="Microsoft YaHei" panose="020B0503020204020204" pitchFamily="34" charset="-122"/>
                <a:ea typeface="Microsoft YaHei" panose="020B0503020204020204" pitchFamily="34" charset="-122"/>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Microsoft YaHei" panose="020B0503020204020204" pitchFamily="34" charset="-122"/>
                <a:ea typeface="Microsoft YaHei" panose="020B0503020204020204" pitchFamily="34" charset="-122"/>
                <a:cs typeface="+mj-cs"/>
              </a:rPr>
              <a:t>武汉光电国家研究中心</a:t>
            </a:r>
          </a:p>
        </p:txBody>
      </p:sp>
      <p:sp>
        <p:nvSpPr>
          <p:cNvPr id="10" name="标题 1"/>
          <p:cNvSpPr>
            <a:spLocks noGrp="1"/>
          </p:cNvSpPr>
          <p:nvPr>
            <p:ph type="title"/>
          </p:nvPr>
        </p:nvSpPr>
        <p:spPr>
          <a:xfrm>
            <a:off x="1199456" y="2636912"/>
            <a:ext cx="10382944" cy="803086"/>
          </a:xfrm>
          <a:prstGeom prst="rect">
            <a:avLst/>
          </a:prstGeom>
        </p:spPr>
        <p:txBody>
          <a:bodyPr>
            <a:noAutofit/>
          </a:bodyPr>
          <a:lstStyle>
            <a:lvl1pPr>
              <a:defRPr sz="3300" b="0" i="0" baseline="0">
                <a:latin typeface="Arial" panose="020B0604020202020204" pitchFamily="34" charset="0"/>
              </a:defRPr>
            </a:lvl1pPr>
          </a:lstStyle>
          <a:p>
            <a:pPr algn="ctr"/>
            <a:endParaRPr lang="zh-CN" altLang="en-US" sz="3000" dirty="0">
              <a:solidFill>
                <a:srgbClr val="002060"/>
              </a:solidFill>
              <a:latin typeface="Microsoft YaHei" panose="020B0503020204020204" pitchFamily="34" charset="-122"/>
              <a:ea typeface="Microsoft YaHei" panose="020B0503020204020204" pitchFamily="34" charset="-122"/>
            </a:endParaRPr>
          </a:p>
        </p:txBody>
      </p:sp>
      <p:sp>
        <p:nvSpPr>
          <p:cNvPr id="11" name="灯片编号占位符 3"/>
          <p:cNvSpPr>
            <a:spLocks noGrp="1"/>
          </p:cNvSpPr>
          <p:nvPr>
            <p:ph type="sldNum" sz="quarter" idx="4"/>
          </p:nvPr>
        </p:nvSpPr>
        <p:spPr>
          <a:xfrm>
            <a:off x="11580971" y="6456385"/>
            <a:ext cx="589856" cy="352127"/>
          </a:xfrm>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a:solidFill>
                <a:prstClr val="black"/>
              </a:solidFill>
              <a:latin typeface="Arial" panose="020B0604020202020204" pitchFamily="34" charset="0"/>
            </a:endParaRPr>
          </a:p>
        </p:txBody>
      </p:sp>
      <p:sp>
        <p:nvSpPr>
          <p:cNvPr id="12" name="Rectangle 23"/>
          <p:cNvSpPr>
            <a:spLocks noChangeArrowheads="1"/>
          </p:cNvSpPr>
          <p:nvPr userDrawn="1"/>
        </p:nvSpPr>
        <p:spPr bwMode="auto">
          <a:xfrm flipV="1">
            <a:off x="421217" y="3589341"/>
            <a:ext cx="11590867"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SimHei" panose="02010609060101010101" pitchFamily="49" charset="-122"/>
              </a:defRPr>
            </a:lvl9pPr>
          </a:lstStyle>
          <a:p>
            <a:pPr marL="0" marR="0" lvl="0" indent="0" algn="l" defTabSz="6858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tabLst/>
              <a:defRPr/>
            </a:pPr>
            <a:endParaRPr kumimoji="1" lang="zh-CN" altLang="en-US" sz="1500" b="0" i="0" u="none" strike="noStrike" kern="1200" cap="none" spc="0" normalizeH="0" baseline="0" noProof="0">
              <a:ln>
                <a:noFill/>
              </a:ln>
              <a:solidFill>
                <a:srgbClr val="FF3300"/>
              </a:solidFill>
              <a:effectLst/>
              <a:uLnTx/>
              <a:uFillTx/>
              <a:latin typeface="Arial" panose="020B0604020202020204" pitchFamily="34" charset="0"/>
              <a:ea typeface="SimHei" panose="02010609060101010101" pitchFamily="49" charset="-122"/>
              <a:cs typeface="+mn-cs"/>
            </a:endParaRPr>
          </a:p>
        </p:txBody>
      </p:sp>
    </p:spTree>
    <p:extLst>
      <p:ext uri="{BB962C8B-B14F-4D97-AF65-F5344CB8AC3E}">
        <p14:creationId xmlns:p14="http://schemas.microsoft.com/office/powerpoint/2010/main" val="124518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13" name="图片 1"/>
          <p:cNvPicPr>
            <a:picLocks noChangeAspect="1"/>
          </p:cNvPicPr>
          <p:nvPr userDrawn="1"/>
        </p:nvPicPr>
        <p:blipFill rotWithShape="1">
          <a:blip r:embed="rId2"/>
          <a:srcRect b="88922"/>
          <a:stretch>
            <a:fillRect/>
          </a:stretch>
        </p:blipFill>
        <p:spPr>
          <a:xfrm>
            <a:off x="0" y="6350"/>
            <a:ext cx="12192000" cy="758354"/>
          </a:xfrm>
          <a:prstGeom prst="rect">
            <a:avLst/>
          </a:prstGeom>
          <a:noFill/>
          <a:ln w="9525">
            <a:noFill/>
          </a:ln>
        </p:spPr>
      </p:pic>
      <p:sp>
        <p:nvSpPr>
          <p:cNvPr id="14" name="Rectangle 6"/>
          <p:cNvSpPr>
            <a:spLocks noGrp="1" noChangeArrowheads="1"/>
          </p:cNvSpPr>
          <p:nvPr>
            <p:ph type="sldNum" sz="quarter" idx="4"/>
          </p:nvPr>
        </p:nvSpPr>
        <p:spPr bwMode="auto">
          <a:xfrm>
            <a:off x="11229239" y="6433443"/>
            <a:ext cx="54054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050">
                <a:solidFill>
                  <a:schemeClr val="tx1"/>
                </a:solidFill>
                <a:ea typeface="SimSun" panose="02010600030101010101" pitchFamily="2" charset="-122"/>
              </a:defRPr>
            </a:lvl1p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sp>
        <p:nvSpPr>
          <p:cNvPr id="15" name="Title Placeholder 1"/>
          <p:cNvSpPr>
            <a:spLocks noGrp="1"/>
          </p:cNvSpPr>
          <p:nvPr>
            <p:ph type="title"/>
          </p:nvPr>
        </p:nvSpPr>
        <p:spPr>
          <a:xfrm>
            <a:off x="417421" y="808169"/>
            <a:ext cx="11352363" cy="57940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16" name="AutoShape 4"/>
          <p:cNvSpPr/>
          <p:nvPr userDrawn="1"/>
        </p:nvSpPr>
        <p:spPr bwMode="auto">
          <a:xfrm>
            <a:off x="425569" y="1412779"/>
            <a:ext cx="11352363" cy="69341"/>
          </a:xfrm>
          <a:custGeom>
            <a:avLst/>
            <a:gdLst>
              <a:gd name="T0" fmla="*/ 0 w 1000"/>
              <a:gd name="T1" fmla="*/ 0 h 1000"/>
              <a:gd name="T2" fmla="*/ 2147483646 w 1000"/>
              <a:gd name="T3" fmla="*/ 0 h 1000"/>
              <a:gd name="T4" fmla="*/ 2147483646 w 1000"/>
              <a:gd name="T5" fmla="*/ 1756232435 h 1000"/>
              <a:gd name="T6" fmla="*/ 0 w 1000"/>
              <a:gd name="T7" fmla="*/ 1756232435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cmpd="sng">
            <a:solidFill>
              <a:srgbClr val="0070C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Content Placeholder 2"/>
          <p:cNvSpPr>
            <a:spLocks noGrp="1"/>
          </p:cNvSpPr>
          <p:nvPr>
            <p:ph idx="1"/>
          </p:nvPr>
        </p:nvSpPr>
        <p:spPr>
          <a:xfrm>
            <a:off x="411363" y="1536875"/>
            <a:ext cx="11358421" cy="5184603"/>
          </a:xfrm>
          <a:prstGeom prst="rect">
            <a:avLst/>
          </a:prstGeom>
        </p:spPr>
        <p:txBody>
          <a:bodyPr/>
          <a:lstStyle>
            <a:lvl1pPr marL="171450" indent="-171450">
              <a:buFont typeface="Wingdings" panose="05000000000000000000" pitchFamily="2" charset="2"/>
              <a:buChar char=""/>
              <a:defRPr/>
            </a:lvl1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32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12192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sp>
        <p:nvSpPr>
          <p:cNvPr id="9" name="标题 1"/>
          <p:cNvSpPr>
            <a:spLocks noGrp="1"/>
          </p:cNvSpPr>
          <p:nvPr>
            <p:ph type="title" hasCustomPrompt="1"/>
          </p:nvPr>
        </p:nvSpPr>
        <p:spPr>
          <a:xfrm>
            <a:off x="478224" y="1556792"/>
            <a:ext cx="10972800" cy="863600"/>
          </a:xfrm>
          <a:prstGeom prst="rect">
            <a:avLst/>
          </a:prstGeom>
        </p:spPr>
        <p:txBody>
          <a:bodyPr/>
          <a:lstStyle/>
          <a:p>
            <a:r>
              <a:rPr lang="en-US" altLang="zh-CN" sz="3300" dirty="0">
                <a:solidFill>
                  <a:srgbClr val="002060"/>
                </a:solidFill>
              </a:rPr>
              <a:t>Thank you</a:t>
            </a:r>
            <a:endParaRPr lang="zh-CN" altLang="en-US" sz="3300" dirty="0">
              <a:solidFill>
                <a:srgbClr val="002060"/>
              </a:solidFill>
            </a:endParaRPr>
          </a:p>
        </p:txBody>
      </p:sp>
      <p:sp>
        <p:nvSpPr>
          <p:cNvPr id="10" name="灯片编号占位符 3"/>
          <p:cNvSpPr txBox="1"/>
          <p:nvPr userDrawn="1"/>
        </p:nvSpPr>
        <p:spPr bwMode="auto">
          <a:xfrm>
            <a:off x="11442353" y="6516895"/>
            <a:ext cx="636555"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lstStyle>
            <a:defPPr>
              <a:defRPr lang="zh-CN"/>
            </a:defPPr>
            <a:lvl1pPr marL="0" lvl="0" indent="0" algn="r" defTabSz="914400" rtl="0" eaLnBrk="1" fontAlgn="base" latinLnBrk="0" hangingPunct="1">
              <a:lnSpc>
                <a:spcPct val="100000"/>
              </a:lnSpc>
              <a:spcBef>
                <a:spcPct val="0"/>
              </a:spcBef>
              <a:spcAft>
                <a:spcPct val="0"/>
              </a:spcAft>
              <a:buClrTx/>
              <a:buSzTx/>
              <a:buFontTx/>
              <a:buNone/>
              <a:defRPr kumimoji="0" sz="1400"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SimHei" panose="02010609060101010101" pitchFamily="49" charset="-122"/>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fld id="{AB61FC3E-D4A9-4331-A431-894B06C02CB9}" type="slidenum">
              <a:rPr kumimoji="0" lang="zh-CN" altLang="en-US" sz="1050" b="0" i="0" u="none" strike="noStrike" kern="1200" cap="none" spc="0" normalizeH="0" baseline="0" noProof="0" smtClean="0">
                <a:ln>
                  <a:noFill/>
                </a:ln>
                <a:solidFill>
                  <a:prstClr val="black"/>
                </a:solidFill>
                <a:effectLst/>
                <a:uLnTx/>
                <a:uFillTx/>
                <a:latin typeface="Arial" panose="020B0604020202020204" pitchFamily="34" charset="0"/>
                <a:ea typeface="SimSun" panose="02010600030101010101" pitchFamily="2" charset="-122"/>
                <a:cs typeface="+mn-cs"/>
              </a:rPr>
              <a:pPr marL="0" marR="0" lvl="0" indent="0" algn="r" defTabSz="685800" rtl="0" eaLnBrk="1" fontAlgn="base" latinLnBrk="0" hangingPunct="1">
                <a:lnSpc>
                  <a:spcPct val="100000"/>
                </a:lnSpc>
                <a:spcBef>
                  <a:spcPct val="0"/>
                </a:spcBef>
                <a:spcAft>
                  <a:spcPct val="0"/>
                </a:spcAft>
                <a:buClrTx/>
                <a:buSzTx/>
                <a:buFontTx/>
                <a:buNone/>
                <a:tabLst/>
                <a:defRPr/>
              </a:pPr>
              <a:t>‹#›</a:t>
            </a:fld>
            <a:endParaRPr kumimoji="0" lang="zh-CN" altLang="en-US" sz="1050" b="0" i="0" u="none" strike="noStrike" kern="1200" cap="none" spc="0" normalizeH="0" baseline="0" noProof="0">
              <a:ln>
                <a:noFill/>
              </a:ln>
              <a:solidFill>
                <a:prstClr val="black"/>
              </a:solidFill>
              <a:effectLst/>
              <a:uLnTx/>
              <a:uFillTx/>
              <a:latin typeface="Arial" panose="020B0604020202020204" pitchFamily="34" charset="0"/>
              <a:ea typeface="SimSun" panose="02010600030101010101" pitchFamily="2" charset="-122"/>
              <a:cs typeface="+mn-cs"/>
            </a:endParaRPr>
          </a:p>
        </p:txBody>
      </p:sp>
      <p:sp>
        <p:nvSpPr>
          <p:cNvPr id="11" name="标题 1"/>
          <p:cNvSpPr txBox="1"/>
          <p:nvPr userDrawn="1"/>
        </p:nvSpPr>
        <p:spPr>
          <a:xfrm>
            <a:off x="952500" y="4048944"/>
            <a:ext cx="10363200" cy="771069"/>
          </a:xfrm>
          <a:prstGeom prst="rect">
            <a:avLst/>
          </a:prstGeom>
        </p:spPr>
        <p:txBody>
          <a:bodyPr/>
          <a:lstStyle>
            <a:lvl1pPr algn="l" defTabSz="914400" rtl="0" eaLnBrk="1" latinLnBrk="0" hangingPunct="1">
              <a:lnSpc>
                <a:spcPct val="90000"/>
              </a:lnSpc>
              <a:spcBef>
                <a:spcPct val="0"/>
              </a:spcBef>
              <a:buNone/>
              <a:defRPr sz="3600" b="1" kern="1200">
                <a:solidFill>
                  <a:schemeClr val="accent1"/>
                </a:solidFill>
                <a:latin typeface="Microsoft YaHei" panose="020B0503020204020204" pitchFamily="34" charset="-122"/>
                <a:ea typeface="Microsoft YaHei" panose="020B0503020204020204" pitchFamily="34" charset="-122"/>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zh-CN" altLang="en-US" sz="2700" b="0" i="0" u="none" strike="noStrike" kern="1200" cap="none" spc="0" normalizeH="0" baseline="0" noProof="0" dirty="0">
                <a:ln>
                  <a:noFill/>
                </a:ln>
                <a:solidFill>
                  <a:srgbClr val="002060"/>
                </a:solidFill>
                <a:effectLst/>
                <a:uLnTx/>
                <a:uFillTx/>
                <a:latin typeface="Microsoft YaHei" panose="020B0503020204020204" pitchFamily="34" charset="-122"/>
                <a:ea typeface="Microsoft YaHei" panose="020B0503020204020204" pitchFamily="34" charset="-122"/>
                <a:cs typeface="+mj-cs"/>
              </a:rPr>
              <a:t>武汉光电国家研究中心</a:t>
            </a:r>
          </a:p>
        </p:txBody>
      </p:sp>
      <p:cxnSp>
        <p:nvCxnSpPr>
          <p:cNvPr id="12" name="直接连接符 11"/>
          <p:cNvCxnSpPr/>
          <p:nvPr userDrawn="1"/>
        </p:nvCxnSpPr>
        <p:spPr>
          <a:xfrm>
            <a:off x="996951" y="3284984"/>
            <a:ext cx="10274300" cy="0"/>
          </a:xfrm>
          <a:prstGeom prst="line">
            <a:avLst/>
          </a:prstGeom>
          <a:ln w="63500" cap="flat">
            <a:gradFill flip="none" rotWithShape="1">
              <a:gsLst>
                <a:gs pos="0">
                  <a:schemeClr val="accent1">
                    <a:lumMod val="20000"/>
                    <a:lumOff val="80000"/>
                  </a:schemeClr>
                </a:gs>
                <a:gs pos="53000">
                  <a:schemeClr val="accent1"/>
                </a:gs>
                <a:gs pos="100000">
                  <a:schemeClr val="accent1">
                    <a:lumMod val="20000"/>
                    <a:lumOff val="8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图片 1"/>
          <p:cNvPicPr>
            <a:picLocks noChangeAspect="1"/>
          </p:cNvPicPr>
          <p:nvPr userDrawn="1"/>
        </p:nvPicPr>
        <p:blipFill rotWithShape="1">
          <a:blip r:embed="rId3"/>
          <a:srcRect b="88922"/>
          <a:stretch>
            <a:fillRect/>
          </a:stretch>
        </p:blipFill>
        <p:spPr>
          <a:xfrm>
            <a:off x="0" y="6350"/>
            <a:ext cx="12192000" cy="758354"/>
          </a:xfrm>
          <a:prstGeom prst="rect">
            <a:avLst/>
          </a:prstGeom>
          <a:noFill/>
          <a:ln w="9525">
            <a:noFill/>
          </a:ln>
        </p:spPr>
      </p:pic>
    </p:spTree>
    <p:extLst>
      <p:ext uri="{BB962C8B-B14F-4D97-AF65-F5344CB8AC3E}">
        <p14:creationId xmlns:p14="http://schemas.microsoft.com/office/powerpoint/2010/main" val="241937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pic>
        <p:nvPicPr>
          <p:cNvPr id="7" name="图片 1">
            <a:extLst>
              <a:ext uri="{FF2B5EF4-FFF2-40B4-BE49-F238E27FC236}">
                <a16:creationId xmlns:a16="http://schemas.microsoft.com/office/drawing/2014/main" id="{6A7DBE1E-EDD3-481A-857E-7C3D9830505F}"/>
              </a:ext>
            </a:extLst>
          </p:cNvPr>
          <p:cNvPicPr>
            <a:picLocks noChangeAspect="1"/>
          </p:cNvPicPr>
          <p:nvPr userDrawn="1"/>
        </p:nvPicPr>
        <p:blipFill rotWithShape="1">
          <a:blip r:embed="rId2"/>
          <a:srcRect b="88922"/>
          <a:stretch>
            <a:fillRect/>
          </a:stretch>
        </p:blipFill>
        <p:spPr>
          <a:xfrm>
            <a:off x="0" y="6350"/>
            <a:ext cx="12192000" cy="758354"/>
          </a:xfrm>
          <a:prstGeom prst="rect">
            <a:avLst/>
          </a:prstGeom>
          <a:noFill/>
          <a:ln w="9525">
            <a:noFill/>
          </a:ln>
        </p:spPr>
      </p:pic>
      <p:sp>
        <p:nvSpPr>
          <p:cNvPr id="8" name="AutoShape 4">
            <a:extLst>
              <a:ext uri="{FF2B5EF4-FFF2-40B4-BE49-F238E27FC236}">
                <a16:creationId xmlns:a16="http://schemas.microsoft.com/office/drawing/2014/main" id="{F310E21A-0CD3-47C2-AEA4-8342A9ADF840}"/>
              </a:ext>
            </a:extLst>
          </p:cNvPr>
          <p:cNvSpPr/>
          <p:nvPr userDrawn="1"/>
        </p:nvSpPr>
        <p:spPr bwMode="auto">
          <a:xfrm>
            <a:off x="425569" y="1412779"/>
            <a:ext cx="11352363" cy="69341"/>
          </a:xfrm>
          <a:custGeom>
            <a:avLst/>
            <a:gdLst>
              <a:gd name="T0" fmla="*/ 0 w 1000"/>
              <a:gd name="T1" fmla="*/ 0 h 1000"/>
              <a:gd name="T2" fmla="*/ 2147483646 w 1000"/>
              <a:gd name="T3" fmla="*/ 0 h 1000"/>
              <a:gd name="T4" fmla="*/ 2147483646 w 1000"/>
              <a:gd name="T5" fmla="*/ 1756232435 h 1000"/>
              <a:gd name="T6" fmla="*/ 0 w 1000"/>
              <a:gd name="T7" fmla="*/ 1756232435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cmpd="sng">
            <a:solidFill>
              <a:srgbClr val="0070C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384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spTree>
    <p:extLst>
      <p:ext uri="{BB962C8B-B14F-4D97-AF65-F5344CB8AC3E}">
        <p14:creationId xmlns:p14="http://schemas.microsoft.com/office/powerpoint/2010/main" val="357424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spTree>
    <p:extLst>
      <p:ext uri="{BB962C8B-B14F-4D97-AF65-F5344CB8AC3E}">
        <p14:creationId xmlns:p14="http://schemas.microsoft.com/office/powerpoint/2010/main" val="43696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8" name="Footer Placeholder 7"/>
          <p:cNvSpPr>
            <a:spLocks noGrp="1"/>
          </p:cNvSpPr>
          <p:nvPr>
            <p:ph type="ftr" sz="quarter" idx="11"/>
          </p:nvPr>
        </p:nvSpPr>
        <p:spPr/>
        <p:txBody>
          <a:bodyPr/>
          <a:lstStyle/>
          <a:p>
            <a:pPr defTabSz="457200"/>
            <a:endParaRPr lang="zh-CN" altLang="en-US">
              <a:solidFill>
                <a:prstClr val="black"/>
              </a:solidFill>
            </a:endParaRPr>
          </a:p>
        </p:txBody>
      </p:sp>
      <p:sp>
        <p:nvSpPr>
          <p:cNvPr id="9" name="Slide Number Placeholder 8"/>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51199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4" name="Footer Placeholder 3"/>
          <p:cNvSpPr>
            <a:spLocks noGrp="1"/>
          </p:cNvSpPr>
          <p:nvPr>
            <p:ph type="ftr" sz="quarter" idx="11"/>
          </p:nvPr>
        </p:nvSpPr>
        <p:spPr/>
        <p:txBody>
          <a:bodyPr/>
          <a:lstStyle/>
          <a:p>
            <a:pPr defTabSz="457200"/>
            <a:endParaRPr lang="zh-CN" altLang="en-US">
              <a:solidFill>
                <a:prstClr val="black"/>
              </a:solidFill>
            </a:endParaRPr>
          </a:p>
        </p:txBody>
      </p:sp>
      <p:sp>
        <p:nvSpPr>
          <p:cNvPr id="5" name="Slide Number Placeholder 4"/>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84916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3" name="Footer Placeholder 2"/>
          <p:cNvSpPr>
            <a:spLocks noGrp="1"/>
          </p:cNvSpPr>
          <p:nvPr>
            <p:ph type="ftr" sz="quarter" idx="11"/>
          </p:nvPr>
        </p:nvSpPr>
        <p:spPr/>
        <p:txBody>
          <a:bodyPr/>
          <a:lstStyle/>
          <a:p>
            <a:pPr defTabSz="457200"/>
            <a:endParaRPr lang="zh-CN" altLang="en-US">
              <a:solidFill>
                <a:prstClr val="black"/>
              </a:solidFill>
            </a:endParaRPr>
          </a:p>
        </p:txBody>
      </p:sp>
      <p:sp>
        <p:nvSpPr>
          <p:cNvPr id="4" name="Slide Number Placeholder 3"/>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18621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6" name="Footer Placeholder 5"/>
          <p:cNvSpPr>
            <a:spLocks noGrp="1"/>
          </p:cNvSpPr>
          <p:nvPr>
            <p:ph type="ftr" sz="quarter" idx="11"/>
          </p:nvPr>
        </p:nvSpPr>
        <p:spPr/>
        <p:txBody>
          <a:bodyPr/>
          <a:lstStyle/>
          <a:p>
            <a:pPr defTabSz="457200"/>
            <a:endParaRPr lang="zh-CN" altLang="en-US">
              <a:solidFill>
                <a:prstClr val="black"/>
              </a:solidFill>
            </a:endParaRPr>
          </a:p>
        </p:txBody>
      </p:sp>
      <p:sp>
        <p:nvSpPr>
          <p:cNvPr id="7" name="Slide Number Placeholder 6"/>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6171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457200"/>
            <a:fld id="{73446D3E-4EF7-485E-8328-1790C8CA42B8}" type="datetimeFigureOut">
              <a:rPr lang="zh-CN" altLang="en-US" smtClean="0">
                <a:solidFill>
                  <a:prstClr val="black"/>
                </a:solidFill>
              </a:rPr>
              <a:pPr defTabSz="457200"/>
              <a:t>2020/12/27</a:t>
            </a:fld>
            <a:endParaRPr lang="zh-CN" altLang="en-US">
              <a:solidFill>
                <a:prstClr val="black"/>
              </a:solidFill>
            </a:endParaRPr>
          </a:p>
        </p:txBody>
      </p:sp>
      <p:sp>
        <p:nvSpPr>
          <p:cNvPr id="6" name="Footer Placeholder 5"/>
          <p:cNvSpPr>
            <a:spLocks noGrp="1"/>
          </p:cNvSpPr>
          <p:nvPr>
            <p:ph type="ftr" sz="quarter" idx="11"/>
          </p:nvPr>
        </p:nvSpPr>
        <p:spPr/>
        <p:txBody>
          <a:bodyPr/>
          <a:lstStyle/>
          <a:p>
            <a:pPr defTabSz="457200"/>
            <a:endParaRPr lang="zh-CN" altLang="en-US">
              <a:solidFill>
                <a:prstClr val="black"/>
              </a:solidFill>
            </a:endParaRPr>
          </a:p>
        </p:txBody>
      </p:sp>
      <p:sp>
        <p:nvSpPr>
          <p:cNvPr id="7" name="Slide Number Placeholder 6"/>
          <p:cNvSpPr>
            <a:spLocks noGrp="1"/>
          </p:cNvSpPr>
          <p:nvPr>
            <p:ph type="sldNum" sz="quarter" idx="12"/>
          </p:nvPr>
        </p:nvSpPr>
        <p:spPr/>
        <p:txBody>
          <a:bodyPr/>
          <a:lstStyle/>
          <a:p>
            <a:pPr defTabSz="457200"/>
            <a:fld id="{2CD73AE1-F57B-42E6-912D-6FB3172E0EA2}" type="slidenum">
              <a:rPr lang="zh-CN" altLang="en-US" smtClean="0">
                <a:solidFill>
                  <a:prstClr val="black"/>
                </a:solidFill>
              </a:rPr>
              <a:pPr defTabSz="457200"/>
              <a:t>‹#›</a:t>
            </a:fld>
            <a:endParaRPr lang="zh-CN" altLang="en-US">
              <a:solidFill>
                <a:prstClr val="black"/>
              </a:solidFill>
            </a:endParaRPr>
          </a:p>
        </p:txBody>
      </p:sp>
    </p:spTree>
    <p:extLst>
      <p:ext uri="{BB962C8B-B14F-4D97-AF65-F5344CB8AC3E}">
        <p14:creationId xmlns:p14="http://schemas.microsoft.com/office/powerpoint/2010/main" val="169795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C764DE79-268F-4C1A-8933-263129D2AF90}" type="datetimeFigureOut">
              <a:rPr lang="en-US" smtClean="0">
                <a:solidFill>
                  <a:prstClr val="black">
                    <a:tint val="75000"/>
                  </a:prstClr>
                </a:solidFill>
              </a:rPr>
              <a:pPr defTabSz="457200"/>
              <a:t>12/27/2020</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Aft>
                <a:spcPct val="0"/>
              </a:spcAft>
              <a:defRPr/>
            </a:pPr>
            <a:fld id="{6A90D09A-ED5D-47CC-A45F-D492BA9A6C1B}" type="slidenum">
              <a:rPr lang="en-US" altLang="zh-CN" smtClean="0">
                <a:solidFill>
                  <a:prstClr val="black"/>
                </a:solidFill>
                <a:latin typeface="Arial" panose="020B0604020202020204" pitchFamily="34" charset="0"/>
              </a:rPr>
              <a:pPr defTabSz="457200" fontAlgn="base">
                <a:spcAft>
                  <a:spcPct val="0"/>
                </a:spcAft>
                <a:defRPr/>
              </a:pPr>
              <a:t>‹#›</a:t>
            </a:fld>
            <a:endParaRPr lang="en-US" altLang="zh-CN" dirty="0">
              <a:solidFill>
                <a:prstClr val="black"/>
              </a:solidFill>
              <a:latin typeface="Arial" panose="020B0604020202020204" pitchFamily="34" charset="0"/>
            </a:endParaRPr>
          </a:p>
        </p:txBody>
      </p:sp>
      <p:pic>
        <p:nvPicPr>
          <p:cNvPr id="7" name="图片 1">
            <a:extLst>
              <a:ext uri="{FF2B5EF4-FFF2-40B4-BE49-F238E27FC236}">
                <a16:creationId xmlns:a16="http://schemas.microsoft.com/office/drawing/2014/main" id="{71617CBC-7A1A-48B1-9857-26DC587D2C43}"/>
              </a:ext>
            </a:extLst>
          </p:cNvPr>
          <p:cNvPicPr>
            <a:picLocks noChangeAspect="1"/>
          </p:cNvPicPr>
          <p:nvPr userDrawn="1"/>
        </p:nvPicPr>
        <p:blipFill rotWithShape="1">
          <a:blip r:embed="rId16"/>
          <a:srcRect b="88922"/>
          <a:stretch>
            <a:fillRect/>
          </a:stretch>
        </p:blipFill>
        <p:spPr>
          <a:xfrm>
            <a:off x="0" y="6350"/>
            <a:ext cx="12192000" cy="758354"/>
          </a:xfrm>
          <a:prstGeom prst="rect">
            <a:avLst/>
          </a:prstGeom>
          <a:noFill/>
          <a:ln w="9525">
            <a:noFill/>
          </a:ln>
        </p:spPr>
      </p:pic>
    </p:spTree>
    <p:extLst>
      <p:ext uri="{BB962C8B-B14F-4D97-AF65-F5344CB8AC3E}">
        <p14:creationId xmlns:p14="http://schemas.microsoft.com/office/powerpoint/2010/main" val="2556004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1A5455-E91B-4E92-847C-CEDBA9C2CC06}"/>
              </a:ext>
            </a:extLst>
          </p:cNvPr>
          <p:cNvSpPr>
            <a:spLocks noGrp="1"/>
          </p:cNvSpPr>
          <p:nvPr>
            <p:ph type="title"/>
          </p:nvPr>
        </p:nvSpPr>
        <p:spPr/>
        <p:txBody>
          <a:bodyPr/>
          <a:lstStyle/>
          <a:p>
            <a:r>
              <a:rPr lang="zh-CN" altLang="en-US" dirty="0"/>
              <a:t>分布式系统一致性综述</a:t>
            </a:r>
          </a:p>
        </p:txBody>
      </p:sp>
      <p:sp>
        <p:nvSpPr>
          <p:cNvPr id="2" name="文本框 1">
            <a:extLst>
              <a:ext uri="{FF2B5EF4-FFF2-40B4-BE49-F238E27FC236}">
                <a16:creationId xmlns:a16="http://schemas.microsoft.com/office/drawing/2014/main" id="{497108C5-EE1E-445F-A2B7-37CAECAB6DE1}"/>
              </a:ext>
            </a:extLst>
          </p:cNvPr>
          <p:cNvSpPr txBox="1"/>
          <p:nvPr/>
        </p:nvSpPr>
        <p:spPr>
          <a:xfrm>
            <a:off x="9780608" y="3692324"/>
            <a:ext cx="1585731" cy="584775"/>
          </a:xfrm>
          <a:prstGeom prst="rect">
            <a:avLst/>
          </a:prstGeom>
          <a:noFill/>
        </p:spPr>
        <p:txBody>
          <a:bodyPr wrap="square" rtlCol="0">
            <a:spAutoFit/>
          </a:bodyPr>
          <a:lstStyle/>
          <a:p>
            <a:r>
              <a:rPr lang="zh-CN" altLang="en-US" sz="3200" dirty="0">
                <a:latin typeface="等线 Light (标题)"/>
              </a:rPr>
              <a:t>洪旺</a:t>
            </a:r>
          </a:p>
        </p:txBody>
      </p:sp>
    </p:spTree>
    <p:extLst>
      <p:ext uri="{BB962C8B-B14F-4D97-AF65-F5344CB8AC3E}">
        <p14:creationId xmlns:p14="http://schemas.microsoft.com/office/powerpoint/2010/main" val="283627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7C08F-9705-420C-94A6-B97360E27C3A}"/>
              </a:ext>
            </a:extLst>
          </p:cNvPr>
          <p:cNvSpPr>
            <a:spLocks noGrp="1"/>
          </p:cNvSpPr>
          <p:nvPr>
            <p:ph type="title"/>
          </p:nvPr>
        </p:nvSpPr>
        <p:spPr/>
        <p:txBody>
          <a:bodyPr/>
          <a:lstStyle/>
          <a:p>
            <a:r>
              <a:rPr lang="zh-CN" altLang="en-US" dirty="0"/>
              <a:t>一致性定义</a:t>
            </a:r>
          </a:p>
        </p:txBody>
      </p:sp>
      <p:sp>
        <p:nvSpPr>
          <p:cNvPr id="4" name="箭头: 左右 3">
            <a:extLst>
              <a:ext uri="{FF2B5EF4-FFF2-40B4-BE49-F238E27FC236}">
                <a16:creationId xmlns:a16="http://schemas.microsoft.com/office/drawing/2014/main" id="{2FF53A5A-B38F-4F25-A989-1C698AD9986F}"/>
              </a:ext>
            </a:extLst>
          </p:cNvPr>
          <p:cNvSpPr/>
          <p:nvPr/>
        </p:nvSpPr>
        <p:spPr>
          <a:xfrm>
            <a:off x="555585" y="3429000"/>
            <a:ext cx="10798215" cy="821803"/>
          </a:xfrm>
          <a:prstGeom prst="leftRightArrow">
            <a:avLst/>
          </a:prstGeom>
          <a:gradFill flip="none" rotWithShape="1">
            <a:gsLst>
              <a:gs pos="0">
                <a:schemeClr val="accent4">
                  <a:lumMod val="0"/>
                  <a:lumOff val="100000"/>
                </a:schemeClr>
              </a:gs>
              <a:gs pos="0">
                <a:schemeClr val="accent4">
                  <a:lumMod val="0"/>
                  <a:lumOff val="100000"/>
                </a:schemeClr>
              </a:gs>
              <a:gs pos="100000">
                <a:schemeClr val="accent4">
                  <a:lumMod val="10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4434349-012F-49BC-9A38-4D58A92C6940}"/>
              </a:ext>
            </a:extLst>
          </p:cNvPr>
          <p:cNvSpPr txBox="1"/>
          <p:nvPr/>
        </p:nvSpPr>
        <p:spPr>
          <a:xfrm>
            <a:off x="324091" y="4421529"/>
            <a:ext cx="1377387" cy="370390"/>
          </a:xfrm>
          <a:prstGeom prst="rect">
            <a:avLst/>
          </a:prstGeom>
          <a:noFill/>
        </p:spPr>
        <p:txBody>
          <a:bodyPr wrap="square" rtlCol="0">
            <a:spAutoFit/>
          </a:bodyPr>
          <a:lstStyle/>
          <a:p>
            <a:r>
              <a:rPr lang="zh-CN" altLang="en-US" dirty="0"/>
              <a:t>线性一致性</a:t>
            </a:r>
          </a:p>
        </p:txBody>
      </p:sp>
      <p:sp>
        <p:nvSpPr>
          <p:cNvPr id="6" name="文本框 5">
            <a:extLst>
              <a:ext uri="{FF2B5EF4-FFF2-40B4-BE49-F238E27FC236}">
                <a16:creationId xmlns:a16="http://schemas.microsoft.com/office/drawing/2014/main" id="{B4EAD0A6-8E56-4335-9000-8E15CD2D345B}"/>
              </a:ext>
            </a:extLst>
          </p:cNvPr>
          <p:cNvSpPr txBox="1"/>
          <p:nvPr/>
        </p:nvSpPr>
        <p:spPr>
          <a:xfrm>
            <a:off x="10291822" y="4421529"/>
            <a:ext cx="1377387" cy="369332"/>
          </a:xfrm>
          <a:prstGeom prst="rect">
            <a:avLst/>
          </a:prstGeom>
          <a:noFill/>
        </p:spPr>
        <p:txBody>
          <a:bodyPr wrap="square" rtlCol="0">
            <a:spAutoFit/>
          </a:bodyPr>
          <a:lstStyle/>
          <a:p>
            <a:r>
              <a:rPr lang="zh-CN" altLang="en-US" dirty="0"/>
              <a:t>最终一致性</a:t>
            </a:r>
          </a:p>
        </p:txBody>
      </p:sp>
      <p:sp>
        <p:nvSpPr>
          <p:cNvPr id="7" name="文本框 6">
            <a:extLst>
              <a:ext uri="{FF2B5EF4-FFF2-40B4-BE49-F238E27FC236}">
                <a16:creationId xmlns:a16="http://schemas.microsoft.com/office/drawing/2014/main" id="{AEA9D098-F859-4136-80A2-BE40046BDC80}"/>
              </a:ext>
            </a:extLst>
          </p:cNvPr>
          <p:cNvSpPr txBox="1"/>
          <p:nvPr/>
        </p:nvSpPr>
        <p:spPr>
          <a:xfrm>
            <a:off x="2795044" y="4421529"/>
            <a:ext cx="1377387" cy="369332"/>
          </a:xfrm>
          <a:prstGeom prst="rect">
            <a:avLst/>
          </a:prstGeom>
          <a:noFill/>
        </p:spPr>
        <p:txBody>
          <a:bodyPr wrap="square" rtlCol="0">
            <a:spAutoFit/>
          </a:bodyPr>
          <a:lstStyle/>
          <a:p>
            <a:r>
              <a:rPr lang="zh-CN" altLang="en-US" dirty="0"/>
              <a:t>因果一致性</a:t>
            </a:r>
          </a:p>
        </p:txBody>
      </p:sp>
      <p:sp>
        <p:nvSpPr>
          <p:cNvPr id="8" name="文本框 7">
            <a:extLst>
              <a:ext uri="{FF2B5EF4-FFF2-40B4-BE49-F238E27FC236}">
                <a16:creationId xmlns:a16="http://schemas.microsoft.com/office/drawing/2014/main" id="{FEC34C1F-CC2C-4BFC-90E7-AE6D16354634}"/>
              </a:ext>
            </a:extLst>
          </p:cNvPr>
          <p:cNvSpPr txBox="1"/>
          <p:nvPr/>
        </p:nvSpPr>
        <p:spPr>
          <a:xfrm>
            <a:off x="5265998" y="4420471"/>
            <a:ext cx="1377387" cy="369332"/>
          </a:xfrm>
          <a:prstGeom prst="rect">
            <a:avLst/>
          </a:prstGeom>
          <a:noFill/>
        </p:spPr>
        <p:txBody>
          <a:bodyPr wrap="square" rtlCol="0">
            <a:spAutoFit/>
          </a:bodyPr>
          <a:lstStyle/>
          <a:p>
            <a:r>
              <a:rPr lang="zh-CN" altLang="en-US" dirty="0"/>
              <a:t>读写一致性</a:t>
            </a:r>
          </a:p>
        </p:txBody>
      </p:sp>
      <p:sp>
        <p:nvSpPr>
          <p:cNvPr id="9" name="文本框 8">
            <a:extLst>
              <a:ext uri="{FF2B5EF4-FFF2-40B4-BE49-F238E27FC236}">
                <a16:creationId xmlns:a16="http://schemas.microsoft.com/office/drawing/2014/main" id="{F98BE7DC-84EC-412A-9191-8FA0BBD5FB22}"/>
              </a:ext>
            </a:extLst>
          </p:cNvPr>
          <p:cNvSpPr txBox="1"/>
          <p:nvPr/>
        </p:nvSpPr>
        <p:spPr>
          <a:xfrm>
            <a:off x="8019569" y="4420471"/>
            <a:ext cx="1377387" cy="369332"/>
          </a:xfrm>
          <a:prstGeom prst="rect">
            <a:avLst/>
          </a:prstGeom>
          <a:noFill/>
        </p:spPr>
        <p:txBody>
          <a:bodyPr wrap="square" rtlCol="0">
            <a:spAutoFit/>
          </a:bodyPr>
          <a:lstStyle/>
          <a:p>
            <a:r>
              <a:rPr lang="zh-CN" altLang="en-US" dirty="0"/>
              <a:t>单调读</a:t>
            </a:r>
          </a:p>
        </p:txBody>
      </p:sp>
      <p:sp>
        <p:nvSpPr>
          <p:cNvPr id="10" name="文本框 9">
            <a:extLst>
              <a:ext uri="{FF2B5EF4-FFF2-40B4-BE49-F238E27FC236}">
                <a16:creationId xmlns:a16="http://schemas.microsoft.com/office/drawing/2014/main" id="{5648CC31-2942-4F68-AD51-BA593EF06BAF}"/>
              </a:ext>
            </a:extLst>
          </p:cNvPr>
          <p:cNvSpPr txBox="1"/>
          <p:nvPr/>
        </p:nvSpPr>
        <p:spPr>
          <a:xfrm>
            <a:off x="393539" y="2782669"/>
            <a:ext cx="1875099" cy="646331"/>
          </a:xfrm>
          <a:prstGeom prst="rect">
            <a:avLst/>
          </a:prstGeom>
          <a:noFill/>
        </p:spPr>
        <p:txBody>
          <a:bodyPr wrap="square" rtlCol="0">
            <a:spAutoFit/>
          </a:bodyPr>
          <a:lstStyle/>
          <a:p>
            <a:r>
              <a:rPr lang="en-US" altLang="zh-CN" sz="3600" dirty="0"/>
              <a:t>Strong</a:t>
            </a:r>
            <a:endParaRPr lang="zh-CN" altLang="en-US" sz="3600" dirty="0"/>
          </a:p>
        </p:txBody>
      </p:sp>
      <p:sp>
        <p:nvSpPr>
          <p:cNvPr id="11" name="文本框 10">
            <a:extLst>
              <a:ext uri="{FF2B5EF4-FFF2-40B4-BE49-F238E27FC236}">
                <a16:creationId xmlns:a16="http://schemas.microsoft.com/office/drawing/2014/main" id="{8C53393D-CAC3-4F7C-B799-A37561594844}"/>
              </a:ext>
            </a:extLst>
          </p:cNvPr>
          <p:cNvSpPr txBox="1"/>
          <p:nvPr/>
        </p:nvSpPr>
        <p:spPr>
          <a:xfrm>
            <a:off x="5158450" y="2782668"/>
            <a:ext cx="1875099" cy="646331"/>
          </a:xfrm>
          <a:prstGeom prst="rect">
            <a:avLst/>
          </a:prstGeom>
          <a:noFill/>
        </p:spPr>
        <p:txBody>
          <a:bodyPr wrap="square" rtlCol="0">
            <a:spAutoFit/>
          </a:bodyPr>
          <a:lstStyle/>
          <a:p>
            <a:r>
              <a:rPr lang="en-US" altLang="zh-CN" sz="3600" dirty="0"/>
              <a:t>Weak</a:t>
            </a:r>
            <a:endParaRPr lang="zh-CN" altLang="en-US" sz="3600" dirty="0"/>
          </a:p>
        </p:txBody>
      </p:sp>
      <p:sp>
        <p:nvSpPr>
          <p:cNvPr id="12" name="文本框 11">
            <a:extLst>
              <a:ext uri="{FF2B5EF4-FFF2-40B4-BE49-F238E27FC236}">
                <a16:creationId xmlns:a16="http://schemas.microsoft.com/office/drawing/2014/main" id="{CE450CD7-FDF8-4880-9640-DAE9D937ABE6}"/>
              </a:ext>
            </a:extLst>
          </p:cNvPr>
          <p:cNvSpPr txBox="1"/>
          <p:nvPr/>
        </p:nvSpPr>
        <p:spPr>
          <a:xfrm>
            <a:off x="9637855" y="2782668"/>
            <a:ext cx="2160606" cy="646331"/>
          </a:xfrm>
          <a:prstGeom prst="rect">
            <a:avLst/>
          </a:prstGeom>
          <a:noFill/>
        </p:spPr>
        <p:txBody>
          <a:bodyPr wrap="square" rtlCol="0">
            <a:spAutoFit/>
          </a:bodyPr>
          <a:lstStyle/>
          <a:p>
            <a:r>
              <a:rPr lang="en-US" altLang="zh-CN" sz="3600" dirty="0"/>
              <a:t>Eventually</a:t>
            </a:r>
            <a:endParaRPr lang="zh-CN" altLang="en-US" sz="3600" dirty="0"/>
          </a:p>
        </p:txBody>
      </p:sp>
    </p:spTree>
    <p:extLst>
      <p:ext uri="{BB962C8B-B14F-4D97-AF65-F5344CB8AC3E}">
        <p14:creationId xmlns:p14="http://schemas.microsoft.com/office/powerpoint/2010/main" val="387669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84F060-6E28-4D02-B7A0-3091C37CB173}"/>
              </a:ext>
            </a:extLst>
          </p:cNvPr>
          <p:cNvPicPr>
            <a:picLocks noChangeAspect="1"/>
          </p:cNvPicPr>
          <p:nvPr/>
        </p:nvPicPr>
        <p:blipFill>
          <a:blip r:embed="rId2"/>
          <a:stretch>
            <a:fillRect/>
          </a:stretch>
        </p:blipFill>
        <p:spPr>
          <a:xfrm>
            <a:off x="2178786" y="1557057"/>
            <a:ext cx="7834427" cy="3743885"/>
          </a:xfrm>
          <a:prstGeom prst="rect">
            <a:avLst/>
          </a:prstGeom>
        </p:spPr>
      </p:pic>
    </p:spTree>
    <p:extLst>
      <p:ext uri="{BB962C8B-B14F-4D97-AF65-F5344CB8AC3E}">
        <p14:creationId xmlns:p14="http://schemas.microsoft.com/office/powerpoint/2010/main" val="380735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C2B13-5760-47CD-A2F5-7230E8417A1F}"/>
              </a:ext>
            </a:extLst>
          </p:cNvPr>
          <p:cNvSpPr>
            <a:spLocks noGrp="1"/>
          </p:cNvSpPr>
          <p:nvPr>
            <p:ph type="title"/>
          </p:nvPr>
        </p:nvSpPr>
        <p:spPr/>
        <p:txBody>
          <a:bodyPr/>
          <a:lstStyle/>
          <a:p>
            <a:r>
              <a:rPr lang="en-US" altLang="zh-CN" dirty="0"/>
              <a:t>Master-Slave</a:t>
            </a:r>
            <a:endParaRPr lang="zh-CN" altLang="en-US" dirty="0"/>
          </a:p>
        </p:txBody>
      </p:sp>
      <p:sp>
        <p:nvSpPr>
          <p:cNvPr id="3" name="内容占位符 2">
            <a:extLst>
              <a:ext uri="{FF2B5EF4-FFF2-40B4-BE49-F238E27FC236}">
                <a16:creationId xmlns:a16="http://schemas.microsoft.com/office/drawing/2014/main" id="{93AD8138-8F05-4B8A-A832-5F6E7E3C2CA6}"/>
              </a:ext>
            </a:extLst>
          </p:cNvPr>
          <p:cNvSpPr>
            <a:spLocks noGrp="1"/>
          </p:cNvSpPr>
          <p:nvPr>
            <p:ph idx="1"/>
          </p:nvPr>
        </p:nvSpPr>
        <p:spPr/>
        <p:txBody>
          <a:bodyPr/>
          <a:lstStyle/>
          <a:p>
            <a:r>
              <a:rPr lang="en-US" altLang="zh-CN" dirty="0"/>
              <a:t>1</a:t>
            </a:r>
            <a:r>
              <a:rPr lang="zh-CN" altLang="en-US" dirty="0"/>
              <a:t>）读写请求都由</a:t>
            </a:r>
            <a:r>
              <a:rPr lang="en-US" altLang="zh-CN" dirty="0"/>
              <a:t>Master</a:t>
            </a:r>
            <a:r>
              <a:rPr lang="zh-CN" altLang="en-US" dirty="0"/>
              <a:t>负责。</a:t>
            </a:r>
            <a:endParaRPr lang="en-US" altLang="zh-CN" dirty="0"/>
          </a:p>
          <a:p>
            <a:r>
              <a:rPr lang="en-US" altLang="zh-CN" dirty="0"/>
              <a:t>2</a:t>
            </a:r>
            <a:r>
              <a:rPr lang="zh-CN" altLang="en-US" dirty="0"/>
              <a:t>）数据写到</a:t>
            </a:r>
            <a:r>
              <a:rPr lang="en-US" altLang="zh-CN" dirty="0"/>
              <a:t>Master</a:t>
            </a:r>
            <a:r>
              <a:rPr lang="zh-CN" altLang="en-US" dirty="0"/>
              <a:t>上后，由</a:t>
            </a:r>
            <a:r>
              <a:rPr lang="en-US" altLang="zh-CN" dirty="0"/>
              <a:t>Master</a:t>
            </a:r>
            <a:r>
              <a:rPr lang="zh-CN" altLang="en-US" dirty="0"/>
              <a:t>异步复制到</a:t>
            </a:r>
            <a:r>
              <a:rPr lang="en-US" altLang="zh-CN" dirty="0"/>
              <a:t>Slave</a:t>
            </a:r>
            <a:r>
              <a:rPr lang="zh-CN" altLang="en-US" dirty="0"/>
              <a:t>上。</a:t>
            </a:r>
            <a:endParaRPr lang="en-US" altLang="zh-CN" dirty="0"/>
          </a:p>
          <a:p>
            <a:endParaRPr lang="en-US" altLang="zh-CN" dirty="0"/>
          </a:p>
          <a:p>
            <a:endParaRPr lang="en-US" altLang="zh-CN" dirty="0"/>
          </a:p>
          <a:p>
            <a:r>
              <a:rPr lang="zh-CN" altLang="en-US" dirty="0"/>
              <a:t>实现简单、结构简单</a:t>
            </a:r>
            <a:endParaRPr lang="en-US" altLang="zh-CN" dirty="0"/>
          </a:p>
          <a:p>
            <a:r>
              <a:rPr lang="zh-CN" altLang="en-US" dirty="0"/>
              <a:t>问题：</a:t>
            </a:r>
            <a:r>
              <a:rPr lang="en-US" altLang="zh-CN" dirty="0"/>
              <a:t>a</a:t>
            </a:r>
            <a:r>
              <a:rPr lang="zh-CN" altLang="en-US" dirty="0"/>
              <a:t>）单点失效</a:t>
            </a:r>
            <a:endParaRPr lang="en-US" altLang="zh-CN" dirty="0"/>
          </a:p>
          <a:p>
            <a:pPr marL="0" indent="0">
              <a:buNone/>
            </a:pPr>
            <a:r>
              <a:rPr lang="en-US" altLang="zh-CN" dirty="0"/>
              <a:t>	     b</a:t>
            </a:r>
            <a:r>
              <a:rPr lang="zh-CN" altLang="en-US" dirty="0"/>
              <a:t>）</a:t>
            </a:r>
            <a:r>
              <a:rPr lang="en-US" altLang="zh-CN" dirty="0"/>
              <a:t>Slave</a:t>
            </a:r>
            <a:r>
              <a:rPr lang="zh-CN" altLang="en-US" dirty="0"/>
              <a:t>节点失败出现数据不一致</a:t>
            </a:r>
            <a:endParaRPr lang="en-US" altLang="zh-CN" dirty="0"/>
          </a:p>
          <a:p>
            <a:pPr marL="0" indent="0">
              <a:buNone/>
            </a:pPr>
            <a:endParaRPr lang="en-US" altLang="zh-CN" dirty="0"/>
          </a:p>
        </p:txBody>
      </p:sp>
    </p:spTree>
    <p:extLst>
      <p:ext uri="{BB962C8B-B14F-4D97-AF65-F5344CB8AC3E}">
        <p14:creationId xmlns:p14="http://schemas.microsoft.com/office/powerpoint/2010/main" val="326889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6294B-3D16-4356-8CCD-FA2074F33769}"/>
              </a:ext>
            </a:extLst>
          </p:cNvPr>
          <p:cNvSpPr>
            <a:spLocks noGrp="1"/>
          </p:cNvSpPr>
          <p:nvPr>
            <p:ph type="title"/>
          </p:nvPr>
        </p:nvSpPr>
        <p:spPr/>
        <p:txBody>
          <a:bodyPr/>
          <a:lstStyle/>
          <a:p>
            <a:r>
              <a:rPr lang="en-US" altLang="zh-CN" dirty="0"/>
              <a:t>Master-Master</a:t>
            </a:r>
            <a:endParaRPr lang="zh-CN" altLang="en-US" dirty="0"/>
          </a:p>
        </p:txBody>
      </p:sp>
      <p:sp>
        <p:nvSpPr>
          <p:cNvPr id="3" name="内容占位符 2">
            <a:extLst>
              <a:ext uri="{FF2B5EF4-FFF2-40B4-BE49-F238E27FC236}">
                <a16:creationId xmlns:a16="http://schemas.microsoft.com/office/drawing/2014/main" id="{F2287BF7-FCF2-4E14-B2FF-14D6329AF267}"/>
              </a:ext>
            </a:extLst>
          </p:cNvPr>
          <p:cNvSpPr>
            <a:spLocks noGrp="1"/>
          </p:cNvSpPr>
          <p:nvPr>
            <p:ph idx="1"/>
          </p:nvPr>
        </p:nvSpPr>
        <p:spPr/>
        <p:txBody>
          <a:bodyPr/>
          <a:lstStyle/>
          <a:p>
            <a:r>
              <a:rPr lang="en-US" altLang="zh-CN" dirty="0"/>
              <a:t>1</a:t>
            </a:r>
            <a:r>
              <a:rPr lang="zh-CN" altLang="en-US" dirty="0"/>
              <a:t>）系统存在多个</a:t>
            </a:r>
            <a:r>
              <a:rPr lang="en-US" altLang="zh-CN" dirty="0"/>
              <a:t>Master</a:t>
            </a:r>
            <a:r>
              <a:rPr lang="zh-CN" altLang="en-US" dirty="0"/>
              <a:t>，每个</a:t>
            </a:r>
            <a:r>
              <a:rPr lang="en-US" altLang="zh-CN" dirty="0"/>
              <a:t>Master</a:t>
            </a:r>
            <a:r>
              <a:rPr lang="zh-CN" altLang="en-US" dirty="0"/>
              <a:t>都提供读写服务。</a:t>
            </a:r>
            <a:endParaRPr lang="en-US" altLang="zh-CN" dirty="0"/>
          </a:p>
          <a:p>
            <a:r>
              <a:rPr lang="en-US" altLang="zh-CN" dirty="0"/>
              <a:t>2</a:t>
            </a:r>
            <a:r>
              <a:rPr lang="zh-CN" altLang="en-US" dirty="0"/>
              <a:t>）</a:t>
            </a:r>
            <a:r>
              <a:rPr lang="en-US" altLang="zh-CN" dirty="0"/>
              <a:t>Master</a:t>
            </a:r>
            <a:r>
              <a:rPr lang="zh-CN" altLang="en-US" dirty="0"/>
              <a:t>间数据同步采用异步复制。</a:t>
            </a:r>
            <a:endParaRPr lang="en-US" altLang="zh-CN" dirty="0"/>
          </a:p>
          <a:p>
            <a:endParaRPr lang="en-US" altLang="zh-CN" dirty="0"/>
          </a:p>
          <a:p>
            <a:endParaRPr lang="en-US" altLang="zh-CN" dirty="0"/>
          </a:p>
          <a:p>
            <a:r>
              <a:rPr lang="zh-CN" altLang="en-US" dirty="0"/>
              <a:t>解决了单点失效的问题，增加了系统的性能</a:t>
            </a:r>
            <a:endParaRPr lang="en-US" altLang="zh-CN" dirty="0"/>
          </a:p>
          <a:p>
            <a:r>
              <a:rPr lang="zh-CN" altLang="en-US" dirty="0"/>
              <a:t>问题：</a:t>
            </a:r>
            <a:r>
              <a:rPr lang="en-US" altLang="zh-CN" dirty="0"/>
              <a:t>a</a:t>
            </a:r>
            <a:r>
              <a:rPr lang="zh-CN" altLang="en-US" dirty="0"/>
              <a:t>）多个</a:t>
            </a:r>
            <a:r>
              <a:rPr lang="en-US" altLang="zh-CN" dirty="0"/>
              <a:t>Master</a:t>
            </a:r>
            <a:r>
              <a:rPr lang="zh-CN" altLang="en-US" dirty="0"/>
              <a:t>对同一个数据进行修改时，存在数据冲突。</a:t>
            </a:r>
            <a:endParaRPr lang="en-US" altLang="zh-CN" dirty="0"/>
          </a:p>
          <a:p>
            <a:pPr marL="0" indent="0">
              <a:buNone/>
            </a:pPr>
            <a:r>
              <a:rPr lang="en-US" altLang="zh-CN" dirty="0"/>
              <a:t>	     b</a:t>
            </a:r>
            <a:r>
              <a:rPr lang="zh-CN" altLang="en-US" dirty="0"/>
              <a:t>）当一个</a:t>
            </a:r>
            <a:r>
              <a:rPr lang="en-US" altLang="zh-CN" dirty="0"/>
              <a:t>Master</a:t>
            </a:r>
            <a:r>
              <a:rPr lang="zh-CN" altLang="en-US" dirty="0"/>
              <a:t>节点失效时，会存在数据丢失。</a:t>
            </a:r>
            <a:endParaRPr lang="en-US" altLang="zh-CN" dirty="0"/>
          </a:p>
        </p:txBody>
      </p:sp>
    </p:spTree>
    <p:extLst>
      <p:ext uri="{BB962C8B-B14F-4D97-AF65-F5344CB8AC3E}">
        <p14:creationId xmlns:p14="http://schemas.microsoft.com/office/powerpoint/2010/main" val="262197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5863C-4A7C-476B-BC97-6D5209F32975}"/>
              </a:ext>
            </a:extLst>
          </p:cNvPr>
          <p:cNvSpPr>
            <a:spLocks noGrp="1"/>
          </p:cNvSpPr>
          <p:nvPr>
            <p:ph type="title"/>
          </p:nvPr>
        </p:nvSpPr>
        <p:spPr/>
        <p:txBody>
          <a:bodyPr/>
          <a:lstStyle/>
          <a:p>
            <a:r>
              <a:rPr lang="en-US" altLang="zh-CN" dirty="0"/>
              <a:t>2PC</a:t>
            </a:r>
            <a:endParaRPr lang="zh-CN" altLang="en-US" dirty="0"/>
          </a:p>
        </p:txBody>
      </p:sp>
      <p:sp>
        <p:nvSpPr>
          <p:cNvPr id="3" name="内容占位符 2">
            <a:extLst>
              <a:ext uri="{FF2B5EF4-FFF2-40B4-BE49-F238E27FC236}">
                <a16:creationId xmlns:a16="http://schemas.microsoft.com/office/drawing/2014/main" id="{A0CEA539-C62C-4EC3-9979-EC53C422CC29}"/>
              </a:ext>
            </a:extLst>
          </p:cNvPr>
          <p:cNvSpPr>
            <a:spLocks noGrp="1"/>
          </p:cNvSpPr>
          <p:nvPr>
            <p:ph idx="1"/>
          </p:nvPr>
        </p:nvSpPr>
        <p:spPr>
          <a:xfrm>
            <a:off x="838200" y="1582556"/>
            <a:ext cx="10515600" cy="5275444"/>
          </a:xfrm>
        </p:spPr>
        <p:txBody>
          <a:bodyPr/>
          <a:lstStyle/>
          <a:p>
            <a:r>
              <a:rPr lang="en-US" altLang="zh-CN" dirty="0"/>
              <a:t>1</a:t>
            </a:r>
            <a:r>
              <a:rPr lang="zh-CN" altLang="en-US" dirty="0"/>
              <a:t>）每个节点只知道自己是否能够提交成功。而不知道其他节点的状况。当一个事务跨越多个节点时，为了保证事务的</a:t>
            </a:r>
            <a:r>
              <a:rPr lang="en-US" altLang="zh-CN" dirty="0"/>
              <a:t>ACID</a:t>
            </a:r>
            <a:r>
              <a:rPr lang="zh-CN" altLang="en-US" dirty="0"/>
              <a:t>特性。引入一个协调者来处理整个过程。</a:t>
            </a:r>
            <a:endParaRPr lang="en-US" altLang="zh-CN" dirty="0"/>
          </a:p>
          <a:p>
            <a:r>
              <a:rPr lang="en-US" altLang="zh-CN" dirty="0"/>
              <a:t>2</a:t>
            </a:r>
            <a:r>
              <a:rPr lang="zh-CN" altLang="en-US" dirty="0"/>
              <a:t>）第一阶段</a:t>
            </a:r>
            <a:r>
              <a:rPr lang="en-US" altLang="zh-CN" dirty="0"/>
              <a:t>Vote</a:t>
            </a:r>
            <a:r>
              <a:rPr lang="zh-CN" altLang="en-US" dirty="0"/>
              <a:t>，第二阶段</a:t>
            </a:r>
            <a:r>
              <a:rPr lang="en-US" altLang="zh-CN" dirty="0"/>
              <a:t>Commit</a:t>
            </a:r>
            <a:r>
              <a:rPr lang="zh-CN" altLang="en-US" dirty="0"/>
              <a:t>。</a:t>
            </a:r>
            <a:endParaRPr lang="en-US" altLang="zh-CN" dirty="0"/>
          </a:p>
          <a:p>
            <a:endParaRPr lang="en-US" altLang="zh-CN" dirty="0"/>
          </a:p>
          <a:p>
            <a:r>
              <a:rPr lang="zh-CN" altLang="en-US" dirty="0"/>
              <a:t>解决了分布式事务问题。</a:t>
            </a:r>
            <a:endParaRPr lang="en-US" altLang="zh-CN" dirty="0"/>
          </a:p>
          <a:p>
            <a:r>
              <a:rPr lang="zh-CN" altLang="en-US" dirty="0"/>
              <a:t>问题：</a:t>
            </a:r>
            <a:r>
              <a:rPr lang="en-US" altLang="zh-CN" dirty="0"/>
              <a:t>a</a:t>
            </a:r>
            <a:r>
              <a:rPr lang="zh-CN" altLang="en-US" dirty="0"/>
              <a:t>）同步阻塞，影响性能。</a:t>
            </a:r>
            <a:endParaRPr lang="en-US" altLang="zh-CN" dirty="0"/>
          </a:p>
          <a:p>
            <a:pPr marL="0" indent="0">
              <a:buNone/>
            </a:pPr>
            <a:r>
              <a:rPr lang="en-US" altLang="zh-CN" dirty="0"/>
              <a:t>	     b</a:t>
            </a:r>
            <a:r>
              <a:rPr lang="zh-CN" altLang="en-US" dirty="0"/>
              <a:t>）如果第二阶段出现网络波动，有的节点收到信息，有</a:t>
            </a:r>
            <a:r>
              <a:rPr lang="en-US" altLang="zh-CN" dirty="0"/>
              <a:t>		</a:t>
            </a:r>
            <a:r>
              <a:rPr lang="zh-CN" altLang="en-US" dirty="0"/>
              <a:t>的没有，会出现数据不一致。</a:t>
            </a:r>
            <a:endParaRPr lang="en-US" altLang="zh-CN" dirty="0"/>
          </a:p>
          <a:p>
            <a:pPr marL="0" indent="0">
              <a:buNone/>
            </a:pPr>
            <a:r>
              <a:rPr lang="en-US" altLang="zh-CN" dirty="0"/>
              <a:t>	     c</a:t>
            </a:r>
            <a:r>
              <a:rPr lang="zh-CN" altLang="en-US" dirty="0"/>
              <a:t>）单点问题。在第一阶段完成后如果协调者挂了，其他</a:t>
            </a:r>
            <a:r>
              <a:rPr lang="en-US" altLang="zh-CN" dirty="0"/>
              <a:t>	</a:t>
            </a:r>
            <a:r>
              <a:rPr lang="zh-CN" altLang="en-US" dirty="0"/>
              <a:t>节点会出现不知道该怎么办的状况。</a:t>
            </a:r>
          </a:p>
        </p:txBody>
      </p:sp>
    </p:spTree>
    <p:extLst>
      <p:ext uri="{BB962C8B-B14F-4D97-AF65-F5344CB8AC3E}">
        <p14:creationId xmlns:p14="http://schemas.microsoft.com/office/powerpoint/2010/main" val="111506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951C6-F19A-4616-8B81-0525BB84EDFB}"/>
              </a:ext>
            </a:extLst>
          </p:cNvPr>
          <p:cNvSpPr>
            <a:spLocks noGrp="1"/>
          </p:cNvSpPr>
          <p:nvPr>
            <p:ph type="title"/>
          </p:nvPr>
        </p:nvSpPr>
        <p:spPr/>
        <p:txBody>
          <a:bodyPr/>
          <a:lstStyle/>
          <a:p>
            <a:r>
              <a:rPr lang="en-US" altLang="zh-CN" dirty="0"/>
              <a:t>3PC</a:t>
            </a:r>
            <a:endParaRPr lang="zh-CN" altLang="en-US" dirty="0"/>
          </a:p>
        </p:txBody>
      </p:sp>
      <p:sp>
        <p:nvSpPr>
          <p:cNvPr id="3" name="内容占位符 2">
            <a:extLst>
              <a:ext uri="{FF2B5EF4-FFF2-40B4-BE49-F238E27FC236}">
                <a16:creationId xmlns:a16="http://schemas.microsoft.com/office/drawing/2014/main" id="{A906EC06-DB08-4CA6-B63F-3A751E187373}"/>
              </a:ext>
            </a:extLst>
          </p:cNvPr>
          <p:cNvSpPr>
            <a:spLocks noGrp="1"/>
          </p:cNvSpPr>
          <p:nvPr>
            <p:ph idx="1"/>
          </p:nvPr>
        </p:nvSpPr>
        <p:spPr/>
        <p:txBody>
          <a:bodyPr/>
          <a:lstStyle/>
          <a:p>
            <a:r>
              <a:rPr lang="en-US" altLang="zh-CN" dirty="0"/>
              <a:t>1</a:t>
            </a:r>
            <a:r>
              <a:rPr lang="zh-CN" altLang="en-US" dirty="0"/>
              <a:t>）将</a:t>
            </a:r>
            <a:r>
              <a:rPr lang="en-US" altLang="zh-CN" dirty="0"/>
              <a:t>2PC</a:t>
            </a:r>
            <a:r>
              <a:rPr lang="zh-CN" altLang="en-US" dirty="0"/>
              <a:t>的第一阶段划分为两个阶段</a:t>
            </a:r>
            <a:endParaRPr lang="en-US" altLang="zh-CN" dirty="0"/>
          </a:p>
          <a:p>
            <a:r>
              <a:rPr lang="en-US" altLang="zh-CN" dirty="0"/>
              <a:t>2</a:t>
            </a:r>
            <a:r>
              <a:rPr lang="zh-CN" altLang="en-US" dirty="0"/>
              <a:t>）</a:t>
            </a:r>
            <a:r>
              <a:rPr lang="en-US" altLang="zh-CN" dirty="0" err="1"/>
              <a:t>CanCommit</a:t>
            </a:r>
            <a:r>
              <a:rPr lang="zh-CN" altLang="en-US" dirty="0"/>
              <a:t>阶段、</a:t>
            </a:r>
            <a:r>
              <a:rPr lang="en-US" altLang="zh-CN" dirty="0" err="1"/>
              <a:t>PreCommit</a:t>
            </a:r>
            <a:r>
              <a:rPr lang="zh-CN" altLang="en-US" dirty="0"/>
              <a:t>阶段、</a:t>
            </a:r>
            <a:r>
              <a:rPr lang="en-US" altLang="zh-CN" dirty="0" err="1"/>
              <a:t>doCommit</a:t>
            </a:r>
            <a:r>
              <a:rPr lang="zh-CN" altLang="en-US" dirty="0"/>
              <a:t>阶段。</a:t>
            </a:r>
            <a:endParaRPr lang="en-US" altLang="zh-CN" dirty="0"/>
          </a:p>
          <a:p>
            <a:r>
              <a:rPr lang="en-US" altLang="zh-CN" dirty="0"/>
              <a:t>3</a:t>
            </a:r>
            <a:r>
              <a:rPr lang="zh-CN" altLang="en-US" dirty="0"/>
              <a:t>）引入超时机制</a:t>
            </a:r>
            <a:endParaRPr lang="en-US" altLang="zh-CN" dirty="0"/>
          </a:p>
          <a:p>
            <a:endParaRPr lang="en-US" altLang="zh-CN" dirty="0"/>
          </a:p>
          <a:p>
            <a:r>
              <a:rPr lang="zh-CN" altLang="en-US" dirty="0"/>
              <a:t>解决了</a:t>
            </a:r>
            <a:r>
              <a:rPr lang="en-US" altLang="zh-CN" dirty="0"/>
              <a:t>2PC</a:t>
            </a:r>
            <a:r>
              <a:rPr lang="zh-CN" altLang="en-US" dirty="0"/>
              <a:t>出现节点不知所措的问题。</a:t>
            </a:r>
            <a:endParaRPr lang="en-US" altLang="zh-CN" dirty="0"/>
          </a:p>
          <a:p>
            <a:r>
              <a:rPr lang="zh-CN" altLang="en-US" dirty="0"/>
              <a:t>问题：</a:t>
            </a:r>
            <a:r>
              <a:rPr lang="en-US" altLang="zh-CN" dirty="0"/>
              <a:t>a</a:t>
            </a:r>
            <a:r>
              <a:rPr lang="zh-CN" altLang="en-US" dirty="0"/>
              <a:t>）多引入一个阶段，整个状态机变得更复杂</a:t>
            </a:r>
            <a:endParaRPr lang="en-US" altLang="zh-CN" dirty="0"/>
          </a:p>
          <a:p>
            <a:pPr marL="0" indent="0">
              <a:buNone/>
            </a:pPr>
            <a:r>
              <a:rPr lang="en-US" altLang="zh-CN" dirty="0"/>
              <a:t>	     b</a:t>
            </a:r>
            <a:r>
              <a:rPr lang="zh-CN" altLang="en-US" dirty="0"/>
              <a:t>）出现</a:t>
            </a:r>
            <a:r>
              <a:rPr lang="en-US" altLang="zh-CN" dirty="0" err="1"/>
              <a:t>TimeOut</a:t>
            </a:r>
            <a:r>
              <a:rPr lang="zh-CN" altLang="en-US" dirty="0"/>
              <a:t>时，也会出现数据不一致等问题。</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817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FED40-30B9-4F89-BEF7-C024BAE7C1B5}"/>
              </a:ext>
            </a:extLst>
          </p:cNvPr>
          <p:cNvSpPr>
            <a:spLocks noGrp="1"/>
          </p:cNvSpPr>
          <p:nvPr>
            <p:ph type="title"/>
          </p:nvPr>
        </p:nvSpPr>
        <p:spPr/>
        <p:txBody>
          <a:bodyPr/>
          <a:lstStyle/>
          <a:p>
            <a:r>
              <a:rPr lang="zh-CN" altLang="en-US" dirty="0"/>
              <a:t>共识算法</a:t>
            </a:r>
            <a:r>
              <a:rPr lang="en-US" altLang="zh-CN" dirty="0"/>
              <a:t>-</a:t>
            </a:r>
            <a:r>
              <a:rPr lang="en-US" altLang="zh-CN" dirty="0" err="1"/>
              <a:t>Paxos</a:t>
            </a:r>
            <a:endParaRPr lang="zh-CN" altLang="en-US" dirty="0"/>
          </a:p>
        </p:txBody>
      </p:sp>
      <p:sp>
        <p:nvSpPr>
          <p:cNvPr id="3" name="内容占位符 2">
            <a:extLst>
              <a:ext uri="{FF2B5EF4-FFF2-40B4-BE49-F238E27FC236}">
                <a16:creationId xmlns:a16="http://schemas.microsoft.com/office/drawing/2014/main" id="{5C73C7F2-5FE0-4885-A556-A540A728039E}"/>
              </a:ext>
            </a:extLst>
          </p:cNvPr>
          <p:cNvSpPr>
            <a:spLocks noGrp="1"/>
          </p:cNvSpPr>
          <p:nvPr>
            <p:ph idx="1"/>
          </p:nvPr>
        </p:nvSpPr>
        <p:spPr>
          <a:xfrm>
            <a:off x="838200" y="1460498"/>
            <a:ext cx="10690185" cy="5397502"/>
          </a:xfrm>
        </p:spPr>
        <p:txBody>
          <a:bodyPr>
            <a:normAutofit/>
          </a:bodyPr>
          <a:lstStyle/>
          <a:p>
            <a:pPr marL="0" indent="0">
              <a:buNone/>
            </a:pPr>
            <a:r>
              <a:rPr lang="zh-CN" altLang="en-US" dirty="0"/>
              <a:t>角色</a:t>
            </a:r>
            <a:endParaRPr lang="en-US" altLang="zh-CN" dirty="0"/>
          </a:p>
          <a:p>
            <a:r>
              <a:rPr lang="en-US" altLang="zh-CN" dirty="0"/>
              <a:t>Proposer</a:t>
            </a:r>
            <a:r>
              <a:rPr lang="zh-CN" altLang="en-US" dirty="0"/>
              <a:t>（倡议者）：提交提案。一般客户端担任</a:t>
            </a:r>
            <a:r>
              <a:rPr lang="en-US" altLang="zh-CN" dirty="0"/>
              <a:t>	</a:t>
            </a:r>
          </a:p>
          <a:p>
            <a:r>
              <a:rPr lang="en-US" altLang="zh-CN" dirty="0"/>
              <a:t>Acceptor</a:t>
            </a:r>
            <a:r>
              <a:rPr lang="zh-CN" altLang="en-US" dirty="0"/>
              <a:t>（接受者）：负责提案进行投票，超过半数接收者进行投票则提案可以提交。多数由服务器担任</a:t>
            </a:r>
            <a:endParaRPr lang="en-US" altLang="zh-CN" dirty="0"/>
          </a:p>
          <a:p>
            <a:r>
              <a:rPr lang="en-US" altLang="zh-CN" dirty="0"/>
              <a:t>Learner</a:t>
            </a:r>
            <a:r>
              <a:rPr lang="zh-CN" altLang="en-US" dirty="0"/>
              <a:t>（学习者）：被告知提案结果，并与之统一。服务器和客户端都能担任。</a:t>
            </a:r>
            <a:endParaRPr lang="en-US" altLang="zh-CN" dirty="0"/>
          </a:p>
          <a:p>
            <a:endParaRPr lang="en-US" altLang="zh-CN" dirty="0"/>
          </a:p>
          <a:p>
            <a:pPr marL="0" indent="0">
              <a:buNone/>
            </a:pPr>
            <a:r>
              <a:rPr lang="zh-CN" altLang="en-US" dirty="0"/>
              <a:t>过程：（</a:t>
            </a:r>
            <a:r>
              <a:rPr lang="zh-CN" altLang="en-US" dirty="0">
                <a:solidFill>
                  <a:srgbClr val="0070C0"/>
                </a:solidFill>
              </a:rPr>
              <a:t>与二阶段提交相似</a:t>
            </a:r>
            <a:r>
              <a:rPr lang="zh-CN" altLang="en-US" dirty="0"/>
              <a:t>）</a:t>
            </a:r>
            <a:endParaRPr lang="en-US" altLang="zh-CN" dirty="0"/>
          </a:p>
          <a:p>
            <a:r>
              <a:rPr lang="en-US" altLang="zh-CN" dirty="0"/>
              <a:t>Prepare</a:t>
            </a:r>
            <a:r>
              <a:rPr lang="zh-CN" altLang="en-US" dirty="0"/>
              <a:t>：倡议者提出提案（提案号单调递增）。接受者只接受最新的提案（总会对最新的提案做出应答）。</a:t>
            </a:r>
            <a:endParaRPr lang="en-US" altLang="zh-CN" dirty="0"/>
          </a:p>
          <a:p>
            <a:r>
              <a:rPr lang="en-US" altLang="zh-CN" dirty="0"/>
              <a:t>Accept</a:t>
            </a:r>
            <a:r>
              <a:rPr lang="zh-CN" altLang="en-US" dirty="0"/>
              <a:t>：超过半数的节点返回</a:t>
            </a:r>
            <a:r>
              <a:rPr lang="en-US" altLang="zh-CN" dirty="0"/>
              <a:t>Yes</a:t>
            </a:r>
            <a:r>
              <a:rPr lang="zh-CN" altLang="en-US" dirty="0"/>
              <a:t>，则广播接受提案。</a:t>
            </a:r>
            <a:endParaRPr lang="en-US" altLang="zh-CN" dirty="0"/>
          </a:p>
        </p:txBody>
      </p:sp>
      <p:sp>
        <p:nvSpPr>
          <p:cNvPr id="5" name="文本框 4">
            <a:extLst>
              <a:ext uri="{FF2B5EF4-FFF2-40B4-BE49-F238E27FC236}">
                <a16:creationId xmlns:a16="http://schemas.microsoft.com/office/drawing/2014/main" id="{D552C25C-A632-42AB-AF2C-B70648928CE8}"/>
              </a:ext>
            </a:extLst>
          </p:cNvPr>
          <p:cNvSpPr txBox="1"/>
          <p:nvPr/>
        </p:nvSpPr>
        <p:spPr>
          <a:xfrm>
            <a:off x="536293" y="4923213"/>
            <a:ext cx="11119413" cy="1569660"/>
          </a:xfrm>
          <a:prstGeom prst="rect">
            <a:avLst/>
          </a:prstGeom>
          <a:solidFill>
            <a:schemeClr val="tx2">
              <a:lumMod val="20000"/>
              <a:lumOff val="80000"/>
            </a:schemeClr>
          </a:solidFill>
        </p:spPr>
        <p:txBody>
          <a:bodyPr wrap="square" rtlCol="0">
            <a:spAutoFit/>
          </a:bodyPr>
          <a:lstStyle/>
          <a:p>
            <a:r>
              <a:rPr lang="en-US" altLang="zh-CN" sz="3200" dirty="0" err="1">
                <a:solidFill>
                  <a:srgbClr val="FF0000"/>
                </a:solidFill>
              </a:rPr>
              <a:t>Paxos</a:t>
            </a:r>
            <a:r>
              <a:rPr lang="zh-CN" altLang="en-US" sz="3200" dirty="0">
                <a:solidFill>
                  <a:srgbClr val="FF0000"/>
                </a:solidFill>
              </a:rPr>
              <a:t>算法主要用来就数据的一致性达成共识，降低了对系统一致性的要求（多数派一致性），并引入了一些控制（如提案号单调），是第一个被证明的共识（</a:t>
            </a:r>
            <a:r>
              <a:rPr lang="en-US" altLang="zh-CN" sz="3200" dirty="0">
                <a:solidFill>
                  <a:srgbClr val="FF0000"/>
                </a:solidFill>
              </a:rPr>
              <a:t>Consensus</a:t>
            </a:r>
            <a:r>
              <a:rPr lang="zh-CN" altLang="en-US" sz="3200" dirty="0">
                <a:solidFill>
                  <a:srgbClr val="FF0000"/>
                </a:solidFill>
              </a:rPr>
              <a:t>）算法。</a:t>
            </a:r>
          </a:p>
        </p:txBody>
      </p:sp>
    </p:spTree>
    <p:extLst>
      <p:ext uri="{BB962C8B-B14F-4D97-AF65-F5344CB8AC3E}">
        <p14:creationId xmlns:p14="http://schemas.microsoft.com/office/powerpoint/2010/main" val="28565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119EF-3E57-4BF2-8A5C-3BC7DCDA400C}"/>
              </a:ext>
            </a:extLst>
          </p:cNvPr>
          <p:cNvSpPr>
            <a:spLocks noGrp="1"/>
          </p:cNvSpPr>
          <p:nvPr>
            <p:ph type="title"/>
          </p:nvPr>
        </p:nvSpPr>
        <p:spPr/>
        <p:txBody>
          <a:bodyPr/>
          <a:lstStyle/>
          <a:p>
            <a:r>
              <a:rPr lang="zh-CN" altLang="en-US" dirty="0"/>
              <a:t>小结</a:t>
            </a:r>
          </a:p>
        </p:txBody>
      </p:sp>
      <p:pic>
        <p:nvPicPr>
          <p:cNvPr id="5" name="内容占位符 4">
            <a:extLst>
              <a:ext uri="{FF2B5EF4-FFF2-40B4-BE49-F238E27FC236}">
                <a16:creationId xmlns:a16="http://schemas.microsoft.com/office/drawing/2014/main" id="{43E0765C-EA31-4E31-808F-F1F0BFFA85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6000" y="1690690"/>
            <a:ext cx="8200000" cy="3694346"/>
          </a:xfrm>
        </p:spPr>
      </p:pic>
      <p:sp>
        <p:nvSpPr>
          <p:cNvPr id="6" name="文本框 5">
            <a:extLst>
              <a:ext uri="{FF2B5EF4-FFF2-40B4-BE49-F238E27FC236}">
                <a16:creationId xmlns:a16="http://schemas.microsoft.com/office/drawing/2014/main" id="{A36ADF39-CBB8-4568-9403-FB9EC7503B77}"/>
              </a:ext>
            </a:extLst>
          </p:cNvPr>
          <p:cNvSpPr txBox="1"/>
          <p:nvPr/>
        </p:nvSpPr>
        <p:spPr>
          <a:xfrm>
            <a:off x="746808" y="5868364"/>
            <a:ext cx="10698384" cy="400110"/>
          </a:xfrm>
          <a:prstGeom prst="rect">
            <a:avLst/>
          </a:prstGeom>
          <a:noFill/>
        </p:spPr>
        <p:txBody>
          <a:bodyPr wrap="square" rtlCol="0">
            <a:spAutoFit/>
          </a:bodyPr>
          <a:lstStyle/>
          <a:p>
            <a:r>
              <a:rPr lang="zh-CN" altLang="en-US" sz="2000" dirty="0">
                <a:solidFill>
                  <a:srgbClr val="FF0000"/>
                </a:solidFill>
              </a:rPr>
              <a:t>结论：我们没有办法让所有的指标都变“绿”。当你侧重于某个点时，就需要在其它点做出取舍。</a:t>
            </a:r>
          </a:p>
        </p:txBody>
      </p:sp>
    </p:spTree>
    <p:extLst>
      <p:ext uri="{BB962C8B-B14F-4D97-AF65-F5344CB8AC3E}">
        <p14:creationId xmlns:p14="http://schemas.microsoft.com/office/powerpoint/2010/main" val="366305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A7681-DD85-4AE3-866C-7F31040644E6}"/>
              </a:ext>
            </a:extLst>
          </p:cNvPr>
          <p:cNvSpPr>
            <a:spLocks noGrp="1"/>
          </p:cNvSpPr>
          <p:nvPr>
            <p:ph type="title"/>
          </p:nvPr>
        </p:nvSpPr>
        <p:spPr/>
        <p:txBody>
          <a:bodyPr/>
          <a:lstStyle/>
          <a:p>
            <a:r>
              <a:rPr lang="zh-CN" altLang="en-US" dirty="0"/>
              <a:t>共识算法</a:t>
            </a:r>
            <a:r>
              <a:rPr lang="en-US" altLang="zh-CN" dirty="0"/>
              <a:t>-Raft</a:t>
            </a:r>
            <a:endParaRPr lang="zh-CN" altLang="en-US" dirty="0"/>
          </a:p>
        </p:txBody>
      </p:sp>
      <p:sp>
        <p:nvSpPr>
          <p:cNvPr id="3" name="内容占位符 2">
            <a:extLst>
              <a:ext uri="{FF2B5EF4-FFF2-40B4-BE49-F238E27FC236}">
                <a16:creationId xmlns:a16="http://schemas.microsoft.com/office/drawing/2014/main" id="{CB3C6023-17B3-4ECB-AD6F-21A7B4009556}"/>
              </a:ext>
            </a:extLst>
          </p:cNvPr>
          <p:cNvSpPr>
            <a:spLocks noGrp="1"/>
          </p:cNvSpPr>
          <p:nvPr>
            <p:ph idx="1"/>
          </p:nvPr>
        </p:nvSpPr>
        <p:spPr>
          <a:xfrm>
            <a:off x="838200" y="1848774"/>
            <a:ext cx="10515600" cy="4351338"/>
          </a:xfrm>
        </p:spPr>
        <p:txBody>
          <a:bodyPr/>
          <a:lstStyle/>
          <a:p>
            <a:r>
              <a:rPr lang="en-US" altLang="zh-CN" dirty="0"/>
              <a:t>1</a:t>
            </a:r>
            <a:r>
              <a:rPr lang="zh-CN" altLang="en-US" dirty="0"/>
              <a:t>）</a:t>
            </a:r>
            <a:r>
              <a:rPr lang="en-US" altLang="zh-CN" dirty="0"/>
              <a:t>Raft</a:t>
            </a:r>
            <a:r>
              <a:rPr lang="zh-CN" altLang="en-US" dirty="0"/>
              <a:t>算法是</a:t>
            </a:r>
            <a:r>
              <a:rPr lang="en-US" altLang="zh-CN" dirty="0" err="1"/>
              <a:t>Paxos</a:t>
            </a:r>
            <a:r>
              <a:rPr lang="zh-CN" altLang="en-US" dirty="0"/>
              <a:t>算法的一种简化实现。</a:t>
            </a:r>
            <a:endParaRPr lang="en-US" altLang="zh-CN" dirty="0"/>
          </a:p>
          <a:p>
            <a:r>
              <a:rPr lang="en-US" altLang="zh-CN" dirty="0"/>
              <a:t>2</a:t>
            </a:r>
            <a:r>
              <a:rPr lang="zh-CN" altLang="en-US" dirty="0"/>
              <a:t>）三种角色</a:t>
            </a:r>
            <a:r>
              <a:rPr lang="en-US" altLang="zh-CN" dirty="0"/>
              <a:t>follow</a:t>
            </a:r>
            <a:r>
              <a:rPr lang="zh-CN" altLang="en-US" dirty="0"/>
              <a:t>，</a:t>
            </a:r>
            <a:r>
              <a:rPr lang="en-US" altLang="zh-CN" dirty="0"/>
              <a:t>candidate</a:t>
            </a:r>
            <a:r>
              <a:rPr lang="zh-CN" altLang="en-US" dirty="0"/>
              <a:t>（选举中间态），</a:t>
            </a:r>
            <a:r>
              <a:rPr lang="en-US" altLang="zh-CN" dirty="0"/>
              <a:t>leader</a:t>
            </a:r>
            <a:r>
              <a:rPr lang="zh-CN" altLang="en-US" dirty="0"/>
              <a:t>。</a:t>
            </a:r>
            <a:endParaRPr lang="en-US" altLang="zh-CN" dirty="0"/>
          </a:p>
          <a:p>
            <a:r>
              <a:rPr lang="en-US" altLang="zh-CN" dirty="0"/>
              <a:t>3</a:t>
            </a:r>
            <a:r>
              <a:rPr lang="zh-CN" altLang="en-US" dirty="0"/>
              <a:t>）两个阶段，</a:t>
            </a:r>
            <a:r>
              <a:rPr lang="en-US" altLang="zh-CN" dirty="0"/>
              <a:t>leader</a:t>
            </a:r>
            <a:r>
              <a:rPr lang="zh-CN" altLang="en-US" dirty="0"/>
              <a:t>选举（没有</a:t>
            </a:r>
            <a:r>
              <a:rPr lang="en-US" altLang="zh-CN" dirty="0"/>
              <a:t>leader</a:t>
            </a:r>
            <a:r>
              <a:rPr lang="zh-CN" altLang="en-US" dirty="0"/>
              <a:t>节点时触发），同步</a:t>
            </a:r>
            <a:r>
              <a:rPr lang="en-US" altLang="zh-CN" dirty="0"/>
              <a:t>log</a:t>
            </a:r>
            <a:r>
              <a:rPr lang="zh-CN" altLang="en-US" dirty="0"/>
              <a:t>。</a:t>
            </a:r>
          </a:p>
        </p:txBody>
      </p:sp>
    </p:spTree>
    <p:extLst>
      <p:ext uri="{BB962C8B-B14F-4D97-AF65-F5344CB8AC3E}">
        <p14:creationId xmlns:p14="http://schemas.microsoft.com/office/powerpoint/2010/main" val="317620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B664-7CEF-47ED-9938-277F45A5331E}"/>
              </a:ext>
            </a:extLst>
          </p:cNvPr>
          <p:cNvSpPr>
            <a:spLocks noGrp="1"/>
          </p:cNvSpPr>
          <p:nvPr>
            <p:ph type="title"/>
          </p:nvPr>
        </p:nvSpPr>
        <p:spPr/>
        <p:txBody>
          <a:bodyPr/>
          <a:lstStyle/>
          <a:p>
            <a:r>
              <a:rPr lang="zh-CN" altLang="en-US" dirty="0"/>
              <a:t>共识算法</a:t>
            </a:r>
            <a:r>
              <a:rPr lang="en-US" altLang="zh-CN" dirty="0"/>
              <a:t>-Raft</a:t>
            </a:r>
            <a:endParaRPr lang="zh-CN" altLang="en-US" dirty="0"/>
          </a:p>
        </p:txBody>
      </p:sp>
      <p:sp>
        <p:nvSpPr>
          <p:cNvPr id="3" name="内容占位符 2">
            <a:extLst>
              <a:ext uri="{FF2B5EF4-FFF2-40B4-BE49-F238E27FC236}">
                <a16:creationId xmlns:a16="http://schemas.microsoft.com/office/drawing/2014/main" id="{8EE723FC-98D7-4E46-BCB5-00CCECD8DACA}"/>
              </a:ext>
            </a:extLst>
          </p:cNvPr>
          <p:cNvSpPr>
            <a:spLocks noGrp="1"/>
          </p:cNvSpPr>
          <p:nvPr>
            <p:ph idx="1"/>
          </p:nvPr>
        </p:nvSpPr>
        <p:spPr/>
        <p:txBody>
          <a:bodyPr/>
          <a:lstStyle/>
          <a:p>
            <a:r>
              <a:rPr lang="en-US" altLang="zh-CN" dirty="0"/>
              <a:t>Leader</a:t>
            </a:r>
            <a:r>
              <a:rPr lang="zh-CN" altLang="en-US" dirty="0"/>
              <a:t>选举过程</a:t>
            </a:r>
          </a:p>
        </p:txBody>
      </p:sp>
    </p:spTree>
    <p:extLst>
      <p:ext uri="{BB962C8B-B14F-4D97-AF65-F5344CB8AC3E}">
        <p14:creationId xmlns:p14="http://schemas.microsoft.com/office/powerpoint/2010/main" val="256460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DC699-545A-423D-826D-3AB49B04D76F}"/>
              </a:ext>
            </a:extLst>
          </p:cNvPr>
          <p:cNvSpPr>
            <a:spLocks noGrp="1"/>
          </p:cNvSpPr>
          <p:nvPr>
            <p:ph type="title"/>
          </p:nvPr>
        </p:nvSpPr>
        <p:spPr/>
        <p:txBody>
          <a:bodyPr/>
          <a:lstStyle/>
          <a:p>
            <a:pPr algn="ctr"/>
            <a:r>
              <a:rPr lang="zh-CN" altLang="en-US" dirty="0"/>
              <a:t>目录</a:t>
            </a:r>
          </a:p>
        </p:txBody>
      </p:sp>
      <p:sp>
        <p:nvSpPr>
          <p:cNvPr id="3" name="内容占位符 2">
            <a:extLst>
              <a:ext uri="{FF2B5EF4-FFF2-40B4-BE49-F238E27FC236}">
                <a16:creationId xmlns:a16="http://schemas.microsoft.com/office/drawing/2014/main" id="{7467D7C6-7F21-45E3-B5C5-E73A5CC9645C}"/>
              </a:ext>
            </a:extLst>
          </p:cNvPr>
          <p:cNvSpPr>
            <a:spLocks noGrp="1"/>
          </p:cNvSpPr>
          <p:nvPr>
            <p:ph idx="1"/>
          </p:nvPr>
        </p:nvSpPr>
        <p:spPr/>
        <p:txBody>
          <a:bodyPr/>
          <a:lstStyle/>
          <a:p>
            <a:pPr marL="514350" indent="-514350">
              <a:buFont typeface="+mj-lt"/>
              <a:buAutoNum type="arabicPeriod"/>
            </a:pPr>
            <a:r>
              <a:rPr lang="zh-CN" altLang="en-US" dirty="0"/>
              <a:t>背景</a:t>
            </a:r>
            <a:endParaRPr lang="en-US" altLang="zh-CN" dirty="0"/>
          </a:p>
          <a:p>
            <a:pPr marL="514350" indent="-514350">
              <a:buFont typeface="+mj-lt"/>
              <a:buAutoNum type="arabicPeriod"/>
            </a:pPr>
            <a:r>
              <a:rPr lang="zh-CN" altLang="en-US" dirty="0"/>
              <a:t>理论</a:t>
            </a:r>
            <a:endParaRPr lang="en-US" altLang="zh-CN" dirty="0"/>
          </a:p>
          <a:p>
            <a:pPr marL="514350" indent="-514350">
              <a:buFont typeface="+mj-lt"/>
              <a:buAutoNum type="arabicPeriod"/>
            </a:pPr>
            <a:r>
              <a:rPr lang="zh-CN" altLang="en-US" dirty="0"/>
              <a:t>一致性模型</a:t>
            </a:r>
            <a:endParaRPr lang="en-US" altLang="zh-CN" dirty="0"/>
          </a:p>
          <a:p>
            <a:pPr marL="514350" indent="-514350">
              <a:buFont typeface="+mj-lt"/>
              <a:buAutoNum type="arabicPeriod"/>
            </a:pPr>
            <a:r>
              <a:rPr lang="zh-CN" altLang="en-US" dirty="0"/>
              <a:t>论文介绍</a:t>
            </a:r>
            <a:endParaRPr lang="en-US" altLang="zh-CN" dirty="0"/>
          </a:p>
        </p:txBody>
      </p:sp>
    </p:spTree>
    <p:extLst>
      <p:ext uri="{BB962C8B-B14F-4D97-AF65-F5344CB8AC3E}">
        <p14:creationId xmlns:p14="http://schemas.microsoft.com/office/powerpoint/2010/main" val="23373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9F60A-9E66-4A2A-ABF0-6C9993328001}"/>
              </a:ext>
            </a:extLst>
          </p:cNvPr>
          <p:cNvSpPr>
            <a:spLocks noGrp="1"/>
          </p:cNvSpPr>
          <p:nvPr>
            <p:ph type="title"/>
          </p:nvPr>
        </p:nvSpPr>
        <p:spPr/>
        <p:txBody>
          <a:bodyPr/>
          <a:lstStyle/>
          <a:p>
            <a:r>
              <a:rPr lang="zh-CN" altLang="en-US" dirty="0"/>
              <a:t>共识算法</a:t>
            </a:r>
            <a:r>
              <a:rPr lang="en-US" altLang="zh-CN" dirty="0"/>
              <a:t>-Raft</a:t>
            </a:r>
            <a:endParaRPr lang="zh-CN" altLang="en-US" dirty="0"/>
          </a:p>
        </p:txBody>
      </p:sp>
      <p:sp>
        <p:nvSpPr>
          <p:cNvPr id="3" name="内容占位符 2">
            <a:extLst>
              <a:ext uri="{FF2B5EF4-FFF2-40B4-BE49-F238E27FC236}">
                <a16:creationId xmlns:a16="http://schemas.microsoft.com/office/drawing/2014/main" id="{CCC3B4B1-A539-46FF-A957-72DFF2CAE357}"/>
              </a:ext>
            </a:extLst>
          </p:cNvPr>
          <p:cNvSpPr>
            <a:spLocks noGrp="1"/>
          </p:cNvSpPr>
          <p:nvPr>
            <p:ph idx="1"/>
          </p:nvPr>
        </p:nvSpPr>
        <p:spPr/>
        <p:txBody>
          <a:bodyPr/>
          <a:lstStyle/>
          <a:p>
            <a:r>
              <a:rPr lang="zh-CN" altLang="en-US" dirty="0"/>
              <a:t>日志复制过程</a:t>
            </a:r>
          </a:p>
        </p:txBody>
      </p:sp>
    </p:spTree>
    <p:extLst>
      <p:ext uri="{BB962C8B-B14F-4D97-AF65-F5344CB8AC3E}">
        <p14:creationId xmlns:p14="http://schemas.microsoft.com/office/powerpoint/2010/main" val="5358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A208C-7027-44B5-A921-FC35326551B6}"/>
              </a:ext>
            </a:extLst>
          </p:cNvPr>
          <p:cNvSpPr>
            <a:spLocks noGrp="1"/>
          </p:cNvSpPr>
          <p:nvPr>
            <p:ph type="title"/>
          </p:nvPr>
        </p:nvSpPr>
        <p:spPr/>
        <p:txBody>
          <a:bodyPr/>
          <a:lstStyle/>
          <a:p>
            <a:r>
              <a:rPr lang="en-US" altLang="zh-CN" dirty="0"/>
              <a:t>NWR</a:t>
            </a:r>
            <a:r>
              <a:rPr lang="zh-CN" altLang="en-US" dirty="0"/>
              <a:t>模型</a:t>
            </a:r>
          </a:p>
        </p:txBody>
      </p:sp>
      <p:sp>
        <p:nvSpPr>
          <p:cNvPr id="3" name="内容占位符 2">
            <a:extLst>
              <a:ext uri="{FF2B5EF4-FFF2-40B4-BE49-F238E27FC236}">
                <a16:creationId xmlns:a16="http://schemas.microsoft.com/office/drawing/2014/main" id="{2E0AA22E-8582-43DC-A04D-6286480D9579}"/>
              </a:ext>
            </a:extLst>
          </p:cNvPr>
          <p:cNvSpPr>
            <a:spLocks noGrp="1"/>
          </p:cNvSpPr>
          <p:nvPr>
            <p:ph idx="1"/>
          </p:nvPr>
        </p:nvSpPr>
        <p:spPr/>
        <p:txBody>
          <a:bodyPr/>
          <a:lstStyle/>
          <a:p>
            <a:r>
              <a:rPr lang="en-US" altLang="zh-CN" dirty="0"/>
              <a:t>1</a:t>
            </a:r>
            <a:r>
              <a:rPr lang="zh-CN" altLang="en-US" dirty="0"/>
              <a:t>）将</a:t>
            </a:r>
            <a:r>
              <a:rPr lang="en-US" altLang="zh-CN" dirty="0"/>
              <a:t>CAP</a:t>
            </a:r>
            <a:r>
              <a:rPr lang="zh-CN" altLang="en-US" dirty="0"/>
              <a:t>的选择权交给了用户，让用户自己选择</a:t>
            </a:r>
            <a:r>
              <a:rPr lang="en-US" altLang="zh-CN" dirty="0"/>
              <a:t>CAP</a:t>
            </a:r>
            <a:r>
              <a:rPr lang="zh-CN" altLang="en-US" dirty="0"/>
              <a:t>中的哪两个。</a:t>
            </a:r>
            <a:endParaRPr lang="en-US" altLang="zh-CN" dirty="0"/>
          </a:p>
          <a:p>
            <a:r>
              <a:rPr lang="en-US" altLang="zh-CN" dirty="0"/>
              <a:t>2</a:t>
            </a:r>
            <a:r>
              <a:rPr lang="zh-CN" altLang="en-US" dirty="0"/>
              <a:t>）</a:t>
            </a:r>
            <a:r>
              <a:rPr lang="en-US" altLang="zh-CN" dirty="0"/>
              <a:t>N</a:t>
            </a:r>
            <a:r>
              <a:rPr lang="zh-CN" altLang="en-US" dirty="0"/>
              <a:t>（备份数）、</a:t>
            </a:r>
            <a:r>
              <a:rPr lang="en-US" altLang="zh-CN" dirty="0"/>
              <a:t>W</a:t>
            </a:r>
            <a:r>
              <a:rPr lang="zh-CN" altLang="en-US" dirty="0"/>
              <a:t>（至少写入</a:t>
            </a:r>
            <a:r>
              <a:rPr lang="en-US" altLang="zh-CN" dirty="0"/>
              <a:t>W</a:t>
            </a:r>
            <a:r>
              <a:rPr lang="zh-CN" altLang="en-US" dirty="0"/>
              <a:t>份）、</a:t>
            </a:r>
            <a:r>
              <a:rPr lang="en-US" altLang="zh-CN" dirty="0"/>
              <a:t>R</a:t>
            </a:r>
            <a:r>
              <a:rPr lang="zh-CN" altLang="en-US" dirty="0"/>
              <a:t>（至少读入</a:t>
            </a:r>
            <a:r>
              <a:rPr lang="en-US" altLang="zh-CN" dirty="0"/>
              <a:t>R</a:t>
            </a:r>
            <a:r>
              <a:rPr lang="zh-CN" altLang="en-US" dirty="0"/>
              <a:t>份）。</a:t>
            </a:r>
            <a:endParaRPr lang="en-US" altLang="zh-CN" dirty="0"/>
          </a:p>
          <a:p>
            <a:r>
              <a:rPr lang="en-US" altLang="zh-CN" dirty="0"/>
              <a:t>3</a:t>
            </a:r>
            <a:r>
              <a:rPr lang="zh-CN" altLang="en-US" dirty="0"/>
              <a:t>）例</a:t>
            </a:r>
            <a:r>
              <a:rPr lang="en-US" altLang="zh-CN" dirty="0"/>
              <a:t>. R&gt;N-W</a:t>
            </a:r>
            <a:r>
              <a:rPr lang="zh-CN" altLang="en-US" dirty="0"/>
              <a:t>，保证每次读取都读到一个最新的数据版本。</a:t>
            </a:r>
          </a:p>
        </p:txBody>
      </p:sp>
    </p:spTree>
    <p:extLst>
      <p:ext uri="{BB962C8B-B14F-4D97-AF65-F5344CB8AC3E}">
        <p14:creationId xmlns:p14="http://schemas.microsoft.com/office/powerpoint/2010/main" val="324391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7402B-1AB0-403A-B77D-22F0157D88E6}"/>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9E15A798-93EB-4741-85FA-F71C659AA414}"/>
              </a:ext>
            </a:extLst>
          </p:cNvPr>
          <p:cNvSpPr>
            <a:spLocks noGrp="1"/>
          </p:cNvSpPr>
          <p:nvPr>
            <p:ph idx="1"/>
          </p:nvPr>
        </p:nvSpPr>
        <p:spPr>
          <a:xfrm>
            <a:off x="838200" y="1582556"/>
            <a:ext cx="10515600" cy="5038163"/>
          </a:xfrm>
        </p:spPr>
        <p:txBody>
          <a:bodyPr>
            <a:normAutofit/>
          </a:bodyPr>
          <a:lstStyle/>
          <a:p>
            <a:r>
              <a:rPr lang="en-US" altLang="zh-CN" dirty="0"/>
              <a:t>1</a:t>
            </a:r>
            <a:r>
              <a:rPr lang="zh-CN" altLang="en-US" dirty="0"/>
              <a:t>）模型的一致性强弱与读写策略有关。</a:t>
            </a:r>
            <a:endParaRPr lang="en-US" altLang="zh-CN" dirty="0"/>
          </a:p>
          <a:p>
            <a:pPr marL="0" indent="0">
              <a:buNone/>
            </a:pPr>
            <a:r>
              <a:rPr lang="zh-CN" altLang="en-US" dirty="0"/>
              <a:t>例</a:t>
            </a:r>
            <a:r>
              <a:rPr lang="en-US" altLang="zh-CN" dirty="0"/>
              <a:t>. master</a:t>
            </a:r>
            <a:r>
              <a:rPr lang="zh-CN" altLang="en-US" dirty="0"/>
              <a:t>负责读写操作（强一致性） </a:t>
            </a:r>
            <a:r>
              <a:rPr lang="en-US" altLang="zh-CN" dirty="0"/>
              <a:t>vs. </a:t>
            </a:r>
            <a:r>
              <a:rPr lang="zh-CN" altLang="en-US" dirty="0"/>
              <a:t>放开</a:t>
            </a:r>
            <a:r>
              <a:rPr lang="en-US" altLang="zh-CN" dirty="0"/>
              <a:t>slave</a:t>
            </a:r>
            <a:r>
              <a:rPr lang="zh-CN" altLang="en-US" dirty="0"/>
              <a:t>读（最终一致性）</a:t>
            </a:r>
            <a:endParaRPr lang="en-US" altLang="zh-CN" dirty="0"/>
          </a:p>
          <a:p>
            <a:pPr marL="0" indent="0">
              <a:buNone/>
            </a:pPr>
            <a:endParaRPr lang="en-US" altLang="zh-CN" dirty="0"/>
          </a:p>
          <a:p>
            <a:r>
              <a:rPr lang="en-US" altLang="zh-CN" dirty="0"/>
              <a:t>2</a:t>
            </a:r>
            <a:r>
              <a:rPr lang="zh-CN" altLang="en-US" dirty="0"/>
              <a:t>）分布式事务一致性注重的是事务的提交（如</a:t>
            </a:r>
            <a:r>
              <a:rPr lang="en-US" altLang="zh-CN" dirty="0"/>
              <a:t>2PC</a:t>
            </a:r>
            <a:r>
              <a:rPr lang="zh-CN" altLang="en-US" dirty="0"/>
              <a:t>要求每个事务参与者节点都回复</a:t>
            </a:r>
            <a:r>
              <a:rPr lang="en-US" altLang="zh-CN" dirty="0"/>
              <a:t>yes</a:t>
            </a:r>
            <a:r>
              <a:rPr lang="zh-CN" altLang="en-US" dirty="0"/>
              <a:t>）。分布式数据一致性注重的是数据在不同的复制节点上是一致的（如共识算法，多数人成功就表示数据复制成功）</a:t>
            </a:r>
            <a:endParaRPr lang="en-US" altLang="zh-CN" dirty="0"/>
          </a:p>
          <a:p>
            <a:endParaRPr lang="en-US" altLang="zh-CN" dirty="0"/>
          </a:p>
          <a:p>
            <a:r>
              <a:rPr lang="en-US" altLang="zh-CN" dirty="0"/>
              <a:t>3</a:t>
            </a:r>
            <a:r>
              <a:rPr lang="zh-CN" altLang="en-US" dirty="0"/>
              <a:t>）分布式事务与分布式数据可以相结合来构建模型（如用</a:t>
            </a:r>
            <a:r>
              <a:rPr lang="en-US" altLang="zh-CN" dirty="0"/>
              <a:t>raft</a:t>
            </a:r>
            <a:r>
              <a:rPr lang="zh-CN" altLang="en-US" dirty="0"/>
              <a:t>算法来备份协调者，解决</a:t>
            </a:r>
            <a:r>
              <a:rPr lang="en-US" altLang="zh-CN" dirty="0"/>
              <a:t>2PC</a:t>
            </a:r>
            <a:r>
              <a:rPr lang="zh-CN" altLang="en-US" dirty="0"/>
              <a:t>的单点失效问题）。</a:t>
            </a:r>
          </a:p>
        </p:txBody>
      </p:sp>
    </p:spTree>
    <p:extLst>
      <p:ext uri="{BB962C8B-B14F-4D97-AF65-F5344CB8AC3E}">
        <p14:creationId xmlns:p14="http://schemas.microsoft.com/office/powerpoint/2010/main" val="223038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4CD8B-C8BE-4523-ABCB-6A7F7E2883F6}"/>
              </a:ext>
            </a:extLst>
          </p:cNvPr>
          <p:cNvSpPr>
            <a:spLocks noGrp="1"/>
          </p:cNvSpPr>
          <p:nvPr>
            <p:ph type="ctrTitle"/>
          </p:nvPr>
        </p:nvSpPr>
        <p:spPr/>
        <p:txBody>
          <a:bodyPr/>
          <a:lstStyle/>
          <a:p>
            <a:r>
              <a:rPr lang="en-US" altLang="zh-CN" dirty="0"/>
              <a:t>4. </a:t>
            </a:r>
            <a:r>
              <a:rPr lang="zh-CN" altLang="en-US" dirty="0"/>
              <a:t>论文介绍</a:t>
            </a:r>
          </a:p>
        </p:txBody>
      </p:sp>
      <p:sp>
        <p:nvSpPr>
          <p:cNvPr id="3" name="副标题 2">
            <a:extLst>
              <a:ext uri="{FF2B5EF4-FFF2-40B4-BE49-F238E27FC236}">
                <a16:creationId xmlns:a16="http://schemas.microsoft.com/office/drawing/2014/main" id="{5AA780C1-CBE4-496D-81C7-6F5F7B7AC53C}"/>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3359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CAB1B2-28D2-4A7D-AEB0-4CB083E1E2EF}"/>
              </a:ext>
            </a:extLst>
          </p:cNvPr>
          <p:cNvSpPr txBox="1"/>
          <p:nvPr/>
        </p:nvSpPr>
        <p:spPr>
          <a:xfrm>
            <a:off x="587604" y="1074656"/>
            <a:ext cx="11199043" cy="1077218"/>
          </a:xfrm>
          <a:prstGeom prst="rect">
            <a:avLst/>
          </a:prstGeom>
          <a:noFill/>
        </p:spPr>
        <p:txBody>
          <a:bodyPr wrap="square" rtlCol="0">
            <a:spAutoFit/>
          </a:bodyPr>
          <a:lstStyle/>
          <a:p>
            <a:r>
              <a:rPr lang="en-US" altLang="zh-CN" sz="3200" dirty="0" err="1"/>
              <a:t>CRaft</a:t>
            </a:r>
            <a:r>
              <a:rPr lang="en-US" altLang="zh-CN" sz="3200" dirty="0"/>
              <a:t>: An Erasure-coding-supported Version of Raft for Reducing Storage Cost and Network Cost.</a:t>
            </a:r>
            <a:r>
              <a:rPr lang="zh-CN" altLang="en-US" sz="3200" dirty="0"/>
              <a:t>（</a:t>
            </a:r>
            <a:r>
              <a:rPr lang="en-US" altLang="zh-CN" sz="3200" dirty="0"/>
              <a:t>Fast</a:t>
            </a:r>
            <a:r>
              <a:rPr lang="zh-CN" altLang="en-US" sz="3200" dirty="0"/>
              <a:t>‘</a:t>
            </a:r>
            <a:r>
              <a:rPr lang="en-US" altLang="zh-CN" sz="3200" dirty="0"/>
              <a:t>2020</a:t>
            </a:r>
            <a:r>
              <a:rPr lang="zh-CN" altLang="en-US" sz="3200" dirty="0"/>
              <a:t>）</a:t>
            </a:r>
          </a:p>
        </p:txBody>
      </p:sp>
      <p:sp>
        <p:nvSpPr>
          <p:cNvPr id="3" name="文本框 2">
            <a:extLst>
              <a:ext uri="{FF2B5EF4-FFF2-40B4-BE49-F238E27FC236}">
                <a16:creationId xmlns:a16="http://schemas.microsoft.com/office/drawing/2014/main" id="{5D8C76E7-4EC4-48B0-932E-963890DB07AF}"/>
              </a:ext>
            </a:extLst>
          </p:cNvPr>
          <p:cNvSpPr txBox="1"/>
          <p:nvPr/>
        </p:nvSpPr>
        <p:spPr>
          <a:xfrm>
            <a:off x="587603" y="3026004"/>
            <a:ext cx="1119904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a:t>
            </a:r>
            <a:r>
              <a:rPr lang="zh-CN" altLang="en-US" dirty="0"/>
              <a:t>）将纠删码</a:t>
            </a:r>
            <a:r>
              <a:rPr lang="en-US" altLang="zh-CN" dirty="0"/>
              <a:t>(Erasure coding, Reed-Solomon)</a:t>
            </a:r>
            <a:r>
              <a:rPr lang="zh-CN" altLang="en-US" dirty="0"/>
              <a:t>应用于</a:t>
            </a:r>
            <a:r>
              <a:rPr lang="en-US" altLang="zh-CN" dirty="0"/>
              <a:t>Raft</a:t>
            </a:r>
            <a:r>
              <a:rPr lang="zh-CN" altLang="en-US" dirty="0"/>
              <a:t>算法，减少日志的存储及网络传输花销。</a:t>
            </a:r>
            <a:r>
              <a:rPr lang="en-US" altLang="zh-CN" dirty="0"/>
              <a:t>(RS-</a:t>
            </a:r>
            <a:r>
              <a:rPr lang="en-US" altLang="zh-CN" dirty="0" err="1"/>
              <a:t>Paxos</a:t>
            </a:r>
            <a:r>
              <a:rPr lang="zh-CN" altLang="en-US" dirty="0"/>
              <a:t>，</a:t>
            </a:r>
            <a:r>
              <a:rPr lang="en-US" altLang="zh-CN" dirty="0"/>
              <a:t>HDPC</a:t>
            </a:r>
            <a:r>
              <a:rPr lang="zh-CN" altLang="en-US" dirty="0"/>
              <a:t>‘</a:t>
            </a:r>
            <a:r>
              <a:rPr lang="en-US" altLang="zh-CN" dirty="0"/>
              <a:t>2014)</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2</a:t>
            </a:r>
            <a:r>
              <a:rPr lang="zh-CN" altLang="en-US" dirty="0"/>
              <a:t>）使用纠删码的共识算法的容灾性小于</a:t>
            </a:r>
            <a:r>
              <a:rPr lang="en-US" altLang="zh-CN" dirty="0"/>
              <a:t>F(2F+1</a:t>
            </a:r>
            <a:r>
              <a:rPr lang="zh-CN" altLang="en-US" dirty="0"/>
              <a:t>个节点</a:t>
            </a:r>
            <a:r>
              <a:rPr lang="en-US" altLang="zh-CN" dirty="0"/>
              <a:t>)</a:t>
            </a:r>
            <a:r>
              <a:rPr lang="zh-CN" altLang="en-US" dirty="0"/>
              <a:t>，作者将</a:t>
            </a:r>
            <a:r>
              <a:rPr lang="en-US" altLang="zh-CN" dirty="0" err="1"/>
              <a:t>CRaft</a:t>
            </a:r>
            <a:r>
              <a:rPr lang="zh-CN" altLang="en-US" dirty="0"/>
              <a:t>的容灾性达到和</a:t>
            </a:r>
            <a:r>
              <a:rPr lang="en-US" altLang="zh-CN" dirty="0"/>
              <a:t>Raft</a:t>
            </a:r>
            <a:r>
              <a:rPr lang="zh-CN" altLang="en-US" dirty="0"/>
              <a:t>一致。</a:t>
            </a:r>
            <a:r>
              <a:rPr lang="en-US" altLang="zh-CN" dirty="0"/>
              <a:t>(RS-</a:t>
            </a:r>
            <a:r>
              <a:rPr lang="en-US" altLang="zh-CN" dirty="0" err="1"/>
              <a:t>Paxos</a:t>
            </a:r>
            <a:r>
              <a:rPr lang="en-US" altLang="zh-CN" dirty="0"/>
              <a:t>&lt;F)</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3</a:t>
            </a:r>
            <a:r>
              <a:rPr lang="zh-CN" altLang="en-US" dirty="0"/>
              <a:t>）创建了一个基于</a:t>
            </a:r>
            <a:r>
              <a:rPr lang="en-US" altLang="zh-CN" dirty="0" err="1"/>
              <a:t>CRaft</a:t>
            </a:r>
            <a:r>
              <a:rPr lang="zh-CN" altLang="en-US" dirty="0"/>
              <a:t>的键值存储系统并对其进行了评估。实验结果表明，与原来的</a:t>
            </a:r>
            <a:r>
              <a:rPr lang="en-US" altLang="zh-CN" dirty="0"/>
              <a:t>Raft</a:t>
            </a:r>
            <a:r>
              <a:rPr lang="zh-CN" altLang="en-US" dirty="0"/>
              <a:t>相比，</a:t>
            </a:r>
            <a:r>
              <a:rPr lang="en-US" altLang="zh-CN" dirty="0" err="1"/>
              <a:t>CRaft</a:t>
            </a:r>
            <a:r>
              <a:rPr lang="zh-CN" altLang="en-US" dirty="0"/>
              <a:t>可以节省</a:t>
            </a:r>
            <a:r>
              <a:rPr lang="en-US" altLang="zh-CN" dirty="0"/>
              <a:t>66%</a:t>
            </a:r>
            <a:r>
              <a:rPr lang="zh-CN" altLang="en-US" dirty="0"/>
              <a:t>的存储，写吞吐量达到</a:t>
            </a:r>
            <a:r>
              <a:rPr lang="en-US" altLang="zh-CN" dirty="0"/>
              <a:t>250%</a:t>
            </a:r>
            <a:r>
              <a:rPr lang="zh-CN" altLang="en-US" dirty="0"/>
              <a:t>的提高，写延迟减少</a:t>
            </a:r>
            <a:r>
              <a:rPr lang="en-US" altLang="zh-CN" dirty="0"/>
              <a:t>60.8%</a:t>
            </a:r>
            <a:r>
              <a:rPr lang="zh-CN" altLang="en-US" dirty="0"/>
              <a:t>。</a:t>
            </a:r>
          </a:p>
        </p:txBody>
      </p:sp>
    </p:spTree>
    <p:extLst>
      <p:ext uri="{BB962C8B-B14F-4D97-AF65-F5344CB8AC3E}">
        <p14:creationId xmlns:p14="http://schemas.microsoft.com/office/powerpoint/2010/main" val="119911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B4DE5-9411-4FBA-8AD7-95BCDE932AE2}"/>
              </a:ext>
            </a:extLst>
          </p:cNvPr>
          <p:cNvSpPr>
            <a:spLocks noGrp="1"/>
          </p:cNvSpPr>
          <p:nvPr>
            <p:ph type="title"/>
          </p:nvPr>
        </p:nvSpPr>
        <p:spPr/>
        <p:txBody>
          <a:bodyPr/>
          <a:lstStyle/>
          <a:p>
            <a:r>
              <a:rPr lang="zh-CN" altLang="en-US" dirty="0"/>
              <a:t>细节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695E3C-CB45-43BD-881B-125B3807F47C}"/>
                  </a:ext>
                </a:extLst>
              </p:cNvPr>
              <p:cNvSpPr>
                <a:spLocks noGrp="1"/>
              </p:cNvSpPr>
              <p:nvPr>
                <p:ph idx="1"/>
              </p:nvPr>
            </p:nvSpPr>
            <p:spPr/>
            <p:txBody>
              <a:bodyPr>
                <a:normAutofit/>
              </a:bodyPr>
              <a:lstStyle/>
              <a:p>
                <a:pPr marL="0" indent="0">
                  <a:buNone/>
                </a:pPr>
                <a:r>
                  <a:rPr lang="zh-CN" altLang="en-US" sz="1800" dirty="0"/>
                  <a:t>使用纠删码后，读写请求应该满足以下范式：</a:t>
                </a:r>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m:rPr>
                              <m:sty m:val="p"/>
                            </m:rPr>
                            <a:rPr lang="en-US" altLang="zh-CN" sz="1800" i="1">
                              <a:latin typeface="Cambria Math" panose="02040503050406030204" pitchFamily="18" charset="0"/>
                            </a:rPr>
                            <m:t>Q</m:t>
                          </m:r>
                        </m:e>
                        <m:sub>
                          <m:r>
                            <a:rPr lang="en-US" altLang="zh-CN" sz="1800" b="0" i="1" smtClean="0">
                              <a:latin typeface="Cambria Math" panose="02040503050406030204" pitchFamily="18" charset="0"/>
                            </a:rPr>
                            <m:t>𝑅</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𝑄</m:t>
                          </m:r>
                        </m:e>
                        <m:sub>
                          <m:r>
                            <a:rPr lang="en-US" altLang="zh-CN" sz="1800" b="0" i="1" smtClean="0">
                              <a:latin typeface="Cambria Math" panose="02040503050406030204" pitchFamily="18" charset="0"/>
                            </a:rPr>
                            <m:t>𝑊</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oMath>
                  </m:oMathPara>
                </a14:m>
                <a:endParaRPr lang="en-US" altLang="zh-CN" sz="1800" dirty="0"/>
              </a:p>
              <a:p>
                <a:pPr marL="0" indent="0">
                  <a:buNone/>
                </a:pPr>
                <a:r>
                  <a:rPr lang="en-US" altLang="zh-CN" sz="18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𝑄</m:t>
                        </m:r>
                      </m:e>
                      <m:sub>
                        <m:r>
                          <a:rPr lang="en-US" altLang="zh-CN" sz="1800" b="0" i="1" smtClean="0">
                            <a:latin typeface="Cambria Math" panose="02040503050406030204" pitchFamily="18" charset="0"/>
                          </a:rPr>
                          <m:t>𝑅</m:t>
                        </m:r>
                      </m:sub>
                    </m:sSub>
                    <m:r>
                      <a:rPr lang="zh-CN" altLang="en-US" sz="1800" i="1">
                        <a:latin typeface="Cambria Math" panose="02040503050406030204" pitchFamily="18" charset="0"/>
                      </a:rPr>
                      <m:t>表示</m:t>
                    </m:r>
                  </m:oMath>
                </a14:m>
                <a:r>
                  <a:rPr lang="zh-CN" altLang="en-US" sz="1800" dirty="0"/>
                  <a:t>要读多少份才算成功（</a:t>
                </a:r>
                <a14:m>
                  <m:oMath xmlns:m="http://schemas.openxmlformats.org/officeDocument/2006/math">
                    <m:sSub>
                      <m:sSubPr>
                        <m:ctrlPr>
                          <a:rPr lang="en-US" altLang="zh-CN" sz="1800" i="1" smtClean="0">
                            <a:latin typeface="Cambria Math" panose="02040503050406030204" pitchFamily="18" charset="0"/>
                          </a:rPr>
                        </m:ctrlPr>
                      </m:sSubPr>
                      <m:e>
                        <m:r>
                          <m:rPr>
                            <m:sty m:val="p"/>
                          </m:rPr>
                          <a:rPr lang="en-US" altLang="zh-CN" sz="1800" i="1">
                            <a:latin typeface="Cambria Math" panose="02040503050406030204" pitchFamily="18" charset="0"/>
                          </a:rPr>
                          <m:t>Q</m:t>
                        </m:r>
                      </m:e>
                      <m:sub>
                        <m:r>
                          <m:rPr>
                            <m:sty m:val="p"/>
                          </m:rPr>
                          <a:rPr lang="en-US" altLang="zh-CN" sz="1800" i="1">
                            <a:latin typeface="Cambria Math" panose="02040503050406030204" pitchFamily="18" charset="0"/>
                          </a:rPr>
                          <m:t>W</m:t>
                        </m:r>
                      </m:sub>
                    </m:sSub>
                  </m:oMath>
                </a14:m>
                <a:r>
                  <a:rPr lang="zh-CN" altLang="en-US" sz="1800" dirty="0"/>
                  <a:t>写），</a:t>
                </a:r>
                <a:r>
                  <a:rPr lang="en-US" altLang="zh-CN" sz="1800" dirty="0"/>
                  <a:t>N</a:t>
                </a:r>
                <a:r>
                  <a:rPr lang="zh-CN" altLang="en-US" sz="1800" dirty="0"/>
                  <a:t>表示节点个数，</a:t>
                </a:r>
                <a:r>
                  <a:rPr lang="en-US" altLang="zh-CN" sz="1800" dirty="0"/>
                  <a:t>k</a:t>
                </a:r>
                <a:r>
                  <a:rPr lang="zh-CN" altLang="en-US" sz="1800" dirty="0"/>
                  <a:t>表示切片份数（纠删码满足</a:t>
                </a:r>
                <a:r>
                  <a:rPr lang="en-US" altLang="zh-CN" sz="1800" dirty="0" err="1"/>
                  <a:t>k+m</a:t>
                </a:r>
                <a:r>
                  <a:rPr lang="en-US" altLang="zh-CN" sz="1800" dirty="0"/>
                  <a:t>=N</a:t>
                </a:r>
                <a:r>
                  <a:rPr lang="zh-CN" altLang="en-US" sz="1800" dirty="0"/>
                  <a:t>）</a:t>
                </a:r>
                <a:endParaRPr lang="en-US" altLang="zh-CN" sz="1800" dirty="0"/>
              </a:p>
              <a:p>
                <a:pPr marL="0" indent="0">
                  <a:buNone/>
                </a:pPr>
                <a:endParaRPr lang="en-US" altLang="zh-CN" sz="1800" dirty="0"/>
              </a:p>
              <a:p>
                <a:pPr marL="0" indent="0">
                  <a:buNone/>
                </a:pPr>
                <a:r>
                  <a:rPr lang="zh-CN" altLang="en-US" sz="1800" dirty="0"/>
                  <a:t>如何使</a:t>
                </a:r>
                <a:r>
                  <a:rPr lang="en-US" altLang="zh-CN" sz="1800" dirty="0" err="1"/>
                  <a:t>CRaft</a:t>
                </a:r>
                <a:r>
                  <a:rPr lang="zh-CN" altLang="en-US" sz="1800" dirty="0"/>
                  <a:t>满足</a:t>
                </a:r>
                <a:r>
                  <a:rPr lang="en-US" altLang="zh-CN" sz="1800" dirty="0"/>
                  <a:t>F</a:t>
                </a:r>
                <a:r>
                  <a:rPr lang="zh-CN" altLang="en-US" sz="1800" dirty="0"/>
                  <a:t>的容灾数？</a:t>
                </a:r>
                <a:endParaRPr lang="en-US" altLang="zh-CN" sz="1800" dirty="0"/>
              </a:p>
              <a:p>
                <a:pPr marL="0" indent="0">
                  <a:buNone/>
                </a:pPr>
                <a:r>
                  <a:rPr lang="en-US" altLang="zh-CN" sz="1800" dirty="0"/>
                  <a:t>1</a:t>
                </a:r>
                <a:r>
                  <a:rPr lang="zh-CN" altLang="en-US" sz="1800" dirty="0"/>
                  <a:t>）当存活节点</a:t>
                </a:r>
                <a:r>
                  <a:rPr lang="en-US" altLang="zh-CN" sz="1800" dirty="0"/>
                  <a:t> &gt;= F + k</a:t>
                </a:r>
                <a:r>
                  <a:rPr lang="zh-CN" altLang="en-US" sz="1800" dirty="0"/>
                  <a:t>时</a:t>
                </a:r>
                <a:endParaRPr lang="en-US" altLang="zh-CN" sz="1800" dirty="0"/>
              </a:p>
              <a:p>
                <a:pPr marL="0" indent="0">
                  <a:buNone/>
                </a:pPr>
                <a:r>
                  <a:rPr lang="en-US" altLang="zh-CN" sz="1800" dirty="0"/>
                  <a:t>	</a:t>
                </a:r>
                <a:r>
                  <a:rPr lang="zh-CN" altLang="en-US" sz="1800" dirty="0"/>
                  <a:t>使用纠删码复制，写满足（</a:t>
                </a:r>
                <a:r>
                  <a:rPr lang="en-US" altLang="zh-CN" sz="1800" dirty="0" err="1"/>
                  <a:t>F+k</a:t>
                </a:r>
                <a:r>
                  <a:rPr lang="zh-CN" altLang="en-US" sz="1800" dirty="0"/>
                  <a:t>）份，读满足（</a:t>
                </a:r>
                <a:r>
                  <a:rPr lang="en-US" altLang="zh-CN" sz="1800" dirty="0"/>
                  <a:t>F+1</a:t>
                </a:r>
                <a:r>
                  <a:rPr lang="zh-CN" altLang="en-US" sz="1800" dirty="0"/>
                  <a:t>）份。则，</a:t>
                </a:r>
                <a:endParaRPr lang="en-US" altLang="zh-CN" sz="1800" dirty="0"/>
              </a:p>
              <a:p>
                <a:pPr marL="0" indent="0">
                  <a:buNone/>
                </a:pPr>
                <a14:m>
                  <m:oMathPara xmlns:m="http://schemas.openxmlformats.org/officeDocument/2006/math">
                    <m:oMathParaPr>
                      <m:jc m:val="centerGroup"/>
                    </m:oMathParaPr>
                    <m:oMath xmlns:m="http://schemas.openxmlformats.org/officeDocument/2006/math">
                      <m:d>
                        <m:dPr>
                          <m:ctrlPr>
                            <a:rPr lang="en-US" altLang="zh-CN" sz="1800" i="1" smtClean="0">
                              <a:latin typeface="Cambria Math" panose="02040503050406030204" pitchFamily="18" charset="0"/>
                            </a:rPr>
                          </m:ctrlPr>
                        </m:dPr>
                        <m:e>
                          <m:r>
                            <m:rPr>
                              <m:sty m:val="p"/>
                            </m:rPr>
                            <a:rPr lang="en-US" altLang="zh-CN" sz="1800" i="1">
                              <a:latin typeface="Cambria Math" panose="02040503050406030204" pitchFamily="18" charset="0"/>
                            </a:rPr>
                            <m:t>F</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oMath>
                  </m:oMathPara>
                </a14:m>
                <a:endParaRPr lang="en-US" altLang="zh-CN" sz="1800" dirty="0"/>
              </a:p>
              <a:p>
                <a:pPr marL="0" indent="0">
                  <a:buNone/>
                </a:pPr>
                <a:r>
                  <a:rPr lang="en-US" altLang="zh-CN" sz="1800" dirty="0"/>
                  <a:t>2</a:t>
                </a:r>
                <a:r>
                  <a:rPr lang="zh-CN" altLang="en-US" sz="1800" dirty="0"/>
                  <a:t>）当存活节点 </a:t>
                </a:r>
                <a:r>
                  <a:rPr lang="en-US" altLang="zh-CN" sz="1800" dirty="0"/>
                  <a:t>&lt; </a:t>
                </a:r>
                <a:r>
                  <a:rPr lang="en-US" altLang="zh-CN" sz="1800" dirty="0" err="1"/>
                  <a:t>F+k</a:t>
                </a:r>
                <a:r>
                  <a:rPr lang="zh-CN" altLang="en-US" sz="1800" dirty="0"/>
                  <a:t>时</a:t>
                </a:r>
                <a:endParaRPr lang="en-US" altLang="zh-CN" sz="1800" dirty="0"/>
              </a:p>
              <a:p>
                <a:pPr marL="0" indent="0">
                  <a:buNone/>
                </a:pPr>
                <a:r>
                  <a:rPr lang="en-US" altLang="zh-CN" sz="1800" dirty="0"/>
                  <a:t>	</a:t>
                </a:r>
                <a:r>
                  <a:rPr lang="zh-CN" altLang="en-US" sz="1800" dirty="0"/>
                  <a:t>使用完整复制</a:t>
                </a:r>
                <a:endParaRPr lang="en-US" altLang="zh-CN" sz="1800" dirty="0"/>
              </a:p>
            </p:txBody>
          </p:sp>
        </mc:Choice>
        <mc:Fallback xmlns="">
          <p:sp>
            <p:nvSpPr>
              <p:cNvPr id="3" name="内容占位符 2">
                <a:extLst>
                  <a:ext uri="{FF2B5EF4-FFF2-40B4-BE49-F238E27FC236}">
                    <a16:creationId xmlns:a16="http://schemas.microsoft.com/office/drawing/2014/main" id="{E9695E3C-CB45-43BD-881B-125B3807F47C}"/>
                  </a:ext>
                </a:extLst>
              </p:cNvPr>
              <p:cNvSpPr>
                <a:spLocks noGrp="1" noRot="1" noChangeAspect="1" noMove="1" noResize="1" noEditPoints="1" noAdjustHandles="1" noChangeArrowheads="1" noChangeShapeType="1" noTextEdit="1"/>
              </p:cNvSpPr>
              <p:nvPr>
                <p:ph idx="1"/>
              </p:nvPr>
            </p:nvSpPr>
            <p:spPr>
              <a:blipFill>
                <a:blip r:embed="rId2"/>
                <a:stretch>
                  <a:fillRect l="-522"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6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A88F3-4082-496C-8FE4-959DDE9C042A}"/>
              </a:ext>
            </a:extLst>
          </p:cNvPr>
          <p:cNvSpPr>
            <a:spLocks noGrp="1"/>
          </p:cNvSpPr>
          <p:nvPr>
            <p:ph type="title"/>
          </p:nvPr>
        </p:nvSpPr>
        <p:spPr/>
        <p:txBody>
          <a:bodyPr/>
          <a:lstStyle/>
          <a:p>
            <a:r>
              <a:rPr lang="zh-CN" altLang="en-US" dirty="0"/>
              <a:t>实验截图</a:t>
            </a:r>
          </a:p>
        </p:txBody>
      </p:sp>
      <p:pic>
        <p:nvPicPr>
          <p:cNvPr id="5" name="内容占位符 4">
            <a:extLst>
              <a:ext uri="{FF2B5EF4-FFF2-40B4-BE49-F238E27FC236}">
                <a16:creationId xmlns:a16="http://schemas.microsoft.com/office/drawing/2014/main" id="{C5C35C59-5987-47B9-A2DE-05F99AA6CB85}"/>
              </a:ext>
            </a:extLst>
          </p:cNvPr>
          <p:cNvPicPr>
            <a:picLocks noGrp="1" noChangeAspect="1"/>
          </p:cNvPicPr>
          <p:nvPr>
            <p:ph idx="1"/>
          </p:nvPr>
        </p:nvPicPr>
        <p:blipFill>
          <a:blip r:embed="rId2"/>
          <a:stretch>
            <a:fillRect/>
          </a:stretch>
        </p:blipFill>
        <p:spPr>
          <a:xfrm>
            <a:off x="460294" y="1690690"/>
            <a:ext cx="5635706" cy="2032898"/>
          </a:xfrm>
        </p:spPr>
      </p:pic>
      <p:pic>
        <p:nvPicPr>
          <p:cNvPr id="7" name="图片 6">
            <a:extLst>
              <a:ext uri="{FF2B5EF4-FFF2-40B4-BE49-F238E27FC236}">
                <a16:creationId xmlns:a16="http://schemas.microsoft.com/office/drawing/2014/main" id="{BF89AB5A-F985-4B2E-9B4F-E4933B0BE8AC}"/>
              </a:ext>
            </a:extLst>
          </p:cNvPr>
          <p:cNvPicPr>
            <a:picLocks noChangeAspect="1"/>
          </p:cNvPicPr>
          <p:nvPr/>
        </p:nvPicPr>
        <p:blipFill>
          <a:blip r:embed="rId3"/>
          <a:stretch>
            <a:fillRect/>
          </a:stretch>
        </p:blipFill>
        <p:spPr>
          <a:xfrm>
            <a:off x="6096000" y="1751041"/>
            <a:ext cx="5554278" cy="1972547"/>
          </a:xfrm>
          <a:prstGeom prst="rect">
            <a:avLst/>
          </a:prstGeom>
        </p:spPr>
      </p:pic>
      <p:pic>
        <p:nvPicPr>
          <p:cNvPr id="9" name="图片 8">
            <a:extLst>
              <a:ext uri="{FF2B5EF4-FFF2-40B4-BE49-F238E27FC236}">
                <a16:creationId xmlns:a16="http://schemas.microsoft.com/office/drawing/2014/main" id="{AF2DC82E-13A1-4C13-AE12-19E80E0D0A1E}"/>
              </a:ext>
            </a:extLst>
          </p:cNvPr>
          <p:cNvPicPr>
            <a:picLocks noChangeAspect="1"/>
          </p:cNvPicPr>
          <p:nvPr/>
        </p:nvPicPr>
        <p:blipFill>
          <a:blip r:embed="rId4"/>
          <a:stretch>
            <a:fillRect/>
          </a:stretch>
        </p:blipFill>
        <p:spPr>
          <a:xfrm>
            <a:off x="2723596" y="4181447"/>
            <a:ext cx="6744807" cy="2552089"/>
          </a:xfrm>
          <a:prstGeom prst="rect">
            <a:avLst/>
          </a:prstGeom>
        </p:spPr>
      </p:pic>
    </p:spTree>
    <p:extLst>
      <p:ext uri="{BB962C8B-B14F-4D97-AF65-F5344CB8AC3E}">
        <p14:creationId xmlns:p14="http://schemas.microsoft.com/office/powerpoint/2010/main" val="4222048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CAB1B2-28D2-4A7D-AEB0-4CB083E1E2EF}"/>
              </a:ext>
            </a:extLst>
          </p:cNvPr>
          <p:cNvSpPr txBox="1"/>
          <p:nvPr/>
        </p:nvSpPr>
        <p:spPr>
          <a:xfrm>
            <a:off x="587604" y="1074656"/>
            <a:ext cx="11199043" cy="1077218"/>
          </a:xfrm>
          <a:prstGeom prst="rect">
            <a:avLst/>
          </a:prstGeom>
          <a:noFill/>
        </p:spPr>
        <p:txBody>
          <a:bodyPr wrap="square" rtlCol="0">
            <a:spAutoFit/>
          </a:bodyPr>
          <a:lstStyle/>
          <a:p>
            <a:r>
              <a:rPr lang="en-US" altLang="zh-CN" sz="3200" dirty="0"/>
              <a:t>Strong and Efficient Consistency with Consistency-Aware Durability.</a:t>
            </a:r>
            <a:r>
              <a:rPr lang="zh-CN" altLang="en-US" sz="3200" dirty="0"/>
              <a:t>（</a:t>
            </a:r>
            <a:r>
              <a:rPr lang="en-US" altLang="zh-CN" sz="3200" dirty="0"/>
              <a:t>Fast</a:t>
            </a:r>
            <a:r>
              <a:rPr lang="zh-CN" altLang="en-US" sz="3200" dirty="0"/>
              <a:t>‘</a:t>
            </a:r>
            <a:r>
              <a:rPr lang="en-US" altLang="zh-CN" sz="3200" dirty="0"/>
              <a:t>2020</a:t>
            </a:r>
            <a:r>
              <a:rPr lang="zh-CN" altLang="en-US" sz="3200" dirty="0"/>
              <a:t>）</a:t>
            </a:r>
          </a:p>
        </p:txBody>
      </p:sp>
      <p:sp>
        <p:nvSpPr>
          <p:cNvPr id="3" name="文本框 2">
            <a:extLst>
              <a:ext uri="{FF2B5EF4-FFF2-40B4-BE49-F238E27FC236}">
                <a16:creationId xmlns:a16="http://schemas.microsoft.com/office/drawing/2014/main" id="{5D8C76E7-4EC4-48B0-932E-963890DB07AF}"/>
              </a:ext>
            </a:extLst>
          </p:cNvPr>
          <p:cNvSpPr txBox="1"/>
          <p:nvPr/>
        </p:nvSpPr>
        <p:spPr>
          <a:xfrm>
            <a:off x="587603" y="3026004"/>
            <a:ext cx="11199043"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a:t>
            </a:r>
            <a:r>
              <a:rPr lang="zh-CN" altLang="en-US" dirty="0"/>
              <a:t>）主要实现了一种跨客户端单调读（</a:t>
            </a:r>
            <a:r>
              <a:rPr lang="en-US" altLang="zh-CN" dirty="0"/>
              <a:t>cross-client monotonic read</a:t>
            </a:r>
            <a:r>
              <a:rPr lang="zh-CN" altLang="en-US" dirty="0"/>
              <a:t>），对多客户端放开</a:t>
            </a:r>
            <a:r>
              <a:rPr lang="en-US" altLang="zh-CN" dirty="0"/>
              <a:t>follow</a:t>
            </a:r>
            <a:r>
              <a:rPr lang="zh-CN" altLang="en-US" dirty="0"/>
              <a:t>节点读（单点</a:t>
            </a:r>
            <a:r>
              <a:rPr lang="en-US" altLang="zh-CN" dirty="0"/>
              <a:t>master</a:t>
            </a:r>
            <a:r>
              <a:rPr lang="zh-CN" altLang="en-US" dirty="0"/>
              <a:t>性能瓶颈），且具有较好性能的强一致性方法。（异步复制</a:t>
            </a:r>
            <a:r>
              <a:rPr lang="en-US" altLang="zh-CN" dirty="0"/>
              <a:t>+</a:t>
            </a:r>
            <a:r>
              <a:rPr lang="zh-CN" altLang="en-US" dirty="0"/>
              <a:t>异步落盘；同步复制</a:t>
            </a:r>
            <a:r>
              <a:rPr lang="en-US" altLang="zh-CN" dirty="0"/>
              <a:t>+</a:t>
            </a:r>
            <a:r>
              <a:rPr lang="zh-CN" altLang="en-US" dirty="0"/>
              <a:t>同步落盘性能低）</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2</a:t>
            </a:r>
            <a:r>
              <a:rPr lang="zh-CN" altLang="en-US" dirty="0"/>
              <a:t>）实现了一个基于</a:t>
            </a:r>
            <a:r>
              <a:rPr lang="en-US" altLang="zh-CN" dirty="0"/>
              <a:t>Zookeeper</a:t>
            </a:r>
            <a:r>
              <a:rPr lang="zh-CN" altLang="en-US" dirty="0"/>
              <a:t>的</a:t>
            </a:r>
            <a:r>
              <a:rPr lang="en-US" altLang="zh-CN" dirty="0"/>
              <a:t>cross-client monotonic read</a:t>
            </a:r>
            <a:r>
              <a:rPr lang="zh-CN" altLang="en-US" dirty="0"/>
              <a:t>系统，叫</a:t>
            </a:r>
            <a:r>
              <a:rPr lang="en-US" altLang="zh-CN" dirty="0"/>
              <a:t>ORCA</a:t>
            </a:r>
            <a:r>
              <a:rPr lang="zh-CN" altLang="en-US" dirty="0"/>
              <a:t>。实验结果表明，</a:t>
            </a:r>
            <a:r>
              <a:rPr lang="en-US" altLang="zh-CN" dirty="0"/>
              <a:t>ORCA</a:t>
            </a:r>
            <a:r>
              <a:rPr lang="zh-CN" altLang="en-US" dirty="0"/>
              <a:t>提供了比强一致性</a:t>
            </a:r>
            <a:r>
              <a:rPr lang="en-US" altLang="zh-CN" dirty="0" err="1"/>
              <a:t>ZooKeeper</a:t>
            </a:r>
            <a:r>
              <a:rPr lang="en-US" altLang="zh-CN" dirty="0"/>
              <a:t> (strong-ZK)</a:t>
            </a:r>
            <a:r>
              <a:rPr lang="zh-CN" altLang="en-US" dirty="0"/>
              <a:t>更高的吞吐量</a:t>
            </a:r>
            <a:r>
              <a:rPr lang="en-US" altLang="zh-CN" dirty="0"/>
              <a:t>(1.8 - 3.3</a:t>
            </a:r>
            <a:r>
              <a:rPr lang="zh-CN" altLang="en-US" dirty="0"/>
              <a:t>倍）。在地理分布的设置中（多数据中心），</a:t>
            </a:r>
            <a:r>
              <a:rPr lang="en-US" altLang="zh-CN" dirty="0"/>
              <a:t> ORCA</a:t>
            </a:r>
            <a:r>
              <a:rPr lang="zh-CN" altLang="en-US" dirty="0"/>
              <a:t>在提供强大一致性保证，允许读取附近的副本，在很多情况下提供了</a:t>
            </a:r>
            <a:r>
              <a:rPr lang="en-US" altLang="zh-CN" dirty="0"/>
              <a:t>14</a:t>
            </a:r>
            <a:r>
              <a:rPr lang="zh-CN" altLang="en-US" dirty="0"/>
              <a:t>倍于</a:t>
            </a:r>
            <a:r>
              <a:rPr lang="en-US" altLang="zh-CN" dirty="0"/>
              <a:t>strong-</a:t>
            </a:r>
            <a:r>
              <a:rPr lang="en-US" altLang="zh-CN" dirty="0" err="1"/>
              <a:t>zk</a:t>
            </a:r>
            <a:r>
              <a:rPr lang="zh-CN" altLang="en-US" dirty="0"/>
              <a:t>的延迟。</a:t>
            </a:r>
            <a:r>
              <a:rPr lang="en-US" altLang="zh-CN" dirty="0"/>
              <a:t>ORCA</a:t>
            </a:r>
            <a:r>
              <a:rPr lang="zh-CN" altLang="en-US" dirty="0"/>
              <a:t>表现也非常接近弱一致的</a:t>
            </a:r>
            <a:r>
              <a:rPr lang="en-US" altLang="zh-CN" dirty="0" err="1"/>
              <a:t>ZooKeeper</a:t>
            </a:r>
            <a:r>
              <a:rPr lang="en-US" altLang="zh-CN" dirty="0"/>
              <a:t> (weak-ZK)</a:t>
            </a:r>
            <a:r>
              <a:rPr lang="zh-CN" altLang="en-US" dirty="0"/>
              <a:t>。（性能高）</a:t>
            </a:r>
          </a:p>
        </p:txBody>
      </p:sp>
    </p:spTree>
    <p:extLst>
      <p:ext uri="{BB962C8B-B14F-4D97-AF65-F5344CB8AC3E}">
        <p14:creationId xmlns:p14="http://schemas.microsoft.com/office/powerpoint/2010/main" val="2838048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BA5F6-31D9-4DE1-B11F-8E8AC7D39F5C}"/>
              </a:ext>
            </a:extLst>
          </p:cNvPr>
          <p:cNvSpPr>
            <a:spLocks noGrp="1"/>
          </p:cNvSpPr>
          <p:nvPr>
            <p:ph type="title"/>
          </p:nvPr>
        </p:nvSpPr>
        <p:spPr/>
        <p:txBody>
          <a:bodyPr/>
          <a:lstStyle/>
          <a:p>
            <a:r>
              <a:rPr lang="zh-CN" altLang="en-US" dirty="0"/>
              <a:t>细节</a:t>
            </a:r>
          </a:p>
        </p:txBody>
      </p:sp>
      <p:sp>
        <p:nvSpPr>
          <p:cNvPr id="3" name="内容占位符 2">
            <a:extLst>
              <a:ext uri="{FF2B5EF4-FFF2-40B4-BE49-F238E27FC236}">
                <a16:creationId xmlns:a16="http://schemas.microsoft.com/office/drawing/2014/main" id="{F83BDE46-5342-4461-AE1B-AFB583761DFF}"/>
              </a:ext>
            </a:extLst>
          </p:cNvPr>
          <p:cNvSpPr>
            <a:spLocks noGrp="1"/>
          </p:cNvSpPr>
          <p:nvPr>
            <p:ph idx="1"/>
          </p:nvPr>
        </p:nvSpPr>
        <p:spPr/>
        <p:txBody>
          <a:bodyPr>
            <a:normAutofit/>
          </a:bodyPr>
          <a:lstStyle/>
          <a:p>
            <a:pPr marL="0" indent="0">
              <a:buNone/>
            </a:pPr>
            <a:r>
              <a:rPr lang="zh-CN" altLang="en-US" sz="1800" dirty="0"/>
              <a:t>怎么保证 异步复制</a:t>
            </a:r>
            <a:r>
              <a:rPr lang="en-US" altLang="zh-CN" sz="1800" dirty="0"/>
              <a:t>+</a:t>
            </a:r>
            <a:r>
              <a:rPr lang="zh-CN" altLang="en-US" sz="1800" dirty="0"/>
              <a:t>异步落盘 的跨客户端单调读一致性？</a:t>
            </a:r>
            <a:endParaRPr lang="en-US" altLang="zh-CN" sz="1800" dirty="0"/>
          </a:p>
          <a:p>
            <a:pPr marL="0" indent="0">
              <a:buNone/>
            </a:pPr>
            <a:endParaRPr lang="en-US" altLang="zh-CN" sz="1800" dirty="0"/>
          </a:p>
          <a:p>
            <a:pPr marL="0" indent="0">
              <a:buNone/>
            </a:pPr>
            <a:r>
              <a:rPr lang="en-US" altLang="zh-CN" sz="1800" dirty="0"/>
              <a:t>1</a:t>
            </a:r>
            <a:r>
              <a:rPr lang="zh-CN" altLang="en-US" sz="1800" dirty="0"/>
              <a:t>）写操作时，主从间做异步复制。（用来提供高性能）</a:t>
            </a:r>
            <a:endParaRPr lang="en-US" altLang="zh-CN" sz="1800" dirty="0"/>
          </a:p>
          <a:p>
            <a:pPr marL="0" indent="0">
              <a:buNone/>
            </a:pPr>
            <a:r>
              <a:rPr lang="en-US" altLang="zh-CN" sz="1800" dirty="0"/>
              <a:t>2</a:t>
            </a:r>
            <a:r>
              <a:rPr lang="zh-CN" altLang="en-US" sz="1800" dirty="0"/>
              <a:t>）读操作时，先强制在数据成员组之间同步并持久化与该读请求相关的数据，之后才返回读请求成功。（第一次读才需要做强制同步）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问题：写完马上读，这个机制就退化成了同步复制的形式了。</a:t>
            </a:r>
          </a:p>
        </p:txBody>
      </p:sp>
    </p:spTree>
    <p:extLst>
      <p:ext uri="{BB962C8B-B14F-4D97-AF65-F5344CB8AC3E}">
        <p14:creationId xmlns:p14="http://schemas.microsoft.com/office/powerpoint/2010/main" val="30298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73A59-9A7E-42EF-B0C7-F15A5D3C6373}"/>
              </a:ext>
            </a:extLst>
          </p:cNvPr>
          <p:cNvSpPr>
            <a:spLocks noGrp="1"/>
          </p:cNvSpPr>
          <p:nvPr>
            <p:ph type="title"/>
          </p:nvPr>
        </p:nvSpPr>
        <p:spPr/>
        <p:txBody>
          <a:bodyPr/>
          <a:lstStyle/>
          <a:p>
            <a:r>
              <a:rPr lang="zh-CN" altLang="en-US" dirty="0"/>
              <a:t>实验截图</a:t>
            </a:r>
          </a:p>
        </p:txBody>
      </p:sp>
      <p:pic>
        <p:nvPicPr>
          <p:cNvPr id="5" name="内容占位符 4">
            <a:extLst>
              <a:ext uri="{FF2B5EF4-FFF2-40B4-BE49-F238E27FC236}">
                <a16:creationId xmlns:a16="http://schemas.microsoft.com/office/drawing/2014/main" id="{76B82E2D-8EAE-4668-8393-79EE464B1521}"/>
              </a:ext>
            </a:extLst>
          </p:cNvPr>
          <p:cNvPicPr>
            <a:picLocks noGrp="1" noChangeAspect="1"/>
          </p:cNvPicPr>
          <p:nvPr>
            <p:ph idx="1"/>
          </p:nvPr>
        </p:nvPicPr>
        <p:blipFill>
          <a:blip r:embed="rId2"/>
          <a:stretch>
            <a:fillRect/>
          </a:stretch>
        </p:blipFill>
        <p:spPr>
          <a:xfrm>
            <a:off x="1398268" y="1505495"/>
            <a:ext cx="9395463" cy="2719264"/>
          </a:xfrm>
        </p:spPr>
      </p:pic>
      <p:pic>
        <p:nvPicPr>
          <p:cNvPr id="7" name="图片 6">
            <a:extLst>
              <a:ext uri="{FF2B5EF4-FFF2-40B4-BE49-F238E27FC236}">
                <a16:creationId xmlns:a16="http://schemas.microsoft.com/office/drawing/2014/main" id="{A9AD31DD-E891-4BAB-951C-E303ECEBBF0F}"/>
              </a:ext>
            </a:extLst>
          </p:cNvPr>
          <p:cNvPicPr>
            <a:picLocks noChangeAspect="1"/>
          </p:cNvPicPr>
          <p:nvPr/>
        </p:nvPicPr>
        <p:blipFill>
          <a:blip r:embed="rId3"/>
          <a:stretch>
            <a:fillRect/>
          </a:stretch>
        </p:blipFill>
        <p:spPr>
          <a:xfrm>
            <a:off x="2251376" y="4224759"/>
            <a:ext cx="7689246" cy="2377646"/>
          </a:xfrm>
          <a:prstGeom prst="rect">
            <a:avLst/>
          </a:prstGeom>
        </p:spPr>
      </p:pic>
    </p:spTree>
    <p:extLst>
      <p:ext uri="{BB962C8B-B14F-4D97-AF65-F5344CB8AC3E}">
        <p14:creationId xmlns:p14="http://schemas.microsoft.com/office/powerpoint/2010/main" val="116813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81274-7432-4D68-B302-702846E32333}"/>
              </a:ext>
            </a:extLst>
          </p:cNvPr>
          <p:cNvSpPr>
            <a:spLocks noGrp="1"/>
          </p:cNvSpPr>
          <p:nvPr>
            <p:ph type="ctrTitle"/>
          </p:nvPr>
        </p:nvSpPr>
        <p:spPr/>
        <p:txBody>
          <a:bodyPr/>
          <a:lstStyle/>
          <a:p>
            <a:r>
              <a:rPr lang="en-US" altLang="zh-CN" dirty="0"/>
              <a:t>1. </a:t>
            </a:r>
            <a:r>
              <a:rPr lang="zh-CN" altLang="en-US" dirty="0"/>
              <a:t>背景</a:t>
            </a:r>
          </a:p>
        </p:txBody>
      </p:sp>
      <p:sp>
        <p:nvSpPr>
          <p:cNvPr id="3" name="副标题 2">
            <a:extLst>
              <a:ext uri="{FF2B5EF4-FFF2-40B4-BE49-F238E27FC236}">
                <a16:creationId xmlns:a16="http://schemas.microsoft.com/office/drawing/2014/main" id="{3D63A43B-9DEC-4689-80C2-86634768E6F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20308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CAB1B2-28D2-4A7D-AEB0-4CB083E1E2EF}"/>
              </a:ext>
            </a:extLst>
          </p:cNvPr>
          <p:cNvSpPr txBox="1"/>
          <p:nvPr/>
        </p:nvSpPr>
        <p:spPr>
          <a:xfrm>
            <a:off x="587604" y="1074656"/>
            <a:ext cx="11199043" cy="584775"/>
          </a:xfrm>
          <a:prstGeom prst="rect">
            <a:avLst/>
          </a:prstGeom>
          <a:noFill/>
        </p:spPr>
        <p:txBody>
          <a:bodyPr wrap="square" rtlCol="0">
            <a:spAutoFit/>
          </a:bodyPr>
          <a:lstStyle/>
          <a:p>
            <a:r>
              <a:rPr lang="en-US" altLang="zh-CN" sz="3200" dirty="0"/>
              <a:t>Fine-grained consistency for geo-replicated systems.</a:t>
            </a:r>
            <a:r>
              <a:rPr lang="zh-CN" altLang="en-US" sz="3200" dirty="0"/>
              <a:t>（</a:t>
            </a:r>
            <a:r>
              <a:rPr lang="en-US" altLang="zh-CN" sz="3200" dirty="0"/>
              <a:t>ATC</a:t>
            </a:r>
            <a:r>
              <a:rPr lang="zh-CN" altLang="en-US" sz="3200" dirty="0"/>
              <a:t>‘</a:t>
            </a:r>
            <a:r>
              <a:rPr lang="en-US" altLang="zh-CN" sz="3200" dirty="0"/>
              <a:t>2018</a:t>
            </a:r>
            <a:r>
              <a:rPr lang="zh-CN" altLang="en-US" sz="3200" dirty="0"/>
              <a:t>）</a:t>
            </a:r>
          </a:p>
        </p:txBody>
      </p:sp>
      <p:sp>
        <p:nvSpPr>
          <p:cNvPr id="3" name="文本框 2">
            <a:extLst>
              <a:ext uri="{FF2B5EF4-FFF2-40B4-BE49-F238E27FC236}">
                <a16:creationId xmlns:a16="http://schemas.microsoft.com/office/drawing/2014/main" id="{5D8C76E7-4EC4-48B0-932E-963890DB07AF}"/>
              </a:ext>
            </a:extLst>
          </p:cNvPr>
          <p:cNvSpPr txBox="1"/>
          <p:nvPr/>
        </p:nvSpPr>
        <p:spPr>
          <a:xfrm>
            <a:off x="587603" y="3026004"/>
            <a:ext cx="1119904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a:t>
            </a:r>
            <a:r>
              <a:rPr lang="zh-CN" altLang="en-US" dirty="0"/>
              <a:t>）对地理复制（分布在不同地点的数据中心）系统提供细粒度的一致性，</a:t>
            </a:r>
            <a:r>
              <a:rPr lang="en-US" altLang="zh-CN" dirty="0" err="1"/>
              <a:t>PoR</a:t>
            </a:r>
            <a:r>
              <a:rPr lang="zh-CN" altLang="en-US" dirty="0"/>
              <a:t>一致性。（细粒度是与</a:t>
            </a:r>
            <a:r>
              <a:rPr lang="en-US" altLang="zh-CN" dirty="0" err="1"/>
              <a:t>RedBlue</a:t>
            </a:r>
            <a:r>
              <a:rPr lang="en-US" altLang="zh-CN" dirty="0"/>
              <a:t> Consistency</a:t>
            </a:r>
            <a:r>
              <a:rPr lang="zh-CN" altLang="en-US" dirty="0"/>
              <a:t>对比，同一个作者</a:t>
            </a:r>
            <a:r>
              <a:rPr lang="en-US" altLang="zh-CN" dirty="0"/>
              <a:t>OSDI</a:t>
            </a:r>
            <a:r>
              <a:rPr lang="zh-CN" altLang="en-US" dirty="0"/>
              <a:t>‘</a:t>
            </a:r>
            <a:r>
              <a:rPr lang="en-US" altLang="zh-CN" dirty="0"/>
              <a:t>2012</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2</a:t>
            </a:r>
            <a:r>
              <a:rPr lang="zh-CN" altLang="en-US" dirty="0"/>
              <a:t>）实现了</a:t>
            </a:r>
            <a:r>
              <a:rPr lang="en-US" altLang="zh-CN" dirty="0" err="1"/>
              <a:t>Olisipo</a:t>
            </a:r>
            <a:r>
              <a:rPr lang="zh-CN" altLang="en-US" dirty="0"/>
              <a:t>协调服务系统，考虑受限操作的相对频率，为各种限制分配不同的协调策略。（操作之间的限制为程序员添加）</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3</a:t>
            </a:r>
            <a:r>
              <a:rPr lang="zh-CN" altLang="en-US" dirty="0"/>
              <a:t>）在</a:t>
            </a:r>
            <a:r>
              <a:rPr lang="en-US" altLang="zh-CN" dirty="0"/>
              <a:t>3</a:t>
            </a:r>
            <a:r>
              <a:rPr lang="zh-CN" altLang="en-US" dirty="0"/>
              <a:t>个数据中心的</a:t>
            </a:r>
            <a:r>
              <a:rPr lang="en-US" altLang="zh-CN" dirty="0" err="1"/>
              <a:t>RUBiS</a:t>
            </a:r>
            <a:r>
              <a:rPr lang="zh-CN" altLang="en-US" dirty="0"/>
              <a:t>基准测试中，</a:t>
            </a:r>
            <a:r>
              <a:rPr lang="en-US" altLang="zh-CN" dirty="0" err="1"/>
              <a:t>PoR</a:t>
            </a:r>
            <a:r>
              <a:rPr lang="zh-CN" altLang="en-US" dirty="0"/>
              <a:t>一致性显著优于</a:t>
            </a:r>
            <a:r>
              <a:rPr lang="en-US" altLang="zh-CN" dirty="0" err="1"/>
              <a:t>RedBlue</a:t>
            </a:r>
            <a:r>
              <a:rPr lang="zh-CN" altLang="en-US" dirty="0"/>
              <a:t>一致性。</a:t>
            </a:r>
          </a:p>
        </p:txBody>
      </p:sp>
    </p:spTree>
    <p:extLst>
      <p:ext uri="{BB962C8B-B14F-4D97-AF65-F5344CB8AC3E}">
        <p14:creationId xmlns:p14="http://schemas.microsoft.com/office/powerpoint/2010/main" val="1906723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486FE-C1B0-4EBA-894D-725509E92084}"/>
              </a:ext>
            </a:extLst>
          </p:cNvPr>
          <p:cNvSpPr>
            <a:spLocks noGrp="1"/>
          </p:cNvSpPr>
          <p:nvPr>
            <p:ph type="title"/>
          </p:nvPr>
        </p:nvSpPr>
        <p:spPr/>
        <p:txBody>
          <a:bodyPr/>
          <a:lstStyle/>
          <a:p>
            <a:r>
              <a:rPr lang="zh-CN" altLang="en-US" dirty="0"/>
              <a:t>细节</a:t>
            </a:r>
            <a:r>
              <a:rPr lang="en-US" altLang="zh-CN" dirty="0"/>
              <a:t>-</a:t>
            </a:r>
            <a:r>
              <a:rPr lang="en-US" altLang="zh-CN" dirty="0" err="1"/>
              <a:t>RedBlue</a:t>
            </a:r>
            <a:r>
              <a:rPr lang="en-US" altLang="zh-CN" dirty="0"/>
              <a:t> Consistency</a:t>
            </a:r>
            <a:endParaRPr lang="zh-CN" altLang="en-US" dirty="0"/>
          </a:p>
        </p:txBody>
      </p:sp>
      <p:sp>
        <p:nvSpPr>
          <p:cNvPr id="3" name="内容占位符 2">
            <a:extLst>
              <a:ext uri="{FF2B5EF4-FFF2-40B4-BE49-F238E27FC236}">
                <a16:creationId xmlns:a16="http://schemas.microsoft.com/office/drawing/2014/main" id="{C5E51CBD-3700-4ED6-A482-B3099C08A006}"/>
              </a:ext>
            </a:extLst>
          </p:cNvPr>
          <p:cNvSpPr>
            <a:spLocks noGrp="1"/>
          </p:cNvSpPr>
          <p:nvPr>
            <p:ph idx="1"/>
          </p:nvPr>
        </p:nvSpPr>
        <p:spPr/>
        <p:txBody>
          <a:bodyPr>
            <a:normAutofit/>
          </a:bodyPr>
          <a:lstStyle/>
          <a:p>
            <a:pPr marL="0" indent="0">
              <a:buNone/>
            </a:pPr>
            <a:r>
              <a:rPr lang="en-US" altLang="zh-CN" sz="1800" dirty="0"/>
              <a:t>1</a:t>
            </a:r>
            <a:r>
              <a:rPr lang="zh-CN" altLang="en-US" sz="1800" dirty="0"/>
              <a:t>）红蓝一致性主要将系统的操作划分为红蓝操作。</a:t>
            </a:r>
            <a:r>
              <a:rPr lang="en-US" altLang="zh-CN" sz="1800" dirty="0"/>
              <a:t>Red</a:t>
            </a:r>
            <a:r>
              <a:rPr lang="zh-CN" altLang="en-US" sz="1800" dirty="0"/>
              <a:t>操作使用强</a:t>
            </a:r>
            <a:endParaRPr lang="en-US" altLang="zh-CN" sz="1800" dirty="0"/>
          </a:p>
          <a:p>
            <a:pPr marL="0" indent="0">
              <a:buNone/>
            </a:pPr>
            <a:r>
              <a:rPr lang="zh-CN" altLang="en-US" sz="1800" dirty="0"/>
              <a:t>一致性，</a:t>
            </a:r>
            <a:r>
              <a:rPr lang="en-US" altLang="zh-CN" sz="1800" dirty="0"/>
              <a:t>Blue</a:t>
            </a:r>
            <a:r>
              <a:rPr lang="zh-CN" altLang="en-US" sz="1800" dirty="0"/>
              <a:t>操作使用最终一致性。</a:t>
            </a:r>
          </a:p>
        </p:txBody>
      </p:sp>
      <p:pic>
        <p:nvPicPr>
          <p:cNvPr id="5" name="图片 4">
            <a:extLst>
              <a:ext uri="{FF2B5EF4-FFF2-40B4-BE49-F238E27FC236}">
                <a16:creationId xmlns:a16="http://schemas.microsoft.com/office/drawing/2014/main" id="{FC6F0DB9-8C74-4A98-B368-4B3D7995ED4D}"/>
              </a:ext>
            </a:extLst>
          </p:cNvPr>
          <p:cNvPicPr>
            <a:picLocks noChangeAspect="1"/>
          </p:cNvPicPr>
          <p:nvPr/>
        </p:nvPicPr>
        <p:blipFill>
          <a:blip r:embed="rId3"/>
          <a:stretch>
            <a:fillRect/>
          </a:stretch>
        </p:blipFill>
        <p:spPr>
          <a:xfrm>
            <a:off x="525684" y="2603462"/>
            <a:ext cx="6338104" cy="3889411"/>
          </a:xfrm>
          <a:prstGeom prst="rect">
            <a:avLst/>
          </a:prstGeom>
        </p:spPr>
      </p:pic>
      <p:pic>
        <p:nvPicPr>
          <p:cNvPr id="7" name="图片 6">
            <a:extLst>
              <a:ext uri="{FF2B5EF4-FFF2-40B4-BE49-F238E27FC236}">
                <a16:creationId xmlns:a16="http://schemas.microsoft.com/office/drawing/2014/main" id="{34F56802-0847-493A-BDD2-A63EF4C3FAF8}"/>
              </a:ext>
            </a:extLst>
          </p:cNvPr>
          <p:cNvPicPr>
            <a:picLocks noChangeAspect="1"/>
          </p:cNvPicPr>
          <p:nvPr/>
        </p:nvPicPr>
        <p:blipFill>
          <a:blip r:embed="rId4"/>
          <a:stretch>
            <a:fillRect/>
          </a:stretch>
        </p:blipFill>
        <p:spPr>
          <a:xfrm>
            <a:off x="7893044" y="806950"/>
            <a:ext cx="3773272" cy="5894791"/>
          </a:xfrm>
          <a:prstGeom prst="rect">
            <a:avLst/>
          </a:prstGeom>
        </p:spPr>
      </p:pic>
      <p:pic>
        <p:nvPicPr>
          <p:cNvPr id="9" name="图片 8">
            <a:extLst>
              <a:ext uri="{FF2B5EF4-FFF2-40B4-BE49-F238E27FC236}">
                <a16:creationId xmlns:a16="http://schemas.microsoft.com/office/drawing/2014/main" id="{ED8D29E0-B04A-4FDF-B3C6-0E51D1737D0D}"/>
              </a:ext>
            </a:extLst>
          </p:cNvPr>
          <p:cNvPicPr>
            <a:picLocks noChangeAspect="1"/>
          </p:cNvPicPr>
          <p:nvPr/>
        </p:nvPicPr>
        <p:blipFill>
          <a:blip r:embed="rId5"/>
          <a:stretch>
            <a:fillRect/>
          </a:stretch>
        </p:blipFill>
        <p:spPr>
          <a:xfrm>
            <a:off x="583557" y="2683997"/>
            <a:ext cx="6222357" cy="4174003"/>
          </a:xfrm>
          <a:prstGeom prst="rect">
            <a:avLst/>
          </a:prstGeom>
        </p:spPr>
      </p:pic>
    </p:spTree>
    <p:extLst>
      <p:ext uri="{BB962C8B-B14F-4D97-AF65-F5344CB8AC3E}">
        <p14:creationId xmlns:p14="http://schemas.microsoft.com/office/powerpoint/2010/main" val="10466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399C8-8F4B-4BF4-AC16-EAB9B411865B}"/>
              </a:ext>
            </a:extLst>
          </p:cNvPr>
          <p:cNvSpPr>
            <a:spLocks noGrp="1"/>
          </p:cNvSpPr>
          <p:nvPr>
            <p:ph type="title"/>
          </p:nvPr>
        </p:nvSpPr>
        <p:spPr/>
        <p:txBody>
          <a:bodyPr/>
          <a:lstStyle/>
          <a:p>
            <a:r>
              <a:rPr lang="zh-CN" altLang="en-US" dirty="0"/>
              <a:t>细节</a:t>
            </a:r>
            <a:r>
              <a:rPr lang="en-US" altLang="zh-CN" dirty="0"/>
              <a:t>-</a:t>
            </a:r>
            <a:r>
              <a:rPr lang="en-US" altLang="zh-CN" dirty="0" err="1"/>
              <a:t>PoR</a:t>
            </a:r>
            <a:r>
              <a:rPr lang="en-US" altLang="zh-CN" dirty="0"/>
              <a:t> Consistency</a:t>
            </a:r>
            <a:endParaRPr lang="zh-CN" altLang="en-US" dirty="0"/>
          </a:p>
        </p:txBody>
      </p:sp>
      <p:sp>
        <p:nvSpPr>
          <p:cNvPr id="3" name="内容占位符 2">
            <a:extLst>
              <a:ext uri="{FF2B5EF4-FFF2-40B4-BE49-F238E27FC236}">
                <a16:creationId xmlns:a16="http://schemas.microsoft.com/office/drawing/2014/main" id="{4CAB4116-CACF-4CCF-A4A8-47133E2D6D82}"/>
              </a:ext>
            </a:extLst>
          </p:cNvPr>
          <p:cNvSpPr>
            <a:spLocks noGrp="1"/>
          </p:cNvSpPr>
          <p:nvPr>
            <p:ph idx="1"/>
          </p:nvPr>
        </p:nvSpPr>
        <p:spPr/>
        <p:txBody>
          <a:bodyPr>
            <a:normAutofit/>
          </a:bodyPr>
          <a:lstStyle/>
          <a:p>
            <a:pPr marL="0" indent="0">
              <a:buNone/>
            </a:pPr>
            <a:r>
              <a:rPr lang="en-US" altLang="zh-CN" sz="1800" dirty="0"/>
              <a:t>1</a:t>
            </a:r>
            <a:r>
              <a:rPr lang="zh-CN" altLang="en-US" sz="1800" dirty="0"/>
              <a:t>）作者认为单纯的划分红蓝粒度太粗，于是提出</a:t>
            </a:r>
            <a:r>
              <a:rPr lang="en-US" altLang="zh-CN" sz="1800" dirty="0" err="1"/>
              <a:t>PoR</a:t>
            </a:r>
            <a:r>
              <a:rPr lang="zh-CN" altLang="en-US" sz="1800" dirty="0"/>
              <a:t>可以为每对操作提供一个限制。（细粒度，提高灵活性）</a:t>
            </a:r>
          </a:p>
        </p:txBody>
      </p:sp>
      <p:pic>
        <p:nvPicPr>
          <p:cNvPr id="5" name="图片 4">
            <a:extLst>
              <a:ext uri="{FF2B5EF4-FFF2-40B4-BE49-F238E27FC236}">
                <a16:creationId xmlns:a16="http://schemas.microsoft.com/office/drawing/2014/main" id="{79E3C263-46E0-4156-93F3-E32B07C2E1F5}"/>
              </a:ext>
            </a:extLst>
          </p:cNvPr>
          <p:cNvPicPr>
            <a:picLocks noChangeAspect="1"/>
          </p:cNvPicPr>
          <p:nvPr/>
        </p:nvPicPr>
        <p:blipFill>
          <a:blip r:embed="rId2"/>
          <a:stretch>
            <a:fillRect/>
          </a:stretch>
        </p:blipFill>
        <p:spPr>
          <a:xfrm>
            <a:off x="0" y="3028902"/>
            <a:ext cx="6455323" cy="3148061"/>
          </a:xfrm>
          <a:prstGeom prst="rect">
            <a:avLst/>
          </a:prstGeom>
        </p:spPr>
      </p:pic>
      <p:pic>
        <p:nvPicPr>
          <p:cNvPr id="6" name="内容占位符 4">
            <a:extLst>
              <a:ext uri="{FF2B5EF4-FFF2-40B4-BE49-F238E27FC236}">
                <a16:creationId xmlns:a16="http://schemas.microsoft.com/office/drawing/2014/main" id="{C9AC46C5-5922-49D3-A9D2-F4F81AF716F6}"/>
              </a:ext>
            </a:extLst>
          </p:cNvPr>
          <p:cNvPicPr>
            <a:picLocks noChangeAspect="1"/>
          </p:cNvPicPr>
          <p:nvPr/>
        </p:nvPicPr>
        <p:blipFill>
          <a:blip r:embed="rId3"/>
          <a:stretch>
            <a:fillRect/>
          </a:stretch>
        </p:blipFill>
        <p:spPr>
          <a:xfrm>
            <a:off x="6944810" y="3215678"/>
            <a:ext cx="5247190" cy="2961285"/>
          </a:xfrm>
          <a:prstGeom prst="rect">
            <a:avLst/>
          </a:prstGeom>
        </p:spPr>
      </p:pic>
    </p:spTree>
    <p:extLst>
      <p:ext uri="{BB962C8B-B14F-4D97-AF65-F5344CB8AC3E}">
        <p14:creationId xmlns:p14="http://schemas.microsoft.com/office/powerpoint/2010/main" val="283558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7C76-0F77-4C61-B8EE-25BCAD9B294C}"/>
              </a:ext>
            </a:extLst>
          </p:cNvPr>
          <p:cNvSpPr>
            <a:spLocks noGrp="1"/>
          </p:cNvSpPr>
          <p:nvPr>
            <p:ph type="title"/>
          </p:nvPr>
        </p:nvSpPr>
        <p:spPr/>
        <p:txBody>
          <a:bodyPr/>
          <a:lstStyle/>
          <a:p>
            <a:r>
              <a:rPr lang="zh-CN" altLang="en-US" dirty="0"/>
              <a:t>实验截图</a:t>
            </a:r>
          </a:p>
        </p:txBody>
      </p:sp>
      <p:pic>
        <p:nvPicPr>
          <p:cNvPr id="7" name="图片 6">
            <a:extLst>
              <a:ext uri="{FF2B5EF4-FFF2-40B4-BE49-F238E27FC236}">
                <a16:creationId xmlns:a16="http://schemas.microsoft.com/office/drawing/2014/main" id="{0B47327D-25D4-46D2-92FC-4CE6CEEE0B7E}"/>
              </a:ext>
            </a:extLst>
          </p:cNvPr>
          <p:cNvPicPr>
            <a:picLocks noChangeAspect="1"/>
          </p:cNvPicPr>
          <p:nvPr/>
        </p:nvPicPr>
        <p:blipFill>
          <a:blip r:embed="rId2"/>
          <a:stretch>
            <a:fillRect/>
          </a:stretch>
        </p:blipFill>
        <p:spPr>
          <a:xfrm>
            <a:off x="389681" y="1690690"/>
            <a:ext cx="6980525" cy="2004234"/>
          </a:xfrm>
          <a:prstGeom prst="rect">
            <a:avLst/>
          </a:prstGeom>
        </p:spPr>
      </p:pic>
      <p:pic>
        <p:nvPicPr>
          <p:cNvPr id="11" name="图片 10">
            <a:extLst>
              <a:ext uri="{FF2B5EF4-FFF2-40B4-BE49-F238E27FC236}">
                <a16:creationId xmlns:a16="http://schemas.microsoft.com/office/drawing/2014/main" id="{FFD5E543-099D-4C02-AD0B-A9D5B89C8DFB}"/>
              </a:ext>
            </a:extLst>
          </p:cNvPr>
          <p:cNvPicPr>
            <a:picLocks noChangeAspect="1"/>
          </p:cNvPicPr>
          <p:nvPr/>
        </p:nvPicPr>
        <p:blipFill>
          <a:blip r:embed="rId3"/>
          <a:stretch>
            <a:fillRect/>
          </a:stretch>
        </p:blipFill>
        <p:spPr>
          <a:xfrm>
            <a:off x="6485680" y="3429000"/>
            <a:ext cx="5706320" cy="3316147"/>
          </a:xfrm>
          <a:prstGeom prst="rect">
            <a:avLst/>
          </a:prstGeom>
        </p:spPr>
      </p:pic>
    </p:spTree>
    <p:extLst>
      <p:ext uri="{BB962C8B-B14F-4D97-AF65-F5344CB8AC3E}">
        <p14:creationId xmlns:p14="http://schemas.microsoft.com/office/powerpoint/2010/main" val="1266445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8A3AB9B-80FB-4333-9253-9A309A156A92}"/>
              </a:ext>
            </a:extLst>
          </p:cNvPr>
          <p:cNvSpPr>
            <a:spLocks noGrp="1"/>
          </p:cNvSpPr>
          <p:nvPr>
            <p:ph type="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18944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DB199-5EA5-462B-A4D3-37EEB5F4F252}"/>
              </a:ext>
            </a:extLst>
          </p:cNvPr>
          <p:cNvSpPr>
            <a:spLocks noGrp="1"/>
          </p:cNvSpPr>
          <p:nvPr>
            <p:ph type="title"/>
          </p:nvPr>
        </p:nvSpPr>
        <p:spPr/>
        <p:txBody>
          <a:bodyPr/>
          <a:lstStyle/>
          <a:p>
            <a:r>
              <a:rPr lang="zh-CN" altLang="en-US" dirty="0"/>
              <a:t>背景</a:t>
            </a:r>
          </a:p>
        </p:txBody>
      </p:sp>
      <p:pic>
        <p:nvPicPr>
          <p:cNvPr id="4" name="图片 3">
            <a:extLst>
              <a:ext uri="{FF2B5EF4-FFF2-40B4-BE49-F238E27FC236}">
                <a16:creationId xmlns:a16="http://schemas.microsoft.com/office/drawing/2014/main" id="{4B30A240-F426-49E1-B954-F6CA5CD06DB3}"/>
              </a:ext>
            </a:extLst>
          </p:cNvPr>
          <p:cNvPicPr>
            <a:picLocks noChangeAspect="1"/>
          </p:cNvPicPr>
          <p:nvPr/>
        </p:nvPicPr>
        <p:blipFill>
          <a:blip r:embed="rId3"/>
          <a:stretch>
            <a:fillRect/>
          </a:stretch>
        </p:blipFill>
        <p:spPr>
          <a:xfrm>
            <a:off x="2899133" y="2030609"/>
            <a:ext cx="6393734" cy="2796782"/>
          </a:xfrm>
          <a:prstGeom prst="rect">
            <a:avLst/>
          </a:prstGeom>
        </p:spPr>
      </p:pic>
      <p:sp>
        <p:nvSpPr>
          <p:cNvPr id="7" name="文本框 6">
            <a:extLst>
              <a:ext uri="{FF2B5EF4-FFF2-40B4-BE49-F238E27FC236}">
                <a16:creationId xmlns:a16="http://schemas.microsoft.com/office/drawing/2014/main" id="{B732A408-6EEA-4BB5-B4D5-59B0E588412A}"/>
              </a:ext>
            </a:extLst>
          </p:cNvPr>
          <p:cNvSpPr txBox="1"/>
          <p:nvPr/>
        </p:nvSpPr>
        <p:spPr>
          <a:xfrm>
            <a:off x="1683791" y="2546432"/>
            <a:ext cx="2430683" cy="646331"/>
          </a:xfrm>
          <a:prstGeom prst="rect">
            <a:avLst/>
          </a:prstGeom>
          <a:noFill/>
        </p:spPr>
        <p:txBody>
          <a:bodyPr wrap="square" rtlCol="0">
            <a:spAutoFit/>
          </a:bodyPr>
          <a:lstStyle/>
          <a:p>
            <a:r>
              <a:rPr lang="en-US" altLang="zh-CN" dirty="0"/>
              <a:t>(1)</a:t>
            </a:r>
            <a:r>
              <a:rPr lang="zh-CN" altLang="en-US" dirty="0"/>
              <a:t>性能不足</a:t>
            </a:r>
            <a:endParaRPr lang="en-US" altLang="zh-CN" dirty="0"/>
          </a:p>
          <a:p>
            <a:r>
              <a:rPr lang="en-US" altLang="zh-CN" dirty="0"/>
              <a:t>(2)</a:t>
            </a:r>
            <a:r>
              <a:rPr lang="zh-CN" altLang="en-US" dirty="0"/>
              <a:t>数据服务可用性低</a:t>
            </a:r>
          </a:p>
        </p:txBody>
      </p:sp>
      <p:sp>
        <p:nvSpPr>
          <p:cNvPr id="8" name="文本框 7">
            <a:extLst>
              <a:ext uri="{FF2B5EF4-FFF2-40B4-BE49-F238E27FC236}">
                <a16:creationId xmlns:a16="http://schemas.microsoft.com/office/drawing/2014/main" id="{0161E800-2EC2-495D-A298-534976FB1455}"/>
              </a:ext>
            </a:extLst>
          </p:cNvPr>
          <p:cNvSpPr txBox="1"/>
          <p:nvPr/>
        </p:nvSpPr>
        <p:spPr>
          <a:xfrm>
            <a:off x="8326056" y="3059668"/>
            <a:ext cx="3865944" cy="369332"/>
          </a:xfrm>
          <a:prstGeom prst="rect">
            <a:avLst/>
          </a:prstGeom>
          <a:noFill/>
        </p:spPr>
        <p:txBody>
          <a:bodyPr wrap="square" rtlCol="0">
            <a:spAutoFit/>
          </a:bodyPr>
          <a:lstStyle/>
          <a:p>
            <a:r>
              <a:rPr lang="zh-CN" altLang="en-US" dirty="0"/>
              <a:t>写请求，服务器之间出现数据不一致</a:t>
            </a:r>
          </a:p>
        </p:txBody>
      </p:sp>
      <p:sp>
        <p:nvSpPr>
          <p:cNvPr id="9" name="文本框 8">
            <a:extLst>
              <a:ext uri="{FF2B5EF4-FFF2-40B4-BE49-F238E27FC236}">
                <a16:creationId xmlns:a16="http://schemas.microsoft.com/office/drawing/2014/main" id="{489797BC-1323-4600-A66E-3EC4C49BE375}"/>
              </a:ext>
            </a:extLst>
          </p:cNvPr>
          <p:cNvSpPr txBox="1"/>
          <p:nvPr/>
        </p:nvSpPr>
        <p:spPr>
          <a:xfrm>
            <a:off x="838200" y="5167310"/>
            <a:ext cx="5278056" cy="923330"/>
          </a:xfrm>
          <a:prstGeom prst="rect">
            <a:avLst/>
          </a:prstGeom>
          <a:noFill/>
        </p:spPr>
        <p:txBody>
          <a:bodyPr wrap="square" rtlCol="0">
            <a:spAutoFit/>
          </a:bodyPr>
          <a:lstStyle/>
          <a:p>
            <a:r>
              <a:rPr lang="en-US" altLang="zh-CN" dirty="0"/>
              <a:t>1</a:t>
            </a:r>
            <a:r>
              <a:rPr lang="zh-CN" altLang="en-US" dirty="0"/>
              <a:t>）</a:t>
            </a:r>
            <a:r>
              <a:rPr lang="zh-CN" altLang="en-US" b="1" dirty="0"/>
              <a:t>想要数据有有高可用性，就要写多份数据。</a:t>
            </a:r>
            <a:endParaRPr lang="en-US" altLang="zh-CN" b="1" dirty="0"/>
          </a:p>
          <a:p>
            <a:r>
              <a:rPr lang="en-US" altLang="zh-CN" dirty="0"/>
              <a:t>2</a:t>
            </a:r>
            <a:r>
              <a:rPr lang="zh-CN" altLang="en-US" dirty="0"/>
              <a:t>）</a:t>
            </a:r>
            <a:r>
              <a:rPr lang="zh-CN" altLang="en-US" b="1" dirty="0"/>
              <a:t>写多份数据会导致数据的一致性问题。</a:t>
            </a:r>
            <a:endParaRPr lang="en-US" altLang="zh-CN" b="1" dirty="0"/>
          </a:p>
          <a:p>
            <a:r>
              <a:rPr lang="en-US" altLang="zh-CN" dirty="0"/>
              <a:t>3</a:t>
            </a:r>
            <a:r>
              <a:rPr lang="zh-CN" altLang="en-US" dirty="0"/>
              <a:t>）</a:t>
            </a:r>
            <a:r>
              <a:rPr lang="zh-CN" altLang="en-US" b="1" dirty="0"/>
              <a:t>一致性问题又会引发性能问题。</a:t>
            </a:r>
          </a:p>
        </p:txBody>
      </p:sp>
      <p:sp>
        <p:nvSpPr>
          <p:cNvPr id="10" name="文本框 9">
            <a:extLst>
              <a:ext uri="{FF2B5EF4-FFF2-40B4-BE49-F238E27FC236}">
                <a16:creationId xmlns:a16="http://schemas.microsoft.com/office/drawing/2014/main" id="{5FDA96E5-2387-4093-8C33-C4C7C5393123}"/>
              </a:ext>
            </a:extLst>
          </p:cNvPr>
          <p:cNvSpPr txBox="1"/>
          <p:nvPr/>
        </p:nvSpPr>
        <p:spPr>
          <a:xfrm>
            <a:off x="740780" y="5305809"/>
            <a:ext cx="11169569" cy="646331"/>
          </a:xfrm>
          <a:prstGeom prst="rect">
            <a:avLst/>
          </a:prstGeom>
          <a:solidFill>
            <a:schemeClr val="tx2">
              <a:lumMod val="20000"/>
              <a:lumOff val="80000"/>
            </a:schemeClr>
          </a:solidFill>
        </p:spPr>
        <p:txBody>
          <a:bodyPr wrap="square" rtlCol="0">
            <a:spAutoFit/>
          </a:bodyPr>
          <a:lstStyle/>
          <a:p>
            <a:r>
              <a:rPr lang="zh-CN" altLang="en-US" sz="3600" dirty="0">
                <a:solidFill>
                  <a:srgbClr val="FF0000"/>
                </a:solidFill>
              </a:rPr>
              <a:t>所以对分布式一致性的研究都需要结合性能来考虑。</a:t>
            </a:r>
          </a:p>
        </p:txBody>
      </p:sp>
    </p:spTree>
    <p:extLst>
      <p:ext uri="{BB962C8B-B14F-4D97-AF65-F5344CB8AC3E}">
        <p14:creationId xmlns:p14="http://schemas.microsoft.com/office/powerpoint/2010/main" val="29181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D3F2E-9F83-424C-A4BE-9A0CEB33E27B}"/>
              </a:ext>
            </a:extLst>
          </p:cNvPr>
          <p:cNvSpPr>
            <a:spLocks noGrp="1"/>
          </p:cNvSpPr>
          <p:nvPr>
            <p:ph type="ctrTitle"/>
          </p:nvPr>
        </p:nvSpPr>
        <p:spPr/>
        <p:txBody>
          <a:bodyPr/>
          <a:lstStyle/>
          <a:p>
            <a:r>
              <a:rPr lang="en-US" altLang="zh-CN" dirty="0"/>
              <a:t>2. </a:t>
            </a:r>
            <a:r>
              <a:rPr lang="zh-CN" altLang="en-US" dirty="0"/>
              <a:t>理论</a:t>
            </a:r>
          </a:p>
        </p:txBody>
      </p:sp>
      <p:sp>
        <p:nvSpPr>
          <p:cNvPr id="3" name="副标题 2">
            <a:extLst>
              <a:ext uri="{FF2B5EF4-FFF2-40B4-BE49-F238E27FC236}">
                <a16:creationId xmlns:a16="http://schemas.microsoft.com/office/drawing/2014/main" id="{2DF5CFCE-C2A0-42C6-8E7B-9F932ABF367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4802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D0073-94EA-4204-A05B-16A196F65812}"/>
              </a:ext>
            </a:extLst>
          </p:cNvPr>
          <p:cNvSpPr>
            <a:spLocks noGrp="1"/>
          </p:cNvSpPr>
          <p:nvPr>
            <p:ph type="title"/>
          </p:nvPr>
        </p:nvSpPr>
        <p:spPr/>
        <p:txBody>
          <a:bodyPr/>
          <a:lstStyle/>
          <a:p>
            <a:r>
              <a:rPr lang="en-US" altLang="zh-CN" dirty="0"/>
              <a:t>CAP</a:t>
            </a:r>
            <a:r>
              <a:rPr lang="zh-CN" altLang="en-US" dirty="0"/>
              <a:t>定理</a:t>
            </a:r>
          </a:p>
        </p:txBody>
      </p:sp>
      <p:sp>
        <p:nvSpPr>
          <p:cNvPr id="3" name="内容占位符 2">
            <a:extLst>
              <a:ext uri="{FF2B5EF4-FFF2-40B4-BE49-F238E27FC236}">
                <a16:creationId xmlns:a16="http://schemas.microsoft.com/office/drawing/2014/main" id="{AC9B36FF-60F9-440E-86AB-F13991D2AE18}"/>
              </a:ext>
            </a:extLst>
          </p:cNvPr>
          <p:cNvSpPr>
            <a:spLocks noGrp="1"/>
          </p:cNvSpPr>
          <p:nvPr>
            <p:ph idx="1"/>
          </p:nvPr>
        </p:nvSpPr>
        <p:spPr/>
        <p:txBody>
          <a:bodyPr/>
          <a:lstStyle/>
          <a:p>
            <a:r>
              <a:rPr lang="zh-CN" altLang="en-US" dirty="0"/>
              <a:t>一致性（</a:t>
            </a:r>
            <a:r>
              <a:rPr lang="en-US" altLang="zh-CN" dirty="0"/>
              <a:t>Consistency</a:t>
            </a:r>
            <a:r>
              <a:rPr lang="zh-CN" altLang="en-US" dirty="0"/>
              <a:t>）：每次读取都能够获得最新写入的数据。</a:t>
            </a:r>
            <a:endParaRPr lang="en-US" altLang="zh-CN" dirty="0"/>
          </a:p>
          <a:p>
            <a:r>
              <a:rPr lang="zh-CN" altLang="en-US" dirty="0"/>
              <a:t>可用性（</a:t>
            </a:r>
            <a:r>
              <a:rPr lang="en-US" altLang="zh-CN" dirty="0"/>
              <a:t>Availability</a:t>
            </a:r>
            <a:r>
              <a:rPr lang="zh-CN" altLang="en-US" dirty="0"/>
              <a:t>）：每次请求都能获得一个非错的响应，但不保证获取的数据为最新数据。</a:t>
            </a:r>
            <a:endParaRPr lang="en-US" altLang="zh-CN" dirty="0"/>
          </a:p>
          <a:p>
            <a:r>
              <a:rPr lang="zh-CN" altLang="en-US" dirty="0"/>
              <a:t>分区容忍性（</a:t>
            </a:r>
            <a:r>
              <a:rPr lang="en-US" altLang="zh-CN" dirty="0"/>
              <a:t>P</a:t>
            </a:r>
            <a:r>
              <a:rPr lang="en-US" altLang="zh-CN" b="0" i="0" dirty="0">
                <a:solidFill>
                  <a:srgbClr val="202122"/>
                </a:solidFill>
                <a:effectLst/>
                <a:latin typeface="Arial" panose="020B0604020202020204" pitchFamily="34" charset="0"/>
              </a:rPr>
              <a:t>artition tolerance</a:t>
            </a:r>
            <a:r>
              <a:rPr lang="zh-CN" altLang="en-US" b="0" i="0" dirty="0">
                <a:solidFill>
                  <a:srgbClr val="202122"/>
                </a:solidFill>
                <a:effectLst/>
                <a:latin typeface="Arial" panose="020B0604020202020204" pitchFamily="34" charset="0"/>
              </a:rPr>
              <a:t>）：</a:t>
            </a:r>
            <a:r>
              <a:rPr lang="zh-CN" altLang="en-US" dirty="0">
                <a:solidFill>
                  <a:srgbClr val="202122"/>
                </a:solidFill>
                <a:latin typeface="Arial" panose="020B0604020202020204" pitchFamily="34" charset="0"/>
              </a:rPr>
              <a:t>整个系统因网络延迟等原因造成分区（分区间不能通信）。系统仍继续运行。</a:t>
            </a:r>
            <a:endParaRPr lang="en-US" altLang="zh-CN" dirty="0">
              <a:solidFill>
                <a:srgbClr val="202122"/>
              </a:solidFill>
              <a:latin typeface="Arial" panose="020B0604020202020204" pitchFamily="34" charset="0"/>
            </a:endParaRPr>
          </a:p>
          <a:p>
            <a:endParaRPr lang="en-US" altLang="zh-CN" dirty="0">
              <a:solidFill>
                <a:srgbClr val="202122"/>
              </a:solidFill>
              <a:latin typeface="Arial" panose="020B0604020202020204" pitchFamily="34" charset="0"/>
            </a:endParaRPr>
          </a:p>
          <a:p>
            <a:endParaRPr lang="en-US" altLang="zh-CN" dirty="0">
              <a:solidFill>
                <a:srgbClr val="202122"/>
              </a:solidFill>
              <a:latin typeface="Arial" panose="020B0604020202020204" pitchFamily="34" charset="0"/>
            </a:endParaRPr>
          </a:p>
          <a:p>
            <a:r>
              <a:rPr lang="zh-CN" altLang="en-US" dirty="0">
                <a:solidFill>
                  <a:srgbClr val="FF0000"/>
                </a:solidFill>
              </a:rPr>
              <a:t>存在网络分区的情况下一致性和可用性只能二选一。 </a:t>
            </a:r>
          </a:p>
        </p:txBody>
      </p:sp>
    </p:spTree>
    <p:extLst>
      <p:ext uri="{BB962C8B-B14F-4D97-AF65-F5344CB8AC3E}">
        <p14:creationId xmlns:p14="http://schemas.microsoft.com/office/powerpoint/2010/main" val="192468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9D792-152A-4E63-873B-EADB757596CE}"/>
              </a:ext>
            </a:extLst>
          </p:cNvPr>
          <p:cNvSpPr>
            <a:spLocks noGrp="1"/>
          </p:cNvSpPr>
          <p:nvPr>
            <p:ph type="title"/>
          </p:nvPr>
        </p:nvSpPr>
        <p:spPr/>
        <p:txBody>
          <a:bodyPr/>
          <a:lstStyle/>
          <a:p>
            <a:r>
              <a:rPr lang="en-US" altLang="zh-CN" dirty="0"/>
              <a:t>CAP</a:t>
            </a:r>
            <a:r>
              <a:rPr lang="zh-CN" altLang="en-US" dirty="0"/>
              <a:t>定理</a:t>
            </a:r>
          </a:p>
        </p:txBody>
      </p:sp>
      <p:sp>
        <p:nvSpPr>
          <p:cNvPr id="7" name="内容占位符 6">
            <a:extLst>
              <a:ext uri="{FF2B5EF4-FFF2-40B4-BE49-F238E27FC236}">
                <a16:creationId xmlns:a16="http://schemas.microsoft.com/office/drawing/2014/main" id="{2617A1E2-79E6-417E-83EB-D377E33F765E}"/>
              </a:ext>
            </a:extLst>
          </p:cNvPr>
          <p:cNvSpPr>
            <a:spLocks noGrp="1"/>
          </p:cNvSpPr>
          <p:nvPr>
            <p:ph idx="1"/>
          </p:nvPr>
        </p:nvSpPr>
        <p:spPr>
          <a:xfrm>
            <a:off x="4583576" y="1825625"/>
            <a:ext cx="6770224" cy="4351338"/>
          </a:xfrm>
        </p:spPr>
        <p:txBody>
          <a:bodyPr/>
          <a:lstStyle/>
          <a:p>
            <a:r>
              <a:rPr lang="en-US" altLang="zh-CN" dirty="0"/>
              <a:t>CA</a:t>
            </a:r>
            <a:r>
              <a:rPr lang="zh-CN" altLang="en-US" dirty="0"/>
              <a:t>：如</a:t>
            </a:r>
            <a:r>
              <a:rPr lang="en-US" altLang="zh-CN" dirty="0"/>
              <a:t>RDBMS</a:t>
            </a:r>
            <a:r>
              <a:rPr lang="zh-CN" altLang="en-US" dirty="0"/>
              <a:t>系统。（分布式系统一定要保证</a:t>
            </a:r>
            <a:r>
              <a:rPr lang="en-US" altLang="zh-CN" dirty="0"/>
              <a:t>P</a:t>
            </a:r>
            <a:r>
              <a:rPr lang="zh-CN" altLang="en-US" dirty="0"/>
              <a:t>）</a:t>
            </a:r>
            <a:endParaRPr lang="en-US" altLang="zh-CN" dirty="0"/>
          </a:p>
          <a:p>
            <a:endParaRPr lang="en-US" altLang="zh-CN" dirty="0"/>
          </a:p>
          <a:p>
            <a:r>
              <a:rPr lang="en-US" altLang="zh-CN" dirty="0"/>
              <a:t>CP</a:t>
            </a:r>
            <a:r>
              <a:rPr lang="zh-CN" altLang="en-US" dirty="0"/>
              <a:t>：如银行。关注系统的强一致性</a:t>
            </a:r>
            <a:endParaRPr lang="en-US" altLang="zh-CN" dirty="0"/>
          </a:p>
          <a:p>
            <a:endParaRPr lang="en-US" altLang="zh-CN" dirty="0"/>
          </a:p>
          <a:p>
            <a:r>
              <a:rPr lang="en-US" altLang="zh-CN" dirty="0"/>
              <a:t>AP</a:t>
            </a:r>
            <a:r>
              <a:rPr lang="zh-CN" altLang="en-US" dirty="0"/>
              <a:t>：如</a:t>
            </a:r>
            <a:r>
              <a:rPr lang="en-US" altLang="zh-CN" dirty="0"/>
              <a:t>Dynamo</a:t>
            </a:r>
            <a:r>
              <a:rPr lang="zh-CN" altLang="en-US" dirty="0"/>
              <a:t>系统。出现数据冲突后人工维护数据版本。</a:t>
            </a:r>
          </a:p>
        </p:txBody>
      </p:sp>
      <p:pic>
        <p:nvPicPr>
          <p:cNvPr id="12" name="图片 11">
            <a:extLst>
              <a:ext uri="{FF2B5EF4-FFF2-40B4-BE49-F238E27FC236}">
                <a16:creationId xmlns:a16="http://schemas.microsoft.com/office/drawing/2014/main" id="{3EF7AB52-1D8E-469A-96E3-82F3D5B5FDA6}"/>
              </a:ext>
            </a:extLst>
          </p:cNvPr>
          <p:cNvPicPr>
            <a:picLocks noChangeAspect="1"/>
          </p:cNvPicPr>
          <p:nvPr/>
        </p:nvPicPr>
        <p:blipFill>
          <a:blip r:embed="rId2"/>
          <a:stretch>
            <a:fillRect/>
          </a:stretch>
        </p:blipFill>
        <p:spPr>
          <a:xfrm>
            <a:off x="838200" y="2466198"/>
            <a:ext cx="3289098" cy="3180936"/>
          </a:xfrm>
          <a:prstGeom prst="rect">
            <a:avLst/>
          </a:prstGeom>
        </p:spPr>
      </p:pic>
    </p:spTree>
    <p:extLst>
      <p:ext uri="{BB962C8B-B14F-4D97-AF65-F5344CB8AC3E}">
        <p14:creationId xmlns:p14="http://schemas.microsoft.com/office/powerpoint/2010/main" val="278518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2835B-5253-4E08-B5FF-8873378AF1D7}"/>
              </a:ext>
            </a:extLst>
          </p:cNvPr>
          <p:cNvSpPr>
            <a:spLocks noGrp="1"/>
          </p:cNvSpPr>
          <p:nvPr>
            <p:ph type="title"/>
          </p:nvPr>
        </p:nvSpPr>
        <p:spPr/>
        <p:txBody>
          <a:bodyPr/>
          <a:lstStyle/>
          <a:p>
            <a:r>
              <a:rPr lang="en-US" altLang="zh-CN" dirty="0"/>
              <a:t>BASE</a:t>
            </a:r>
            <a:r>
              <a:rPr lang="zh-CN" altLang="en-US" dirty="0"/>
              <a:t>理论</a:t>
            </a:r>
          </a:p>
        </p:txBody>
      </p:sp>
      <p:sp>
        <p:nvSpPr>
          <p:cNvPr id="3" name="内容占位符 2">
            <a:extLst>
              <a:ext uri="{FF2B5EF4-FFF2-40B4-BE49-F238E27FC236}">
                <a16:creationId xmlns:a16="http://schemas.microsoft.com/office/drawing/2014/main" id="{04E3A1AF-ADF6-4FD8-9F66-58AA12EFDCA7}"/>
              </a:ext>
            </a:extLst>
          </p:cNvPr>
          <p:cNvSpPr>
            <a:spLocks noGrp="1"/>
          </p:cNvSpPr>
          <p:nvPr>
            <p:ph idx="1"/>
          </p:nvPr>
        </p:nvSpPr>
        <p:spPr/>
        <p:txBody>
          <a:bodyPr/>
          <a:lstStyle/>
          <a:p>
            <a:r>
              <a:rPr lang="en-US" altLang="zh-CN" dirty="0"/>
              <a:t>Basically Available</a:t>
            </a:r>
            <a:r>
              <a:rPr lang="zh-CN" altLang="en-US" dirty="0"/>
              <a:t>（基本可用）</a:t>
            </a:r>
            <a:endParaRPr lang="en-US" altLang="zh-CN" dirty="0"/>
          </a:p>
          <a:p>
            <a:r>
              <a:rPr lang="en-US" altLang="zh-CN" dirty="0"/>
              <a:t>Soft State</a:t>
            </a:r>
            <a:r>
              <a:rPr lang="zh-CN" altLang="en-US" dirty="0"/>
              <a:t>（软状态）：允许系统中的数据存在中间状态。</a:t>
            </a:r>
            <a:endParaRPr lang="en-US" altLang="zh-CN" dirty="0"/>
          </a:p>
          <a:p>
            <a:r>
              <a:rPr lang="en-US" altLang="zh-CN" dirty="0"/>
              <a:t>Eventually Consistency</a:t>
            </a:r>
            <a:r>
              <a:rPr lang="zh-CN" altLang="en-US" dirty="0"/>
              <a:t>（最终一致性）</a:t>
            </a:r>
          </a:p>
        </p:txBody>
      </p:sp>
    </p:spTree>
    <p:extLst>
      <p:ext uri="{BB962C8B-B14F-4D97-AF65-F5344CB8AC3E}">
        <p14:creationId xmlns:p14="http://schemas.microsoft.com/office/powerpoint/2010/main" val="191610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CBA4A-7EC5-4F63-A9CE-FFDF1C593291}"/>
              </a:ext>
            </a:extLst>
          </p:cNvPr>
          <p:cNvSpPr>
            <a:spLocks noGrp="1"/>
          </p:cNvSpPr>
          <p:nvPr>
            <p:ph type="ctrTitle"/>
          </p:nvPr>
        </p:nvSpPr>
        <p:spPr/>
        <p:txBody>
          <a:bodyPr/>
          <a:lstStyle/>
          <a:p>
            <a:r>
              <a:rPr lang="en-US" altLang="zh-CN" dirty="0"/>
              <a:t>3. </a:t>
            </a:r>
            <a:r>
              <a:rPr lang="zh-CN" altLang="en-US" dirty="0"/>
              <a:t>一致性模型</a:t>
            </a:r>
          </a:p>
        </p:txBody>
      </p:sp>
      <p:sp>
        <p:nvSpPr>
          <p:cNvPr id="3" name="副标题 2">
            <a:extLst>
              <a:ext uri="{FF2B5EF4-FFF2-40B4-BE49-F238E27FC236}">
                <a16:creationId xmlns:a16="http://schemas.microsoft.com/office/drawing/2014/main" id="{C5D86087-7C92-4F69-BBAE-4B84699A71C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28954549"/>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7562</TotalTime>
  <Words>2361</Words>
  <Application>Microsoft Office PowerPoint</Application>
  <PresentationFormat>宽屏</PresentationFormat>
  <Paragraphs>203</Paragraphs>
  <Slides>34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-apple-system</vt:lpstr>
      <vt:lpstr>等线</vt:lpstr>
      <vt:lpstr>等线 Light (标题)</vt:lpstr>
      <vt:lpstr>Microsoft YaHei</vt:lpstr>
      <vt:lpstr>Arial</vt:lpstr>
      <vt:lpstr>Calibri</vt:lpstr>
      <vt:lpstr>Calibri Light</vt:lpstr>
      <vt:lpstr>Cambria Math</vt:lpstr>
      <vt:lpstr>Wingdings</vt:lpstr>
      <vt:lpstr>1_Office 主题</vt:lpstr>
      <vt:lpstr>分布式系统一致性综述</vt:lpstr>
      <vt:lpstr>目录</vt:lpstr>
      <vt:lpstr>1. 背景</vt:lpstr>
      <vt:lpstr>背景</vt:lpstr>
      <vt:lpstr>2. 理论</vt:lpstr>
      <vt:lpstr>CAP定理</vt:lpstr>
      <vt:lpstr>CAP定理</vt:lpstr>
      <vt:lpstr>BASE理论</vt:lpstr>
      <vt:lpstr>3. 一致性模型</vt:lpstr>
      <vt:lpstr>一致性定义</vt:lpstr>
      <vt:lpstr>PowerPoint 演示文稿</vt:lpstr>
      <vt:lpstr>Master-Slave</vt:lpstr>
      <vt:lpstr>Master-Master</vt:lpstr>
      <vt:lpstr>2PC</vt:lpstr>
      <vt:lpstr>3PC</vt:lpstr>
      <vt:lpstr>共识算法-Paxos</vt:lpstr>
      <vt:lpstr>小结</vt:lpstr>
      <vt:lpstr>共识算法-Raft</vt:lpstr>
      <vt:lpstr>共识算法-Raft</vt:lpstr>
      <vt:lpstr>共识算法-Raft</vt:lpstr>
      <vt:lpstr>NWR模型</vt:lpstr>
      <vt:lpstr>小结</vt:lpstr>
      <vt:lpstr>4. 论文介绍</vt:lpstr>
      <vt:lpstr>PowerPoint 演示文稿</vt:lpstr>
      <vt:lpstr>细节</vt:lpstr>
      <vt:lpstr>实验截图</vt:lpstr>
      <vt:lpstr>PowerPoint 演示文稿</vt:lpstr>
      <vt:lpstr>细节</vt:lpstr>
      <vt:lpstr>实验截图</vt:lpstr>
      <vt:lpstr>PowerPoint 演示文稿</vt:lpstr>
      <vt:lpstr>细节-RedBlue Consistency</vt:lpstr>
      <vt:lpstr>细节-PoR Consistency</vt:lpstr>
      <vt:lpstr>实验截图</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 zhu</dc:creator>
  <cp:lastModifiedBy>洪 旺</cp:lastModifiedBy>
  <cp:revision>81</cp:revision>
  <dcterms:created xsi:type="dcterms:W3CDTF">2020-11-27T07:56:38Z</dcterms:created>
  <dcterms:modified xsi:type="dcterms:W3CDTF">2020-12-27T12:28:26Z</dcterms:modified>
</cp:coreProperties>
</file>